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924" r:id="rId1"/>
  </p:sldMasterIdLst>
  <p:handoutMasterIdLst>
    <p:handoutMasterId r:id="rId11"/>
  </p:handoutMasterIdLst>
  <p:sldIdLst>
    <p:sldId id="256" r:id="rId2"/>
    <p:sldId id="257" r:id="rId3"/>
    <p:sldId id="378" r:id="rId4"/>
    <p:sldId id="373" r:id="rId5"/>
    <p:sldId id="379" r:id="rId6"/>
    <p:sldId id="380" r:id="rId7"/>
    <p:sldId id="369" r:id="rId8"/>
    <p:sldId id="381" r:id="rId9"/>
    <p:sldId id="376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570E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4" autoAdjust="0"/>
    <p:restoredTop sz="94718" autoAdjust="0"/>
  </p:normalViewPr>
  <p:slideViewPr>
    <p:cSldViewPr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99C94-FA4D-4BBC-B4F0-272C449AB7DC}" type="datetimeFigureOut">
              <a:rPr lang="fr-FR" smtClean="0"/>
              <a:pPr/>
              <a:t>27/11/2022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17DCBA-62EF-4C0D-87FF-6B67B5E52F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91488A6-4999-4EC2-BF99-9B561A61566A}" type="datetimeFigureOut">
              <a:rPr lang="fr-FR" smtClean="0"/>
              <a:pPr/>
              <a:t>27/11/2022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27/11/2022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91488A6-4999-4EC2-BF99-9B561A61566A}" type="datetimeFigureOut">
              <a:rPr lang="fr-FR" smtClean="0"/>
              <a:pPr/>
              <a:t>27/11/2022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27/11/2022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27/11/2022</a:t>
            </a:fld>
            <a:endParaRPr lang="fr-FR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91488A6-4999-4EC2-BF99-9B561A61566A}" type="datetimeFigureOut">
              <a:rPr lang="fr-FR" smtClean="0"/>
              <a:pPr/>
              <a:t>27/11/2022</a:t>
            </a:fld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91488A6-4999-4EC2-BF99-9B561A61566A}" type="datetimeFigureOut">
              <a:rPr lang="fr-FR" smtClean="0"/>
              <a:pPr/>
              <a:t>27/11/2022</a:t>
            </a:fld>
            <a:endParaRPr lang="fr-FR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27/11/2022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27/11/2022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27/11/2022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91488A6-4999-4EC2-BF99-9B561A61566A}" type="datetimeFigureOut">
              <a:rPr lang="fr-FR" smtClean="0"/>
              <a:pPr/>
              <a:t>27/11/2022</a:t>
            </a:fld>
            <a:endParaRPr lang="fr-FR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91488A6-4999-4EC2-BF99-9B561A61566A}" type="datetimeFigureOut">
              <a:rPr lang="fr-FR" smtClean="0"/>
              <a:pPr/>
              <a:t>27/11/2022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à coins arrondis 8"/>
          <p:cNvSpPr/>
          <p:nvPr/>
        </p:nvSpPr>
        <p:spPr>
          <a:xfrm>
            <a:off x="928662" y="3500438"/>
            <a:ext cx="7358114" cy="121444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اليقظة الإجتماعية والصراع التنظيمي</a:t>
            </a:r>
            <a:endParaRPr lang="ar-DZ" sz="3200" b="1" dirty="0" smtClean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928662" y="4786322"/>
            <a:ext cx="3214710" cy="428628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solidFill>
                  <a:schemeClr val="tx1"/>
                </a:solidFill>
                <a:ea typeface="Simplified Arabic"/>
                <a:cs typeface="Traditional Arabic"/>
              </a:rPr>
              <a:t>د. </a:t>
            </a:r>
            <a:r>
              <a:rPr lang="ar-SA" sz="2400" b="1" dirty="0" err="1" smtClean="0">
                <a:solidFill>
                  <a:schemeClr val="tx1"/>
                </a:solidFill>
                <a:ea typeface="Simplified Arabic"/>
                <a:cs typeface="Traditional Arabic"/>
              </a:rPr>
              <a:t>رولامي</a:t>
            </a:r>
            <a:r>
              <a:rPr lang="ar-SA" sz="2400" b="1" dirty="0" smtClean="0">
                <a:solidFill>
                  <a:schemeClr val="tx1"/>
                </a:solidFill>
                <a:ea typeface="Simplified Arabic"/>
                <a:cs typeface="Traditional Arabic"/>
              </a:rPr>
              <a:t> عبد الحميد</a:t>
            </a:r>
            <a:endParaRPr lang="ar-DZ" sz="2400" b="1" dirty="0" smtClean="0">
              <a:solidFill>
                <a:schemeClr val="tx1"/>
              </a:solidFill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928662" y="2928934"/>
            <a:ext cx="7358114" cy="490542"/>
          </a:xfrm>
          <a:prstGeom prst="roundRect">
            <a:avLst>
              <a:gd name="adj" fmla="val 30578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المحاضرة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السابعة</a:t>
            </a:r>
            <a:endParaRPr lang="ar-DZ" sz="3200" b="1" dirty="0" smtClean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928662" y="5286388"/>
            <a:ext cx="3214710" cy="428628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b="1" dirty="0" smtClean="0">
                <a:solidFill>
                  <a:schemeClr val="tx1"/>
                </a:solidFill>
                <a:ea typeface="Simplified Arabic"/>
                <a:cs typeface="Traditional Arabic"/>
              </a:rPr>
              <a:t>a.rolami@univ-dbkm.dz</a:t>
            </a:r>
            <a:endParaRPr lang="ar-DZ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142852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سؤال تمهيدي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85720" y="3286124"/>
            <a:ext cx="8572560" cy="1214446"/>
          </a:xfrm>
          <a:prstGeom prst="roundRect">
            <a:avLst>
              <a:gd name="adj" fmla="val 0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عدد أبرز خصائص فريق العمل في عالمنا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المعاصر</a:t>
            </a:r>
            <a:endParaRPr lang="ar-DZ" sz="3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4572000" y="1571612"/>
            <a:ext cx="4286280" cy="57150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تعريف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اليقظة الإجتماعية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142852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مفاهيم أساسية عن </a:t>
            </a:r>
            <a:r>
              <a:rPr lang="ar-DZ" sz="3200" b="1" dirty="0" smtClean="0">
                <a:solidFill>
                  <a:schemeClr val="tx1"/>
                </a:solidFill>
              </a:rPr>
              <a:t>اليقظة الإجتماعية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85720" y="2214554"/>
            <a:ext cx="8572560" cy="2000264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هي عملية تحديد كل الظواهر الإجتماعية داخل المنظمة وتوجيهها لتحقيق أهدافها، وتتمثل هذه الظواهر في الاختلافات الدينية والعرقية والفكرية، والتعارضات بين الأجيال، إضافة إلى التباينات في التقاليد بين مواردها البشرية.</a:t>
            </a:r>
            <a:endParaRPr lang="ar-DZ" sz="3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4572000" y="4357694"/>
            <a:ext cx="4286280" cy="57150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تعريف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رأس المال الإجتماعي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5000636"/>
            <a:ext cx="8572560" cy="928694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هو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مجموع الفوائد الناتجة عن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العلاقات الاجتماعية بين الموارد البشرية العاملة وفعاليتها في التطوير المستمر للمنظمة.</a:t>
            </a:r>
            <a:endParaRPr lang="ar-DZ" sz="3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6" grpId="0" animBg="1"/>
      <p:bldP spid="7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3786182" y="2357430"/>
            <a:ext cx="5000660" cy="500066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آليات تنمية رأس المال الاجتماعي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285720" y="3000372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تشجيع العمل المشترك في لجان وفرق عمل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85720" y="3571876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الاستخدام الواسع للتدوير الوظيفي داخل المنظمة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285720" y="4143380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الاهتمام بالعلاقات والاتصالات غير الرسمية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85720" y="4714884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تطبيق البرامج التي تضمن الاعتماد المتبادل بين الأشخاص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142852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مفاهيم أساسية عن </a:t>
            </a:r>
            <a:r>
              <a:rPr lang="ar-DZ" sz="3200" b="1" dirty="0" smtClean="0">
                <a:solidFill>
                  <a:schemeClr val="tx1"/>
                </a:solidFill>
              </a:rPr>
              <a:t>اليقظة الإجتماعية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285720" y="5286388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بناء ثقافة المنظمة على قيم تشارك المعرفة والعمل الجماعي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2" grpId="0" animBg="1"/>
      <p:bldP spid="13" grpId="0" animBg="1"/>
      <p:bldP spid="14" grpId="0" animBg="1"/>
      <p:bldP spid="9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4572000" y="2571744"/>
            <a:ext cx="4286280" cy="57150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تعريف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الصراع التنظيمي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142852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مفاهيم أساسية عن </a:t>
            </a:r>
            <a:r>
              <a:rPr lang="ar-DZ" sz="3200" b="1" dirty="0" smtClean="0">
                <a:solidFill>
                  <a:schemeClr val="tx1"/>
                </a:solidFill>
              </a:rPr>
              <a:t>الصراع التنظيمي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85720" y="3214686"/>
            <a:ext cx="8572560" cy="1571636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هو ذلك الصراع الذي يقوم بين عاملين </a:t>
            </a:r>
            <a:r>
              <a:rPr lang="ar-DZ" sz="3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او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أكثر بهدف حصول كل طرف على نتيجة معينة، ما يؤدي إلى ظهور العداء وتعطيل عملية اتخاذ القرار.</a:t>
            </a:r>
            <a:endParaRPr lang="ar-DZ" sz="3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3786182" y="1500174"/>
            <a:ext cx="5000660" cy="500066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أسباب الصراع التنظيمي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285720" y="2071678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اختلافات الخصائص والسمات الشخصية للعاملين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85720" y="2643182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التنوع الثقافي والسياسي والديني والفكري بين العاملين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285720" y="3214686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غياب الرضا الوظيفي داخل المنظمة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85720" y="3786190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غياب </a:t>
            </a:r>
            <a:r>
              <a:rPr lang="ar-DZ" sz="3200" b="1" dirty="0" err="1" smtClean="0">
                <a:solidFill>
                  <a:schemeClr val="tx1"/>
                </a:solidFill>
                <a:latin typeface="Abadi MT Condensed Light" pitchFamily="42" charset="0"/>
              </a:rPr>
              <a:t>استراتيجية</a:t>
            </a:r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 فعالة لتسيير التنظيم غير الرسمي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285720" y="4357694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وجود الاعتمادية من اتجاه واحد داخل المنظمة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285720" y="142852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مفاهيم أساسية عن </a:t>
            </a:r>
            <a:r>
              <a:rPr lang="ar-DZ" sz="3200" b="1" dirty="0" smtClean="0">
                <a:solidFill>
                  <a:schemeClr val="tx1"/>
                </a:solidFill>
              </a:rPr>
              <a:t>الصراع التنظيمي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285720" y="4929198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وجود تداخل في السلطات والمسؤوليات في الهيكل التنظيمي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285720" y="5500702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غياب الرقابة وعدم كفاءة نظام التحفيز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000"/>
                            </p:stCondLst>
                            <p:childTnLst>
                              <p:par>
                                <p:cTn id="6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8000"/>
                            </p:stCondLst>
                            <p:childTnLst>
                              <p:par>
                                <p:cTn id="7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2" grpId="0" animBg="1"/>
      <p:bldP spid="13" grpId="0" animBg="1"/>
      <p:bldP spid="14" grpId="0" animBg="1"/>
      <p:bldP spid="11" grpId="0" animBg="1"/>
      <p:bldP spid="15" grpId="0" animBg="1"/>
      <p:bldP spid="16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5929322" y="2786058"/>
            <a:ext cx="2000264" cy="1071570"/>
          </a:xfrm>
          <a:prstGeom prst="roundRect">
            <a:avLst>
              <a:gd name="adj" fmla="val 0"/>
            </a:avLst>
          </a:prstGeom>
          <a:solidFill>
            <a:srgbClr val="00B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الإضرابات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3571868" y="2786058"/>
            <a:ext cx="2000264" cy="1071570"/>
          </a:xfrm>
          <a:prstGeom prst="roundRect">
            <a:avLst>
              <a:gd name="adj" fmla="val 0"/>
            </a:avLst>
          </a:prstGeom>
          <a:solidFill>
            <a:srgbClr val="00B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التظاهر والاحتجاج</a:t>
            </a:r>
            <a:endParaRPr lang="ar-DZ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1142976" y="2786058"/>
            <a:ext cx="2000264" cy="1071570"/>
          </a:xfrm>
          <a:prstGeom prst="roundRect">
            <a:avLst>
              <a:gd name="adj" fmla="val 0"/>
            </a:avLst>
          </a:prstGeom>
          <a:solidFill>
            <a:srgbClr val="00B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الغياب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2714612" y="1857364"/>
            <a:ext cx="3929090" cy="500066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أشكال الصراع </a:t>
            </a:r>
            <a:r>
              <a:rPr lang="ar-DZ" sz="3200" b="1" dirty="0" smtClean="0">
                <a:solidFill>
                  <a:schemeClr val="tx1"/>
                </a:solidFill>
              </a:rPr>
              <a:t>التنظيمي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285720" y="142852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مفاهيم أساسية عن </a:t>
            </a:r>
            <a:r>
              <a:rPr lang="ar-DZ" sz="3200" b="1" dirty="0" smtClean="0">
                <a:solidFill>
                  <a:schemeClr val="tx1"/>
                </a:solidFill>
              </a:rPr>
              <a:t>الصراع التنظيمي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4714876" y="4071942"/>
            <a:ext cx="2000264" cy="1071570"/>
          </a:xfrm>
          <a:prstGeom prst="roundRect">
            <a:avLst>
              <a:gd name="adj" fmla="val 0"/>
            </a:avLst>
          </a:prstGeom>
          <a:solidFill>
            <a:srgbClr val="00B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التخريب والسرقة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2357422" y="4071942"/>
            <a:ext cx="2000264" cy="1071570"/>
          </a:xfrm>
          <a:prstGeom prst="roundRect">
            <a:avLst>
              <a:gd name="adj" fmla="val 0"/>
            </a:avLst>
          </a:prstGeom>
          <a:solidFill>
            <a:srgbClr val="00B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ترك العمل</a:t>
            </a:r>
            <a:endParaRPr lang="ar-DZ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4" grpId="0" animBg="1"/>
      <p:bldP spid="16" grpId="0" animBg="1"/>
      <p:bldP spid="19" grpId="0" animBg="1"/>
      <p:bldP spid="10" grpId="0" animBg="1"/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4143372" y="2571744"/>
            <a:ext cx="4714908" cy="571504"/>
          </a:xfrm>
          <a:prstGeom prst="roundRect">
            <a:avLst>
              <a:gd name="adj" fmla="val 2626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تعريف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إدارة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الصراع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التنظيمي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142852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مفاهيم أساسية عن </a:t>
            </a:r>
            <a:r>
              <a:rPr lang="ar-DZ" sz="3200" b="1" dirty="0" smtClean="0">
                <a:solidFill>
                  <a:schemeClr val="tx1"/>
                </a:solidFill>
              </a:rPr>
              <a:t>إدارة الصراع التنظيمي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85720" y="3214686"/>
            <a:ext cx="8572560" cy="1571636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هي عملية تحليل ماهية الصراع وحيثياته وأسبابه الظاهرة والكامنة، وإيجاد الحلول الجذرية لإنهاء الخلاف.</a:t>
            </a:r>
            <a:endParaRPr lang="ar-DZ" sz="3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à coins arrondis 19"/>
          <p:cNvSpPr/>
          <p:nvPr/>
        </p:nvSpPr>
        <p:spPr>
          <a:xfrm>
            <a:off x="8501090" y="2357430"/>
            <a:ext cx="428628" cy="785818"/>
          </a:xfrm>
          <a:prstGeom prst="roundRect">
            <a:avLst>
              <a:gd name="adj" fmla="val 6190"/>
            </a:avLst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1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285720" y="2357430"/>
            <a:ext cx="8072494" cy="785818"/>
          </a:xfrm>
          <a:prstGeom prst="roundRect">
            <a:avLst>
              <a:gd name="adj" fmla="val 6190"/>
            </a:avLst>
          </a:prstGeom>
          <a:solidFill>
            <a:srgbClr val="92D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تحديد أسباب الصراع ومعرفة مشاعر الأطراف المتنازعة</a:t>
            </a:r>
            <a:endParaRPr lang="ar-DZ" sz="28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8501090" y="3214686"/>
            <a:ext cx="428628" cy="785818"/>
          </a:xfrm>
          <a:prstGeom prst="roundRect">
            <a:avLst>
              <a:gd name="adj" fmla="val 6190"/>
            </a:avLst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2</a:t>
            </a:r>
          </a:p>
        </p:txBody>
      </p:sp>
      <p:sp>
        <p:nvSpPr>
          <p:cNvPr id="17" name="Rectangle à coins arrondis 16"/>
          <p:cNvSpPr/>
          <p:nvPr/>
        </p:nvSpPr>
        <p:spPr>
          <a:xfrm>
            <a:off x="285720" y="3214686"/>
            <a:ext cx="8072494" cy="785818"/>
          </a:xfrm>
          <a:prstGeom prst="roundRect">
            <a:avLst>
              <a:gd name="adj" fmla="val 6190"/>
            </a:avLst>
          </a:prstGeom>
          <a:solidFill>
            <a:srgbClr val="92D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تقريب وجهات النظر بين المتنازعين</a:t>
            </a:r>
            <a:endParaRPr lang="ar-DZ" sz="28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8501090" y="4071942"/>
            <a:ext cx="428628" cy="785818"/>
          </a:xfrm>
          <a:prstGeom prst="roundRect">
            <a:avLst>
              <a:gd name="adj" fmla="val 6190"/>
            </a:avLst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3</a:t>
            </a:r>
          </a:p>
        </p:txBody>
      </p:sp>
      <p:sp>
        <p:nvSpPr>
          <p:cNvPr id="19" name="Rectangle à coins arrondis 18"/>
          <p:cNvSpPr/>
          <p:nvPr/>
        </p:nvSpPr>
        <p:spPr>
          <a:xfrm>
            <a:off x="285720" y="4071942"/>
            <a:ext cx="8072494" cy="785818"/>
          </a:xfrm>
          <a:prstGeom prst="roundRect">
            <a:avLst>
              <a:gd name="adj" fmla="val 6190"/>
            </a:avLst>
          </a:prstGeom>
          <a:solidFill>
            <a:srgbClr val="92D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التوصل إلى حلول حقيقية وجذرية</a:t>
            </a:r>
            <a:endParaRPr lang="ar-DZ" sz="28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2714612" y="1643050"/>
            <a:ext cx="6143668" cy="571504"/>
          </a:xfrm>
          <a:prstGeom prst="roundRect">
            <a:avLst>
              <a:gd name="adj" fmla="val 2626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متطلبات الإدارة الفعالة ل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لصراع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التنظيمي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</a:p>
        </p:txBody>
      </p:sp>
      <p:sp>
        <p:nvSpPr>
          <p:cNvPr id="14" name="Rectangle à coins arrondis 13"/>
          <p:cNvSpPr/>
          <p:nvPr/>
        </p:nvSpPr>
        <p:spPr>
          <a:xfrm>
            <a:off x="285720" y="142852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مفاهيم أساسية عن </a:t>
            </a:r>
            <a:r>
              <a:rPr lang="ar-DZ" sz="3200" b="1" dirty="0" smtClean="0">
                <a:solidFill>
                  <a:schemeClr val="tx1"/>
                </a:solidFill>
              </a:rPr>
              <a:t>إدارة الصراع التنظيمي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8501090" y="4929198"/>
            <a:ext cx="428628" cy="785818"/>
          </a:xfrm>
          <a:prstGeom prst="roundRect">
            <a:avLst>
              <a:gd name="adj" fmla="val 6190"/>
            </a:avLst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4</a:t>
            </a:r>
            <a:endParaRPr lang="ar-DZ" sz="28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285720" y="4929198"/>
            <a:ext cx="8072494" cy="785818"/>
          </a:xfrm>
          <a:prstGeom prst="roundRect">
            <a:avLst>
              <a:gd name="adj" fmla="val 6190"/>
            </a:avLst>
          </a:prstGeom>
          <a:solidFill>
            <a:srgbClr val="92D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تطوير نظام الوقاية من الصراعات بناءا على ملاحظات </a:t>
            </a:r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هذا </a:t>
            </a:r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الصراع</a:t>
            </a:r>
            <a:endParaRPr lang="ar-DZ" sz="28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000"/>
                            </p:stCondLst>
                            <p:childTnLst>
                              <p:par>
                                <p:cTn id="6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8000"/>
                            </p:stCondLst>
                            <p:childTnLst>
                              <p:par>
                                <p:cTn id="7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80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9000"/>
                            </p:stCondLst>
                            <p:childTnLst>
                              <p:par>
                                <p:cTn id="8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800" decel="100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6" grpId="0" animBg="1"/>
      <p:bldP spid="16" grpId="0" animBg="1"/>
      <p:bldP spid="17" grpId="0" animBg="1"/>
      <p:bldP spid="18" grpId="0" animBg="1"/>
      <p:bldP spid="19" grpId="0" animBg="1"/>
      <p:bldP spid="11" grpId="0" animBg="1"/>
      <p:bldP spid="14" grpId="0" animBg="1"/>
      <p:bldP spid="22" grpId="0" animBg="1"/>
      <p:bldP spid="23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dian">
  <a:themeElements>
    <a:clrScheme name="Mé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é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1112</TotalTime>
  <Words>283</Words>
  <Application>Microsoft Office PowerPoint</Application>
  <PresentationFormat>Affichage à l'écran (4:3)</PresentationFormat>
  <Paragraphs>50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Médian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</dc:creator>
  <cp:lastModifiedBy>pc</cp:lastModifiedBy>
  <cp:revision>220</cp:revision>
  <dcterms:created xsi:type="dcterms:W3CDTF">2014-12-07T19:11:11Z</dcterms:created>
  <dcterms:modified xsi:type="dcterms:W3CDTF">2022-11-27T18:36:08Z</dcterms:modified>
</cp:coreProperties>
</file>