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57" r:id="rId5"/>
    <p:sldId id="270" r:id="rId6"/>
    <p:sldId id="258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30CE3-BB2F-48D0-BFEA-0A65EAE060F3}" type="datetimeFigureOut">
              <a:rPr lang="fr-FR" smtClean="0"/>
              <a:t>31/10/2022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92798-EA1D-48A1-BA2B-2B859B513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28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92798-EA1D-48A1-BA2B-2B859B513B1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39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43F7-5E95-4EE0-B8E9-F74A3930037A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30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CA2E-B884-43AD-8850-D5FF3784766B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53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7BBB-E146-4086-8C1E-383145A88EBA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42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1F87-2016-4128-88CC-91DD266EDCA3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03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F877-8ECD-4276-ACC9-D24188A1C945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08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5920-8312-4335-A783-12443424153F}" type="datetime1">
              <a:rPr lang="fr-FR" smtClean="0"/>
              <a:t>31/10/2022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67AB-0646-4EEA-9049-9880B9550C72}" type="datetime1">
              <a:rPr lang="fr-FR" smtClean="0"/>
              <a:t>31/10/2022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07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0CCF-76F4-42B6-A38E-B8C4EBEB4A29}" type="datetime1">
              <a:rPr lang="fr-FR" smtClean="0"/>
              <a:t>31/10/2022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9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2902-F3C4-4517-A98E-987AF5DF7D01}" type="datetime1">
              <a:rPr lang="fr-FR" smtClean="0"/>
              <a:t>31/10/2022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21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0F1-943E-4711-B683-F8ECB4C76753}" type="datetime1">
              <a:rPr lang="fr-FR" smtClean="0"/>
              <a:t>31/10/2022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31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444-45C6-45FF-9339-9F7696C8F641}" type="datetime1">
              <a:rPr lang="fr-FR" smtClean="0"/>
              <a:t>31/10/2022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56ED-D718-43BD-80E8-C45DD6481905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 descr="Data Analysis: What, How, and Why to Do Data Analysis for Your Organization  | Import.i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7236296" cy="1271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/>
          <p:cNvSpPr txBox="1">
            <a:spLocks/>
          </p:cNvSpPr>
          <p:nvPr userDrawn="1"/>
        </p:nvSpPr>
        <p:spPr>
          <a:xfrm>
            <a:off x="-36512" y="0"/>
            <a:ext cx="1944216" cy="126997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قسم: علوم التسيير </a:t>
            </a:r>
          </a:p>
          <a:p>
            <a: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السنة الثالثة </a:t>
            </a:r>
          </a:p>
          <a:p>
            <a: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ادارة الاعمال </a:t>
            </a:r>
          </a:p>
          <a:p>
            <a: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ادارة الموارد البشرية </a:t>
            </a:r>
            <a:b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19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11" name="Picture 1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0147"/>
            <a:ext cx="1403648" cy="105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1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886967"/>
            <a:ext cx="7772400" cy="168604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prstTxWarp prst="textInflate">
              <a:avLst/>
            </a:prstTxWarp>
          </a:bodyPr>
          <a:lstStyle/>
          <a:p>
            <a:pPr rtl="1">
              <a:lnSpc>
                <a:spcPct val="150000"/>
              </a:lnSpc>
            </a:pPr>
            <a:r>
              <a:rPr lang="ar-DZ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</a:t>
            </a:r>
            <a:endParaRPr lang="fr-FR" sz="6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9752" y="5013176"/>
            <a:ext cx="4752528" cy="1368152"/>
          </a:xfrm>
        </p:spPr>
        <p:txBody>
          <a:bodyPr>
            <a:normAutofit fontScale="92500" lnSpcReduction="20000"/>
          </a:bodyPr>
          <a:lstStyle/>
          <a:p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اساتذة المقياس: </a:t>
            </a:r>
          </a:p>
          <a:p>
            <a:pPr algn="r" rtl="1"/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د. صدقاوي صورية  /  د. </a:t>
            </a:r>
            <a:r>
              <a:rPr lang="ar-DZ" sz="3000" b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زهرة</a:t>
            </a:r>
            <a:endParaRPr lang="fr-FR" sz="3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DZ" sz="3000" b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د.بوكريطة</a:t>
            </a:r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3000" b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خدبجة</a:t>
            </a:r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/ د. </a:t>
            </a:r>
            <a:r>
              <a:rPr lang="ar-DZ" sz="3000" b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بكدي مليكة</a:t>
            </a:r>
            <a:endParaRPr lang="ar-DZ" sz="3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fr-FR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5" name="Picture 6" descr="A Practical Guide for Data Analysis with Pandas | by Soner Yıldırım |  Towards Data Scie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690290"/>
            <a:ext cx="1484692" cy="1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1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15615" y="2780928"/>
            <a:ext cx="7364845" cy="3168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7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وعموما نقوم بتحليل المعطيات بهدف:</a:t>
            </a:r>
          </a:p>
          <a:p>
            <a:pPr algn="just" rtl="1"/>
            <a:endParaRPr lang="ar-DZ" sz="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DZ" sz="25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اختيار الاسلوب المناسب أو الطريقة المناسبة التي تساعد في تفسير المتغيرات المؤثرة على ظاهرة معينة.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DZ" sz="25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الوقوف على مدى جوهر تأثير المتغيرات على الظاهرة المدروسة.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DZ" sz="25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تقدير البيانات وذلك استنادا الى واقع العينات المستمدة من المجتمع المدروس.</a:t>
            </a:r>
          </a:p>
          <a:p>
            <a:pPr algn="just" rtl="1"/>
            <a:endParaRPr lang="fr-FR" sz="27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ماهية تحليل المعطيات (2/3)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49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15616" y="2708920"/>
            <a:ext cx="7272808" cy="3168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10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endParaRPr lang="ar-DZ" sz="10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endParaRPr lang="ar-DZ" sz="10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DZ" sz="24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ويمكن تعريفها على أنها عبارة عن:</a:t>
            </a:r>
          </a:p>
          <a:p>
            <a:pPr algn="just" rtl="1"/>
            <a:endParaRPr lang="ar-DZ" sz="24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176213" rtl="1"/>
            <a:r>
              <a:rPr lang="ar-DZ" sz="32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« </a:t>
            </a:r>
            <a:r>
              <a:rPr lang="ar-DZ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مجموعة من الطرق الاساليب الوصفية التي تهدف إلى تلخيص وترتيب وتحليل المعطيات بصورة تسمح بفهم أفضل        للظاهرة المدروسة »</a:t>
            </a:r>
            <a:endParaRPr lang="fr-FR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ماهية تحليل المعطيات (3/3)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57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435775" y="2348880"/>
            <a:ext cx="6984776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10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endParaRPr lang="ar-DZ" sz="10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والتي قد تكون في شكل أرقام، أو صفات أو رموز. وهي تعبر عن مواد خام (بيانات) يتم جمعها تحليلها وتفسيرها، وهي نوعان:</a:t>
            </a: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البيانـــات (المعطيات) وأنواعهـــا (1/4)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Image 6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992" r="1394"/>
          <a:stretch/>
        </p:blipFill>
        <p:spPr bwMode="auto">
          <a:xfrm>
            <a:off x="1187624" y="3501008"/>
            <a:ext cx="7668344" cy="2520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481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67544" y="2780928"/>
            <a:ext cx="8316416" cy="29523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1. ذات طابع نوعي غير قابلة للقياس: 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 عبارة عن بيانات غير رقمية أو تكون مرتبة رقميا في شكل مستويات أو فئات تنقسم إلى:</a:t>
            </a:r>
          </a:p>
          <a:p>
            <a:pPr algn="r" rtl="1"/>
            <a:endParaRPr lang="ar-DZ" sz="10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633413" indent="-457200" algn="r" rtl="1">
              <a:buFont typeface="Wingdings" panose="05000000000000000000" pitchFamily="2" charset="2"/>
              <a:buChar char="§"/>
            </a:pPr>
            <a:r>
              <a:rPr lang="ar-DZ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بيانات نوعية تقاس بمعيار اسمي: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تتكون من مجموعات، حيث كل مجموعة لها خصائصها تميزها عن المجموعات الأخرى. مثلا: الجنس، الحالة الاجتماعية، الخ.</a:t>
            </a:r>
          </a:p>
          <a:p>
            <a:pPr marL="633413" indent="-457200" algn="r" rtl="1">
              <a:buFont typeface="Wingdings" panose="05000000000000000000" pitchFamily="2" charset="2"/>
              <a:buChar char="§"/>
            </a:pPr>
            <a:r>
              <a:rPr lang="ar-DZ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بيانات نوعية تقاس بمعيار ترتيب</a:t>
            </a:r>
            <a:r>
              <a:rPr lang="ar-DZ" sz="28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</a:t>
            </a:r>
            <a:r>
              <a:rPr lang="ar-DZ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تتكون من فئات يمكن ترتيبها تصاعديا أو تنازليا. مثلا: تقديرات الطلبة، المستوى الدراسي، الخ.</a:t>
            </a: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البيانـــات (المعطيات) وأنواعهـــا (2/4)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098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2780928"/>
            <a:ext cx="7956376" cy="31683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2. ذان طابع كمي قابل للقياس: 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بمعنى أنه يأخذ قيمه في مجموعات رياضية مثل مجموعة الأعداد الطبيعية، الحقيقية ... وهي بيانات يعبر عنها بالأرقام وتنقسم بدورها إلى:</a:t>
            </a:r>
          </a:p>
          <a:p>
            <a:pPr algn="r" rtl="1"/>
            <a:endParaRPr lang="ar-DZ" sz="10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633413" indent="-457200" algn="r" rtl="1">
              <a:buFont typeface="Wingdings" panose="05000000000000000000" pitchFamily="2" charset="2"/>
              <a:buChar char="§"/>
            </a:pPr>
            <a:r>
              <a:rPr lang="ar-DZ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بيانات متصلة: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عبارة عن قيم تعبر عن صفة يمكن قياسها القيم الصحيحة والكسرية. مثلا: درجة الحرارة، الوزن، الطول، الخ.</a:t>
            </a:r>
          </a:p>
          <a:p>
            <a:pPr marL="633413" indent="-457200" algn="r" rtl="1">
              <a:buFont typeface="Wingdings" panose="05000000000000000000" pitchFamily="2" charset="2"/>
              <a:buChar char="§"/>
            </a:pPr>
            <a:r>
              <a:rPr lang="ar-DZ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بيانات منفصلة: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 بيانات تدل على أن الصفة يمكن عدها وتأخذ قيم صحيحة. مثلا: عدد أفراد العائلة، عدد الاولاد، الخ.</a:t>
            </a: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البيانـــات (المعطيات) وأنواعهـــا (3/4)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42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755576" y="2636912"/>
            <a:ext cx="8028384" cy="30963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  <a:p>
            <a:pPr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الانواع السابقة للبيانات  يمكن جمعها وترتيبها في </a:t>
            </a:r>
            <a:r>
              <a:rPr lang="ar-DZ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جداول</a:t>
            </a:r>
            <a:endParaRPr lang="ar-DZ" sz="2800" b="1" dirty="0" smtClean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endParaRPr lang="ar-DZ" sz="1500" b="1" dirty="0" smtClean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هذه الجداول تكون ذات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أشكال مختلفة 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وهذا الاختلاف هو الذي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يحدد بدوره طرق تحليل المعطيات 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يجب تبنيها. </a:t>
            </a:r>
          </a:p>
          <a:p>
            <a:pPr algn="r" rtl="1"/>
            <a:endParaRPr lang="ar-DZ" sz="10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كما أن </a:t>
            </a:r>
            <a:r>
              <a:rPr lang="ar-DZ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اختيار الطريقة الإحصائية الملائمة 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يعتمد على </a:t>
            </a:r>
            <a:r>
              <a:rPr lang="ar-DZ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الهدف المراد تحقيقه 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الدراسة بالإضافة إلى طبيعة المتغيرات وعددها.</a:t>
            </a: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البيانـــات (المعطيات) وأنواعهـــا (4/4)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29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0352" y="1556792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6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الهـــدف من المقيـــاس</a:t>
            </a:r>
            <a:br>
              <a:rPr lang="ar-DZ" sz="36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115616" y="2636912"/>
            <a:ext cx="7221873" cy="33123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يهدف هذا المقياس والموجه خصيصا لطلبة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السنة الثالثة علوم تسيير (تخصص: ادارة الاعمال وادارة الموارد البشرية)، </a:t>
            </a:r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الى التعرف على مختلف الاساليب المستخدمة في النهج الإحصائي التحليلي للتعامل مع البيانات وتمثيلها في جداول أو رسومات بيانية او خرائط.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fr-FR" sz="1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58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115616" y="2636912"/>
            <a:ext cx="7221873" cy="25922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يوفر هذا المقياس حزمة متكاملة من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المفاهيم، والاساليب والأدوات الأساسية في تحليل المعطيات</a:t>
            </a:r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 وسوف نقدم دروس مبسطة ومختصرة وسهلة الفهم مدعمة بالعديد من الأمثلة والتمارين.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fr-FR" sz="1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840352" y="1556792"/>
            <a:ext cx="77724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6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الهـــدف من المقيـــاس</a:t>
            </a:r>
            <a:br>
              <a:rPr lang="ar-DZ" sz="36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28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9849" y="1340768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البرنامـــــــــج</a:t>
            </a:r>
            <a:br>
              <a:rPr lang="ar-DZ" sz="3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8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91680" y="2708920"/>
            <a:ext cx="6120680" cy="28083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يتضمن هذا المقياس ما يلي:</a:t>
            </a:r>
          </a:p>
          <a:p>
            <a:pPr algn="r" rtl="1"/>
            <a:endParaRPr lang="ar-DZ" sz="1200" b="1" dirty="0" smtClean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مدخـــل</a:t>
            </a:r>
          </a:p>
          <a:p>
            <a:pPr algn="r" rtl="1"/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الفصل الاول: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وصف البيانات وطرق تلخيصها </a:t>
            </a:r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الفصل الثاني: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التذكير بالجبر الخطي والمصفوفات</a:t>
            </a:r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الفصل الثالث: 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طريقة التحليل الى مركبات اساسية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fr-FR" sz="1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3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878519" y="1844824"/>
            <a:ext cx="7221873" cy="144016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endParaRPr lang="ar-DZ" sz="1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r>
              <a:rPr lang="ar-DZ" sz="60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مدخــــــــل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2339752" y="3573016"/>
            <a:ext cx="4176464" cy="1512168"/>
          </a:xfrm>
        </p:spPr>
        <p:txBody>
          <a:bodyPr/>
          <a:lstStyle/>
          <a:p>
            <a:pPr algn="r" rtl="1"/>
            <a:r>
              <a:rPr lang="ar-DZ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تمهيد</a:t>
            </a:r>
            <a:b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sz="15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ماهية تحليل المعطيات</a:t>
            </a:r>
            <a:b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sz="15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البيانـــات (المعطيات) وأنواعهـــا  </a:t>
            </a:r>
            <a:b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28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47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99592" y="2708920"/>
            <a:ext cx="7578238" cy="33123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4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في مجال الإدارة والأعمال، يمكن جمع قدر كبير من المعطيات ذات طبيعة مختلفة ومتنوعة. يمكن أن تكون بيانات توضح:</a:t>
            </a:r>
          </a:p>
          <a:p>
            <a:pPr algn="just" rtl="1"/>
            <a:endParaRPr lang="ar-DZ" sz="10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814388" indent="-342900" algn="just" rtl="1">
              <a:buFontTx/>
              <a:buChar char="-"/>
            </a:pPr>
            <a:r>
              <a:rPr lang="ar-DZ" sz="24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نسبة المبيعات</a:t>
            </a:r>
            <a:r>
              <a:rPr lang="ar-DZ" sz="24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</a:p>
          <a:p>
            <a:pPr marL="814388" indent="-342900" algn="just" rtl="1">
              <a:buFontTx/>
              <a:buChar char="-"/>
            </a:pPr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سعر شراء المواد الخام</a:t>
            </a:r>
            <a:r>
              <a:rPr lang="ar-DZ" sz="24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</a:p>
          <a:p>
            <a:pPr marL="814388" indent="-342900" algn="just" rtl="1">
              <a:buFontTx/>
              <a:buChar char="-"/>
            </a:pPr>
            <a:r>
              <a:rPr lang="ar-DZ" sz="24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أرباح المؤسسة على مدى عدة سنوات</a:t>
            </a:r>
            <a:r>
              <a:rPr lang="ar-DZ" sz="24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</a:p>
          <a:p>
            <a:pPr marL="814388" indent="-342900" algn="just" rtl="1">
              <a:buFontTx/>
              <a:buChar char="-"/>
            </a:pPr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تفضيلات المستهلكي</a:t>
            </a:r>
            <a:r>
              <a:rPr lang="ar-DZ" sz="24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ن، </a:t>
            </a:r>
          </a:p>
          <a:p>
            <a:pPr marL="814388" indent="-342900" algn="just" rtl="1">
              <a:buFontTx/>
              <a:buChar char="-"/>
            </a:pPr>
            <a:r>
              <a:rPr lang="ar-DZ" sz="24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بيانات عن الموظفين</a:t>
            </a:r>
            <a:r>
              <a:rPr lang="ar-DZ" sz="24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</a:p>
          <a:p>
            <a:pPr marL="814388" indent="-342900" algn="just" rtl="1">
              <a:buFontTx/>
              <a:buChar char="-"/>
            </a:pPr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برامج التكوين</a:t>
            </a:r>
            <a:r>
              <a:rPr lang="ar-DZ" sz="24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... </a:t>
            </a:r>
            <a:endParaRPr lang="fr-FR" sz="24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تمهيد (1/3)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49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99592" y="2924944"/>
            <a:ext cx="7578238" cy="26642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وتهدف هذه الطرق، التي تعد تحليلية بشكل أساسي، إلى </a:t>
            </a:r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وصف البيانات وتنظيمها وتصنيفها وتوضيحها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 خلال مراعاة العديد من وجهات النظر والدراسة والكشف عن السمات الرئيسية أو الروابط أو أوجه التشابه أو الاختلافات بين المتغيرات.</a:t>
            </a:r>
          </a:p>
          <a:p>
            <a:pPr algn="just" rtl="1">
              <a:lnSpc>
                <a:spcPct val="150000"/>
              </a:lnSpc>
            </a:pPr>
            <a:endParaRPr lang="ar-DZ" sz="2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endParaRPr lang="fr-FR" sz="28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تمهيد (2/3)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84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99592" y="2780928"/>
            <a:ext cx="7578238" cy="32403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وهذا هو الغرض من تحليل المعطيات بصفة عامة، والذي يجمع بين:</a:t>
            </a:r>
          </a:p>
          <a:p>
            <a:pPr algn="just" rtl="1"/>
            <a:endParaRPr lang="ar-DZ" sz="2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811213" algn="just" rtl="1"/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أ. الجوانب الإدارية ، المالية، والتسويقية لصياغة الأسئلة ذات الصلة ، جمع البيانات ، وتفسير الإجابات المقدمة</a:t>
            </a:r>
          </a:p>
          <a:p>
            <a:pPr marL="811213" algn="just" rtl="1"/>
            <a:endParaRPr lang="ar-DZ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811213" algn="just" rtl="1"/>
            <a:r>
              <a:rPr lang="ar-DZ" sz="2800" b="1" dirty="0" smtClean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ب. الجوانب الرياضية، الإحصائية والتقنية لإجراء التحليلات ذات الصلة وتنفيذها.</a:t>
            </a:r>
          </a:p>
          <a:p>
            <a:pPr algn="just" rtl="1"/>
            <a:endParaRPr lang="fr-FR" sz="26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تمهيد (3/3)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65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902223" y="2959204"/>
            <a:ext cx="7578238" cy="25202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تعبر عملية تحليل المعطيات عن </a:t>
            </a:r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تنظيم وترتيب البيانات 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بغرض </a:t>
            </a:r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اخراجها وابرازها 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شكل </a:t>
            </a:r>
            <a:r>
              <a:rPr lang="ar-DZ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معلومات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يتم استخدامها للإجابة على أسئلة معينة أو تحقيق هدف معين. </a:t>
            </a:r>
          </a:p>
          <a:p>
            <a:pPr algn="just" rtl="1"/>
            <a:endParaRPr lang="ar-DZ" sz="28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وتأتي مرحلة تحليل المعطيات بعد عملية جمع البيانات وتنظيمها بشكل يسهّل عملية التحليل (كترتيبها في جداول،...). </a:t>
            </a:r>
          </a:p>
          <a:p>
            <a:pPr algn="just" rtl="1"/>
            <a:endParaRPr lang="fr-FR" sz="28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21454" y="1879483"/>
            <a:ext cx="7772400" cy="792088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ماهية تحليل المعطيات (1/3)</a:t>
            </a:r>
            <a:b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402056" y="1088740"/>
            <a:ext cx="1728192" cy="50405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مدخل</a:t>
            </a:r>
            <a:endParaRPr lang="fr-FR" sz="3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949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892</Words>
  <Application>Microsoft Office PowerPoint</Application>
  <PresentationFormat>Affichage à l'écran (4:3)</PresentationFormat>
  <Paragraphs>109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Traditional Arabic</vt:lpstr>
      <vt:lpstr>Wingdings</vt:lpstr>
      <vt:lpstr>Thème Office</vt:lpstr>
      <vt:lpstr>التطبيقات الاولية لتحليل المعطيات</vt:lpstr>
      <vt:lpstr>الهـــدف من المقيـــاس </vt:lpstr>
      <vt:lpstr>Présentation PowerPoint</vt:lpstr>
      <vt:lpstr>البرنامـــــــــج </vt:lpstr>
      <vt:lpstr>- تمهيد - ماهية تحليل المعطيات - البيانـــات (المعطيات) وأنواعهـــا    </vt:lpstr>
      <vt:lpstr>تمهيد (1/3) </vt:lpstr>
      <vt:lpstr>تمهيد (2/3) </vt:lpstr>
      <vt:lpstr>تمهيد (3/3) </vt:lpstr>
      <vt:lpstr>ماهية تحليل المعطيات (1/3) </vt:lpstr>
      <vt:lpstr>ماهية تحليل المعطيات (2/3) </vt:lpstr>
      <vt:lpstr>ماهية تحليل المعطيات (3/3) </vt:lpstr>
      <vt:lpstr>البيانـــات (المعطيات) وأنواعهـــا (1/4) </vt:lpstr>
      <vt:lpstr>البيانـــات (المعطيات) وأنواعهـــا (2/4) </vt:lpstr>
      <vt:lpstr>البيانـــات (المعطيات) وأنواعهـــا (3/4) </vt:lpstr>
      <vt:lpstr>البيانـــات (المعطيات) وأنواعهـــا (4/4)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التطبيقات الاولية لتحليل المعطيات</dc:title>
  <dc:creator>Soraya</dc:creator>
  <cp:lastModifiedBy>user</cp:lastModifiedBy>
  <cp:revision>40</cp:revision>
  <cp:lastPrinted>2020-12-25T18:47:23Z</cp:lastPrinted>
  <dcterms:created xsi:type="dcterms:W3CDTF">2020-12-25T13:20:39Z</dcterms:created>
  <dcterms:modified xsi:type="dcterms:W3CDTF">2022-10-31T20:04:13Z</dcterms:modified>
</cp:coreProperties>
</file>