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36" r:id="rId1"/>
  </p:sldMasterIdLst>
  <p:notesMasterIdLst>
    <p:notesMasterId r:id="rId8"/>
  </p:notesMasterIdLst>
  <p:handoutMasterIdLst>
    <p:handoutMasterId r:id="rId9"/>
  </p:handoutMasterIdLst>
  <p:sldIdLst>
    <p:sldId id="256" r:id="rId2"/>
    <p:sldId id="378" r:id="rId3"/>
    <p:sldId id="386" r:id="rId4"/>
    <p:sldId id="387" r:id="rId5"/>
    <p:sldId id="385" r:id="rId6"/>
    <p:sldId id="38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EEA9"/>
    <a:srgbClr val="FFFD8F"/>
    <a:srgbClr val="EFA59F"/>
    <a:srgbClr val="DA570E"/>
    <a:srgbClr val="D5B7C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A6F7D-224D-4877-9496-B8E0025C2B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C56FF-CD2B-4199-83C3-9FE3D60A2D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C56FF-CD2B-4199-83C3-9FE3D60A2D9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الفكر الإقتصادي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الإشتراكي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  <a:solidFill>
            <a:srgbClr val="8AEEA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الخامسة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643438" y="1214422"/>
            <a:ext cx="421484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الإشتراكية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285992"/>
            <a:ext cx="8572560" cy="571504"/>
          </a:xfrm>
          <a:prstGeom prst="roundRect">
            <a:avLst>
              <a:gd name="adj" fmla="val 19104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هي النظام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الاقتصادي القائم على الاشتراكية أي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التشاركية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000504"/>
            <a:ext cx="8572560" cy="1428760"/>
          </a:xfrm>
          <a:prstGeom prst="roundRect">
            <a:avLst>
              <a:gd name="adj" fmla="val 12601"/>
            </a:avLst>
          </a:prstGeom>
          <a:solidFill>
            <a:srgbClr val="D5B7C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الفكرة الرئيسية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للنظام: كل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مجتمع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هو تاريخ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صراع بين الطبقات الموجودة فيه، ولإنهاء هذا الصراع يجب إنهاء هذه الطبقية،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928934"/>
            <a:ext cx="8572560" cy="1000132"/>
          </a:xfrm>
          <a:prstGeom prst="roundRect">
            <a:avLst>
              <a:gd name="adj" fmla="val 23198"/>
            </a:avLst>
          </a:prstGeom>
          <a:solidFill>
            <a:srgbClr val="FFFD8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ملكية وسائل الإنتاج في هذا النظام إما ملكية عامة للدولة أو ملكية تعاونية بين مجموعة أفراد.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رواد الفكر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الإشتراكي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571612"/>
            <a:ext cx="8572560" cy="500066"/>
          </a:xfrm>
          <a:prstGeom prst="roundRect">
            <a:avLst>
              <a:gd name="adj" fmla="val 315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كارل </a:t>
            </a:r>
            <a:r>
              <a:rPr lang="ar-DZ" sz="3200" b="1" dirty="0" smtClean="0">
                <a:solidFill>
                  <a:schemeClr val="tx1"/>
                </a:solidFill>
              </a:rPr>
              <a:t>ماركس </a:t>
            </a:r>
            <a:r>
              <a:rPr lang="fr-FR" sz="3200" b="1" dirty="0" smtClean="0">
                <a:solidFill>
                  <a:schemeClr val="tx1"/>
                </a:solidFill>
              </a:rPr>
              <a:t>Karl </a:t>
            </a:r>
            <a:r>
              <a:rPr lang="fr-FR" sz="3200" b="1" dirty="0" smtClean="0">
                <a:solidFill>
                  <a:schemeClr val="tx1"/>
                </a:solidFill>
              </a:rPr>
              <a:t>Marx </a:t>
            </a:r>
            <a:r>
              <a:rPr lang="fr-FR" sz="3200" b="1" dirty="0" smtClean="0">
                <a:solidFill>
                  <a:schemeClr val="tx1"/>
                </a:solidFill>
              </a:rPr>
              <a:t>(1818-1883)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2143116"/>
            <a:ext cx="8572560" cy="500066"/>
          </a:xfrm>
          <a:prstGeom prst="roundRect">
            <a:avLst>
              <a:gd name="adj" fmla="val 315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فيلسوف ألماني وعالم اقتصادي 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714620"/>
            <a:ext cx="8572560" cy="500066"/>
          </a:xfrm>
          <a:prstGeom prst="roundRect">
            <a:avLst>
              <a:gd name="adj" fmla="val 315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نشر العديد من الكتب أهمها "رأس المال" (1867).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3571876"/>
            <a:ext cx="8572560" cy="571504"/>
          </a:xfrm>
          <a:prstGeom prst="roundRect">
            <a:avLst>
              <a:gd name="adj" fmla="val 2269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فريديريك</a:t>
            </a:r>
            <a:r>
              <a:rPr lang="ar-DZ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 </a:t>
            </a:r>
            <a:r>
              <a:rPr lang="ar-DZ" sz="30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انجيلز</a:t>
            </a:r>
            <a:r>
              <a:rPr lang="ar-DZ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 </a:t>
            </a:r>
            <a:r>
              <a:rPr lang="fr-FR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Friedrich Engels (1820-1895) </a:t>
            </a:r>
            <a:endParaRPr lang="ar-SA" sz="30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214818"/>
            <a:ext cx="8572560" cy="500066"/>
          </a:xfrm>
          <a:prstGeom prst="roundRect">
            <a:avLst>
              <a:gd name="adj" fmla="val 3151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فيلسوف ورجل صناعي ألماني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4786322"/>
            <a:ext cx="8572560" cy="571504"/>
          </a:xfrm>
          <a:prstGeom prst="roundRect">
            <a:avLst>
              <a:gd name="adj" fmla="val 2269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من أهم </a:t>
            </a:r>
            <a:r>
              <a:rPr lang="ar-DZ" sz="30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مرلفاته</a:t>
            </a:r>
            <a:r>
              <a:rPr lang="ar-DZ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 كتاب "حالة الطبقة العاملة في إنجلترا" (1848).</a:t>
            </a:r>
            <a:endParaRPr lang="ar-SA" sz="30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428604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خصائص الاشتراكية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357950" y="1071546"/>
            <a:ext cx="2643206" cy="1357322"/>
          </a:xfrm>
          <a:prstGeom prst="roundRect">
            <a:avLst>
              <a:gd name="adj" fmla="val 12411"/>
            </a:avLst>
          </a:prstGeom>
          <a:solidFill>
            <a:schemeClr val="accent1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الملكية الجماعية لوسائل الإنتاج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42844" y="1071546"/>
            <a:ext cx="6072230" cy="1357322"/>
          </a:xfrm>
          <a:prstGeom prst="roundRect">
            <a:avLst>
              <a:gd name="adj" fmla="val 8174"/>
            </a:avLst>
          </a:prstGeom>
          <a:solidFill>
            <a:srgbClr val="FFFF00"/>
          </a:solidFill>
          <a:ln w="6350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للملكية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الجماعية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صورتان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: إما ملكية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الدولة،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أو الجمعيات التعاونية التي تنشأ بين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أفراد يتشاركون أراض زراعية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أو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صناعات صغيرة</a:t>
            </a:r>
            <a:endParaRPr lang="ar-SA" sz="3000" b="1" dirty="0" smtClean="0">
              <a:solidFill>
                <a:schemeClr val="bg1">
                  <a:lumMod val="10000"/>
                </a:schemeClr>
              </a:solidFill>
              <a:latin typeface="Abadi MT Condensed Light" pitchFamily="42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357950" y="2500306"/>
            <a:ext cx="2643206" cy="1357322"/>
          </a:xfrm>
          <a:prstGeom prst="roundRect">
            <a:avLst>
              <a:gd name="adj" fmla="val 12411"/>
            </a:avLst>
          </a:prstGeom>
          <a:solidFill>
            <a:schemeClr val="accent1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التخطيط المركزي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42844" y="2500306"/>
            <a:ext cx="6072230" cy="1357322"/>
          </a:xfrm>
          <a:prstGeom prst="roundRect">
            <a:avLst>
              <a:gd name="adj" fmla="val 8174"/>
            </a:avLst>
          </a:prstGeom>
          <a:solidFill>
            <a:srgbClr val="FFFF00"/>
          </a:solidFill>
          <a:ln w="6350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الدولة هي من تملك وسائل الإنتاج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وهي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الجهة الوحيدة المخولة بتخطيط الاقتصاد وتخصيص موارده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وتوزيعها.</a:t>
            </a:r>
            <a:endParaRPr lang="ar-SA" sz="3000" b="1" dirty="0" smtClean="0">
              <a:solidFill>
                <a:schemeClr val="bg1">
                  <a:lumMod val="10000"/>
                </a:schemeClr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357950" y="3929066"/>
            <a:ext cx="2643206" cy="1357322"/>
          </a:xfrm>
          <a:prstGeom prst="roundRect">
            <a:avLst>
              <a:gd name="adj" fmla="val 12411"/>
            </a:avLst>
          </a:prstGeom>
          <a:solidFill>
            <a:schemeClr val="accent1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/>
              <a:t>إلغاء الحافز الاقتصادي مقابل إشباع </a:t>
            </a:r>
            <a:r>
              <a:rPr lang="ar-DZ" sz="2800" b="1" dirty="0" smtClean="0"/>
              <a:t>الحاجة </a:t>
            </a:r>
            <a:r>
              <a:rPr lang="ar-DZ" sz="2800" b="1" dirty="0" smtClean="0"/>
              <a:t>العامة</a:t>
            </a:r>
            <a:endParaRPr lang="ar-DZ" sz="2800" b="1" dirty="0" smtClean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42844" y="3929066"/>
            <a:ext cx="6072230" cy="1357322"/>
          </a:xfrm>
          <a:prstGeom prst="roundRect">
            <a:avLst>
              <a:gd name="adj" fmla="val 8174"/>
            </a:avLst>
          </a:prstGeom>
          <a:solidFill>
            <a:srgbClr val="FFFF00"/>
          </a:solidFill>
          <a:ln w="6350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لا يصبح الهدف من النشاط الاقتصادي هو تحقيق الربح مقابل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أن تغطي الدولة حاجات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المجتمع مجانا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(تعليم، صحة، ...)</a:t>
            </a:r>
            <a:endParaRPr lang="ar-DZ" sz="30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357950" y="5357826"/>
            <a:ext cx="2643206" cy="1357322"/>
          </a:xfrm>
          <a:prstGeom prst="roundRect">
            <a:avLst>
              <a:gd name="adj" fmla="val 12411"/>
            </a:avLst>
          </a:prstGeom>
          <a:solidFill>
            <a:schemeClr val="accent1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/>
              <a:t>العمل حسب القدرة والدخل حسب الحاجة</a:t>
            </a:r>
            <a:endParaRPr lang="ar-DZ" sz="28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42844" y="5357826"/>
            <a:ext cx="6072230" cy="1357322"/>
          </a:xfrm>
          <a:prstGeom prst="roundRect">
            <a:avLst>
              <a:gd name="adj" fmla="val 8174"/>
            </a:avLst>
          </a:prstGeom>
          <a:solidFill>
            <a:srgbClr val="FFFF00"/>
          </a:solidFill>
          <a:ln w="6350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قدم كل فرد خدماته إلى المجتمع بحسب طاقته، وفي المقابل يتسلم الفرد من المجتمع بحسب حاجته وليس بحسب </a:t>
            </a:r>
            <a:r>
              <a:rPr lang="ar-DZ" sz="3000" b="1" dirty="0" smtClean="0">
                <a:solidFill>
                  <a:schemeClr val="bg1">
                    <a:lumMod val="10000"/>
                  </a:schemeClr>
                </a:solidFill>
              </a:rPr>
              <a:t>مجهوده.</a:t>
            </a:r>
            <a:endParaRPr lang="ar-DZ" sz="30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2" grpId="0" animBg="1"/>
      <p:bldP spid="13" grpId="0" animBg="1"/>
      <p:bldP spid="14" grpId="0" animBg="1"/>
      <p:bldP spid="20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2643174" y="1357298"/>
            <a:ext cx="6143668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أهم انتقادات </a:t>
            </a:r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الاشتراكيين للفكر الرأسمالي</a:t>
            </a:r>
            <a:endParaRPr lang="ar-DZ" sz="3200" b="1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500306"/>
            <a:ext cx="8572560" cy="928694"/>
          </a:xfrm>
          <a:prstGeom prst="roundRect">
            <a:avLst>
              <a:gd name="adj" fmla="val 20598"/>
            </a:avLst>
          </a:prstGeom>
          <a:solidFill>
            <a:srgbClr val="FFFD8F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التوزيع غير المتكافئ </a:t>
            </a:r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للدخل بين الطبقات بتفضيل طبقة الرأسماليين عن باقي الطبقات</a:t>
            </a:r>
            <a:endParaRPr lang="ar-DZ" sz="3200" b="1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500438"/>
            <a:ext cx="8572560" cy="928694"/>
          </a:xfrm>
          <a:prstGeom prst="roundRect">
            <a:avLst>
              <a:gd name="adj" fmla="val 14533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أعابوا عليها كثرة الأزمات واستمرار التأثير السلبي للدورات الاقتصادية على حياة الأفراد.</a:t>
            </a:r>
            <a:endParaRPr lang="ar-DZ" sz="3200" b="1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4500570"/>
            <a:ext cx="8572560" cy="1000132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يشجع النظام الرأسمالي </a:t>
            </a:r>
            <a:r>
              <a:rPr lang="ar-DZ" sz="3200" b="1" dirty="0" err="1" smtClean="0">
                <a:solidFill>
                  <a:schemeClr val="tx2">
                    <a:lumMod val="10000"/>
                  </a:schemeClr>
                </a:solidFill>
              </a:rPr>
              <a:t>الإحتكار</a:t>
            </a:r>
            <a:r>
              <a:rPr lang="ar-DZ" sz="3200" b="1" dirty="0" smtClean="0">
                <a:solidFill>
                  <a:schemeClr val="tx2">
                    <a:lumMod val="10000"/>
                  </a:schemeClr>
                </a:solidFill>
              </a:rPr>
              <a:t>، ذلك أن أن تحكم الرأسمالي في الإنتاج يمنحه الفرصة للتحكم في ندرة ومنفعة السلع، </a:t>
            </a:r>
            <a:endParaRPr lang="ar-DZ" sz="3200" b="1" dirty="0" smtClean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071802" y="571480"/>
            <a:ext cx="5715040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الانتقادات الموجهة للفكر </a:t>
            </a:r>
            <a:r>
              <a:rPr lang="ar-DZ" sz="32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الإشتراكي</a:t>
            </a:r>
            <a:endParaRPr lang="ar-DZ" sz="32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714488"/>
            <a:ext cx="8572560" cy="1000132"/>
          </a:xfrm>
          <a:prstGeom prst="roundRect">
            <a:avLst>
              <a:gd name="adj" fmla="val 14003"/>
            </a:avLst>
          </a:prstGeom>
          <a:solidFill>
            <a:srgbClr val="EFA59F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إهمال مبادئ الملكية الفردية والحرية الاقتصادية والدور المهم لآلية السوق.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786058"/>
            <a:ext cx="8572560" cy="1000132"/>
          </a:xfrm>
          <a:prstGeom prst="roundRect">
            <a:avLst>
              <a:gd name="adj" fmla="val 20598"/>
            </a:avLst>
          </a:prstGeom>
          <a:solidFill>
            <a:srgbClr val="FFFD8F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اعتماد الاشتراكية على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التخطيط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المركزي في اتخاذ القرارات الاقتصادية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يؤثر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على السير الحسن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للاقتصاد.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857628"/>
            <a:ext cx="8572560" cy="1000132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أهملت الاشتراكية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قدرة "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الحافز المادي"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على التأثير في إنتاجية الفرد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ومبادراته.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4929198"/>
            <a:ext cx="8572560" cy="1000132"/>
          </a:xfrm>
          <a:prstGeom prst="roundRect">
            <a:avLst>
              <a:gd name="adj" fmla="val 14533"/>
            </a:avLst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فكر يشجع على إلغاء الحريات واستعباد الشعوب بنظم عمالة غير عادلة.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1614</TotalTime>
  <Words>319</Words>
  <Application>Microsoft Office PowerPoint</Application>
  <PresentationFormat>Affichage à l'écran (4:3)</PresentationFormat>
  <Paragraphs>34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Papier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339</cp:revision>
  <dcterms:created xsi:type="dcterms:W3CDTF">2014-12-07T19:11:11Z</dcterms:created>
  <dcterms:modified xsi:type="dcterms:W3CDTF">2023-04-02T21:02:48Z</dcterms:modified>
</cp:coreProperties>
</file>