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0" r:id="rId17"/>
    <p:sldId id="271"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B1CDABF-7140-49B5-96C7-AB467493A8B4}" type="datetimeFigureOut">
              <a:rPr lang="fr-FR" smtClean="0"/>
              <a:pPr/>
              <a:t>02/06/2020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BE25DF-1F9D-42B1-8253-C0ABE843C66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1CDABF-7140-49B5-96C7-AB467493A8B4}" type="datetimeFigureOut">
              <a:rPr lang="fr-FR" smtClean="0"/>
              <a:pPr/>
              <a:t>02/06/2020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E25DF-1F9D-42B1-8253-C0ABE843C66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2">
            <a:schemeClr val="dk1"/>
          </a:lnRef>
          <a:fillRef idx="1">
            <a:schemeClr val="lt1"/>
          </a:fillRef>
          <a:effectRef idx="0">
            <a:schemeClr val="dk1"/>
          </a:effectRef>
          <a:fontRef idx="minor">
            <a:schemeClr val="dk1"/>
          </a:fontRef>
        </p:style>
        <p:txBody>
          <a:bodyPr/>
          <a:lstStyle/>
          <a:p>
            <a:r>
              <a:rPr lang="fr-FR" dirty="0" smtClean="0"/>
              <a:t>SVISE ( PARTIE 2)</a:t>
            </a:r>
            <a:endParaRPr lang="fr-FR" dirty="0"/>
          </a:p>
        </p:txBody>
      </p:sp>
      <p:sp>
        <p:nvSpPr>
          <p:cNvPr id="3" name="Sous-titre 2"/>
          <p:cNvSpPr>
            <a:spLocks noGrp="1"/>
          </p:cNvSpPr>
          <p:nvPr>
            <p:ph type="subTitle" idx="1"/>
          </p:nvPr>
        </p:nvSpPr>
        <p:spPr/>
        <p:style>
          <a:lnRef idx="2">
            <a:schemeClr val="dk1"/>
          </a:lnRef>
          <a:fillRef idx="1">
            <a:schemeClr val="lt1"/>
          </a:fillRef>
          <a:effectRef idx="0">
            <a:schemeClr val="dk1"/>
          </a:effectRef>
          <a:fontRef idx="minor">
            <a:schemeClr val="dk1"/>
          </a:fontRef>
        </p:style>
        <p:txBody>
          <a:bodyPr/>
          <a:lstStyle/>
          <a:p>
            <a:r>
              <a:rPr lang="fr-FR" dirty="0" smtClean="0">
                <a:solidFill>
                  <a:srgbClr val="FF0000"/>
                </a:solidFill>
              </a:rPr>
              <a:t>BIOLOGIE CRIMINALISTIQUE</a:t>
            </a:r>
          </a:p>
          <a:p>
            <a:r>
              <a:rPr lang="fr-FR" dirty="0" smtClean="0">
                <a:solidFill>
                  <a:srgbClr val="FF0000"/>
                </a:solidFill>
              </a:rPr>
              <a:t>(COURS)</a:t>
            </a:r>
            <a:endParaRPr lang="fr-FR"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60648"/>
            <a:ext cx="7772400" cy="3816424"/>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fr-FR" u="sng" dirty="0" smtClean="0"/>
              <a:t>Les empreintes génétiques </a:t>
            </a:r>
            <a:r>
              <a:rPr lang="fr-FR" dirty="0" smtClean="0"/>
              <a:t>sont couramment utilisées en criminalistique pour élucider les affaires de viols, meurtre, vols ,identification de cadavres, études de filiation</a:t>
            </a:r>
            <a:endParaRPr lang="fr-FR" dirty="0"/>
          </a:p>
        </p:txBody>
      </p:sp>
      <p:sp>
        <p:nvSpPr>
          <p:cNvPr id="4" name="ZoneTexte 3"/>
          <p:cNvSpPr txBox="1"/>
          <p:nvPr/>
        </p:nvSpPr>
        <p:spPr>
          <a:xfrm>
            <a:off x="467544" y="5229200"/>
            <a:ext cx="7128792" cy="11387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2000" dirty="0" smtClean="0"/>
              <a:t>Par contre le test de paternité  est un test biologique permettant</a:t>
            </a:r>
          </a:p>
          <a:p>
            <a:r>
              <a:rPr lang="fr-FR" sz="2000" dirty="0" smtClean="0"/>
              <a:t> de confirmer les liens de filiation biologique entre</a:t>
            </a:r>
          </a:p>
          <a:p>
            <a:r>
              <a:rPr lang="fr-FR" sz="2000" dirty="0" smtClean="0"/>
              <a:t> un homme et son enfant : On parle de </a:t>
            </a:r>
            <a:r>
              <a:rPr lang="fr-FR" sz="2800" dirty="0" smtClean="0"/>
              <a:t>test d’ ADN</a:t>
            </a:r>
            <a:endParaRPr lang="fr-F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76673"/>
            <a:ext cx="7772400" cy="1152128"/>
          </a:xfrm>
        </p:spPr>
        <p:style>
          <a:lnRef idx="2">
            <a:schemeClr val="accent2"/>
          </a:lnRef>
          <a:fillRef idx="1">
            <a:schemeClr val="lt1"/>
          </a:fillRef>
          <a:effectRef idx="0">
            <a:schemeClr val="accent2"/>
          </a:effectRef>
          <a:fontRef idx="minor">
            <a:schemeClr val="dk1"/>
          </a:fontRef>
        </p:style>
        <p:txBody>
          <a:bodyPr/>
          <a:lstStyle/>
          <a:p>
            <a:r>
              <a:rPr lang="fr-FR" dirty="0" smtClean="0"/>
              <a:t> 2. Les sources de traces</a:t>
            </a:r>
            <a:endParaRPr lang="fr-FR" dirty="0"/>
          </a:p>
        </p:txBody>
      </p:sp>
      <p:sp>
        <p:nvSpPr>
          <p:cNvPr id="3" name="Sous-titre 2"/>
          <p:cNvSpPr>
            <a:spLocks noGrp="1"/>
          </p:cNvSpPr>
          <p:nvPr>
            <p:ph type="subTitle" idx="1"/>
          </p:nvPr>
        </p:nvSpPr>
        <p:spPr>
          <a:xfrm>
            <a:off x="467544" y="1988840"/>
            <a:ext cx="6400800" cy="766936"/>
          </a:xfrm>
        </p:spPr>
        <p:style>
          <a:lnRef idx="2">
            <a:schemeClr val="accent1"/>
          </a:lnRef>
          <a:fillRef idx="1">
            <a:schemeClr val="lt1"/>
          </a:fillRef>
          <a:effectRef idx="0">
            <a:schemeClr val="accent1"/>
          </a:effectRef>
          <a:fontRef idx="minor">
            <a:schemeClr val="dk1"/>
          </a:fontRef>
        </p:style>
        <p:txBody>
          <a:bodyPr/>
          <a:lstStyle/>
          <a:p>
            <a:r>
              <a:rPr lang="fr-FR" dirty="0" smtClean="0">
                <a:solidFill>
                  <a:schemeClr val="tx1"/>
                </a:solidFill>
              </a:rPr>
              <a:t>a) Les cheveux et les poils: </a:t>
            </a:r>
            <a:endParaRPr lang="fr-FR" dirty="0">
              <a:solidFill>
                <a:schemeClr val="tx1"/>
              </a:solidFill>
            </a:endParaRPr>
          </a:p>
        </p:txBody>
      </p:sp>
      <p:sp>
        <p:nvSpPr>
          <p:cNvPr id="4" name="Sous-titre 2"/>
          <p:cNvSpPr txBox="1">
            <a:spLocks/>
          </p:cNvSpPr>
          <p:nvPr/>
        </p:nvSpPr>
        <p:spPr>
          <a:xfrm>
            <a:off x="2267744" y="2780928"/>
            <a:ext cx="6400800" cy="93610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Ils constituent des indices car ils sont très résistants ils sont constitues</a:t>
            </a:r>
            <a:r>
              <a:rPr kumimoji="0" lang="fr-FR" sz="3200" b="0" i="0" u="none" strike="noStrike" kern="1200" cap="none" spc="0" normalizeH="0" noProof="0" dirty="0" smtClean="0">
                <a:ln>
                  <a:noFill/>
                </a:ln>
                <a:solidFill>
                  <a:schemeClr val="tx1"/>
                </a:solidFill>
                <a:effectLst/>
                <a:uLnTx/>
                <a:uFillTx/>
                <a:latin typeface="+mn-lt"/>
                <a:ea typeface="+mn-ea"/>
                <a:cs typeface="+mn-cs"/>
              </a:rPr>
              <a:t> du bulbe du cheveux qui contient l’</a:t>
            </a:r>
            <a:r>
              <a:rPr kumimoji="0" lang="fr-FR" sz="3200" b="0" i="0" u="none" strike="noStrike" kern="1200" cap="none" spc="0" normalizeH="0" noProof="0" dirty="0" err="1" smtClean="0">
                <a:ln>
                  <a:noFill/>
                </a:ln>
                <a:solidFill>
                  <a:schemeClr val="tx1"/>
                </a:solidFill>
                <a:effectLst/>
                <a:uLnTx/>
                <a:uFillTx/>
                <a:latin typeface="+mn-lt"/>
                <a:ea typeface="+mn-ea"/>
                <a:cs typeface="+mn-cs"/>
              </a:rPr>
              <a:t>adn</a:t>
            </a:r>
            <a:r>
              <a:rPr kumimoji="0" lang="fr-FR" sz="3200" b="0" i="0" u="none" strike="noStrike" kern="1200" cap="none" spc="0" normalizeH="0" noProof="0" dirty="0" smtClean="0">
                <a:ln>
                  <a:noFill/>
                </a:ln>
                <a:solidFill>
                  <a:schemeClr val="tx1"/>
                </a:solidFill>
                <a:effectLst/>
                <a:uLnTx/>
                <a:uFillTx/>
                <a:latin typeface="+mn-lt"/>
                <a:ea typeface="+mn-ea"/>
                <a:cs typeface="+mn-cs"/>
              </a:rPr>
              <a:t> qui servira a identifier son propriétaire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Sous-titre 2"/>
          <p:cNvSpPr txBox="1">
            <a:spLocks/>
          </p:cNvSpPr>
          <p:nvPr/>
        </p:nvSpPr>
        <p:spPr>
          <a:xfrm>
            <a:off x="395536" y="4077072"/>
            <a:ext cx="6400800" cy="76693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b) La</a:t>
            </a:r>
            <a:r>
              <a:rPr kumimoji="0" lang="fr-FR" sz="3200" b="0" i="0" u="none" strike="noStrike" kern="1200" cap="none" spc="0" normalizeH="0" noProof="0" dirty="0" smtClean="0">
                <a:ln>
                  <a:noFill/>
                </a:ln>
                <a:solidFill>
                  <a:schemeClr val="tx1"/>
                </a:solidFill>
                <a:effectLst/>
                <a:uLnTx/>
                <a:uFillTx/>
                <a:latin typeface="+mn-lt"/>
                <a:ea typeface="+mn-ea"/>
                <a:cs typeface="+mn-cs"/>
              </a:rPr>
              <a:t> Salive</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 </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2267744" y="4869160"/>
            <a:ext cx="6400800" cy="115212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6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Liquide biologique secrété par les glande</a:t>
            </a:r>
            <a:r>
              <a:rPr lang="fr-FR" sz="3200" dirty="0" smtClean="0">
                <a:solidFill>
                  <a:schemeClr val="tx1"/>
                </a:solidFill>
              </a:rPr>
              <a:t>s salivaires à l’intérieur de la bouche elle joue un </a:t>
            </a:r>
            <a:r>
              <a:rPr lang="fr-FR" sz="3200" dirty="0" err="1" smtClean="0">
                <a:solidFill>
                  <a:schemeClr val="tx1"/>
                </a:solidFill>
              </a:rPr>
              <a:t>role</a:t>
            </a:r>
            <a:r>
              <a:rPr lang="fr-FR" sz="3200" dirty="0" smtClean="0">
                <a:solidFill>
                  <a:schemeClr val="tx1"/>
                </a:solidFill>
              </a:rPr>
              <a:t> de protection de l’œsophage . La salive est composé d’eau à 99% ainsi que des protéines, de sels minéraux et d’électrolytes</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subTitle" idx="1"/>
          </p:nvPr>
        </p:nvSpPr>
        <p:spPr>
          <a:xfrm>
            <a:off x="323528" y="836712"/>
            <a:ext cx="6400800" cy="1440160"/>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dirty="0" smtClean="0">
                <a:solidFill>
                  <a:schemeClr val="tx1"/>
                </a:solidFill>
              </a:rPr>
              <a:t>La recherche de la salive s’effectue par des tests chimiques la substance  </a:t>
            </a:r>
            <a:r>
              <a:rPr lang="fr-FR" u="sng" dirty="0" smtClean="0">
                <a:solidFill>
                  <a:srgbClr val="FF0000"/>
                </a:solidFill>
              </a:rPr>
              <a:t>l’Amylase</a:t>
            </a:r>
            <a:endParaRPr lang="fr-FR" u="sng" dirty="0">
              <a:solidFill>
                <a:srgbClr val="FF0000"/>
              </a:solidFill>
            </a:endParaRPr>
          </a:p>
        </p:txBody>
      </p:sp>
      <p:sp>
        <p:nvSpPr>
          <p:cNvPr id="5" name="Sous-titre 2"/>
          <p:cNvSpPr txBox="1">
            <a:spLocks/>
          </p:cNvSpPr>
          <p:nvPr/>
        </p:nvSpPr>
        <p:spPr>
          <a:xfrm>
            <a:off x="2195736" y="4149080"/>
            <a:ext cx="6400800" cy="144016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Quelque soit le type de matériau sur lequel elle se trouve</a:t>
            </a:r>
            <a:endParaRPr kumimoji="0" lang="fr-FR" sz="3200" b="0" i="0"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1619672" y="2492896"/>
            <a:ext cx="6400800" cy="144016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dirty="0" smtClean="0">
                <a:solidFill>
                  <a:schemeClr val="tx1"/>
                </a:solidFill>
              </a:rPr>
              <a:t>Detection de l’Amylase: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sng" strike="noStrike" kern="1200" cap="none" spc="0" normalizeH="0" baseline="0" noProof="0" dirty="0" smtClean="0">
                <a:ln>
                  <a:noFill/>
                </a:ln>
                <a:solidFill>
                  <a:schemeClr val="tx1"/>
                </a:solidFill>
                <a:effectLst/>
                <a:uLnTx/>
                <a:uFillTx/>
                <a:latin typeface="+mn-lt"/>
                <a:ea typeface="+mn-ea"/>
                <a:cs typeface="+mn-cs"/>
              </a:rPr>
              <a:t>Test</a:t>
            </a:r>
            <a:r>
              <a:rPr kumimoji="0" lang="fr-FR" sz="3200" b="0" i="0" u="sng" strike="noStrike" kern="1200" cap="none" spc="0" normalizeH="0" noProof="0" dirty="0" smtClean="0">
                <a:ln>
                  <a:noFill/>
                </a:ln>
                <a:solidFill>
                  <a:schemeClr val="tx1"/>
                </a:solidFill>
                <a:effectLst/>
                <a:uLnTx/>
                <a:uFillTx/>
                <a:latin typeface="+mn-lt"/>
                <a:ea typeface="+mn-ea"/>
                <a:cs typeface="+mn-cs"/>
              </a:rPr>
              <a:t> de </a:t>
            </a:r>
            <a:r>
              <a:rPr kumimoji="0" lang="fr-FR" sz="3200" b="0" i="0" u="sng" strike="noStrike" kern="1200" cap="none" spc="0" normalizeH="0" noProof="0" dirty="0" err="1" smtClean="0">
                <a:ln>
                  <a:noFill/>
                </a:ln>
                <a:solidFill>
                  <a:schemeClr val="tx1"/>
                </a:solidFill>
                <a:effectLst/>
                <a:uLnTx/>
                <a:uFillTx/>
                <a:latin typeface="+mn-lt"/>
                <a:ea typeface="+mn-ea"/>
                <a:cs typeface="+mn-cs"/>
              </a:rPr>
              <a:t>phadebas</a:t>
            </a:r>
            <a:r>
              <a:rPr kumimoji="0" lang="fr-FR" sz="3200" b="0" i="0" u="sng" strike="noStrike" kern="1200" cap="none" spc="0" normalizeH="0" noProof="0" dirty="0" smtClean="0">
                <a:ln>
                  <a:noFill/>
                </a:ln>
                <a:solidFill>
                  <a:schemeClr val="tx1"/>
                </a:solidFill>
                <a:effectLst/>
                <a:uLnTx/>
                <a:uFillTx/>
                <a:latin typeface="+mn-lt"/>
                <a:ea typeface="+mn-ea"/>
                <a:cs typeface="+mn-cs"/>
              </a:rPr>
              <a:t> ( la plupart des labos)</a:t>
            </a:r>
            <a:endParaRPr kumimoji="0" lang="fr-FR" sz="3200" b="0" i="0" u="sng" strike="noStrike" kern="1200" cap="none" spc="0" normalizeH="0" baseline="0" noProof="0" dirty="0">
              <a:ln>
                <a:noFill/>
              </a:ln>
              <a:solidFill>
                <a:srgbClr val="FF0000"/>
              </a:solidFill>
              <a:effectLst/>
              <a:uLnTx/>
              <a:uFillTx/>
              <a:latin typeface="+mn-lt"/>
              <a:ea typeface="+mn-ea"/>
              <a:cs typeface="+mn-cs"/>
            </a:endParaRPr>
          </a:p>
        </p:txBody>
      </p:sp>
      <p:sp>
        <p:nvSpPr>
          <p:cNvPr id="7" name="Flèche courbée vers la droite 6"/>
          <p:cNvSpPr/>
          <p:nvPr/>
        </p:nvSpPr>
        <p:spPr>
          <a:xfrm>
            <a:off x="467544" y="3068960"/>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txBox="1">
            <a:spLocks/>
          </p:cNvSpPr>
          <p:nvPr/>
        </p:nvSpPr>
        <p:spPr>
          <a:xfrm>
            <a:off x="539552" y="548680"/>
            <a:ext cx="3168352" cy="76693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c) Le sang:</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Sous-titre 2"/>
          <p:cNvSpPr txBox="1">
            <a:spLocks/>
          </p:cNvSpPr>
          <p:nvPr/>
        </p:nvSpPr>
        <p:spPr>
          <a:xfrm>
            <a:off x="2339752" y="1340768"/>
            <a:ext cx="6400800" cy="129614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5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Le sang se compose de globules rouges  dépourvues d’ADN</a:t>
            </a:r>
            <a:r>
              <a:rPr kumimoji="0" lang="fr-FR" sz="3200" b="0" i="0" u="none" strike="noStrike" kern="1200" cap="none" spc="0" normalizeH="0" noProof="0" dirty="0" smtClean="0">
                <a:ln>
                  <a:noFill/>
                </a:ln>
                <a:solidFill>
                  <a:schemeClr val="tx1"/>
                </a:solidFill>
                <a:effectLst/>
                <a:uLnTx/>
                <a:uFillTx/>
                <a:latin typeface="+mn-lt"/>
                <a:ea typeface="+mn-ea"/>
                <a:cs typeface="+mn-cs"/>
              </a:rPr>
              <a:t> , mais aussi  d’autres cellules  dont les globules blancs et les plaquettes or ces derniers ont tout l’ADN qu’il faut .Donc on peut extraire les empreintes génétiques a partir du </a:t>
            </a:r>
            <a:r>
              <a:rPr kumimoji="0" lang="fr-FR" sz="3200" b="0" i="0" u="none" strike="noStrike" kern="1200" cap="none" spc="0" normalizeH="0" noProof="0" dirty="0" smtClean="0">
                <a:ln>
                  <a:noFill/>
                </a:ln>
                <a:solidFill>
                  <a:schemeClr val="tx1"/>
                </a:solidFill>
                <a:effectLst/>
                <a:uLnTx/>
                <a:uFillTx/>
                <a:latin typeface="+mn-lt"/>
                <a:ea typeface="+mn-ea"/>
                <a:cs typeface="+mn-cs"/>
              </a:rPr>
              <a:t>sang (identification du criminel se trouvant sur scène)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ous-titre 2"/>
          <p:cNvSpPr txBox="1">
            <a:spLocks/>
          </p:cNvSpPr>
          <p:nvPr/>
        </p:nvSpPr>
        <p:spPr>
          <a:xfrm>
            <a:off x="539552" y="3140968"/>
            <a:ext cx="3168352" cy="76693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d) </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Le sang:</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Sous-titre 2"/>
          <p:cNvSpPr txBox="1">
            <a:spLocks/>
          </p:cNvSpPr>
          <p:nvPr/>
        </p:nvSpPr>
        <p:spPr>
          <a:xfrm>
            <a:off x="1475656" y="3933056"/>
            <a:ext cx="6400800" cy="129614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L’ADN</a:t>
            </a:r>
            <a:r>
              <a:rPr kumimoji="0" lang="fr-FR" sz="3200" b="0" i="0" u="none" strike="noStrike" kern="1200" cap="none" spc="0" normalizeH="0" noProof="0" dirty="0" smtClean="0">
                <a:ln>
                  <a:noFill/>
                </a:ln>
                <a:solidFill>
                  <a:schemeClr val="tx1"/>
                </a:solidFill>
                <a:effectLst/>
                <a:uLnTx/>
                <a:uFillTx/>
                <a:latin typeface="+mn-lt"/>
                <a:ea typeface="+mn-ea"/>
                <a:cs typeface="+mn-cs"/>
              </a:rPr>
              <a:t> du spermatozoïde, support du génome d’un individu est une longue molécule fragile et compactée cependant le rayonnement du téléphone mobile peut l’endommager</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836712"/>
            <a:ext cx="7772400" cy="1470025"/>
          </a:xfrm>
        </p:spPr>
        <p:style>
          <a:lnRef idx="3">
            <a:schemeClr val="lt1"/>
          </a:lnRef>
          <a:fillRef idx="1">
            <a:schemeClr val="dk1"/>
          </a:fillRef>
          <a:effectRef idx="1">
            <a:schemeClr val="dk1"/>
          </a:effectRef>
          <a:fontRef idx="minor">
            <a:schemeClr val="lt1"/>
          </a:fontRef>
        </p:style>
        <p:txBody>
          <a:bodyPr/>
          <a:lstStyle/>
          <a:p>
            <a:r>
              <a:rPr lang="fr-FR" dirty="0" smtClean="0"/>
              <a:t>3. Les techniques d’Analyse de l’ADN</a:t>
            </a:r>
            <a:endParaRPr lang="fr-FR" dirty="0"/>
          </a:p>
        </p:txBody>
      </p:sp>
      <p:sp>
        <p:nvSpPr>
          <p:cNvPr id="3" name="Sous-titre 2"/>
          <p:cNvSpPr>
            <a:spLocks noGrp="1"/>
          </p:cNvSpPr>
          <p:nvPr>
            <p:ph type="subTitle" idx="1"/>
          </p:nvPr>
        </p:nvSpPr>
        <p:spPr>
          <a:xfrm>
            <a:off x="1371600" y="3886200"/>
            <a:ext cx="6400800" cy="1054968"/>
          </a:xfrm>
        </p:spPr>
        <p:style>
          <a:lnRef idx="2">
            <a:schemeClr val="dk1"/>
          </a:lnRef>
          <a:fillRef idx="1">
            <a:schemeClr val="lt1"/>
          </a:fillRef>
          <a:effectRef idx="0">
            <a:schemeClr val="dk1"/>
          </a:effectRef>
          <a:fontRef idx="minor">
            <a:schemeClr val="dk1"/>
          </a:fontRef>
        </p:style>
        <p:txBody>
          <a:bodyPr>
            <a:normAutofit lnSpcReduction="10000"/>
          </a:bodyPr>
          <a:lstStyle/>
          <a:p>
            <a:r>
              <a:rPr lang="fr-FR" dirty="0" smtClean="0">
                <a:solidFill>
                  <a:schemeClr val="tx1"/>
                </a:solidFill>
              </a:rPr>
              <a:t>Cette partie sera traitée au TD du module</a:t>
            </a:r>
            <a:endParaRPr lang="fr-FR"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620689"/>
            <a:ext cx="7772400" cy="1080120"/>
          </a:xfrm>
        </p:spPr>
        <p:style>
          <a:lnRef idx="2">
            <a:schemeClr val="accent1"/>
          </a:lnRef>
          <a:fillRef idx="1">
            <a:schemeClr val="lt1"/>
          </a:fillRef>
          <a:effectRef idx="0">
            <a:schemeClr val="accent1"/>
          </a:effectRef>
          <a:fontRef idx="minor">
            <a:schemeClr val="dk1"/>
          </a:fontRef>
        </p:style>
        <p:txBody>
          <a:bodyPr/>
          <a:lstStyle/>
          <a:p>
            <a:r>
              <a:rPr lang="fr-FR" dirty="0" smtClean="0"/>
              <a:t>4</a:t>
            </a:r>
            <a:r>
              <a:rPr lang="fr-FR" smtClean="0"/>
              <a:t>. </a:t>
            </a:r>
            <a:r>
              <a:rPr lang="fr-FR" dirty="0" smtClean="0"/>
              <a:t>Conclusion</a:t>
            </a:r>
            <a:endParaRPr lang="fr-FR" dirty="0"/>
          </a:p>
        </p:txBody>
      </p:sp>
      <p:sp>
        <p:nvSpPr>
          <p:cNvPr id="4" name="Flèche vers le bas 3"/>
          <p:cNvSpPr/>
          <p:nvPr/>
        </p:nvSpPr>
        <p:spPr>
          <a:xfrm>
            <a:off x="4139952" y="1916832"/>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4"/>
          <p:cNvSpPr>
            <a:spLocks noGrp="1"/>
          </p:cNvSpPr>
          <p:nvPr>
            <p:ph type="subTitle" idx="1"/>
          </p:nvPr>
        </p:nvSpPr>
        <p:spPr>
          <a:xfrm>
            <a:off x="1403648" y="2852936"/>
            <a:ext cx="6400800" cy="1440160"/>
          </a:xfrm>
        </p:spPr>
        <p:style>
          <a:lnRef idx="2">
            <a:schemeClr val="dk1">
              <a:shade val="50000"/>
            </a:schemeClr>
          </a:lnRef>
          <a:fillRef idx="1">
            <a:schemeClr val="dk1"/>
          </a:fillRef>
          <a:effectRef idx="0">
            <a:schemeClr val="dk1"/>
          </a:effectRef>
          <a:fontRef idx="minor">
            <a:schemeClr val="lt1"/>
          </a:fontRef>
        </p:style>
        <p:txBody>
          <a:bodyPr>
            <a:normAutofit fontScale="85000" lnSpcReduction="10000"/>
          </a:bodyPr>
          <a:lstStyle/>
          <a:p>
            <a:r>
              <a:rPr lang="fr-FR" dirty="0" smtClean="0">
                <a:solidFill>
                  <a:schemeClr val="bg1"/>
                </a:solidFill>
              </a:rPr>
              <a:t>L’acide </a:t>
            </a:r>
            <a:r>
              <a:rPr lang="fr-FR" dirty="0" smtClean="0">
                <a:solidFill>
                  <a:schemeClr val="bg1"/>
                </a:solidFill>
              </a:rPr>
              <a:t>désoxyribose nucléique </a:t>
            </a:r>
            <a:r>
              <a:rPr lang="fr-FR" dirty="0" smtClean="0">
                <a:solidFill>
                  <a:schemeClr val="bg1"/>
                </a:solidFill>
              </a:rPr>
              <a:t>(ADN) joue un rôle important </a:t>
            </a:r>
            <a:r>
              <a:rPr lang="fr-FR" dirty="0" smtClean="0">
                <a:solidFill>
                  <a:schemeClr val="bg1"/>
                </a:solidFill>
              </a:rPr>
              <a:t>et </a:t>
            </a:r>
            <a:r>
              <a:rPr lang="fr-FR" dirty="0" smtClean="0">
                <a:solidFill>
                  <a:schemeClr val="bg1"/>
                </a:solidFill>
              </a:rPr>
              <a:t>majeur pour résoudre les </a:t>
            </a:r>
            <a:r>
              <a:rPr lang="fr-FR" dirty="0" smtClean="0">
                <a:solidFill>
                  <a:schemeClr val="bg1"/>
                </a:solidFill>
              </a:rPr>
              <a:t>enquêtes en criminalistique</a:t>
            </a:r>
            <a:r>
              <a:rPr lang="fr-FR" dirty="0" smtClean="0"/>
              <a:t>. </a:t>
            </a:r>
            <a:endParaRPr lang="fr-FR" dirty="0"/>
          </a:p>
        </p:txBody>
      </p:sp>
      <p:sp>
        <p:nvSpPr>
          <p:cNvPr id="6" name="Sous-titre 4"/>
          <p:cNvSpPr txBox="1">
            <a:spLocks/>
          </p:cNvSpPr>
          <p:nvPr/>
        </p:nvSpPr>
        <p:spPr>
          <a:xfrm>
            <a:off x="1403648" y="4869160"/>
            <a:ext cx="6400800" cy="1440160"/>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fontScale="70000" lnSpcReduction="20000"/>
          </a:bodyPr>
          <a:lstStyle/>
          <a:p>
            <a:pPr lvl="0" algn="ctr">
              <a:spcBef>
                <a:spcPct val="20000"/>
              </a:spcBef>
            </a:pPr>
            <a:r>
              <a:rPr lang="fr-FR" sz="3200" dirty="0" smtClean="0"/>
              <a:t>Il existe des démarches autres que l’ADN qui permettent aussi de faire avancer une affaire criminelle telles que les empreintes digitales ou la balistique (étude des armes, des munitions et des trajectoires des balles). </a:t>
            </a: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1640" y="1196752"/>
            <a:ext cx="6264696" cy="4832092"/>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fr-FR" sz="2800" b="1" dirty="0" smtClean="0"/>
              <a:t>Une empreinte digitale ou dactylogramme est le résultat de l'apposition sur un support d'un doigt préalablement encré. Le dessin formé sur le support est constitué de dermatoglyphes (dessin formé par la peau aux extrémités de certains membres, notamment par la pulpe des doigts). Les empreintes digitales sont uniques et caractéristiques de chaque individu. </a:t>
            </a:r>
            <a:endParaRPr lang="fr-F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483768" y="836712"/>
            <a:ext cx="4320480" cy="4502051"/>
          </a:xfrm>
          <a:prstGeom prst="rect">
            <a:avLst/>
          </a:prstGeom>
          <a:noFill/>
          <a:ln w="9525">
            <a:noFill/>
            <a:miter lim="800000"/>
            <a:headEnd/>
            <a:tailEnd/>
          </a:ln>
        </p:spPr>
      </p:pic>
      <p:sp>
        <p:nvSpPr>
          <p:cNvPr id="5" name="ZoneTexte 4"/>
          <p:cNvSpPr txBox="1"/>
          <p:nvPr/>
        </p:nvSpPr>
        <p:spPr>
          <a:xfrm>
            <a:off x="5652120" y="5877272"/>
            <a:ext cx="3005246" cy="369332"/>
          </a:xfrm>
          <a:prstGeom prst="rect">
            <a:avLst/>
          </a:prstGeom>
          <a:noFill/>
        </p:spPr>
        <p:txBody>
          <a:bodyPr wrap="none" rtlCol="0">
            <a:spAutoFit/>
          </a:bodyPr>
          <a:lstStyle/>
          <a:p>
            <a:r>
              <a:rPr lang="fr-FR" dirty="0" smtClean="0"/>
              <a:t>D’apres Dr SAMAI &amp; Dr TAHAR</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Merci pour Votre Attention</a:t>
            </a:r>
            <a:br>
              <a:rPr lang="fr-FR" dirty="0" smtClean="0"/>
            </a:br>
            <a:r>
              <a:rPr lang="fr-FR" dirty="0" smtClean="0">
                <a:sym typeface="Wingdings" pitchFamily="2" charset="2"/>
              </a:rPr>
              <a:t></a:t>
            </a:r>
            <a:endParaRPr lang="fr-FR" dirty="0"/>
          </a:p>
        </p:txBody>
      </p:sp>
      <p:sp>
        <p:nvSpPr>
          <p:cNvPr id="3" name="Sous-titre 2"/>
          <p:cNvSpPr>
            <a:spLocks noGrp="1"/>
          </p:cNvSpPr>
          <p:nvPr>
            <p:ph type="subTitle" idx="1"/>
          </p:nvPr>
        </p:nvSpPr>
        <p:spPr>
          <a:xfrm>
            <a:off x="1371600" y="3886200"/>
            <a:ext cx="6400800" cy="838944"/>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err="1" smtClean="0">
                <a:solidFill>
                  <a:schemeClr val="bg1"/>
                </a:solidFill>
              </a:rPr>
              <a:t>a</a:t>
            </a:r>
            <a:r>
              <a:rPr lang="fr-FR" dirty="0" err="1" smtClean="0">
                <a:solidFill>
                  <a:schemeClr val="bg1"/>
                </a:solidFill>
              </a:rPr>
              <a:t>rebika</a:t>
            </a:r>
            <a:r>
              <a:rPr lang="fr-FR" dirty="0" smtClean="0">
                <a:solidFill>
                  <a:schemeClr val="bg1"/>
                </a:solidFill>
              </a:rPr>
              <a:t> @</a:t>
            </a:r>
            <a:r>
              <a:rPr lang="fr-FR" dirty="0" err="1" smtClean="0">
                <a:solidFill>
                  <a:schemeClr val="bg1"/>
                </a:solidFill>
              </a:rPr>
              <a:t>yahoo.fr</a:t>
            </a:r>
            <a:endParaRPr lang="fr-FR"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404664"/>
            <a:ext cx="7772400" cy="1470025"/>
          </a:xfrm>
        </p:spPr>
        <p:style>
          <a:lnRef idx="2">
            <a:schemeClr val="dk1"/>
          </a:lnRef>
          <a:fillRef idx="1">
            <a:schemeClr val="lt1"/>
          </a:fillRef>
          <a:effectRef idx="0">
            <a:schemeClr val="dk1"/>
          </a:effectRef>
          <a:fontRef idx="minor">
            <a:schemeClr val="dk1"/>
          </a:fontRef>
        </p:style>
        <p:txBody>
          <a:bodyPr/>
          <a:lstStyle/>
          <a:p>
            <a:r>
              <a:rPr lang="fr-FR" dirty="0" smtClean="0"/>
              <a:t>La biologie est une des spécialités du socle SNV</a:t>
            </a:r>
            <a:endParaRPr lang="fr-FR" dirty="0"/>
          </a:p>
        </p:txBody>
      </p:sp>
      <p:sp>
        <p:nvSpPr>
          <p:cNvPr id="3" name="Sous-titre 2"/>
          <p:cNvSpPr>
            <a:spLocks noGrp="1"/>
          </p:cNvSpPr>
          <p:nvPr>
            <p:ph type="subTitle" idx="1"/>
          </p:nvPr>
        </p:nvSpPr>
        <p:spPr>
          <a:xfrm>
            <a:off x="1403648" y="3140968"/>
            <a:ext cx="6400800" cy="1080120"/>
          </a:xfrm>
        </p:spPr>
        <p:style>
          <a:lnRef idx="2">
            <a:schemeClr val="dk1"/>
          </a:lnRef>
          <a:fillRef idx="1">
            <a:schemeClr val="lt1"/>
          </a:fillRef>
          <a:effectRef idx="0">
            <a:schemeClr val="dk1"/>
          </a:effectRef>
          <a:fontRef idx="minor">
            <a:schemeClr val="dk1"/>
          </a:fontRef>
        </p:style>
        <p:txBody>
          <a:bodyPr/>
          <a:lstStyle/>
          <a:p>
            <a:r>
              <a:rPr lang="fr-FR" dirty="0" smtClean="0">
                <a:solidFill>
                  <a:schemeClr val="tx1">
                    <a:lumMod val="95000"/>
                    <a:lumOff val="5000"/>
                  </a:schemeClr>
                </a:solidFill>
              </a:rPr>
              <a:t>Cependant elle présente   débouchées parmi elles</a:t>
            </a:r>
          </a:p>
          <a:p>
            <a:endParaRPr lang="fr-FR" dirty="0">
              <a:solidFill>
                <a:schemeClr val="tx1">
                  <a:lumMod val="95000"/>
                  <a:lumOff val="5000"/>
                </a:schemeClr>
              </a:solidFill>
            </a:endParaRPr>
          </a:p>
        </p:txBody>
      </p:sp>
      <p:sp>
        <p:nvSpPr>
          <p:cNvPr id="4" name="Flèche vers le bas 3"/>
          <p:cNvSpPr/>
          <p:nvPr/>
        </p:nvSpPr>
        <p:spPr>
          <a:xfrm>
            <a:off x="4355976" y="2204864"/>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1547664" y="5013176"/>
            <a:ext cx="6400800" cy="108012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lumMod val="95000"/>
                    <a:lumOff val="5000"/>
                  </a:schemeClr>
                </a:solidFill>
                <a:effectLst/>
                <a:uLnTx/>
                <a:uFillTx/>
                <a:latin typeface="+mn-lt"/>
                <a:ea typeface="+mn-ea"/>
                <a:cs typeface="+mn-cs"/>
              </a:rPr>
              <a:t>La Biologie</a:t>
            </a:r>
            <a:r>
              <a:rPr kumimoji="0" lang="fr-FR" sz="3200" b="0" i="0" u="none" strike="noStrike" kern="1200" cap="none" spc="0" normalizeH="0" noProof="0" dirty="0" smtClean="0">
                <a:ln>
                  <a:noFill/>
                </a:ln>
                <a:solidFill>
                  <a:schemeClr val="tx1">
                    <a:lumMod val="95000"/>
                    <a:lumOff val="5000"/>
                  </a:schemeClr>
                </a:solidFill>
                <a:effectLst/>
                <a:uLnTx/>
                <a:uFillTx/>
                <a:latin typeface="+mn-lt"/>
                <a:ea typeface="+mn-ea"/>
                <a:cs typeface="+mn-cs"/>
              </a:rPr>
              <a:t> Criminalistique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aseline="0" dirty="0" smtClean="0">
                <a:solidFill>
                  <a:schemeClr val="tx1">
                    <a:lumMod val="95000"/>
                    <a:lumOff val="5000"/>
                  </a:schemeClr>
                </a:solidFill>
              </a:rPr>
              <a:t>(</a:t>
            </a:r>
            <a:r>
              <a:rPr lang="fr-FR" sz="3200" dirty="0" smtClean="0">
                <a:solidFill>
                  <a:schemeClr val="tx1">
                    <a:lumMod val="95000"/>
                    <a:lumOff val="5000"/>
                  </a:schemeClr>
                </a:solidFill>
              </a:rPr>
              <a:t> Pour résoudre des </a:t>
            </a:r>
            <a:r>
              <a:rPr lang="fr-FR" sz="3200" dirty="0" err="1" smtClean="0">
                <a:solidFill>
                  <a:schemeClr val="tx1">
                    <a:lumMod val="95000"/>
                    <a:lumOff val="5000"/>
                  </a:schemeClr>
                </a:solidFill>
              </a:rPr>
              <a:t>enquetes</a:t>
            </a:r>
            <a:r>
              <a:rPr lang="fr-FR" sz="3200" dirty="0" smtClean="0">
                <a:solidFill>
                  <a:schemeClr val="tx1">
                    <a:lumMod val="95000"/>
                    <a:lumOff val="5000"/>
                  </a:schemeClr>
                </a:solidFill>
              </a:rPr>
              <a:t>)</a:t>
            </a:r>
            <a:endParaRPr kumimoji="0" lang="fr-FR" sz="3200" b="0" i="0" u="none" strike="noStrike" kern="1200" cap="none" spc="0" normalizeH="0" baseline="0" noProof="0" dirty="0" smtClean="0">
              <a:ln>
                <a:noFill/>
              </a:ln>
              <a:solidFill>
                <a:schemeClr val="tx1">
                  <a:lumMod val="95000"/>
                  <a:lumOff val="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schemeClr val="tx1">
                  <a:lumMod val="95000"/>
                  <a:lumOff val="5000"/>
                </a:schemeClr>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476673"/>
            <a:ext cx="7772400" cy="1224136"/>
          </a:xfrm>
        </p:spPr>
        <p:txBody>
          <a:bodyPr/>
          <a:lstStyle/>
          <a:p>
            <a:r>
              <a:rPr lang="fr-FR" dirty="0" smtClean="0"/>
              <a:t>1 . La Criminologie</a:t>
            </a:r>
            <a:endParaRPr lang="fr-FR" dirty="0"/>
          </a:p>
        </p:txBody>
      </p:sp>
      <p:sp>
        <p:nvSpPr>
          <p:cNvPr id="3" name="Sous-titre 2"/>
          <p:cNvSpPr>
            <a:spLocks noGrp="1"/>
          </p:cNvSpPr>
          <p:nvPr>
            <p:ph type="subTitle" idx="1"/>
          </p:nvPr>
        </p:nvSpPr>
        <p:spPr>
          <a:xfrm>
            <a:off x="1259632" y="1988840"/>
            <a:ext cx="6400800" cy="403244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endParaRPr lang="fr-FR" dirty="0" smtClean="0"/>
          </a:p>
          <a:p>
            <a:r>
              <a:rPr lang="fr-FR" dirty="0" smtClean="0"/>
              <a:t> </a:t>
            </a:r>
            <a:r>
              <a:rPr lang="fr-FR" dirty="0" smtClean="0">
                <a:solidFill>
                  <a:schemeClr val="tx1">
                    <a:lumMod val="95000"/>
                    <a:lumOff val="5000"/>
                  </a:schemeClr>
                </a:solidFill>
              </a:rPr>
              <a:t>La criminologie ("</a:t>
            </a:r>
            <a:r>
              <a:rPr lang="fr-FR" dirty="0" err="1" smtClean="0">
                <a:solidFill>
                  <a:schemeClr val="tx1">
                    <a:lumMod val="95000"/>
                    <a:lumOff val="5000"/>
                  </a:schemeClr>
                </a:solidFill>
              </a:rPr>
              <a:t>criminology</a:t>
            </a:r>
            <a:r>
              <a:rPr lang="fr-FR" dirty="0" smtClean="0">
                <a:solidFill>
                  <a:schemeClr val="tx1">
                    <a:lumMod val="95000"/>
                    <a:lumOff val="5000"/>
                  </a:schemeClr>
                </a:solidFill>
              </a:rPr>
              <a:t>") est une science multidisciplinaire qui fait appel aux expertises de l’anthropologie criminelle « l’étude des empreintes digitales », de la biologie criminelle, de la psychiatrie criminelle, de la psychologie criminelle et de la sociologie criminelle. </a:t>
            </a:r>
          </a:p>
          <a:p>
            <a:endParaRPr lang="fr-FR" dirty="0">
              <a:solidFill>
                <a:schemeClr val="tx1">
                  <a:lumMod val="95000"/>
                  <a:lumOff val="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692696"/>
            <a:ext cx="6400800" cy="1752600"/>
          </a:xfrm>
        </p:spPr>
        <p:txBody>
          <a:bodyPr>
            <a:normAutofit fontScale="85000" lnSpcReduction="10000"/>
          </a:bodyPr>
          <a:lstStyle/>
          <a:p>
            <a:endParaRPr lang="fr-FR" dirty="0" smtClean="0"/>
          </a:p>
          <a:p>
            <a:r>
              <a:rPr lang="fr-FR" dirty="0" smtClean="0"/>
              <a:t> </a:t>
            </a:r>
            <a:r>
              <a:rPr lang="fr-FR" dirty="0" smtClean="0">
                <a:solidFill>
                  <a:schemeClr val="tx1">
                    <a:lumMod val="95000"/>
                    <a:lumOff val="5000"/>
                  </a:schemeClr>
                </a:solidFill>
              </a:rPr>
              <a:t>La science qui étudie la criminologie est la </a:t>
            </a:r>
            <a:r>
              <a:rPr lang="fr-FR" u="sng" dirty="0" smtClean="0">
                <a:solidFill>
                  <a:srgbClr val="FF0000"/>
                </a:solidFill>
              </a:rPr>
              <a:t>criminalistique</a:t>
            </a:r>
            <a:r>
              <a:rPr lang="fr-FR" dirty="0" smtClean="0">
                <a:solidFill>
                  <a:schemeClr val="tx1">
                    <a:lumMod val="95000"/>
                    <a:lumOff val="5000"/>
                  </a:schemeClr>
                </a:solidFill>
              </a:rPr>
              <a:t> elle est exercée au niveau des laboratoires de la police scientifique</a:t>
            </a:r>
            <a:endParaRPr lang="fr-FR" dirty="0">
              <a:solidFill>
                <a:schemeClr val="tx1">
                  <a:lumMod val="95000"/>
                  <a:lumOff val="5000"/>
                </a:schemeClr>
              </a:solidFill>
            </a:endParaRPr>
          </a:p>
        </p:txBody>
      </p:sp>
      <p:cxnSp>
        <p:nvCxnSpPr>
          <p:cNvPr id="5" name="Connecteur droit avec flèche 4"/>
          <p:cNvCxnSpPr/>
          <p:nvPr/>
        </p:nvCxnSpPr>
        <p:spPr>
          <a:xfrm>
            <a:off x="1187624" y="1700808"/>
            <a:ext cx="0"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1187624" y="1772816"/>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51520" y="3645024"/>
            <a:ext cx="428893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Regroupe plusieurs  disciplines scientifiques</a:t>
            </a:r>
            <a:endParaRPr lang="fr-FR" dirty="0"/>
          </a:p>
        </p:txBody>
      </p:sp>
      <p:cxnSp>
        <p:nvCxnSpPr>
          <p:cNvPr id="10" name="Connecteur en angle 9"/>
          <p:cNvCxnSpPr/>
          <p:nvPr/>
        </p:nvCxnSpPr>
        <p:spPr>
          <a:xfrm>
            <a:off x="1763688" y="4149080"/>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2771800" y="5013176"/>
            <a:ext cx="5851795"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dirty="0" err="1" smtClean="0"/>
              <a:t>Medecine</a:t>
            </a:r>
            <a:r>
              <a:rPr lang="fr-FR" dirty="0" smtClean="0"/>
              <a:t> légale, toxicologie, anthropométrie , dactyloscopie</a:t>
            </a:r>
            <a:endParaRPr lang="fr-FR" dirty="0"/>
          </a:p>
        </p:txBody>
      </p:sp>
      <p:sp>
        <p:nvSpPr>
          <p:cNvPr id="9" name="ZoneTexte 8"/>
          <p:cNvSpPr txBox="1"/>
          <p:nvPr/>
        </p:nvSpPr>
        <p:spPr>
          <a:xfrm>
            <a:off x="1187624" y="5949280"/>
            <a:ext cx="6097823"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Objectif :  Constatation matérielle des Infractions et des Crimes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548680"/>
            <a:ext cx="7772400" cy="2331690"/>
          </a:xfrm>
        </p:spPr>
        <p:txBody>
          <a:bodyPr>
            <a:normAutofit/>
          </a:bodyPr>
          <a:lstStyle/>
          <a:p>
            <a:r>
              <a:rPr lang="fr-FR" dirty="0" smtClean="0"/>
              <a:t>Afin de résoudre les </a:t>
            </a:r>
            <a:r>
              <a:rPr lang="fr-FR" dirty="0" err="1" smtClean="0"/>
              <a:t>enquetes</a:t>
            </a:r>
            <a:r>
              <a:rPr lang="fr-FR" dirty="0" smtClean="0"/>
              <a:t> la police scientifique a souvent recours a la dactyloscopie</a:t>
            </a:r>
            <a:endParaRPr lang="fr-FR" dirty="0"/>
          </a:p>
        </p:txBody>
      </p:sp>
      <p:sp>
        <p:nvSpPr>
          <p:cNvPr id="3" name="Sous-titre 2"/>
          <p:cNvSpPr>
            <a:spLocks noGrp="1"/>
          </p:cNvSpPr>
          <p:nvPr>
            <p:ph type="subTitle" idx="1"/>
          </p:nvPr>
        </p:nvSpPr>
        <p:spPr/>
        <p:style>
          <a:lnRef idx="2">
            <a:schemeClr val="accent1"/>
          </a:lnRef>
          <a:fillRef idx="1">
            <a:schemeClr val="lt1"/>
          </a:fillRef>
          <a:effectRef idx="0">
            <a:schemeClr val="accent1"/>
          </a:effectRef>
          <a:fontRef idx="minor">
            <a:schemeClr val="dk1"/>
          </a:fontRef>
        </p:style>
        <p:txBody>
          <a:bodyPr/>
          <a:lstStyle/>
          <a:p>
            <a:r>
              <a:rPr lang="fr-FR" dirty="0" smtClean="0">
                <a:solidFill>
                  <a:schemeClr val="tx1"/>
                </a:solidFill>
              </a:rPr>
              <a:t>Le recours a l’ADN ou DNA peut résoudre les problèmes soulevés par la criminalité</a:t>
            </a:r>
            <a:endParaRPr lang="fr-F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60648"/>
            <a:ext cx="7772400" cy="1470025"/>
          </a:xfrm>
        </p:spPr>
        <p:style>
          <a:lnRef idx="2">
            <a:schemeClr val="dk1"/>
          </a:lnRef>
          <a:fillRef idx="1">
            <a:schemeClr val="lt1"/>
          </a:fillRef>
          <a:effectRef idx="0">
            <a:schemeClr val="dk1"/>
          </a:effectRef>
          <a:fontRef idx="minor">
            <a:schemeClr val="dk1"/>
          </a:fontRef>
        </p:style>
        <p:txBody>
          <a:bodyPr/>
          <a:lstStyle/>
          <a:p>
            <a:r>
              <a:rPr lang="fr-FR" dirty="0" smtClean="0"/>
              <a:t>Pourquoi ?</a:t>
            </a:r>
            <a:endParaRPr lang="fr-FR" dirty="0"/>
          </a:p>
        </p:txBody>
      </p:sp>
      <p:sp>
        <p:nvSpPr>
          <p:cNvPr id="3" name="Sous-titre 2"/>
          <p:cNvSpPr>
            <a:spLocks noGrp="1"/>
          </p:cNvSpPr>
          <p:nvPr>
            <p:ph type="subTitle" idx="1"/>
          </p:nvPr>
        </p:nvSpPr>
        <p:spPr>
          <a:xfrm>
            <a:off x="1259632" y="2420888"/>
            <a:ext cx="6400800" cy="1440160"/>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dirty="0" smtClean="0">
                <a:solidFill>
                  <a:schemeClr val="tx1"/>
                </a:solidFill>
              </a:rPr>
              <a:t>Le Criminel par advertance peut laisser son ADN sous différentes formes</a:t>
            </a:r>
            <a:endParaRPr lang="fr-FR" dirty="0">
              <a:solidFill>
                <a:schemeClr val="tx1"/>
              </a:solidFill>
            </a:endParaRPr>
          </a:p>
        </p:txBody>
      </p:sp>
      <p:sp>
        <p:nvSpPr>
          <p:cNvPr id="4" name="Flèche vers le bas 3"/>
          <p:cNvSpPr/>
          <p:nvPr/>
        </p:nvSpPr>
        <p:spPr>
          <a:xfrm>
            <a:off x="4067944" y="1772816"/>
            <a:ext cx="484632" cy="648072"/>
          </a:xfrm>
          <a:prstGeom prst="downArrow">
            <a:avLst>
              <a:gd name="adj1" fmla="val 50000"/>
              <a:gd name="adj2" fmla="val 50000"/>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Sous-titre 2"/>
          <p:cNvSpPr txBox="1">
            <a:spLocks/>
          </p:cNvSpPr>
          <p:nvPr/>
        </p:nvSpPr>
        <p:spPr>
          <a:xfrm>
            <a:off x="1043608" y="4509120"/>
            <a:ext cx="6400800" cy="72008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7500" lnSpcReduction="20000"/>
          </a:bodyPr>
          <a:lstStyle/>
          <a:p>
            <a:endParaRPr lang="fr-FR" sz="3200" dirty="0" smtClean="0"/>
          </a:p>
          <a:p>
            <a:r>
              <a:rPr lang="fr-FR" sz="3200" dirty="0" smtClean="0"/>
              <a:t>      un cheveu ou de la salive, sang</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1" name="Connecteur droit avec flèche 10"/>
          <p:cNvCxnSpPr/>
          <p:nvPr/>
        </p:nvCxnSpPr>
        <p:spPr>
          <a:xfrm>
            <a:off x="4499992" y="3861048"/>
            <a:ext cx="0" cy="648072"/>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Connecteur en angle 15"/>
          <p:cNvCxnSpPr/>
          <p:nvPr/>
        </p:nvCxnSpPr>
        <p:spPr>
          <a:xfrm>
            <a:off x="2195736" y="5229200"/>
            <a:ext cx="914400" cy="914400"/>
          </a:xfrm>
          <a:prstGeom prst="bentConnector3">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Sous-titre 2"/>
          <p:cNvSpPr txBox="1">
            <a:spLocks/>
          </p:cNvSpPr>
          <p:nvPr/>
        </p:nvSpPr>
        <p:spPr>
          <a:xfrm>
            <a:off x="3131840" y="5805264"/>
            <a:ext cx="5436096" cy="72008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77500" lnSpcReduction="20000"/>
          </a:bodyPr>
          <a:lstStyle/>
          <a:p>
            <a:endParaRPr lang="fr-FR" sz="3200" dirty="0" smtClean="0"/>
          </a:p>
          <a:p>
            <a:r>
              <a:rPr lang="fr-FR" sz="3200" dirty="0" smtClean="0"/>
              <a:t>     techniciens, généticiens biologistes</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8" name="ZoneTexte 17"/>
          <p:cNvSpPr txBox="1"/>
          <p:nvPr/>
        </p:nvSpPr>
        <p:spPr>
          <a:xfrm>
            <a:off x="611560" y="5949280"/>
            <a:ext cx="1645002" cy="369332"/>
          </a:xfrm>
          <a:prstGeom prst="rect">
            <a:avLst/>
          </a:prstGeom>
          <a:noFill/>
        </p:spPr>
        <p:txBody>
          <a:bodyPr wrap="none" rtlCol="0">
            <a:spAutoFit/>
          </a:bodyPr>
          <a:lstStyle/>
          <a:p>
            <a:r>
              <a:rPr lang="fr-FR" dirty="0" smtClean="0"/>
              <a:t>AMAS   SOCIAL:</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1470025"/>
          </a:xfrm>
        </p:spPr>
        <p:txBody>
          <a:bodyPr/>
          <a:lstStyle/>
          <a:p>
            <a:r>
              <a:rPr lang="fr-FR" dirty="0" smtClean="0"/>
              <a:t>1.2: L’ADN sur le lieu du crime</a:t>
            </a:r>
            <a:endParaRPr lang="fr-FR" dirty="0"/>
          </a:p>
        </p:txBody>
      </p:sp>
      <p:sp>
        <p:nvSpPr>
          <p:cNvPr id="3" name="Sous-titre 2"/>
          <p:cNvSpPr>
            <a:spLocks noGrp="1"/>
          </p:cNvSpPr>
          <p:nvPr>
            <p:ph type="subTitle" idx="1"/>
          </p:nvPr>
        </p:nvSpPr>
        <p:spPr>
          <a:xfrm>
            <a:off x="1547664" y="2276872"/>
            <a:ext cx="6400800" cy="1152128"/>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endParaRPr lang="fr-FR" dirty="0" smtClean="0"/>
          </a:p>
          <a:p>
            <a:r>
              <a:rPr lang="fr-FR" dirty="0" smtClean="0"/>
              <a:t> L’ADN est une molécule de choix pour identifier un individu  extraite a partir des sources de traces</a:t>
            </a:r>
            <a:endParaRPr lang="fr-FR" dirty="0"/>
          </a:p>
        </p:txBody>
      </p:sp>
      <p:sp>
        <p:nvSpPr>
          <p:cNvPr id="4" name="ZoneTexte 3"/>
          <p:cNvSpPr txBox="1"/>
          <p:nvPr/>
        </p:nvSpPr>
        <p:spPr>
          <a:xfrm>
            <a:off x="1547664" y="4149080"/>
            <a:ext cx="6438942" cy="230832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fr-FR" dirty="0" smtClean="0"/>
              <a:t>Les sources de traces: - prélèvements biologiques sur des individus</a:t>
            </a:r>
          </a:p>
          <a:p>
            <a:r>
              <a:rPr lang="fr-FR" dirty="0" smtClean="0"/>
              <a:t>                                        - mégot ( bout de cigarette)</a:t>
            </a:r>
          </a:p>
          <a:p>
            <a:r>
              <a:rPr lang="fr-FR" dirty="0" smtClean="0"/>
              <a:t>                                         - timbre </a:t>
            </a:r>
          </a:p>
          <a:p>
            <a:r>
              <a:rPr lang="fr-FR" dirty="0" smtClean="0"/>
              <a:t>                                         - enveloppe</a:t>
            </a:r>
          </a:p>
          <a:p>
            <a:r>
              <a:rPr lang="fr-FR" dirty="0" smtClean="0"/>
              <a:t>                                          - </a:t>
            </a:r>
            <a:r>
              <a:rPr lang="fr-FR" dirty="0" err="1" smtClean="0"/>
              <a:t>chewing</a:t>
            </a:r>
            <a:r>
              <a:rPr lang="fr-FR" dirty="0" smtClean="0"/>
              <a:t> </a:t>
            </a:r>
            <a:r>
              <a:rPr lang="fr-FR" dirty="0" err="1" smtClean="0"/>
              <a:t>gum</a:t>
            </a:r>
            <a:endParaRPr lang="fr-FR" dirty="0" smtClean="0"/>
          </a:p>
          <a:p>
            <a:r>
              <a:rPr lang="fr-FR" dirty="0" smtClean="0"/>
              <a:t>                                          - Cagoule</a:t>
            </a:r>
          </a:p>
          <a:p>
            <a:r>
              <a:rPr lang="fr-FR" dirty="0" smtClean="0"/>
              <a:t>                                         - masque</a:t>
            </a:r>
          </a:p>
          <a:p>
            <a:r>
              <a:rPr lang="fr-FR" dirty="0" smtClean="0"/>
              <a:t>                                         - </a:t>
            </a:r>
            <a:r>
              <a:rPr lang="fr-FR" dirty="0" err="1" smtClean="0"/>
              <a:t>vetements</a:t>
            </a:r>
            <a:r>
              <a:rPr lang="fr-FR" dirty="0" smtClean="0"/>
              <a:t> divers</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1052736"/>
            <a:ext cx="7772400" cy="1944216"/>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fr-FR" dirty="0" smtClean="0"/>
              <a:t>Les traces contiennent des cellules a partir des quelles sont extraites l’ADN ( Acide Desoxyribo nucléique)</a:t>
            </a:r>
            <a:endParaRPr lang="fr-FR" dirty="0"/>
          </a:p>
        </p:txBody>
      </p:sp>
      <p:sp>
        <p:nvSpPr>
          <p:cNvPr id="3" name="Sous-titre 2"/>
          <p:cNvSpPr>
            <a:spLocks noGrp="1"/>
          </p:cNvSpPr>
          <p:nvPr>
            <p:ph type="subTitle" idx="1"/>
          </p:nvPr>
        </p:nvSpPr>
        <p:spPr>
          <a:xfrm>
            <a:off x="1403648" y="4293096"/>
            <a:ext cx="6400800" cy="1054968"/>
          </a:xfrm>
        </p:spPr>
        <p:style>
          <a:lnRef idx="2">
            <a:schemeClr val="dk1"/>
          </a:lnRef>
          <a:fillRef idx="1">
            <a:schemeClr val="lt1"/>
          </a:fillRef>
          <a:effectRef idx="0">
            <a:schemeClr val="dk1"/>
          </a:effectRef>
          <a:fontRef idx="minor">
            <a:schemeClr val="dk1"/>
          </a:fontRef>
        </p:style>
        <p:txBody>
          <a:bodyPr>
            <a:normAutofit lnSpcReduction="10000"/>
          </a:bodyPr>
          <a:lstStyle/>
          <a:p>
            <a:r>
              <a:rPr lang="fr-FR" dirty="0" smtClean="0">
                <a:solidFill>
                  <a:srgbClr val="FF0000"/>
                </a:solidFill>
              </a:rPr>
              <a:t>ADN : Support de l’Information génétique</a:t>
            </a:r>
            <a:endParaRPr lang="fr-FR"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2376264"/>
          </a:xfrm>
        </p:spPr>
        <p:txBody>
          <a:bodyPr>
            <a:normAutofit fontScale="90000"/>
          </a:bodyPr>
          <a:lstStyle/>
          <a:p>
            <a:r>
              <a:rPr lang="fr-FR" dirty="0" smtClean="0"/>
              <a:t>Les séquences d’Adn extraites seront amplifiées, leur étude permet de différencier les individus entre eux avec une grande précision</a:t>
            </a:r>
            <a:endParaRPr lang="fr-FR" dirty="0"/>
          </a:p>
        </p:txBody>
      </p:sp>
      <p:sp>
        <p:nvSpPr>
          <p:cNvPr id="3" name="Flèche vers le bas 2"/>
          <p:cNvSpPr/>
          <p:nvPr/>
        </p:nvSpPr>
        <p:spPr>
          <a:xfrm>
            <a:off x="3779912" y="3212976"/>
            <a:ext cx="4846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itre 1"/>
          <p:cNvSpPr txBox="1">
            <a:spLocks/>
          </p:cNvSpPr>
          <p:nvPr/>
        </p:nvSpPr>
        <p:spPr>
          <a:xfrm>
            <a:off x="683568" y="4149080"/>
            <a:ext cx="7772400" cy="201622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On parle alors : </a:t>
            </a:r>
            <a:r>
              <a:rPr kumimoji="0" lang="fr-FR" sz="4400" b="0" i="0" u="none" strike="noStrike" kern="1200" cap="none" spc="0" normalizeH="0" baseline="0" noProof="0" dirty="0" smtClean="0">
                <a:ln>
                  <a:noFill/>
                </a:ln>
                <a:solidFill>
                  <a:srgbClr val="FF0000"/>
                </a:solidFill>
                <a:effectLst/>
                <a:uLnTx/>
                <a:uFillTx/>
                <a:latin typeface="+mj-lt"/>
                <a:ea typeface="+mj-ea"/>
                <a:cs typeface="+mj-cs"/>
              </a:rPr>
              <a:t>d’empreintes génétiques</a:t>
            </a:r>
            <a:endParaRPr kumimoji="0" lang="fr-FR" sz="44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705</Words>
  <Application>Microsoft Office PowerPoint</Application>
  <PresentationFormat>Affichage à l'écran (4:3)</PresentationFormat>
  <Paragraphs>65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SVISE ( PARTIE 2)</vt:lpstr>
      <vt:lpstr>La biologie est une des spécialités du socle SNV</vt:lpstr>
      <vt:lpstr>1 . La Criminologie</vt:lpstr>
      <vt:lpstr>Diapositive 4</vt:lpstr>
      <vt:lpstr>Afin de résoudre les enquetes la police scientifique a souvent recours a la dactyloscopie</vt:lpstr>
      <vt:lpstr>Pourquoi ?</vt:lpstr>
      <vt:lpstr>1.2: L’ADN sur le lieu du crime</vt:lpstr>
      <vt:lpstr>Les traces contiennent des cellules a partir des quelles sont extraites l’ADN ( Acide Desoxyribo nucléique)</vt:lpstr>
      <vt:lpstr>Les séquences d’Adn extraites seront amplifiées, leur étude permet de différencier les individus entre eux avec une grande précision</vt:lpstr>
      <vt:lpstr>Les empreintes génétiques sont couramment utilisées en criminalistique pour élucider les affaires de viols, meurtre, vols ,identification de cadavres, études de filiation</vt:lpstr>
      <vt:lpstr> 2. Les sources de traces</vt:lpstr>
      <vt:lpstr>Diapositive 12</vt:lpstr>
      <vt:lpstr>Diapositive 13</vt:lpstr>
      <vt:lpstr>3. Les techniques d’Analyse de l’ADN</vt:lpstr>
      <vt:lpstr>4. Conclusion</vt:lpstr>
      <vt:lpstr>Diapositive 16</vt:lpstr>
      <vt:lpstr>Diapositive 17</vt:lpstr>
      <vt:lpstr>Merci pour Votre Attention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SVISE ( PARTIE 2)</dc:title>
  <dc:creator>rebika</dc:creator>
  <cp:lastModifiedBy>rebika</cp:lastModifiedBy>
  <cp:revision>44</cp:revision>
  <dcterms:created xsi:type="dcterms:W3CDTF">2020-06-02T08:42:42Z</dcterms:created>
  <dcterms:modified xsi:type="dcterms:W3CDTF">2020-06-02T13:16:20Z</dcterms:modified>
</cp:coreProperties>
</file>