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948" r:id="rId1"/>
  </p:sldMasterIdLst>
  <p:notesMasterIdLst>
    <p:notesMasterId r:id="rId9"/>
  </p:notesMasterIdLst>
  <p:handoutMasterIdLst>
    <p:handoutMasterId r:id="rId10"/>
  </p:handoutMasterIdLst>
  <p:sldIdLst>
    <p:sldId id="256" r:id="rId2"/>
    <p:sldId id="378" r:id="rId3"/>
    <p:sldId id="390" r:id="rId4"/>
    <p:sldId id="391" r:id="rId5"/>
    <p:sldId id="386" r:id="rId6"/>
    <p:sldId id="392" r:id="rId7"/>
    <p:sldId id="393"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AEEA9"/>
    <a:srgbClr val="FFFD8F"/>
    <a:srgbClr val="EFA59F"/>
    <a:srgbClr val="DA570E"/>
    <a:srgbClr val="D5B7C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4" autoAdjust="0"/>
    <p:restoredTop sz="94718" autoAdjust="0"/>
  </p:normalViewPr>
  <p:slideViewPr>
    <p:cSldViewPr>
      <p:cViewPr varScale="1">
        <p:scale>
          <a:sx n="70" d="100"/>
          <a:sy n="70" d="100"/>
        </p:scale>
        <p:origin x="-138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699C94-FA4D-4BBC-B4F0-272C449AB7DC}" type="datetimeFigureOut">
              <a:rPr lang="fr-FR" smtClean="0"/>
              <a:pPr/>
              <a:t>19/04/2023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D17DCBA-62EF-4C0D-87FF-6B67B5E52F51}"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2A6F7D-224D-4877-9496-B8E0025C2BB3}" type="datetimeFigureOut">
              <a:rPr lang="fr-FR" smtClean="0"/>
              <a:pPr/>
              <a:t>19/04/2023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AC56FF-CD2B-4199-83C3-9FE3D60A2D9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B91488A6-4999-4EC2-BF99-9B561A61566A}" type="datetimeFigureOut">
              <a:rPr lang="fr-FR" smtClean="0"/>
              <a:pPr/>
              <a:t>19/04/2023</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D0911F1-6A05-46FE-A4E3-D310D8C7A0DE}"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B91488A6-4999-4EC2-BF99-9B561A61566A}" type="datetimeFigureOut">
              <a:rPr lang="fr-FR" smtClean="0"/>
              <a:pPr/>
              <a:t>19/04/2023</a:t>
            </a:fld>
            <a:endParaRPr lang="fr-FR"/>
          </a:p>
        </p:txBody>
      </p:sp>
      <p:sp>
        <p:nvSpPr>
          <p:cNvPr id="9" name="Espace réservé du numéro de diapositive 8"/>
          <p:cNvSpPr>
            <a:spLocks noGrp="1"/>
          </p:cNvSpPr>
          <p:nvPr>
            <p:ph type="sldNum" sz="quarter" idx="15"/>
          </p:nvPr>
        </p:nvSpPr>
        <p:spPr/>
        <p:txBody>
          <a:bodyPr rtlCol="0"/>
          <a:lstStyle/>
          <a:p>
            <a:fld id="{ED0911F1-6A05-46FE-A4E3-D310D8C7A0DE}"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B91488A6-4999-4EC2-BF99-9B561A61566A}" type="datetimeFigureOut">
              <a:rPr lang="fr-FR" smtClean="0"/>
              <a:pPr/>
              <a:t>19/04/2023</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19/04/2023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B91488A6-4999-4EC2-BF99-9B561A61566A}" type="datetimeFigureOut">
              <a:rPr lang="fr-FR" smtClean="0"/>
              <a:pPr/>
              <a:t>19/04/2023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0911F1-6A05-46FE-A4E3-D310D8C7A0DE}"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B91488A6-4999-4EC2-BF99-9B561A61566A}" type="datetimeFigureOut">
              <a:rPr lang="fr-FR" smtClean="0"/>
              <a:pPr/>
              <a:t>19/04/2023</a:t>
            </a:fld>
            <a:endParaRPr lang="fr-FR"/>
          </a:p>
        </p:txBody>
      </p:sp>
      <p:sp>
        <p:nvSpPr>
          <p:cNvPr id="7" name="Espace réservé du numéro de diapositive 6"/>
          <p:cNvSpPr>
            <a:spLocks noGrp="1"/>
          </p:cNvSpPr>
          <p:nvPr>
            <p:ph type="sldNum" sz="quarter" idx="11"/>
          </p:nvPr>
        </p:nvSpPr>
        <p:spPr/>
        <p:txBody>
          <a:bodyPr rtlCol="0"/>
          <a:lstStyle/>
          <a:p>
            <a:fld id="{ED0911F1-6A05-46FE-A4E3-D310D8C7A0DE}"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1488A6-4999-4EC2-BF99-9B561A61566A}" type="datetimeFigureOut">
              <a:rPr lang="fr-FR" smtClean="0"/>
              <a:pPr/>
              <a:t>19/04/2023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B91488A6-4999-4EC2-BF99-9B561A61566A}" type="datetimeFigureOut">
              <a:rPr lang="fr-FR" smtClean="0"/>
              <a:pPr/>
              <a:t>19/04/2023</a:t>
            </a:fld>
            <a:endParaRPr lang="fr-FR"/>
          </a:p>
        </p:txBody>
      </p:sp>
      <p:sp>
        <p:nvSpPr>
          <p:cNvPr id="22" name="Espace réservé du numéro de diapositive 21"/>
          <p:cNvSpPr>
            <a:spLocks noGrp="1"/>
          </p:cNvSpPr>
          <p:nvPr>
            <p:ph type="sldNum" sz="quarter" idx="15"/>
          </p:nvPr>
        </p:nvSpPr>
        <p:spPr/>
        <p:txBody>
          <a:bodyPr rtlCol="0"/>
          <a:lstStyle/>
          <a:p>
            <a:fld id="{ED0911F1-6A05-46FE-A4E3-D310D8C7A0DE}"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B91488A6-4999-4EC2-BF99-9B561A61566A}" type="datetimeFigureOut">
              <a:rPr lang="fr-FR" smtClean="0"/>
              <a:pPr/>
              <a:t>19/04/2023</a:t>
            </a:fld>
            <a:endParaRPr lang="fr-FR"/>
          </a:p>
        </p:txBody>
      </p:sp>
      <p:sp>
        <p:nvSpPr>
          <p:cNvPr id="18" name="Espace réservé du numéro de diapositive 17"/>
          <p:cNvSpPr>
            <a:spLocks noGrp="1"/>
          </p:cNvSpPr>
          <p:nvPr>
            <p:ph type="sldNum" sz="quarter" idx="11"/>
          </p:nvPr>
        </p:nvSpPr>
        <p:spPr/>
        <p:txBody>
          <a:bodyPr rtlCol="0"/>
          <a:lstStyle/>
          <a:p>
            <a:fld id="{ED0911F1-6A05-46FE-A4E3-D310D8C7A0DE}"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91488A6-4999-4EC2-BF99-9B561A61566A}" type="datetimeFigureOut">
              <a:rPr lang="fr-FR" smtClean="0"/>
              <a:pPr/>
              <a:t>19/04/2023</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D0911F1-6A05-46FE-A4E3-D310D8C7A0D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1928794" y="1785926"/>
            <a:ext cx="6858048" cy="1214446"/>
          </a:xfrm>
          <a:prstGeom prst="roundRect">
            <a:avLst/>
          </a:prstGeom>
          <a:solidFill>
            <a:srgbClr val="8AEEA9"/>
          </a:solidFill>
        </p:spPr>
        <p:style>
          <a:lnRef idx="1">
            <a:schemeClr val="accent2"/>
          </a:lnRef>
          <a:fillRef idx="3">
            <a:schemeClr val="accent2"/>
          </a:fillRef>
          <a:effectRef idx="2">
            <a:schemeClr val="accent2"/>
          </a:effectRef>
          <a:fontRef idx="minor">
            <a:schemeClr val="lt1"/>
          </a:fontRef>
        </p:style>
        <p:txBody>
          <a:bodyPr rtlCol="0" anchor="ctr"/>
          <a:lstStyle/>
          <a:p>
            <a:pPr algn="ctr" rtl="1"/>
            <a:r>
              <a:rPr lang="ar-DZ" sz="3200" b="1" dirty="0" smtClean="0">
                <a:solidFill>
                  <a:schemeClr val="bg1">
                    <a:lumMod val="10000"/>
                  </a:schemeClr>
                </a:solidFill>
                <a:latin typeface="Arial" pitchFamily="34" charset="0"/>
                <a:ea typeface="Calibri"/>
                <a:cs typeface="Arial" pitchFamily="34" charset="0"/>
              </a:rPr>
              <a:t>الفكر الإقتصادي </a:t>
            </a:r>
            <a:r>
              <a:rPr lang="ar-DZ" sz="3200" b="1" dirty="0" err="1" smtClean="0">
                <a:solidFill>
                  <a:schemeClr val="bg1">
                    <a:lumMod val="10000"/>
                  </a:schemeClr>
                </a:solidFill>
                <a:latin typeface="Arial" pitchFamily="34" charset="0"/>
                <a:ea typeface="Calibri"/>
                <a:cs typeface="Arial" pitchFamily="34" charset="0"/>
              </a:rPr>
              <a:t>النيوكلاسيكي</a:t>
            </a:r>
            <a:endParaRPr lang="ar-DZ" sz="3200" b="1" dirty="0" smtClean="0">
              <a:solidFill>
                <a:schemeClr val="bg1">
                  <a:lumMod val="10000"/>
                </a:schemeClr>
              </a:solidFill>
              <a:latin typeface="Arial" pitchFamily="34" charset="0"/>
              <a:ea typeface="Calibri"/>
              <a:cs typeface="Arial" pitchFamily="34" charset="0"/>
            </a:endParaRPr>
          </a:p>
        </p:txBody>
      </p:sp>
      <p:sp>
        <p:nvSpPr>
          <p:cNvPr id="10" name="Rectangle à coins arrondis 9"/>
          <p:cNvSpPr/>
          <p:nvPr/>
        </p:nvSpPr>
        <p:spPr>
          <a:xfrm>
            <a:off x="2000232" y="3429000"/>
            <a:ext cx="3214710" cy="428628"/>
          </a:xfrm>
          <a:prstGeom prst="roundRect">
            <a:avLst/>
          </a:prstGeom>
          <a:solidFill>
            <a:srgbClr val="FFFF00"/>
          </a:solidFill>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smtClean="0">
                <a:solidFill>
                  <a:schemeClr val="bg1">
                    <a:lumMod val="10000"/>
                  </a:schemeClr>
                </a:solidFill>
                <a:ea typeface="Simplified Arabic"/>
                <a:cs typeface="Traditional Arabic"/>
              </a:rPr>
              <a:t>د. </a:t>
            </a:r>
            <a:r>
              <a:rPr lang="ar-SA" sz="2400" b="1" dirty="0" err="1" smtClean="0">
                <a:solidFill>
                  <a:schemeClr val="bg1">
                    <a:lumMod val="10000"/>
                  </a:schemeClr>
                </a:solidFill>
                <a:ea typeface="Simplified Arabic"/>
                <a:cs typeface="Traditional Arabic"/>
              </a:rPr>
              <a:t>رولامي</a:t>
            </a:r>
            <a:r>
              <a:rPr lang="ar-SA" sz="2400" b="1" dirty="0" smtClean="0">
                <a:solidFill>
                  <a:schemeClr val="bg1">
                    <a:lumMod val="10000"/>
                  </a:schemeClr>
                </a:solidFill>
                <a:ea typeface="Simplified Arabic"/>
                <a:cs typeface="Traditional Arabic"/>
              </a:rPr>
              <a:t> عبد الحميد</a:t>
            </a:r>
            <a:endParaRPr lang="ar-DZ" sz="2400" b="1" dirty="0" smtClean="0">
              <a:solidFill>
                <a:schemeClr val="bg1">
                  <a:lumMod val="10000"/>
                </a:schemeClr>
              </a:solidFill>
            </a:endParaRPr>
          </a:p>
        </p:txBody>
      </p:sp>
      <p:sp>
        <p:nvSpPr>
          <p:cNvPr id="4" name="Rectangle à coins arrondis 3"/>
          <p:cNvSpPr/>
          <p:nvPr/>
        </p:nvSpPr>
        <p:spPr>
          <a:xfrm>
            <a:off x="3571868" y="1000108"/>
            <a:ext cx="5143536" cy="490542"/>
          </a:xfrm>
          <a:prstGeom prst="roundRect">
            <a:avLst>
              <a:gd name="adj" fmla="val 30578"/>
            </a:avLst>
          </a:prstGeom>
          <a:solidFill>
            <a:srgbClr val="8AEEA9"/>
          </a:solidFill>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DZ" sz="3200" b="1" dirty="0" smtClean="0">
                <a:solidFill>
                  <a:schemeClr val="bg1">
                    <a:lumMod val="10000"/>
                  </a:schemeClr>
                </a:solidFill>
                <a:latin typeface="Arial" pitchFamily="34" charset="0"/>
                <a:ea typeface="Calibri"/>
                <a:cs typeface="Arial" pitchFamily="34" charset="0"/>
              </a:rPr>
              <a:t>المحاضرة السادسة</a:t>
            </a:r>
          </a:p>
        </p:txBody>
      </p:sp>
      <p:sp>
        <p:nvSpPr>
          <p:cNvPr id="5" name="Rectangle à coins arrondis 4"/>
          <p:cNvSpPr/>
          <p:nvPr/>
        </p:nvSpPr>
        <p:spPr>
          <a:xfrm>
            <a:off x="2000232" y="3929066"/>
            <a:ext cx="3214710" cy="428628"/>
          </a:xfrm>
          <a:prstGeom prst="roundRect">
            <a:avLst/>
          </a:prstGeom>
          <a:solidFill>
            <a:srgbClr val="FFFF00"/>
          </a:solidFill>
        </p:spPr>
        <p:style>
          <a:lnRef idx="1">
            <a:schemeClr val="accent3"/>
          </a:lnRef>
          <a:fillRef idx="2">
            <a:schemeClr val="accent3"/>
          </a:fillRef>
          <a:effectRef idx="1">
            <a:schemeClr val="accent3"/>
          </a:effectRef>
          <a:fontRef idx="minor">
            <a:schemeClr val="dk1"/>
          </a:fontRef>
        </p:style>
        <p:txBody>
          <a:bodyPr rtlCol="0" anchor="ctr"/>
          <a:lstStyle/>
          <a:p>
            <a:pPr algn="ctr" rtl="1"/>
            <a:r>
              <a:rPr lang="fr-FR" b="1" dirty="0" smtClean="0">
                <a:solidFill>
                  <a:schemeClr val="bg1">
                    <a:lumMod val="10000"/>
                  </a:schemeClr>
                </a:solidFill>
                <a:ea typeface="Simplified Arabic"/>
                <a:cs typeface="Traditional Arabic"/>
              </a:rPr>
              <a:t>a.rolami@univ-dbkm.dz</a:t>
            </a:r>
            <a:endParaRPr lang="ar-DZ" b="1" dirty="0" smtClean="0">
              <a:solidFill>
                <a:schemeClr val="bg1">
                  <a:lumMod val="1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643438" y="1214422"/>
            <a:ext cx="4214842" cy="571504"/>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تعريف </a:t>
            </a:r>
            <a:r>
              <a:rPr lang="ar-DZ" sz="3200" b="1" dirty="0" err="1" smtClean="0">
                <a:solidFill>
                  <a:schemeClr val="bg1">
                    <a:lumMod val="10000"/>
                  </a:schemeClr>
                </a:solidFill>
                <a:latin typeface="Arial" pitchFamily="34" charset="0"/>
                <a:cs typeface="Arial" pitchFamily="34" charset="0"/>
              </a:rPr>
              <a:t>النيوكلاسيكية</a:t>
            </a:r>
            <a:r>
              <a:rPr lang="ar-DZ" sz="3200" b="1" dirty="0" smtClean="0">
                <a:solidFill>
                  <a:schemeClr val="bg1">
                    <a:lumMod val="10000"/>
                  </a:schemeClr>
                </a:solidFill>
                <a:latin typeface="Arial" pitchFamily="34" charset="0"/>
                <a:cs typeface="Arial" pitchFamily="34" charset="0"/>
              </a:rPr>
              <a:t> </a:t>
            </a:r>
          </a:p>
        </p:txBody>
      </p:sp>
      <p:sp>
        <p:nvSpPr>
          <p:cNvPr id="6" name="Rectangle à coins arrondis 5"/>
          <p:cNvSpPr/>
          <p:nvPr/>
        </p:nvSpPr>
        <p:spPr>
          <a:xfrm>
            <a:off x="1857356" y="2285992"/>
            <a:ext cx="7000924" cy="571504"/>
          </a:xfrm>
          <a:prstGeom prst="roundRect">
            <a:avLst>
              <a:gd name="adj" fmla="val 19104"/>
            </a:avLst>
          </a:prstGeom>
          <a:solidFill>
            <a:srgbClr val="00B050"/>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تسمى أيضا المدرسة الحدية والمدرسة الهامشية.</a:t>
            </a:r>
          </a:p>
        </p:txBody>
      </p:sp>
      <p:sp>
        <p:nvSpPr>
          <p:cNvPr id="7" name="Rectangle à coins arrondis 6"/>
          <p:cNvSpPr/>
          <p:nvPr/>
        </p:nvSpPr>
        <p:spPr>
          <a:xfrm>
            <a:off x="1857356" y="3571876"/>
            <a:ext cx="7000924" cy="1857388"/>
          </a:xfrm>
          <a:prstGeom prst="roundRect">
            <a:avLst>
              <a:gd name="adj" fmla="val 10397"/>
            </a:avLst>
          </a:prstGeom>
          <a:solidFill>
            <a:srgbClr val="D5B7CF"/>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بدأت بتقديم ستانلي </a:t>
            </a:r>
            <a:r>
              <a:rPr lang="ar-DZ" sz="3200" b="1" dirty="0" err="1" smtClean="0">
                <a:solidFill>
                  <a:schemeClr val="bg1">
                    <a:lumMod val="10000"/>
                  </a:schemeClr>
                </a:solidFill>
                <a:latin typeface="Arial" pitchFamily="34" charset="0"/>
                <a:cs typeface="Arial" pitchFamily="34" charset="0"/>
              </a:rPr>
              <a:t>جيوفونز</a:t>
            </a:r>
            <a:r>
              <a:rPr lang="ar-DZ" sz="3200" b="1" dirty="0" smtClean="0">
                <a:solidFill>
                  <a:schemeClr val="bg1">
                    <a:lumMod val="10000"/>
                  </a:schemeClr>
                </a:solidFill>
                <a:latin typeface="Arial" pitchFamily="34" charset="0"/>
                <a:cs typeface="Arial" pitchFamily="34" charset="0"/>
              </a:rPr>
              <a:t> (إنجلترا) وكارل </a:t>
            </a:r>
            <a:r>
              <a:rPr lang="ar-DZ" sz="3200" b="1" dirty="0" err="1" smtClean="0">
                <a:solidFill>
                  <a:schemeClr val="bg1">
                    <a:lumMod val="10000"/>
                  </a:schemeClr>
                </a:solidFill>
                <a:latin typeface="Arial" pitchFamily="34" charset="0"/>
                <a:cs typeface="Arial" pitchFamily="34" charset="0"/>
              </a:rPr>
              <a:t>مانجر</a:t>
            </a:r>
            <a:r>
              <a:rPr lang="ar-DZ" sz="3200" b="1" dirty="0" smtClean="0">
                <a:solidFill>
                  <a:schemeClr val="bg1">
                    <a:lumMod val="10000"/>
                  </a:schemeClr>
                </a:solidFill>
                <a:latin typeface="Arial" pitchFamily="34" charset="0"/>
                <a:cs typeface="Arial" pitchFamily="34" charset="0"/>
              </a:rPr>
              <a:t> (النمسا) وليون </a:t>
            </a:r>
            <a:r>
              <a:rPr lang="ar-DZ" sz="3200" b="1" dirty="0" err="1" smtClean="0">
                <a:solidFill>
                  <a:schemeClr val="bg1">
                    <a:lumMod val="10000"/>
                  </a:schemeClr>
                </a:solidFill>
                <a:latin typeface="Arial" pitchFamily="34" charset="0"/>
                <a:cs typeface="Arial" pitchFamily="34" charset="0"/>
              </a:rPr>
              <a:t>والراس</a:t>
            </a:r>
            <a:r>
              <a:rPr lang="ar-DZ" sz="3200" b="1" dirty="0" smtClean="0">
                <a:solidFill>
                  <a:schemeClr val="bg1">
                    <a:lumMod val="10000"/>
                  </a:schemeClr>
                </a:solidFill>
                <a:latin typeface="Arial" pitchFamily="34" charset="0"/>
                <a:cs typeface="Arial" pitchFamily="34" charset="0"/>
              </a:rPr>
              <a:t> (سويسرا) أعمالا منفردة في وقت واحد تناولت كلها فكرة المنفعة والتخصيص الأمثل للموارد، </a:t>
            </a:r>
          </a:p>
        </p:txBody>
      </p:sp>
      <p:sp>
        <p:nvSpPr>
          <p:cNvPr id="10" name="Rectangle à coins arrondis 9"/>
          <p:cNvSpPr/>
          <p:nvPr/>
        </p:nvSpPr>
        <p:spPr>
          <a:xfrm>
            <a:off x="1857356" y="2928934"/>
            <a:ext cx="7000924" cy="571504"/>
          </a:xfrm>
          <a:prstGeom prst="roundRect">
            <a:avLst>
              <a:gd name="adj" fmla="val 23198"/>
            </a:avLst>
          </a:prstGeom>
          <a:solidFill>
            <a:srgbClr val="FFFD8F"/>
          </a:solidFill>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ظهرت بداية سبعينات القرن 19 </a:t>
            </a:r>
          </a:p>
        </p:txBody>
      </p:sp>
      <p:sp>
        <p:nvSpPr>
          <p:cNvPr id="8" name="Rectangle à coins arrondis 7"/>
          <p:cNvSpPr/>
          <p:nvPr/>
        </p:nvSpPr>
        <p:spPr>
          <a:xfrm>
            <a:off x="1857356" y="5500702"/>
            <a:ext cx="7000924" cy="1009656"/>
          </a:xfrm>
          <a:prstGeom prst="roundRect">
            <a:avLst>
              <a:gd name="adj" fmla="val 10397"/>
            </a:avLst>
          </a:prstGeom>
          <a:solidFill>
            <a:schemeClr val="accent1">
              <a:lumMod val="20000"/>
              <a:lumOff val="8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تقوم أساسا على أن قيمة السلع تقوم على "المنفعة الحدية"، وأن من يحدد هذه القيمة هو المستهلك.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800" decel="100000"/>
                                        <p:tgtEl>
                                          <p:spTgt spid="6"/>
                                        </p:tgtEl>
                                      </p:cBhvr>
                                    </p:animEffect>
                                    <p:anim calcmode="lin" valueType="num">
                                      <p:cBhvr>
                                        <p:cTn id="17" dur="800" decel="100000" fill="hold"/>
                                        <p:tgtEl>
                                          <p:spTgt spid="6"/>
                                        </p:tgtEl>
                                        <p:attrNameLst>
                                          <p:attrName>style.rotation</p:attrName>
                                        </p:attrNameLst>
                                      </p:cBhvr>
                                      <p:tavLst>
                                        <p:tav tm="0">
                                          <p:val>
                                            <p:fltVal val="-90"/>
                                          </p:val>
                                        </p:tav>
                                        <p:tav tm="100000">
                                          <p:val>
                                            <p:fltVal val="0"/>
                                          </p:val>
                                        </p:tav>
                                      </p:tavLst>
                                    </p:anim>
                                    <p:anim calcmode="lin" valueType="num">
                                      <p:cBhvr>
                                        <p:cTn id="18" dur="800" decel="100000" fill="hold"/>
                                        <p:tgtEl>
                                          <p:spTgt spid="6"/>
                                        </p:tgtEl>
                                        <p:attrNameLst>
                                          <p:attrName>ppt_x</p:attrName>
                                        </p:attrNameLst>
                                      </p:cBhvr>
                                      <p:tavLst>
                                        <p:tav tm="0">
                                          <p:val>
                                            <p:strVal val="#ppt_x+0.4"/>
                                          </p:val>
                                        </p:tav>
                                        <p:tav tm="100000">
                                          <p:val>
                                            <p:strVal val="#ppt_x-0.05"/>
                                          </p:val>
                                        </p:tav>
                                      </p:tavLst>
                                    </p:anim>
                                    <p:anim calcmode="lin" valueType="num">
                                      <p:cBhvr>
                                        <p:cTn id="19" dur="800" decel="100000" fill="hold"/>
                                        <p:tgtEl>
                                          <p:spTgt spid="6"/>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800" decel="100000"/>
                                        <p:tgtEl>
                                          <p:spTgt spid="10"/>
                                        </p:tgtEl>
                                      </p:cBhvr>
                                    </p:animEffect>
                                    <p:anim calcmode="lin" valueType="num">
                                      <p:cBhvr>
                                        <p:cTn id="26" dur="800" decel="100000" fill="hold"/>
                                        <p:tgtEl>
                                          <p:spTgt spid="10"/>
                                        </p:tgtEl>
                                        <p:attrNameLst>
                                          <p:attrName>style.rotation</p:attrName>
                                        </p:attrNameLst>
                                      </p:cBhvr>
                                      <p:tavLst>
                                        <p:tav tm="0">
                                          <p:val>
                                            <p:fltVal val="-90"/>
                                          </p:val>
                                        </p:tav>
                                        <p:tav tm="100000">
                                          <p:val>
                                            <p:fltVal val="0"/>
                                          </p:val>
                                        </p:tav>
                                      </p:tavLst>
                                    </p:anim>
                                    <p:anim calcmode="lin" valueType="num">
                                      <p:cBhvr>
                                        <p:cTn id="27" dur="800" decel="100000" fill="hold"/>
                                        <p:tgtEl>
                                          <p:spTgt spid="10"/>
                                        </p:tgtEl>
                                        <p:attrNameLst>
                                          <p:attrName>ppt_x</p:attrName>
                                        </p:attrNameLst>
                                      </p:cBhvr>
                                      <p:tavLst>
                                        <p:tav tm="0">
                                          <p:val>
                                            <p:strVal val="#ppt_x+0.4"/>
                                          </p:val>
                                        </p:tav>
                                        <p:tav tm="100000">
                                          <p:val>
                                            <p:strVal val="#ppt_x-0.05"/>
                                          </p:val>
                                        </p:tav>
                                      </p:tavLst>
                                    </p:anim>
                                    <p:anim calcmode="lin" valueType="num">
                                      <p:cBhvr>
                                        <p:cTn id="28" dur="800" decel="100000" fill="hold"/>
                                        <p:tgtEl>
                                          <p:spTgt spid="10"/>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800" decel="100000"/>
                                        <p:tgtEl>
                                          <p:spTgt spid="7"/>
                                        </p:tgtEl>
                                      </p:cBhvr>
                                    </p:animEffect>
                                    <p:anim calcmode="lin" valueType="num">
                                      <p:cBhvr>
                                        <p:cTn id="35" dur="800" decel="100000" fill="hold"/>
                                        <p:tgtEl>
                                          <p:spTgt spid="7"/>
                                        </p:tgtEl>
                                        <p:attrNameLst>
                                          <p:attrName>style.rotation</p:attrName>
                                        </p:attrNameLst>
                                      </p:cBhvr>
                                      <p:tavLst>
                                        <p:tav tm="0">
                                          <p:val>
                                            <p:fltVal val="-90"/>
                                          </p:val>
                                        </p:tav>
                                        <p:tav tm="100000">
                                          <p:val>
                                            <p:fltVal val="0"/>
                                          </p:val>
                                        </p:tav>
                                      </p:tavLst>
                                    </p:anim>
                                    <p:anim calcmode="lin" valueType="num">
                                      <p:cBhvr>
                                        <p:cTn id="36" dur="800" decel="100000" fill="hold"/>
                                        <p:tgtEl>
                                          <p:spTgt spid="7"/>
                                        </p:tgtEl>
                                        <p:attrNameLst>
                                          <p:attrName>ppt_x</p:attrName>
                                        </p:attrNameLst>
                                      </p:cBhvr>
                                      <p:tavLst>
                                        <p:tav tm="0">
                                          <p:val>
                                            <p:strVal val="#ppt_x+0.4"/>
                                          </p:val>
                                        </p:tav>
                                        <p:tav tm="100000">
                                          <p:val>
                                            <p:strVal val="#ppt_x-0.05"/>
                                          </p:val>
                                        </p:tav>
                                      </p:tavLst>
                                    </p:anim>
                                    <p:anim calcmode="lin" valueType="num">
                                      <p:cBhvr>
                                        <p:cTn id="37" dur="800" decel="100000" fill="hold"/>
                                        <p:tgtEl>
                                          <p:spTgt spid="7"/>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40" fill="hold">
                            <p:stCondLst>
                              <p:cond delay="4000"/>
                            </p:stCondLst>
                            <p:childTnLst>
                              <p:par>
                                <p:cTn id="41" presetID="30" presetClass="entr" presetSubtype="0" fill="hold" grpId="0" nodeType="after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800" decel="100000"/>
                                        <p:tgtEl>
                                          <p:spTgt spid="8"/>
                                        </p:tgtEl>
                                      </p:cBhvr>
                                    </p:animEffect>
                                    <p:anim calcmode="lin" valueType="num">
                                      <p:cBhvr>
                                        <p:cTn id="44" dur="800" decel="100000" fill="hold"/>
                                        <p:tgtEl>
                                          <p:spTgt spid="8"/>
                                        </p:tgtEl>
                                        <p:attrNameLst>
                                          <p:attrName>style.rotation</p:attrName>
                                        </p:attrNameLst>
                                      </p:cBhvr>
                                      <p:tavLst>
                                        <p:tav tm="0">
                                          <p:val>
                                            <p:fltVal val="-90"/>
                                          </p:val>
                                        </p:tav>
                                        <p:tav tm="100000">
                                          <p:val>
                                            <p:fltVal val="0"/>
                                          </p:val>
                                        </p:tav>
                                      </p:tavLst>
                                    </p:anim>
                                    <p:anim calcmode="lin" valueType="num">
                                      <p:cBhvr>
                                        <p:cTn id="45" dur="800" decel="100000" fill="hold"/>
                                        <p:tgtEl>
                                          <p:spTgt spid="8"/>
                                        </p:tgtEl>
                                        <p:attrNameLst>
                                          <p:attrName>ppt_x</p:attrName>
                                        </p:attrNameLst>
                                      </p:cBhvr>
                                      <p:tavLst>
                                        <p:tav tm="0">
                                          <p:val>
                                            <p:strVal val="#ppt_x+0.4"/>
                                          </p:val>
                                        </p:tav>
                                        <p:tav tm="100000">
                                          <p:val>
                                            <p:strVal val="#ppt_x-0.05"/>
                                          </p:val>
                                        </p:tav>
                                      </p:tavLst>
                                    </p:anim>
                                    <p:anim calcmode="lin" valueType="num">
                                      <p:cBhvr>
                                        <p:cTn id="46" dur="800" decel="100000" fill="hold"/>
                                        <p:tgtEl>
                                          <p:spTgt spid="8"/>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643438" y="1714488"/>
            <a:ext cx="4214842" cy="571504"/>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تعريف المنفعة الحدية</a:t>
            </a:r>
          </a:p>
        </p:txBody>
      </p:sp>
      <p:sp>
        <p:nvSpPr>
          <p:cNvPr id="6" name="Rectangle à coins arrondis 5"/>
          <p:cNvSpPr/>
          <p:nvPr/>
        </p:nvSpPr>
        <p:spPr>
          <a:xfrm>
            <a:off x="2071670" y="2786058"/>
            <a:ext cx="6786610" cy="2428892"/>
          </a:xfrm>
          <a:prstGeom prst="roundRect">
            <a:avLst>
              <a:gd name="adj" fmla="val 7866"/>
            </a:avLst>
          </a:prstGeom>
          <a:solidFill>
            <a:schemeClr val="bg2">
              <a:lumMod val="9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هي منفعة الوحدة الأخيرة، أي الوحدة التي تشبع أقل الحاجات حيث يمتنع الشخص عند الوصول إليها عن طلب وحدات إضافية جديدة من هذه السلعة أو الخدمة، وذلك إما لأن المنفعة منها تنعدم، أو لأنه يفضل أن يشبع حاجات جديدة.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800" decel="100000"/>
                                        <p:tgtEl>
                                          <p:spTgt spid="6"/>
                                        </p:tgtEl>
                                      </p:cBhvr>
                                    </p:animEffect>
                                    <p:anim calcmode="lin" valueType="num">
                                      <p:cBhvr>
                                        <p:cTn id="17" dur="800" decel="100000" fill="hold"/>
                                        <p:tgtEl>
                                          <p:spTgt spid="6"/>
                                        </p:tgtEl>
                                        <p:attrNameLst>
                                          <p:attrName>style.rotation</p:attrName>
                                        </p:attrNameLst>
                                      </p:cBhvr>
                                      <p:tavLst>
                                        <p:tav tm="0">
                                          <p:val>
                                            <p:fltVal val="-90"/>
                                          </p:val>
                                        </p:tav>
                                        <p:tav tm="100000">
                                          <p:val>
                                            <p:fltVal val="0"/>
                                          </p:val>
                                        </p:tav>
                                      </p:tavLst>
                                    </p:anim>
                                    <p:anim calcmode="lin" valueType="num">
                                      <p:cBhvr>
                                        <p:cTn id="18" dur="800" decel="100000" fill="hold"/>
                                        <p:tgtEl>
                                          <p:spTgt spid="6"/>
                                        </p:tgtEl>
                                        <p:attrNameLst>
                                          <p:attrName>ppt_x</p:attrName>
                                        </p:attrNameLst>
                                      </p:cBhvr>
                                      <p:tavLst>
                                        <p:tav tm="0">
                                          <p:val>
                                            <p:strVal val="#ppt_x+0.4"/>
                                          </p:val>
                                        </p:tav>
                                        <p:tav tm="100000">
                                          <p:val>
                                            <p:strVal val="#ppt_x-0.05"/>
                                          </p:val>
                                        </p:tav>
                                      </p:tavLst>
                                    </p:anim>
                                    <p:anim calcmode="lin" valueType="num">
                                      <p:cBhvr>
                                        <p:cTn id="19" dur="800" decel="100000" fill="hold"/>
                                        <p:tgtEl>
                                          <p:spTgt spid="6"/>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143108" y="500042"/>
            <a:ext cx="5429288" cy="571504"/>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latin typeface="Arial" pitchFamily="34" charset="0"/>
                <a:cs typeface="Arial" pitchFamily="34" charset="0"/>
              </a:rPr>
              <a:t>الفروقات بين الكلاسيك </a:t>
            </a:r>
            <a:r>
              <a:rPr lang="ar-DZ" sz="3200" b="1" dirty="0" err="1" smtClean="0">
                <a:solidFill>
                  <a:schemeClr val="bg1">
                    <a:lumMod val="10000"/>
                  </a:schemeClr>
                </a:solidFill>
                <a:latin typeface="Arial" pitchFamily="34" charset="0"/>
                <a:cs typeface="Arial" pitchFamily="34" charset="0"/>
              </a:rPr>
              <a:t>والنيوكلاسيك</a:t>
            </a:r>
            <a:endParaRPr lang="ar-DZ" sz="3200" b="1" dirty="0" smtClean="0">
              <a:solidFill>
                <a:schemeClr val="bg1">
                  <a:lumMod val="10000"/>
                </a:schemeClr>
              </a:solidFill>
              <a:latin typeface="Arial" pitchFamily="34" charset="0"/>
              <a:cs typeface="Arial" pitchFamily="34" charset="0"/>
            </a:endParaRPr>
          </a:p>
        </p:txBody>
      </p:sp>
      <p:sp>
        <p:nvSpPr>
          <p:cNvPr id="6" name="Rectangle à coins arrondis 5"/>
          <p:cNvSpPr/>
          <p:nvPr/>
        </p:nvSpPr>
        <p:spPr>
          <a:xfrm>
            <a:off x="4857752" y="1714488"/>
            <a:ext cx="4000528" cy="571504"/>
          </a:xfrm>
          <a:prstGeom prst="roundRect">
            <a:avLst>
              <a:gd name="adj" fmla="val 24582"/>
            </a:avLst>
          </a:prstGeom>
          <a:solidFill>
            <a:schemeClr val="bg2">
              <a:lumMod val="9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الفكر الكلاسيكي</a:t>
            </a:r>
          </a:p>
        </p:txBody>
      </p:sp>
      <p:sp>
        <p:nvSpPr>
          <p:cNvPr id="4" name="Rectangle à coins arrondis 3"/>
          <p:cNvSpPr/>
          <p:nvPr/>
        </p:nvSpPr>
        <p:spPr>
          <a:xfrm>
            <a:off x="428596" y="1714488"/>
            <a:ext cx="4000528" cy="571504"/>
          </a:xfrm>
          <a:prstGeom prst="roundRect">
            <a:avLst>
              <a:gd name="adj" fmla="val 24582"/>
            </a:avLst>
          </a:prstGeom>
          <a:solidFill>
            <a:srgbClr val="92D050"/>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الفكر </a:t>
            </a:r>
            <a:r>
              <a:rPr lang="ar-DZ" sz="3200" b="1" dirty="0" err="1" smtClean="0">
                <a:solidFill>
                  <a:schemeClr val="tx1"/>
                </a:solidFill>
                <a:latin typeface="Arial" pitchFamily="34" charset="0"/>
                <a:cs typeface="Arial" pitchFamily="34" charset="0"/>
              </a:rPr>
              <a:t>النيوكلاسيكي</a:t>
            </a:r>
            <a:endParaRPr lang="ar-DZ" sz="3200" b="1" dirty="0" smtClean="0">
              <a:solidFill>
                <a:schemeClr val="tx1"/>
              </a:solidFill>
              <a:latin typeface="Arial" pitchFamily="34" charset="0"/>
              <a:cs typeface="Arial" pitchFamily="34" charset="0"/>
            </a:endParaRPr>
          </a:p>
        </p:txBody>
      </p:sp>
      <p:sp>
        <p:nvSpPr>
          <p:cNvPr id="7" name="Rectangle à coins arrondis 6"/>
          <p:cNvSpPr/>
          <p:nvPr/>
        </p:nvSpPr>
        <p:spPr>
          <a:xfrm>
            <a:off x="4857752" y="2571744"/>
            <a:ext cx="4000528" cy="571504"/>
          </a:xfrm>
          <a:prstGeom prst="roundRect">
            <a:avLst>
              <a:gd name="adj" fmla="val 24582"/>
            </a:avLst>
          </a:prstGeom>
          <a:solidFill>
            <a:schemeClr val="bg2"/>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دراساتهم نظرية</a:t>
            </a:r>
          </a:p>
        </p:txBody>
      </p:sp>
      <p:sp>
        <p:nvSpPr>
          <p:cNvPr id="8" name="Rectangle à coins arrondis 7"/>
          <p:cNvSpPr/>
          <p:nvPr/>
        </p:nvSpPr>
        <p:spPr>
          <a:xfrm>
            <a:off x="428596" y="2571744"/>
            <a:ext cx="4000528" cy="571504"/>
          </a:xfrm>
          <a:prstGeom prst="roundRect">
            <a:avLst>
              <a:gd name="adj" fmla="val 24582"/>
            </a:avLst>
          </a:prstGeom>
          <a:solidFill>
            <a:srgbClr val="8AEEA9"/>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دراساتهم رياضية</a:t>
            </a:r>
          </a:p>
        </p:txBody>
      </p:sp>
      <p:sp>
        <p:nvSpPr>
          <p:cNvPr id="9" name="Rectangle à coins arrondis 8"/>
          <p:cNvSpPr/>
          <p:nvPr/>
        </p:nvSpPr>
        <p:spPr>
          <a:xfrm>
            <a:off x="4857752" y="3214686"/>
            <a:ext cx="4000528" cy="1000132"/>
          </a:xfrm>
          <a:prstGeom prst="roundRect">
            <a:avLst>
              <a:gd name="adj" fmla="val 15030"/>
            </a:avLst>
          </a:prstGeom>
          <a:solidFill>
            <a:schemeClr val="bg2"/>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قيمة السلعة تتحدد من خلال العمل المنفق لإنتاجها</a:t>
            </a:r>
          </a:p>
        </p:txBody>
      </p:sp>
      <p:sp>
        <p:nvSpPr>
          <p:cNvPr id="10" name="Rectangle à coins arrondis 9"/>
          <p:cNvSpPr/>
          <p:nvPr/>
        </p:nvSpPr>
        <p:spPr>
          <a:xfrm>
            <a:off x="428596" y="3214686"/>
            <a:ext cx="4000528" cy="1000132"/>
          </a:xfrm>
          <a:prstGeom prst="roundRect">
            <a:avLst>
              <a:gd name="adj" fmla="val 16394"/>
            </a:avLst>
          </a:prstGeom>
          <a:solidFill>
            <a:srgbClr val="8AEEA9"/>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قيمة السلعة تتحدد من خلال منفعتها الحدية </a:t>
            </a:r>
          </a:p>
        </p:txBody>
      </p:sp>
      <p:sp>
        <p:nvSpPr>
          <p:cNvPr id="11" name="Rectangle à coins arrondis 10"/>
          <p:cNvSpPr/>
          <p:nvPr/>
        </p:nvSpPr>
        <p:spPr>
          <a:xfrm>
            <a:off x="4857752" y="4286256"/>
            <a:ext cx="4000528" cy="1428760"/>
          </a:xfrm>
          <a:prstGeom prst="roundRect">
            <a:avLst>
              <a:gd name="adj" fmla="val 12013"/>
            </a:avLst>
          </a:prstGeom>
          <a:solidFill>
            <a:schemeClr val="bg2"/>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تعالج الظواهر الاقتصادية في بعدها الكلي (الإنتاج، التوزيع، ...)</a:t>
            </a:r>
          </a:p>
        </p:txBody>
      </p:sp>
      <p:sp>
        <p:nvSpPr>
          <p:cNvPr id="13" name="Rectangle à coins arrondis 12"/>
          <p:cNvSpPr/>
          <p:nvPr/>
        </p:nvSpPr>
        <p:spPr>
          <a:xfrm>
            <a:off x="428596" y="4286256"/>
            <a:ext cx="4000528" cy="1428760"/>
          </a:xfrm>
          <a:prstGeom prst="roundRect">
            <a:avLst>
              <a:gd name="adj" fmla="val 12013"/>
            </a:avLst>
          </a:prstGeom>
          <a:solidFill>
            <a:srgbClr val="8AEEA9"/>
          </a:solidFill>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3200" b="1" dirty="0" smtClean="0">
                <a:solidFill>
                  <a:schemeClr val="tx1"/>
                </a:solidFill>
                <a:latin typeface="Arial" pitchFamily="34" charset="0"/>
                <a:cs typeface="Arial" pitchFamily="34" charset="0"/>
              </a:rPr>
              <a:t>تعالج الظواهر الاقتصادية في بعدها الجزئي (المستهلك والمنتج)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800" decel="100000"/>
                                        <p:tgtEl>
                                          <p:spTgt spid="6"/>
                                        </p:tgtEl>
                                      </p:cBhvr>
                                    </p:animEffect>
                                    <p:anim calcmode="lin" valueType="num">
                                      <p:cBhvr>
                                        <p:cTn id="17" dur="800" decel="100000" fill="hold"/>
                                        <p:tgtEl>
                                          <p:spTgt spid="6"/>
                                        </p:tgtEl>
                                        <p:attrNameLst>
                                          <p:attrName>style.rotation</p:attrName>
                                        </p:attrNameLst>
                                      </p:cBhvr>
                                      <p:tavLst>
                                        <p:tav tm="0">
                                          <p:val>
                                            <p:fltVal val="-90"/>
                                          </p:val>
                                        </p:tav>
                                        <p:tav tm="100000">
                                          <p:val>
                                            <p:fltVal val="0"/>
                                          </p:val>
                                        </p:tav>
                                      </p:tavLst>
                                    </p:anim>
                                    <p:anim calcmode="lin" valueType="num">
                                      <p:cBhvr>
                                        <p:cTn id="18" dur="800" decel="100000" fill="hold"/>
                                        <p:tgtEl>
                                          <p:spTgt spid="6"/>
                                        </p:tgtEl>
                                        <p:attrNameLst>
                                          <p:attrName>ppt_x</p:attrName>
                                        </p:attrNameLst>
                                      </p:cBhvr>
                                      <p:tavLst>
                                        <p:tav tm="0">
                                          <p:val>
                                            <p:strVal val="#ppt_x+0.4"/>
                                          </p:val>
                                        </p:tav>
                                        <p:tav tm="100000">
                                          <p:val>
                                            <p:strVal val="#ppt_x-0.05"/>
                                          </p:val>
                                        </p:tav>
                                      </p:tavLst>
                                    </p:anim>
                                    <p:anim calcmode="lin" valueType="num">
                                      <p:cBhvr>
                                        <p:cTn id="19" dur="800" decel="100000" fill="hold"/>
                                        <p:tgtEl>
                                          <p:spTgt spid="6"/>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800" decel="100000"/>
                                        <p:tgtEl>
                                          <p:spTgt spid="4"/>
                                        </p:tgtEl>
                                      </p:cBhvr>
                                    </p:animEffect>
                                    <p:anim calcmode="lin" valueType="num">
                                      <p:cBhvr>
                                        <p:cTn id="26" dur="800" decel="100000" fill="hold"/>
                                        <p:tgtEl>
                                          <p:spTgt spid="4"/>
                                        </p:tgtEl>
                                        <p:attrNameLst>
                                          <p:attrName>style.rotation</p:attrName>
                                        </p:attrNameLst>
                                      </p:cBhvr>
                                      <p:tavLst>
                                        <p:tav tm="0">
                                          <p:val>
                                            <p:fltVal val="-90"/>
                                          </p:val>
                                        </p:tav>
                                        <p:tav tm="100000">
                                          <p:val>
                                            <p:fltVal val="0"/>
                                          </p:val>
                                        </p:tav>
                                      </p:tavLst>
                                    </p:anim>
                                    <p:anim calcmode="lin" valueType="num">
                                      <p:cBhvr>
                                        <p:cTn id="27" dur="800" decel="100000" fill="hold"/>
                                        <p:tgtEl>
                                          <p:spTgt spid="4"/>
                                        </p:tgtEl>
                                        <p:attrNameLst>
                                          <p:attrName>ppt_x</p:attrName>
                                        </p:attrNameLst>
                                      </p:cBhvr>
                                      <p:tavLst>
                                        <p:tav tm="0">
                                          <p:val>
                                            <p:strVal val="#ppt_x+0.4"/>
                                          </p:val>
                                        </p:tav>
                                        <p:tav tm="100000">
                                          <p:val>
                                            <p:strVal val="#ppt_x-0.05"/>
                                          </p:val>
                                        </p:tav>
                                      </p:tavLst>
                                    </p:anim>
                                    <p:anim calcmode="lin" valueType="num">
                                      <p:cBhvr>
                                        <p:cTn id="28" dur="800" decel="100000" fill="hold"/>
                                        <p:tgtEl>
                                          <p:spTgt spid="4"/>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800" decel="100000"/>
                                        <p:tgtEl>
                                          <p:spTgt spid="7"/>
                                        </p:tgtEl>
                                      </p:cBhvr>
                                    </p:animEffect>
                                    <p:anim calcmode="lin" valueType="num">
                                      <p:cBhvr>
                                        <p:cTn id="35" dur="800" decel="100000" fill="hold"/>
                                        <p:tgtEl>
                                          <p:spTgt spid="7"/>
                                        </p:tgtEl>
                                        <p:attrNameLst>
                                          <p:attrName>style.rotation</p:attrName>
                                        </p:attrNameLst>
                                      </p:cBhvr>
                                      <p:tavLst>
                                        <p:tav tm="0">
                                          <p:val>
                                            <p:fltVal val="-90"/>
                                          </p:val>
                                        </p:tav>
                                        <p:tav tm="100000">
                                          <p:val>
                                            <p:fltVal val="0"/>
                                          </p:val>
                                        </p:tav>
                                      </p:tavLst>
                                    </p:anim>
                                    <p:anim calcmode="lin" valueType="num">
                                      <p:cBhvr>
                                        <p:cTn id="36" dur="800" decel="100000" fill="hold"/>
                                        <p:tgtEl>
                                          <p:spTgt spid="7"/>
                                        </p:tgtEl>
                                        <p:attrNameLst>
                                          <p:attrName>ppt_x</p:attrName>
                                        </p:attrNameLst>
                                      </p:cBhvr>
                                      <p:tavLst>
                                        <p:tav tm="0">
                                          <p:val>
                                            <p:strVal val="#ppt_x+0.4"/>
                                          </p:val>
                                        </p:tav>
                                        <p:tav tm="100000">
                                          <p:val>
                                            <p:strVal val="#ppt_x-0.05"/>
                                          </p:val>
                                        </p:tav>
                                      </p:tavLst>
                                    </p:anim>
                                    <p:anim calcmode="lin" valueType="num">
                                      <p:cBhvr>
                                        <p:cTn id="37" dur="800" decel="100000" fill="hold"/>
                                        <p:tgtEl>
                                          <p:spTgt spid="7"/>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40" fill="hold">
                            <p:stCondLst>
                              <p:cond delay="4000"/>
                            </p:stCondLst>
                            <p:childTnLst>
                              <p:par>
                                <p:cTn id="41" presetID="30" presetClass="entr" presetSubtype="0" fill="hold" grpId="0" nodeType="after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800" decel="100000"/>
                                        <p:tgtEl>
                                          <p:spTgt spid="8"/>
                                        </p:tgtEl>
                                      </p:cBhvr>
                                    </p:animEffect>
                                    <p:anim calcmode="lin" valueType="num">
                                      <p:cBhvr>
                                        <p:cTn id="44" dur="800" decel="100000" fill="hold"/>
                                        <p:tgtEl>
                                          <p:spTgt spid="8"/>
                                        </p:tgtEl>
                                        <p:attrNameLst>
                                          <p:attrName>style.rotation</p:attrName>
                                        </p:attrNameLst>
                                      </p:cBhvr>
                                      <p:tavLst>
                                        <p:tav tm="0">
                                          <p:val>
                                            <p:fltVal val="-90"/>
                                          </p:val>
                                        </p:tav>
                                        <p:tav tm="100000">
                                          <p:val>
                                            <p:fltVal val="0"/>
                                          </p:val>
                                        </p:tav>
                                      </p:tavLst>
                                    </p:anim>
                                    <p:anim calcmode="lin" valueType="num">
                                      <p:cBhvr>
                                        <p:cTn id="45" dur="800" decel="100000" fill="hold"/>
                                        <p:tgtEl>
                                          <p:spTgt spid="8"/>
                                        </p:tgtEl>
                                        <p:attrNameLst>
                                          <p:attrName>ppt_x</p:attrName>
                                        </p:attrNameLst>
                                      </p:cBhvr>
                                      <p:tavLst>
                                        <p:tav tm="0">
                                          <p:val>
                                            <p:strVal val="#ppt_x+0.4"/>
                                          </p:val>
                                        </p:tav>
                                        <p:tav tm="100000">
                                          <p:val>
                                            <p:strVal val="#ppt_x-0.05"/>
                                          </p:val>
                                        </p:tav>
                                      </p:tavLst>
                                    </p:anim>
                                    <p:anim calcmode="lin" valueType="num">
                                      <p:cBhvr>
                                        <p:cTn id="46" dur="800" decel="100000" fill="hold"/>
                                        <p:tgtEl>
                                          <p:spTgt spid="8"/>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par>
                          <p:cTn id="49" fill="hold">
                            <p:stCondLst>
                              <p:cond delay="5000"/>
                            </p:stCondLst>
                            <p:childTnLst>
                              <p:par>
                                <p:cTn id="50" presetID="30" presetClass="entr" presetSubtype="0" fill="hold" grpId="0" nodeType="after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800" decel="100000"/>
                                        <p:tgtEl>
                                          <p:spTgt spid="9"/>
                                        </p:tgtEl>
                                      </p:cBhvr>
                                    </p:animEffect>
                                    <p:anim calcmode="lin" valueType="num">
                                      <p:cBhvr>
                                        <p:cTn id="53" dur="800" decel="100000" fill="hold"/>
                                        <p:tgtEl>
                                          <p:spTgt spid="9"/>
                                        </p:tgtEl>
                                        <p:attrNameLst>
                                          <p:attrName>style.rotation</p:attrName>
                                        </p:attrNameLst>
                                      </p:cBhvr>
                                      <p:tavLst>
                                        <p:tav tm="0">
                                          <p:val>
                                            <p:fltVal val="-90"/>
                                          </p:val>
                                        </p:tav>
                                        <p:tav tm="100000">
                                          <p:val>
                                            <p:fltVal val="0"/>
                                          </p:val>
                                        </p:tav>
                                      </p:tavLst>
                                    </p:anim>
                                    <p:anim calcmode="lin" valueType="num">
                                      <p:cBhvr>
                                        <p:cTn id="54" dur="800" decel="100000" fill="hold"/>
                                        <p:tgtEl>
                                          <p:spTgt spid="9"/>
                                        </p:tgtEl>
                                        <p:attrNameLst>
                                          <p:attrName>ppt_x</p:attrName>
                                        </p:attrNameLst>
                                      </p:cBhvr>
                                      <p:tavLst>
                                        <p:tav tm="0">
                                          <p:val>
                                            <p:strVal val="#ppt_x+0.4"/>
                                          </p:val>
                                        </p:tav>
                                        <p:tav tm="100000">
                                          <p:val>
                                            <p:strVal val="#ppt_x-0.05"/>
                                          </p:val>
                                        </p:tav>
                                      </p:tavLst>
                                    </p:anim>
                                    <p:anim calcmode="lin" valueType="num">
                                      <p:cBhvr>
                                        <p:cTn id="55" dur="800" decel="100000" fill="hold"/>
                                        <p:tgtEl>
                                          <p:spTgt spid="9"/>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par>
                          <p:cTn id="58" fill="hold">
                            <p:stCondLst>
                              <p:cond delay="6000"/>
                            </p:stCondLst>
                            <p:childTnLst>
                              <p:par>
                                <p:cTn id="59" presetID="30" presetClass="entr" presetSubtype="0" fill="hold" grpId="0" nodeType="after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fade">
                                      <p:cBhvr>
                                        <p:cTn id="61" dur="800" decel="100000"/>
                                        <p:tgtEl>
                                          <p:spTgt spid="10"/>
                                        </p:tgtEl>
                                      </p:cBhvr>
                                    </p:animEffect>
                                    <p:anim calcmode="lin" valueType="num">
                                      <p:cBhvr>
                                        <p:cTn id="62" dur="800" decel="100000" fill="hold"/>
                                        <p:tgtEl>
                                          <p:spTgt spid="10"/>
                                        </p:tgtEl>
                                        <p:attrNameLst>
                                          <p:attrName>style.rotation</p:attrName>
                                        </p:attrNameLst>
                                      </p:cBhvr>
                                      <p:tavLst>
                                        <p:tav tm="0">
                                          <p:val>
                                            <p:fltVal val="-90"/>
                                          </p:val>
                                        </p:tav>
                                        <p:tav tm="100000">
                                          <p:val>
                                            <p:fltVal val="0"/>
                                          </p:val>
                                        </p:tav>
                                      </p:tavLst>
                                    </p:anim>
                                    <p:anim calcmode="lin" valueType="num">
                                      <p:cBhvr>
                                        <p:cTn id="63" dur="800" decel="100000" fill="hold"/>
                                        <p:tgtEl>
                                          <p:spTgt spid="10"/>
                                        </p:tgtEl>
                                        <p:attrNameLst>
                                          <p:attrName>ppt_x</p:attrName>
                                        </p:attrNameLst>
                                      </p:cBhvr>
                                      <p:tavLst>
                                        <p:tav tm="0">
                                          <p:val>
                                            <p:strVal val="#ppt_x+0.4"/>
                                          </p:val>
                                        </p:tav>
                                        <p:tav tm="100000">
                                          <p:val>
                                            <p:strVal val="#ppt_x-0.05"/>
                                          </p:val>
                                        </p:tav>
                                      </p:tavLst>
                                    </p:anim>
                                    <p:anim calcmode="lin" valueType="num">
                                      <p:cBhvr>
                                        <p:cTn id="64" dur="800" decel="100000" fill="hold"/>
                                        <p:tgtEl>
                                          <p:spTgt spid="10"/>
                                        </p:tgtEl>
                                        <p:attrNameLst>
                                          <p:attrName>ppt_y</p:attrName>
                                        </p:attrNameLst>
                                      </p:cBhvr>
                                      <p:tavLst>
                                        <p:tav tm="0">
                                          <p:val>
                                            <p:strVal val="#ppt_y-0.4"/>
                                          </p:val>
                                        </p:tav>
                                        <p:tav tm="100000">
                                          <p:val>
                                            <p:strVal val="#ppt_y+0.1"/>
                                          </p:val>
                                        </p:tav>
                                      </p:tavLst>
                                    </p:anim>
                                    <p:anim calcmode="lin" valueType="num">
                                      <p:cBhvr>
                                        <p:cTn id="65"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66"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67" fill="hold">
                            <p:stCondLst>
                              <p:cond delay="7000"/>
                            </p:stCondLst>
                            <p:childTnLst>
                              <p:par>
                                <p:cTn id="68" presetID="30" presetClass="entr" presetSubtype="0" fill="hold" grpId="0" nodeType="after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fade">
                                      <p:cBhvr>
                                        <p:cTn id="70" dur="800" decel="100000"/>
                                        <p:tgtEl>
                                          <p:spTgt spid="11"/>
                                        </p:tgtEl>
                                      </p:cBhvr>
                                    </p:animEffect>
                                    <p:anim calcmode="lin" valueType="num">
                                      <p:cBhvr>
                                        <p:cTn id="71" dur="800" decel="100000" fill="hold"/>
                                        <p:tgtEl>
                                          <p:spTgt spid="11"/>
                                        </p:tgtEl>
                                        <p:attrNameLst>
                                          <p:attrName>style.rotation</p:attrName>
                                        </p:attrNameLst>
                                      </p:cBhvr>
                                      <p:tavLst>
                                        <p:tav tm="0">
                                          <p:val>
                                            <p:fltVal val="-90"/>
                                          </p:val>
                                        </p:tav>
                                        <p:tav tm="100000">
                                          <p:val>
                                            <p:fltVal val="0"/>
                                          </p:val>
                                        </p:tav>
                                      </p:tavLst>
                                    </p:anim>
                                    <p:anim calcmode="lin" valueType="num">
                                      <p:cBhvr>
                                        <p:cTn id="72" dur="800" decel="100000" fill="hold"/>
                                        <p:tgtEl>
                                          <p:spTgt spid="11"/>
                                        </p:tgtEl>
                                        <p:attrNameLst>
                                          <p:attrName>ppt_x</p:attrName>
                                        </p:attrNameLst>
                                      </p:cBhvr>
                                      <p:tavLst>
                                        <p:tav tm="0">
                                          <p:val>
                                            <p:strVal val="#ppt_x+0.4"/>
                                          </p:val>
                                        </p:tav>
                                        <p:tav tm="100000">
                                          <p:val>
                                            <p:strVal val="#ppt_x-0.05"/>
                                          </p:val>
                                        </p:tav>
                                      </p:tavLst>
                                    </p:anim>
                                    <p:anim calcmode="lin" valueType="num">
                                      <p:cBhvr>
                                        <p:cTn id="73" dur="800" decel="100000" fill="hold"/>
                                        <p:tgtEl>
                                          <p:spTgt spid="11"/>
                                        </p:tgtEl>
                                        <p:attrNameLst>
                                          <p:attrName>ppt_y</p:attrName>
                                        </p:attrNameLst>
                                      </p:cBhvr>
                                      <p:tavLst>
                                        <p:tav tm="0">
                                          <p:val>
                                            <p:strVal val="#ppt_y-0.4"/>
                                          </p:val>
                                        </p:tav>
                                        <p:tav tm="100000">
                                          <p:val>
                                            <p:strVal val="#ppt_y+0.1"/>
                                          </p:val>
                                        </p:tav>
                                      </p:tavLst>
                                    </p:anim>
                                    <p:anim calcmode="lin" valueType="num">
                                      <p:cBhvr>
                                        <p:cTn id="74"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75"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childTnLst>
                          </p:cTn>
                        </p:par>
                        <p:par>
                          <p:cTn id="76" fill="hold">
                            <p:stCondLst>
                              <p:cond delay="8000"/>
                            </p:stCondLst>
                            <p:childTnLst>
                              <p:par>
                                <p:cTn id="77" presetID="30" presetClass="entr" presetSubtype="0" fill="hold" grpId="0" nodeType="afterEffect">
                                  <p:stCondLst>
                                    <p:cond delay="0"/>
                                  </p:stCondLst>
                                  <p:childTnLst>
                                    <p:set>
                                      <p:cBhvr>
                                        <p:cTn id="78" dur="1" fill="hold">
                                          <p:stCondLst>
                                            <p:cond delay="0"/>
                                          </p:stCondLst>
                                        </p:cTn>
                                        <p:tgtEl>
                                          <p:spTgt spid="13"/>
                                        </p:tgtEl>
                                        <p:attrNameLst>
                                          <p:attrName>style.visibility</p:attrName>
                                        </p:attrNameLst>
                                      </p:cBhvr>
                                      <p:to>
                                        <p:strVal val="visible"/>
                                      </p:to>
                                    </p:set>
                                    <p:animEffect transition="in" filter="fade">
                                      <p:cBhvr>
                                        <p:cTn id="79" dur="800" decel="100000"/>
                                        <p:tgtEl>
                                          <p:spTgt spid="13"/>
                                        </p:tgtEl>
                                      </p:cBhvr>
                                    </p:animEffect>
                                    <p:anim calcmode="lin" valueType="num">
                                      <p:cBhvr>
                                        <p:cTn id="80" dur="800" decel="100000" fill="hold"/>
                                        <p:tgtEl>
                                          <p:spTgt spid="13"/>
                                        </p:tgtEl>
                                        <p:attrNameLst>
                                          <p:attrName>style.rotation</p:attrName>
                                        </p:attrNameLst>
                                      </p:cBhvr>
                                      <p:tavLst>
                                        <p:tav tm="0">
                                          <p:val>
                                            <p:fltVal val="-90"/>
                                          </p:val>
                                        </p:tav>
                                        <p:tav tm="100000">
                                          <p:val>
                                            <p:fltVal val="0"/>
                                          </p:val>
                                        </p:tav>
                                      </p:tavLst>
                                    </p:anim>
                                    <p:anim calcmode="lin" valueType="num">
                                      <p:cBhvr>
                                        <p:cTn id="81" dur="800" decel="100000" fill="hold"/>
                                        <p:tgtEl>
                                          <p:spTgt spid="13"/>
                                        </p:tgtEl>
                                        <p:attrNameLst>
                                          <p:attrName>ppt_x</p:attrName>
                                        </p:attrNameLst>
                                      </p:cBhvr>
                                      <p:tavLst>
                                        <p:tav tm="0">
                                          <p:val>
                                            <p:strVal val="#ppt_x+0.4"/>
                                          </p:val>
                                        </p:tav>
                                        <p:tav tm="100000">
                                          <p:val>
                                            <p:strVal val="#ppt_x-0.05"/>
                                          </p:val>
                                        </p:tav>
                                      </p:tavLst>
                                    </p:anim>
                                    <p:anim calcmode="lin" valueType="num">
                                      <p:cBhvr>
                                        <p:cTn id="82" dur="800" decel="100000" fill="hold"/>
                                        <p:tgtEl>
                                          <p:spTgt spid="13"/>
                                        </p:tgtEl>
                                        <p:attrNameLst>
                                          <p:attrName>ppt_y</p:attrName>
                                        </p:attrNameLst>
                                      </p:cBhvr>
                                      <p:tavLst>
                                        <p:tav tm="0">
                                          <p:val>
                                            <p:strVal val="#ppt_y-0.4"/>
                                          </p:val>
                                        </p:tav>
                                        <p:tav tm="100000">
                                          <p:val>
                                            <p:strVal val="#ppt_y+0.1"/>
                                          </p:val>
                                        </p:tav>
                                      </p:tavLst>
                                    </p:anim>
                                    <p:anim calcmode="lin" valueType="num">
                                      <p:cBhvr>
                                        <p:cTn id="83"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84"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4" grpId="0" animBg="1"/>
      <p:bldP spid="7" grpId="0" animBg="1"/>
      <p:bldP spid="8" grpId="0" animBg="1"/>
      <p:bldP spid="9" grpId="0" animBg="1"/>
      <p:bldP spid="10" grpId="0" animBg="1"/>
      <p:bldP spid="11"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3500430" y="571480"/>
            <a:ext cx="5286412" cy="500066"/>
          </a:xfrm>
          <a:prstGeom prst="roundRect">
            <a:avLst>
              <a:gd name="adj" fmla="val 50000"/>
            </a:avLst>
          </a:prstGeom>
          <a:ln/>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rPr>
              <a:t>المفاهيم الأساسية</a:t>
            </a:r>
            <a:r>
              <a:rPr lang="ar-DZ" sz="3200" b="1" dirty="0" smtClean="0">
                <a:solidFill>
                  <a:schemeClr val="bg1">
                    <a:lumMod val="10000"/>
                  </a:schemeClr>
                </a:solidFill>
              </a:rPr>
              <a:t> ل</a:t>
            </a:r>
            <a:r>
              <a:rPr lang="ar-DZ" sz="3200" b="1" dirty="0" smtClean="0">
                <a:solidFill>
                  <a:schemeClr val="bg1">
                    <a:lumMod val="10000"/>
                  </a:schemeClr>
                </a:solidFill>
              </a:rPr>
              <a:t>لفكر </a:t>
            </a:r>
            <a:r>
              <a:rPr lang="ar-DZ" sz="3200" b="1" dirty="0" err="1" smtClean="0">
                <a:solidFill>
                  <a:schemeClr val="bg1">
                    <a:lumMod val="10000"/>
                  </a:schemeClr>
                </a:solidFill>
                <a:latin typeface="Arial" pitchFamily="34" charset="0"/>
                <a:cs typeface="Arial" pitchFamily="34" charset="0"/>
              </a:rPr>
              <a:t>النيوكلاسيكي</a:t>
            </a:r>
            <a:endParaRPr lang="ar-DZ" sz="3200" b="1" dirty="0" smtClean="0">
              <a:solidFill>
                <a:schemeClr val="bg1">
                  <a:lumMod val="10000"/>
                </a:schemeClr>
              </a:solidFill>
            </a:endParaRPr>
          </a:p>
        </p:txBody>
      </p:sp>
      <p:sp>
        <p:nvSpPr>
          <p:cNvPr id="10" name="Rectangle à coins arrondis 9"/>
          <p:cNvSpPr/>
          <p:nvPr/>
        </p:nvSpPr>
        <p:spPr>
          <a:xfrm>
            <a:off x="6858016" y="1571612"/>
            <a:ext cx="2000264" cy="1428760"/>
          </a:xfrm>
          <a:prstGeom prst="roundRect">
            <a:avLst>
              <a:gd name="adj" fmla="val 12411"/>
            </a:avLst>
          </a:prstGeom>
          <a:solidFill>
            <a:schemeClr val="accent1"/>
          </a:solidFill>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200" b="1" dirty="0" smtClean="0"/>
              <a:t>مفهوم الرجل الإقتصادي </a:t>
            </a:r>
            <a:endParaRPr lang="ar-DZ" sz="3200" b="1" dirty="0" smtClean="0">
              <a:solidFill>
                <a:schemeClr val="tx1"/>
              </a:solidFill>
            </a:endParaRPr>
          </a:p>
        </p:txBody>
      </p:sp>
      <p:sp>
        <p:nvSpPr>
          <p:cNvPr id="12" name="Rectangle à coins arrondis 11"/>
          <p:cNvSpPr/>
          <p:nvPr/>
        </p:nvSpPr>
        <p:spPr>
          <a:xfrm>
            <a:off x="500034" y="1571612"/>
            <a:ext cx="6286544" cy="1428760"/>
          </a:xfrm>
          <a:prstGeom prst="roundRect">
            <a:avLst>
              <a:gd name="adj" fmla="val 12411"/>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الفرد في الاقتصاد الذي يدرسونه راشد له سلوك عقلاني هدفه تعظيم المنفعة الفردية تحت </a:t>
            </a:r>
            <a:r>
              <a:rPr lang="ar-DZ" sz="3200" b="1" dirty="0" smtClean="0">
                <a:solidFill>
                  <a:schemeClr val="tx1"/>
                </a:solidFill>
              </a:rPr>
              <a:t>قيد </a:t>
            </a:r>
            <a:r>
              <a:rPr lang="ar-DZ" sz="3200" b="1" dirty="0" smtClean="0">
                <a:solidFill>
                  <a:schemeClr val="tx1"/>
                </a:solidFill>
              </a:rPr>
              <a:t>الدخل</a:t>
            </a:r>
            <a:endParaRPr lang="ar-SA" sz="3200" b="1" dirty="0" smtClean="0">
              <a:solidFill>
                <a:schemeClr val="tx1"/>
              </a:solidFill>
              <a:latin typeface="Abadi MT Condensed Light" pitchFamily="42" charset="0"/>
            </a:endParaRPr>
          </a:p>
        </p:txBody>
      </p:sp>
      <p:sp>
        <p:nvSpPr>
          <p:cNvPr id="14" name="Rectangle à coins arrondis 13"/>
          <p:cNvSpPr/>
          <p:nvPr/>
        </p:nvSpPr>
        <p:spPr>
          <a:xfrm>
            <a:off x="6858016" y="3071810"/>
            <a:ext cx="2000264" cy="1428760"/>
          </a:xfrm>
          <a:prstGeom prst="roundRect">
            <a:avLst>
              <a:gd name="adj" fmla="val 12411"/>
            </a:avLst>
          </a:prstGeom>
          <a:solidFill>
            <a:schemeClr val="accent1"/>
          </a:solidFill>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200" b="1" dirty="0" smtClean="0"/>
              <a:t>مفهوم القيمة </a:t>
            </a:r>
            <a:r>
              <a:rPr lang="ar-DZ" sz="3200" b="1" dirty="0" smtClean="0"/>
              <a:t>الحدية</a:t>
            </a:r>
            <a:endParaRPr lang="ar-DZ" sz="3200" b="1" dirty="0" smtClean="0">
              <a:solidFill>
                <a:schemeClr val="tx1"/>
              </a:solidFill>
            </a:endParaRPr>
          </a:p>
        </p:txBody>
      </p:sp>
      <p:sp>
        <p:nvSpPr>
          <p:cNvPr id="17" name="Rectangle à coins arrondis 16"/>
          <p:cNvSpPr/>
          <p:nvPr/>
        </p:nvSpPr>
        <p:spPr>
          <a:xfrm>
            <a:off x="500034" y="3071810"/>
            <a:ext cx="6286544" cy="1428760"/>
          </a:xfrm>
          <a:prstGeom prst="roundRect">
            <a:avLst>
              <a:gd name="adj" fmla="val 12411"/>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قيمة أية سلعة تتوقف على المنفعة </a:t>
            </a:r>
            <a:r>
              <a:rPr lang="ar-DZ" sz="3200" b="1" dirty="0" smtClean="0">
                <a:solidFill>
                  <a:schemeClr val="tx1"/>
                </a:solidFill>
              </a:rPr>
              <a:t>الحدية، (العمل </a:t>
            </a:r>
            <a:r>
              <a:rPr lang="ar-DZ" sz="3200" b="1" dirty="0" smtClean="0">
                <a:solidFill>
                  <a:schemeClr val="tx1"/>
                </a:solidFill>
              </a:rPr>
              <a:t>ليس هو الذي يحدد القيمة كما قال الكلاسيك بل المنفعة </a:t>
            </a:r>
            <a:r>
              <a:rPr lang="ar-DZ" sz="3200" b="1" dirty="0" smtClean="0">
                <a:solidFill>
                  <a:schemeClr val="tx1"/>
                </a:solidFill>
              </a:rPr>
              <a:t>الحدية)</a:t>
            </a:r>
            <a:endParaRPr lang="ar-SA" sz="3200" b="1" dirty="0" smtClean="0">
              <a:solidFill>
                <a:schemeClr val="tx1"/>
              </a:solidFill>
              <a:latin typeface="Abadi MT Condensed Light" pitchFamily="42" charset="0"/>
            </a:endParaRPr>
          </a:p>
        </p:txBody>
      </p:sp>
      <p:sp>
        <p:nvSpPr>
          <p:cNvPr id="18" name="Rectangle à coins arrondis 17"/>
          <p:cNvSpPr/>
          <p:nvPr/>
        </p:nvSpPr>
        <p:spPr>
          <a:xfrm>
            <a:off x="6858016" y="4572008"/>
            <a:ext cx="2000264" cy="1071570"/>
          </a:xfrm>
          <a:prstGeom prst="roundRect">
            <a:avLst>
              <a:gd name="adj" fmla="val 12411"/>
            </a:avLst>
          </a:prstGeom>
          <a:solidFill>
            <a:schemeClr val="accent1"/>
          </a:solidFill>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200" b="1" dirty="0" smtClean="0"/>
              <a:t>مفهوم التوازن</a:t>
            </a:r>
            <a:endParaRPr lang="ar-DZ" sz="3200" b="1" dirty="0" smtClean="0">
              <a:solidFill>
                <a:schemeClr val="tx1"/>
              </a:solidFill>
            </a:endParaRPr>
          </a:p>
        </p:txBody>
      </p:sp>
      <p:sp>
        <p:nvSpPr>
          <p:cNvPr id="19" name="Rectangle à coins arrondis 18"/>
          <p:cNvSpPr/>
          <p:nvPr/>
        </p:nvSpPr>
        <p:spPr>
          <a:xfrm>
            <a:off x="500034" y="4572008"/>
            <a:ext cx="6286544" cy="1071570"/>
          </a:xfrm>
          <a:prstGeom prst="roundRect">
            <a:avLst>
              <a:gd name="adj" fmla="val 12411"/>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يعتقد </a:t>
            </a:r>
            <a:r>
              <a:rPr lang="ar-DZ" sz="3200" b="1" dirty="0" err="1" smtClean="0">
                <a:solidFill>
                  <a:schemeClr val="tx1"/>
                </a:solidFill>
              </a:rPr>
              <a:t>النيوكلاسيك</a:t>
            </a:r>
            <a:r>
              <a:rPr lang="ar-DZ" sz="3200" b="1" dirty="0" smtClean="0">
                <a:solidFill>
                  <a:schemeClr val="tx1"/>
                </a:solidFill>
              </a:rPr>
              <a:t> مثل الكلاسيك أن السوق يمكنه أن يسير نفسه بنفسه آليا (اليد الخفية).</a:t>
            </a:r>
            <a:endParaRPr lang="ar-SA" sz="3200" b="1" dirty="0" smtClean="0">
              <a:solidFill>
                <a:schemeClr val="tx1"/>
              </a:solidFill>
              <a:latin typeface="Abadi MT Condensed Light" pitchFamily="4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800" decel="100000"/>
                                        <p:tgtEl>
                                          <p:spTgt spid="10"/>
                                        </p:tgtEl>
                                      </p:cBhvr>
                                    </p:animEffect>
                                    <p:anim calcmode="lin" valueType="num">
                                      <p:cBhvr>
                                        <p:cTn id="17" dur="800" decel="100000" fill="hold"/>
                                        <p:tgtEl>
                                          <p:spTgt spid="10"/>
                                        </p:tgtEl>
                                        <p:attrNameLst>
                                          <p:attrName>style.rotation</p:attrName>
                                        </p:attrNameLst>
                                      </p:cBhvr>
                                      <p:tavLst>
                                        <p:tav tm="0">
                                          <p:val>
                                            <p:fltVal val="-90"/>
                                          </p:val>
                                        </p:tav>
                                        <p:tav tm="100000">
                                          <p:val>
                                            <p:fltVal val="0"/>
                                          </p:val>
                                        </p:tav>
                                      </p:tavLst>
                                    </p:anim>
                                    <p:anim calcmode="lin" valueType="num">
                                      <p:cBhvr>
                                        <p:cTn id="18" dur="800" decel="100000" fill="hold"/>
                                        <p:tgtEl>
                                          <p:spTgt spid="10"/>
                                        </p:tgtEl>
                                        <p:attrNameLst>
                                          <p:attrName>ppt_x</p:attrName>
                                        </p:attrNameLst>
                                      </p:cBhvr>
                                      <p:tavLst>
                                        <p:tav tm="0">
                                          <p:val>
                                            <p:strVal val="#ppt_x+0.4"/>
                                          </p:val>
                                        </p:tav>
                                        <p:tav tm="100000">
                                          <p:val>
                                            <p:strVal val="#ppt_x-0.05"/>
                                          </p:val>
                                        </p:tav>
                                      </p:tavLst>
                                    </p:anim>
                                    <p:anim calcmode="lin" valueType="num">
                                      <p:cBhvr>
                                        <p:cTn id="19" dur="800" decel="100000" fill="hold"/>
                                        <p:tgtEl>
                                          <p:spTgt spid="10"/>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800" decel="100000"/>
                                        <p:tgtEl>
                                          <p:spTgt spid="12"/>
                                        </p:tgtEl>
                                      </p:cBhvr>
                                    </p:animEffect>
                                    <p:anim calcmode="lin" valueType="num">
                                      <p:cBhvr>
                                        <p:cTn id="26" dur="800" decel="100000" fill="hold"/>
                                        <p:tgtEl>
                                          <p:spTgt spid="12"/>
                                        </p:tgtEl>
                                        <p:attrNameLst>
                                          <p:attrName>style.rotation</p:attrName>
                                        </p:attrNameLst>
                                      </p:cBhvr>
                                      <p:tavLst>
                                        <p:tav tm="0">
                                          <p:val>
                                            <p:fltVal val="-90"/>
                                          </p:val>
                                        </p:tav>
                                        <p:tav tm="100000">
                                          <p:val>
                                            <p:fltVal val="0"/>
                                          </p:val>
                                        </p:tav>
                                      </p:tavLst>
                                    </p:anim>
                                    <p:anim calcmode="lin" valueType="num">
                                      <p:cBhvr>
                                        <p:cTn id="27" dur="800" decel="100000" fill="hold"/>
                                        <p:tgtEl>
                                          <p:spTgt spid="12"/>
                                        </p:tgtEl>
                                        <p:attrNameLst>
                                          <p:attrName>ppt_x</p:attrName>
                                        </p:attrNameLst>
                                      </p:cBhvr>
                                      <p:tavLst>
                                        <p:tav tm="0">
                                          <p:val>
                                            <p:strVal val="#ppt_x+0.4"/>
                                          </p:val>
                                        </p:tav>
                                        <p:tav tm="100000">
                                          <p:val>
                                            <p:strVal val="#ppt_x-0.05"/>
                                          </p:val>
                                        </p:tav>
                                      </p:tavLst>
                                    </p:anim>
                                    <p:anim calcmode="lin" valueType="num">
                                      <p:cBhvr>
                                        <p:cTn id="28" dur="800" decel="100000" fill="hold"/>
                                        <p:tgtEl>
                                          <p:spTgt spid="12"/>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800" decel="100000"/>
                                        <p:tgtEl>
                                          <p:spTgt spid="14"/>
                                        </p:tgtEl>
                                      </p:cBhvr>
                                    </p:animEffect>
                                    <p:anim calcmode="lin" valueType="num">
                                      <p:cBhvr>
                                        <p:cTn id="35" dur="800" decel="100000" fill="hold"/>
                                        <p:tgtEl>
                                          <p:spTgt spid="14"/>
                                        </p:tgtEl>
                                        <p:attrNameLst>
                                          <p:attrName>style.rotation</p:attrName>
                                        </p:attrNameLst>
                                      </p:cBhvr>
                                      <p:tavLst>
                                        <p:tav tm="0">
                                          <p:val>
                                            <p:fltVal val="-90"/>
                                          </p:val>
                                        </p:tav>
                                        <p:tav tm="100000">
                                          <p:val>
                                            <p:fltVal val="0"/>
                                          </p:val>
                                        </p:tav>
                                      </p:tavLst>
                                    </p:anim>
                                    <p:anim calcmode="lin" valueType="num">
                                      <p:cBhvr>
                                        <p:cTn id="36" dur="800" decel="100000" fill="hold"/>
                                        <p:tgtEl>
                                          <p:spTgt spid="14"/>
                                        </p:tgtEl>
                                        <p:attrNameLst>
                                          <p:attrName>ppt_x</p:attrName>
                                        </p:attrNameLst>
                                      </p:cBhvr>
                                      <p:tavLst>
                                        <p:tav tm="0">
                                          <p:val>
                                            <p:strVal val="#ppt_x+0.4"/>
                                          </p:val>
                                        </p:tav>
                                        <p:tav tm="100000">
                                          <p:val>
                                            <p:strVal val="#ppt_x-0.05"/>
                                          </p:val>
                                        </p:tav>
                                      </p:tavLst>
                                    </p:anim>
                                    <p:anim calcmode="lin" valueType="num">
                                      <p:cBhvr>
                                        <p:cTn id="37" dur="800" decel="100000" fill="hold"/>
                                        <p:tgtEl>
                                          <p:spTgt spid="14"/>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childTnLst>
                          </p:cTn>
                        </p:par>
                        <p:par>
                          <p:cTn id="40" fill="hold">
                            <p:stCondLst>
                              <p:cond delay="4000"/>
                            </p:stCondLst>
                            <p:childTnLst>
                              <p:par>
                                <p:cTn id="41" presetID="30" presetClass="entr" presetSubtype="0" fill="hold" grpId="0" nodeType="after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800" decel="100000"/>
                                        <p:tgtEl>
                                          <p:spTgt spid="17"/>
                                        </p:tgtEl>
                                      </p:cBhvr>
                                    </p:animEffect>
                                    <p:anim calcmode="lin" valueType="num">
                                      <p:cBhvr>
                                        <p:cTn id="44" dur="800" decel="100000" fill="hold"/>
                                        <p:tgtEl>
                                          <p:spTgt spid="17"/>
                                        </p:tgtEl>
                                        <p:attrNameLst>
                                          <p:attrName>style.rotation</p:attrName>
                                        </p:attrNameLst>
                                      </p:cBhvr>
                                      <p:tavLst>
                                        <p:tav tm="0">
                                          <p:val>
                                            <p:fltVal val="-90"/>
                                          </p:val>
                                        </p:tav>
                                        <p:tav tm="100000">
                                          <p:val>
                                            <p:fltVal val="0"/>
                                          </p:val>
                                        </p:tav>
                                      </p:tavLst>
                                    </p:anim>
                                    <p:anim calcmode="lin" valueType="num">
                                      <p:cBhvr>
                                        <p:cTn id="45" dur="800" decel="100000" fill="hold"/>
                                        <p:tgtEl>
                                          <p:spTgt spid="17"/>
                                        </p:tgtEl>
                                        <p:attrNameLst>
                                          <p:attrName>ppt_x</p:attrName>
                                        </p:attrNameLst>
                                      </p:cBhvr>
                                      <p:tavLst>
                                        <p:tav tm="0">
                                          <p:val>
                                            <p:strVal val="#ppt_x+0.4"/>
                                          </p:val>
                                        </p:tav>
                                        <p:tav tm="100000">
                                          <p:val>
                                            <p:strVal val="#ppt_x-0.05"/>
                                          </p:val>
                                        </p:tav>
                                      </p:tavLst>
                                    </p:anim>
                                    <p:anim calcmode="lin" valueType="num">
                                      <p:cBhvr>
                                        <p:cTn id="46" dur="800" decel="100000" fill="hold"/>
                                        <p:tgtEl>
                                          <p:spTgt spid="17"/>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par>
                          <p:cTn id="49" fill="hold">
                            <p:stCondLst>
                              <p:cond delay="5000"/>
                            </p:stCondLst>
                            <p:childTnLst>
                              <p:par>
                                <p:cTn id="50" presetID="30" presetClass="entr" presetSubtype="0"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800" decel="100000"/>
                                        <p:tgtEl>
                                          <p:spTgt spid="18"/>
                                        </p:tgtEl>
                                      </p:cBhvr>
                                    </p:animEffect>
                                    <p:anim calcmode="lin" valueType="num">
                                      <p:cBhvr>
                                        <p:cTn id="53" dur="800" decel="100000" fill="hold"/>
                                        <p:tgtEl>
                                          <p:spTgt spid="18"/>
                                        </p:tgtEl>
                                        <p:attrNameLst>
                                          <p:attrName>style.rotation</p:attrName>
                                        </p:attrNameLst>
                                      </p:cBhvr>
                                      <p:tavLst>
                                        <p:tav tm="0">
                                          <p:val>
                                            <p:fltVal val="-90"/>
                                          </p:val>
                                        </p:tav>
                                        <p:tav tm="100000">
                                          <p:val>
                                            <p:fltVal val="0"/>
                                          </p:val>
                                        </p:tav>
                                      </p:tavLst>
                                    </p:anim>
                                    <p:anim calcmode="lin" valueType="num">
                                      <p:cBhvr>
                                        <p:cTn id="54" dur="800" decel="100000" fill="hold"/>
                                        <p:tgtEl>
                                          <p:spTgt spid="18"/>
                                        </p:tgtEl>
                                        <p:attrNameLst>
                                          <p:attrName>ppt_x</p:attrName>
                                        </p:attrNameLst>
                                      </p:cBhvr>
                                      <p:tavLst>
                                        <p:tav tm="0">
                                          <p:val>
                                            <p:strVal val="#ppt_x+0.4"/>
                                          </p:val>
                                        </p:tav>
                                        <p:tav tm="100000">
                                          <p:val>
                                            <p:strVal val="#ppt_x-0.05"/>
                                          </p:val>
                                        </p:tav>
                                      </p:tavLst>
                                    </p:anim>
                                    <p:anim calcmode="lin" valueType="num">
                                      <p:cBhvr>
                                        <p:cTn id="55" dur="800" decel="100000" fill="hold"/>
                                        <p:tgtEl>
                                          <p:spTgt spid="18"/>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par>
                          <p:cTn id="58" fill="hold">
                            <p:stCondLst>
                              <p:cond delay="6000"/>
                            </p:stCondLst>
                            <p:childTnLst>
                              <p:par>
                                <p:cTn id="59" presetID="30" presetClass="entr" presetSubtype="0" fill="hold" grpId="0" nodeType="after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800" decel="100000"/>
                                        <p:tgtEl>
                                          <p:spTgt spid="19"/>
                                        </p:tgtEl>
                                      </p:cBhvr>
                                    </p:animEffect>
                                    <p:anim calcmode="lin" valueType="num">
                                      <p:cBhvr>
                                        <p:cTn id="62" dur="800" decel="100000" fill="hold"/>
                                        <p:tgtEl>
                                          <p:spTgt spid="19"/>
                                        </p:tgtEl>
                                        <p:attrNameLst>
                                          <p:attrName>style.rotation</p:attrName>
                                        </p:attrNameLst>
                                      </p:cBhvr>
                                      <p:tavLst>
                                        <p:tav tm="0">
                                          <p:val>
                                            <p:fltVal val="-90"/>
                                          </p:val>
                                        </p:tav>
                                        <p:tav tm="100000">
                                          <p:val>
                                            <p:fltVal val="0"/>
                                          </p:val>
                                        </p:tav>
                                      </p:tavLst>
                                    </p:anim>
                                    <p:anim calcmode="lin" valueType="num">
                                      <p:cBhvr>
                                        <p:cTn id="63" dur="800" decel="100000" fill="hold"/>
                                        <p:tgtEl>
                                          <p:spTgt spid="19"/>
                                        </p:tgtEl>
                                        <p:attrNameLst>
                                          <p:attrName>ppt_x</p:attrName>
                                        </p:attrNameLst>
                                      </p:cBhvr>
                                      <p:tavLst>
                                        <p:tav tm="0">
                                          <p:val>
                                            <p:strVal val="#ppt_x+0.4"/>
                                          </p:val>
                                        </p:tav>
                                        <p:tav tm="100000">
                                          <p:val>
                                            <p:strVal val="#ppt_x-0.05"/>
                                          </p:val>
                                        </p:tav>
                                      </p:tavLst>
                                    </p:anim>
                                    <p:anim calcmode="lin" valueType="num">
                                      <p:cBhvr>
                                        <p:cTn id="64" dur="800" decel="100000" fill="hold"/>
                                        <p:tgtEl>
                                          <p:spTgt spid="19"/>
                                        </p:tgtEl>
                                        <p:attrNameLst>
                                          <p:attrName>ppt_y</p:attrName>
                                        </p:attrNameLst>
                                      </p:cBhvr>
                                      <p:tavLst>
                                        <p:tav tm="0">
                                          <p:val>
                                            <p:strVal val="#ppt_y-0.4"/>
                                          </p:val>
                                        </p:tav>
                                        <p:tav tm="100000">
                                          <p:val>
                                            <p:strVal val="#ppt_y+0.1"/>
                                          </p:val>
                                        </p:tav>
                                      </p:tavLst>
                                    </p:anim>
                                    <p:anim calcmode="lin" valueType="num">
                                      <p:cBhvr>
                                        <p:cTn id="65"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66"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2" grpId="0" animBg="1"/>
      <p:bldP spid="14"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3500430" y="571480"/>
            <a:ext cx="5286412" cy="500066"/>
          </a:xfrm>
          <a:prstGeom prst="roundRect">
            <a:avLst>
              <a:gd name="adj" fmla="val 50000"/>
            </a:avLst>
          </a:prstGeom>
          <a:ln/>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rPr>
              <a:t>رواد الفكر </a:t>
            </a:r>
            <a:r>
              <a:rPr lang="ar-DZ" sz="3200" b="1" dirty="0" err="1" smtClean="0">
                <a:solidFill>
                  <a:schemeClr val="bg1">
                    <a:lumMod val="10000"/>
                  </a:schemeClr>
                </a:solidFill>
                <a:latin typeface="Arial" pitchFamily="34" charset="0"/>
                <a:cs typeface="Arial" pitchFamily="34" charset="0"/>
              </a:rPr>
              <a:t>النيوكلاسيكي</a:t>
            </a:r>
            <a:endParaRPr lang="ar-DZ" sz="3200" b="1" dirty="0" smtClean="0">
              <a:solidFill>
                <a:schemeClr val="bg1">
                  <a:lumMod val="10000"/>
                </a:schemeClr>
              </a:solidFill>
            </a:endParaRPr>
          </a:p>
        </p:txBody>
      </p:sp>
      <p:sp>
        <p:nvSpPr>
          <p:cNvPr id="10" name="Rectangle à coins arrondis 9"/>
          <p:cNvSpPr/>
          <p:nvPr/>
        </p:nvSpPr>
        <p:spPr>
          <a:xfrm>
            <a:off x="5286380" y="1571612"/>
            <a:ext cx="3571900" cy="500066"/>
          </a:xfrm>
          <a:prstGeom prst="roundRect">
            <a:avLst>
              <a:gd name="adj" fmla="val 31515"/>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مدرسة لوزان (سويسرا)</a:t>
            </a:r>
          </a:p>
        </p:txBody>
      </p:sp>
      <p:sp>
        <p:nvSpPr>
          <p:cNvPr id="12" name="Rectangle à coins arrondis 11"/>
          <p:cNvSpPr/>
          <p:nvPr/>
        </p:nvSpPr>
        <p:spPr>
          <a:xfrm>
            <a:off x="2786050" y="2143116"/>
            <a:ext cx="6072230" cy="500066"/>
          </a:xfrm>
          <a:prstGeom prst="roundRect">
            <a:avLst>
              <a:gd name="adj" fmla="val 31515"/>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ليون </a:t>
            </a:r>
            <a:r>
              <a:rPr lang="ar-DZ" sz="3200" b="1" dirty="0" err="1" smtClean="0">
                <a:solidFill>
                  <a:schemeClr val="tx1"/>
                </a:solidFill>
              </a:rPr>
              <a:t>والراس</a:t>
            </a:r>
            <a:r>
              <a:rPr lang="ar-DZ" sz="3200" b="1" dirty="0" smtClean="0">
                <a:solidFill>
                  <a:schemeClr val="tx1"/>
                </a:solidFill>
              </a:rPr>
              <a:t>، </a:t>
            </a:r>
            <a:r>
              <a:rPr lang="ar-DZ" sz="3200" b="1" dirty="0" err="1" smtClean="0">
                <a:solidFill>
                  <a:schemeClr val="tx1"/>
                </a:solidFill>
              </a:rPr>
              <a:t>و</a:t>
            </a:r>
            <a:r>
              <a:rPr lang="ar-DZ" sz="3200" b="1" dirty="0" smtClean="0">
                <a:solidFill>
                  <a:schemeClr val="tx1"/>
                </a:solidFill>
              </a:rPr>
              <a:t> </a:t>
            </a:r>
            <a:r>
              <a:rPr lang="ar-DZ" sz="3200" b="1" dirty="0" err="1" smtClean="0">
                <a:solidFill>
                  <a:schemeClr val="tx1"/>
                </a:solidFill>
              </a:rPr>
              <a:t>فيلفريدو</a:t>
            </a:r>
            <a:r>
              <a:rPr lang="ar-DZ" sz="3200" b="1" dirty="0" smtClean="0">
                <a:solidFill>
                  <a:schemeClr val="tx1"/>
                </a:solidFill>
              </a:rPr>
              <a:t> </a:t>
            </a:r>
            <a:r>
              <a:rPr lang="ar-DZ" sz="3200" b="1" dirty="0" err="1" smtClean="0">
                <a:solidFill>
                  <a:schemeClr val="tx1"/>
                </a:solidFill>
              </a:rPr>
              <a:t>باريتو</a:t>
            </a:r>
            <a:endParaRPr lang="ar-SA" sz="3200" b="1" dirty="0" smtClean="0">
              <a:solidFill>
                <a:schemeClr val="tx1"/>
              </a:solidFill>
              <a:latin typeface="Abadi MT Condensed Light" pitchFamily="42" charset="0"/>
            </a:endParaRPr>
          </a:p>
        </p:txBody>
      </p:sp>
      <p:sp>
        <p:nvSpPr>
          <p:cNvPr id="9" name="Rectangle à coins arrondis 8"/>
          <p:cNvSpPr/>
          <p:nvPr/>
        </p:nvSpPr>
        <p:spPr>
          <a:xfrm>
            <a:off x="5286380" y="3143248"/>
            <a:ext cx="3571900" cy="500066"/>
          </a:xfrm>
          <a:prstGeom prst="roundRect">
            <a:avLst>
              <a:gd name="adj" fmla="val 31515"/>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200" b="1" dirty="0" smtClean="0">
                <a:solidFill>
                  <a:schemeClr val="tx1"/>
                </a:solidFill>
              </a:rPr>
              <a:t>مدرسة </a:t>
            </a:r>
            <a:r>
              <a:rPr lang="ar-DZ" sz="3200" b="1" dirty="0" err="1" smtClean="0">
                <a:solidFill>
                  <a:schemeClr val="tx1"/>
                </a:solidFill>
              </a:rPr>
              <a:t>فيينا</a:t>
            </a:r>
            <a:r>
              <a:rPr lang="ar-DZ" sz="3200" b="1" dirty="0" smtClean="0">
                <a:solidFill>
                  <a:schemeClr val="tx1"/>
                </a:solidFill>
              </a:rPr>
              <a:t> (النمسا)</a:t>
            </a:r>
          </a:p>
        </p:txBody>
      </p:sp>
      <p:sp>
        <p:nvSpPr>
          <p:cNvPr id="11" name="Rectangle à coins arrondis 10"/>
          <p:cNvSpPr/>
          <p:nvPr/>
        </p:nvSpPr>
        <p:spPr>
          <a:xfrm>
            <a:off x="2786050" y="3714752"/>
            <a:ext cx="6072230" cy="500066"/>
          </a:xfrm>
          <a:prstGeom prst="roundRect">
            <a:avLst>
              <a:gd name="adj" fmla="val 31515"/>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200" b="1" dirty="0" smtClean="0">
                <a:solidFill>
                  <a:schemeClr val="tx1"/>
                </a:solidFill>
              </a:rPr>
              <a:t>كارل </a:t>
            </a:r>
            <a:r>
              <a:rPr lang="ar-DZ" sz="3200" b="1" dirty="0" err="1" smtClean="0">
                <a:solidFill>
                  <a:schemeClr val="tx1"/>
                </a:solidFill>
              </a:rPr>
              <a:t>مانجر</a:t>
            </a:r>
            <a:r>
              <a:rPr lang="ar-DZ" sz="3200" b="1" dirty="0" smtClean="0">
                <a:solidFill>
                  <a:schemeClr val="tx1"/>
                </a:solidFill>
              </a:rPr>
              <a:t>، </a:t>
            </a:r>
            <a:r>
              <a:rPr lang="ar-DZ" sz="3200" b="1" dirty="0" err="1" smtClean="0">
                <a:solidFill>
                  <a:schemeClr val="tx1"/>
                </a:solidFill>
              </a:rPr>
              <a:t>وفريديريك</a:t>
            </a:r>
            <a:r>
              <a:rPr lang="ar-DZ" sz="3200" b="1" dirty="0" smtClean="0">
                <a:solidFill>
                  <a:schemeClr val="tx1"/>
                </a:solidFill>
              </a:rPr>
              <a:t> </a:t>
            </a:r>
            <a:r>
              <a:rPr lang="ar-DZ" sz="3200" b="1" dirty="0" err="1" smtClean="0">
                <a:solidFill>
                  <a:schemeClr val="tx1"/>
                </a:solidFill>
              </a:rPr>
              <a:t>هاياك</a:t>
            </a:r>
            <a:r>
              <a:rPr lang="ar-DZ" sz="3200" b="1" dirty="0" smtClean="0">
                <a:solidFill>
                  <a:schemeClr val="tx1"/>
                </a:solidFill>
              </a:rPr>
              <a:t>  </a:t>
            </a:r>
          </a:p>
        </p:txBody>
      </p:sp>
      <p:sp>
        <p:nvSpPr>
          <p:cNvPr id="15" name="Rectangle à coins arrondis 14"/>
          <p:cNvSpPr/>
          <p:nvPr/>
        </p:nvSpPr>
        <p:spPr>
          <a:xfrm>
            <a:off x="5000628" y="4857760"/>
            <a:ext cx="3857652" cy="500066"/>
          </a:xfrm>
          <a:prstGeom prst="roundRect">
            <a:avLst>
              <a:gd name="adj" fmla="val 31515"/>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3200" b="1" dirty="0" smtClean="0"/>
              <a:t>مدرسة كامبريدج (بريطانيا)</a:t>
            </a:r>
            <a:endParaRPr lang="ar-DZ" sz="3200" b="1" dirty="0" smtClean="0">
              <a:solidFill>
                <a:schemeClr val="tx1"/>
              </a:solidFill>
            </a:endParaRPr>
          </a:p>
        </p:txBody>
      </p:sp>
      <p:sp>
        <p:nvSpPr>
          <p:cNvPr id="16" name="Rectangle à coins arrondis 15"/>
          <p:cNvSpPr/>
          <p:nvPr/>
        </p:nvSpPr>
        <p:spPr>
          <a:xfrm>
            <a:off x="2786050" y="5429264"/>
            <a:ext cx="6072230" cy="500066"/>
          </a:xfrm>
          <a:prstGeom prst="roundRect">
            <a:avLst>
              <a:gd name="adj" fmla="val 31515"/>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3200" b="1" dirty="0" smtClean="0">
                <a:solidFill>
                  <a:schemeClr val="tx1"/>
                </a:solidFill>
              </a:rPr>
              <a:t>ستانلي </a:t>
            </a:r>
            <a:r>
              <a:rPr lang="ar-DZ" sz="3200" b="1" dirty="0" err="1" smtClean="0">
                <a:solidFill>
                  <a:schemeClr val="tx1"/>
                </a:solidFill>
              </a:rPr>
              <a:t>جيفونز</a:t>
            </a:r>
            <a:r>
              <a:rPr lang="ar-DZ" sz="3200" b="1" dirty="0" smtClean="0">
                <a:solidFill>
                  <a:schemeClr val="tx1"/>
                </a:solidFill>
              </a:rPr>
              <a:t>، </a:t>
            </a:r>
            <a:r>
              <a:rPr lang="ar-DZ" sz="3200" b="1" dirty="0" err="1" smtClean="0">
                <a:solidFill>
                  <a:schemeClr val="tx1"/>
                </a:solidFill>
              </a:rPr>
              <a:t>و</a:t>
            </a:r>
            <a:r>
              <a:rPr lang="ar-DZ" sz="3200" b="1" dirty="0" smtClean="0">
                <a:solidFill>
                  <a:schemeClr val="tx1"/>
                </a:solidFill>
              </a:rPr>
              <a:t> </a:t>
            </a:r>
            <a:r>
              <a:rPr lang="ar-DZ" sz="3200" b="1" dirty="0" err="1" smtClean="0">
                <a:solidFill>
                  <a:schemeClr val="tx1"/>
                </a:solidFill>
              </a:rPr>
              <a:t>ألفراد</a:t>
            </a:r>
            <a:r>
              <a:rPr lang="ar-DZ" sz="3200" b="1" dirty="0" smtClean="0">
                <a:solidFill>
                  <a:schemeClr val="tx1"/>
                </a:solidFill>
              </a:rPr>
              <a:t> مارشال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800" decel="100000"/>
                                        <p:tgtEl>
                                          <p:spTgt spid="10"/>
                                        </p:tgtEl>
                                      </p:cBhvr>
                                    </p:animEffect>
                                    <p:anim calcmode="lin" valueType="num">
                                      <p:cBhvr>
                                        <p:cTn id="17" dur="800" decel="100000" fill="hold"/>
                                        <p:tgtEl>
                                          <p:spTgt spid="10"/>
                                        </p:tgtEl>
                                        <p:attrNameLst>
                                          <p:attrName>style.rotation</p:attrName>
                                        </p:attrNameLst>
                                      </p:cBhvr>
                                      <p:tavLst>
                                        <p:tav tm="0">
                                          <p:val>
                                            <p:fltVal val="-90"/>
                                          </p:val>
                                        </p:tav>
                                        <p:tav tm="100000">
                                          <p:val>
                                            <p:fltVal val="0"/>
                                          </p:val>
                                        </p:tav>
                                      </p:tavLst>
                                    </p:anim>
                                    <p:anim calcmode="lin" valueType="num">
                                      <p:cBhvr>
                                        <p:cTn id="18" dur="800" decel="100000" fill="hold"/>
                                        <p:tgtEl>
                                          <p:spTgt spid="10"/>
                                        </p:tgtEl>
                                        <p:attrNameLst>
                                          <p:attrName>ppt_x</p:attrName>
                                        </p:attrNameLst>
                                      </p:cBhvr>
                                      <p:tavLst>
                                        <p:tav tm="0">
                                          <p:val>
                                            <p:strVal val="#ppt_x+0.4"/>
                                          </p:val>
                                        </p:tav>
                                        <p:tav tm="100000">
                                          <p:val>
                                            <p:strVal val="#ppt_x-0.05"/>
                                          </p:val>
                                        </p:tav>
                                      </p:tavLst>
                                    </p:anim>
                                    <p:anim calcmode="lin" valueType="num">
                                      <p:cBhvr>
                                        <p:cTn id="19" dur="800" decel="100000" fill="hold"/>
                                        <p:tgtEl>
                                          <p:spTgt spid="10"/>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800" decel="100000"/>
                                        <p:tgtEl>
                                          <p:spTgt spid="12"/>
                                        </p:tgtEl>
                                      </p:cBhvr>
                                    </p:animEffect>
                                    <p:anim calcmode="lin" valueType="num">
                                      <p:cBhvr>
                                        <p:cTn id="26" dur="800" decel="100000" fill="hold"/>
                                        <p:tgtEl>
                                          <p:spTgt spid="12"/>
                                        </p:tgtEl>
                                        <p:attrNameLst>
                                          <p:attrName>style.rotation</p:attrName>
                                        </p:attrNameLst>
                                      </p:cBhvr>
                                      <p:tavLst>
                                        <p:tav tm="0">
                                          <p:val>
                                            <p:fltVal val="-90"/>
                                          </p:val>
                                        </p:tav>
                                        <p:tav tm="100000">
                                          <p:val>
                                            <p:fltVal val="0"/>
                                          </p:val>
                                        </p:tav>
                                      </p:tavLst>
                                    </p:anim>
                                    <p:anim calcmode="lin" valueType="num">
                                      <p:cBhvr>
                                        <p:cTn id="27" dur="800" decel="100000" fill="hold"/>
                                        <p:tgtEl>
                                          <p:spTgt spid="12"/>
                                        </p:tgtEl>
                                        <p:attrNameLst>
                                          <p:attrName>ppt_x</p:attrName>
                                        </p:attrNameLst>
                                      </p:cBhvr>
                                      <p:tavLst>
                                        <p:tav tm="0">
                                          <p:val>
                                            <p:strVal val="#ppt_x+0.4"/>
                                          </p:val>
                                        </p:tav>
                                        <p:tav tm="100000">
                                          <p:val>
                                            <p:strVal val="#ppt_x-0.05"/>
                                          </p:val>
                                        </p:tav>
                                      </p:tavLst>
                                    </p:anim>
                                    <p:anim calcmode="lin" valueType="num">
                                      <p:cBhvr>
                                        <p:cTn id="28" dur="800" decel="100000" fill="hold"/>
                                        <p:tgtEl>
                                          <p:spTgt spid="12"/>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800" decel="100000"/>
                                        <p:tgtEl>
                                          <p:spTgt spid="9"/>
                                        </p:tgtEl>
                                      </p:cBhvr>
                                    </p:animEffect>
                                    <p:anim calcmode="lin" valueType="num">
                                      <p:cBhvr>
                                        <p:cTn id="35" dur="800" decel="100000" fill="hold"/>
                                        <p:tgtEl>
                                          <p:spTgt spid="9"/>
                                        </p:tgtEl>
                                        <p:attrNameLst>
                                          <p:attrName>style.rotation</p:attrName>
                                        </p:attrNameLst>
                                      </p:cBhvr>
                                      <p:tavLst>
                                        <p:tav tm="0">
                                          <p:val>
                                            <p:fltVal val="-90"/>
                                          </p:val>
                                        </p:tav>
                                        <p:tav tm="100000">
                                          <p:val>
                                            <p:fltVal val="0"/>
                                          </p:val>
                                        </p:tav>
                                      </p:tavLst>
                                    </p:anim>
                                    <p:anim calcmode="lin" valueType="num">
                                      <p:cBhvr>
                                        <p:cTn id="36" dur="800" decel="100000" fill="hold"/>
                                        <p:tgtEl>
                                          <p:spTgt spid="9"/>
                                        </p:tgtEl>
                                        <p:attrNameLst>
                                          <p:attrName>ppt_x</p:attrName>
                                        </p:attrNameLst>
                                      </p:cBhvr>
                                      <p:tavLst>
                                        <p:tav tm="0">
                                          <p:val>
                                            <p:strVal val="#ppt_x+0.4"/>
                                          </p:val>
                                        </p:tav>
                                        <p:tav tm="100000">
                                          <p:val>
                                            <p:strVal val="#ppt_x-0.05"/>
                                          </p:val>
                                        </p:tav>
                                      </p:tavLst>
                                    </p:anim>
                                    <p:anim calcmode="lin" valueType="num">
                                      <p:cBhvr>
                                        <p:cTn id="37" dur="800" decel="100000" fill="hold"/>
                                        <p:tgtEl>
                                          <p:spTgt spid="9"/>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par>
                          <p:cTn id="40" fill="hold">
                            <p:stCondLst>
                              <p:cond delay="4000"/>
                            </p:stCondLst>
                            <p:childTnLst>
                              <p:par>
                                <p:cTn id="41" presetID="30" presetClass="entr" presetSubtype="0" fill="hold" grpId="0" nodeType="after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800" decel="100000"/>
                                        <p:tgtEl>
                                          <p:spTgt spid="11"/>
                                        </p:tgtEl>
                                      </p:cBhvr>
                                    </p:animEffect>
                                    <p:anim calcmode="lin" valueType="num">
                                      <p:cBhvr>
                                        <p:cTn id="44" dur="800" decel="100000" fill="hold"/>
                                        <p:tgtEl>
                                          <p:spTgt spid="11"/>
                                        </p:tgtEl>
                                        <p:attrNameLst>
                                          <p:attrName>style.rotation</p:attrName>
                                        </p:attrNameLst>
                                      </p:cBhvr>
                                      <p:tavLst>
                                        <p:tav tm="0">
                                          <p:val>
                                            <p:fltVal val="-90"/>
                                          </p:val>
                                        </p:tav>
                                        <p:tav tm="100000">
                                          <p:val>
                                            <p:fltVal val="0"/>
                                          </p:val>
                                        </p:tav>
                                      </p:tavLst>
                                    </p:anim>
                                    <p:anim calcmode="lin" valueType="num">
                                      <p:cBhvr>
                                        <p:cTn id="45" dur="800" decel="100000" fill="hold"/>
                                        <p:tgtEl>
                                          <p:spTgt spid="11"/>
                                        </p:tgtEl>
                                        <p:attrNameLst>
                                          <p:attrName>ppt_x</p:attrName>
                                        </p:attrNameLst>
                                      </p:cBhvr>
                                      <p:tavLst>
                                        <p:tav tm="0">
                                          <p:val>
                                            <p:strVal val="#ppt_x+0.4"/>
                                          </p:val>
                                        </p:tav>
                                        <p:tav tm="100000">
                                          <p:val>
                                            <p:strVal val="#ppt_x-0.05"/>
                                          </p:val>
                                        </p:tav>
                                      </p:tavLst>
                                    </p:anim>
                                    <p:anim calcmode="lin" valueType="num">
                                      <p:cBhvr>
                                        <p:cTn id="46" dur="800" decel="100000" fill="hold"/>
                                        <p:tgtEl>
                                          <p:spTgt spid="11"/>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childTnLst>
                          </p:cTn>
                        </p:par>
                        <p:par>
                          <p:cTn id="49" fill="hold">
                            <p:stCondLst>
                              <p:cond delay="5000"/>
                            </p:stCondLst>
                            <p:childTnLst>
                              <p:par>
                                <p:cTn id="50" presetID="30" presetClass="entr" presetSubtype="0" fill="hold" grpId="0" nodeType="after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800" decel="100000"/>
                                        <p:tgtEl>
                                          <p:spTgt spid="15"/>
                                        </p:tgtEl>
                                      </p:cBhvr>
                                    </p:animEffect>
                                    <p:anim calcmode="lin" valueType="num">
                                      <p:cBhvr>
                                        <p:cTn id="53" dur="800" decel="100000" fill="hold"/>
                                        <p:tgtEl>
                                          <p:spTgt spid="15"/>
                                        </p:tgtEl>
                                        <p:attrNameLst>
                                          <p:attrName>style.rotation</p:attrName>
                                        </p:attrNameLst>
                                      </p:cBhvr>
                                      <p:tavLst>
                                        <p:tav tm="0">
                                          <p:val>
                                            <p:fltVal val="-90"/>
                                          </p:val>
                                        </p:tav>
                                        <p:tav tm="100000">
                                          <p:val>
                                            <p:fltVal val="0"/>
                                          </p:val>
                                        </p:tav>
                                      </p:tavLst>
                                    </p:anim>
                                    <p:anim calcmode="lin" valueType="num">
                                      <p:cBhvr>
                                        <p:cTn id="54" dur="800" decel="100000" fill="hold"/>
                                        <p:tgtEl>
                                          <p:spTgt spid="15"/>
                                        </p:tgtEl>
                                        <p:attrNameLst>
                                          <p:attrName>ppt_x</p:attrName>
                                        </p:attrNameLst>
                                      </p:cBhvr>
                                      <p:tavLst>
                                        <p:tav tm="0">
                                          <p:val>
                                            <p:strVal val="#ppt_x+0.4"/>
                                          </p:val>
                                        </p:tav>
                                        <p:tav tm="100000">
                                          <p:val>
                                            <p:strVal val="#ppt_x-0.05"/>
                                          </p:val>
                                        </p:tav>
                                      </p:tavLst>
                                    </p:anim>
                                    <p:anim calcmode="lin" valueType="num">
                                      <p:cBhvr>
                                        <p:cTn id="55" dur="800" decel="100000" fill="hold"/>
                                        <p:tgtEl>
                                          <p:spTgt spid="15"/>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par>
                          <p:cTn id="58" fill="hold">
                            <p:stCondLst>
                              <p:cond delay="6000"/>
                            </p:stCondLst>
                            <p:childTnLst>
                              <p:par>
                                <p:cTn id="59" presetID="30" presetClass="entr" presetSubtype="0" fill="hold" grpId="0" nodeType="after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800" decel="100000"/>
                                        <p:tgtEl>
                                          <p:spTgt spid="16"/>
                                        </p:tgtEl>
                                      </p:cBhvr>
                                    </p:animEffect>
                                    <p:anim calcmode="lin" valueType="num">
                                      <p:cBhvr>
                                        <p:cTn id="62" dur="800" decel="100000" fill="hold"/>
                                        <p:tgtEl>
                                          <p:spTgt spid="16"/>
                                        </p:tgtEl>
                                        <p:attrNameLst>
                                          <p:attrName>style.rotation</p:attrName>
                                        </p:attrNameLst>
                                      </p:cBhvr>
                                      <p:tavLst>
                                        <p:tav tm="0">
                                          <p:val>
                                            <p:fltVal val="-90"/>
                                          </p:val>
                                        </p:tav>
                                        <p:tav tm="100000">
                                          <p:val>
                                            <p:fltVal val="0"/>
                                          </p:val>
                                        </p:tav>
                                      </p:tavLst>
                                    </p:anim>
                                    <p:anim calcmode="lin" valueType="num">
                                      <p:cBhvr>
                                        <p:cTn id="63" dur="800" decel="100000" fill="hold"/>
                                        <p:tgtEl>
                                          <p:spTgt spid="16"/>
                                        </p:tgtEl>
                                        <p:attrNameLst>
                                          <p:attrName>ppt_x</p:attrName>
                                        </p:attrNameLst>
                                      </p:cBhvr>
                                      <p:tavLst>
                                        <p:tav tm="0">
                                          <p:val>
                                            <p:strVal val="#ppt_x+0.4"/>
                                          </p:val>
                                        </p:tav>
                                        <p:tav tm="100000">
                                          <p:val>
                                            <p:strVal val="#ppt_x-0.05"/>
                                          </p:val>
                                        </p:tav>
                                      </p:tavLst>
                                    </p:anim>
                                    <p:anim calcmode="lin" valueType="num">
                                      <p:cBhvr>
                                        <p:cTn id="64" dur="800" decel="100000" fill="hold"/>
                                        <p:tgtEl>
                                          <p:spTgt spid="16"/>
                                        </p:tgtEl>
                                        <p:attrNameLst>
                                          <p:attrName>ppt_y</p:attrName>
                                        </p:attrNameLst>
                                      </p:cBhvr>
                                      <p:tavLst>
                                        <p:tav tm="0">
                                          <p:val>
                                            <p:strVal val="#ppt_y-0.4"/>
                                          </p:val>
                                        </p:tav>
                                        <p:tav tm="100000">
                                          <p:val>
                                            <p:strVal val="#ppt_y+0.1"/>
                                          </p:val>
                                        </p:tav>
                                      </p:tavLst>
                                    </p:anim>
                                    <p:anim calcmode="lin" valueType="num">
                                      <p:cBhvr>
                                        <p:cTn id="65"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66"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2" grpId="0" animBg="1"/>
      <p:bldP spid="9" grpId="0" animBg="1"/>
      <p:bldP spid="11"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3500430" y="928670"/>
            <a:ext cx="5286412" cy="500066"/>
          </a:xfrm>
          <a:prstGeom prst="roundRect">
            <a:avLst>
              <a:gd name="adj" fmla="val 50000"/>
            </a:avLst>
          </a:prstGeom>
          <a:ln/>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3200" b="1" dirty="0" smtClean="0">
                <a:solidFill>
                  <a:schemeClr val="bg1">
                    <a:lumMod val="10000"/>
                  </a:schemeClr>
                </a:solidFill>
              </a:rPr>
              <a:t>الانتقادات الموجهة </a:t>
            </a:r>
            <a:r>
              <a:rPr lang="ar-DZ" sz="3200" b="1" dirty="0" err="1" smtClean="0">
                <a:solidFill>
                  <a:schemeClr val="bg1">
                    <a:lumMod val="10000"/>
                  </a:schemeClr>
                </a:solidFill>
              </a:rPr>
              <a:t>للنيوكلاسيك</a:t>
            </a:r>
            <a:endParaRPr lang="ar-DZ" sz="3200" b="1" dirty="0" smtClean="0">
              <a:solidFill>
                <a:schemeClr val="bg1">
                  <a:lumMod val="10000"/>
                </a:schemeClr>
              </a:solidFill>
            </a:endParaRPr>
          </a:p>
        </p:txBody>
      </p:sp>
      <p:sp>
        <p:nvSpPr>
          <p:cNvPr id="10" name="Rectangle à coins arrondis 9"/>
          <p:cNvSpPr/>
          <p:nvPr/>
        </p:nvSpPr>
        <p:spPr>
          <a:xfrm>
            <a:off x="500034" y="1928802"/>
            <a:ext cx="8358246" cy="1428760"/>
          </a:xfrm>
          <a:prstGeom prst="roundRect">
            <a:avLst>
              <a:gd name="adj" fmla="val 10500"/>
            </a:avLst>
          </a:prstGeom>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3200" b="1" dirty="0" smtClean="0">
                <a:solidFill>
                  <a:schemeClr val="tx1"/>
                </a:solidFill>
              </a:rPr>
              <a:t>أهملوا المفاهيم الإجتماعية الهامة </a:t>
            </a:r>
            <a:r>
              <a:rPr lang="ar-DZ" sz="3200" b="1" dirty="0" smtClean="0">
                <a:solidFill>
                  <a:schemeClr val="tx1"/>
                </a:solidFill>
              </a:rPr>
              <a:t>في التحليل الاقتصادي بتقسيمهم المجتمع إلى منتجين ومستهلكين وليس إلى طبقات اجتماعية (عمال، ملاك أراضي، أصحاب رؤوس أموال) </a:t>
            </a:r>
            <a:endParaRPr lang="ar-DZ" sz="3200" b="1" dirty="0" smtClean="0">
              <a:solidFill>
                <a:schemeClr val="tx1"/>
              </a:solidFill>
            </a:endParaRPr>
          </a:p>
        </p:txBody>
      </p:sp>
      <p:sp>
        <p:nvSpPr>
          <p:cNvPr id="9" name="Rectangle à coins arrondis 8"/>
          <p:cNvSpPr/>
          <p:nvPr/>
        </p:nvSpPr>
        <p:spPr>
          <a:xfrm>
            <a:off x="500034" y="3429000"/>
            <a:ext cx="8358246" cy="1071570"/>
          </a:xfrm>
          <a:prstGeom prst="roundRect">
            <a:avLst>
              <a:gd name="adj" fmla="val 16232"/>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200" b="1" dirty="0" smtClean="0">
                <a:solidFill>
                  <a:schemeClr val="tx1"/>
                </a:solidFill>
              </a:rPr>
              <a:t>تحليلهم الاقتصادي القائم على </a:t>
            </a:r>
            <a:r>
              <a:rPr lang="ar-DZ" sz="3200" b="1" dirty="0" smtClean="0">
                <a:solidFill>
                  <a:schemeClr val="tx1"/>
                </a:solidFill>
              </a:rPr>
              <a:t>فرضية الرجل الإقتصادي هو تحليل قائم على تنظير غير </a:t>
            </a:r>
            <a:r>
              <a:rPr lang="ar-DZ" sz="3200" b="1" dirty="0" smtClean="0">
                <a:solidFill>
                  <a:schemeClr val="tx1"/>
                </a:solidFill>
              </a:rPr>
              <a:t>واقعي. </a:t>
            </a:r>
            <a:endParaRPr lang="ar-DZ" sz="3200" b="1" dirty="0" smtClean="0">
              <a:solidFill>
                <a:schemeClr val="tx1"/>
              </a:solidFill>
            </a:endParaRPr>
          </a:p>
        </p:txBody>
      </p:sp>
      <p:sp>
        <p:nvSpPr>
          <p:cNvPr id="16" name="Rectangle à coins arrondis 15"/>
          <p:cNvSpPr/>
          <p:nvPr/>
        </p:nvSpPr>
        <p:spPr>
          <a:xfrm>
            <a:off x="500034" y="4572008"/>
            <a:ext cx="8358246" cy="1000132"/>
          </a:xfrm>
          <a:prstGeom prst="roundRect">
            <a:avLst>
              <a:gd name="adj" fmla="val 15140"/>
            </a:avLst>
          </a:prstGeom>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3200" b="1" dirty="0" smtClean="0">
                <a:solidFill>
                  <a:schemeClr val="tx1"/>
                </a:solidFill>
              </a:rPr>
              <a:t>نظرية سيادة المستهلك خاطئة فالمستهلك مجبر على تطويع احتياجاته مع ما يطرحه الإنتاج وليس سيدا.</a:t>
            </a:r>
            <a:endParaRPr lang="ar-DZ" sz="32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800" decel="100000"/>
                                        <p:tgtEl>
                                          <p:spTgt spid="10"/>
                                        </p:tgtEl>
                                      </p:cBhvr>
                                    </p:animEffect>
                                    <p:anim calcmode="lin" valueType="num">
                                      <p:cBhvr>
                                        <p:cTn id="17" dur="800" decel="100000" fill="hold"/>
                                        <p:tgtEl>
                                          <p:spTgt spid="10"/>
                                        </p:tgtEl>
                                        <p:attrNameLst>
                                          <p:attrName>style.rotation</p:attrName>
                                        </p:attrNameLst>
                                      </p:cBhvr>
                                      <p:tavLst>
                                        <p:tav tm="0">
                                          <p:val>
                                            <p:fltVal val="-90"/>
                                          </p:val>
                                        </p:tav>
                                        <p:tav tm="100000">
                                          <p:val>
                                            <p:fltVal val="0"/>
                                          </p:val>
                                        </p:tav>
                                      </p:tavLst>
                                    </p:anim>
                                    <p:anim calcmode="lin" valueType="num">
                                      <p:cBhvr>
                                        <p:cTn id="18" dur="800" decel="100000" fill="hold"/>
                                        <p:tgtEl>
                                          <p:spTgt spid="10"/>
                                        </p:tgtEl>
                                        <p:attrNameLst>
                                          <p:attrName>ppt_x</p:attrName>
                                        </p:attrNameLst>
                                      </p:cBhvr>
                                      <p:tavLst>
                                        <p:tav tm="0">
                                          <p:val>
                                            <p:strVal val="#ppt_x+0.4"/>
                                          </p:val>
                                        </p:tav>
                                        <p:tav tm="100000">
                                          <p:val>
                                            <p:strVal val="#ppt_x-0.05"/>
                                          </p:val>
                                        </p:tav>
                                      </p:tavLst>
                                    </p:anim>
                                    <p:anim calcmode="lin" valueType="num">
                                      <p:cBhvr>
                                        <p:cTn id="19" dur="800" decel="100000" fill="hold"/>
                                        <p:tgtEl>
                                          <p:spTgt spid="10"/>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2" fill="hold">
                            <p:stCondLst>
                              <p:cond delay="2000"/>
                            </p:stCondLst>
                            <p:childTnLst>
                              <p:par>
                                <p:cTn id="23" presetID="30"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800" decel="100000"/>
                                        <p:tgtEl>
                                          <p:spTgt spid="9"/>
                                        </p:tgtEl>
                                      </p:cBhvr>
                                    </p:animEffect>
                                    <p:anim calcmode="lin" valueType="num">
                                      <p:cBhvr>
                                        <p:cTn id="26" dur="800" decel="100000" fill="hold"/>
                                        <p:tgtEl>
                                          <p:spTgt spid="9"/>
                                        </p:tgtEl>
                                        <p:attrNameLst>
                                          <p:attrName>style.rotation</p:attrName>
                                        </p:attrNameLst>
                                      </p:cBhvr>
                                      <p:tavLst>
                                        <p:tav tm="0">
                                          <p:val>
                                            <p:fltVal val="-90"/>
                                          </p:val>
                                        </p:tav>
                                        <p:tav tm="100000">
                                          <p:val>
                                            <p:fltVal val="0"/>
                                          </p:val>
                                        </p:tav>
                                      </p:tavLst>
                                    </p:anim>
                                    <p:anim calcmode="lin" valueType="num">
                                      <p:cBhvr>
                                        <p:cTn id="27" dur="800" decel="100000" fill="hold"/>
                                        <p:tgtEl>
                                          <p:spTgt spid="9"/>
                                        </p:tgtEl>
                                        <p:attrNameLst>
                                          <p:attrName>ppt_x</p:attrName>
                                        </p:attrNameLst>
                                      </p:cBhvr>
                                      <p:tavLst>
                                        <p:tav tm="0">
                                          <p:val>
                                            <p:strVal val="#ppt_x+0.4"/>
                                          </p:val>
                                        </p:tav>
                                        <p:tav tm="100000">
                                          <p:val>
                                            <p:strVal val="#ppt_x-0.05"/>
                                          </p:val>
                                        </p:tav>
                                      </p:tavLst>
                                    </p:anim>
                                    <p:anim calcmode="lin" valueType="num">
                                      <p:cBhvr>
                                        <p:cTn id="28" dur="800" decel="100000" fill="hold"/>
                                        <p:tgtEl>
                                          <p:spTgt spid="9"/>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par>
                          <p:cTn id="31" fill="hold">
                            <p:stCondLst>
                              <p:cond delay="3000"/>
                            </p:stCondLst>
                            <p:childTnLst>
                              <p:par>
                                <p:cTn id="32" presetID="30" presetClass="entr" presetSubtype="0" fill="hold" grpId="0" nodeType="after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800" decel="100000"/>
                                        <p:tgtEl>
                                          <p:spTgt spid="16"/>
                                        </p:tgtEl>
                                      </p:cBhvr>
                                    </p:animEffect>
                                    <p:anim calcmode="lin" valueType="num">
                                      <p:cBhvr>
                                        <p:cTn id="35" dur="800" decel="100000" fill="hold"/>
                                        <p:tgtEl>
                                          <p:spTgt spid="16"/>
                                        </p:tgtEl>
                                        <p:attrNameLst>
                                          <p:attrName>style.rotation</p:attrName>
                                        </p:attrNameLst>
                                      </p:cBhvr>
                                      <p:tavLst>
                                        <p:tav tm="0">
                                          <p:val>
                                            <p:fltVal val="-90"/>
                                          </p:val>
                                        </p:tav>
                                        <p:tav tm="100000">
                                          <p:val>
                                            <p:fltVal val="0"/>
                                          </p:val>
                                        </p:tav>
                                      </p:tavLst>
                                    </p:anim>
                                    <p:anim calcmode="lin" valueType="num">
                                      <p:cBhvr>
                                        <p:cTn id="36" dur="800" decel="100000" fill="hold"/>
                                        <p:tgtEl>
                                          <p:spTgt spid="16"/>
                                        </p:tgtEl>
                                        <p:attrNameLst>
                                          <p:attrName>ppt_x</p:attrName>
                                        </p:attrNameLst>
                                      </p:cBhvr>
                                      <p:tavLst>
                                        <p:tav tm="0">
                                          <p:val>
                                            <p:strVal val="#ppt_x+0.4"/>
                                          </p:val>
                                        </p:tav>
                                        <p:tav tm="100000">
                                          <p:val>
                                            <p:strVal val="#ppt_x-0.05"/>
                                          </p:val>
                                        </p:tav>
                                      </p:tavLst>
                                    </p:anim>
                                    <p:anim calcmode="lin" valueType="num">
                                      <p:cBhvr>
                                        <p:cTn id="37" dur="800" decel="100000" fill="hold"/>
                                        <p:tgtEl>
                                          <p:spTgt spid="16"/>
                                        </p:tgtEl>
                                        <p:attrNameLst>
                                          <p:attrName>ppt_y</p:attrName>
                                        </p:attrNameLst>
                                      </p:cBhvr>
                                      <p:tavLst>
                                        <p:tav tm="0">
                                          <p:val>
                                            <p:strVal val="#ppt_y-0.4"/>
                                          </p:val>
                                        </p:tav>
                                        <p:tav tm="100000">
                                          <p:val>
                                            <p:strVal val="#ppt_y+0.1"/>
                                          </p:val>
                                        </p:tav>
                                      </p:tavLst>
                                    </p:anim>
                                    <p:anim calcmode="lin" valueType="num">
                                      <p:cBhvr>
                                        <p:cTn id="38"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39"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9" grpId="0" animBg="1"/>
      <p:bldP spid="1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1652</TotalTime>
  <Words>331</Words>
  <Application>Microsoft Office PowerPoint</Application>
  <PresentationFormat>Affichage à l'écran (4:3)</PresentationFormat>
  <Paragraphs>38</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Oriel</vt:lpstr>
      <vt:lpstr>Diapositive 1</vt:lpstr>
      <vt:lpstr>Diapositive 2</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354</cp:revision>
  <dcterms:created xsi:type="dcterms:W3CDTF">2014-12-07T19:11:11Z</dcterms:created>
  <dcterms:modified xsi:type="dcterms:W3CDTF">2023-04-19T21:16:51Z</dcterms:modified>
</cp:coreProperties>
</file>