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46926A-9E32-464E-BBDF-F3371101331F}" type="datetimeFigureOut">
              <a:rPr lang="fr-FR" smtClean="0"/>
              <a:pPr/>
              <a:t>12/01/2019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90724C-68DF-4B4B-8105-E005A063AA4D}"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F90724C-68DF-4B4B-8105-E005A063AA4D}" type="slidenum">
              <a:rPr lang="fr-FR" smtClean="0"/>
              <a:pPr/>
              <a:t>5</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12/01/2019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12/01/2019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12/01/2019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12/01/2019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12/01/2019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12/01/2019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12/01/2019</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12/01/2019</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12/01/2019</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12/01/2019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12/01/2019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12/01/2019</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h_gadouri@yahoo.f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692696"/>
            <a:ext cx="7772400" cy="1470025"/>
          </a:xfrm>
        </p:spPr>
        <p:txBody>
          <a:bodyPr>
            <a:normAutofit/>
          </a:bodyPr>
          <a:lstStyle/>
          <a:p>
            <a:r>
              <a:rPr lang="fr-FR" dirty="0" smtClean="0">
                <a:solidFill>
                  <a:srgbClr val="C00000"/>
                </a:solidFill>
                <a:latin typeface="Arial Black" pitchFamily="34" charset="0"/>
              </a:rPr>
              <a:t>Pathologie des sols</a:t>
            </a:r>
            <a:br>
              <a:rPr lang="fr-FR" dirty="0" smtClean="0">
                <a:solidFill>
                  <a:srgbClr val="C00000"/>
                </a:solidFill>
                <a:latin typeface="Arial Black" pitchFamily="34" charset="0"/>
              </a:rPr>
            </a:br>
            <a:r>
              <a:rPr lang="fr-FR" dirty="0" smtClean="0">
                <a:solidFill>
                  <a:srgbClr val="00B050"/>
                </a:solidFill>
                <a:latin typeface="Arial Black" pitchFamily="34" charset="0"/>
              </a:rPr>
              <a:t>Glissement </a:t>
            </a:r>
            <a:r>
              <a:rPr lang="fr-FR" dirty="0" smtClean="0">
                <a:solidFill>
                  <a:srgbClr val="00B050"/>
                </a:solidFill>
                <a:latin typeface="Arial Black" pitchFamily="34" charset="0"/>
              </a:rPr>
              <a:t>de terrain</a:t>
            </a:r>
            <a:endParaRPr lang="fr-FR" dirty="0">
              <a:solidFill>
                <a:srgbClr val="00B050"/>
              </a:solidFill>
              <a:latin typeface="Arial Black" pitchFamily="34" charset="0"/>
            </a:endParaRPr>
          </a:p>
        </p:txBody>
      </p:sp>
      <p:sp>
        <p:nvSpPr>
          <p:cNvPr id="3" name="Sous-titre 2"/>
          <p:cNvSpPr>
            <a:spLocks noGrp="1"/>
          </p:cNvSpPr>
          <p:nvPr>
            <p:ph type="subTitle" idx="1"/>
          </p:nvPr>
        </p:nvSpPr>
        <p:spPr>
          <a:xfrm>
            <a:off x="1331640" y="2492896"/>
            <a:ext cx="6400800" cy="1752600"/>
          </a:xfrm>
        </p:spPr>
        <p:txBody>
          <a:bodyPr/>
          <a:lstStyle/>
          <a:p>
            <a:r>
              <a:rPr lang="fr-FR" b="1" dirty="0" smtClean="0">
                <a:solidFill>
                  <a:srgbClr val="002060"/>
                </a:solidFill>
                <a:latin typeface="Arial Narrow" pitchFamily="34" charset="0"/>
              </a:rPr>
              <a:t>Images témoignant l'évolution rapide d’un glissement de terrain à la zone de </a:t>
            </a:r>
            <a:r>
              <a:rPr lang="fr-FR" b="1" dirty="0" err="1" smtClean="0">
                <a:solidFill>
                  <a:srgbClr val="002060"/>
                </a:solidFill>
                <a:latin typeface="Arial Narrow" pitchFamily="34" charset="0"/>
              </a:rPr>
              <a:t>koualla</a:t>
            </a:r>
            <a:r>
              <a:rPr lang="fr-FR" b="1" dirty="0" smtClean="0">
                <a:solidFill>
                  <a:srgbClr val="002060"/>
                </a:solidFill>
                <a:latin typeface="Arial Narrow" pitchFamily="34" charset="0"/>
              </a:rPr>
              <a:t>  -Médéa-</a:t>
            </a:r>
            <a:endParaRPr lang="fr-FR" b="1" dirty="0">
              <a:solidFill>
                <a:srgbClr val="002060"/>
              </a:solidFill>
              <a:latin typeface="Arial Narrow" pitchFamily="34" charset="0"/>
            </a:endParaRPr>
          </a:p>
        </p:txBody>
      </p:sp>
      <p:sp>
        <p:nvSpPr>
          <p:cNvPr id="4" name="Sous-titre 2"/>
          <p:cNvSpPr txBox="1">
            <a:spLocks/>
          </p:cNvSpPr>
          <p:nvPr/>
        </p:nvSpPr>
        <p:spPr>
          <a:xfrm>
            <a:off x="1475656" y="4365104"/>
            <a:ext cx="6400800" cy="1752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sz="3200" b="1" dirty="0" smtClean="0">
                <a:solidFill>
                  <a:schemeClr val="accent6">
                    <a:lumMod val="75000"/>
                  </a:schemeClr>
                </a:solidFill>
                <a:latin typeface="Arial Narrow" pitchFamily="34" charset="0"/>
              </a:rPr>
              <a:t>Réalisateur du travail :</a:t>
            </a:r>
            <a:r>
              <a:rPr kumimoji="0" lang="fr-FR" sz="3200" b="1" i="0" u="none" strike="noStrike" kern="1200" cap="none" spc="0" normalizeH="0" baseline="0" noProof="0" dirty="0" smtClean="0">
                <a:ln>
                  <a:noFill/>
                </a:ln>
                <a:solidFill>
                  <a:schemeClr val="accent6">
                    <a:lumMod val="75000"/>
                  </a:schemeClr>
                </a:solidFill>
                <a:effectLst/>
                <a:uLnTx/>
                <a:uFillTx/>
                <a:latin typeface="Arial Narrow" pitchFamily="34" charset="0"/>
                <a:ea typeface="+mn-ea"/>
                <a:cs typeface="+mn-cs"/>
              </a:rPr>
              <a:t> HAMID GADOURI</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sz="3200" b="1" dirty="0" smtClean="0">
                <a:solidFill>
                  <a:srgbClr val="002060"/>
                </a:solidFill>
                <a:latin typeface="Arial Narrow" pitchFamily="34" charset="0"/>
              </a:rPr>
              <a:t>05-05-2012</a:t>
            </a:r>
            <a:endParaRPr kumimoji="0" lang="fr-FR" sz="3200" b="1" i="0" u="none" strike="noStrike" kern="1200" cap="none" spc="0" normalizeH="0" baseline="0" noProof="0" dirty="0">
              <a:ln>
                <a:noFill/>
              </a:ln>
              <a:solidFill>
                <a:srgbClr val="002060"/>
              </a:solidFill>
              <a:effectLst/>
              <a:uLnTx/>
              <a:uFillTx/>
              <a:latin typeface="Arial Narrow" pitchFamily="34" charset="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glissement à la cité de Médéa\DSC_0001185.jpg"/>
          <p:cNvPicPr>
            <a:picLocks noChangeAspect="1" noChangeArrowheads="1"/>
          </p:cNvPicPr>
          <p:nvPr/>
        </p:nvPicPr>
        <p:blipFill>
          <a:blip r:embed="rId2" cstate="print"/>
          <a:srcRect/>
          <a:stretch>
            <a:fillRect/>
          </a:stretch>
        </p:blipFill>
        <p:spPr bwMode="auto">
          <a:xfrm>
            <a:off x="251520" y="3329947"/>
            <a:ext cx="2646040" cy="3528053"/>
          </a:xfrm>
          <a:prstGeom prst="rect">
            <a:avLst/>
          </a:prstGeom>
          <a:noFill/>
        </p:spPr>
      </p:pic>
      <p:pic>
        <p:nvPicPr>
          <p:cNvPr id="4100" name="Picture 4" descr="D:\glissement à la cité de Médéa\DSC_0001190.jpg"/>
          <p:cNvPicPr>
            <a:picLocks noChangeAspect="1" noChangeArrowheads="1"/>
          </p:cNvPicPr>
          <p:nvPr/>
        </p:nvPicPr>
        <p:blipFill>
          <a:blip r:embed="rId3" cstate="print"/>
          <a:srcRect/>
          <a:stretch>
            <a:fillRect/>
          </a:stretch>
        </p:blipFill>
        <p:spPr bwMode="auto">
          <a:xfrm>
            <a:off x="6300192" y="3425957"/>
            <a:ext cx="2574032" cy="3432043"/>
          </a:xfrm>
          <a:prstGeom prst="rect">
            <a:avLst/>
          </a:prstGeom>
          <a:noFill/>
        </p:spPr>
      </p:pic>
      <p:pic>
        <p:nvPicPr>
          <p:cNvPr id="4101" name="Picture 5" descr="D:\glissement à la cité de Médéa\DSC_0001191.jpg"/>
          <p:cNvPicPr>
            <a:picLocks noChangeAspect="1" noChangeArrowheads="1"/>
          </p:cNvPicPr>
          <p:nvPr/>
        </p:nvPicPr>
        <p:blipFill>
          <a:blip r:embed="rId4" cstate="print"/>
          <a:srcRect/>
          <a:stretch>
            <a:fillRect/>
          </a:stretch>
        </p:blipFill>
        <p:spPr bwMode="auto">
          <a:xfrm>
            <a:off x="179512" y="188640"/>
            <a:ext cx="4008107" cy="3006080"/>
          </a:xfrm>
          <a:prstGeom prst="rect">
            <a:avLst/>
          </a:prstGeom>
          <a:noFill/>
        </p:spPr>
      </p:pic>
      <p:pic>
        <p:nvPicPr>
          <p:cNvPr id="4102" name="Picture 6" descr="D:\glissement à la cité de Médéa\DSC_0001192.jpg"/>
          <p:cNvPicPr>
            <a:picLocks noChangeAspect="1" noChangeArrowheads="1"/>
          </p:cNvPicPr>
          <p:nvPr/>
        </p:nvPicPr>
        <p:blipFill>
          <a:blip r:embed="rId5" cstate="print"/>
          <a:srcRect/>
          <a:stretch>
            <a:fillRect/>
          </a:stretch>
        </p:blipFill>
        <p:spPr bwMode="auto">
          <a:xfrm>
            <a:off x="4283968" y="332656"/>
            <a:ext cx="2141984" cy="2855979"/>
          </a:xfrm>
          <a:prstGeom prst="rect">
            <a:avLst/>
          </a:prstGeom>
          <a:noFill/>
        </p:spPr>
      </p:pic>
      <p:sp>
        <p:nvSpPr>
          <p:cNvPr id="4" name="Titre 1"/>
          <p:cNvSpPr txBox="1">
            <a:spLocks/>
          </p:cNvSpPr>
          <p:nvPr/>
        </p:nvSpPr>
        <p:spPr>
          <a:xfrm>
            <a:off x="6516216" y="332656"/>
            <a:ext cx="2268760" cy="3024336"/>
          </a:xfrm>
          <a:prstGeom prst="rect">
            <a:avLst/>
          </a:prstGeom>
        </p:spPr>
        <p:txBody>
          <a:bodyPr vert="horz" lIns="91440" tIns="45720" rIns="91440" bIns="45720" rtlCol="0" anchor="ctr">
            <a:normAutofit fontScale="6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effectLst/>
                <a:uLnTx/>
                <a:uFillTx/>
                <a:latin typeface="+mj-lt"/>
                <a:ea typeface="+mj-ea"/>
                <a:cs typeface="+mj-cs"/>
              </a:rPr>
              <a:t>Des murs de soutènements (gabionnage)</a:t>
            </a:r>
            <a:r>
              <a:rPr kumimoji="0" lang="fr-FR" sz="4400" b="1" i="0" u="none" strike="noStrike" kern="1200" cap="none" spc="0" normalizeH="0" noProof="0" dirty="0" smtClean="0">
                <a:ln>
                  <a:noFill/>
                </a:ln>
                <a:effectLst/>
                <a:uLnTx/>
                <a:uFillTx/>
                <a:latin typeface="+mj-lt"/>
                <a:ea typeface="+mj-ea"/>
                <a:cs typeface="+mj-cs"/>
              </a:rPr>
              <a:t> ont subi des renversements et des contre-renversements</a:t>
            </a:r>
            <a:endParaRPr kumimoji="0" lang="fr-FR" sz="4400" b="1" i="0" u="none" strike="noStrike" kern="1200" cap="none" spc="0" normalizeH="0" baseline="0" noProof="0" dirty="0">
              <a:ln>
                <a:noFill/>
              </a:ln>
              <a:effectLst/>
              <a:uLnTx/>
              <a:uFillTx/>
              <a:latin typeface="+mj-lt"/>
              <a:ea typeface="+mj-ea"/>
              <a:cs typeface="+mj-cs"/>
            </a:endParaRPr>
          </a:p>
        </p:txBody>
      </p:sp>
      <p:sp>
        <p:nvSpPr>
          <p:cNvPr id="8" name="Organigramme : Processus 7"/>
          <p:cNvSpPr/>
          <p:nvPr/>
        </p:nvSpPr>
        <p:spPr>
          <a:xfrm>
            <a:off x="7812360" y="3789040"/>
            <a:ext cx="72008" cy="2592288"/>
          </a:xfrm>
          <a:prstGeom prst="flowChartProcess">
            <a:avLst/>
          </a:prstGeom>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cxnSp>
        <p:nvCxnSpPr>
          <p:cNvPr id="10" name="Connecteur droit 9"/>
          <p:cNvCxnSpPr>
            <a:stCxn id="4100" idx="3"/>
          </p:cNvCxnSpPr>
          <p:nvPr/>
        </p:nvCxnSpPr>
        <p:spPr>
          <a:xfrm flipH="1">
            <a:off x="7884368" y="5141979"/>
            <a:ext cx="989856" cy="128965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itre 1"/>
          <p:cNvSpPr txBox="1">
            <a:spLocks/>
          </p:cNvSpPr>
          <p:nvPr/>
        </p:nvSpPr>
        <p:spPr>
          <a:xfrm>
            <a:off x="3491880" y="3645024"/>
            <a:ext cx="2268760" cy="3024336"/>
          </a:xfrm>
          <a:prstGeom prst="rect">
            <a:avLst/>
          </a:prstGeom>
        </p:spPr>
        <p:txBody>
          <a:bodyPr vert="horz" lIns="91440" tIns="45720" rIns="91440" bIns="45720" rtlCol="0" anchor="ctr">
            <a:normAutofit fontScale="6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effectLst/>
                <a:uLnTx/>
                <a:uFillTx/>
                <a:latin typeface="+mj-lt"/>
                <a:ea typeface="+mj-ea"/>
                <a:cs typeface="+mj-cs"/>
              </a:rPr>
              <a:t>« A = 25°» est l’angle qui</a:t>
            </a:r>
            <a:r>
              <a:rPr kumimoji="0" lang="fr-FR" sz="4400" b="1" i="0" u="none" strike="noStrike" kern="1200" cap="none" spc="0" normalizeH="0" noProof="0" dirty="0" smtClean="0">
                <a:ln>
                  <a:noFill/>
                </a:ln>
                <a:effectLst/>
                <a:uLnTx/>
                <a:uFillTx/>
                <a:latin typeface="+mj-lt"/>
                <a:ea typeface="+mj-ea"/>
                <a:cs typeface="+mj-cs"/>
              </a:rPr>
              <a:t> présente le contre-renversement du mur de soutènement par rapport à la verticale. </a:t>
            </a:r>
            <a:endParaRPr kumimoji="0" lang="fr-FR" sz="4400" b="1" i="0" u="none" strike="noStrike" kern="1200" cap="none" spc="0" normalizeH="0" baseline="0" noProof="0" dirty="0">
              <a:ln>
                <a:noFill/>
              </a:ln>
              <a:effectLst/>
              <a:uLnTx/>
              <a:uFillTx/>
              <a:latin typeface="+mj-lt"/>
              <a:ea typeface="+mj-ea"/>
              <a:cs typeface="+mj-cs"/>
            </a:endParaRPr>
          </a:p>
        </p:txBody>
      </p:sp>
      <p:sp>
        <p:nvSpPr>
          <p:cNvPr id="13" name="Flèche courbée vers le haut 12"/>
          <p:cNvSpPr/>
          <p:nvPr/>
        </p:nvSpPr>
        <p:spPr>
          <a:xfrm rot="11980834">
            <a:off x="7840991" y="5784202"/>
            <a:ext cx="360687" cy="232606"/>
          </a:xfrm>
          <a:prstGeom prst="curvedUp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
        <p:nvSpPr>
          <p:cNvPr id="15" name="Rectangle 14"/>
          <p:cNvSpPr/>
          <p:nvPr/>
        </p:nvSpPr>
        <p:spPr>
          <a:xfrm>
            <a:off x="7884368" y="5301208"/>
            <a:ext cx="468144" cy="523220"/>
          </a:xfrm>
          <a:prstGeom prst="rect">
            <a:avLst/>
          </a:prstGeom>
        </p:spPr>
        <p:txBody>
          <a:bodyPr wrap="square">
            <a:spAutoFit/>
          </a:bodyPr>
          <a:lstStyle/>
          <a:p>
            <a:r>
              <a:rPr lang="fr-FR" sz="2800" b="1" dirty="0" smtClean="0"/>
              <a:t>A</a:t>
            </a:r>
            <a:endParaRPr lang="fr-FR"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glissement à la cité de Médéa\DSC_0001192.jpg"/>
          <p:cNvPicPr>
            <a:picLocks noChangeAspect="1" noChangeArrowheads="1"/>
          </p:cNvPicPr>
          <p:nvPr/>
        </p:nvPicPr>
        <p:blipFill>
          <a:blip r:embed="rId2" cstate="print"/>
          <a:srcRect/>
          <a:stretch>
            <a:fillRect/>
          </a:stretch>
        </p:blipFill>
        <p:spPr bwMode="auto">
          <a:xfrm>
            <a:off x="323528" y="404664"/>
            <a:ext cx="4572000" cy="6096000"/>
          </a:xfrm>
          <a:prstGeom prst="rect">
            <a:avLst/>
          </a:prstGeom>
          <a:noFill/>
        </p:spPr>
      </p:pic>
      <p:pic>
        <p:nvPicPr>
          <p:cNvPr id="5123" name="Picture 3" descr="D:\glissement à la cité de Médéa\DSC_0001188.jpg"/>
          <p:cNvPicPr>
            <a:picLocks noChangeAspect="1" noChangeArrowheads="1"/>
          </p:cNvPicPr>
          <p:nvPr/>
        </p:nvPicPr>
        <p:blipFill>
          <a:blip r:embed="rId3" cstate="print"/>
          <a:srcRect/>
          <a:stretch>
            <a:fillRect/>
          </a:stretch>
        </p:blipFill>
        <p:spPr bwMode="auto">
          <a:xfrm>
            <a:off x="6588224" y="476672"/>
            <a:ext cx="2286000" cy="3048000"/>
          </a:xfrm>
          <a:prstGeom prst="rect">
            <a:avLst/>
          </a:prstGeom>
          <a:noFill/>
        </p:spPr>
      </p:pic>
      <p:sp>
        <p:nvSpPr>
          <p:cNvPr id="6" name="Rectangle à coins arrondis 5"/>
          <p:cNvSpPr/>
          <p:nvPr/>
        </p:nvSpPr>
        <p:spPr>
          <a:xfrm rot="434169">
            <a:off x="1485476" y="2179731"/>
            <a:ext cx="2446913" cy="10584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itre 1"/>
          <p:cNvSpPr txBox="1">
            <a:spLocks/>
          </p:cNvSpPr>
          <p:nvPr/>
        </p:nvSpPr>
        <p:spPr>
          <a:xfrm>
            <a:off x="5724128" y="3789040"/>
            <a:ext cx="3419872" cy="1296144"/>
          </a:xfrm>
          <a:prstGeom prst="rect">
            <a:avLst/>
          </a:prstGeom>
        </p:spPr>
        <p:txBody>
          <a:bodyPr vert="horz" lIns="91440" tIns="45720" rIns="91440" bIns="45720" rtlCol="0" anchor="ctr">
            <a:normAutofit fontScale="5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effectLst/>
                <a:uLnTx/>
                <a:uFillTx/>
                <a:latin typeface="+mj-lt"/>
                <a:ea typeface="+mj-ea"/>
                <a:cs typeface="+mj-cs"/>
              </a:rPr>
              <a:t>Déplacement d’une chaussée</a:t>
            </a:r>
            <a:r>
              <a:rPr kumimoji="0" lang="fr-FR" sz="4400" b="1" i="0" u="none" strike="noStrike" kern="1200" cap="none" spc="0" normalizeH="0" noProof="0" dirty="0" smtClean="0">
                <a:ln>
                  <a:noFill/>
                </a:ln>
                <a:effectLst/>
                <a:uLnTx/>
                <a:uFillTx/>
                <a:latin typeface="+mj-lt"/>
                <a:ea typeface="+mj-ea"/>
                <a:cs typeface="+mj-cs"/>
              </a:rPr>
              <a:t> de l’ordre de 1m causant des désastres énormes </a:t>
            </a:r>
            <a:endParaRPr kumimoji="0" lang="fr-FR" sz="4400" b="1" i="0" u="none" strike="noStrike" kern="1200" cap="none" spc="0" normalizeH="0" baseline="0" noProof="0" dirty="0">
              <a:ln>
                <a:noFill/>
              </a:ln>
              <a:effectLst/>
              <a:uLnTx/>
              <a:uFillTx/>
              <a:latin typeface="+mj-lt"/>
              <a:ea typeface="+mj-ea"/>
              <a:cs typeface="+mj-cs"/>
            </a:endParaRPr>
          </a:p>
        </p:txBody>
      </p:sp>
      <p:sp>
        <p:nvSpPr>
          <p:cNvPr id="8" name="Flèche droite 7"/>
          <p:cNvSpPr/>
          <p:nvPr/>
        </p:nvSpPr>
        <p:spPr>
          <a:xfrm rot="21240474">
            <a:off x="3941994" y="2031088"/>
            <a:ext cx="2646156" cy="484632"/>
          </a:xfrm>
          <a:prstGeom prst="rightArrow">
            <a:avLst/>
          </a:prstGeom>
          <a:ln>
            <a:solidFill>
              <a:srgbClr val="00B05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a:p>
        </p:txBody>
      </p:sp>
      <p:sp>
        <p:nvSpPr>
          <p:cNvPr id="9" name="Titre 1"/>
          <p:cNvSpPr txBox="1">
            <a:spLocks/>
          </p:cNvSpPr>
          <p:nvPr/>
        </p:nvSpPr>
        <p:spPr>
          <a:xfrm>
            <a:off x="6263680" y="2708920"/>
            <a:ext cx="2880320" cy="576064"/>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rgbClr val="FF0000"/>
                </a:solidFill>
                <a:effectLst/>
                <a:uLnTx/>
                <a:uFillTx/>
                <a:latin typeface="+mj-lt"/>
                <a:ea typeface="+mj-ea"/>
                <a:cs typeface="+mj-cs"/>
              </a:rPr>
              <a:t>aperçu</a:t>
            </a:r>
            <a:endParaRPr kumimoji="0" lang="fr-FR" sz="4400" b="1" i="0" u="none" strike="noStrike" kern="1200" cap="none" spc="0" normalizeH="0" baseline="0" noProof="0" dirty="0">
              <a:ln>
                <a:noFill/>
              </a:ln>
              <a:solidFill>
                <a:srgbClr val="FF0000"/>
              </a:solidFill>
              <a:effectLst/>
              <a:uLnTx/>
              <a:uFillTx/>
              <a:latin typeface="+mj-lt"/>
              <a:ea typeface="+mj-ea"/>
              <a:cs typeface="+mj-cs"/>
            </a:endParaRPr>
          </a:p>
        </p:txBody>
      </p:sp>
      <p:sp>
        <p:nvSpPr>
          <p:cNvPr id="10" name="Titre 1"/>
          <p:cNvSpPr txBox="1">
            <a:spLocks/>
          </p:cNvSpPr>
          <p:nvPr/>
        </p:nvSpPr>
        <p:spPr>
          <a:xfrm>
            <a:off x="395536" y="404664"/>
            <a:ext cx="4536504" cy="1584176"/>
          </a:xfrm>
          <a:prstGeom prst="rect">
            <a:avLst/>
          </a:prstGeom>
        </p:spPr>
        <p:txBody>
          <a:bodyPr vert="horz" lIns="91440" tIns="45720" rIns="91440" bIns="45720" rtlCol="0" anchor="ctr">
            <a:normAutofit fontScale="6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effectLst/>
                <a:uLnTx/>
                <a:uFillTx/>
                <a:latin typeface="+mj-lt"/>
                <a:ea typeface="+mj-ea"/>
                <a:cs typeface="+mj-cs"/>
              </a:rPr>
              <a:t>Déplacement global de l’ensemble</a:t>
            </a:r>
            <a:r>
              <a:rPr kumimoji="0" lang="fr-FR" sz="4400" b="1" i="0" u="none" strike="noStrike" kern="1200" cap="none" spc="0" normalizeH="0" noProof="0" dirty="0" smtClean="0">
                <a:ln>
                  <a:noFill/>
                </a:ln>
                <a:effectLst/>
                <a:uLnTx/>
                <a:uFillTx/>
                <a:latin typeface="+mj-lt"/>
                <a:ea typeface="+mj-ea"/>
                <a:cs typeface="+mj-cs"/>
              </a:rPr>
              <a:t> (gabion, sol et chaussée) dû à un glissement de cercle très profond. </a:t>
            </a:r>
            <a:endParaRPr kumimoji="0" lang="fr-FR" sz="4400" b="1" i="0" u="none" strike="noStrike" kern="120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glissement à la cité de Médéa\DSC_0001196.jpg"/>
          <p:cNvPicPr>
            <a:picLocks noChangeAspect="1" noChangeArrowheads="1"/>
          </p:cNvPicPr>
          <p:nvPr/>
        </p:nvPicPr>
        <p:blipFill>
          <a:blip r:embed="rId2" cstate="print"/>
          <a:srcRect/>
          <a:stretch>
            <a:fillRect/>
          </a:stretch>
        </p:blipFill>
        <p:spPr bwMode="auto">
          <a:xfrm>
            <a:off x="6516216" y="476672"/>
            <a:ext cx="2213992" cy="2951989"/>
          </a:xfrm>
          <a:prstGeom prst="rect">
            <a:avLst/>
          </a:prstGeom>
          <a:noFill/>
        </p:spPr>
      </p:pic>
      <p:pic>
        <p:nvPicPr>
          <p:cNvPr id="6147" name="Picture 3" descr="D:\glissement à la cité de Médéa\DSC_0001197.jpg"/>
          <p:cNvPicPr>
            <a:picLocks noChangeAspect="1" noChangeArrowheads="1"/>
          </p:cNvPicPr>
          <p:nvPr/>
        </p:nvPicPr>
        <p:blipFill>
          <a:blip r:embed="rId3" cstate="print"/>
          <a:srcRect/>
          <a:stretch>
            <a:fillRect/>
          </a:stretch>
        </p:blipFill>
        <p:spPr bwMode="auto">
          <a:xfrm>
            <a:off x="683568" y="332656"/>
            <a:ext cx="4572000" cy="6096000"/>
          </a:xfrm>
          <a:prstGeom prst="rect">
            <a:avLst/>
          </a:prstGeom>
          <a:noFill/>
        </p:spPr>
      </p:pic>
      <p:sp>
        <p:nvSpPr>
          <p:cNvPr id="7" name="Rectangle à coins arrondis 6"/>
          <p:cNvSpPr/>
          <p:nvPr/>
        </p:nvSpPr>
        <p:spPr>
          <a:xfrm>
            <a:off x="3203849" y="3789040"/>
            <a:ext cx="792088" cy="10584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droite 7"/>
          <p:cNvSpPr/>
          <p:nvPr/>
        </p:nvSpPr>
        <p:spPr>
          <a:xfrm rot="19786163">
            <a:off x="3776014" y="2843509"/>
            <a:ext cx="2910536" cy="484632"/>
          </a:xfrm>
          <a:prstGeom prst="rightArrow">
            <a:avLst/>
          </a:prstGeom>
          <a:ln>
            <a:solidFill>
              <a:srgbClr val="00B05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a:p>
        </p:txBody>
      </p:sp>
      <p:sp>
        <p:nvSpPr>
          <p:cNvPr id="9" name="Titre 1"/>
          <p:cNvSpPr txBox="1">
            <a:spLocks/>
          </p:cNvSpPr>
          <p:nvPr/>
        </p:nvSpPr>
        <p:spPr>
          <a:xfrm>
            <a:off x="395536" y="404664"/>
            <a:ext cx="2376264" cy="3024336"/>
          </a:xfrm>
          <a:prstGeom prst="rect">
            <a:avLst/>
          </a:prstGeom>
        </p:spPr>
        <p:txBody>
          <a:bodyPr vert="horz" lIns="91440" tIns="45720" rIns="91440" bIns="45720" rtlCol="0" anchor="ctr">
            <a:normAutofit fontScale="6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effectLst/>
                <a:uLnTx/>
                <a:uFillTx/>
                <a:latin typeface="+mj-lt"/>
                <a:ea typeface="+mj-ea"/>
                <a:cs typeface="+mj-cs"/>
              </a:rPr>
              <a:t>Fissuration désastreuse observée</a:t>
            </a:r>
            <a:r>
              <a:rPr kumimoji="0" lang="fr-FR" sz="4400" b="1" i="0" u="none" strike="noStrike" kern="1200" cap="none" spc="0" normalizeH="0" noProof="0" dirty="0" smtClean="0">
                <a:ln>
                  <a:noFill/>
                </a:ln>
                <a:effectLst/>
                <a:uLnTx/>
                <a:uFillTx/>
                <a:latin typeface="+mj-lt"/>
                <a:ea typeface="+mj-ea"/>
                <a:cs typeface="+mj-cs"/>
              </a:rPr>
              <a:t> sur un mur de soutènement suite à un déplacement de sol de grande masse</a:t>
            </a:r>
            <a:r>
              <a:rPr kumimoji="0" lang="fr-FR" sz="4400" b="1" i="0" u="none" strike="noStrike" kern="1200" cap="none" spc="0" normalizeH="0" baseline="0" noProof="0" dirty="0" smtClean="0">
                <a:ln>
                  <a:noFill/>
                </a:ln>
                <a:effectLst/>
                <a:uLnTx/>
                <a:uFillTx/>
                <a:latin typeface="+mj-lt"/>
                <a:ea typeface="+mj-ea"/>
                <a:cs typeface="+mj-cs"/>
              </a:rPr>
              <a:t> </a:t>
            </a:r>
            <a:endParaRPr kumimoji="0" lang="fr-FR" sz="4400" b="1" i="0" u="none" strike="noStrike" kern="1200" cap="none" spc="0" normalizeH="0" baseline="0" noProof="0" dirty="0">
              <a:ln>
                <a:noFill/>
              </a:ln>
              <a:effectLst/>
              <a:uLnTx/>
              <a:uFillTx/>
              <a:latin typeface="+mj-lt"/>
              <a:ea typeface="+mj-ea"/>
              <a:cs typeface="+mj-cs"/>
            </a:endParaRPr>
          </a:p>
        </p:txBody>
      </p:sp>
      <p:sp>
        <p:nvSpPr>
          <p:cNvPr id="10" name="Titre 1"/>
          <p:cNvSpPr txBox="1">
            <a:spLocks/>
          </p:cNvSpPr>
          <p:nvPr/>
        </p:nvSpPr>
        <p:spPr>
          <a:xfrm>
            <a:off x="6263680" y="692696"/>
            <a:ext cx="2880320" cy="576064"/>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rgbClr val="FF0000"/>
                </a:solidFill>
                <a:effectLst/>
                <a:uLnTx/>
                <a:uFillTx/>
                <a:latin typeface="+mj-lt"/>
                <a:ea typeface="+mj-ea"/>
                <a:cs typeface="+mj-cs"/>
              </a:rPr>
              <a:t>aperçu</a:t>
            </a:r>
            <a:endParaRPr kumimoji="0" lang="fr-FR" sz="4400" b="1" i="0" u="none" strike="noStrike" kern="1200" cap="none" spc="0" normalizeH="0" baseline="0" noProof="0" dirty="0">
              <a:ln>
                <a:noFill/>
              </a:ln>
              <a:solidFill>
                <a:srgbClr val="FF0000"/>
              </a:solidFill>
              <a:effectLst/>
              <a:uLnTx/>
              <a:uFillTx/>
              <a:latin typeface="+mj-lt"/>
              <a:ea typeface="+mj-ea"/>
              <a:cs typeface="+mj-cs"/>
            </a:endParaRPr>
          </a:p>
        </p:txBody>
      </p:sp>
      <p:sp>
        <p:nvSpPr>
          <p:cNvPr id="11" name="Titre 1"/>
          <p:cNvSpPr txBox="1">
            <a:spLocks/>
          </p:cNvSpPr>
          <p:nvPr/>
        </p:nvSpPr>
        <p:spPr>
          <a:xfrm>
            <a:off x="6372200" y="3789040"/>
            <a:ext cx="2376264" cy="1440160"/>
          </a:xfrm>
          <a:prstGeom prst="rect">
            <a:avLst/>
          </a:prstGeom>
        </p:spPr>
        <p:txBody>
          <a:bodyPr vert="horz" lIns="91440" tIns="45720" rIns="91440" bIns="45720" rtlCol="0" anchor="ctr">
            <a:normAutofit fontScale="6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effectLst/>
                <a:uLnTx/>
                <a:uFillTx/>
                <a:latin typeface="+mj-lt"/>
                <a:ea typeface="+mj-ea"/>
                <a:cs typeface="+mj-cs"/>
              </a:rPr>
              <a:t>Rupture dont l’ouverture</a:t>
            </a:r>
            <a:r>
              <a:rPr kumimoji="0" lang="fr-FR" sz="4400" b="1" i="0" u="none" strike="noStrike" kern="1200" cap="none" spc="0" normalizeH="0" noProof="0" dirty="0" smtClean="0">
                <a:ln>
                  <a:noFill/>
                </a:ln>
                <a:effectLst/>
                <a:uLnTx/>
                <a:uFillTx/>
                <a:latin typeface="+mj-lt"/>
                <a:ea typeface="+mj-ea"/>
                <a:cs typeface="+mj-cs"/>
              </a:rPr>
              <a:t> est de l’ordre de 10cm</a:t>
            </a:r>
            <a:endParaRPr kumimoji="0" lang="fr-FR" sz="4400" b="1" i="0" u="none" strike="noStrike" kern="120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glissement à la cité de Médéa\DSC_0001176.jpg"/>
          <p:cNvPicPr>
            <a:picLocks noChangeAspect="1" noChangeArrowheads="1"/>
          </p:cNvPicPr>
          <p:nvPr/>
        </p:nvPicPr>
        <p:blipFill>
          <a:blip r:embed="rId2" cstate="print"/>
          <a:srcRect/>
          <a:stretch>
            <a:fillRect/>
          </a:stretch>
        </p:blipFill>
        <p:spPr bwMode="auto">
          <a:xfrm>
            <a:off x="2699792" y="404664"/>
            <a:ext cx="6168008" cy="4626006"/>
          </a:xfrm>
          <a:prstGeom prst="rect">
            <a:avLst/>
          </a:prstGeom>
          <a:noFill/>
        </p:spPr>
      </p:pic>
      <p:sp>
        <p:nvSpPr>
          <p:cNvPr id="5" name="Rectangle à coins arrondis 4"/>
          <p:cNvSpPr/>
          <p:nvPr/>
        </p:nvSpPr>
        <p:spPr>
          <a:xfrm rot="21149109">
            <a:off x="3059833" y="2060847"/>
            <a:ext cx="3240360" cy="6322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droite 6"/>
          <p:cNvSpPr/>
          <p:nvPr/>
        </p:nvSpPr>
        <p:spPr>
          <a:xfrm rot="21240474">
            <a:off x="2189946" y="2318100"/>
            <a:ext cx="815258" cy="484632"/>
          </a:xfrm>
          <a:prstGeom prst="rightArrow">
            <a:avLst/>
          </a:prstGeom>
          <a:ln>
            <a:solidFill>
              <a:srgbClr val="00B05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a:p>
        </p:txBody>
      </p:sp>
      <p:sp>
        <p:nvSpPr>
          <p:cNvPr id="6" name="Titre 1"/>
          <p:cNvSpPr txBox="1">
            <a:spLocks/>
          </p:cNvSpPr>
          <p:nvPr/>
        </p:nvSpPr>
        <p:spPr>
          <a:xfrm>
            <a:off x="0" y="1916832"/>
            <a:ext cx="2304256" cy="3096344"/>
          </a:xfrm>
          <a:prstGeom prst="rect">
            <a:avLst/>
          </a:prstGeom>
        </p:spPr>
        <p:txBody>
          <a:bodyPr vert="horz" lIns="91440" tIns="45720" rIns="91440" bIns="45720" rtlCol="0" anchor="ctr">
            <a:normAutofit fontScale="6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effectLst/>
                <a:uLnTx/>
                <a:uFillTx/>
                <a:latin typeface="+mj-lt"/>
                <a:ea typeface="+mj-ea"/>
                <a:cs typeface="+mj-cs"/>
              </a:rPr>
              <a:t>Déplacement en grande masse de sol qui</a:t>
            </a:r>
            <a:r>
              <a:rPr kumimoji="0" lang="fr-FR" sz="4400" b="1" i="0" u="none" strike="noStrike" kern="1200" cap="none" spc="0" normalizeH="0" noProof="0" dirty="0" smtClean="0">
                <a:ln>
                  <a:noFill/>
                </a:ln>
                <a:effectLst/>
                <a:uLnTx/>
                <a:uFillTx/>
                <a:latin typeface="+mj-lt"/>
                <a:ea typeface="+mj-ea"/>
                <a:cs typeface="+mj-cs"/>
              </a:rPr>
              <a:t> met en risque l’effondrement des bâtiments ci-dessus</a:t>
            </a:r>
            <a:endParaRPr kumimoji="0" lang="fr-FR" sz="4400" b="1" i="0" u="none" strike="noStrike" kern="1200" cap="none" spc="0" normalizeH="0" baseline="0" noProof="0" dirty="0">
              <a:ln>
                <a:noFill/>
              </a:ln>
              <a:effectLst/>
              <a:uLnTx/>
              <a:uFillTx/>
              <a:latin typeface="+mj-lt"/>
              <a:ea typeface="+mj-ea"/>
              <a:cs typeface="+mj-cs"/>
            </a:endParaRPr>
          </a:p>
        </p:txBody>
      </p:sp>
      <p:sp>
        <p:nvSpPr>
          <p:cNvPr id="8" name="Rectangle à coins arrondis 7"/>
          <p:cNvSpPr/>
          <p:nvPr/>
        </p:nvSpPr>
        <p:spPr>
          <a:xfrm rot="21149109">
            <a:off x="5352559" y="2768621"/>
            <a:ext cx="713895" cy="109909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droite 8"/>
          <p:cNvSpPr/>
          <p:nvPr/>
        </p:nvSpPr>
        <p:spPr>
          <a:xfrm rot="16200000">
            <a:off x="4886324" y="4410820"/>
            <a:ext cx="1440160" cy="484632"/>
          </a:xfrm>
          <a:prstGeom prst="rightArrow">
            <a:avLst/>
          </a:prstGeom>
          <a:ln>
            <a:solidFill>
              <a:srgbClr val="00B05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a:p>
        </p:txBody>
      </p:sp>
      <p:sp>
        <p:nvSpPr>
          <p:cNvPr id="10" name="Titre 1"/>
          <p:cNvSpPr txBox="1">
            <a:spLocks/>
          </p:cNvSpPr>
          <p:nvPr/>
        </p:nvSpPr>
        <p:spPr>
          <a:xfrm>
            <a:off x="2699792" y="5517232"/>
            <a:ext cx="5688632" cy="1008112"/>
          </a:xfrm>
          <a:prstGeom prst="rect">
            <a:avLst/>
          </a:prstGeom>
        </p:spPr>
        <p:txBody>
          <a:bodyPr vert="horz" lIns="91440" tIns="45720" rIns="91440" bIns="45720" rtlCol="0" anchor="ct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effectLst/>
                <a:uLnTx/>
                <a:uFillTx/>
                <a:latin typeface="+mj-lt"/>
                <a:ea typeface="+mj-ea"/>
                <a:cs typeface="+mj-cs"/>
              </a:rPr>
              <a:t>Mur de soutènement en béton armé fortement</a:t>
            </a:r>
            <a:r>
              <a:rPr kumimoji="0" lang="fr-FR" sz="4400" b="1" i="0" u="none" strike="noStrike" kern="1200" cap="none" spc="0" normalizeH="0" noProof="0" dirty="0" smtClean="0">
                <a:ln>
                  <a:noFill/>
                </a:ln>
                <a:effectLst/>
                <a:uLnTx/>
                <a:uFillTx/>
                <a:latin typeface="+mj-lt"/>
                <a:ea typeface="+mj-ea"/>
                <a:cs typeface="+mj-cs"/>
              </a:rPr>
              <a:t> déformé incliné</a:t>
            </a:r>
            <a:endParaRPr kumimoji="0" lang="fr-FR" sz="4400" b="1" i="0" u="none" strike="noStrike" kern="120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glissement à la cité de Médéa\DSC_0001175.jpg"/>
          <p:cNvPicPr>
            <a:picLocks noChangeAspect="1" noChangeArrowheads="1"/>
          </p:cNvPicPr>
          <p:nvPr/>
        </p:nvPicPr>
        <p:blipFill>
          <a:blip r:embed="rId2" cstate="print"/>
          <a:srcRect/>
          <a:stretch>
            <a:fillRect/>
          </a:stretch>
        </p:blipFill>
        <p:spPr bwMode="auto">
          <a:xfrm>
            <a:off x="5004048" y="1628800"/>
            <a:ext cx="3672408" cy="4896544"/>
          </a:xfrm>
          <a:prstGeom prst="rect">
            <a:avLst/>
          </a:prstGeom>
          <a:noFill/>
        </p:spPr>
      </p:pic>
      <p:pic>
        <p:nvPicPr>
          <p:cNvPr id="8195" name="Picture 3" descr="D:\glissement à la cité de Médéa\DSC_0001173.jpg"/>
          <p:cNvPicPr>
            <a:picLocks noChangeAspect="1" noChangeArrowheads="1"/>
          </p:cNvPicPr>
          <p:nvPr/>
        </p:nvPicPr>
        <p:blipFill>
          <a:blip r:embed="rId3" cstate="print"/>
          <a:srcRect/>
          <a:stretch>
            <a:fillRect/>
          </a:stretch>
        </p:blipFill>
        <p:spPr bwMode="auto">
          <a:xfrm>
            <a:off x="467544" y="1772816"/>
            <a:ext cx="3635896" cy="4847861"/>
          </a:xfrm>
          <a:prstGeom prst="rect">
            <a:avLst/>
          </a:prstGeom>
          <a:noFill/>
        </p:spPr>
      </p:pic>
      <p:sp>
        <p:nvSpPr>
          <p:cNvPr id="6" name="Titre 1"/>
          <p:cNvSpPr txBox="1">
            <a:spLocks/>
          </p:cNvSpPr>
          <p:nvPr/>
        </p:nvSpPr>
        <p:spPr>
          <a:xfrm>
            <a:off x="5508104" y="980728"/>
            <a:ext cx="2987824" cy="1008112"/>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effectLst/>
                <a:uLnTx/>
                <a:uFillTx/>
                <a:latin typeface="+mj-lt"/>
                <a:ea typeface="+mj-ea"/>
                <a:cs typeface="+mj-cs"/>
              </a:rPr>
              <a:t>Coulées boueuses </a:t>
            </a:r>
            <a:endParaRPr kumimoji="0" lang="fr-FR" sz="4400" b="1" i="0" u="none" strike="noStrike" kern="1200" cap="none" spc="0" normalizeH="0" baseline="0" noProof="0" dirty="0">
              <a:ln>
                <a:noFill/>
              </a:ln>
              <a:effectLst/>
              <a:uLnTx/>
              <a:uFillTx/>
              <a:latin typeface="+mj-lt"/>
              <a:ea typeface="+mj-ea"/>
              <a:cs typeface="+mj-cs"/>
            </a:endParaRPr>
          </a:p>
        </p:txBody>
      </p:sp>
      <p:sp>
        <p:nvSpPr>
          <p:cNvPr id="7" name="Titre 1"/>
          <p:cNvSpPr txBox="1">
            <a:spLocks/>
          </p:cNvSpPr>
          <p:nvPr/>
        </p:nvSpPr>
        <p:spPr>
          <a:xfrm>
            <a:off x="755576" y="620688"/>
            <a:ext cx="2987824" cy="1728192"/>
          </a:xfrm>
          <a:prstGeom prst="rect">
            <a:avLst/>
          </a:prstGeom>
        </p:spPr>
        <p:txBody>
          <a:bodyPr vert="horz" lIns="91440" tIns="45720" rIns="91440" bIns="45720" rtlCol="0" anchor="ctr">
            <a:normAutofit fontScale="6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effectLst/>
                <a:uLnTx/>
                <a:uFillTx/>
                <a:latin typeface="+mj-lt"/>
                <a:ea typeface="+mj-ea"/>
                <a:cs typeface="+mj-cs"/>
              </a:rPr>
              <a:t>Un glissement très important,</a:t>
            </a:r>
            <a:r>
              <a:rPr kumimoji="0" lang="fr-FR" sz="4400" b="1" i="0" u="none" strike="noStrike" kern="1200" cap="none" spc="0" normalizeH="0" noProof="0" dirty="0" smtClean="0">
                <a:ln>
                  <a:noFill/>
                </a:ln>
                <a:effectLst/>
                <a:uLnTx/>
                <a:uFillTx/>
                <a:latin typeface="+mj-lt"/>
                <a:ea typeface="+mj-ea"/>
                <a:cs typeface="+mj-cs"/>
              </a:rPr>
              <a:t> sa tête commence</a:t>
            </a:r>
            <a:r>
              <a:rPr kumimoji="0" lang="fr-FR" sz="4400" b="1" i="0" u="none" strike="noStrike" kern="1200" cap="none" spc="0" normalizeH="0" baseline="0" noProof="0" dirty="0" smtClean="0">
                <a:ln>
                  <a:noFill/>
                </a:ln>
                <a:effectLst/>
                <a:uLnTx/>
                <a:uFillTx/>
                <a:latin typeface="+mj-lt"/>
                <a:ea typeface="+mj-ea"/>
                <a:cs typeface="+mj-cs"/>
              </a:rPr>
              <a:t> par la série des points en rouge</a:t>
            </a:r>
            <a:endParaRPr kumimoji="0" lang="fr-FR" sz="4400" b="1" i="0" u="none" strike="noStrike" kern="1200" cap="none" spc="0" normalizeH="0" baseline="0" noProof="0" dirty="0">
              <a:ln>
                <a:noFill/>
              </a:ln>
              <a:effectLst/>
              <a:uLnTx/>
              <a:uFillTx/>
              <a:latin typeface="+mj-lt"/>
              <a:ea typeface="+mj-ea"/>
              <a:cs typeface="+mj-cs"/>
            </a:endParaRPr>
          </a:p>
        </p:txBody>
      </p:sp>
      <p:sp>
        <p:nvSpPr>
          <p:cNvPr id="8" name="Organigramme : Connecteur 7"/>
          <p:cNvSpPr/>
          <p:nvPr/>
        </p:nvSpPr>
        <p:spPr>
          <a:xfrm>
            <a:off x="3851920" y="4365104"/>
            <a:ext cx="216024" cy="14401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Organigramme : Connecteur 8"/>
          <p:cNvSpPr/>
          <p:nvPr/>
        </p:nvSpPr>
        <p:spPr>
          <a:xfrm>
            <a:off x="2483768" y="5733256"/>
            <a:ext cx="216024" cy="14401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Organigramme : Connecteur 9"/>
          <p:cNvSpPr/>
          <p:nvPr/>
        </p:nvSpPr>
        <p:spPr>
          <a:xfrm flipH="1" flipV="1">
            <a:off x="2051720" y="5877272"/>
            <a:ext cx="181351" cy="181351"/>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Organigramme : Connecteur 10"/>
          <p:cNvSpPr/>
          <p:nvPr/>
        </p:nvSpPr>
        <p:spPr>
          <a:xfrm>
            <a:off x="1547664" y="6093296"/>
            <a:ext cx="216024" cy="14401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Organigramme : Connecteur 11"/>
          <p:cNvSpPr/>
          <p:nvPr/>
        </p:nvSpPr>
        <p:spPr>
          <a:xfrm>
            <a:off x="2915816" y="5373216"/>
            <a:ext cx="216024" cy="14401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Organigramme : Connecteur 12"/>
          <p:cNvSpPr/>
          <p:nvPr/>
        </p:nvSpPr>
        <p:spPr>
          <a:xfrm>
            <a:off x="1043608" y="6237312"/>
            <a:ext cx="216024" cy="14401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Organigramme : Connecteur 13"/>
          <p:cNvSpPr/>
          <p:nvPr/>
        </p:nvSpPr>
        <p:spPr>
          <a:xfrm flipH="1" flipV="1">
            <a:off x="3347864" y="5013176"/>
            <a:ext cx="181351" cy="181351"/>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Organigramme : Connecteur 14"/>
          <p:cNvSpPr/>
          <p:nvPr/>
        </p:nvSpPr>
        <p:spPr>
          <a:xfrm>
            <a:off x="3635896" y="4725144"/>
            <a:ext cx="216024" cy="14401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Organigramme : Connecteur 15"/>
          <p:cNvSpPr/>
          <p:nvPr/>
        </p:nvSpPr>
        <p:spPr>
          <a:xfrm>
            <a:off x="3563888" y="3789040"/>
            <a:ext cx="216024" cy="14401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Organigramme : Connecteur 16"/>
          <p:cNvSpPr/>
          <p:nvPr/>
        </p:nvSpPr>
        <p:spPr>
          <a:xfrm>
            <a:off x="3851920" y="3933056"/>
            <a:ext cx="216024" cy="14401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Organigramme : Connecteur 17"/>
          <p:cNvSpPr/>
          <p:nvPr/>
        </p:nvSpPr>
        <p:spPr>
          <a:xfrm flipH="1" flipV="1">
            <a:off x="3275856" y="3717032"/>
            <a:ext cx="181351" cy="181351"/>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Organigramme : Connecteur 18"/>
          <p:cNvSpPr/>
          <p:nvPr/>
        </p:nvSpPr>
        <p:spPr>
          <a:xfrm>
            <a:off x="2915816" y="3717032"/>
            <a:ext cx="216024" cy="14401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rganigramme : Connecteur 19"/>
          <p:cNvSpPr/>
          <p:nvPr/>
        </p:nvSpPr>
        <p:spPr>
          <a:xfrm>
            <a:off x="2483768" y="3717032"/>
            <a:ext cx="216024" cy="14401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Organigramme : Connecteur 20"/>
          <p:cNvSpPr/>
          <p:nvPr/>
        </p:nvSpPr>
        <p:spPr>
          <a:xfrm>
            <a:off x="2123728" y="3789040"/>
            <a:ext cx="216024" cy="14401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Organigramme : Connecteur 21"/>
          <p:cNvSpPr/>
          <p:nvPr/>
        </p:nvSpPr>
        <p:spPr>
          <a:xfrm flipH="1" flipV="1">
            <a:off x="1763688" y="3789040"/>
            <a:ext cx="181351" cy="181351"/>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Organigramme : Connecteur 22"/>
          <p:cNvSpPr/>
          <p:nvPr/>
        </p:nvSpPr>
        <p:spPr>
          <a:xfrm>
            <a:off x="1259632" y="3789040"/>
            <a:ext cx="216024" cy="14401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395536" y="980728"/>
            <a:ext cx="8136904" cy="4392488"/>
          </a:xfrm>
          <a:prstGeom prst="rect">
            <a:avLst/>
          </a:prstGeom>
        </p:spPr>
        <p:txBody>
          <a:bodyPr vert="horz" lIns="91440" tIns="45720" rIns="91440" bIns="45720" rtlCol="0" anchor="ctr">
            <a:normAutofit fontScale="3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10300" b="1" i="0" u="none" strike="noStrike" kern="1200" cap="none" spc="0" normalizeH="0" baseline="0" noProof="0" dirty="0" smtClean="0">
              <a:ln>
                <a:noFill/>
              </a:ln>
              <a:solidFill>
                <a:srgbClr val="FF0000"/>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10300" b="1" i="0" u="none" strike="noStrike" kern="1200" cap="none" spc="0" normalizeH="0" baseline="0" noProof="0" dirty="0" smtClean="0">
                <a:ln>
                  <a:noFill/>
                </a:ln>
                <a:solidFill>
                  <a:srgbClr val="FF0000"/>
                </a:solidFill>
                <a:effectLst/>
                <a:uLnTx/>
                <a:uFillTx/>
                <a:latin typeface="+mj-lt"/>
                <a:ea typeface="+mj-ea"/>
                <a:cs typeface="+mj-cs"/>
              </a:rPr>
              <a:t>Pour plus d’information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4800" b="1" i="0" u="none" strike="noStrike" kern="1200" cap="none" spc="0" normalizeH="0" baseline="0" noProof="0" dirty="0" smtClean="0">
              <a:ln>
                <a:noFill/>
              </a:ln>
              <a:solidFill>
                <a:srgbClr val="FF0000"/>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latin typeface="+mj-lt"/>
                <a:ea typeface="+mj-ea"/>
                <a:cs typeface="+mj-cs"/>
              </a:rPr>
              <a:t>Contactez Mr: Hamid GADOURI (Université de Yahia Farès de Médéa)</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effectLst/>
                <a:uLnTx/>
                <a:uFillTx/>
                <a:latin typeface="+mj-lt"/>
                <a:ea typeface="+mj-ea"/>
                <a:cs typeface="+mj-cs"/>
              </a:rPr>
              <a:t>Master en Géotechnique</a:t>
            </a:r>
            <a:r>
              <a:rPr kumimoji="0" lang="fr-FR" sz="4400" b="1" i="0" u="none" strike="noStrike" kern="1200" cap="none" spc="0" normalizeH="0" noProof="0" dirty="0" smtClean="0">
                <a:ln>
                  <a:noFill/>
                </a:ln>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dirty="0" smtClean="0">
                <a:ln>
                  <a:noFill/>
                </a:ln>
                <a:effectLst/>
                <a:uLnTx/>
                <a:uFillTx/>
                <a:latin typeface="+mj-lt"/>
                <a:ea typeface="+mj-ea"/>
                <a:cs typeface="+mj-cs"/>
              </a:rPr>
              <a:t>Tél</a:t>
            </a:r>
            <a:r>
              <a:rPr kumimoji="0" lang="fr-FR" sz="4400" b="1" i="0" u="none" strike="noStrike" kern="1200" cap="none" spc="0" normalizeH="0" dirty="0" smtClean="0">
                <a:ln>
                  <a:noFill/>
                </a:ln>
                <a:effectLst/>
                <a:uLnTx/>
                <a:uFillTx/>
                <a:latin typeface="+mj-lt"/>
                <a:ea typeface="+mj-ea"/>
                <a:cs typeface="+mj-cs"/>
              </a:rPr>
              <a:t> : 0790982163</a:t>
            </a:r>
          </a:p>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latin typeface="+mj-lt"/>
                <a:ea typeface="+mj-ea"/>
                <a:cs typeface="+mj-cs"/>
              </a:rPr>
              <a:t>        0663989621</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dirty="0" smtClean="0">
                <a:ln>
                  <a:noFill/>
                </a:ln>
                <a:effectLst/>
                <a:uLnTx/>
                <a:uFillTx/>
                <a:latin typeface="+mj-lt"/>
                <a:ea typeface="+mj-ea"/>
                <a:cs typeface="+mj-cs"/>
              </a:rPr>
              <a:t>Email : </a:t>
            </a:r>
            <a:r>
              <a:rPr lang="fr-FR" sz="4400" dirty="0" smtClean="0">
                <a:latin typeface="+mj-lt"/>
                <a:ea typeface="+mj-ea"/>
                <a:cs typeface="+mj-cs"/>
                <a:hlinkClick r:id="rId2"/>
              </a:rPr>
              <a:t>h_gadouri@yahoo.fr</a:t>
            </a:r>
            <a:r>
              <a:rPr lang="fr-FR" sz="4400" dirty="0" smtClean="0">
                <a:latin typeface="+mj-lt"/>
                <a:ea typeface="+mj-ea"/>
                <a:cs typeface="+mj-cs"/>
              </a:rPr>
              <a:t> </a:t>
            </a:r>
            <a:endParaRPr kumimoji="0" lang="fr-FR" sz="4400" i="0" u="none" strike="noStrike" kern="1200" cap="none" spc="0" normalizeH="0" dirty="0" smtClean="0">
              <a:ln>
                <a:noFill/>
              </a:ln>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fr-FR" sz="4400" b="1"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fr-FR" sz="5300" b="1" dirty="0" smtClean="0">
                <a:latin typeface="+mj-lt"/>
                <a:ea typeface="+mj-ea"/>
                <a:cs typeface="+mj-cs"/>
              </a:rPr>
              <a:t>Hamid GADOURI est Doctorant à l’université de Médéa, il fait une recherche sur </a:t>
            </a:r>
            <a:r>
              <a:rPr lang="fr-FR" sz="5300" b="1" dirty="0" smtClean="0">
                <a:solidFill>
                  <a:srgbClr val="FF0000"/>
                </a:solidFill>
                <a:latin typeface="+mj-lt"/>
                <a:ea typeface="+mj-ea"/>
                <a:cs typeface="+mj-cs"/>
              </a:rPr>
              <a:t>l’effet de la présence des sulfates sur le traitement des sols argileux par des ajouts minéraux </a:t>
            </a:r>
            <a:r>
              <a:rPr lang="fr-FR" sz="5300" b="1" dirty="0" smtClean="0">
                <a:latin typeface="+mj-lt"/>
                <a:ea typeface="+mj-ea"/>
                <a:cs typeface="+mj-cs"/>
              </a:rPr>
              <a:t>en spécialité « Ingénierie de construction et risques géotechniques »</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fr-FR" sz="4400" b="1"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fr-FR" sz="8500" b="1" dirty="0" smtClean="0">
                <a:solidFill>
                  <a:srgbClr val="00B050"/>
                </a:solidFill>
                <a:latin typeface="+mj-lt"/>
                <a:ea typeface="+mj-ea"/>
                <a:cs typeface="+mj-cs"/>
              </a:rPr>
              <a:t>Mes meilleures salutations</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4400" b="1" i="0" u="none" strike="noStrike" kern="1200" cap="none" spc="0" normalizeH="0" dirty="0" smtClean="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188640"/>
            <a:ext cx="6635080" cy="778098"/>
          </a:xfrm>
        </p:spPr>
        <p:txBody>
          <a:bodyPr/>
          <a:lstStyle/>
          <a:p>
            <a:r>
              <a:rPr lang="fr-FR" b="1" dirty="0" smtClean="0">
                <a:solidFill>
                  <a:srgbClr val="FF0000"/>
                </a:solidFill>
                <a:latin typeface="Aparajita" pitchFamily="34" charset="0"/>
                <a:cs typeface="Aparajita" pitchFamily="34" charset="0"/>
              </a:rPr>
              <a:t>L’historique de la région </a:t>
            </a:r>
            <a:endParaRPr lang="fr-FR" b="1" dirty="0">
              <a:solidFill>
                <a:srgbClr val="FF0000"/>
              </a:solidFill>
              <a:latin typeface="Aparajita" pitchFamily="34" charset="0"/>
              <a:cs typeface="Aparajita" pitchFamily="34" charset="0"/>
            </a:endParaRPr>
          </a:p>
        </p:txBody>
      </p:sp>
      <p:sp>
        <p:nvSpPr>
          <p:cNvPr id="4" name="Titre 1"/>
          <p:cNvSpPr txBox="1">
            <a:spLocks/>
          </p:cNvSpPr>
          <p:nvPr/>
        </p:nvSpPr>
        <p:spPr>
          <a:xfrm>
            <a:off x="395536" y="764704"/>
            <a:ext cx="8229600" cy="5616624"/>
          </a:xfrm>
          <a:prstGeom prst="rect">
            <a:avLst/>
          </a:prstGeom>
        </p:spPr>
        <p:txBody>
          <a:bodyPr vert="horz" lIns="91440" tIns="45720" rIns="91440" bIns="45720" rtlCol="0" anchor="ctr">
            <a:norm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none" spc="0" normalizeH="0" baseline="0" noProof="0" dirty="0" smtClean="0">
                <a:ln>
                  <a:noFill/>
                </a:ln>
                <a:effectLst/>
                <a:uLnTx/>
                <a:uFillTx/>
                <a:latin typeface="Aparajita" pitchFamily="34" charset="0"/>
                <a:ea typeface="+mj-ea"/>
                <a:cs typeface="Aparajita" pitchFamily="34" charset="0"/>
              </a:rPr>
              <a:t>     D’après un sondage de question</a:t>
            </a:r>
            <a:r>
              <a:rPr lang="fr-FR" sz="2800" b="1" dirty="0" smtClean="0">
                <a:latin typeface="Aparajita" pitchFamily="34" charset="0"/>
                <a:ea typeface="+mj-ea"/>
                <a:cs typeface="Aparajita" pitchFamily="34" charset="0"/>
              </a:rPr>
              <a:t>-réponse avec les gens originaux de Médéa, et selon eux, à l’époque coloniale française en Algérie, le centre ville de Médéa était à </a:t>
            </a:r>
            <a:r>
              <a:rPr lang="fr-FR" sz="2800" b="1" dirty="0" err="1" smtClean="0">
                <a:solidFill>
                  <a:srgbClr val="FF0000"/>
                </a:solidFill>
                <a:latin typeface="Aparajita" pitchFamily="34" charset="0"/>
                <a:ea typeface="+mj-ea"/>
                <a:cs typeface="Aparajita" pitchFamily="34" charset="0"/>
              </a:rPr>
              <a:t>Bab</a:t>
            </a:r>
            <a:r>
              <a:rPr lang="fr-FR" sz="2800" b="1" dirty="0" smtClean="0">
                <a:solidFill>
                  <a:srgbClr val="FF0000"/>
                </a:solidFill>
                <a:latin typeface="Aparajita" pitchFamily="34" charset="0"/>
                <a:ea typeface="+mj-ea"/>
                <a:cs typeface="Aparajita" pitchFamily="34" charset="0"/>
              </a:rPr>
              <a:t> El-Kwas</a:t>
            </a:r>
            <a:r>
              <a:rPr lang="fr-FR" sz="2800" b="1" dirty="0" smtClean="0">
                <a:latin typeface="Aparajita" pitchFamily="34" charset="0"/>
                <a:ea typeface="+mj-ea"/>
                <a:cs typeface="Aparajita" pitchFamily="34" charset="0"/>
              </a:rPr>
              <a:t>, presque tous les déchets engendrés par les habitants de celle-ci ont été rejeté au niveau de la zone de </a:t>
            </a:r>
            <a:r>
              <a:rPr lang="fr-FR" sz="2800" b="1" dirty="0" smtClean="0">
                <a:solidFill>
                  <a:srgbClr val="FF0000"/>
                </a:solidFill>
                <a:latin typeface="Aparajita" pitchFamily="34" charset="0"/>
                <a:ea typeface="+mj-ea"/>
                <a:cs typeface="Aparajita" pitchFamily="34" charset="0"/>
              </a:rPr>
              <a:t>KOUALLA</a:t>
            </a:r>
            <a:r>
              <a:rPr lang="fr-FR" sz="2800" b="1" dirty="0" smtClean="0">
                <a:latin typeface="Aparajita" pitchFamily="34" charset="0"/>
                <a:ea typeface="+mj-ea"/>
                <a:cs typeface="Aparajita" pitchFamily="34" charset="0"/>
              </a:rPr>
              <a:t> laquelle est dénommée aujourd’hui la cité </a:t>
            </a:r>
            <a:r>
              <a:rPr lang="fr-FR" sz="2800" b="1" dirty="0" smtClean="0">
                <a:solidFill>
                  <a:srgbClr val="FF0000"/>
                </a:solidFill>
                <a:latin typeface="Aparajita" pitchFamily="34" charset="0"/>
                <a:ea typeface="+mj-ea"/>
                <a:cs typeface="Aparajita" pitchFamily="34" charset="0"/>
              </a:rPr>
              <a:t>Hassan Ben Mouloud </a:t>
            </a:r>
            <a:r>
              <a:rPr lang="fr-FR" sz="2800" b="1" dirty="0" smtClean="0">
                <a:latin typeface="Aparajita" pitchFamily="34" charset="0"/>
                <a:ea typeface="+mj-ea"/>
                <a:cs typeface="Aparajita" pitchFamily="34" charset="0"/>
              </a:rPr>
              <a:t>où en se retrouvant actuellement sur une énorme décharge public très ancienne abandonnée dans le temps. </a:t>
            </a:r>
          </a:p>
          <a:p>
            <a:pPr marL="0" marR="0" lvl="0" indent="0" algn="just" defTabSz="914400" rtl="0" eaLnBrk="1" fontAlgn="auto" latinLnBrk="0" hangingPunct="1">
              <a:lnSpc>
                <a:spcPct val="100000"/>
              </a:lnSpc>
              <a:spcBef>
                <a:spcPct val="0"/>
              </a:spcBef>
              <a:spcAft>
                <a:spcPts val="0"/>
              </a:spcAft>
              <a:buClrTx/>
              <a:buSzTx/>
              <a:buFontTx/>
              <a:buNone/>
              <a:tabLst/>
              <a:defRPr/>
            </a:pPr>
            <a:r>
              <a:rPr lang="fr-FR" sz="2800" b="1" dirty="0" smtClean="0">
                <a:latin typeface="Aparajita" pitchFamily="34" charset="0"/>
                <a:ea typeface="+mj-ea"/>
                <a:cs typeface="Aparajita" pitchFamily="34" charset="0"/>
              </a:rPr>
              <a:t>     D’après notre visite sur site, nous avons observé plusieurs phénomènes d’instabilités, des chaussées ondulées, des murs de soutènements fortement renversés,     </a:t>
            </a:r>
            <a:r>
              <a:rPr lang="fr-FR" sz="2800" b="1" dirty="0" smtClean="0">
                <a:solidFill>
                  <a:srgbClr val="FF0000"/>
                </a:solidFill>
                <a:latin typeface="Aparajita" pitchFamily="34" charset="0"/>
                <a:ea typeface="+mj-ea"/>
                <a:cs typeface="Aparajita" pitchFamily="34" charset="0"/>
              </a:rPr>
              <a:t>       </a:t>
            </a:r>
            <a:endParaRPr kumimoji="0" lang="fr-FR" sz="2800" b="1" i="0" u="none" strike="noStrike" kern="1200" cap="none" spc="0" normalizeH="0" baseline="0" noProof="0" dirty="0">
              <a:ln>
                <a:noFill/>
              </a:ln>
              <a:solidFill>
                <a:srgbClr val="FF0000"/>
              </a:solidFill>
              <a:effectLst/>
              <a:uLnTx/>
              <a:uFillTx/>
              <a:latin typeface="Aparajita" pitchFamily="34" charset="0"/>
              <a:ea typeface="+mj-ea"/>
              <a:cs typeface="Aparajit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467544" y="188640"/>
            <a:ext cx="8229600" cy="6336704"/>
          </a:xfrm>
          <a:prstGeom prst="rect">
            <a:avLst/>
          </a:prstGeom>
        </p:spPr>
        <p:txBody>
          <a:bodyPr vert="horz" lIns="91440" tIns="45720" rIns="91440" bIns="45720" rtlCol="0" anchor="ctr">
            <a:norm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fr-FR" sz="2800" b="1" dirty="0" smtClean="0">
                <a:latin typeface="Aparajita" pitchFamily="34" charset="0"/>
                <a:ea typeface="+mj-ea"/>
                <a:cs typeface="Aparajita" pitchFamily="34" charset="0"/>
              </a:rPr>
              <a:t>     Des canaux d’assainissements cisaillés, des conduites d’eau extrêmement endommagées, des trottoirs fortement fissurés et des arbres ont subi le phénomène de solifluxion… ces phénomènes peuvent être liés à plusieurs facteurs (pentes moyenne de l’ordre de 35°, des eaux souterraines provenant du massif de calcaire se trouvant à la tête du glissement et se prolongent en profondeur sous forme d’un synclinal surmonté par une couche de marne très gonflante…)</a:t>
            </a:r>
          </a:p>
          <a:p>
            <a:pPr marL="0" marR="0" lvl="0" indent="0" algn="just" defTabSz="914400" rtl="0" eaLnBrk="1" fontAlgn="auto" latinLnBrk="0" hangingPunct="1">
              <a:lnSpc>
                <a:spcPct val="100000"/>
              </a:lnSpc>
              <a:spcBef>
                <a:spcPct val="0"/>
              </a:spcBef>
              <a:spcAft>
                <a:spcPts val="0"/>
              </a:spcAft>
              <a:buClrTx/>
              <a:buSzTx/>
              <a:buFontTx/>
              <a:buNone/>
              <a:tabLst/>
              <a:defRPr/>
            </a:pPr>
            <a:r>
              <a:rPr lang="fr-FR" sz="2800" b="1" dirty="0" smtClean="0">
                <a:latin typeface="Aparajita" pitchFamily="34" charset="0"/>
                <a:ea typeface="+mj-ea"/>
                <a:cs typeface="Aparajita" pitchFamily="34" charset="0"/>
              </a:rPr>
              <a:t>     Les gens de la zone touchée de ce sinistre faisaient un appel aux autorités concernées pour qu’elles interviennent à résoudre le problème et de faire des travaux de réparations des ouvrages endommagés et, ainsi qu’un suivi géotechnique du mouvement du terrain qui se déplacent en grande masse. </a:t>
            </a:r>
            <a:endParaRPr kumimoji="0" lang="fr-FR" sz="2800" b="1" i="0" u="none" strike="noStrike" kern="1200" cap="none" spc="0" normalizeH="0" baseline="0" noProof="0" dirty="0">
              <a:ln>
                <a:noFill/>
              </a:ln>
              <a:solidFill>
                <a:srgbClr val="FF0000"/>
              </a:solidFill>
              <a:effectLst/>
              <a:uLnTx/>
              <a:uFillTx/>
              <a:latin typeface="Aparajita" pitchFamily="34" charset="0"/>
              <a:ea typeface="+mj-ea"/>
              <a:cs typeface="Aparajit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683568" y="980728"/>
            <a:ext cx="7704856" cy="1584176"/>
          </a:xfrm>
          <a:prstGeom prst="rect">
            <a:avLst/>
          </a:prstGeom>
        </p:spPr>
        <p:txBody>
          <a:bodyPr vert="horz" lIns="91440" tIns="45720" rIns="91440" bIns="45720" rtlCol="0" anchor="ctr">
            <a:normAutofit fontScale="32500" lnSpcReduction="20000"/>
          </a:bodyPr>
          <a:lstStyle/>
          <a:p>
            <a:pPr lvl="0" algn="just">
              <a:spcBef>
                <a:spcPct val="0"/>
              </a:spcBef>
            </a:pPr>
            <a:r>
              <a:rPr lang="fr-FR" sz="8600" b="1" dirty="0" smtClean="0">
                <a:latin typeface="Aparajita" pitchFamily="34" charset="0"/>
                <a:cs typeface="Aparajita" pitchFamily="34" charset="0"/>
              </a:rPr>
              <a:t>     Enfin, et selon eux, malheureusement il n’y a eu aucune réponse de la part de la commune de Médéa pour le faire.</a:t>
            </a:r>
          </a:p>
          <a:p>
            <a:pPr lvl="0">
              <a:spcBef>
                <a:spcPct val="0"/>
              </a:spcBef>
            </a:pPr>
            <a:endParaRPr lang="fr-FR" sz="3200" b="1" dirty="0" smtClean="0">
              <a:latin typeface="Aparajita" pitchFamily="34" charset="0"/>
              <a:cs typeface="Aparajita" pitchFamily="34" charset="0"/>
            </a:endParaRPr>
          </a:p>
          <a:p>
            <a:pPr lvl="0">
              <a:spcBef>
                <a:spcPct val="0"/>
              </a:spcBef>
            </a:pPr>
            <a:endParaRPr lang="fr-FR" sz="3200" b="1" dirty="0" smtClean="0">
              <a:latin typeface="Aparajita" pitchFamily="34" charset="0"/>
              <a:cs typeface="Aparajita" pitchFamily="34" charset="0"/>
            </a:endParaRPr>
          </a:p>
          <a:p>
            <a:pPr lvl="0">
              <a:spcBef>
                <a:spcPct val="0"/>
              </a:spcBef>
            </a:pPr>
            <a:endParaRPr lang="fr-FR" sz="3200" b="1" dirty="0" smtClean="0">
              <a:latin typeface="Aparajita" pitchFamily="34" charset="0"/>
              <a:ea typeface="+mj-ea"/>
              <a:cs typeface="Aparajita" pitchFamily="34" charset="0"/>
            </a:endParaRPr>
          </a:p>
          <a:p>
            <a:pPr marL="0" marR="0" lvl="0" indent="0" defTabSz="914400" rtl="0" eaLnBrk="1" fontAlgn="auto" latinLnBrk="0" hangingPunct="1">
              <a:lnSpc>
                <a:spcPct val="100000"/>
              </a:lnSpc>
              <a:spcBef>
                <a:spcPct val="0"/>
              </a:spcBef>
              <a:spcAft>
                <a:spcPts val="0"/>
              </a:spcAft>
              <a:buClrTx/>
              <a:buSzTx/>
              <a:buFontTx/>
              <a:buNone/>
              <a:tabLst/>
              <a:defRPr/>
            </a:pPr>
            <a:endParaRPr lang="fr-FR" sz="3200" b="1" dirty="0" smtClean="0">
              <a:latin typeface="Aparajita" pitchFamily="34" charset="0"/>
              <a:ea typeface="+mj-ea"/>
              <a:cs typeface="Aparajita" pitchFamily="34" charset="0"/>
            </a:endParaRPr>
          </a:p>
          <a:p>
            <a:pPr marL="0" marR="0" lvl="0" indent="0" defTabSz="914400" rtl="0" eaLnBrk="1" fontAlgn="auto" latinLnBrk="0" hangingPunct="1">
              <a:lnSpc>
                <a:spcPct val="100000"/>
              </a:lnSpc>
              <a:spcBef>
                <a:spcPct val="0"/>
              </a:spcBef>
              <a:spcAft>
                <a:spcPts val="0"/>
              </a:spcAft>
              <a:buClrTx/>
              <a:buSzTx/>
              <a:buFontTx/>
              <a:buNone/>
              <a:tabLst/>
              <a:defRPr/>
            </a:pPr>
            <a:endParaRPr lang="fr-FR" sz="3200" b="1" dirty="0" smtClean="0">
              <a:latin typeface="Aparajita" pitchFamily="34" charset="0"/>
              <a:ea typeface="+mj-ea"/>
              <a:cs typeface="Aparajita" pitchFamily="34" charset="0"/>
            </a:endParaRPr>
          </a:p>
          <a:p>
            <a:pPr marL="0" marR="0" lvl="0" indent="0" defTabSz="914400" rtl="0" eaLnBrk="1" fontAlgn="auto" latinLnBrk="0" hangingPunct="1">
              <a:lnSpc>
                <a:spcPct val="100000"/>
              </a:lnSpc>
              <a:spcBef>
                <a:spcPct val="0"/>
              </a:spcBef>
              <a:spcAft>
                <a:spcPts val="0"/>
              </a:spcAft>
              <a:buClrTx/>
              <a:buSzTx/>
              <a:buFontTx/>
              <a:buNone/>
              <a:tabLst/>
              <a:defRPr/>
            </a:pPr>
            <a:r>
              <a:rPr lang="fr-FR" sz="3200" b="1" dirty="0" smtClean="0">
                <a:latin typeface="Aparajita" pitchFamily="34" charset="0"/>
                <a:ea typeface="+mj-ea"/>
                <a:cs typeface="Aparajita" pitchFamily="34" charset="0"/>
              </a:rPr>
              <a:t>      </a:t>
            </a:r>
            <a:r>
              <a:rPr lang="fr-FR" sz="3200" b="1" dirty="0" smtClean="0">
                <a:solidFill>
                  <a:srgbClr val="FF0000"/>
                </a:solidFill>
                <a:latin typeface="Aparajita" pitchFamily="34" charset="0"/>
                <a:ea typeface="+mj-ea"/>
                <a:cs typeface="Aparajita" pitchFamily="34" charset="0"/>
              </a:rPr>
              <a:t>       </a:t>
            </a:r>
            <a:endParaRPr kumimoji="0" lang="fr-FR" sz="3200" b="1" i="0" u="none" strike="noStrike" kern="1200" cap="none" spc="0" normalizeH="0" baseline="0" noProof="0" dirty="0">
              <a:ln>
                <a:noFill/>
              </a:ln>
              <a:solidFill>
                <a:srgbClr val="FF0000"/>
              </a:solidFill>
              <a:effectLst/>
              <a:uLnTx/>
              <a:uFillTx/>
              <a:latin typeface="Aparajita" pitchFamily="34" charset="0"/>
              <a:ea typeface="+mj-ea"/>
              <a:cs typeface="Aparajita" pitchFamily="34" charset="0"/>
            </a:endParaRPr>
          </a:p>
        </p:txBody>
      </p:sp>
      <p:sp>
        <p:nvSpPr>
          <p:cNvPr id="3" name="Rectangle 2"/>
          <p:cNvSpPr/>
          <p:nvPr/>
        </p:nvSpPr>
        <p:spPr>
          <a:xfrm>
            <a:off x="683568" y="1412776"/>
            <a:ext cx="7704856" cy="4647426"/>
          </a:xfrm>
          <a:prstGeom prst="rect">
            <a:avLst/>
          </a:prstGeom>
        </p:spPr>
        <p:txBody>
          <a:bodyPr wrap="square">
            <a:spAutoFit/>
          </a:bodyPr>
          <a:lstStyle/>
          <a:p>
            <a:pPr lvl="0">
              <a:spcBef>
                <a:spcPct val="0"/>
              </a:spcBef>
              <a:defRPr/>
            </a:pPr>
            <a:endParaRPr lang="fr-FR" b="1" dirty="0" smtClean="0">
              <a:latin typeface="Aparajita" pitchFamily="34" charset="0"/>
              <a:cs typeface="Aparajita" pitchFamily="34" charset="0"/>
            </a:endParaRPr>
          </a:p>
          <a:p>
            <a:pPr lvl="0">
              <a:spcBef>
                <a:spcPct val="0"/>
              </a:spcBef>
              <a:defRPr/>
            </a:pPr>
            <a:endParaRPr lang="fr-FR" b="1" dirty="0" smtClean="0">
              <a:latin typeface="Aparajita" pitchFamily="34" charset="0"/>
              <a:cs typeface="Aparajita" pitchFamily="34" charset="0"/>
            </a:endParaRPr>
          </a:p>
          <a:p>
            <a:pPr lvl="0" algn="just">
              <a:spcBef>
                <a:spcPct val="0"/>
              </a:spcBef>
              <a:defRPr/>
            </a:pPr>
            <a:r>
              <a:rPr lang="fr-FR" sz="2800" b="1" dirty="0" smtClean="0">
                <a:latin typeface="Aparajita" pitchFamily="34" charset="0"/>
                <a:cs typeface="Aparajita" pitchFamily="34" charset="0"/>
              </a:rPr>
              <a:t>     Le problème donc reste encore posé et sans faire des études.</a:t>
            </a:r>
          </a:p>
          <a:p>
            <a:pPr lvl="0" algn="just">
              <a:spcBef>
                <a:spcPct val="0"/>
              </a:spcBef>
              <a:defRPr/>
            </a:pPr>
            <a:r>
              <a:rPr lang="fr-FR" sz="2800" b="1" dirty="0" smtClean="0">
                <a:latin typeface="Aparajita" pitchFamily="34" charset="0"/>
                <a:cs typeface="Aparajita" pitchFamily="34" charset="0"/>
              </a:rPr>
              <a:t>     Dans la suite de cette présentation, nous avons pris quelques photos de la zone concernée lesquelles expliquent clairement le degré des phénomènes d’instabilité tout en commençant avec deux photos qui nous donne une vue générale de la zone affectée par ces derniers (phénomène d’instabilité).</a:t>
            </a:r>
          </a:p>
          <a:p>
            <a:pPr lvl="0">
              <a:spcBef>
                <a:spcPct val="0"/>
              </a:spcBef>
              <a:defRPr/>
            </a:pPr>
            <a:endParaRPr lang="fr-FR" b="1" dirty="0" smtClean="0">
              <a:latin typeface="Aparajita" pitchFamily="34" charset="0"/>
              <a:cs typeface="Aparajita" pitchFamily="34" charset="0"/>
            </a:endParaRPr>
          </a:p>
          <a:p>
            <a:pPr lvl="0">
              <a:spcBef>
                <a:spcPct val="0"/>
              </a:spcBef>
              <a:defRPr/>
            </a:pPr>
            <a:endParaRPr lang="fr-FR" b="1" dirty="0" smtClean="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normAutofit/>
          </a:bodyPr>
          <a:lstStyle/>
          <a:p>
            <a:r>
              <a:rPr lang="fr-FR" sz="2800" b="1" dirty="0" smtClean="0">
                <a:solidFill>
                  <a:srgbClr val="FF0000"/>
                </a:solidFill>
              </a:rPr>
              <a:t>La zone de </a:t>
            </a:r>
            <a:r>
              <a:rPr lang="fr-FR" sz="2800" b="1" dirty="0" smtClean="0"/>
              <a:t>Kwalla</a:t>
            </a:r>
            <a:r>
              <a:rPr lang="fr-FR" sz="2800" b="1" dirty="0" smtClean="0">
                <a:solidFill>
                  <a:srgbClr val="FF0000"/>
                </a:solidFill>
              </a:rPr>
              <a:t> (cité Hassan Ben Mouloud)</a:t>
            </a:r>
            <a:endParaRPr lang="fr-FR" sz="2800" b="1" dirty="0">
              <a:solidFill>
                <a:srgbClr val="FF0000"/>
              </a:solidFill>
            </a:endParaRPr>
          </a:p>
        </p:txBody>
      </p:sp>
      <p:pic>
        <p:nvPicPr>
          <p:cNvPr id="1026" name="Picture 2" descr="D:\glissement à la cité de Médéa\DSC_0001182.jpg"/>
          <p:cNvPicPr>
            <a:picLocks noChangeAspect="1" noChangeArrowheads="1"/>
          </p:cNvPicPr>
          <p:nvPr/>
        </p:nvPicPr>
        <p:blipFill>
          <a:blip r:embed="rId3" cstate="print"/>
          <a:srcRect/>
          <a:stretch>
            <a:fillRect/>
          </a:stretch>
        </p:blipFill>
        <p:spPr bwMode="auto">
          <a:xfrm>
            <a:off x="467544" y="1340768"/>
            <a:ext cx="3924182" cy="5232243"/>
          </a:xfrm>
          <a:prstGeom prst="rect">
            <a:avLst/>
          </a:prstGeom>
          <a:noFill/>
        </p:spPr>
      </p:pic>
      <p:pic>
        <p:nvPicPr>
          <p:cNvPr id="1027" name="Picture 3" descr="D:\glissement à la cité de Médéa\DSC_0001183.jpg"/>
          <p:cNvPicPr>
            <a:picLocks noChangeAspect="1" noChangeArrowheads="1"/>
          </p:cNvPicPr>
          <p:nvPr/>
        </p:nvPicPr>
        <p:blipFill>
          <a:blip r:embed="rId4" cstate="print"/>
          <a:srcRect/>
          <a:stretch>
            <a:fillRect/>
          </a:stretch>
        </p:blipFill>
        <p:spPr bwMode="auto">
          <a:xfrm>
            <a:off x="4644008" y="1196752"/>
            <a:ext cx="4014192" cy="5352256"/>
          </a:xfrm>
          <a:prstGeom prst="rect">
            <a:avLst/>
          </a:prstGeom>
          <a:noFill/>
        </p:spPr>
      </p:pic>
      <p:sp>
        <p:nvSpPr>
          <p:cNvPr id="6" name="Titre 1"/>
          <p:cNvSpPr txBox="1">
            <a:spLocks/>
          </p:cNvSpPr>
          <p:nvPr/>
        </p:nvSpPr>
        <p:spPr>
          <a:xfrm>
            <a:off x="4860032" y="5517232"/>
            <a:ext cx="3240360" cy="77809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rgbClr val="002060"/>
                </a:solidFill>
                <a:effectLst/>
                <a:uLnTx/>
                <a:uFillTx/>
                <a:latin typeface="+mj-lt"/>
                <a:ea typeface="+mj-ea"/>
                <a:cs typeface="+mj-cs"/>
              </a:rPr>
              <a:t>Vue de près</a:t>
            </a:r>
            <a:endParaRPr kumimoji="0" lang="fr-FR" sz="4400" b="0" i="0" u="none" strike="noStrike" kern="1200" cap="none" spc="0" normalizeH="0" baseline="0" noProof="0" dirty="0">
              <a:ln>
                <a:noFill/>
              </a:ln>
              <a:solidFill>
                <a:srgbClr val="002060"/>
              </a:solidFill>
              <a:effectLst/>
              <a:uLnTx/>
              <a:uFillTx/>
              <a:latin typeface="+mj-lt"/>
              <a:ea typeface="+mj-ea"/>
              <a:cs typeface="+mj-cs"/>
            </a:endParaRPr>
          </a:p>
        </p:txBody>
      </p:sp>
      <p:sp>
        <p:nvSpPr>
          <p:cNvPr id="7" name="Titre 1"/>
          <p:cNvSpPr txBox="1">
            <a:spLocks/>
          </p:cNvSpPr>
          <p:nvPr/>
        </p:nvSpPr>
        <p:spPr>
          <a:xfrm>
            <a:off x="899592" y="5445224"/>
            <a:ext cx="3240360" cy="77809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rgbClr val="002060"/>
                </a:solidFill>
                <a:effectLst/>
                <a:uLnTx/>
                <a:uFillTx/>
                <a:latin typeface="+mj-lt"/>
                <a:ea typeface="+mj-ea"/>
                <a:cs typeface="+mj-cs"/>
              </a:rPr>
              <a:t>Vue de loin</a:t>
            </a:r>
            <a:endParaRPr kumimoji="0" lang="fr-FR" sz="4400" b="0" i="0" u="none" strike="noStrike" kern="1200" cap="none" spc="0" normalizeH="0" baseline="0" noProof="0" dirty="0">
              <a:ln>
                <a:noFill/>
              </a:ln>
              <a:solidFill>
                <a:srgbClr val="00206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glissement à la cité de Médéa\DSC_0001165.jpg"/>
          <p:cNvPicPr>
            <a:picLocks noChangeAspect="1" noChangeArrowheads="1"/>
          </p:cNvPicPr>
          <p:nvPr/>
        </p:nvPicPr>
        <p:blipFill>
          <a:blip r:embed="rId2" cstate="print"/>
          <a:srcRect/>
          <a:stretch>
            <a:fillRect/>
          </a:stretch>
        </p:blipFill>
        <p:spPr bwMode="auto">
          <a:xfrm>
            <a:off x="2771800" y="2060848"/>
            <a:ext cx="3438128" cy="4584171"/>
          </a:xfrm>
          <a:prstGeom prst="rect">
            <a:avLst/>
          </a:prstGeom>
          <a:noFill/>
        </p:spPr>
      </p:pic>
      <p:pic>
        <p:nvPicPr>
          <p:cNvPr id="2051" name="Picture 3" descr="D:\glissement à la cité de Médéa\DSC_0001162.jpg"/>
          <p:cNvPicPr>
            <a:picLocks noChangeAspect="1" noChangeArrowheads="1"/>
          </p:cNvPicPr>
          <p:nvPr/>
        </p:nvPicPr>
        <p:blipFill>
          <a:blip r:embed="rId3" cstate="print"/>
          <a:srcRect/>
          <a:stretch>
            <a:fillRect/>
          </a:stretch>
        </p:blipFill>
        <p:spPr bwMode="auto">
          <a:xfrm>
            <a:off x="0" y="0"/>
            <a:ext cx="2517744" cy="3356992"/>
          </a:xfrm>
          <a:prstGeom prst="rect">
            <a:avLst/>
          </a:prstGeom>
          <a:noFill/>
        </p:spPr>
      </p:pic>
      <p:pic>
        <p:nvPicPr>
          <p:cNvPr id="2052" name="Picture 4" descr="D:\glissement à la cité de Médéa\DSC_0001163.jpg"/>
          <p:cNvPicPr>
            <a:picLocks noChangeAspect="1" noChangeArrowheads="1"/>
          </p:cNvPicPr>
          <p:nvPr/>
        </p:nvPicPr>
        <p:blipFill>
          <a:blip r:embed="rId4" cstate="print"/>
          <a:srcRect/>
          <a:stretch>
            <a:fillRect/>
          </a:stretch>
        </p:blipFill>
        <p:spPr bwMode="auto">
          <a:xfrm>
            <a:off x="6479704" y="0"/>
            <a:ext cx="2664296" cy="3552395"/>
          </a:xfrm>
          <a:prstGeom prst="rect">
            <a:avLst/>
          </a:prstGeom>
          <a:noFill/>
        </p:spPr>
      </p:pic>
      <p:sp>
        <p:nvSpPr>
          <p:cNvPr id="7" name="Rectangle à coins arrondis 6"/>
          <p:cNvSpPr/>
          <p:nvPr/>
        </p:nvSpPr>
        <p:spPr>
          <a:xfrm>
            <a:off x="683568" y="764704"/>
            <a:ext cx="1584176" cy="10584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à coins arrondis 7"/>
          <p:cNvSpPr/>
          <p:nvPr/>
        </p:nvSpPr>
        <p:spPr>
          <a:xfrm>
            <a:off x="7164288" y="980728"/>
            <a:ext cx="1584176" cy="11304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à coins arrondis 8"/>
          <p:cNvSpPr/>
          <p:nvPr/>
        </p:nvSpPr>
        <p:spPr>
          <a:xfrm>
            <a:off x="2627784" y="3861048"/>
            <a:ext cx="720080" cy="576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à coins arrondis 9"/>
          <p:cNvSpPr/>
          <p:nvPr/>
        </p:nvSpPr>
        <p:spPr>
          <a:xfrm>
            <a:off x="5436096" y="3861048"/>
            <a:ext cx="842392" cy="5040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avec flèche 11"/>
          <p:cNvCxnSpPr/>
          <p:nvPr/>
        </p:nvCxnSpPr>
        <p:spPr>
          <a:xfrm flipV="1">
            <a:off x="6300192" y="2132856"/>
            <a:ext cx="1368152" cy="172819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4" name="Connecteur droit avec flèche 13"/>
          <p:cNvCxnSpPr/>
          <p:nvPr/>
        </p:nvCxnSpPr>
        <p:spPr>
          <a:xfrm flipH="1" flipV="1">
            <a:off x="1907704" y="1772816"/>
            <a:ext cx="792088" cy="208823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8" name="Titre 1"/>
          <p:cNvSpPr txBox="1">
            <a:spLocks/>
          </p:cNvSpPr>
          <p:nvPr/>
        </p:nvSpPr>
        <p:spPr>
          <a:xfrm>
            <a:off x="2051720" y="5517232"/>
            <a:ext cx="5256584" cy="778098"/>
          </a:xfrm>
          <a:prstGeom prst="rect">
            <a:avLst/>
          </a:prstGeom>
        </p:spPr>
        <p:txBody>
          <a:bodyPr vert="horz" lIns="91440" tIns="45720" rIns="91440" bIns="45720" rtlCol="0" anchor="ctr">
            <a:normAutofit fontScale="6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effectLst/>
                <a:uLnTx/>
                <a:uFillTx/>
                <a:latin typeface="+mj-lt"/>
                <a:ea typeface="+mj-ea"/>
                <a:cs typeface="+mj-cs"/>
              </a:rPr>
              <a:t>Chaussée routière complètement déplacée</a:t>
            </a:r>
            <a:endParaRPr kumimoji="0" lang="fr-FR" sz="4400" b="0" i="0" u="none" strike="noStrike" kern="1200" cap="none" spc="0" normalizeH="0" baseline="0" noProof="0" dirty="0">
              <a:ln>
                <a:noFill/>
              </a:ln>
              <a:effectLst/>
              <a:uLnTx/>
              <a:uFillTx/>
              <a:latin typeface="+mj-lt"/>
              <a:ea typeface="+mj-ea"/>
              <a:cs typeface="+mj-cs"/>
            </a:endParaRPr>
          </a:p>
        </p:txBody>
      </p:sp>
      <p:sp>
        <p:nvSpPr>
          <p:cNvPr id="19" name="Titre 1"/>
          <p:cNvSpPr txBox="1">
            <a:spLocks/>
          </p:cNvSpPr>
          <p:nvPr/>
        </p:nvSpPr>
        <p:spPr>
          <a:xfrm>
            <a:off x="2771800" y="0"/>
            <a:ext cx="3240360" cy="1470794"/>
          </a:xfrm>
          <a:prstGeom prst="rect">
            <a:avLst/>
          </a:prstGeom>
        </p:spPr>
        <p:txBody>
          <a:bodyPr vert="horz" lIns="91440" tIns="45720" rIns="91440" bIns="45720" rtlCol="0" anchor="ctr">
            <a:normAutofit fontScale="6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rgbClr val="002060"/>
                </a:solidFill>
                <a:effectLst/>
                <a:uLnTx/>
                <a:uFillTx/>
                <a:latin typeface="+mj-lt"/>
                <a:ea typeface="+mj-ea"/>
                <a:cs typeface="+mj-cs"/>
              </a:rPr>
              <a:t>Un déplacement</a:t>
            </a:r>
            <a:r>
              <a:rPr lang="fr-FR" sz="4400" dirty="0" smtClean="0">
                <a:solidFill>
                  <a:srgbClr val="002060"/>
                </a:solidFill>
                <a:latin typeface="+mj-lt"/>
                <a:ea typeface="+mj-ea"/>
                <a:cs typeface="+mj-cs"/>
              </a:rPr>
              <a:t> de l’ordre de 1m entre les deux cotés du trottoir</a:t>
            </a:r>
            <a:endParaRPr kumimoji="0" lang="fr-FR" sz="4400" b="0" i="0" u="none" strike="noStrike" kern="1200" cap="none" spc="0" normalizeH="0" baseline="0" noProof="0" dirty="0">
              <a:ln>
                <a:noFill/>
              </a:ln>
              <a:solidFill>
                <a:srgbClr val="002060"/>
              </a:solidFill>
              <a:effectLst/>
              <a:uLnTx/>
              <a:uFillTx/>
              <a:latin typeface="+mj-lt"/>
              <a:ea typeface="+mj-ea"/>
              <a:cs typeface="+mj-cs"/>
            </a:endParaRPr>
          </a:p>
        </p:txBody>
      </p:sp>
      <p:sp>
        <p:nvSpPr>
          <p:cNvPr id="20" name="Titre 1"/>
          <p:cNvSpPr txBox="1">
            <a:spLocks/>
          </p:cNvSpPr>
          <p:nvPr/>
        </p:nvSpPr>
        <p:spPr>
          <a:xfrm>
            <a:off x="467544" y="2132856"/>
            <a:ext cx="1512168" cy="648072"/>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rgbClr val="002060"/>
                </a:solidFill>
                <a:effectLst/>
                <a:uLnTx/>
                <a:uFillTx/>
                <a:latin typeface="+mj-lt"/>
                <a:ea typeface="+mj-ea"/>
                <a:cs typeface="+mj-cs"/>
              </a:rPr>
              <a:t>Aperçu </a:t>
            </a:r>
            <a:endParaRPr kumimoji="0" lang="fr-FR" sz="4400" b="0" i="0" u="none" strike="noStrike" kern="1200" cap="none" spc="0" normalizeH="0" baseline="0" noProof="0" dirty="0">
              <a:ln>
                <a:noFill/>
              </a:ln>
              <a:solidFill>
                <a:srgbClr val="002060"/>
              </a:solidFill>
              <a:effectLst/>
              <a:uLnTx/>
              <a:uFillTx/>
              <a:latin typeface="+mj-lt"/>
              <a:ea typeface="+mj-ea"/>
              <a:cs typeface="+mj-cs"/>
            </a:endParaRPr>
          </a:p>
        </p:txBody>
      </p:sp>
      <p:sp>
        <p:nvSpPr>
          <p:cNvPr id="21" name="Titre 1"/>
          <p:cNvSpPr txBox="1">
            <a:spLocks/>
          </p:cNvSpPr>
          <p:nvPr/>
        </p:nvSpPr>
        <p:spPr>
          <a:xfrm>
            <a:off x="7631832" y="2420888"/>
            <a:ext cx="1512168" cy="648072"/>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rgbClr val="002060"/>
                </a:solidFill>
                <a:effectLst/>
                <a:uLnTx/>
                <a:uFillTx/>
                <a:latin typeface="+mj-lt"/>
                <a:ea typeface="+mj-ea"/>
                <a:cs typeface="+mj-cs"/>
              </a:rPr>
              <a:t>Aperçu </a:t>
            </a:r>
            <a:endParaRPr kumimoji="0" lang="fr-FR" sz="4400" b="0" i="0" u="none" strike="noStrike" kern="1200" cap="none" spc="0" normalizeH="0" baseline="0" noProof="0" dirty="0">
              <a:ln>
                <a:noFill/>
              </a:ln>
              <a:solidFill>
                <a:srgbClr val="00206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4293096"/>
            <a:ext cx="4464496" cy="2016224"/>
          </a:xfrm>
        </p:spPr>
        <p:txBody>
          <a:bodyPr>
            <a:normAutofit fontScale="90000"/>
          </a:bodyPr>
          <a:lstStyle/>
          <a:p>
            <a:r>
              <a:rPr lang="fr-FR" sz="2800" b="1" dirty="0" smtClean="0">
                <a:solidFill>
                  <a:srgbClr val="FF0000"/>
                </a:solidFill>
              </a:rPr>
              <a:t>Affaissement et cisaillement  muni d’un déplacement énorme. </a:t>
            </a:r>
            <a:br>
              <a:rPr lang="fr-FR" sz="2800" b="1" dirty="0" smtClean="0">
                <a:solidFill>
                  <a:srgbClr val="FF0000"/>
                </a:solidFill>
              </a:rPr>
            </a:br>
            <a:r>
              <a:rPr lang="fr-FR" sz="2800" b="1" dirty="0" smtClean="0">
                <a:solidFill>
                  <a:srgbClr val="FF0000"/>
                </a:solidFill>
              </a:rPr>
              <a:t>éclatement de béton causé par un gonflement du sol. </a:t>
            </a:r>
            <a:endParaRPr lang="fr-FR" sz="2800" b="1" dirty="0">
              <a:solidFill>
                <a:srgbClr val="FF0000"/>
              </a:solidFill>
            </a:endParaRPr>
          </a:p>
        </p:txBody>
      </p:sp>
      <p:pic>
        <p:nvPicPr>
          <p:cNvPr id="1026" name="Picture 2" descr="D:\glissement à la cité de Médéa\DSC_0001164.jpg"/>
          <p:cNvPicPr>
            <a:picLocks noChangeAspect="1" noChangeArrowheads="1"/>
          </p:cNvPicPr>
          <p:nvPr/>
        </p:nvPicPr>
        <p:blipFill>
          <a:blip r:embed="rId2" cstate="print"/>
          <a:srcRect/>
          <a:stretch>
            <a:fillRect/>
          </a:stretch>
        </p:blipFill>
        <p:spPr bwMode="auto">
          <a:xfrm>
            <a:off x="4932040" y="980728"/>
            <a:ext cx="4014192" cy="5352256"/>
          </a:xfrm>
          <a:prstGeom prst="rect">
            <a:avLst/>
          </a:prstGeom>
          <a:noFill/>
        </p:spPr>
      </p:pic>
      <p:pic>
        <p:nvPicPr>
          <p:cNvPr id="1027" name="Picture 3" descr="D:\glissement à la cité de Médéa\DSC_0001170.jpg"/>
          <p:cNvPicPr>
            <a:picLocks noChangeAspect="1" noChangeArrowheads="1"/>
          </p:cNvPicPr>
          <p:nvPr/>
        </p:nvPicPr>
        <p:blipFill>
          <a:blip r:embed="rId3" cstate="print"/>
          <a:srcRect/>
          <a:stretch>
            <a:fillRect/>
          </a:stretch>
        </p:blipFill>
        <p:spPr bwMode="auto">
          <a:xfrm>
            <a:off x="251520" y="620688"/>
            <a:ext cx="4416491" cy="3312368"/>
          </a:xfrm>
          <a:prstGeom prst="rect">
            <a:avLst/>
          </a:prstGeom>
          <a:noFill/>
        </p:spPr>
      </p:pic>
      <p:sp>
        <p:nvSpPr>
          <p:cNvPr id="6" name="Titre 1"/>
          <p:cNvSpPr txBox="1">
            <a:spLocks/>
          </p:cNvSpPr>
          <p:nvPr/>
        </p:nvSpPr>
        <p:spPr>
          <a:xfrm>
            <a:off x="4932040" y="188640"/>
            <a:ext cx="4061520" cy="724942"/>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none" spc="0" normalizeH="0" baseline="0" noProof="0" dirty="0" smtClean="0">
                <a:ln>
                  <a:noFill/>
                </a:ln>
                <a:solidFill>
                  <a:srgbClr val="FF0000"/>
                </a:solidFill>
                <a:effectLst/>
                <a:uLnTx/>
                <a:uFillTx/>
                <a:latin typeface="+mj-lt"/>
                <a:ea typeface="+mj-ea"/>
                <a:cs typeface="+mj-cs"/>
              </a:rPr>
              <a:t>Fissuration et soulèvement d’un trottoirs d’une chaussée</a:t>
            </a:r>
            <a:endParaRPr kumimoji="0" lang="fr-FR" sz="2800" b="1" i="0" u="none" strike="noStrike" kern="1200" cap="none" spc="0" normalizeH="0" baseline="0" noProof="0" dirty="0">
              <a:ln>
                <a:noFill/>
              </a:ln>
              <a:solidFill>
                <a:srgbClr val="FF0000"/>
              </a:solidFill>
              <a:effectLst/>
              <a:uLnTx/>
              <a:uFillTx/>
              <a:latin typeface="+mj-lt"/>
              <a:ea typeface="+mj-ea"/>
              <a:cs typeface="+mj-cs"/>
            </a:endParaRPr>
          </a:p>
        </p:txBody>
      </p:sp>
      <p:sp>
        <p:nvSpPr>
          <p:cNvPr id="7" name="Explosion 2 6"/>
          <p:cNvSpPr/>
          <p:nvPr/>
        </p:nvSpPr>
        <p:spPr>
          <a:xfrm>
            <a:off x="1763688" y="1556792"/>
            <a:ext cx="2880320" cy="2520280"/>
          </a:xfrm>
          <a:prstGeom prst="irregularSeal2">
            <a:avLst/>
          </a:prstGeom>
          <a:noFill/>
          <a:ln>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glissement à la cité de Médéa\DSC_0001166.jpg"/>
          <p:cNvPicPr>
            <a:picLocks noChangeAspect="1" noChangeArrowheads="1"/>
          </p:cNvPicPr>
          <p:nvPr/>
        </p:nvPicPr>
        <p:blipFill>
          <a:blip r:embed="rId2" cstate="print"/>
          <a:srcRect/>
          <a:stretch>
            <a:fillRect/>
          </a:stretch>
        </p:blipFill>
        <p:spPr bwMode="auto">
          <a:xfrm>
            <a:off x="323528" y="620688"/>
            <a:ext cx="5021896" cy="5760640"/>
          </a:xfrm>
          <a:prstGeom prst="rect">
            <a:avLst/>
          </a:prstGeom>
          <a:noFill/>
        </p:spPr>
      </p:pic>
      <p:pic>
        <p:nvPicPr>
          <p:cNvPr id="2051" name="Picture 3" descr="D:\glissement à la cité de Médéa\DSC_0001167.jpg"/>
          <p:cNvPicPr>
            <a:picLocks noChangeAspect="1" noChangeArrowheads="1"/>
          </p:cNvPicPr>
          <p:nvPr/>
        </p:nvPicPr>
        <p:blipFill>
          <a:blip r:embed="rId3" cstate="print"/>
          <a:srcRect/>
          <a:stretch>
            <a:fillRect/>
          </a:stretch>
        </p:blipFill>
        <p:spPr bwMode="auto">
          <a:xfrm>
            <a:off x="6156176" y="4581128"/>
            <a:ext cx="2784309" cy="2088232"/>
          </a:xfrm>
          <a:prstGeom prst="rect">
            <a:avLst/>
          </a:prstGeom>
          <a:noFill/>
        </p:spPr>
      </p:pic>
      <p:pic>
        <p:nvPicPr>
          <p:cNvPr id="2052" name="Picture 4" descr="D:\glissement à la cité de Médéa\DSC_0001168.jpg"/>
          <p:cNvPicPr>
            <a:picLocks noChangeAspect="1" noChangeArrowheads="1"/>
          </p:cNvPicPr>
          <p:nvPr/>
        </p:nvPicPr>
        <p:blipFill>
          <a:blip r:embed="rId4" cstate="print"/>
          <a:srcRect/>
          <a:stretch>
            <a:fillRect/>
          </a:stretch>
        </p:blipFill>
        <p:spPr bwMode="auto">
          <a:xfrm>
            <a:off x="6156176" y="260648"/>
            <a:ext cx="2736304" cy="2052228"/>
          </a:xfrm>
          <a:prstGeom prst="rect">
            <a:avLst/>
          </a:prstGeom>
          <a:noFill/>
        </p:spPr>
      </p:pic>
      <p:sp>
        <p:nvSpPr>
          <p:cNvPr id="7" name="Titre 1"/>
          <p:cNvSpPr txBox="1">
            <a:spLocks/>
          </p:cNvSpPr>
          <p:nvPr/>
        </p:nvSpPr>
        <p:spPr>
          <a:xfrm>
            <a:off x="251520" y="620688"/>
            <a:ext cx="5256584" cy="778098"/>
          </a:xfrm>
          <a:prstGeom prst="rect">
            <a:avLst/>
          </a:prstGeom>
        </p:spPr>
        <p:txBody>
          <a:bodyPr vert="horz" lIns="91440" tIns="45720" rIns="91440" bIns="45720" rtlCol="0" anchor="ctr">
            <a:normAutofit fontScale="6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effectLst/>
                <a:uLnTx/>
                <a:uFillTx/>
                <a:latin typeface="+mj-lt"/>
                <a:ea typeface="+mj-ea"/>
                <a:cs typeface="+mj-cs"/>
              </a:rPr>
              <a:t>Mur de clôture trop fissuré avec un déplacement important </a:t>
            </a:r>
            <a:endParaRPr kumimoji="0" lang="fr-FR" sz="4400" b="1" i="0" u="none" strike="noStrike" kern="1200" cap="none" spc="0" normalizeH="0" baseline="0" noProof="0" dirty="0">
              <a:ln>
                <a:noFill/>
              </a:ln>
              <a:effectLst/>
              <a:uLnTx/>
              <a:uFillTx/>
              <a:latin typeface="+mj-lt"/>
              <a:ea typeface="+mj-ea"/>
              <a:cs typeface="+mj-cs"/>
            </a:endParaRPr>
          </a:p>
        </p:txBody>
      </p:sp>
      <p:sp>
        <p:nvSpPr>
          <p:cNvPr id="8" name="Titre 1"/>
          <p:cNvSpPr txBox="1">
            <a:spLocks/>
          </p:cNvSpPr>
          <p:nvPr/>
        </p:nvSpPr>
        <p:spPr>
          <a:xfrm>
            <a:off x="6084168" y="260648"/>
            <a:ext cx="2880320" cy="576064"/>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rgbClr val="FF0000"/>
                </a:solidFill>
                <a:effectLst/>
                <a:uLnTx/>
                <a:uFillTx/>
                <a:latin typeface="+mj-lt"/>
                <a:ea typeface="+mj-ea"/>
                <a:cs typeface="+mj-cs"/>
              </a:rPr>
              <a:t>aperçu</a:t>
            </a:r>
            <a:endParaRPr kumimoji="0" lang="fr-FR" sz="4400" b="1" i="0" u="none" strike="noStrike" kern="1200" cap="none" spc="0" normalizeH="0" baseline="0" noProof="0" dirty="0">
              <a:ln>
                <a:noFill/>
              </a:ln>
              <a:solidFill>
                <a:srgbClr val="FF0000"/>
              </a:solidFill>
              <a:effectLst/>
              <a:uLnTx/>
              <a:uFillTx/>
              <a:latin typeface="+mj-lt"/>
              <a:ea typeface="+mj-ea"/>
              <a:cs typeface="+mj-cs"/>
            </a:endParaRPr>
          </a:p>
        </p:txBody>
      </p:sp>
      <p:sp>
        <p:nvSpPr>
          <p:cNvPr id="9" name="Titre 1"/>
          <p:cNvSpPr txBox="1">
            <a:spLocks/>
          </p:cNvSpPr>
          <p:nvPr/>
        </p:nvSpPr>
        <p:spPr>
          <a:xfrm>
            <a:off x="6084168" y="6093296"/>
            <a:ext cx="2880320" cy="562074"/>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rgbClr val="FF0000"/>
                </a:solidFill>
                <a:effectLst/>
                <a:uLnTx/>
                <a:uFillTx/>
                <a:latin typeface="+mj-lt"/>
                <a:ea typeface="+mj-ea"/>
                <a:cs typeface="+mj-cs"/>
              </a:rPr>
              <a:t>aperçu</a:t>
            </a:r>
            <a:endParaRPr kumimoji="0" lang="fr-FR" sz="4400" b="1" i="0" u="none" strike="noStrike" kern="1200" cap="none" spc="0" normalizeH="0" baseline="0" noProof="0" dirty="0">
              <a:ln>
                <a:noFill/>
              </a:ln>
              <a:solidFill>
                <a:srgbClr val="FF0000"/>
              </a:solidFill>
              <a:effectLst/>
              <a:uLnTx/>
              <a:uFillTx/>
              <a:latin typeface="+mj-lt"/>
              <a:ea typeface="+mj-ea"/>
              <a:cs typeface="+mj-cs"/>
            </a:endParaRPr>
          </a:p>
        </p:txBody>
      </p:sp>
      <p:sp>
        <p:nvSpPr>
          <p:cNvPr id="10" name="Rectangle à coins arrondis 9"/>
          <p:cNvSpPr/>
          <p:nvPr/>
        </p:nvSpPr>
        <p:spPr>
          <a:xfrm>
            <a:off x="755576" y="2132856"/>
            <a:ext cx="1584176" cy="10584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à coins arrondis 10"/>
          <p:cNvSpPr/>
          <p:nvPr/>
        </p:nvSpPr>
        <p:spPr>
          <a:xfrm>
            <a:off x="3635896" y="1988840"/>
            <a:ext cx="1584176" cy="10584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droite 11"/>
          <p:cNvSpPr/>
          <p:nvPr/>
        </p:nvSpPr>
        <p:spPr>
          <a:xfrm rot="20223237">
            <a:off x="5201809" y="1655601"/>
            <a:ext cx="1029327" cy="484632"/>
          </a:xfrm>
          <a:prstGeom prst="rightArrow">
            <a:avLst/>
          </a:prstGeom>
          <a:ln>
            <a:solidFill>
              <a:srgbClr val="00B05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a:p>
        </p:txBody>
      </p:sp>
      <p:sp>
        <p:nvSpPr>
          <p:cNvPr id="14" name="Flèche droite 13"/>
          <p:cNvSpPr/>
          <p:nvPr/>
        </p:nvSpPr>
        <p:spPr>
          <a:xfrm rot="1800431">
            <a:off x="2016883" y="4087559"/>
            <a:ext cx="4442668" cy="484632"/>
          </a:xfrm>
          <a:prstGeom prst="rightArrow">
            <a:avLst/>
          </a:prstGeom>
          <a:ln>
            <a:solidFill>
              <a:srgbClr val="00B05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a:p>
        </p:txBody>
      </p:sp>
      <p:sp>
        <p:nvSpPr>
          <p:cNvPr id="15" name="Titre 1"/>
          <p:cNvSpPr txBox="1">
            <a:spLocks/>
          </p:cNvSpPr>
          <p:nvPr/>
        </p:nvSpPr>
        <p:spPr>
          <a:xfrm>
            <a:off x="5652120" y="2708920"/>
            <a:ext cx="3240360" cy="1470794"/>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rgbClr val="002060"/>
                </a:solidFill>
                <a:effectLst/>
                <a:uLnTx/>
                <a:uFillTx/>
                <a:latin typeface="+mj-lt"/>
                <a:ea typeface="+mj-ea"/>
                <a:cs typeface="+mj-cs"/>
              </a:rPr>
              <a:t>Des fissures de 15</a:t>
            </a:r>
            <a:r>
              <a:rPr kumimoji="0" lang="fr-FR" sz="4400" b="0" i="0" u="none" strike="noStrike" kern="1200" cap="none" spc="0" normalizeH="0" noProof="0" dirty="0" smtClean="0">
                <a:ln>
                  <a:noFill/>
                </a:ln>
                <a:solidFill>
                  <a:srgbClr val="002060"/>
                </a:solidFill>
                <a:effectLst/>
                <a:uLnTx/>
                <a:uFillTx/>
                <a:latin typeface="+mj-lt"/>
                <a:ea typeface="+mj-ea"/>
                <a:cs typeface="+mj-cs"/>
              </a:rPr>
              <a:t> à 20cm d’ouverture </a:t>
            </a:r>
            <a:endParaRPr kumimoji="0" lang="fr-FR" sz="4400" b="0" i="0" u="none" strike="noStrike" kern="1200" cap="none" spc="0" normalizeH="0" baseline="0" noProof="0" dirty="0">
              <a:ln>
                <a:noFill/>
              </a:ln>
              <a:solidFill>
                <a:srgbClr val="00206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glissement à la cité de Médéa\DSC_0001179.jpg"/>
          <p:cNvPicPr>
            <a:picLocks noChangeAspect="1" noChangeArrowheads="1"/>
          </p:cNvPicPr>
          <p:nvPr/>
        </p:nvPicPr>
        <p:blipFill>
          <a:blip r:embed="rId2" cstate="print"/>
          <a:srcRect/>
          <a:stretch>
            <a:fillRect/>
          </a:stretch>
        </p:blipFill>
        <p:spPr bwMode="auto">
          <a:xfrm>
            <a:off x="4788024" y="1148746"/>
            <a:ext cx="4067944" cy="5423925"/>
          </a:xfrm>
          <a:prstGeom prst="rect">
            <a:avLst/>
          </a:prstGeom>
          <a:noFill/>
        </p:spPr>
      </p:pic>
      <p:pic>
        <p:nvPicPr>
          <p:cNvPr id="3075" name="Picture 3" descr="D:\glissement à la cité de Médéa\DSC_0001178.jpg"/>
          <p:cNvPicPr>
            <a:picLocks noChangeAspect="1" noChangeArrowheads="1"/>
          </p:cNvPicPr>
          <p:nvPr/>
        </p:nvPicPr>
        <p:blipFill>
          <a:blip r:embed="rId3" cstate="print"/>
          <a:srcRect/>
          <a:stretch>
            <a:fillRect/>
          </a:stretch>
        </p:blipFill>
        <p:spPr bwMode="auto">
          <a:xfrm>
            <a:off x="0" y="260648"/>
            <a:ext cx="4392149" cy="3294112"/>
          </a:xfrm>
          <a:prstGeom prst="rect">
            <a:avLst/>
          </a:prstGeom>
          <a:noFill/>
        </p:spPr>
      </p:pic>
      <p:sp>
        <p:nvSpPr>
          <p:cNvPr id="6" name="Rectangle à coins arrondis 5"/>
          <p:cNvSpPr/>
          <p:nvPr/>
        </p:nvSpPr>
        <p:spPr>
          <a:xfrm rot="434169">
            <a:off x="157644" y="2126920"/>
            <a:ext cx="4270715" cy="10584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p:nvSpPr>
        <p:spPr>
          <a:xfrm rot="20820947">
            <a:off x="4756057" y="3724154"/>
            <a:ext cx="4084681" cy="10584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1"/>
          <p:cNvSpPr txBox="1">
            <a:spLocks/>
          </p:cNvSpPr>
          <p:nvPr/>
        </p:nvSpPr>
        <p:spPr>
          <a:xfrm>
            <a:off x="179512" y="4869160"/>
            <a:ext cx="3888432" cy="1296144"/>
          </a:xfrm>
          <a:prstGeom prst="rect">
            <a:avLst/>
          </a:prstGeom>
        </p:spPr>
        <p:txBody>
          <a:bodyPr vert="horz" lIns="91440" tIns="45720" rIns="91440" bIns="45720" rtlCol="0" anchor="ct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effectLst/>
                <a:uLnTx/>
                <a:uFillTx/>
                <a:latin typeface="+mj-lt"/>
                <a:ea typeface="+mj-ea"/>
                <a:cs typeface="+mj-cs"/>
              </a:rPr>
              <a:t>Des murs de clôture se sont détruit</a:t>
            </a:r>
            <a:r>
              <a:rPr kumimoji="0" lang="fr-FR" sz="4400" b="1" i="0" u="none" strike="noStrike" kern="1200" cap="none" spc="0" normalizeH="0" noProof="0" dirty="0" smtClean="0">
                <a:ln>
                  <a:noFill/>
                </a:ln>
                <a:effectLst/>
                <a:uLnTx/>
                <a:uFillTx/>
                <a:latin typeface="+mj-lt"/>
                <a:ea typeface="+mj-ea"/>
                <a:cs typeface="+mj-cs"/>
              </a:rPr>
              <a:t> et tombés par terre </a:t>
            </a:r>
            <a:endParaRPr kumimoji="0" lang="fr-FR" sz="4400" b="1" i="0" u="none" strike="noStrike" kern="1200" cap="none" spc="0" normalizeH="0" baseline="0" noProof="0" dirty="0">
              <a:ln>
                <a:noFill/>
              </a:ln>
              <a:effectLst/>
              <a:uLnTx/>
              <a:uFillTx/>
              <a:latin typeface="+mj-lt"/>
              <a:ea typeface="+mj-ea"/>
              <a:cs typeface="+mj-cs"/>
            </a:endParaRPr>
          </a:p>
        </p:txBody>
      </p:sp>
      <p:sp>
        <p:nvSpPr>
          <p:cNvPr id="9" name="Flèche droite 8"/>
          <p:cNvSpPr/>
          <p:nvPr/>
        </p:nvSpPr>
        <p:spPr>
          <a:xfrm rot="20131734">
            <a:off x="3837574" y="4486701"/>
            <a:ext cx="950983" cy="484632"/>
          </a:xfrm>
          <a:prstGeom prst="rightArrow">
            <a:avLst/>
          </a:prstGeom>
          <a:ln>
            <a:solidFill>
              <a:srgbClr val="00B05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a:p>
        </p:txBody>
      </p:sp>
      <p:sp>
        <p:nvSpPr>
          <p:cNvPr id="10" name="Flèche droite 9"/>
          <p:cNvSpPr/>
          <p:nvPr/>
        </p:nvSpPr>
        <p:spPr>
          <a:xfrm rot="17677850">
            <a:off x="1548417" y="3865131"/>
            <a:ext cx="1740469" cy="484632"/>
          </a:xfrm>
          <a:prstGeom prst="rightArrow">
            <a:avLst/>
          </a:prstGeom>
          <a:ln>
            <a:solidFill>
              <a:srgbClr val="00B05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TotalTime>
  <Words>601</Words>
  <Application>Microsoft Office PowerPoint</Application>
  <PresentationFormat>Affichage à l'écran (4:3)</PresentationFormat>
  <Paragraphs>60</Paragraphs>
  <Slides>15</Slides>
  <Notes>1</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Thème Office</vt:lpstr>
      <vt:lpstr>Pathologie des sols Glissement de terrain</vt:lpstr>
      <vt:lpstr>L’historique de la région </vt:lpstr>
      <vt:lpstr>Diapositive 3</vt:lpstr>
      <vt:lpstr>Diapositive 4</vt:lpstr>
      <vt:lpstr>La zone de Kwalla (cité Hassan Ben Mouloud)</vt:lpstr>
      <vt:lpstr>Diapositive 6</vt:lpstr>
      <vt:lpstr>Affaissement et cisaillement  muni d’un déplacement énorme.  éclatement de béton causé par un gonflement du sol. </vt:lpstr>
      <vt:lpstr>Diapositive 8</vt:lpstr>
      <vt:lpstr>Diapositive 9</vt:lpstr>
      <vt:lpstr>Diapositive 10</vt:lpstr>
      <vt:lpstr>Diapositive 11</vt:lpstr>
      <vt:lpstr>Diapositive 12</vt:lpstr>
      <vt:lpstr>Diapositive 13</vt:lpstr>
      <vt:lpstr>Diapositive 14</vt:lpstr>
      <vt:lpstr>Diapositive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Glissement de terrain</dc:title>
  <dc:creator>Hamza</dc:creator>
  <cp:lastModifiedBy>gadouri</cp:lastModifiedBy>
  <cp:revision>72</cp:revision>
  <dcterms:created xsi:type="dcterms:W3CDTF">2012-05-07T16:22:11Z</dcterms:created>
  <dcterms:modified xsi:type="dcterms:W3CDTF">2019-01-12T07:44:18Z</dcterms:modified>
</cp:coreProperties>
</file>