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7" r:id="rId2"/>
    <p:sldId id="259" r:id="rId3"/>
    <p:sldId id="256" r:id="rId4"/>
    <p:sldId id="258" r:id="rId5"/>
    <p:sldId id="260" r:id="rId6"/>
    <p:sldId id="261" r:id="rId7"/>
    <p:sldId id="262" r:id="rId8"/>
    <p:sldId id="265" r:id="rId9"/>
    <p:sldId id="266" r:id="rId10"/>
    <p:sldId id="267" r:id="rId11"/>
    <p:sldId id="263" r:id="rId12"/>
    <p:sldId id="264" r:id="rId13"/>
    <p:sldId id="269" r:id="rId14"/>
    <p:sldId id="268" r:id="rId15"/>
    <p:sldId id="270" r:id="rId16"/>
    <p:sldId id="271" r:id="rId17"/>
    <p:sldId id="272" r:id="rId18"/>
    <p:sldId id="275" r:id="rId19"/>
    <p:sldId id="273" r:id="rId20"/>
    <p:sldId id="274" r:id="rId21"/>
    <p:sldId id="279" r:id="rId22"/>
    <p:sldId id="276" r:id="rId23"/>
    <p:sldId id="277" r:id="rId24"/>
    <p:sldId id="278" r:id="rId25"/>
    <p:sldId id="280" r:id="rId26"/>
    <p:sldId id="281" r:id="rId27"/>
    <p:sldId id="282" r:id="rId28"/>
    <p:sldId id="283" r:id="rId29"/>
    <p:sldId id="284" r:id="rId30"/>
    <p:sldId id="285" r:id="rId31"/>
    <p:sldId id="286" r:id="rId32"/>
    <p:sldId id="289" r:id="rId33"/>
    <p:sldId id="287" r:id="rId34"/>
    <p:sldId id="288" r:id="rId35"/>
    <p:sldId id="290" r:id="rId36"/>
    <p:sldId id="291" r:id="rId37"/>
    <p:sldId id="292" r:id="rId38"/>
    <p:sldId id="293" r:id="rId39"/>
    <p:sldId id="294" r:id="rId40"/>
    <p:sldId id="295" r:id="rId41"/>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80"/>
    <a:srgbClr val="0066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vertBarState="maximized">
    <p:restoredLeft sz="13864" autoAdjust="0"/>
    <p:restoredTop sz="94660"/>
  </p:normalViewPr>
  <p:slideViewPr>
    <p:cSldViewPr>
      <p:cViewPr>
        <p:scale>
          <a:sx n="60" d="100"/>
          <a:sy n="60" d="100"/>
        </p:scale>
        <p:origin x="-1410" y="-25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9" name="Sous-titr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28" name="Titr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fr-FR" smtClean="0"/>
              <a:t>Cliquez pour modifier le style du titre</a:t>
            </a:r>
            <a:endParaRPr kumimoji="0" lang="en-US"/>
          </a:p>
        </p:txBody>
      </p:sp>
      <p:cxnSp>
        <p:nvCxnSpPr>
          <p:cNvPr id="8" name="Connecteur droit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Connecteur droit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Ellipse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Espace réservé de la date 14"/>
          <p:cNvSpPr>
            <a:spLocks noGrp="1"/>
          </p:cNvSpPr>
          <p:nvPr>
            <p:ph type="dt" sz="half" idx="10"/>
          </p:nvPr>
        </p:nvSpPr>
        <p:spPr/>
        <p:txBody>
          <a:bodyPr/>
          <a:lstStyle/>
          <a:p>
            <a:fld id="{AA309A6D-C09C-4548-B29A-6CF363A7E532}" type="datetimeFigureOut">
              <a:rPr lang="fr-FR" smtClean="0"/>
              <a:pPr/>
              <a:t>15/06/2019</a:t>
            </a:fld>
            <a:endParaRPr lang="fr-BE"/>
          </a:p>
        </p:txBody>
      </p:sp>
      <p:sp>
        <p:nvSpPr>
          <p:cNvPr id="16" name="Espace réservé du numéro de diapositive 15"/>
          <p:cNvSpPr>
            <a:spLocks noGrp="1"/>
          </p:cNvSpPr>
          <p:nvPr>
            <p:ph type="sldNum" sz="quarter" idx="11"/>
          </p:nvPr>
        </p:nvSpPr>
        <p:spPr/>
        <p:txBody>
          <a:bodyPr/>
          <a:lstStyle/>
          <a:p>
            <a:fld id="{CF4668DC-857F-487D-BFFA-8C0CA5037977}" type="slidenum">
              <a:rPr lang="fr-BE" smtClean="0"/>
              <a:pPr/>
              <a:t>‹N°›</a:t>
            </a:fld>
            <a:endParaRPr lang="fr-BE"/>
          </a:p>
        </p:txBody>
      </p:sp>
      <p:sp>
        <p:nvSpPr>
          <p:cNvPr id="17" name="Espace réservé du pied de page 16"/>
          <p:cNvSpPr>
            <a:spLocks noGrp="1"/>
          </p:cNvSpPr>
          <p:nvPr>
            <p:ph type="ftr" sz="quarter" idx="12"/>
          </p:nvPr>
        </p:nvSpPr>
        <p:spPr/>
        <p:txBody>
          <a:bodyPr/>
          <a:lstStyle/>
          <a:p>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15/06/2019</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15/06/2019</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9" name="Espace réservé du contenu 8"/>
          <p:cNvSpPr>
            <a:spLocks noGrp="1"/>
          </p:cNvSpPr>
          <p:nvPr>
            <p:ph idx="1"/>
          </p:nvPr>
        </p:nvSpPr>
        <p:spPr>
          <a:xfrm>
            <a:off x="457200" y="1524000"/>
            <a:ext cx="822960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4" name="Espace réservé de la date 13"/>
          <p:cNvSpPr>
            <a:spLocks noGrp="1"/>
          </p:cNvSpPr>
          <p:nvPr>
            <p:ph type="dt" sz="half" idx="14"/>
          </p:nvPr>
        </p:nvSpPr>
        <p:spPr/>
        <p:txBody>
          <a:bodyPr/>
          <a:lstStyle/>
          <a:p>
            <a:fld id="{AA309A6D-C09C-4548-B29A-6CF363A7E532}" type="datetimeFigureOut">
              <a:rPr lang="fr-FR" smtClean="0"/>
              <a:pPr/>
              <a:t>15/06/2019</a:t>
            </a:fld>
            <a:endParaRPr lang="fr-BE"/>
          </a:p>
        </p:txBody>
      </p:sp>
      <p:sp>
        <p:nvSpPr>
          <p:cNvPr id="15" name="Espace réservé du numéro de diapositive 14"/>
          <p:cNvSpPr>
            <a:spLocks noGrp="1"/>
          </p:cNvSpPr>
          <p:nvPr>
            <p:ph type="sldNum" sz="quarter" idx="15"/>
          </p:nvPr>
        </p:nvSpPr>
        <p:spPr/>
        <p:txBody>
          <a:bodyPr/>
          <a:lstStyle>
            <a:lvl1pPr algn="ctr">
              <a:defRPr/>
            </a:lvl1pPr>
          </a:lstStyle>
          <a:p>
            <a:fld id="{CF4668DC-857F-487D-BFFA-8C0CA5037977}" type="slidenum">
              <a:rPr lang="fr-BE" smtClean="0"/>
              <a:pPr/>
              <a:t>‹N°›</a:t>
            </a:fld>
            <a:endParaRPr lang="fr-BE"/>
          </a:p>
        </p:txBody>
      </p:sp>
      <p:sp>
        <p:nvSpPr>
          <p:cNvPr id="16" name="Espace réservé du pied de page 15"/>
          <p:cNvSpPr>
            <a:spLocks noGrp="1"/>
          </p:cNvSpPr>
          <p:nvPr>
            <p:ph type="ftr" sz="quarter" idx="16"/>
          </p:nvPr>
        </p:nvSpPr>
        <p:spPr/>
        <p:txBody>
          <a:bodyPr/>
          <a:lstStyle/>
          <a:p>
            <a:endParaRPr lang="fr-BE"/>
          </a:p>
        </p:txBody>
      </p:sp>
      <p:sp>
        <p:nvSpPr>
          <p:cNvPr id="17" name="Titre 16"/>
          <p:cNvSpPr>
            <a:spLocks noGrp="1"/>
          </p:cNvSpPr>
          <p:nvPr>
            <p:ph type="title"/>
          </p:nvPr>
        </p:nvSpPr>
        <p:spPr/>
        <p:txBody>
          <a:bodyPr rtlCol="0" anchor="b" anchorCtr="0"/>
          <a:lstStyle/>
          <a:p>
            <a:r>
              <a:rPr kumimoji="0" lang="fr-FR" smtClean="0"/>
              <a:t>Cliquez pour modifier le style du titre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AA309A6D-C09C-4548-B29A-6CF363A7E532}" type="datetimeFigureOut">
              <a:rPr lang="fr-FR" smtClean="0"/>
              <a:pPr/>
              <a:t>15/06/2019</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
        <p:nvSpPr>
          <p:cNvPr id="2" name="Titr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cxnSp>
        <p:nvCxnSpPr>
          <p:cNvPr id="7" name="Connecteur droit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5" name="Espace réservé de la date 4"/>
          <p:cNvSpPr>
            <a:spLocks noGrp="1"/>
          </p:cNvSpPr>
          <p:nvPr>
            <p:ph type="dt" sz="half" idx="10"/>
          </p:nvPr>
        </p:nvSpPr>
        <p:spPr/>
        <p:txBody>
          <a:bodyPr/>
          <a:lstStyle/>
          <a:p>
            <a:fld id="{AA309A6D-C09C-4548-B29A-6CF363A7E532}" type="datetimeFigureOut">
              <a:rPr lang="fr-FR" smtClean="0"/>
              <a:pPr/>
              <a:t>15/06/2019</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11" name="Espace réservé du contenu 10"/>
          <p:cNvSpPr>
            <a:spLocks noGrp="1"/>
          </p:cNvSpPr>
          <p:nvPr>
            <p:ph sz="half" idx="1"/>
          </p:nvPr>
        </p:nvSpPr>
        <p:spPr>
          <a:xfrm>
            <a:off x="457200" y="1524000"/>
            <a:ext cx="4059936"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3" name="Espace réservé du contenu 12"/>
          <p:cNvSpPr>
            <a:spLocks noGrp="1"/>
          </p:cNvSpPr>
          <p:nvPr>
            <p:ph sz="half" idx="2"/>
          </p:nvPr>
        </p:nvSpPr>
        <p:spPr>
          <a:xfrm>
            <a:off x="4648200" y="1524000"/>
            <a:ext cx="4059936"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9" name="Espace réservé du numéro de diapositive 8"/>
          <p:cNvSpPr>
            <a:spLocks noGrp="1"/>
          </p:cNvSpPr>
          <p:nvPr>
            <p:ph type="sldNum" sz="quarter" idx="12"/>
          </p:nvPr>
        </p:nvSpPr>
        <p:spPr/>
        <p:txBody>
          <a:bodyPr/>
          <a:lstStyle/>
          <a:p>
            <a:fld id="{CF4668DC-857F-487D-BFFA-8C0CA5037977}" type="slidenum">
              <a:rPr lang="fr-BE" smtClean="0"/>
              <a:pPr/>
              <a:t>‹N°›</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7" name="Espace réservé de la date 6"/>
          <p:cNvSpPr>
            <a:spLocks noGrp="1"/>
          </p:cNvSpPr>
          <p:nvPr>
            <p:ph type="dt" sz="half" idx="10"/>
          </p:nvPr>
        </p:nvSpPr>
        <p:spPr/>
        <p:txBody>
          <a:bodyPr/>
          <a:lstStyle/>
          <a:p>
            <a:fld id="{AA309A6D-C09C-4548-B29A-6CF363A7E532}" type="datetimeFigureOut">
              <a:rPr lang="fr-FR" smtClean="0"/>
              <a:pPr/>
              <a:t>15/06/2019</a:t>
            </a:fld>
            <a:endParaRPr lang="fr-BE"/>
          </a:p>
        </p:txBody>
      </p:sp>
      <p:sp>
        <p:nvSpPr>
          <p:cNvPr id="3" name="Espace réservé du texte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32" name="Espace réservé du contenu 31"/>
          <p:cNvSpPr>
            <a:spLocks noGrp="1"/>
          </p:cNvSpPr>
          <p:nvPr>
            <p:ph sz="half" idx="2"/>
          </p:nvPr>
        </p:nvSpPr>
        <p:spPr>
          <a:xfrm>
            <a:off x="457200" y="2201896"/>
            <a:ext cx="4038600" cy="3913632"/>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34" name="Espace réservé du contenu 33"/>
          <p:cNvSpPr>
            <a:spLocks noGrp="1"/>
          </p:cNvSpPr>
          <p:nvPr>
            <p:ph sz="quarter" idx="4"/>
          </p:nvPr>
        </p:nvSpPr>
        <p:spPr>
          <a:xfrm>
            <a:off x="4649788" y="2201896"/>
            <a:ext cx="4038600" cy="3913632"/>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 name="Titre 1"/>
          <p:cNvSpPr>
            <a:spLocks noGrp="1"/>
          </p:cNvSpPr>
          <p:nvPr>
            <p:ph type="title"/>
          </p:nvPr>
        </p:nvSpPr>
        <p:spPr>
          <a:xfrm>
            <a:off x="457200" y="155448"/>
            <a:ext cx="8229600" cy="1143000"/>
          </a:xfrm>
        </p:spPr>
        <p:txBody>
          <a:bodyPr anchor="b" anchorCtr="0"/>
          <a:lstStyle>
            <a:lvl1pPr>
              <a:defRPr/>
            </a:lvl1pPr>
          </a:lstStyle>
          <a:p>
            <a:r>
              <a:rPr kumimoji="0" lang="fr-FR" smtClean="0"/>
              <a:t>Cliquez pour modifier le style du titre</a:t>
            </a:r>
            <a:endParaRPr kumimoji="0" lang="en-US"/>
          </a:p>
        </p:txBody>
      </p:sp>
      <p:sp>
        <p:nvSpPr>
          <p:cNvPr id="12" name="Espace réservé du texte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cxnSp>
        <p:nvCxnSpPr>
          <p:cNvPr id="10" name="Connecteur droit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Connecteur droit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fld id="{AA309A6D-C09C-4548-B29A-6CF363A7E532}" type="datetimeFigureOut">
              <a:rPr lang="fr-FR" smtClean="0"/>
              <a:pPr/>
              <a:t>15/06/2019</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‹N°›</a:t>
            </a:fld>
            <a:endParaRPr lang="fr-BE"/>
          </a:p>
        </p:txBody>
      </p:sp>
      <p:sp>
        <p:nvSpPr>
          <p:cNvPr id="2" name="Titre 1"/>
          <p:cNvSpPr>
            <a:spLocks noGrp="1"/>
          </p:cNvSpPr>
          <p:nvPr>
            <p:ph type="title"/>
          </p:nvPr>
        </p:nvSpPr>
        <p:spPr/>
        <p:txBody>
          <a:bodyPr/>
          <a:lstStyle/>
          <a:p>
            <a:r>
              <a:rPr kumimoji="0" lang="fr-FR" smtClean="0"/>
              <a:t>Cliquez pour modifier le style du titre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pPr/>
              <a:t>15/06/2019</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9" name="Espace réservé du contenu 28"/>
          <p:cNvSpPr>
            <a:spLocks noGrp="1"/>
          </p:cNvSpPr>
          <p:nvPr>
            <p:ph sz="quarter" idx="1"/>
          </p:nvPr>
        </p:nvSpPr>
        <p:spPr>
          <a:xfrm>
            <a:off x="457200" y="457200"/>
            <a:ext cx="6248400" cy="5715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3" name="Espace réservé du texte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31" name="Titr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fr-FR" smtClean="0"/>
              <a:t>Cliquez pour modifier le style du titre</a:t>
            </a:r>
            <a:endParaRPr kumimoji="0" lang="en-US"/>
          </a:p>
        </p:txBody>
      </p:sp>
      <p:sp>
        <p:nvSpPr>
          <p:cNvPr id="8" name="Espace réservé de la date 7"/>
          <p:cNvSpPr>
            <a:spLocks noGrp="1"/>
          </p:cNvSpPr>
          <p:nvPr>
            <p:ph type="dt" sz="half" idx="14"/>
          </p:nvPr>
        </p:nvSpPr>
        <p:spPr/>
        <p:txBody>
          <a:bodyPr/>
          <a:lstStyle/>
          <a:p>
            <a:fld id="{AA309A6D-C09C-4548-B29A-6CF363A7E532}" type="datetimeFigureOut">
              <a:rPr lang="fr-FR" smtClean="0"/>
              <a:pPr/>
              <a:t>15/06/2019</a:t>
            </a:fld>
            <a:endParaRPr lang="fr-BE"/>
          </a:p>
        </p:txBody>
      </p:sp>
      <p:sp>
        <p:nvSpPr>
          <p:cNvPr id="9" name="Espace réservé du numéro de diapositive 8"/>
          <p:cNvSpPr>
            <a:spLocks noGrp="1"/>
          </p:cNvSpPr>
          <p:nvPr>
            <p:ph type="sldNum" sz="quarter" idx="15"/>
          </p:nvPr>
        </p:nvSpPr>
        <p:spPr/>
        <p:txBody>
          <a:bodyPr/>
          <a:lstStyle/>
          <a:p>
            <a:fld id="{CF4668DC-857F-487D-BFFA-8C0CA5037977}" type="slidenum">
              <a:rPr lang="fr-BE" smtClean="0"/>
              <a:pPr/>
              <a:t>‹N°›</a:t>
            </a:fld>
            <a:endParaRPr lang="fr-BE"/>
          </a:p>
        </p:txBody>
      </p:sp>
      <p:sp>
        <p:nvSpPr>
          <p:cNvPr id="10" name="Espace réservé du pied de page 9"/>
          <p:cNvSpPr>
            <a:spLocks noGrp="1"/>
          </p:cNvSpPr>
          <p:nvPr>
            <p:ph type="ftr" sz="quarter" idx="16"/>
          </p:nvPr>
        </p:nvSpPr>
        <p:spPr/>
        <p:txBody>
          <a:bodyPr/>
          <a:lstStyle/>
          <a:p>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fr-FR" smtClean="0"/>
              <a:t>Cliquez sur l'icône pour ajouter une image</a:t>
            </a:r>
            <a:endParaRPr kumimoji="0" lang="en-US"/>
          </a:p>
        </p:txBody>
      </p:sp>
      <p:sp>
        <p:nvSpPr>
          <p:cNvPr id="4" name="Espace réservé du texte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8" name="Espace réservé de la date 7"/>
          <p:cNvSpPr>
            <a:spLocks noGrp="1"/>
          </p:cNvSpPr>
          <p:nvPr>
            <p:ph type="dt" sz="half" idx="10"/>
          </p:nvPr>
        </p:nvSpPr>
        <p:spPr/>
        <p:txBody>
          <a:bodyPr/>
          <a:lstStyle/>
          <a:p>
            <a:fld id="{AA309A6D-C09C-4548-B29A-6CF363A7E532}" type="datetimeFigureOut">
              <a:rPr lang="fr-FR" smtClean="0"/>
              <a:pPr/>
              <a:t>15/06/2019</a:t>
            </a:fld>
            <a:endParaRPr lang="fr-BE"/>
          </a:p>
        </p:txBody>
      </p:sp>
      <p:sp>
        <p:nvSpPr>
          <p:cNvPr id="9" name="Espace réservé du numéro de diapositive 8"/>
          <p:cNvSpPr>
            <a:spLocks noGrp="1"/>
          </p:cNvSpPr>
          <p:nvPr>
            <p:ph type="sldNum" sz="quarter" idx="11"/>
          </p:nvPr>
        </p:nvSpPr>
        <p:spPr/>
        <p:txBody>
          <a:bodyPr/>
          <a:lstStyle/>
          <a:p>
            <a:fld id="{CF4668DC-857F-487D-BFFA-8C0CA5037977}" type="slidenum">
              <a:rPr lang="fr-BE" smtClean="0"/>
              <a:pPr/>
              <a:t>‹N°›</a:t>
            </a:fld>
            <a:endParaRPr lang="fr-BE"/>
          </a:p>
        </p:txBody>
      </p:sp>
      <p:sp>
        <p:nvSpPr>
          <p:cNvPr id="10" name="Espace réservé du pied de page 9"/>
          <p:cNvSpPr>
            <a:spLocks noGrp="1"/>
          </p:cNvSpPr>
          <p:nvPr>
            <p:ph type="ftr" sz="quarter" idx="12"/>
          </p:nvPr>
        </p:nvSpPr>
        <p:spPr/>
        <p:txBody>
          <a:bodyPr/>
          <a:lstStyle/>
          <a:p>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Espace réservé du texte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24" name="Espace réservé de la date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AA309A6D-C09C-4548-B29A-6CF363A7E532}" type="datetimeFigureOut">
              <a:rPr lang="fr-FR" smtClean="0"/>
              <a:pPr/>
              <a:t>15/06/2019</a:t>
            </a:fld>
            <a:endParaRPr lang="fr-BE"/>
          </a:p>
        </p:txBody>
      </p:sp>
      <p:sp>
        <p:nvSpPr>
          <p:cNvPr id="10" name="Espace réservé du pied de page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fr-BE"/>
          </a:p>
        </p:txBody>
      </p:sp>
      <p:sp>
        <p:nvSpPr>
          <p:cNvPr id="22" name="Espace réservé du numéro de diapositive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CF4668DC-857F-487D-BFFA-8C0CA5037977}" type="slidenum">
              <a:rPr lang="fr-BE" smtClean="0"/>
              <a:pPr/>
              <a:t>‹N°›</a:t>
            </a:fld>
            <a:endParaRPr lang="fr-BE"/>
          </a:p>
        </p:txBody>
      </p:sp>
      <p:sp>
        <p:nvSpPr>
          <p:cNvPr id="5" name="Espace réservé du titre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fr-FR" smtClean="0"/>
              <a:t>Cliquez pour modifier le style du titre</a:t>
            </a:r>
            <a:endParaRPr kumimoji="0" lang="en-US"/>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3"/>
          <p:cNvGrpSpPr/>
          <p:nvPr/>
        </p:nvGrpSpPr>
        <p:grpSpPr>
          <a:xfrm>
            <a:off x="0" y="142852"/>
            <a:ext cx="9001156" cy="6786610"/>
            <a:chOff x="0" y="142852"/>
            <a:chExt cx="9001156" cy="6786610"/>
          </a:xfrm>
        </p:grpSpPr>
        <p:sp>
          <p:nvSpPr>
            <p:cNvPr id="5" name="Rectangle 4"/>
            <p:cNvSpPr/>
            <p:nvPr/>
          </p:nvSpPr>
          <p:spPr>
            <a:xfrm>
              <a:off x="2285984" y="1142984"/>
              <a:ext cx="5576206" cy="954107"/>
            </a:xfrm>
            <a:prstGeom prst="rect">
              <a:avLst/>
            </a:prstGeom>
          </p:spPr>
          <p:txBody>
            <a:bodyPr wrap="none">
              <a:spAutoFit/>
              <a:scene3d>
                <a:camera prst="orthographicFront"/>
                <a:lightRig rig="balanced" dir="t">
                  <a:rot lat="0" lon="0" rev="2100000"/>
                </a:lightRig>
              </a:scene3d>
              <a:sp3d extrusionH="57150" prstMaterial="metal">
                <a:bevelT w="38100" h="25400"/>
                <a:contourClr>
                  <a:schemeClr val="bg2"/>
                </a:contourClr>
              </a:sp3d>
            </a:bodyPr>
            <a:lstStyle/>
            <a:p>
              <a:pPr algn="ctr"/>
              <a:r>
                <a:rPr lang="fr-FR" sz="2800" b="1" dirty="0" smtClean="0">
                  <a:ln w="50800"/>
                  <a:solidFill>
                    <a:schemeClr val="bg1"/>
                  </a:solidFill>
                </a:rPr>
                <a:t>CHAPITRE II . LES COMPRIMÉS</a:t>
              </a:r>
            </a:p>
            <a:p>
              <a:pPr algn="ctr"/>
              <a:r>
                <a:rPr lang="fr-FR" sz="2800" b="1" dirty="0" smtClean="0">
                  <a:ln w="50800"/>
                  <a:solidFill>
                    <a:schemeClr val="bg1"/>
                  </a:solidFill>
                </a:rPr>
                <a:t> (Fabrication des comprimés) </a:t>
              </a:r>
              <a:endParaRPr lang="fr-FR" sz="2800" b="1" dirty="0">
                <a:ln w="50800"/>
                <a:solidFill>
                  <a:schemeClr val="bg1"/>
                </a:solidFill>
              </a:endParaRPr>
            </a:p>
          </p:txBody>
        </p:sp>
        <p:sp>
          <p:nvSpPr>
            <p:cNvPr id="6" name="Rectangle 5"/>
            <p:cNvSpPr/>
            <p:nvPr/>
          </p:nvSpPr>
          <p:spPr>
            <a:xfrm>
              <a:off x="6215074" y="5929330"/>
              <a:ext cx="2786082" cy="10001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chemeClr val="bg1"/>
                  </a:solidFill>
                </a:rPr>
                <a:t>Réalisé par : </a:t>
              </a:r>
            </a:p>
            <a:p>
              <a:pPr algn="ctr"/>
              <a:r>
                <a:rPr lang="fr-FR" sz="2000" b="1" dirty="0" smtClean="0">
                  <a:solidFill>
                    <a:schemeClr val="bg1"/>
                  </a:solidFill>
                </a:rPr>
                <a:t>Dr. FIZIR .M</a:t>
              </a:r>
              <a:endParaRPr lang="fr-FR" sz="2000" b="1" dirty="0">
                <a:solidFill>
                  <a:schemeClr val="bg1"/>
                </a:solidFill>
              </a:endParaRPr>
            </a:p>
          </p:txBody>
        </p:sp>
        <p:sp>
          <p:nvSpPr>
            <p:cNvPr id="8" name="Rectangle 7"/>
            <p:cNvSpPr/>
            <p:nvPr/>
          </p:nvSpPr>
          <p:spPr>
            <a:xfrm>
              <a:off x="0" y="5572140"/>
              <a:ext cx="6143668" cy="10001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000" b="1" dirty="0" smtClean="0">
                  <a:solidFill>
                    <a:schemeClr val="bg1"/>
                  </a:solidFill>
                </a:rPr>
                <a:t>Département : Science de la matière</a:t>
              </a:r>
            </a:p>
            <a:p>
              <a:r>
                <a:rPr lang="fr-FR" sz="2000" b="1" dirty="0" smtClean="0">
                  <a:solidFill>
                    <a:schemeClr val="bg1"/>
                  </a:solidFill>
                </a:rPr>
                <a:t>Spécialité : Chimie Pharmaceutiques</a:t>
              </a:r>
              <a:endParaRPr lang="fr-FR" sz="2000" b="1" dirty="0">
                <a:solidFill>
                  <a:schemeClr val="bg1"/>
                </a:solidFill>
              </a:endParaRPr>
            </a:p>
          </p:txBody>
        </p:sp>
        <p:sp>
          <p:nvSpPr>
            <p:cNvPr id="9" name="Rectangle 8"/>
            <p:cNvSpPr/>
            <p:nvPr/>
          </p:nvSpPr>
          <p:spPr>
            <a:xfrm>
              <a:off x="1643042" y="142852"/>
              <a:ext cx="6286544" cy="10001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chemeClr val="bg1"/>
                  </a:solidFill>
                </a:rPr>
                <a:t>Module : Technologie des médicaments II</a:t>
              </a:r>
            </a:p>
          </p:txBody>
        </p:sp>
      </p:grpSp>
      <p:pic>
        <p:nvPicPr>
          <p:cNvPr id="1026" name="Picture 2" descr="Résultat de recherche d'images pour &quot;fabrication des comprimés&quot;"/>
          <p:cNvPicPr>
            <a:picLocks noChangeAspect="1" noChangeArrowheads="1"/>
          </p:cNvPicPr>
          <p:nvPr/>
        </p:nvPicPr>
        <p:blipFill>
          <a:blip r:embed="rId2"/>
          <a:srcRect/>
          <a:stretch>
            <a:fillRect/>
          </a:stretch>
        </p:blipFill>
        <p:spPr bwMode="auto">
          <a:xfrm>
            <a:off x="2857488" y="2357430"/>
            <a:ext cx="3929090" cy="2946818"/>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s://image.made-in-china.com/44f3j00PfCtLVAaHKqo/Xk-500-Personal-Design-Rotating-Granulator.jpg"/>
          <p:cNvPicPr>
            <a:picLocks noChangeAspect="1" noChangeArrowheads="1"/>
          </p:cNvPicPr>
          <p:nvPr/>
        </p:nvPicPr>
        <p:blipFill>
          <a:blip r:embed="rId2"/>
          <a:srcRect b="46215"/>
          <a:stretch>
            <a:fillRect/>
          </a:stretch>
        </p:blipFill>
        <p:spPr bwMode="auto">
          <a:xfrm>
            <a:off x="928694" y="357166"/>
            <a:ext cx="6929454" cy="6143668"/>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2844" y="242808"/>
            <a:ext cx="1907317" cy="461665"/>
          </a:xfrm>
          <a:prstGeom prst="rect">
            <a:avLst/>
          </a:prstGeom>
        </p:spPr>
        <p:txBody>
          <a:bodyPr wrap="none">
            <a:spAutoFit/>
          </a:bodyPr>
          <a:lstStyle/>
          <a:p>
            <a:r>
              <a:rPr lang="fr-FR" sz="2400" b="1" dirty="0" smtClean="0">
                <a:solidFill>
                  <a:srgbClr val="002060"/>
                </a:solidFill>
              </a:rPr>
              <a:t>c. SECHAGE</a:t>
            </a:r>
            <a:endParaRPr lang="fr-FR" sz="2400" b="1" dirty="0">
              <a:solidFill>
                <a:srgbClr val="002060"/>
              </a:solidFill>
            </a:endParaRPr>
          </a:p>
        </p:txBody>
      </p:sp>
      <p:sp>
        <p:nvSpPr>
          <p:cNvPr id="3" name="Rectangle 2"/>
          <p:cNvSpPr/>
          <p:nvPr/>
        </p:nvSpPr>
        <p:spPr>
          <a:xfrm>
            <a:off x="0" y="785794"/>
            <a:ext cx="9144000" cy="5909310"/>
          </a:xfrm>
          <a:prstGeom prst="rect">
            <a:avLst/>
          </a:prstGeom>
        </p:spPr>
        <p:txBody>
          <a:bodyPr wrap="square">
            <a:spAutoFit/>
          </a:bodyPr>
          <a:lstStyle/>
          <a:p>
            <a:pPr>
              <a:lnSpc>
                <a:spcPct val="150000"/>
              </a:lnSpc>
            </a:pPr>
            <a:r>
              <a:rPr lang="fr-FR" b="1" dirty="0" smtClean="0">
                <a:solidFill>
                  <a:schemeClr val="bg1"/>
                </a:solidFill>
              </a:rPr>
              <a:t>Dans lindustrie pharmaceutique, après une granulation par voie humide, le séchage  est  lopération  qui  consiste  à  éliminer  partiellement  l’eau  ou  tout autre  liquide  volatil  contenu  dans  le  granulé,  afin  de  l’amener  à  un  taux d’humidité  convenant  le  mieux  à  son  passage  ultérieur  sur  presse  à comprimer. </a:t>
            </a:r>
          </a:p>
          <a:p>
            <a:pPr>
              <a:lnSpc>
                <a:spcPct val="150000"/>
              </a:lnSpc>
            </a:pPr>
            <a:endParaRPr lang="fr-FR" b="1" dirty="0" smtClean="0">
              <a:solidFill>
                <a:schemeClr val="bg1"/>
              </a:solidFill>
            </a:endParaRPr>
          </a:p>
          <a:p>
            <a:pPr>
              <a:lnSpc>
                <a:spcPct val="150000"/>
              </a:lnSpc>
            </a:pPr>
            <a:r>
              <a:rPr lang="fr-FR" b="1" dirty="0" smtClean="0">
                <a:solidFill>
                  <a:schemeClr val="bg1"/>
                </a:solidFill>
              </a:rPr>
              <a:t>Si l’humidité est trop faible, les comprimés manqueront de cohésion et leur  friabilité sera élevée. </a:t>
            </a:r>
          </a:p>
          <a:p>
            <a:pPr>
              <a:lnSpc>
                <a:spcPct val="150000"/>
              </a:lnSpc>
            </a:pPr>
            <a:endParaRPr lang="fr-FR" b="1" dirty="0" smtClean="0">
              <a:solidFill>
                <a:schemeClr val="bg1"/>
              </a:solidFill>
            </a:endParaRPr>
          </a:p>
          <a:p>
            <a:pPr>
              <a:lnSpc>
                <a:spcPct val="150000"/>
              </a:lnSpc>
            </a:pPr>
            <a:r>
              <a:rPr lang="fr-FR" b="1" dirty="0" smtClean="0">
                <a:solidFill>
                  <a:schemeClr val="bg1"/>
                </a:solidFill>
              </a:rPr>
              <a:t>Si  elle  est  trop  importante,  il  y  aura  collage  du  grain  aux  poinçons  des machines à comprimer. </a:t>
            </a:r>
          </a:p>
          <a:p>
            <a:pPr>
              <a:lnSpc>
                <a:spcPct val="150000"/>
              </a:lnSpc>
            </a:pPr>
            <a:endParaRPr lang="fr-FR" b="1" dirty="0" smtClean="0">
              <a:solidFill>
                <a:schemeClr val="bg1"/>
              </a:solidFill>
            </a:endParaRPr>
          </a:p>
          <a:p>
            <a:pPr>
              <a:lnSpc>
                <a:spcPct val="150000"/>
              </a:lnSpc>
            </a:pPr>
            <a:r>
              <a:rPr lang="fr-FR" b="1" dirty="0" smtClean="0">
                <a:solidFill>
                  <a:schemeClr val="bg1"/>
                </a:solidFill>
              </a:rPr>
              <a:t>En conséquence, pour chaque granulé, un taux optimal d’humidité sera défini. </a:t>
            </a:r>
          </a:p>
          <a:p>
            <a:pPr>
              <a:lnSpc>
                <a:spcPct val="150000"/>
              </a:lnSpc>
            </a:pPr>
            <a:r>
              <a:rPr lang="fr-FR" b="1" dirty="0" smtClean="0">
                <a:solidFill>
                  <a:schemeClr val="bg1"/>
                </a:solidFill>
              </a:rPr>
              <a:t>C’est au cours de létape de séchage que les ponts liquides de transforment en ponts solides et génèrent au granulé la cohésion finale.</a:t>
            </a:r>
            <a:endParaRPr lang="fr-FR" b="1" dirty="0">
              <a:solidFill>
                <a:schemeClr val="bg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282" y="142852"/>
            <a:ext cx="4793876" cy="461665"/>
          </a:xfrm>
          <a:prstGeom prst="rect">
            <a:avLst/>
          </a:prstGeom>
        </p:spPr>
        <p:txBody>
          <a:bodyPr wrap="none">
            <a:spAutoFit/>
          </a:bodyPr>
          <a:lstStyle/>
          <a:p>
            <a:r>
              <a:rPr lang="fr-FR" sz="2400" b="1" dirty="0" smtClean="0">
                <a:solidFill>
                  <a:srgbClr val="002060"/>
                </a:solidFill>
              </a:rPr>
              <a:t>d. CALIBRAGE APRES SECHAGE</a:t>
            </a:r>
            <a:endParaRPr lang="fr-FR" sz="2400" b="1" dirty="0">
              <a:solidFill>
                <a:srgbClr val="002060"/>
              </a:solidFill>
            </a:endParaRPr>
          </a:p>
        </p:txBody>
      </p:sp>
      <p:sp>
        <p:nvSpPr>
          <p:cNvPr id="3" name="Rectangle 2"/>
          <p:cNvSpPr/>
          <p:nvPr/>
        </p:nvSpPr>
        <p:spPr>
          <a:xfrm>
            <a:off x="214282" y="642918"/>
            <a:ext cx="8929718" cy="1015663"/>
          </a:xfrm>
          <a:prstGeom prst="rect">
            <a:avLst/>
          </a:prstGeom>
        </p:spPr>
        <p:txBody>
          <a:bodyPr wrap="square">
            <a:spAutoFit/>
          </a:bodyPr>
          <a:lstStyle/>
          <a:p>
            <a:pPr>
              <a:lnSpc>
                <a:spcPct val="150000"/>
              </a:lnSpc>
            </a:pPr>
            <a:r>
              <a:rPr lang="fr-FR" sz="2000" b="1" dirty="0" smtClean="0">
                <a:solidFill>
                  <a:schemeClr val="bg1"/>
                </a:solidFill>
              </a:rPr>
              <a:t>Cette opération consiste à réduire la taille de particules ou d’agglomérats  grossiers par des moyens mécaniques appropriés.</a:t>
            </a:r>
            <a:endParaRPr lang="fr-FR" sz="2000" b="1" dirty="0">
              <a:solidFill>
                <a:schemeClr val="bg1"/>
              </a:solidFill>
            </a:endParaRPr>
          </a:p>
        </p:txBody>
      </p:sp>
      <p:sp>
        <p:nvSpPr>
          <p:cNvPr id="4" name="Rectangle 3"/>
          <p:cNvSpPr/>
          <p:nvPr/>
        </p:nvSpPr>
        <p:spPr>
          <a:xfrm>
            <a:off x="71406" y="1714488"/>
            <a:ext cx="9286940" cy="5000728"/>
          </a:xfrm>
          <a:prstGeom prst="rect">
            <a:avLst/>
          </a:prstGeom>
        </p:spPr>
        <p:txBody>
          <a:bodyPr wrap="square">
            <a:spAutoFit/>
          </a:bodyPr>
          <a:lstStyle/>
          <a:p>
            <a:pPr>
              <a:lnSpc>
                <a:spcPct val="200000"/>
              </a:lnSpc>
              <a:buFont typeface="Wingdings" pitchFamily="2" charset="2"/>
              <a:buChar char="v"/>
            </a:pPr>
            <a:r>
              <a:rPr lang="fr-FR" b="1" dirty="0" smtClean="0">
                <a:solidFill>
                  <a:schemeClr val="bg1"/>
                </a:solidFill>
              </a:rPr>
              <a:t>Effectué après le séchage, le calibrage présente des avantages : </a:t>
            </a:r>
          </a:p>
          <a:p>
            <a:pPr>
              <a:lnSpc>
                <a:spcPct val="200000"/>
              </a:lnSpc>
              <a:buFont typeface="Arial" pitchFamily="34" charset="0"/>
              <a:buChar char="•"/>
            </a:pPr>
            <a:r>
              <a:rPr lang="fr-FR" b="1" dirty="0" smtClean="0">
                <a:solidFill>
                  <a:schemeClr val="bg1"/>
                </a:solidFill>
              </a:rPr>
              <a:t>Augmenter la </a:t>
            </a:r>
            <a:r>
              <a:rPr lang="fr-FR" b="1" dirty="0" smtClean="0">
                <a:solidFill>
                  <a:srgbClr val="FF0000"/>
                </a:solidFill>
              </a:rPr>
              <a:t>surface spécifique </a:t>
            </a:r>
            <a:r>
              <a:rPr lang="fr-FR" b="1" dirty="0" smtClean="0">
                <a:solidFill>
                  <a:schemeClr val="bg1"/>
                </a:solidFill>
              </a:rPr>
              <a:t>avec pour conséquence, une vitesse de dissolution accélérée du principe actif et donc une meilleure biodisponibilité. </a:t>
            </a:r>
          </a:p>
          <a:p>
            <a:pPr>
              <a:lnSpc>
                <a:spcPct val="200000"/>
              </a:lnSpc>
              <a:buFont typeface="Arial" pitchFamily="34" charset="0"/>
              <a:buChar char="•"/>
            </a:pPr>
            <a:r>
              <a:rPr lang="fr-FR" b="1" dirty="0" smtClean="0">
                <a:solidFill>
                  <a:schemeClr val="bg1"/>
                </a:solidFill>
              </a:rPr>
              <a:t>Améliorer les propriétés découlement du fait d’un meilleur remplissage des matrices lors de la compression. </a:t>
            </a:r>
          </a:p>
          <a:p>
            <a:pPr>
              <a:lnSpc>
                <a:spcPct val="200000"/>
              </a:lnSpc>
              <a:buFont typeface="Wingdings" pitchFamily="2" charset="2"/>
              <a:buChar char="v"/>
            </a:pPr>
            <a:r>
              <a:rPr lang="fr-FR" b="1" dirty="0" smtClean="0">
                <a:solidFill>
                  <a:schemeClr val="bg1"/>
                </a:solidFill>
              </a:rPr>
              <a:t>Inconvénients pouvant survenir après calibrage : </a:t>
            </a:r>
          </a:p>
          <a:p>
            <a:pPr>
              <a:lnSpc>
                <a:spcPct val="200000"/>
              </a:lnSpc>
              <a:buFont typeface="Arial" pitchFamily="34" charset="0"/>
              <a:buChar char="•"/>
            </a:pPr>
            <a:r>
              <a:rPr lang="fr-FR" b="1" dirty="0" smtClean="0">
                <a:solidFill>
                  <a:schemeClr val="bg1"/>
                </a:solidFill>
              </a:rPr>
              <a:t>possible changement dans la forme polymorphe du principe actif, doù le risque </a:t>
            </a:r>
          </a:p>
          <a:p>
            <a:pPr>
              <a:lnSpc>
                <a:spcPct val="200000"/>
              </a:lnSpc>
            </a:pPr>
            <a:r>
              <a:rPr lang="fr-FR" b="1" dirty="0" smtClean="0">
                <a:solidFill>
                  <a:schemeClr val="bg1"/>
                </a:solidFill>
              </a:rPr>
              <a:t>de changement dans l’effet pharmacologique souhaité.</a:t>
            </a:r>
          </a:p>
          <a:p>
            <a:pPr>
              <a:lnSpc>
                <a:spcPct val="200000"/>
              </a:lnSpc>
              <a:buFont typeface="Arial" pitchFamily="34" charset="0"/>
              <a:buChar char="•"/>
            </a:pPr>
            <a:r>
              <a:rPr lang="fr-FR" b="1" dirty="0" smtClean="0">
                <a:solidFill>
                  <a:schemeClr val="bg1"/>
                </a:solidFill>
              </a:rPr>
              <a:t>formation de fines en très grande quantité si le calibrage n’est pas contrôlé. </a:t>
            </a:r>
            <a:endParaRPr lang="fr-FR" b="1" dirty="0">
              <a:solidFill>
                <a:schemeClr val="bg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Résultat de recherche d'images pour &quot;granulation par voie humide&quot;"/>
          <p:cNvPicPr>
            <a:picLocks noChangeAspect="1" noChangeArrowheads="1"/>
          </p:cNvPicPr>
          <p:nvPr/>
        </p:nvPicPr>
        <p:blipFill>
          <a:blip r:embed="rId2"/>
          <a:srcRect/>
          <a:stretch>
            <a:fillRect/>
          </a:stretch>
        </p:blipFill>
        <p:spPr bwMode="auto">
          <a:xfrm>
            <a:off x="2000232" y="1698613"/>
            <a:ext cx="7143768" cy="5159387"/>
          </a:xfrm>
          <a:prstGeom prst="rect">
            <a:avLst/>
          </a:prstGeom>
          <a:noFill/>
        </p:spPr>
      </p:pic>
      <p:sp>
        <p:nvSpPr>
          <p:cNvPr id="3" name="Rectangle 2"/>
          <p:cNvSpPr/>
          <p:nvPr/>
        </p:nvSpPr>
        <p:spPr>
          <a:xfrm>
            <a:off x="214282" y="71414"/>
            <a:ext cx="8929718" cy="461665"/>
          </a:xfrm>
          <a:prstGeom prst="rect">
            <a:avLst/>
          </a:prstGeom>
        </p:spPr>
        <p:txBody>
          <a:bodyPr wrap="square">
            <a:spAutoFit/>
            <a:scene3d>
              <a:camera prst="orthographicFront"/>
              <a:lightRig rig="balanced" dir="t">
                <a:rot lat="0" lon="0" rev="2100000"/>
              </a:lightRig>
            </a:scene3d>
            <a:sp3d extrusionH="57150" prstMaterial="metal">
              <a:bevelT w="38100" h="25400"/>
              <a:contourClr>
                <a:schemeClr val="bg2"/>
              </a:contourClr>
            </a:sp3d>
          </a:bodyPr>
          <a:lstStyle/>
          <a:p>
            <a:r>
              <a:rPr lang="fr-FR" sz="2400" b="1" dirty="0" smtClean="0">
                <a:ln w="50800"/>
                <a:solidFill>
                  <a:srgbClr val="7030A0"/>
                </a:solidFill>
              </a:rPr>
              <a:t>1.3 .2 Granulation par voie </a:t>
            </a:r>
            <a:r>
              <a:rPr lang="fr-FR" sz="2400" b="1" dirty="0" err="1" smtClean="0">
                <a:ln w="50800"/>
                <a:solidFill>
                  <a:srgbClr val="7030A0"/>
                </a:solidFill>
              </a:rPr>
              <a:t>séche</a:t>
            </a:r>
            <a:r>
              <a:rPr lang="fr-FR" sz="2400" b="1" dirty="0" smtClean="0">
                <a:ln w="50800"/>
                <a:solidFill>
                  <a:srgbClr val="7030A0"/>
                </a:solidFill>
              </a:rPr>
              <a:t>:</a:t>
            </a:r>
          </a:p>
        </p:txBody>
      </p:sp>
      <p:sp>
        <p:nvSpPr>
          <p:cNvPr id="4" name="Rectangle 3"/>
          <p:cNvSpPr/>
          <p:nvPr/>
        </p:nvSpPr>
        <p:spPr>
          <a:xfrm>
            <a:off x="0" y="428604"/>
            <a:ext cx="9144000" cy="1338828"/>
          </a:xfrm>
          <a:prstGeom prst="rect">
            <a:avLst/>
          </a:prstGeom>
        </p:spPr>
        <p:txBody>
          <a:bodyPr wrap="square">
            <a:spAutoFit/>
          </a:bodyPr>
          <a:lstStyle/>
          <a:p>
            <a:pPr>
              <a:lnSpc>
                <a:spcPct val="150000"/>
              </a:lnSpc>
            </a:pPr>
            <a:r>
              <a:rPr lang="fr-FR" b="1" dirty="0" smtClean="0">
                <a:solidFill>
                  <a:schemeClr val="bg1"/>
                </a:solidFill>
              </a:rPr>
              <a:t> La voie sèche est utilisée, lorsque le principe actif  et/ou  excipient  sensibles  à  l’humidité  et/ou  la  chaleur  (séchage) ou lorsqu’il est trop solubles dans les liquides de mouillage.</a:t>
            </a:r>
            <a:endParaRPr lang="fr-FR" b="1" dirty="0">
              <a:solidFill>
                <a:schemeClr val="bg1"/>
              </a:solidFill>
            </a:endParaRPr>
          </a:p>
        </p:txBody>
      </p:sp>
      <p:sp>
        <p:nvSpPr>
          <p:cNvPr id="5" name="Ellipse 4"/>
          <p:cNvSpPr/>
          <p:nvPr/>
        </p:nvSpPr>
        <p:spPr>
          <a:xfrm>
            <a:off x="3714744" y="2643182"/>
            <a:ext cx="1857388" cy="421481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a:srcRect/>
          <a:stretch>
            <a:fillRect/>
          </a:stretch>
        </p:blipFill>
        <p:spPr bwMode="auto">
          <a:xfrm>
            <a:off x="714348" y="2500306"/>
            <a:ext cx="7458075" cy="3429000"/>
          </a:xfrm>
          <a:prstGeom prst="rect">
            <a:avLst/>
          </a:prstGeom>
          <a:noFill/>
          <a:ln w="9525">
            <a:noFill/>
            <a:miter lim="800000"/>
            <a:headEnd/>
            <a:tailEnd/>
          </a:ln>
          <a:effectLst/>
        </p:spPr>
      </p:pic>
      <p:sp>
        <p:nvSpPr>
          <p:cNvPr id="3" name="Rectangle 2"/>
          <p:cNvSpPr/>
          <p:nvPr/>
        </p:nvSpPr>
        <p:spPr>
          <a:xfrm>
            <a:off x="571472" y="642918"/>
            <a:ext cx="8143932" cy="1754326"/>
          </a:xfrm>
          <a:prstGeom prst="rect">
            <a:avLst/>
          </a:prstGeom>
        </p:spPr>
        <p:txBody>
          <a:bodyPr wrap="square">
            <a:spAutoFit/>
          </a:bodyPr>
          <a:lstStyle/>
          <a:p>
            <a:pPr marL="342900" indent="-342900" algn="just">
              <a:buFont typeface="+mj-lt"/>
              <a:buAutoNum type="arabicPeriod"/>
            </a:pPr>
            <a:r>
              <a:rPr lang="fr-FR" b="1" dirty="0" smtClean="0">
                <a:solidFill>
                  <a:schemeClr val="bg1"/>
                </a:solidFill>
              </a:rPr>
              <a:t>Compression  de  la  poudre  (ou  du  mélange)  sur  une  presse  à comprimer  puissante  et  production  de  gros  comprimés  épais  (Briquettes)  .  </a:t>
            </a:r>
          </a:p>
          <a:p>
            <a:pPr marL="342900" indent="-342900" algn="just">
              <a:buFont typeface="+mj-lt"/>
              <a:buAutoNum type="arabicPeriod"/>
            </a:pPr>
            <a:endParaRPr lang="fr-FR" b="1" dirty="0" smtClean="0">
              <a:solidFill>
                <a:schemeClr val="bg1"/>
              </a:solidFill>
            </a:endParaRPr>
          </a:p>
          <a:p>
            <a:pPr marL="342900" indent="-342900" algn="just">
              <a:buFont typeface="+mj-lt"/>
              <a:buAutoNum type="arabicPeriod"/>
            </a:pPr>
            <a:r>
              <a:rPr lang="fr-FR" b="1" dirty="0" smtClean="0">
                <a:solidFill>
                  <a:schemeClr val="bg1"/>
                </a:solidFill>
              </a:rPr>
              <a:t>Broyage  des  briquettes  obtenus  et  calibrage  des </a:t>
            </a:r>
          </a:p>
          <a:p>
            <a:pPr marL="342900" indent="-342900" algn="just"/>
            <a:r>
              <a:rPr lang="fr-FR" b="1" dirty="0" smtClean="0">
                <a:solidFill>
                  <a:schemeClr val="bg1"/>
                </a:solidFill>
              </a:rPr>
              <a:t>       grains obtenus </a:t>
            </a:r>
            <a:endParaRPr lang="fr-FR" b="1" dirty="0">
              <a:solidFill>
                <a:schemeClr val="bg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14678" y="214290"/>
            <a:ext cx="3194914" cy="523220"/>
          </a:xfrm>
          <a:prstGeom prst="rect">
            <a:avLst/>
          </a:prstGeom>
        </p:spPr>
        <p:txBody>
          <a:bodyPr wrap="none">
            <a:spAutoFit/>
            <a:scene3d>
              <a:camera prst="orthographicFront"/>
              <a:lightRig rig="balanced" dir="t">
                <a:rot lat="0" lon="0" rev="2100000"/>
              </a:lightRig>
            </a:scene3d>
            <a:sp3d extrusionH="57150" prstMaterial="metal">
              <a:bevelT w="38100" h="25400"/>
              <a:contourClr>
                <a:schemeClr val="bg2"/>
              </a:contourClr>
            </a:sp3d>
          </a:bodyPr>
          <a:lstStyle/>
          <a:p>
            <a:pPr algn="ctr"/>
            <a:r>
              <a:rPr lang="fr-FR" sz="2800" b="1" dirty="0" smtClean="0">
                <a:ln w="50800"/>
                <a:solidFill>
                  <a:srgbClr val="FF0000"/>
                </a:solidFill>
              </a:rPr>
              <a:t>2. La compression</a:t>
            </a:r>
            <a:endParaRPr lang="fr-FR" sz="2800" b="1" dirty="0">
              <a:ln w="50800"/>
              <a:solidFill>
                <a:srgbClr val="FF0000"/>
              </a:solidFill>
            </a:endParaRPr>
          </a:p>
        </p:txBody>
      </p:sp>
      <p:sp>
        <p:nvSpPr>
          <p:cNvPr id="3" name="Rectangle 2"/>
          <p:cNvSpPr/>
          <p:nvPr/>
        </p:nvSpPr>
        <p:spPr>
          <a:xfrm>
            <a:off x="214282" y="1000108"/>
            <a:ext cx="8929718" cy="461665"/>
          </a:xfrm>
          <a:prstGeom prst="rect">
            <a:avLst/>
          </a:prstGeom>
        </p:spPr>
        <p:txBody>
          <a:bodyPr wrap="square">
            <a:spAutoFit/>
            <a:scene3d>
              <a:camera prst="orthographicFront"/>
              <a:lightRig rig="balanced" dir="t">
                <a:rot lat="0" lon="0" rev="2100000"/>
              </a:lightRig>
            </a:scene3d>
            <a:sp3d extrusionH="57150" prstMaterial="metal">
              <a:bevelT w="38100" h="25400"/>
              <a:contourClr>
                <a:schemeClr val="bg2"/>
              </a:contourClr>
            </a:sp3d>
          </a:bodyPr>
          <a:lstStyle/>
          <a:p>
            <a:r>
              <a:rPr lang="fr-FR" sz="2400" b="1" dirty="0" smtClean="0">
                <a:ln w="50800"/>
                <a:solidFill>
                  <a:schemeClr val="bg1"/>
                </a:solidFill>
              </a:rPr>
              <a:t>2.1 Définition</a:t>
            </a:r>
          </a:p>
        </p:txBody>
      </p:sp>
      <p:sp>
        <p:nvSpPr>
          <p:cNvPr id="4" name="Rectangle 3"/>
          <p:cNvSpPr/>
          <p:nvPr/>
        </p:nvSpPr>
        <p:spPr>
          <a:xfrm>
            <a:off x="0" y="1714488"/>
            <a:ext cx="9144000" cy="1754326"/>
          </a:xfrm>
          <a:prstGeom prst="rect">
            <a:avLst/>
          </a:prstGeom>
        </p:spPr>
        <p:txBody>
          <a:bodyPr wrap="square">
            <a:spAutoFit/>
          </a:bodyPr>
          <a:lstStyle/>
          <a:p>
            <a:pPr>
              <a:lnSpc>
                <a:spcPct val="150000"/>
              </a:lnSpc>
            </a:pPr>
            <a:r>
              <a:rPr lang="fr-FR" b="1" dirty="0" smtClean="0">
                <a:solidFill>
                  <a:schemeClr val="bg1"/>
                </a:solidFill>
              </a:rPr>
              <a:t>C’est une technologie qui consiste à transformer une poudre en comprimé, par réduction du volume du lit de poudre. Cette réduction produit l’élimination de l’air interparticulaire, ce qui a pour conséquence d’augmenter les surfaces de contact entre les particules, donc de faciliter les liaisons interparticulaire .</a:t>
            </a:r>
            <a:endParaRPr lang="fr-FR" b="1" dirty="0">
              <a:solidFill>
                <a:schemeClr val="bg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28794" y="428604"/>
            <a:ext cx="5369675" cy="523220"/>
          </a:xfrm>
          <a:prstGeom prst="rect">
            <a:avLst/>
          </a:prstGeom>
        </p:spPr>
        <p:txBody>
          <a:bodyPr wrap="none">
            <a:spAutoFit/>
          </a:bodyPr>
          <a:lstStyle/>
          <a:p>
            <a:r>
              <a:rPr lang="fr-FR" sz="2800" b="1" dirty="0" smtClean="0">
                <a:solidFill>
                  <a:schemeClr val="bg1"/>
                </a:solidFill>
              </a:rPr>
              <a:t>2.1. Les machines à comprimer </a:t>
            </a:r>
            <a:endParaRPr lang="fr-FR" sz="2800" b="1" dirty="0">
              <a:solidFill>
                <a:schemeClr val="bg1"/>
              </a:solidFill>
            </a:endParaRPr>
          </a:p>
        </p:txBody>
      </p:sp>
      <p:sp>
        <p:nvSpPr>
          <p:cNvPr id="3" name="Rectangle 2"/>
          <p:cNvSpPr/>
          <p:nvPr/>
        </p:nvSpPr>
        <p:spPr>
          <a:xfrm>
            <a:off x="0" y="1214422"/>
            <a:ext cx="8929718" cy="3373359"/>
          </a:xfrm>
          <a:prstGeom prst="rect">
            <a:avLst/>
          </a:prstGeom>
        </p:spPr>
        <p:txBody>
          <a:bodyPr wrap="square">
            <a:spAutoFit/>
          </a:bodyPr>
          <a:lstStyle/>
          <a:p>
            <a:pPr algn="just">
              <a:lnSpc>
                <a:spcPct val="150000"/>
              </a:lnSpc>
            </a:pPr>
            <a:r>
              <a:rPr lang="fr-FR" b="1" dirty="0" smtClean="0">
                <a:solidFill>
                  <a:schemeClr val="bg1"/>
                </a:solidFill>
              </a:rPr>
              <a:t>Les premières machines à comprimés sont constituées d’un unique poinçon et la compression se fait manuellement. On parle de machine alternative ou excentrique. Bien que l’automatisation des machines permette d’augmenter la cadence de production, les machines alternatives sont de nos jours réservées aux activités de R&amp;D et ont été remplacées en production par des machines à comprimés dites rotatives. En effet les machines rotatives ont un rendement nettement supérieur (poinçons multiples) et compriment de manière plus uniforme (mouvement des deux poinçons).</a:t>
            </a:r>
            <a:endParaRPr lang="fr-FR" b="1" dirty="0">
              <a:solidFill>
                <a:schemeClr val="bg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57422" y="500042"/>
            <a:ext cx="4574394" cy="523220"/>
          </a:xfrm>
          <a:prstGeom prst="rect">
            <a:avLst/>
          </a:prstGeom>
        </p:spPr>
        <p:txBody>
          <a:bodyPr wrap="none">
            <a:spAutoFit/>
          </a:bodyPr>
          <a:lstStyle/>
          <a:p>
            <a:r>
              <a:rPr lang="fr-FR" sz="2800" b="1" dirty="0" smtClean="0">
                <a:solidFill>
                  <a:srgbClr val="002060"/>
                </a:solidFill>
              </a:rPr>
              <a:t>2.1.1. Machine alternative :</a:t>
            </a:r>
            <a:endParaRPr lang="fr-FR" sz="2800" b="1" dirty="0">
              <a:solidFill>
                <a:srgbClr val="002060"/>
              </a:solidFill>
            </a:endParaRPr>
          </a:p>
        </p:txBody>
      </p:sp>
      <p:sp>
        <p:nvSpPr>
          <p:cNvPr id="3" name="Rectangle 2"/>
          <p:cNvSpPr/>
          <p:nvPr/>
        </p:nvSpPr>
        <p:spPr>
          <a:xfrm>
            <a:off x="0" y="1357298"/>
            <a:ext cx="8929718" cy="4247317"/>
          </a:xfrm>
          <a:prstGeom prst="rect">
            <a:avLst/>
          </a:prstGeom>
        </p:spPr>
        <p:txBody>
          <a:bodyPr wrap="square">
            <a:spAutoFit/>
          </a:bodyPr>
          <a:lstStyle/>
          <a:p>
            <a:pPr algn="just">
              <a:lnSpc>
                <a:spcPct val="150000"/>
              </a:lnSpc>
            </a:pPr>
            <a:r>
              <a:rPr lang="fr-FR" b="1" dirty="0" smtClean="0">
                <a:solidFill>
                  <a:schemeClr val="bg1"/>
                </a:solidFill>
              </a:rPr>
              <a:t>Une machine à comprimés alternative est constituée de quatre éléments principaux :</a:t>
            </a:r>
          </a:p>
          <a:p>
            <a:pPr algn="just">
              <a:lnSpc>
                <a:spcPct val="150000"/>
              </a:lnSpc>
            </a:pPr>
            <a:r>
              <a:rPr lang="fr-FR" b="1" dirty="0" smtClean="0">
                <a:solidFill>
                  <a:schemeClr val="bg1"/>
                </a:solidFill>
              </a:rPr>
              <a:t>-La matrice (pièce percée destinée à recevoir le mélange à comprimer), les poinçons, la trémie et le sabot.</a:t>
            </a:r>
          </a:p>
          <a:p>
            <a:pPr algn="just">
              <a:lnSpc>
                <a:spcPct val="150000"/>
              </a:lnSpc>
            </a:pPr>
            <a:r>
              <a:rPr lang="fr-FR" b="1" dirty="0" smtClean="0">
                <a:solidFill>
                  <a:schemeClr val="bg1"/>
                </a:solidFill>
              </a:rPr>
              <a:t>- La position du poinçon inférieur fixe le volume de poudre à comprimer et donc le poids du comprimé.</a:t>
            </a:r>
          </a:p>
          <a:p>
            <a:pPr algn="just">
              <a:lnSpc>
                <a:spcPct val="150000"/>
              </a:lnSpc>
            </a:pPr>
            <a:r>
              <a:rPr lang="fr-FR" b="1" dirty="0" smtClean="0">
                <a:solidFill>
                  <a:schemeClr val="bg1"/>
                </a:solidFill>
              </a:rPr>
              <a:t>- La dureté du comprimé se règle au niveau du poinçon supérieur avec la hauteur de compression.</a:t>
            </a:r>
          </a:p>
          <a:p>
            <a:pPr algn="just">
              <a:lnSpc>
                <a:spcPct val="150000"/>
              </a:lnSpc>
            </a:pPr>
            <a:r>
              <a:rPr lang="fr-FR" b="1" dirty="0" smtClean="0">
                <a:solidFill>
                  <a:schemeClr val="bg1"/>
                </a:solidFill>
              </a:rPr>
              <a:t>- Dans le cas des machines à comprimés alternatives, le poinçon inférieur reste fixe et le rendement horaire est compris entre 1500 à 6000 comprimés.</a:t>
            </a:r>
            <a:endParaRPr lang="fr-FR" b="1" dirty="0">
              <a:solidFill>
                <a:schemeClr val="bg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AutoShape 2" descr="Résultat de recherche d'images pour &quot;machine a comprimer alternative&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7652" name="AutoShape 4" descr="Résultat de recherche d'images pour &quot;machine a comprimer alternative&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27654" name="Picture 6"/>
          <p:cNvPicPr>
            <a:picLocks noChangeAspect="1" noChangeArrowheads="1"/>
          </p:cNvPicPr>
          <p:nvPr/>
        </p:nvPicPr>
        <p:blipFill>
          <a:blip r:embed="rId2"/>
          <a:srcRect r="8593"/>
          <a:stretch>
            <a:fillRect/>
          </a:stretch>
        </p:blipFill>
        <p:spPr bwMode="auto">
          <a:xfrm>
            <a:off x="0" y="0"/>
            <a:ext cx="9144000" cy="681993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a:srcRect/>
          <a:stretch>
            <a:fillRect/>
          </a:stretch>
        </p:blipFill>
        <p:spPr bwMode="auto">
          <a:xfrm>
            <a:off x="0" y="1"/>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2844" y="1857364"/>
            <a:ext cx="8786874" cy="3323987"/>
          </a:xfrm>
          <a:prstGeom prst="rect">
            <a:avLst/>
          </a:prstGeom>
        </p:spPr>
        <p:txBody>
          <a:bodyPr wrap="square">
            <a:spAutoFit/>
          </a:bodyPr>
          <a:lstStyle/>
          <a:p>
            <a:pPr algn="just">
              <a:lnSpc>
                <a:spcPct val="150000"/>
              </a:lnSpc>
              <a:buFont typeface="Wingdings" pitchFamily="2" charset="2"/>
              <a:buChar char="v"/>
            </a:pPr>
            <a:r>
              <a:rPr lang="fr-FR" sz="2000" b="1" dirty="0" smtClean="0">
                <a:solidFill>
                  <a:schemeClr val="bg1"/>
                </a:solidFill>
              </a:rPr>
              <a:t> Lors de la fabrication de formes sèches tels que les comprimés, les sachets ou encore certains gélules, le mélange des poudres nécessite une étape préliminaire appelée </a:t>
            </a:r>
            <a:r>
              <a:rPr lang="fr-FR" sz="2000" b="1" dirty="0" smtClean="0">
                <a:solidFill>
                  <a:srgbClr val="FF0000"/>
                </a:solidFill>
              </a:rPr>
              <a:t>granulation</a:t>
            </a:r>
            <a:r>
              <a:rPr lang="fr-FR" sz="2000" b="1" dirty="0" smtClean="0">
                <a:solidFill>
                  <a:schemeClr val="bg1"/>
                </a:solidFill>
              </a:rPr>
              <a:t> soit parce qu’il n’est pas compressible directement soit pour des raisons de biodisponibilité.</a:t>
            </a:r>
          </a:p>
          <a:p>
            <a:pPr algn="just">
              <a:lnSpc>
                <a:spcPct val="150000"/>
              </a:lnSpc>
            </a:pPr>
            <a:endParaRPr lang="fr-FR" sz="2000" b="1" dirty="0" smtClean="0">
              <a:solidFill>
                <a:schemeClr val="bg1"/>
              </a:solidFill>
            </a:endParaRPr>
          </a:p>
          <a:p>
            <a:pPr algn="just">
              <a:lnSpc>
                <a:spcPct val="150000"/>
              </a:lnSpc>
              <a:buFont typeface="Wingdings" pitchFamily="2" charset="2"/>
              <a:buChar char="v"/>
            </a:pPr>
            <a:r>
              <a:rPr lang="fr-FR" sz="2000" b="1" dirty="0" smtClean="0">
                <a:solidFill>
                  <a:schemeClr val="bg1"/>
                </a:solidFill>
              </a:rPr>
              <a:t>La fabrication des comprimés est faite selon les étapes du schéma de la figure 1.</a:t>
            </a:r>
            <a:endParaRPr lang="fr-FR" sz="2000" b="1" dirty="0">
              <a:solidFill>
                <a:schemeClr val="bg1"/>
              </a:solidFill>
            </a:endParaRPr>
          </a:p>
        </p:txBody>
      </p:sp>
      <p:sp>
        <p:nvSpPr>
          <p:cNvPr id="5" name="Rectangle 4"/>
          <p:cNvSpPr/>
          <p:nvPr/>
        </p:nvSpPr>
        <p:spPr>
          <a:xfrm>
            <a:off x="928662" y="642918"/>
            <a:ext cx="6953956" cy="523220"/>
          </a:xfrm>
          <a:prstGeom prst="rect">
            <a:avLst/>
          </a:prstGeom>
        </p:spPr>
        <p:txBody>
          <a:bodyPr wrap="none">
            <a:spAutoFit/>
            <a:scene3d>
              <a:camera prst="orthographicFront"/>
              <a:lightRig rig="balanced" dir="t">
                <a:rot lat="0" lon="0" rev="2100000"/>
              </a:lightRig>
            </a:scene3d>
            <a:sp3d extrusionH="57150" prstMaterial="metal">
              <a:bevelT w="38100" h="25400"/>
              <a:contourClr>
                <a:schemeClr val="bg2"/>
              </a:contourClr>
            </a:sp3d>
          </a:bodyPr>
          <a:lstStyle/>
          <a:p>
            <a:pPr algn="ctr"/>
            <a:r>
              <a:rPr lang="fr-FR" sz="2800" b="1" dirty="0" smtClean="0">
                <a:ln w="50800"/>
                <a:solidFill>
                  <a:srgbClr val="FF0000"/>
                </a:solidFill>
              </a:rPr>
              <a:t>I. </a:t>
            </a:r>
            <a:r>
              <a:rPr lang="fr-FR" sz="2800" b="1" dirty="0" err="1" smtClean="0">
                <a:ln w="50800"/>
                <a:solidFill>
                  <a:srgbClr val="FF0000"/>
                </a:solidFill>
              </a:rPr>
              <a:t>Procèdé</a:t>
            </a:r>
            <a:r>
              <a:rPr lang="fr-FR" sz="2800" b="1" dirty="0" smtClean="0">
                <a:ln w="50800"/>
                <a:solidFill>
                  <a:srgbClr val="FF0000"/>
                </a:solidFill>
              </a:rPr>
              <a:t> de fabrication des comprimés</a:t>
            </a:r>
            <a:endParaRPr lang="fr-FR" sz="2800" b="1" dirty="0">
              <a:ln w="50800"/>
              <a:solidFill>
                <a:srgbClr val="FF00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7158" y="428604"/>
            <a:ext cx="6976205" cy="523220"/>
          </a:xfrm>
          <a:prstGeom prst="rect">
            <a:avLst/>
          </a:prstGeom>
        </p:spPr>
        <p:txBody>
          <a:bodyPr wrap="none">
            <a:spAutoFit/>
          </a:bodyPr>
          <a:lstStyle/>
          <a:p>
            <a:pPr>
              <a:buFont typeface="Arial" pitchFamily="34" charset="0"/>
              <a:buChar char="•"/>
            </a:pPr>
            <a:r>
              <a:rPr lang="fr-FR" sz="2800" b="1" dirty="0" smtClean="0">
                <a:solidFill>
                  <a:srgbClr val="006600"/>
                </a:solidFill>
              </a:rPr>
              <a:t> Etapes de la fabrication des comprimés</a:t>
            </a:r>
            <a:endParaRPr lang="fr-FR" sz="2800" b="1" dirty="0">
              <a:solidFill>
                <a:srgbClr val="006600"/>
              </a:solidFill>
            </a:endParaRPr>
          </a:p>
        </p:txBody>
      </p:sp>
      <p:sp>
        <p:nvSpPr>
          <p:cNvPr id="3" name="Rectangle 2"/>
          <p:cNvSpPr/>
          <p:nvPr/>
        </p:nvSpPr>
        <p:spPr>
          <a:xfrm>
            <a:off x="428596" y="1357298"/>
            <a:ext cx="8715404" cy="2462213"/>
          </a:xfrm>
          <a:prstGeom prst="rect">
            <a:avLst/>
          </a:prstGeom>
        </p:spPr>
        <p:txBody>
          <a:bodyPr wrap="square">
            <a:spAutoFit/>
          </a:bodyPr>
          <a:lstStyle/>
          <a:p>
            <a:r>
              <a:rPr lang="fr-FR" sz="2800" b="1" dirty="0" smtClean="0">
                <a:solidFill>
                  <a:schemeClr val="bg1"/>
                </a:solidFill>
              </a:rPr>
              <a:t>a-Alimentation :</a:t>
            </a:r>
          </a:p>
          <a:p>
            <a:endParaRPr lang="fr-FR" b="1" dirty="0" smtClean="0">
              <a:solidFill>
                <a:schemeClr val="bg1"/>
              </a:solidFill>
            </a:endParaRPr>
          </a:p>
          <a:p>
            <a:pPr>
              <a:lnSpc>
                <a:spcPct val="150000"/>
              </a:lnSpc>
            </a:pPr>
            <a:r>
              <a:rPr lang="fr-FR" b="1" dirty="0" smtClean="0">
                <a:solidFill>
                  <a:schemeClr val="bg1"/>
                </a:solidFill>
              </a:rPr>
              <a:t>-le poinçon supérieur est relevé.</a:t>
            </a:r>
          </a:p>
          <a:p>
            <a:pPr>
              <a:lnSpc>
                <a:spcPct val="150000"/>
              </a:lnSpc>
            </a:pPr>
            <a:r>
              <a:rPr lang="fr-FR" b="1" dirty="0" smtClean="0">
                <a:solidFill>
                  <a:schemeClr val="bg1"/>
                </a:solidFill>
              </a:rPr>
              <a:t>-le poinçon inférieur est en position basse.</a:t>
            </a:r>
          </a:p>
          <a:p>
            <a:pPr>
              <a:lnSpc>
                <a:spcPct val="150000"/>
              </a:lnSpc>
            </a:pPr>
            <a:r>
              <a:rPr lang="fr-FR" b="1" dirty="0" smtClean="0">
                <a:solidFill>
                  <a:schemeClr val="bg1"/>
                </a:solidFill>
              </a:rPr>
              <a:t>-le sabot se trouve au-dessus de la chambre de compression, qui se remplie de grains par simple écoulement de la poudre.</a:t>
            </a:r>
            <a:endParaRPr lang="fr-FR" b="1" dirty="0">
              <a:solidFill>
                <a:schemeClr val="bg1"/>
              </a:solidFill>
            </a:endParaRPr>
          </a:p>
        </p:txBody>
      </p:sp>
      <p:sp>
        <p:nvSpPr>
          <p:cNvPr id="5" name="Rectangle 4"/>
          <p:cNvSpPr/>
          <p:nvPr/>
        </p:nvSpPr>
        <p:spPr>
          <a:xfrm>
            <a:off x="357158" y="4214818"/>
            <a:ext cx="8786842" cy="1985159"/>
          </a:xfrm>
          <a:prstGeom prst="rect">
            <a:avLst/>
          </a:prstGeom>
        </p:spPr>
        <p:txBody>
          <a:bodyPr wrap="square">
            <a:spAutoFit/>
          </a:bodyPr>
          <a:lstStyle/>
          <a:p>
            <a:pPr>
              <a:lnSpc>
                <a:spcPct val="150000"/>
              </a:lnSpc>
            </a:pPr>
            <a:r>
              <a:rPr lang="fr-FR" sz="2800" b="1" dirty="0" smtClean="0">
                <a:solidFill>
                  <a:schemeClr val="bg1"/>
                </a:solidFill>
              </a:rPr>
              <a:t>b-Arasage :</a:t>
            </a:r>
          </a:p>
          <a:p>
            <a:pPr>
              <a:lnSpc>
                <a:spcPct val="150000"/>
              </a:lnSpc>
            </a:pPr>
            <a:r>
              <a:rPr lang="fr-FR" b="1" dirty="0" smtClean="0">
                <a:solidFill>
                  <a:schemeClr val="bg1"/>
                </a:solidFill>
              </a:rPr>
              <a:t>-les poinçons sont dans la même position.</a:t>
            </a:r>
          </a:p>
          <a:p>
            <a:pPr>
              <a:lnSpc>
                <a:spcPct val="150000"/>
              </a:lnSpc>
            </a:pPr>
            <a:r>
              <a:rPr lang="fr-FR" b="1" dirty="0" smtClean="0">
                <a:solidFill>
                  <a:schemeClr val="bg1"/>
                </a:solidFill>
              </a:rPr>
              <a:t>-le sabot se déplace horizontalement en arasant la poudre au niveau supérieur de la matrice.</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2"/>
          <a:srcRect/>
          <a:stretch>
            <a:fillRect/>
          </a:stretch>
        </p:blipFill>
        <p:spPr bwMode="auto">
          <a:xfrm>
            <a:off x="-1" y="0"/>
            <a:ext cx="9144001"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2">
            <a:lum bright="-20000" contrast="40000"/>
          </a:blip>
          <a:srcRect/>
          <a:stretch>
            <a:fillRect/>
          </a:stretch>
        </p:blipFill>
        <p:spPr bwMode="auto">
          <a:xfrm>
            <a:off x="-1" y="0"/>
            <a:ext cx="9473821"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8596" y="357166"/>
            <a:ext cx="8715404" cy="1569660"/>
          </a:xfrm>
          <a:prstGeom prst="rect">
            <a:avLst/>
          </a:prstGeom>
        </p:spPr>
        <p:txBody>
          <a:bodyPr wrap="square">
            <a:spAutoFit/>
          </a:bodyPr>
          <a:lstStyle/>
          <a:p>
            <a:pPr>
              <a:lnSpc>
                <a:spcPct val="150000"/>
              </a:lnSpc>
            </a:pPr>
            <a:r>
              <a:rPr lang="fr-FR" sz="2800" b="1" dirty="0" smtClean="0">
                <a:solidFill>
                  <a:schemeClr val="bg1"/>
                </a:solidFill>
              </a:rPr>
              <a:t>c-Compression :</a:t>
            </a:r>
          </a:p>
          <a:p>
            <a:pPr>
              <a:lnSpc>
                <a:spcPct val="150000"/>
              </a:lnSpc>
            </a:pPr>
            <a:r>
              <a:rPr lang="fr-FR" b="1" dirty="0" smtClean="0">
                <a:solidFill>
                  <a:schemeClr val="bg1"/>
                </a:solidFill>
              </a:rPr>
              <a:t>- le poinçon inférieur ne bouge pas.</a:t>
            </a:r>
          </a:p>
          <a:p>
            <a:pPr>
              <a:lnSpc>
                <a:spcPct val="150000"/>
              </a:lnSpc>
            </a:pPr>
            <a:r>
              <a:rPr lang="fr-FR" b="1" dirty="0" smtClean="0">
                <a:solidFill>
                  <a:schemeClr val="bg1"/>
                </a:solidFill>
              </a:rPr>
              <a:t>-le poinçon supérieur descend brutalement et comprime avec force le grain.</a:t>
            </a:r>
            <a:endParaRPr lang="fr-FR" b="1" dirty="0">
              <a:solidFill>
                <a:schemeClr val="bg1"/>
              </a:solidFill>
            </a:endParaRPr>
          </a:p>
        </p:txBody>
      </p:sp>
      <p:sp>
        <p:nvSpPr>
          <p:cNvPr id="3" name="Rectangle 2"/>
          <p:cNvSpPr/>
          <p:nvPr/>
        </p:nvSpPr>
        <p:spPr>
          <a:xfrm>
            <a:off x="500034" y="2285992"/>
            <a:ext cx="8215370" cy="3231654"/>
          </a:xfrm>
          <a:prstGeom prst="rect">
            <a:avLst/>
          </a:prstGeom>
        </p:spPr>
        <p:txBody>
          <a:bodyPr wrap="square">
            <a:spAutoFit/>
          </a:bodyPr>
          <a:lstStyle/>
          <a:p>
            <a:pPr>
              <a:lnSpc>
                <a:spcPct val="150000"/>
              </a:lnSpc>
            </a:pPr>
            <a:r>
              <a:rPr lang="fr-FR" sz="2800" b="1" dirty="0" smtClean="0">
                <a:solidFill>
                  <a:schemeClr val="bg1"/>
                </a:solidFill>
              </a:rPr>
              <a:t>d- Ejection :</a:t>
            </a:r>
            <a:endParaRPr lang="fr-FR" b="1" dirty="0" smtClean="0">
              <a:solidFill>
                <a:schemeClr val="bg1"/>
              </a:solidFill>
            </a:endParaRPr>
          </a:p>
          <a:p>
            <a:pPr>
              <a:lnSpc>
                <a:spcPct val="150000"/>
              </a:lnSpc>
            </a:pPr>
            <a:r>
              <a:rPr lang="fr-FR" b="1" dirty="0" smtClean="0">
                <a:solidFill>
                  <a:schemeClr val="bg1"/>
                </a:solidFill>
              </a:rPr>
              <a:t>-le poinçon supérieur se soulève, il revient à sa position initiale.</a:t>
            </a:r>
          </a:p>
          <a:p>
            <a:pPr>
              <a:lnSpc>
                <a:spcPct val="150000"/>
              </a:lnSpc>
            </a:pPr>
            <a:r>
              <a:rPr lang="fr-FR" b="1" dirty="0" smtClean="0">
                <a:solidFill>
                  <a:schemeClr val="bg1"/>
                </a:solidFill>
              </a:rPr>
              <a:t>-Le poinçon inférieur s’élève et amène le comprimé au niveau supérieur de la matrice.</a:t>
            </a:r>
          </a:p>
          <a:p>
            <a:pPr>
              <a:lnSpc>
                <a:spcPct val="150000"/>
              </a:lnSpc>
            </a:pPr>
            <a:r>
              <a:rPr lang="fr-FR" b="1" dirty="0" smtClean="0">
                <a:solidFill>
                  <a:schemeClr val="bg1"/>
                </a:solidFill>
              </a:rPr>
              <a:t>-le sabot revient à sa position de départ en déplaçant le comprimé vers une goulotte d’évacuation, et remplit simultanément la chambre de compression pour l’opération suivante. </a:t>
            </a:r>
            <a:endParaRPr lang="fr-FR" b="1" dirty="0">
              <a:solidFill>
                <a:schemeClr val="bg1"/>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8858280" cy="6417141"/>
          </a:xfrm>
          <a:prstGeom prst="rect">
            <a:avLst/>
          </a:prstGeom>
        </p:spPr>
        <p:txBody>
          <a:bodyPr wrap="square">
            <a:spAutoFit/>
          </a:bodyPr>
          <a:lstStyle/>
          <a:p>
            <a:pPr>
              <a:lnSpc>
                <a:spcPct val="150000"/>
              </a:lnSpc>
            </a:pPr>
            <a:r>
              <a:rPr lang="fr-FR" sz="2800" b="1" dirty="0" smtClean="0">
                <a:solidFill>
                  <a:srgbClr val="006600"/>
                </a:solidFill>
              </a:rPr>
              <a:t>Avantages et inconvénients</a:t>
            </a:r>
          </a:p>
          <a:p>
            <a:pPr>
              <a:lnSpc>
                <a:spcPct val="150000"/>
              </a:lnSpc>
            </a:pPr>
            <a:r>
              <a:rPr lang="fr-FR" sz="2400" b="1" dirty="0" smtClean="0">
                <a:solidFill>
                  <a:schemeClr val="bg1"/>
                </a:solidFill>
              </a:rPr>
              <a:t>a- Les avantages :</a:t>
            </a:r>
          </a:p>
          <a:p>
            <a:pPr>
              <a:lnSpc>
                <a:spcPct val="150000"/>
              </a:lnSpc>
            </a:pPr>
            <a:r>
              <a:rPr lang="fr-FR" b="1" dirty="0" smtClean="0">
                <a:solidFill>
                  <a:schemeClr val="bg1"/>
                </a:solidFill>
              </a:rPr>
              <a:t>-les plus utilisées pour les petites séries.</a:t>
            </a:r>
          </a:p>
          <a:p>
            <a:pPr>
              <a:lnSpc>
                <a:spcPct val="150000"/>
              </a:lnSpc>
            </a:pPr>
            <a:r>
              <a:rPr lang="fr-FR" b="1" dirty="0" smtClean="0">
                <a:solidFill>
                  <a:schemeClr val="bg1"/>
                </a:solidFill>
              </a:rPr>
              <a:t>-sont moins chers.</a:t>
            </a:r>
          </a:p>
          <a:p>
            <a:pPr>
              <a:lnSpc>
                <a:spcPct val="150000"/>
              </a:lnSpc>
            </a:pPr>
            <a:r>
              <a:rPr lang="fr-FR" b="1" dirty="0" smtClean="0">
                <a:solidFill>
                  <a:schemeClr val="bg1"/>
                </a:solidFill>
              </a:rPr>
              <a:t>-leur mécanisme étant le plus simple.</a:t>
            </a:r>
          </a:p>
          <a:p>
            <a:pPr>
              <a:lnSpc>
                <a:spcPct val="150000"/>
              </a:lnSpc>
            </a:pPr>
            <a:r>
              <a:rPr lang="fr-FR" b="1" dirty="0" smtClean="0">
                <a:solidFill>
                  <a:schemeClr val="bg1"/>
                </a:solidFill>
              </a:rPr>
              <a:t>-facilite à nettoyer et à régler entre deux fabrications distinctes.</a:t>
            </a:r>
          </a:p>
          <a:p>
            <a:pPr>
              <a:lnSpc>
                <a:spcPct val="150000"/>
              </a:lnSpc>
            </a:pPr>
            <a:r>
              <a:rPr lang="fr-FR" b="1" dirty="0" smtClean="0">
                <a:solidFill>
                  <a:schemeClr val="bg1"/>
                </a:solidFill>
              </a:rPr>
              <a:t>-puissance élevée est nécessaire pour certains gros comprimés.</a:t>
            </a:r>
          </a:p>
          <a:p>
            <a:pPr>
              <a:lnSpc>
                <a:spcPct val="150000"/>
              </a:lnSpc>
            </a:pPr>
            <a:r>
              <a:rPr lang="fr-FR" b="1" dirty="0" smtClean="0">
                <a:solidFill>
                  <a:schemeClr val="bg1"/>
                </a:solidFill>
              </a:rPr>
              <a:t>-Utilisées en recherche et en développement.</a:t>
            </a:r>
          </a:p>
          <a:p>
            <a:pPr>
              <a:lnSpc>
                <a:spcPct val="150000"/>
              </a:lnSpc>
            </a:pPr>
            <a:r>
              <a:rPr lang="fr-FR" sz="2400" b="1" dirty="0" smtClean="0">
                <a:solidFill>
                  <a:schemeClr val="bg1"/>
                </a:solidFill>
              </a:rPr>
              <a:t>b- Les inconvénients :</a:t>
            </a:r>
          </a:p>
          <a:p>
            <a:pPr>
              <a:lnSpc>
                <a:spcPct val="150000"/>
              </a:lnSpc>
            </a:pPr>
            <a:r>
              <a:rPr lang="fr-FR" b="1" dirty="0" smtClean="0">
                <a:solidFill>
                  <a:schemeClr val="bg1"/>
                </a:solidFill>
              </a:rPr>
              <a:t>-rendement industrielle faible.</a:t>
            </a:r>
          </a:p>
          <a:p>
            <a:pPr>
              <a:lnSpc>
                <a:spcPct val="150000"/>
              </a:lnSpc>
            </a:pPr>
            <a:r>
              <a:rPr lang="fr-FR" b="1" dirty="0" smtClean="0">
                <a:solidFill>
                  <a:schemeClr val="bg1"/>
                </a:solidFill>
              </a:rPr>
              <a:t>-présence de broyeuses.</a:t>
            </a:r>
          </a:p>
          <a:p>
            <a:pPr>
              <a:lnSpc>
                <a:spcPct val="150000"/>
              </a:lnSpc>
            </a:pPr>
            <a:r>
              <a:rPr lang="fr-FR" b="1" dirty="0" smtClean="0">
                <a:solidFill>
                  <a:schemeClr val="bg1"/>
                </a:solidFill>
              </a:rPr>
              <a:t>-consommation d’une très forte énergie.</a:t>
            </a:r>
          </a:p>
          <a:p>
            <a:pPr>
              <a:lnSpc>
                <a:spcPct val="150000"/>
              </a:lnSpc>
            </a:pPr>
            <a:r>
              <a:rPr lang="fr-FR" b="1" dirty="0" smtClean="0">
                <a:solidFill>
                  <a:schemeClr val="bg1"/>
                </a:solidFill>
              </a:rPr>
              <a:t>-compression brutale et seulement sur une seule face du comprimé. Ceci peut être à l’origine des incidents de fabrication.</a:t>
            </a:r>
            <a:endParaRPr lang="fr-FR" b="1" dirty="0">
              <a:solidFill>
                <a:schemeClr val="bg1"/>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71546"/>
            <a:ext cx="9144000" cy="5554726"/>
          </a:xfrm>
          <a:prstGeom prst="rect">
            <a:avLst/>
          </a:prstGeom>
        </p:spPr>
        <p:txBody>
          <a:bodyPr wrap="square">
            <a:spAutoFit/>
          </a:bodyPr>
          <a:lstStyle/>
          <a:p>
            <a:pPr>
              <a:lnSpc>
                <a:spcPct val="200000"/>
              </a:lnSpc>
            </a:pPr>
            <a:r>
              <a:rPr lang="fr-FR" b="1" dirty="0" smtClean="0">
                <a:solidFill>
                  <a:schemeClr val="bg1"/>
                </a:solidFill>
              </a:rPr>
              <a:t>Les machines à comprimés rotatives sont appelées également pastilleuses rotatives et se différencient des machines alternatives à différents niveau d’une machine à comprimés rotative, la trémie et le sabot sont fixes et c’est l’ensemble matrices et poinçons qui se déplace horizontalement : la compression se fait sur les deux faces du comprimé. De nos jours, les machines rotatives présentent deux paires de galets de compression et une étape de pré-compression précède généralement la compression. Le nombre de poinçons détermine la capacité de la machine de l’ordre de 20 000 à plus de 1 000 </a:t>
            </a:r>
            <a:r>
              <a:rPr lang="fr-FR" b="1" dirty="0" err="1" smtClean="0">
                <a:solidFill>
                  <a:schemeClr val="bg1"/>
                </a:solidFill>
              </a:rPr>
              <a:t>000</a:t>
            </a:r>
            <a:r>
              <a:rPr lang="fr-FR" b="1" dirty="0" smtClean="0">
                <a:solidFill>
                  <a:schemeClr val="bg1"/>
                </a:solidFill>
              </a:rPr>
              <a:t> comprimés/heure.</a:t>
            </a:r>
          </a:p>
          <a:p>
            <a:pPr>
              <a:lnSpc>
                <a:spcPct val="200000"/>
              </a:lnSpc>
            </a:pPr>
            <a:r>
              <a:rPr lang="fr-FR" b="1" dirty="0" smtClean="0">
                <a:solidFill>
                  <a:schemeClr val="bg1"/>
                </a:solidFill>
              </a:rPr>
              <a:t>L’énergie nécessaire à la formation d’un comprimé est également inférieure en machine rotative car le temps de compression est plus important.</a:t>
            </a:r>
            <a:endParaRPr lang="fr-FR" b="1" dirty="0">
              <a:solidFill>
                <a:schemeClr val="bg1"/>
              </a:solidFill>
            </a:endParaRPr>
          </a:p>
        </p:txBody>
      </p:sp>
      <p:sp>
        <p:nvSpPr>
          <p:cNvPr id="3" name="Rectangle 2"/>
          <p:cNvSpPr/>
          <p:nvPr/>
        </p:nvSpPr>
        <p:spPr>
          <a:xfrm>
            <a:off x="2571736" y="214290"/>
            <a:ext cx="4267963" cy="738664"/>
          </a:xfrm>
          <a:prstGeom prst="rect">
            <a:avLst/>
          </a:prstGeom>
        </p:spPr>
        <p:txBody>
          <a:bodyPr wrap="none">
            <a:spAutoFit/>
          </a:bodyPr>
          <a:lstStyle/>
          <a:p>
            <a:pPr>
              <a:lnSpc>
                <a:spcPct val="150000"/>
              </a:lnSpc>
            </a:pPr>
            <a:r>
              <a:rPr lang="fr-FR" sz="2800" b="1" dirty="0" smtClean="0">
                <a:solidFill>
                  <a:srgbClr val="002060"/>
                </a:solidFill>
              </a:rPr>
              <a:t>2.1.2. Machine rotatives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2"/>
          <a:srcRect/>
          <a:stretch>
            <a:fillRect/>
          </a:stretch>
        </p:blipFill>
        <p:spPr bwMode="auto">
          <a:xfrm>
            <a:off x="0" y="0"/>
            <a:ext cx="9144000" cy="68579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2">
            <a:lum bright="-20000" contrast="40000"/>
          </a:blip>
          <a:srcRect/>
          <a:stretch>
            <a:fillRect/>
          </a:stretch>
        </p:blipFill>
        <p:spPr bwMode="auto">
          <a:xfrm>
            <a:off x="428596" y="214290"/>
            <a:ext cx="8429684" cy="4719619"/>
          </a:xfrm>
          <a:prstGeom prst="rect">
            <a:avLst/>
          </a:prstGeom>
          <a:noFill/>
          <a:ln w="9525">
            <a:noFill/>
            <a:miter lim="800000"/>
            <a:headEnd/>
            <a:tailEnd/>
          </a:ln>
          <a:effectLst/>
        </p:spPr>
      </p:pic>
      <p:sp>
        <p:nvSpPr>
          <p:cNvPr id="3" name="Rectangle 2"/>
          <p:cNvSpPr/>
          <p:nvPr/>
        </p:nvSpPr>
        <p:spPr>
          <a:xfrm>
            <a:off x="1500166" y="5357826"/>
            <a:ext cx="6562181" cy="461665"/>
          </a:xfrm>
          <a:prstGeom prst="rect">
            <a:avLst/>
          </a:prstGeom>
        </p:spPr>
        <p:txBody>
          <a:bodyPr wrap="none">
            <a:spAutoFit/>
          </a:bodyPr>
          <a:lstStyle/>
          <a:p>
            <a:r>
              <a:rPr lang="fr-FR" sz="2400" b="1" dirty="0" smtClean="0">
                <a:solidFill>
                  <a:schemeClr val="bg1"/>
                </a:solidFill>
              </a:rPr>
              <a:t>Schéma d’une machine à comprimé rotative.</a:t>
            </a:r>
            <a:endParaRPr lang="fr-FR" sz="2400" b="1" dirty="0">
              <a:solidFill>
                <a:schemeClr val="bg1"/>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28604"/>
            <a:ext cx="8643966" cy="5201424"/>
          </a:xfrm>
          <a:prstGeom prst="rect">
            <a:avLst/>
          </a:prstGeom>
        </p:spPr>
        <p:txBody>
          <a:bodyPr wrap="square">
            <a:spAutoFit/>
          </a:bodyPr>
          <a:lstStyle/>
          <a:p>
            <a:pPr>
              <a:lnSpc>
                <a:spcPct val="200000"/>
              </a:lnSpc>
            </a:pPr>
            <a:r>
              <a:rPr lang="fr-FR" sz="2800" b="1" dirty="0" smtClean="0">
                <a:solidFill>
                  <a:srgbClr val="006600"/>
                </a:solidFill>
              </a:rPr>
              <a:t>Avantages et inconvénients :</a:t>
            </a:r>
          </a:p>
          <a:p>
            <a:pPr>
              <a:lnSpc>
                <a:spcPct val="200000"/>
              </a:lnSpc>
            </a:pPr>
            <a:r>
              <a:rPr lang="fr-FR" sz="2400" b="1" dirty="0" smtClean="0">
                <a:solidFill>
                  <a:schemeClr val="bg1"/>
                </a:solidFill>
              </a:rPr>
              <a:t>a- Les avantages :</a:t>
            </a:r>
          </a:p>
          <a:p>
            <a:pPr>
              <a:lnSpc>
                <a:spcPct val="200000"/>
              </a:lnSpc>
            </a:pPr>
            <a:r>
              <a:rPr lang="fr-FR" b="1" dirty="0" smtClean="0">
                <a:solidFill>
                  <a:schemeClr val="bg1"/>
                </a:solidFill>
              </a:rPr>
              <a:t>-rendement industriel important.</a:t>
            </a:r>
          </a:p>
          <a:p>
            <a:pPr>
              <a:lnSpc>
                <a:spcPct val="200000"/>
              </a:lnSpc>
            </a:pPr>
            <a:r>
              <a:rPr lang="fr-FR" b="1" dirty="0" smtClean="0">
                <a:solidFill>
                  <a:schemeClr val="bg1"/>
                </a:solidFill>
              </a:rPr>
              <a:t>-elles sont plus silencieuses car la compression est moins brutale.</a:t>
            </a:r>
          </a:p>
          <a:p>
            <a:pPr>
              <a:lnSpc>
                <a:spcPct val="200000"/>
              </a:lnSpc>
            </a:pPr>
            <a:r>
              <a:rPr lang="fr-FR" sz="2400" b="1" dirty="0" smtClean="0">
                <a:solidFill>
                  <a:schemeClr val="bg1"/>
                </a:solidFill>
              </a:rPr>
              <a:t>b- Les inconvénients :</a:t>
            </a:r>
          </a:p>
          <a:p>
            <a:pPr>
              <a:lnSpc>
                <a:spcPct val="200000"/>
              </a:lnSpc>
            </a:pPr>
            <a:r>
              <a:rPr lang="fr-FR" b="1" dirty="0" smtClean="0">
                <a:solidFill>
                  <a:schemeClr val="bg1"/>
                </a:solidFill>
              </a:rPr>
              <a:t>-Elles sont d’un cout élevé.</a:t>
            </a:r>
          </a:p>
          <a:p>
            <a:pPr>
              <a:lnSpc>
                <a:spcPct val="200000"/>
              </a:lnSpc>
            </a:pPr>
            <a:r>
              <a:rPr lang="fr-FR" b="1" dirty="0" smtClean="0">
                <a:solidFill>
                  <a:schemeClr val="bg1"/>
                </a:solidFill>
              </a:rPr>
              <a:t>-difficiles à nettoyer et à régler entre manipulation distinctes.</a:t>
            </a:r>
          </a:p>
          <a:p>
            <a:pPr>
              <a:lnSpc>
                <a:spcPct val="200000"/>
              </a:lnSpc>
            </a:pPr>
            <a:r>
              <a:rPr lang="fr-FR" b="1" dirty="0" smtClean="0">
                <a:solidFill>
                  <a:schemeClr val="bg1"/>
                </a:solidFill>
              </a:rPr>
              <a:t>-elle ne peut être utilisée en stade de développement.</a:t>
            </a:r>
            <a:endParaRPr lang="fr-FR" b="1" dirty="0">
              <a:solidFill>
                <a:schemeClr val="bg1"/>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5720" y="500042"/>
            <a:ext cx="8858280" cy="954107"/>
          </a:xfrm>
          <a:prstGeom prst="rect">
            <a:avLst/>
          </a:prstGeom>
        </p:spPr>
        <p:txBody>
          <a:bodyPr wrap="square">
            <a:spAutoFit/>
          </a:bodyPr>
          <a:lstStyle/>
          <a:p>
            <a:pPr algn="ctr"/>
            <a:r>
              <a:rPr lang="fr-FR" sz="2800" b="1" dirty="0" smtClean="0">
                <a:solidFill>
                  <a:srgbClr val="FF0000"/>
                </a:solidFill>
              </a:rPr>
              <a:t>II. Contrôle </a:t>
            </a:r>
            <a:r>
              <a:rPr lang="fr-FR" sz="2800" b="1" dirty="0" err="1" smtClean="0">
                <a:solidFill>
                  <a:srgbClr val="FF0000"/>
                </a:solidFill>
              </a:rPr>
              <a:t>pharmacotechniques</a:t>
            </a:r>
            <a:r>
              <a:rPr lang="fr-FR" sz="2800" b="1" dirty="0" smtClean="0">
                <a:solidFill>
                  <a:srgbClr val="FF0000"/>
                </a:solidFill>
              </a:rPr>
              <a:t> au cours de fabrication des comprimés </a:t>
            </a:r>
            <a:endParaRPr lang="fr-FR" sz="2800" b="1" dirty="0">
              <a:solidFill>
                <a:srgbClr val="FF0000"/>
              </a:solidFill>
            </a:endParaRPr>
          </a:p>
        </p:txBody>
      </p:sp>
      <p:sp>
        <p:nvSpPr>
          <p:cNvPr id="3" name="Rectangle 2"/>
          <p:cNvSpPr/>
          <p:nvPr/>
        </p:nvSpPr>
        <p:spPr>
          <a:xfrm>
            <a:off x="142876" y="1859340"/>
            <a:ext cx="8858280" cy="2352952"/>
          </a:xfrm>
          <a:prstGeom prst="rect">
            <a:avLst/>
          </a:prstGeom>
        </p:spPr>
        <p:txBody>
          <a:bodyPr wrap="square">
            <a:spAutoFit/>
          </a:bodyPr>
          <a:lstStyle/>
          <a:p>
            <a:pPr algn="just">
              <a:lnSpc>
                <a:spcPct val="150000"/>
              </a:lnSpc>
            </a:pPr>
            <a:r>
              <a:rPr lang="fr-FR" sz="2000" b="1" dirty="0" smtClean="0">
                <a:solidFill>
                  <a:schemeClr val="bg1"/>
                </a:solidFill>
              </a:rPr>
              <a:t>Les contrôles physico-chimique et biologique de processus de formulation permettent à l’industrie pharmaceutique de réaliser les ajustements nécessaires au produit pendant la fabrication, en détectant tout paramètre qui ne se retrouve pas dans les spécifications établie pour assurer la qualité et la sécurité de leurs utilisations</a:t>
            </a:r>
            <a:endParaRPr lang="fr-FR" sz="2000" b="1" dirty="0">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1"/>
          <p:cNvPicPr>
            <a:picLocks noChangeAspect="1" noChangeArrowheads="1"/>
          </p:cNvPicPr>
          <p:nvPr/>
        </p:nvPicPr>
        <p:blipFill>
          <a:blip r:embed="rId2"/>
          <a:srcRect/>
          <a:stretch>
            <a:fillRect/>
          </a:stretch>
        </p:blipFill>
        <p:spPr bwMode="auto">
          <a:xfrm>
            <a:off x="0" y="0"/>
            <a:ext cx="9192444"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1472" y="500042"/>
            <a:ext cx="3478581" cy="523220"/>
          </a:xfrm>
          <a:prstGeom prst="rect">
            <a:avLst/>
          </a:prstGeom>
        </p:spPr>
        <p:txBody>
          <a:bodyPr wrap="none">
            <a:spAutoFit/>
          </a:bodyPr>
          <a:lstStyle/>
          <a:p>
            <a:r>
              <a:rPr lang="fr-FR" sz="2800" b="1" dirty="0" smtClean="0">
                <a:solidFill>
                  <a:schemeClr val="bg1"/>
                </a:solidFill>
              </a:rPr>
              <a:t>1. Essais sur le grain</a:t>
            </a:r>
            <a:endParaRPr lang="fr-FR" sz="2800" b="1" dirty="0">
              <a:solidFill>
                <a:schemeClr val="bg1"/>
              </a:solidFill>
            </a:endParaRPr>
          </a:p>
        </p:txBody>
      </p:sp>
      <p:sp>
        <p:nvSpPr>
          <p:cNvPr id="3" name="Rectangle 2"/>
          <p:cNvSpPr/>
          <p:nvPr/>
        </p:nvSpPr>
        <p:spPr>
          <a:xfrm>
            <a:off x="0" y="1357298"/>
            <a:ext cx="9144000" cy="3083921"/>
          </a:xfrm>
          <a:prstGeom prst="rect">
            <a:avLst/>
          </a:prstGeom>
        </p:spPr>
        <p:txBody>
          <a:bodyPr wrap="square">
            <a:spAutoFit/>
          </a:bodyPr>
          <a:lstStyle/>
          <a:p>
            <a:pPr algn="just">
              <a:lnSpc>
                <a:spcPct val="200000"/>
              </a:lnSpc>
            </a:pPr>
            <a:r>
              <a:rPr lang="fr-FR" sz="2000" b="1" dirty="0" smtClean="0">
                <a:solidFill>
                  <a:schemeClr val="bg1"/>
                </a:solidFill>
              </a:rPr>
              <a:t>Afin d’assurer la qualité des comprimés, des essais sont réalisés sur les matières premières utilisées pour leur fabrication (contrôles de l’identité et de la pureté des PA et des adjuvants) et sur les phases intermédiaires en cours de la fabrication. Ainsi, des contrôles sont effectués sur le grain à comprimer et sur les comprimés au cours de la compression.</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143512"/>
            <a:ext cx="9144000" cy="1754326"/>
          </a:xfrm>
          <a:prstGeom prst="rect">
            <a:avLst/>
          </a:prstGeom>
        </p:spPr>
        <p:txBody>
          <a:bodyPr wrap="square">
            <a:spAutoFit/>
          </a:bodyPr>
          <a:lstStyle/>
          <a:p>
            <a:pPr algn="just">
              <a:lnSpc>
                <a:spcPct val="150000"/>
              </a:lnSpc>
              <a:buFont typeface="Wingdings" pitchFamily="2" charset="2"/>
              <a:buChar char="v"/>
            </a:pPr>
            <a:r>
              <a:rPr lang="fr-FR" b="1" dirty="0" smtClean="0">
                <a:solidFill>
                  <a:schemeClr val="bg1"/>
                </a:solidFill>
              </a:rPr>
              <a:t>Si elle est trop élevée, </a:t>
            </a:r>
            <a:r>
              <a:rPr lang="fr-FR" b="1" dirty="0" smtClean="0">
                <a:solidFill>
                  <a:srgbClr val="FF0000"/>
                </a:solidFill>
              </a:rPr>
              <a:t>l’écoulement dans la chambre de compression se fera mal </a:t>
            </a:r>
            <a:r>
              <a:rPr lang="fr-FR" b="1" dirty="0" smtClean="0">
                <a:solidFill>
                  <a:schemeClr val="bg1"/>
                </a:solidFill>
              </a:rPr>
              <a:t>et le comprimé collera à la matrice (grippage) et au poinçon (collage) ;</a:t>
            </a:r>
          </a:p>
          <a:p>
            <a:pPr algn="just">
              <a:lnSpc>
                <a:spcPct val="150000"/>
              </a:lnSpc>
              <a:buFont typeface="Wingdings" pitchFamily="2" charset="2"/>
              <a:buChar char="v"/>
            </a:pPr>
            <a:r>
              <a:rPr lang="fr-FR" b="1" dirty="0" smtClean="0">
                <a:solidFill>
                  <a:schemeClr val="bg1"/>
                </a:solidFill>
              </a:rPr>
              <a:t>Si elle est trop faibles, </a:t>
            </a:r>
            <a:r>
              <a:rPr lang="fr-FR" b="1" dirty="0" smtClean="0">
                <a:solidFill>
                  <a:srgbClr val="FF0000"/>
                </a:solidFill>
              </a:rPr>
              <a:t>la cohésion des comprimés sera insuffisante</a:t>
            </a:r>
            <a:r>
              <a:rPr lang="fr-FR" b="1" dirty="0" smtClean="0">
                <a:solidFill>
                  <a:schemeClr val="bg1"/>
                </a:solidFill>
              </a:rPr>
              <a:t>, ils seront plus faibles et se cliveront facilement.</a:t>
            </a:r>
          </a:p>
        </p:txBody>
      </p:sp>
      <p:sp>
        <p:nvSpPr>
          <p:cNvPr id="3" name="Rectangle 2"/>
          <p:cNvSpPr/>
          <p:nvPr/>
        </p:nvSpPr>
        <p:spPr>
          <a:xfrm>
            <a:off x="0" y="214290"/>
            <a:ext cx="9501254" cy="507831"/>
          </a:xfrm>
          <a:prstGeom prst="rect">
            <a:avLst/>
          </a:prstGeom>
        </p:spPr>
        <p:txBody>
          <a:bodyPr wrap="square">
            <a:spAutoFit/>
          </a:bodyPr>
          <a:lstStyle/>
          <a:p>
            <a:pPr algn="just">
              <a:lnSpc>
                <a:spcPct val="150000"/>
              </a:lnSpc>
            </a:pPr>
            <a:r>
              <a:rPr lang="fr-FR" b="1" dirty="0" smtClean="0">
                <a:solidFill>
                  <a:schemeClr val="bg1"/>
                </a:solidFill>
              </a:rPr>
              <a:t>Les trois principaux essais à réaliser sont les suivants :</a:t>
            </a:r>
            <a:endParaRPr lang="fr-FR" b="1" dirty="0">
              <a:solidFill>
                <a:schemeClr val="bg1"/>
              </a:solidFill>
            </a:endParaRPr>
          </a:p>
        </p:txBody>
      </p:sp>
      <p:sp>
        <p:nvSpPr>
          <p:cNvPr id="4" name="Rectangle 3"/>
          <p:cNvSpPr/>
          <p:nvPr/>
        </p:nvSpPr>
        <p:spPr>
          <a:xfrm>
            <a:off x="285720" y="928670"/>
            <a:ext cx="8501122" cy="1000132"/>
          </a:xfrm>
          <a:prstGeom prst="rect">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2700000" scaled="1"/>
            <a:tileRect/>
          </a:gra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fr-FR" b="1" dirty="0" smtClean="0">
              <a:solidFill>
                <a:schemeClr val="bg1"/>
              </a:solidFill>
            </a:endParaRPr>
          </a:p>
          <a:p>
            <a:pPr>
              <a:lnSpc>
                <a:spcPct val="150000"/>
              </a:lnSpc>
            </a:pPr>
            <a:r>
              <a:rPr lang="fr-FR" b="1" dirty="0" smtClean="0">
                <a:solidFill>
                  <a:schemeClr val="bg1"/>
                </a:solidFill>
              </a:rPr>
              <a:t>1. Vérification de l’homogénéité du mélange par dosage du principe actif sur une prise d’essai ;</a:t>
            </a:r>
          </a:p>
          <a:p>
            <a:pPr algn="ctr">
              <a:lnSpc>
                <a:spcPct val="150000"/>
              </a:lnSpc>
            </a:pPr>
            <a:endParaRPr lang="fr-FR" b="1" dirty="0">
              <a:solidFill>
                <a:schemeClr val="bg1"/>
              </a:solidFill>
            </a:endParaRPr>
          </a:p>
        </p:txBody>
      </p:sp>
      <p:sp>
        <p:nvSpPr>
          <p:cNvPr id="5" name="Rectangle 4"/>
          <p:cNvSpPr/>
          <p:nvPr/>
        </p:nvSpPr>
        <p:spPr>
          <a:xfrm>
            <a:off x="285720" y="2143116"/>
            <a:ext cx="8501122" cy="1000132"/>
          </a:xfrm>
          <a:prstGeom prst="rect">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2700000" scaled="1"/>
            <a:tileRect/>
          </a:gra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fr-FR" b="1" dirty="0" smtClean="0">
              <a:solidFill>
                <a:schemeClr val="bg1"/>
              </a:solidFill>
            </a:endParaRPr>
          </a:p>
          <a:p>
            <a:pPr>
              <a:lnSpc>
                <a:spcPct val="150000"/>
              </a:lnSpc>
            </a:pPr>
            <a:r>
              <a:rPr lang="fr-FR" b="1" dirty="0" smtClean="0">
                <a:solidFill>
                  <a:schemeClr val="bg1"/>
                </a:solidFill>
              </a:rPr>
              <a:t>2. Contrôle de la fluidité du grain. Celle-ci est essentiellement pour le remplissage précis et rapide de la chambre de compression.</a:t>
            </a:r>
          </a:p>
          <a:p>
            <a:pPr algn="ctr">
              <a:lnSpc>
                <a:spcPct val="150000"/>
              </a:lnSpc>
            </a:pPr>
            <a:endParaRPr lang="fr-FR" b="1" dirty="0">
              <a:solidFill>
                <a:schemeClr val="bg1"/>
              </a:solidFill>
            </a:endParaRPr>
          </a:p>
        </p:txBody>
      </p:sp>
      <p:sp>
        <p:nvSpPr>
          <p:cNvPr id="6" name="Rectangle 5"/>
          <p:cNvSpPr/>
          <p:nvPr/>
        </p:nvSpPr>
        <p:spPr>
          <a:xfrm>
            <a:off x="285720" y="3429000"/>
            <a:ext cx="8501122" cy="1000132"/>
          </a:xfrm>
          <a:prstGeom prst="rect">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2700000" scaled="1"/>
            <a:tileRect/>
          </a:gra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fr-FR" b="1" dirty="0" smtClean="0">
              <a:solidFill>
                <a:schemeClr val="bg1"/>
              </a:solidFill>
            </a:endParaRPr>
          </a:p>
          <a:p>
            <a:pPr>
              <a:lnSpc>
                <a:spcPct val="150000"/>
              </a:lnSpc>
            </a:pPr>
            <a:r>
              <a:rPr lang="fr-FR" b="1" dirty="0" smtClean="0">
                <a:solidFill>
                  <a:schemeClr val="bg1"/>
                </a:solidFill>
              </a:rPr>
              <a:t>3. Dosage de l’humidité résiduelle (après granulation par voie humide) dont le taux optimum varie en générale de 4 à 6% :</a:t>
            </a:r>
          </a:p>
          <a:p>
            <a:pPr algn="ctr">
              <a:lnSpc>
                <a:spcPct val="150000"/>
              </a:lnSpc>
            </a:pPr>
            <a:endParaRPr lang="fr-FR" b="1" dirty="0">
              <a:solidFill>
                <a:schemeClr val="bg1"/>
              </a:solidFill>
            </a:endParaRPr>
          </a:p>
        </p:txBody>
      </p:sp>
      <p:sp>
        <p:nvSpPr>
          <p:cNvPr id="7" name="Flèche vers le bas 6"/>
          <p:cNvSpPr/>
          <p:nvPr/>
        </p:nvSpPr>
        <p:spPr>
          <a:xfrm>
            <a:off x="4143372" y="4500570"/>
            <a:ext cx="428628" cy="642942"/>
          </a:xfrm>
          <a:prstGeom prst="downArrow">
            <a:avLst/>
          </a:prstGeom>
          <a:solidFill>
            <a:srgbClr val="C00000"/>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357298"/>
            <a:ext cx="8572560" cy="1676741"/>
          </a:xfrm>
          <a:prstGeom prst="rect">
            <a:avLst/>
          </a:prstGeom>
        </p:spPr>
        <p:txBody>
          <a:bodyPr wrap="square">
            <a:spAutoFit/>
          </a:bodyPr>
          <a:lstStyle/>
          <a:p>
            <a:pPr algn="just">
              <a:lnSpc>
                <a:spcPct val="200000"/>
              </a:lnSpc>
            </a:pPr>
            <a:r>
              <a:rPr lang="fr-FR" b="1" dirty="0" smtClean="0">
                <a:solidFill>
                  <a:schemeClr val="bg1"/>
                </a:solidFill>
              </a:rPr>
              <a:t>Pour que la machine ne se dérègle pas en cours de fabrication, il est important de faire des prélèvements périodiques de comprimé dont on vérifie que ni leur dureté, ni leur masse ne varient.</a:t>
            </a:r>
            <a:endParaRPr lang="fr-FR" b="1" dirty="0">
              <a:solidFill>
                <a:schemeClr val="bg1"/>
              </a:solidFill>
            </a:endParaRPr>
          </a:p>
        </p:txBody>
      </p:sp>
      <p:sp>
        <p:nvSpPr>
          <p:cNvPr id="3" name="Rectangle 2"/>
          <p:cNvSpPr/>
          <p:nvPr/>
        </p:nvSpPr>
        <p:spPr>
          <a:xfrm>
            <a:off x="2071670" y="357166"/>
            <a:ext cx="4888839" cy="523220"/>
          </a:xfrm>
          <a:prstGeom prst="rect">
            <a:avLst/>
          </a:prstGeom>
        </p:spPr>
        <p:txBody>
          <a:bodyPr wrap="none">
            <a:spAutoFit/>
          </a:bodyPr>
          <a:lstStyle/>
          <a:p>
            <a:r>
              <a:rPr lang="fr-FR" sz="2800" b="1" dirty="0" smtClean="0">
                <a:solidFill>
                  <a:schemeClr val="bg1"/>
                </a:solidFill>
              </a:rPr>
              <a:t>2. Essais sur les comprimés :</a:t>
            </a:r>
            <a:endParaRPr lang="fr-FR" sz="2800" b="1" dirty="0">
              <a:solidFill>
                <a:schemeClr val="bg1"/>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83425" y="0"/>
            <a:ext cx="4888839" cy="523220"/>
          </a:xfrm>
          <a:prstGeom prst="rect">
            <a:avLst/>
          </a:prstGeom>
        </p:spPr>
        <p:txBody>
          <a:bodyPr wrap="none">
            <a:spAutoFit/>
          </a:bodyPr>
          <a:lstStyle/>
          <a:p>
            <a:r>
              <a:rPr lang="fr-FR" sz="2800" b="1" dirty="0" smtClean="0">
                <a:solidFill>
                  <a:schemeClr val="bg1"/>
                </a:solidFill>
              </a:rPr>
              <a:t>2. Essais sur les comprimés :</a:t>
            </a:r>
            <a:endParaRPr lang="fr-FR" sz="2800" b="1" dirty="0">
              <a:solidFill>
                <a:schemeClr val="bg1"/>
              </a:solidFill>
            </a:endParaRPr>
          </a:p>
        </p:txBody>
      </p:sp>
      <p:sp>
        <p:nvSpPr>
          <p:cNvPr id="6" name="Ellipse 5"/>
          <p:cNvSpPr/>
          <p:nvPr/>
        </p:nvSpPr>
        <p:spPr>
          <a:xfrm>
            <a:off x="2786050" y="642918"/>
            <a:ext cx="2286016" cy="714380"/>
          </a:xfrm>
          <a:prstGeom prst="ellips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smtClean="0">
                <a:solidFill>
                  <a:schemeClr val="tx1"/>
                </a:solidFill>
              </a:rPr>
              <a:t>Aspect</a:t>
            </a:r>
          </a:p>
          <a:p>
            <a:pPr algn="ctr"/>
            <a:endParaRPr lang="fr-FR" dirty="0"/>
          </a:p>
        </p:txBody>
      </p:sp>
      <p:sp>
        <p:nvSpPr>
          <p:cNvPr id="7" name="Ellipse 6"/>
          <p:cNvSpPr/>
          <p:nvPr/>
        </p:nvSpPr>
        <p:spPr>
          <a:xfrm>
            <a:off x="2214546" y="2285992"/>
            <a:ext cx="3786214" cy="1071570"/>
          </a:xfrm>
          <a:prstGeom prst="ellips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solidFill>
                  <a:schemeClr val="tx1"/>
                </a:solidFill>
              </a:rPr>
              <a:t>Résistance à la rupture</a:t>
            </a:r>
            <a:endParaRPr lang="fr-FR" sz="2400" dirty="0"/>
          </a:p>
        </p:txBody>
      </p:sp>
      <p:sp>
        <p:nvSpPr>
          <p:cNvPr id="8" name="Ellipse 7"/>
          <p:cNvSpPr/>
          <p:nvPr/>
        </p:nvSpPr>
        <p:spPr>
          <a:xfrm>
            <a:off x="1357290" y="4643446"/>
            <a:ext cx="5572132" cy="1071570"/>
          </a:xfrm>
          <a:prstGeom prst="ellips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solidFill>
                  <a:schemeClr val="tx1"/>
                </a:solidFill>
              </a:rPr>
              <a:t>Essai de l’uniformité de masse</a:t>
            </a:r>
            <a:endParaRPr lang="fr-FR" sz="2400" dirty="0"/>
          </a:p>
        </p:txBody>
      </p:sp>
      <p:sp>
        <p:nvSpPr>
          <p:cNvPr id="9" name="Ellipse 8"/>
          <p:cNvSpPr/>
          <p:nvPr/>
        </p:nvSpPr>
        <p:spPr>
          <a:xfrm>
            <a:off x="2714612" y="1357298"/>
            <a:ext cx="2571768" cy="857256"/>
          </a:xfrm>
          <a:prstGeom prst="ellips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smtClean="0">
                <a:solidFill>
                  <a:schemeClr val="tx1"/>
                </a:solidFill>
              </a:rPr>
              <a:t>Friabilité</a:t>
            </a:r>
            <a:endParaRPr lang="fr-FR" dirty="0"/>
          </a:p>
        </p:txBody>
      </p:sp>
      <p:sp>
        <p:nvSpPr>
          <p:cNvPr id="10" name="Ellipse 9"/>
          <p:cNvSpPr/>
          <p:nvPr/>
        </p:nvSpPr>
        <p:spPr>
          <a:xfrm>
            <a:off x="1428728" y="5786454"/>
            <a:ext cx="5572132" cy="1071570"/>
          </a:xfrm>
          <a:prstGeom prst="ellips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solidFill>
                  <a:schemeClr val="tx1"/>
                </a:solidFill>
              </a:rPr>
              <a:t>Temps de désagrégation ou de délitement</a:t>
            </a:r>
            <a:endParaRPr lang="fr-FR" sz="2400" dirty="0"/>
          </a:p>
        </p:txBody>
      </p:sp>
      <p:sp>
        <p:nvSpPr>
          <p:cNvPr id="11" name="Ellipse 10"/>
          <p:cNvSpPr/>
          <p:nvPr/>
        </p:nvSpPr>
        <p:spPr>
          <a:xfrm>
            <a:off x="2214546" y="3500438"/>
            <a:ext cx="3786214" cy="1071570"/>
          </a:xfrm>
          <a:prstGeom prst="ellips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solidFill>
                  <a:schemeClr val="tx1"/>
                </a:solidFill>
              </a:rPr>
              <a:t>Uniformité de dose</a:t>
            </a:r>
            <a:endParaRPr lang="fr-FR" sz="24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2844" y="1214422"/>
            <a:ext cx="8858280" cy="1295868"/>
          </a:xfrm>
          <a:prstGeom prst="rect">
            <a:avLst/>
          </a:prstGeom>
        </p:spPr>
        <p:txBody>
          <a:bodyPr wrap="square">
            <a:spAutoFit/>
          </a:bodyPr>
          <a:lstStyle/>
          <a:p>
            <a:pPr algn="just">
              <a:lnSpc>
                <a:spcPct val="150000"/>
              </a:lnSpc>
            </a:pPr>
            <a:r>
              <a:rPr lang="fr-FR" b="1" dirty="0" smtClean="0">
                <a:solidFill>
                  <a:schemeClr val="bg1"/>
                </a:solidFill>
              </a:rPr>
              <a:t>C'est un contrôle visuel qui permet de détecter et de noter les anomalies (clivage, décalottage, rugosité,...) ainsi que l'aspect général des comprimés (brillance, régularité de couleur,...).</a:t>
            </a:r>
            <a:endParaRPr lang="fr-FR" b="1" dirty="0">
              <a:solidFill>
                <a:schemeClr val="bg1"/>
              </a:solidFill>
            </a:endParaRPr>
          </a:p>
        </p:txBody>
      </p:sp>
      <p:sp>
        <p:nvSpPr>
          <p:cNvPr id="3" name="Ellipse 2"/>
          <p:cNvSpPr/>
          <p:nvPr/>
        </p:nvSpPr>
        <p:spPr>
          <a:xfrm>
            <a:off x="3000364" y="214290"/>
            <a:ext cx="2286016" cy="714380"/>
          </a:xfrm>
          <a:prstGeom prst="ellips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smtClean="0">
                <a:solidFill>
                  <a:schemeClr val="tx1"/>
                </a:solidFill>
              </a:rPr>
              <a:t>Aspect</a:t>
            </a:r>
          </a:p>
          <a:p>
            <a:pPr algn="ctr"/>
            <a:endParaRPr lang="fr-FR" dirty="0"/>
          </a:p>
        </p:txBody>
      </p:sp>
      <p:sp>
        <p:nvSpPr>
          <p:cNvPr id="4" name="Rectangle 3"/>
          <p:cNvSpPr/>
          <p:nvPr/>
        </p:nvSpPr>
        <p:spPr>
          <a:xfrm>
            <a:off x="0" y="3429000"/>
            <a:ext cx="9144000" cy="2169825"/>
          </a:xfrm>
          <a:prstGeom prst="rect">
            <a:avLst/>
          </a:prstGeom>
        </p:spPr>
        <p:txBody>
          <a:bodyPr wrap="square">
            <a:spAutoFit/>
          </a:bodyPr>
          <a:lstStyle/>
          <a:p>
            <a:pPr algn="just">
              <a:lnSpc>
                <a:spcPct val="150000"/>
              </a:lnSpc>
            </a:pPr>
            <a:r>
              <a:rPr lang="fr-FR" b="1" dirty="0" smtClean="0">
                <a:solidFill>
                  <a:schemeClr val="bg1"/>
                </a:solidFill>
              </a:rPr>
              <a:t>Les comprimés sont placés dans un appareil dans lequel ils subissent des collisions et des chutes pendant un temps déterminé. Les comprimés sont pesés avant et après ce traitement. La friabilité est exprimée en pourcentage de perte de masse par rapport à la masse initiale .La pharmacopée exige une friabilité inférieure à 1 % pour que le compact soit conforme.</a:t>
            </a:r>
            <a:endParaRPr lang="fr-FR" b="1" dirty="0">
              <a:solidFill>
                <a:schemeClr val="bg1"/>
              </a:solidFill>
            </a:endParaRPr>
          </a:p>
        </p:txBody>
      </p:sp>
      <p:sp>
        <p:nvSpPr>
          <p:cNvPr id="5" name="Ellipse 4"/>
          <p:cNvSpPr/>
          <p:nvPr/>
        </p:nvSpPr>
        <p:spPr>
          <a:xfrm>
            <a:off x="2857488" y="2500306"/>
            <a:ext cx="2571768" cy="857256"/>
          </a:xfrm>
          <a:prstGeom prst="ellips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smtClean="0">
                <a:solidFill>
                  <a:schemeClr val="tx1"/>
                </a:solidFill>
              </a:rPr>
              <a:t>Friabilité</a:t>
            </a:r>
            <a:endParaRPr lang="fr-FR"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 associée"/>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Rectangle 2"/>
          <p:cNvSpPr/>
          <p:nvPr/>
        </p:nvSpPr>
        <p:spPr>
          <a:xfrm>
            <a:off x="0" y="0"/>
            <a:ext cx="2756652" cy="584775"/>
          </a:xfrm>
          <a:prstGeom prst="rect">
            <a:avLst/>
          </a:prstGeom>
        </p:spPr>
        <p:txBody>
          <a:bodyPr wrap="none">
            <a:spAutoFit/>
          </a:bodyPr>
          <a:lstStyle/>
          <a:p>
            <a:r>
              <a:rPr lang="fr-FR" sz="3200" b="1" dirty="0" smtClean="0">
                <a:solidFill>
                  <a:schemeClr val="bg1"/>
                </a:solidFill>
              </a:rPr>
              <a:t>Friabilimétre</a:t>
            </a:r>
            <a:endParaRPr lang="fr-FR" sz="3200" b="1" dirty="0">
              <a:solidFill>
                <a:schemeClr val="bg1"/>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lipse 1"/>
          <p:cNvSpPr/>
          <p:nvPr/>
        </p:nvSpPr>
        <p:spPr>
          <a:xfrm>
            <a:off x="2643174" y="-24"/>
            <a:ext cx="3786214" cy="1071570"/>
          </a:xfrm>
          <a:prstGeom prst="ellips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solidFill>
                  <a:schemeClr val="tx1"/>
                </a:solidFill>
              </a:rPr>
              <a:t>Résistance à la rupture</a:t>
            </a:r>
            <a:endParaRPr lang="fr-FR" sz="2400" dirty="0"/>
          </a:p>
        </p:txBody>
      </p:sp>
      <p:sp>
        <p:nvSpPr>
          <p:cNvPr id="3" name="Rectangle 2"/>
          <p:cNvSpPr/>
          <p:nvPr/>
        </p:nvSpPr>
        <p:spPr>
          <a:xfrm>
            <a:off x="214282" y="1285860"/>
            <a:ext cx="8643998" cy="1295868"/>
          </a:xfrm>
          <a:prstGeom prst="rect">
            <a:avLst/>
          </a:prstGeom>
        </p:spPr>
        <p:txBody>
          <a:bodyPr wrap="square">
            <a:spAutoFit/>
          </a:bodyPr>
          <a:lstStyle/>
          <a:p>
            <a:pPr algn="just">
              <a:lnSpc>
                <a:spcPct val="150000"/>
              </a:lnSpc>
            </a:pPr>
            <a:r>
              <a:rPr lang="fr-FR" b="1" dirty="0" smtClean="0">
                <a:solidFill>
                  <a:schemeClr val="bg1"/>
                </a:solidFill>
              </a:rPr>
              <a:t>L’essai de dureté, significatif dans les procédures de contrôle de qualité et de développement des formulations. Cette analyse évalue la force requise pour écraser un comprimé » en appliquant sur celui-ci une force diamétrale</a:t>
            </a:r>
            <a:endParaRPr lang="fr-FR" b="1" dirty="0">
              <a:solidFill>
                <a:schemeClr val="bg1"/>
              </a:solidFill>
            </a:endParaRPr>
          </a:p>
        </p:txBody>
      </p:sp>
      <p:pic>
        <p:nvPicPr>
          <p:cNvPr id="48130" name="Picture 2" descr="duromètre de paillasse / de comprimés / manuel"/>
          <p:cNvPicPr>
            <a:picLocks noChangeAspect="1" noChangeArrowheads="1"/>
          </p:cNvPicPr>
          <p:nvPr/>
        </p:nvPicPr>
        <p:blipFill>
          <a:blip r:embed="rId2"/>
          <a:srcRect/>
          <a:stretch>
            <a:fillRect/>
          </a:stretch>
        </p:blipFill>
        <p:spPr bwMode="auto">
          <a:xfrm>
            <a:off x="-32" y="2643182"/>
            <a:ext cx="4572032" cy="3429024"/>
          </a:xfrm>
          <a:prstGeom prst="rect">
            <a:avLst/>
          </a:prstGeom>
          <a:noFill/>
        </p:spPr>
      </p:pic>
      <p:pic>
        <p:nvPicPr>
          <p:cNvPr id="48131" name="Picture 3" descr="D:\technologie des medicaments\Duromètre de paillasse   de comprimés   manuel - PTB 311E   511E   311E-800 - Pharma Test Apparatebau AG_files\35060-9082654(1).jpg"/>
          <p:cNvPicPr>
            <a:picLocks noChangeAspect="1" noChangeArrowheads="1"/>
          </p:cNvPicPr>
          <p:nvPr/>
        </p:nvPicPr>
        <p:blipFill>
          <a:blip r:embed="rId3"/>
          <a:srcRect/>
          <a:stretch>
            <a:fillRect/>
          </a:stretch>
        </p:blipFill>
        <p:spPr bwMode="auto">
          <a:xfrm>
            <a:off x="4572000" y="2643182"/>
            <a:ext cx="4572032" cy="3429024"/>
          </a:xfrm>
          <a:prstGeom prst="rect">
            <a:avLst/>
          </a:prstGeom>
          <a:noFill/>
        </p:spPr>
      </p:pic>
      <p:sp>
        <p:nvSpPr>
          <p:cNvPr id="6" name="Rectangle 5"/>
          <p:cNvSpPr/>
          <p:nvPr/>
        </p:nvSpPr>
        <p:spPr>
          <a:xfrm>
            <a:off x="3643306" y="6286520"/>
            <a:ext cx="2529154" cy="523220"/>
          </a:xfrm>
          <a:prstGeom prst="rect">
            <a:avLst/>
          </a:prstGeom>
        </p:spPr>
        <p:txBody>
          <a:bodyPr wrap="none">
            <a:spAutoFit/>
          </a:bodyPr>
          <a:lstStyle/>
          <a:p>
            <a:pPr fontAlgn="base"/>
            <a:r>
              <a:rPr lang="fr-FR" sz="2800" b="1" cap="all" dirty="0" smtClean="0">
                <a:solidFill>
                  <a:schemeClr val="bg1"/>
                </a:solidFill>
              </a:rPr>
              <a:t>DUROMÈTRE</a:t>
            </a:r>
            <a:endParaRPr lang="fr-FR" sz="2800" b="1" cap="all" dirty="0">
              <a:solidFill>
                <a:schemeClr val="bg1"/>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282" y="1500174"/>
            <a:ext cx="8643998" cy="3416320"/>
          </a:xfrm>
          <a:prstGeom prst="rect">
            <a:avLst/>
          </a:prstGeom>
        </p:spPr>
        <p:txBody>
          <a:bodyPr wrap="square">
            <a:spAutoFit/>
          </a:bodyPr>
          <a:lstStyle/>
          <a:p>
            <a:pPr algn="just">
              <a:lnSpc>
                <a:spcPct val="150000"/>
              </a:lnSpc>
            </a:pPr>
            <a:r>
              <a:rPr lang="fr-FR" b="1" dirty="0" smtClean="0">
                <a:solidFill>
                  <a:schemeClr val="bg1"/>
                </a:solidFill>
              </a:rPr>
              <a:t>Selon la pharmacopée européenne on détermine la teneur individuelle en substances actives des unités composantes l'échantillon, permettant de vérifier qu'elle se trouve dans les limites établies par rapport à la teneur moyenne de l'échantillon.</a:t>
            </a:r>
          </a:p>
          <a:p>
            <a:pPr algn="just">
              <a:lnSpc>
                <a:spcPct val="150000"/>
              </a:lnSpc>
              <a:buFont typeface="Wingdings" pitchFamily="2" charset="2"/>
              <a:buChar char="Ø"/>
            </a:pPr>
            <a:r>
              <a:rPr lang="fr-FR" b="1" dirty="0" smtClean="0">
                <a:solidFill>
                  <a:srgbClr val="FF0000"/>
                </a:solidFill>
              </a:rPr>
              <a:t>Essai satisfaisant </a:t>
            </a:r>
            <a:r>
              <a:rPr lang="fr-FR" b="1" dirty="0" smtClean="0">
                <a:solidFill>
                  <a:schemeClr val="bg1"/>
                </a:solidFill>
              </a:rPr>
              <a:t>: si la teneur individuelle de chaque unité est comprise entre 85% et 115% de la teneur moyenne.</a:t>
            </a:r>
          </a:p>
          <a:p>
            <a:pPr algn="just">
              <a:lnSpc>
                <a:spcPct val="150000"/>
              </a:lnSpc>
              <a:buFont typeface="Wingdings" pitchFamily="2" charset="2"/>
              <a:buChar char="Ø"/>
            </a:pPr>
            <a:r>
              <a:rPr lang="fr-FR" b="1" dirty="0" smtClean="0">
                <a:solidFill>
                  <a:schemeClr val="bg1"/>
                </a:solidFill>
              </a:rPr>
              <a:t> </a:t>
            </a:r>
            <a:r>
              <a:rPr lang="fr-FR" b="1" dirty="0" smtClean="0">
                <a:solidFill>
                  <a:srgbClr val="FF0000"/>
                </a:solidFill>
              </a:rPr>
              <a:t>Essai non satisfaisant </a:t>
            </a:r>
            <a:r>
              <a:rPr lang="fr-FR" b="1" dirty="0" smtClean="0">
                <a:solidFill>
                  <a:schemeClr val="bg1"/>
                </a:solidFill>
              </a:rPr>
              <a:t>: si la teneur individuelle de plus d'une unité est en dehors de ces limites ou si la teneur d'une unité est en dehors de 75%-125%.</a:t>
            </a:r>
            <a:endParaRPr lang="fr-FR" b="1" dirty="0">
              <a:solidFill>
                <a:schemeClr val="bg1"/>
              </a:solidFill>
            </a:endParaRPr>
          </a:p>
        </p:txBody>
      </p:sp>
      <p:sp>
        <p:nvSpPr>
          <p:cNvPr id="3" name="Ellipse 2"/>
          <p:cNvSpPr/>
          <p:nvPr/>
        </p:nvSpPr>
        <p:spPr>
          <a:xfrm>
            <a:off x="2285984" y="214290"/>
            <a:ext cx="3786214" cy="1071570"/>
          </a:xfrm>
          <a:prstGeom prst="ellips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solidFill>
                  <a:schemeClr val="tx1"/>
                </a:solidFill>
              </a:rPr>
              <a:t>Uniformité de dose</a:t>
            </a:r>
            <a:endParaRPr lang="fr-FR" sz="24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lipse 1"/>
          <p:cNvSpPr/>
          <p:nvPr/>
        </p:nvSpPr>
        <p:spPr>
          <a:xfrm>
            <a:off x="1643042" y="0"/>
            <a:ext cx="5572132" cy="1071570"/>
          </a:xfrm>
          <a:prstGeom prst="ellips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solidFill>
                  <a:schemeClr val="tx1"/>
                </a:solidFill>
              </a:rPr>
              <a:t>Essai de l’uniformité de masse</a:t>
            </a:r>
            <a:endParaRPr lang="fr-FR" sz="2400" dirty="0"/>
          </a:p>
        </p:txBody>
      </p:sp>
      <p:sp>
        <p:nvSpPr>
          <p:cNvPr id="3" name="Rectangle 2"/>
          <p:cNvSpPr/>
          <p:nvPr/>
        </p:nvSpPr>
        <p:spPr>
          <a:xfrm>
            <a:off x="285720" y="1714488"/>
            <a:ext cx="8429684" cy="2230739"/>
          </a:xfrm>
          <a:prstGeom prst="rect">
            <a:avLst/>
          </a:prstGeom>
        </p:spPr>
        <p:txBody>
          <a:bodyPr wrap="square">
            <a:spAutoFit/>
          </a:bodyPr>
          <a:lstStyle/>
          <a:p>
            <a:pPr algn="just">
              <a:lnSpc>
                <a:spcPct val="200000"/>
              </a:lnSpc>
            </a:pPr>
            <a:r>
              <a:rPr lang="fr-FR" b="1" dirty="0" smtClean="0">
                <a:solidFill>
                  <a:schemeClr val="bg1"/>
                </a:solidFill>
              </a:rPr>
              <a:t>L’essai est réalisé sur dix à vingt comprimés. On les pèse individuellement et on détermine la masse moyenne et l’écart-type. La pharmacopée européenne donne la spécification en fonction de la masse du comprimé comme le montre le tableau  ci-dessous :</a:t>
            </a:r>
            <a:endParaRPr lang="fr-FR" b="1" dirty="0">
              <a:solidFill>
                <a:schemeClr val="bg1"/>
              </a:solidFill>
            </a:endParaRPr>
          </a:p>
        </p:txBody>
      </p:sp>
      <p:pic>
        <p:nvPicPr>
          <p:cNvPr id="50178" name="Picture 2"/>
          <p:cNvPicPr>
            <a:picLocks noChangeAspect="1" noChangeArrowheads="1"/>
          </p:cNvPicPr>
          <p:nvPr/>
        </p:nvPicPr>
        <p:blipFill>
          <a:blip r:embed="rId2">
            <a:lum contrast="40000"/>
          </a:blip>
          <a:srcRect/>
          <a:stretch>
            <a:fillRect/>
          </a:stretch>
        </p:blipFill>
        <p:spPr bwMode="auto">
          <a:xfrm>
            <a:off x="-32" y="4143380"/>
            <a:ext cx="9093037" cy="1928826"/>
          </a:xfrm>
          <a:prstGeom prst="rect">
            <a:avLst/>
          </a:prstGeom>
          <a:ln>
            <a:noFill/>
          </a:ln>
          <a:effectLst>
            <a:softEdge rad="112500"/>
          </a:effectLst>
        </p:spPr>
      </p:pic>
      <p:sp>
        <p:nvSpPr>
          <p:cNvPr id="5" name="Rectangle 4"/>
          <p:cNvSpPr/>
          <p:nvPr/>
        </p:nvSpPr>
        <p:spPr>
          <a:xfrm>
            <a:off x="1785918" y="6202940"/>
            <a:ext cx="6286544" cy="369332"/>
          </a:xfrm>
          <a:prstGeom prst="rect">
            <a:avLst/>
          </a:prstGeom>
        </p:spPr>
        <p:txBody>
          <a:bodyPr wrap="square">
            <a:spAutoFit/>
          </a:bodyPr>
          <a:lstStyle/>
          <a:p>
            <a:r>
              <a:rPr lang="fr-FR" b="1" dirty="0" smtClean="0">
                <a:solidFill>
                  <a:schemeClr val="bg1"/>
                </a:solidFill>
              </a:rPr>
              <a:t>Ecarts limites en fonction de la masse des comprimés</a:t>
            </a:r>
            <a:endParaRPr lang="fr-FR" b="1" dirty="0">
              <a:solidFill>
                <a:schemeClr val="bg1"/>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lipse 1"/>
          <p:cNvSpPr/>
          <p:nvPr/>
        </p:nvSpPr>
        <p:spPr>
          <a:xfrm>
            <a:off x="1785918" y="71414"/>
            <a:ext cx="5572132" cy="1071570"/>
          </a:xfrm>
          <a:prstGeom prst="ellips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solidFill>
                  <a:schemeClr val="tx1"/>
                </a:solidFill>
              </a:rPr>
              <a:t>Temps de désagrégation ou de délitement</a:t>
            </a:r>
            <a:endParaRPr lang="fr-FR" sz="2400" dirty="0"/>
          </a:p>
        </p:txBody>
      </p:sp>
      <p:sp>
        <p:nvSpPr>
          <p:cNvPr id="3" name="Rectangle 2"/>
          <p:cNvSpPr/>
          <p:nvPr/>
        </p:nvSpPr>
        <p:spPr>
          <a:xfrm>
            <a:off x="0" y="1214422"/>
            <a:ext cx="9144000" cy="5450851"/>
          </a:xfrm>
          <a:prstGeom prst="rect">
            <a:avLst/>
          </a:prstGeom>
        </p:spPr>
        <p:txBody>
          <a:bodyPr wrap="square">
            <a:spAutoFit/>
          </a:bodyPr>
          <a:lstStyle/>
          <a:p>
            <a:pPr algn="just">
              <a:lnSpc>
                <a:spcPct val="150000"/>
              </a:lnSpc>
            </a:pPr>
            <a:r>
              <a:rPr lang="fr-FR" b="1" dirty="0" smtClean="0">
                <a:solidFill>
                  <a:schemeClr val="bg1"/>
                </a:solidFill>
              </a:rPr>
              <a:t>Cet essai, décrit dans la Pharmacopée Européenne, est destiné à déterminer l'aptitude des comprimés à se désagréger, en milieu liquide, dans un temps prescrit. La Pharmacopée Européenne décrit un appareil normalisé pour ce test. Le dispositif est constitué de tubes cylindriques pourvus d'une grille métallique plongés dans un vase cylindrique de 1litre. Pour les essais, un comprimé est placé dans chaque tube et l'ensemble est soumis à l'essai dans un liquide à 36-38°C qui peut être de l'eau distillée, de l'acide chlorhydrique 0,1 M ou une solution tampon phosphaté pH 6,8 selon le comprimé testé.</a:t>
            </a:r>
          </a:p>
          <a:p>
            <a:pPr algn="just">
              <a:lnSpc>
                <a:spcPct val="150000"/>
              </a:lnSpc>
            </a:pPr>
            <a:r>
              <a:rPr lang="fr-FR" b="1" dirty="0" smtClean="0">
                <a:solidFill>
                  <a:schemeClr val="bg1"/>
                </a:solidFill>
              </a:rPr>
              <a:t>La désagrégation est considérée comme atteinte lorsque :</a:t>
            </a:r>
          </a:p>
          <a:p>
            <a:pPr algn="just">
              <a:lnSpc>
                <a:spcPct val="150000"/>
              </a:lnSpc>
            </a:pPr>
            <a:r>
              <a:rPr lang="fr-FR" b="1" dirty="0" smtClean="0">
                <a:solidFill>
                  <a:schemeClr val="bg1"/>
                </a:solidFill>
              </a:rPr>
              <a:t>-Il n’y a plus de résidu sur la grille, ou</a:t>
            </a:r>
          </a:p>
          <a:p>
            <a:pPr algn="just">
              <a:lnSpc>
                <a:spcPct val="150000"/>
              </a:lnSpc>
            </a:pPr>
            <a:r>
              <a:rPr lang="fr-FR" b="1" dirty="0" smtClean="0">
                <a:solidFill>
                  <a:schemeClr val="bg1"/>
                </a:solidFill>
              </a:rPr>
              <a:t>-S’il subsiste un résidu, ce dernière est constitué seulement par une masse molle ne</a:t>
            </a:r>
          </a:p>
          <a:p>
            <a:pPr algn="just">
              <a:lnSpc>
                <a:spcPct val="150000"/>
              </a:lnSpc>
            </a:pPr>
            <a:r>
              <a:rPr lang="fr-FR" b="1" dirty="0" smtClean="0">
                <a:solidFill>
                  <a:schemeClr val="bg1"/>
                </a:solidFill>
              </a:rPr>
              <a:t>comportant pas de noyau palpable et non imprégné. </a:t>
            </a:r>
          </a:p>
          <a:p>
            <a:pPr algn="just">
              <a:lnSpc>
                <a:spcPct val="150000"/>
              </a:lnSpc>
            </a:pPr>
            <a:r>
              <a:rPr lang="fr-FR" b="1" dirty="0" smtClean="0">
                <a:solidFill>
                  <a:schemeClr val="bg1"/>
                </a:solidFill>
              </a:rPr>
              <a:t>Le temps de désagrégation ne doit pas être supérieur à 15 minutes</a:t>
            </a:r>
            <a:endParaRPr lang="fr-FR" b="1"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357554" y="285728"/>
            <a:ext cx="2579809" cy="523220"/>
          </a:xfrm>
          <a:prstGeom prst="rect">
            <a:avLst/>
          </a:prstGeom>
        </p:spPr>
        <p:txBody>
          <a:bodyPr wrap="none">
            <a:spAutoFit/>
            <a:scene3d>
              <a:camera prst="orthographicFront"/>
              <a:lightRig rig="balanced" dir="t">
                <a:rot lat="0" lon="0" rev="2100000"/>
              </a:lightRig>
            </a:scene3d>
            <a:sp3d extrusionH="57150" prstMaterial="metal">
              <a:bevelT w="38100" h="25400"/>
              <a:contourClr>
                <a:schemeClr val="bg2"/>
              </a:contourClr>
            </a:sp3d>
          </a:bodyPr>
          <a:lstStyle/>
          <a:p>
            <a:pPr algn="ctr"/>
            <a:r>
              <a:rPr lang="fr-FR" sz="2800" b="1" dirty="0" smtClean="0">
                <a:ln w="50800"/>
                <a:solidFill>
                  <a:srgbClr val="FF0000"/>
                </a:solidFill>
              </a:rPr>
              <a:t>1. Granulation</a:t>
            </a:r>
            <a:endParaRPr lang="fr-FR" sz="2800" b="1" dirty="0">
              <a:ln w="50800"/>
              <a:solidFill>
                <a:srgbClr val="FF0000"/>
              </a:solidFill>
            </a:endParaRPr>
          </a:p>
        </p:txBody>
      </p:sp>
      <p:sp>
        <p:nvSpPr>
          <p:cNvPr id="4" name="Rectangle 3"/>
          <p:cNvSpPr/>
          <p:nvPr/>
        </p:nvSpPr>
        <p:spPr>
          <a:xfrm>
            <a:off x="214282" y="1000108"/>
            <a:ext cx="8929718" cy="461665"/>
          </a:xfrm>
          <a:prstGeom prst="rect">
            <a:avLst/>
          </a:prstGeom>
        </p:spPr>
        <p:txBody>
          <a:bodyPr wrap="square">
            <a:spAutoFit/>
            <a:scene3d>
              <a:camera prst="orthographicFront"/>
              <a:lightRig rig="balanced" dir="t">
                <a:rot lat="0" lon="0" rev="2100000"/>
              </a:lightRig>
            </a:scene3d>
            <a:sp3d extrusionH="57150" prstMaterial="metal">
              <a:bevelT w="38100" h="25400"/>
              <a:contourClr>
                <a:schemeClr val="bg2"/>
              </a:contourClr>
            </a:sp3d>
          </a:bodyPr>
          <a:lstStyle/>
          <a:p>
            <a:r>
              <a:rPr lang="fr-FR" sz="2400" b="1" dirty="0" smtClean="0">
                <a:ln w="50800"/>
                <a:solidFill>
                  <a:schemeClr val="bg1"/>
                </a:solidFill>
              </a:rPr>
              <a:t>1.1 Définition</a:t>
            </a:r>
          </a:p>
        </p:txBody>
      </p:sp>
      <p:sp>
        <p:nvSpPr>
          <p:cNvPr id="7" name="Rectangle 6"/>
          <p:cNvSpPr/>
          <p:nvPr/>
        </p:nvSpPr>
        <p:spPr>
          <a:xfrm>
            <a:off x="0" y="1643050"/>
            <a:ext cx="8643998" cy="4247317"/>
          </a:xfrm>
          <a:prstGeom prst="rect">
            <a:avLst/>
          </a:prstGeom>
        </p:spPr>
        <p:txBody>
          <a:bodyPr wrap="square">
            <a:spAutoFit/>
          </a:bodyPr>
          <a:lstStyle/>
          <a:p>
            <a:pPr algn="just">
              <a:lnSpc>
                <a:spcPct val="150000"/>
              </a:lnSpc>
              <a:buFont typeface="Wingdings" pitchFamily="2" charset="2"/>
              <a:buChar char="v"/>
            </a:pPr>
            <a:r>
              <a:rPr lang="fr-FR" sz="2000" b="1" dirty="0" smtClean="0">
                <a:ln w="50800"/>
                <a:solidFill>
                  <a:schemeClr val="bg1"/>
                </a:solidFill>
              </a:rPr>
              <a:t> La granulation est une opération qui consiste à transformer des particules de poudres cristallisées ou amorphes , en agrégats solides plus ou moins résistants et plus ou moins poreux, appelés granulés ou grains.</a:t>
            </a:r>
          </a:p>
          <a:p>
            <a:pPr algn="just">
              <a:lnSpc>
                <a:spcPct val="150000"/>
              </a:lnSpc>
              <a:buFont typeface="Wingdings" pitchFamily="2" charset="2"/>
              <a:buChar char="v"/>
            </a:pPr>
            <a:r>
              <a:rPr lang="fr-FR" sz="2000" b="1" dirty="0" smtClean="0">
                <a:ln w="50800"/>
                <a:solidFill>
                  <a:schemeClr val="bg1"/>
                </a:solidFill>
              </a:rPr>
              <a:t> Cette opération intervient dans la fabrication de plusieurs formes pharmaceutiques. Le granulé constitué un stade intermédiaire très fréquent dans la fabrication des comprimés, mais il peut aussi utilisé directement soit sous forme multidoses, soit reparti en doses unitaires tels que les gélules , sachets ou paquets.</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D:\technologie des medicaments\Duromètre de paillasse   de comprimés   manuel - PTB 311E   511E   311E-800 - Pharma Test Apparatebau AG_files\35060-13763427.jpg"/>
          <p:cNvPicPr>
            <a:picLocks noChangeAspect="1" noChangeArrowheads="1"/>
          </p:cNvPicPr>
          <p:nvPr/>
        </p:nvPicPr>
        <p:blipFill>
          <a:blip r:embed="rId2"/>
          <a:srcRect/>
          <a:stretch>
            <a:fillRect/>
          </a:stretch>
        </p:blipFill>
        <p:spPr bwMode="auto">
          <a:xfrm>
            <a:off x="-32" y="-71462"/>
            <a:ext cx="4929222" cy="4357718"/>
          </a:xfrm>
          <a:prstGeom prst="rect">
            <a:avLst/>
          </a:prstGeom>
          <a:ln>
            <a:noFill/>
          </a:ln>
          <a:effectLst>
            <a:softEdge rad="112500"/>
          </a:effectLst>
        </p:spPr>
      </p:pic>
      <p:pic>
        <p:nvPicPr>
          <p:cNvPr id="51203" name="Picture 3" descr="D:\technologie des medicaments\Duromètre de paillasse   de comprimés   manuel - PTB 311E   511E   311E-800 - Pharma Test Apparatebau AG_files\35060-13763431(1).jpg"/>
          <p:cNvPicPr>
            <a:picLocks noChangeAspect="1" noChangeArrowheads="1"/>
          </p:cNvPicPr>
          <p:nvPr/>
        </p:nvPicPr>
        <p:blipFill>
          <a:blip r:embed="rId3"/>
          <a:srcRect l="11875" t="21752" r="13125"/>
          <a:stretch>
            <a:fillRect/>
          </a:stretch>
        </p:blipFill>
        <p:spPr bwMode="auto">
          <a:xfrm>
            <a:off x="4000496" y="3450450"/>
            <a:ext cx="5143504" cy="3407550"/>
          </a:xfrm>
          <a:prstGeom prst="rect">
            <a:avLst/>
          </a:prstGeom>
          <a:ln>
            <a:noFill/>
          </a:ln>
          <a:effectLst>
            <a:softEdge rad="112500"/>
          </a:effectLst>
        </p:spPr>
      </p:pic>
      <p:sp>
        <p:nvSpPr>
          <p:cNvPr id="4" name="Rectangle 3"/>
          <p:cNvSpPr/>
          <p:nvPr/>
        </p:nvSpPr>
        <p:spPr>
          <a:xfrm>
            <a:off x="4929190" y="1610013"/>
            <a:ext cx="3968522" cy="461665"/>
          </a:xfrm>
          <a:prstGeom prst="rect">
            <a:avLst/>
          </a:prstGeom>
        </p:spPr>
        <p:txBody>
          <a:bodyPr wrap="none">
            <a:spAutoFit/>
          </a:bodyPr>
          <a:lstStyle/>
          <a:p>
            <a:r>
              <a:rPr lang="fr-FR" sz="2400" b="1" dirty="0" smtClean="0">
                <a:solidFill>
                  <a:schemeClr val="bg1"/>
                </a:solidFill>
              </a:rPr>
              <a:t>Appareil de désagrégation</a:t>
            </a:r>
            <a:endParaRPr lang="fr-FR" sz="2400" b="1" dirty="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282" y="928670"/>
            <a:ext cx="8929718" cy="461665"/>
          </a:xfrm>
          <a:prstGeom prst="rect">
            <a:avLst/>
          </a:prstGeom>
        </p:spPr>
        <p:txBody>
          <a:bodyPr wrap="square">
            <a:spAutoFit/>
            <a:scene3d>
              <a:camera prst="orthographicFront"/>
              <a:lightRig rig="balanced" dir="t">
                <a:rot lat="0" lon="0" rev="2100000"/>
              </a:lightRig>
            </a:scene3d>
            <a:sp3d extrusionH="57150" prstMaterial="metal">
              <a:bevelT w="38100" h="25400"/>
              <a:contourClr>
                <a:schemeClr val="bg2"/>
              </a:contourClr>
            </a:sp3d>
          </a:bodyPr>
          <a:lstStyle/>
          <a:p>
            <a:r>
              <a:rPr lang="fr-FR" sz="2400" b="1" dirty="0" smtClean="0">
                <a:ln w="50800"/>
                <a:solidFill>
                  <a:schemeClr val="bg1"/>
                </a:solidFill>
              </a:rPr>
              <a:t>1.2 But de la granulation : </a:t>
            </a:r>
          </a:p>
        </p:txBody>
      </p:sp>
      <p:sp>
        <p:nvSpPr>
          <p:cNvPr id="3" name="Rectangle 2"/>
          <p:cNvSpPr/>
          <p:nvPr/>
        </p:nvSpPr>
        <p:spPr>
          <a:xfrm>
            <a:off x="357158" y="1643050"/>
            <a:ext cx="7858180" cy="2585323"/>
          </a:xfrm>
          <a:prstGeom prst="rect">
            <a:avLst/>
          </a:prstGeom>
        </p:spPr>
        <p:txBody>
          <a:bodyPr wrap="square">
            <a:spAutoFit/>
          </a:bodyPr>
          <a:lstStyle/>
          <a:p>
            <a:pPr algn="just">
              <a:lnSpc>
                <a:spcPct val="150000"/>
              </a:lnSpc>
              <a:buFont typeface="Wingdings" pitchFamily="2" charset="2"/>
              <a:buChar char="v"/>
            </a:pPr>
            <a:r>
              <a:rPr lang="fr-FR" b="1" dirty="0" smtClean="0">
                <a:ln w="50800"/>
                <a:solidFill>
                  <a:schemeClr val="bg1"/>
                </a:solidFill>
              </a:rPr>
              <a:t> Maintenir l’homogénéité du mélange pendant la compression. </a:t>
            </a:r>
          </a:p>
          <a:p>
            <a:pPr algn="just">
              <a:lnSpc>
                <a:spcPct val="150000"/>
              </a:lnSpc>
              <a:buFont typeface="Wingdings" pitchFamily="2" charset="2"/>
              <a:buChar char="v"/>
            </a:pPr>
            <a:r>
              <a:rPr lang="fr-FR" b="1" dirty="0" smtClean="0">
                <a:ln w="50800"/>
                <a:solidFill>
                  <a:schemeClr val="bg1"/>
                </a:solidFill>
              </a:rPr>
              <a:t>Assurer un bon écoulement dans la chambre de compression.</a:t>
            </a:r>
          </a:p>
          <a:p>
            <a:pPr algn="just">
              <a:lnSpc>
                <a:spcPct val="150000"/>
              </a:lnSpc>
              <a:buFont typeface="Wingdings" pitchFamily="2" charset="2"/>
              <a:buChar char="v"/>
            </a:pPr>
            <a:r>
              <a:rPr lang="fr-FR" b="1" dirty="0" smtClean="0">
                <a:ln w="50800"/>
                <a:solidFill>
                  <a:schemeClr val="bg1"/>
                </a:solidFill>
              </a:rPr>
              <a:t>Permettre une compression plus aisée.</a:t>
            </a:r>
          </a:p>
          <a:p>
            <a:pPr algn="just">
              <a:lnSpc>
                <a:spcPct val="150000"/>
              </a:lnSpc>
              <a:buFont typeface="Wingdings" pitchFamily="2" charset="2"/>
              <a:buChar char="v"/>
            </a:pPr>
            <a:r>
              <a:rPr lang="fr-FR" b="1" dirty="0" smtClean="0">
                <a:ln w="50800"/>
                <a:solidFill>
                  <a:schemeClr val="bg1"/>
                </a:solidFill>
              </a:rPr>
              <a:t>Garantir une biodisponibilité adéquate.</a:t>
            </a:r>
          </a:p>
          <a:p>
            <a:pPr algn="just">
              <a:lnSpc>
                <a:spcPct val="150000"/>
              </a:lnSpc>
              <a:buFont typeface="Wingdings" pitchFamily="2" charset="2"/>
              <a:buChar char="v"/>
            </a:pPr>
            <a:r>
              <a:rPr lang="fr-FR" b="1" dirty="0" smtClean="0">
                <a:ln w="50800"/>
                <a:solidFill>
                  <a:schemeClr val="bg1"/>
                </a:solidFill>
              </a:rPr>
              <a:t>Porosité supérieures facilitant la dissolution. </a:t>
            </a:r>
          </a:p>
          <a:p>
            <a:pPr algn="just">
              <a:lnSpc>
                <a:spcPct val="150000"/>
              </a:lnSpc>
              <a:buFont typeface="Wingdings" pitchFamily="2" charset="2"/>
              <a:buChar char="v"/>
            </a:pPr>
            <a:r>
              <a:rPr lang="fr-FR" b="1" dirty="0" smtClean="0">
                <a:ln w="50800"/>
                <a:solidFill>
                  <a:schemeClr val="bg1"/>
                </a:solidFill>
              </a:rPr>
              <a:t>Plus grande densité.</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282" y="0"/>
            <a:ext cx="8929718" cy="461665"/>
          </a:xfrm>
          <a:prstGeom prst="rect">
            <a:avLst/>
          </a:prstGeom>
        </p:spPr>
        <p:txBody>
          <a:bodyPr wrap="square">
            <a:spAutoFit/>
            <a:scene3d>
              <a:camera prst="orthographicFront"/>
              <a:lightRig rig="balanced" dir="t">
                <a:rot lat="0" lon="0" rev="2100000"/>
              </a:lightRig>
            </a:scene3d>
            <a:sp3d extrusionH="57150" prstMaterial="metal">
              <a:bevelT w="38100" h="25400"/>
              <a:contourClr>
                <a:schemeClr val="bg2"/>
              </a:contourClr>
            </a:sp3d>
          </a:bodyPr>
          <a:lstStyle/>
          <a:p>
            <a:r>
              <a:rPr lang="fr-FR" sz="2400" b="1" dirty="0" smtClean="0">
                <a:ln w="50800"/>
                <a:solidFill>
                  <a:schemeClr val="bg1"/>
                </a:solidFill>
              </a:rPr>
              <a:t>1.3 Les différents modes de granulation: </a:t>
            </a:r>
          </a:p>
        </p:txBody>
      </p:sp>
      <p:sp>
        <p:nvSpPr>
          <p:cNvPr id="3" name="Rectangle 2"/>
          <p:cNvSpPr/>
          <p:nvPr/>
        </p:nvSpPr>
        <p:spPr>
          <a:xfrm>
            <a:off x="214282" y="571480"/>
            <a:ext cx="8929718" cy="461665"/>
          </a:xfrm>
          <a:prstGeom prst="rect">
            <a:avLst/>
          </a:prstGeom>
        </p:spPr>
        <p:txBody>
          <a:bodyPr wrap="square">
            <a:spAutoFit/>
            <a:scene3d>
              <a:camera prst="orthographicFront"/>
              <a:lightRig rig="balanced" dir="t">
                <a:rot lat="0" lon="0" rev="2100000"/>
              </a:lightRig>
            </a:scene3d>
            <a:sp3d extrusionH="57150" prstMaterial="metal">
              <a:bevelT w="38100" h="25400"/>
              <a:contourClr>
                <a:schemeClr val="bg2"/>
              </a:contourClr>
            </a:sp3d>
          </a:bodyPr>
          <a:lstStyle/>
          <a:p>
            <a:r>
              <a:rPr lang="fr-FR" sz="2400" b="1" dirty="0" smtClean="0">
                <a:ln w="50800"/>
                <a:solidFill>
                  <a:srgbClr val="7030A0"/>
                </a:solidFill>
              </a:rPr>
              <a:t>1.3 .1 Granulation par voie humide:</a:t>
            </a:r>
          </a:p>
        </p:txBody>
      </p:sp>
      <p:sp>
        <p:nvSpPr>
          <p:cNvPr id="4" name="Rectangle 3"/>
          <p:cNvSpPr/>
          <p:nvPr/>
        </p:nvSpPr>
        <p:spPr>
          <a:xfrm>
            <a:off x="0" y="1000108"/>
            <a:ext cx="8858280" cy="1477328"/>
          </a:xfrm>
          <a:prstGeom prst="rect">
            <a:avLst/>
          </a:prstGeom>
        </p:spPr>
        <p:txBody>
          <a:bodyPr wrap="square">
            <a:spAutoFit/>
          </a:bodyPr>
          <a:lstStyle/>
          <a:p>
            <a:pPr algn="just">
              <a:lnSpc>
                <a:spcPct val="150000"/>
              </a:lnSpc>
            </a:pPr>
            <a:r>
              <a:rPr lang="fr-FR" sz="2000" b="1" dirty="0" smtClean="0">
                <a:ln w="50800"/>
                <a:solidFill>
                  <a:schemeClr val="bg1"/>
                </a:solidFill>
              </a:rPr>
              <a:t>Utilisé lorsque le principe actif support la chaleur et l’humidité, ce procédé de granulation couramment utilisé, comporte quatre phases successives:  </a:t>
            </a:r>
          </a:p>
        </p:txBody>
      </p:sp>
      <p:pic>
        <p:nvPicPr>
          <p:cNvPr id="5" name="Picture 2" descr="Résultat de recherche d'images pour &quot;granulation par voie humide&quot;"/>
          <p:cNvPicPr>
            <a:picLocks noChangeAspect="1" noChangeArrowheads="1"/>
          </p:cNvPicPr>
          <p:nvPr/>
        </p:nvPicPr>
        <p:blipFill>
          <a:blip r:embed="rId2"/>
          <a:srcRect/>
          <a:stretch>
            <a:fillRect/>
          </a:stretch>
        </p:blipFill>
        <p:spPr bwMode="auto">
          <a:xfrm>
            <a:off x="1714480" y="1928778"/>
            <a:ext cx="7429520" cy="4929222"/>
          </a:xfrm>
          <a:prstGeom prst="rect">
            <a:avLst/>
          </a:prstGeom>
          <a:noFill/>
        </p:spPr>
      </p:pic>
      <p:sp>
        <p:nvSpPr>
          <p:cNvPr id="6" name="Ellipse 5"/>
          <p:cNvSpPr/>
          <p:nvPr/>
        </p:nvSpPr>
        <p:spPr>
          <a:xfrm>
            <a:off x="1714480" y="2643182"/>
            <a:ext cx="1857388" cy="421481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28596" y="500042"/>
            <a:ext cx="4904612" cy="400110"/>
          </a:xfrm>
          <a:prstGeom prst="rect">
            <a:avLst/>
          </a:prstGeom>
        </p:spPr>
        <p:txBody>
          <a:bodyPr wrap="none">
            <a:spAutoFit/>
          </a:bodyPr>
          <a:lstStyle/>
          <a:p>
            <a:r>
              <a:rPr lang="fr-FR" sz="2000" b="1" dirty="0" smtClean="0">
                <a:solidFill>
                  <a:srgbClr val="002060"/>
                </a:solidFill>
              </a:rPr>
              <a:t>a. MOUILLAGE OU HUMIDIFICATION </a:t>
            </a:r>
            <a:endParaRPr lang="fr-FR" sz="2000" b="1" dirty="0">
              <a:solidFill>
                <a:srgbClr val="002060"/>
              </a:solidFill>
            </a:endParaRPr>
          </a:p>
        </p:txBody>
      </p:sp>
      <p:sp>
        <p:nvSpPr>
          <p:cNvPr id="4" name="Rectangle 3"/>
          <p:cNvSpPr/>
          <p:nvPr/>
        </p:nvSpPr>
        <p:spPr>
          <a:xfrm>
            <a:off x="214282" y="1071546"/>
            <a:ext cx="8501122" cy="707886"/>
          </a:xfrm>
          <a:prstGeom prst="rect">
            <a:avLst/>
          </a:prstGeom>
        </p:spPr>
        <p:txBody>
          <a:bodyPr wrap="square">
            <a:spAutoFit/>
          </a:bodyPr>
          <a:lstStyle/>
          <a:p>
            <a:r>
              <a:rPr lang="fr-FR" sz="2000" b="1" dirty="0" smtClean="0">
                <a:solidFill>
                  <a:schemeClr val="bg1"/>
                </a:solidFill>
              </a:rPr>
              <a:t>Le mouillage est l'opération durant laquelle la solution liante est incorporée au mélange des poudres. </a:t>
            </a:r>
            <a:endParaRPr lang="fr-FR" sz="2000" b="1" dirty="0">
              <a:solidFill>
                <a:schemeClr val="bg1"/>
              </a:solidFill>
            </a:endParaRPr>
          </a:p>
        </p:txBody>
      </p:sp>
      <p:sp>
        <p:nvSpPr>
          <p:cNvPr id="5" name="Rectangle 4"/>
          <p:cNvSpPr/>
          <p:nvPr/>
        </p:nvSpPr>
        <p:spPr>
          <a:xfrm>
            <a:off x="214282" y="2000240"/>
            <a:ext cx="8858280" cy="3785652"/>
          </a:xfrm>
          <a:prstGeom prst="rect">
            <a:avLst/>
          </a:prstGeom>
        </p:spPr>
        <p:txBody>
          <a:bodyPr wrap="square">
            <a:spAutoFit/>
          </a:bodyPr>
          <a:lstStyle/>
          <a:p>
            <a:pPr algn="just">
              <a:buFont typeface="Arial" pitchFamily="34" charset="0"/>
              <a:buChar char="•"/>
            </a:pPr>
            <a:r>
              <a:rPr lang="fr-FR" sz="2000" b="1" dirty="0" smtClean="0">
                <a:solidFill>
                  <a:schemeClr val="bg1"/>
                </a:solidFill>
              </a:rPr>
              <a:t>Ce liquide peut être un solvant (eau, alcool), qui va dissoudre une petite fraction des particules. Lors de sa solidification ou recristallisation, cette fraction dissoute entraînera l'agglomération de particules voisines. </a:t>
            </a:r>
          </a:p>
          <a:p>
            <a:pPr algn="just"/>
            <a:endParaRPr lang="fr-FR" sz="2000" b="1" dirty="0" smtClean="0">
              <a:solidFill>
                <a:schemeClr val="bg1"/>
              </a:solidFill>
            </a:endParaRPr>
          </a:p>
          <a:p>
            <a:pPr algn="just">
              <a:buFont typeface="Arial" pitchFamily="34" charset="0"/>
              <a:buChar char="•"/>
            </a:pPr>
            <a:r>
              <a:rPr lang="fr-FR" sz="2000" b="1" dirty="0" smtClean="0">
                <a:solidFill>
                  <a:schemeClr val="bg1"/>
                </a:solidFill>
              </a:rPr>
              <a:t>Ce peut être également un liquide agglutinant (type PEG), qui après évaporation va coller les particules les unes aux autres. </a:t>
            </a:r>
          </a:p>
          <a:p>
            <a:pPr algn="just"/>
            <a:endParaRPr lang="fr-FR" sz="2000" b="1" dirty="0" smtClean="0">
              <a:solidFill>
                <a:schemeClr val="bg1"/>
              </a:solidFill>
            </a:endParaRPr>
          </a:p>
          <a:p>
            <a:pPr algn="just">
              <a:buFont typeface="Arial" pitchFamily="34" charset="0"/>
              <a:buChar char="•"/>
            </a:pPr>
            <a:r>
              <a:rPr lang="fr-FR" sz="2000" b="1" dirty="0" smtClean="0">
                <a:solidFill>
                  <a:schemeClr val="bg1"/>
                </a:solidFill>
              </a:rPr>
              <a:t>Cette étape est importante car elle influe énormément sur la qualité du grain obtenu. </a:t>
            </a:r>
          </a:p>
          <a:p>
            <a:pPr algn="just"/>
            <a:endParaRPr lang="fr-FR" sz="2000" b="1" dirty="0" smtClean="0">
              <a:solidFill>
                <a:schemeClr val="bg1"/>
              </a:solidFill>
            </a:endParaRPr>
          </a:p>
          <a:p>
            <a:pPr algn="just">
              <a:buFont typeface="Arial" pitchFamily="34" charset="0"/>
              <a:buChar char="•"/>
            </a:pPr>
            <a:r>
              <a:rPr lang="fr-FR" sz="2000" b="1" dirty="0" smtClean="0">
                <a:solidFill>
                  <a:schemeClr val="bg1"/>
                </a:solidFill>
              </a:rPr>
              <a:t>Le mouillage permet d'obtenir une masse humide et la plupart du temps il est réalisé dans un mélangeur malaxeur</a:t>
            </a:r>
            <a:endParaRPr lang="fr-FR" sz="2000" b="1" dirty="0">
              <a:solidFill>
                <a:schemeClr val="bg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00108"/>
            <a:ext cx="9144000" cy="5078313"/>
          </a:xfrm>
          <a:prstGeom prst="rect">
            <a:avLst/>
          </a:prstGeom>
        </p:spPr>
        <p:txBody>
          <a:bodyPr wrap="square">
            <a:spAutoFit/>
          </a:bodyPr>
          <a:lstStyle/>
          <a:p>
            <a:pPr>
              <a:lnSpc>
                <a:spcPct val="150000"/>
              </a:lnSpc>
            </a:pPr>
            <a:r>
              <a:rPr lang="fr-FR" b="1" dirty="0" smtClean="0">
                <a:solidFill>
                  <a:schemeClr val="bg1"/>
                </a:solidFill>
              </a:rPr>
              <a:t>Granulation proprement dite qui permet par passage dans un granulateur, de fractionner  la masse pâteuse homogène obtenue précédemment en des granulés humides.</a:t>
            </a:r>
          </a:p>
          <a:p>
            <a:pPr>
              <a:lnSpc>
                <a:spcPct val="150000"/>
              </a:lnSpc>
            </a:pPr>
            <a:endParaRPr lang="fr-FR" b="1" dirty="0" smtClean="0">
              <a:solidFill>
                <a:schemeClr val="bg1"/>
              </a:solidFill>
            </a:endParaRPr>
          </a:p>
          <a:p>
            <a:pPr>
              <a:lnSpc>
                <a:spcPct val="150000"/>
              </a:lnSpc>
            </a:pPr>
            <a:r>
              <a:rPr lang="fr-FR" b="1" dirty="0" smtClean="0">
                <a:solidFill>
                  <a:schemeClr val="bg1"/>
                </a:solidFill>
              </a:rPr>
              <a:t>Les  procédés  de  granulation,  sappliquant  à  une  masse  préalablement mouillée  reposent  sur  le  forçage  ou  lextrusion  de  cette  masse  à  travers une grille.</a:t>
            </a:r>
          </a:p>
          <a:p>
            <a:pPr>
              <a:lnSpc>
                <a:spcPct val="150000"/>
              </a:lnSpc>
            </a:pPr>
            <a:endParaRPr lang="fr-FR" b="1" dirty="0" smtClean="0">
              <a:solidFill>
                <a:schemeClr val="bg1"/>
              </a:solidFill>
            </a:endParaRPr>
          </a:p>
          <a:p>
            <a:pPr>
              <a:lnSpc>
                <a:spcPct val="150000"/>
              </a:lnSpc>
            </a:pPr>
            <a:r>
              <a:rPr lang="fr-FR" b="1" dirty="0" smtClean="0">
                <a:solidFill>
                  <a:schemeClr val="bg1"/>
                </a:solidFill>
              </a:rPr>
              <a:t>Le principe général est de soumettre la masse humide à une pression mécanique  pour  la  forcer  à  passer  à  travers  une  surface  perforée (grille ou tamis). </a:t>
            </a:r>
          </a:p>
          <a:p>
            <a:pPr>
              <a:lnSpc>
                <a:spcPct val="150000"/>
              </a:lnSpc>
            </a:pPr>
            <a:endParaRPr lang="fr-FR" b="1" dirty="0" smtClean="0">
              <a:solidFill>
                <a:schemeClr val="bg1"/>
              </a:solidFill>
            </a:endParaRPr>
          </a:p>
          <a:p>
            <a:pPr>
              <a:lnSpc>
                <a:spcPct val="150000"/>
              </a:lnSpc>
            </a:pPr>
            <a:r>
              <a:rPr lang="fr-FR" b="1" dirty="0" smtClean="0">
                <a:solidFill>
                  <a:schemeClr val="bg1"/>
                </a:solidFill>
              </a:rPr>
              <a:t>Cette  technique  fait  appel  à  trois  principaux  types  de  granulateurs  :  les  granulateurs oscillants, les </a:t>
            </a:r>
            <a:r>
              <a:rPr lang="fr-FR" b="1" dirty="0" smtClean="0">
                <a:solidFill>
                  <a:srgbClr val="FF0000"/>
                </a:solidFill>
              </a:rPr>
              <a:t>granulateurs rotatifs </a:t>
            </a:r>
            <a:r>
              <a:rPr lang="fr-FR" b="1" dirty="0" smtClean="0">
                <a:solidFill>
                  <a:schemeClr val="bg1"/>
                </a:solidFill>
              </a:rPr>
              <a:t>et les </a:t>
            </a:r>
            <a:r>
              <a:rPr lang="fr-FR" b="1" dirty="0" err="1" smtClean="0">
                <a:solidFill>
                  <a:schemeClr val="bg1"/>
                </a:solidFill>
              </a:rPr>
              <a:t>extrudeurs</a:t>
            </a:r>
            <a:r>
              <a:rPr lang="fr-FR" b="1" dirty="0" smtClean="0">
                <a:solidFill>
                  <a:schemeClr val="bg1"/>
                </a:solidFill>
              </a:rPr>
              <a:t>.</a:t>
            </a:r>
            <a:endParaRPr lang="fr-FR" b="1" dirty="0">
              <a:solidFill>
                <a:schemeClr val="bg1"/>
              </a:solidFill>
            </a:endParaRPr>
          </a:p>
        </p:txBody>
      </p:sp>
      <p:sp>
        <p:nvSpPr>
          <p:cNvPr id="3" name="Rectangle 2"/>
          <p:cNvSpPr/>
          <p:nvPr/>
        </p:nvSpPr>
        <p:spPr>
          <a:xfrm>
            <a:off x="142844" y="242808"/>
            <a:ext cx="2817887" cy="461665"/>
          </a:xfrm>
          <a:prstGeom prst="rect">
            <a:avLst/>
          </a:prstGeom>
        </p:spPr>
        <p:txBody>
          <a:bodyPr wrap="none">
            <a:spAutoFit/>
          </a:bodyPr>
          <a:lstStyle/>
          <a:p>
            <a:r>
              <a:rPr lang="fr-FR" sz="2400" b="1" dirty="0" smtClean="0">
                <a:solidFill>
                  <a:srgbClr val="002060"/>
                </a:solidFill>
              </a:rPr>
              <a:t>b. GRANULATION</a:t>
            </a:r>
            <a:endParaRPr lang="fr-FR" sz="2400" b="1" dirty="0">
              <a:solidFill>
                <a:srgbClr val="00206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mage.made-in-china.com/44f3j00DYCTHPwtgZob/Xk-500-Personal-Design-Rotating-Granulator.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1028" name="Picture 4" descr="Résultat de recherche d'images pour &quot;les granulateurs rotatifs&quot;"/>
          <p:cNvPicPr>
            <a:picLocks noChangeAspect="1" noChangeArrowheads="1"/>
          </p:cNvPicPr>
          <p:nvPr/>
        </p:nvPicPr>
        <p:blipFill>
          <a:blip r:embed="rId3"/>
          <a:srcRect/>
          <a:stretch>
            <a:fillRect/>
          </a:stretch>
        </p:blipFill>
        <p:spPr bwMode="auto">
          <a:xfrm>
            <a:off x="5791635" y="4357694"/>
            <a:ext cx="3352365" cy="2500306"/>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ier">
  <a:themeElements>
    <a:clrScheme name="Personnalisé 1">
      <a:dk1>
        <a:sysClr val="windowText" lastClr="000000"/>
      </a:dk1>
      <a:lt1>
        <a:sysClr val="window" lastClr="FFFFFF"/>
      </a:lt1>
      <a:dk2>
        <a:srgbClr val="D8D8D8"/>
      </a:dk2>
      <a:lt2>
        <a:srgbClr val="FFFFFF"/>
      </a:lt2>
      <a:accent1>
        <a:srgbClr val="D8D8D8"/>
      </a:accent1>
      <a:accent2>
        <a:srgbClr val="FFFFFF"/>
      </a:accent2>
      <a:accent3>
        <a:srgbClr val="BFBFBF"/>
      </a:accent3>
      <a:accent4>
        <a:srgbClr val="D8D8D8"/>
      </a:accent4>
      <a:accent5>
        <a:srgbClr val="FFFFFF"/>
      </a:accent5>
      <a:accent6>
        <a:srgbClr val="A5A5A5"/>
      </a:accent6>
      <a:hlink>
        <a:srgbClr val="BFBFBF"/>
      </a:hlink>
      <a:folHlink>
        <a:srgbClr val="7F7F7F"/>
      </a:folHlink>
    </a:clrScheme>
    <a:fontScheme name="Papi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i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5221</TotalTime>
  <Words>2352</Words>
  <PresentationFormat>Affichage à l'écran (4:3)</PresentationFormat>
  <Paragraphs>163</Paragraphs>
  <Slides>40</Slides>
  <Notes>0</Notes>
  <HiddenSlides>0</HiddenSlides>
  <MMClips>0</MMClips>
  <ScaleCrop>false</ScaleCrop>
  <HeadingPairs>
    <vt:vector size="4" baseType="variant">
      <vt:variant>
        <vt:lpstr>Thème</vt:lpstr>
      </vt:variant>
      <vt:variant>
        <vt:i4>1</vt:i4>
      </vt:variant>
      <vt:variant>
        <vt:lpstr>Titres des diapositives</vt:lpstr>
      </vt:variant>
      <vt:variant>
        <vt:i4>40</vt:i4>
      </vt:variant>
    </vt:vector>
  </HeadingPairs>
  <TitlesOfParts>
    <vt:vector size="41" baseType="lpstr">
      <vt:lpstr>Papier</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lpstr>Diapositive 31</vt:lpstr>
      <vt:lpstr>Diapositive 32</vt:lpstr>
      <vt:lpstr>Diapositive 33</vt:lpstr>
      <vt:lpstr>Diapositive 34</vt:lpstr>
      <vt:lpstr>Diapositive 35</vt:lpstr>
      <vt:lpstr>Diapositive 36</vt:lpstr>
      <vt:lpstr>Diapositive 37</vt:lpstr>
      <vt:lpstr>Diapositive 38</vt:lpstr>
      <vt:lpstr>Diapositive 39</vt:lpstr>
      <vt:lpstr>Diapositive 40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aci</dc:creator>
  <cp:lastModifiedBy>aci</cp:lastModifiedBy>
  <cp:revision>112</cp:revision>
  <dcterms:created xsi:type="dcterms:W3CDTF">2019-03-01T19:19:50Z</dcterms:created>
  <dcterms:modified xsi:type="dcterms:W3CDTF">2019-06-15T09:17:01Z</dcterms:modified>
</cp:coreProperties>
</file>