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1"/>
  </p:handoutMasterIdLst>
  <p:sldIdLst>
    <p:sldId id="256" r:id="rId2"/>
    <p:sldId id="349" r:id="rId3"/>
    <p:sldId id="257" r:id="rId4"/>
    <p:sldId id="356" r:id="rId5"/>
    <p:sldId id="360" r:id="rId6"/>
    <p:sldId id="342" r:id="rId7"/>
    <p:sldId id="357" r:id="rId8"/>
    <p:sldId id="358" r:id="rId9"/>
    <p:sldId id="3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30/10/2022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تخطيط الموارد البشرية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الثالثة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للمحاضرة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00132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هي الأسباب المحدثة في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عالم اليوم التي أجبرت المنظمات على التخطيط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أذكر بعض إيجابيات التخطيط؟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571868" y="3000372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smtClean="0">
                <a:solidFill>
                  <a:schemeClr val="bg1"/>
                </a:solidFill>
              </a:rPr>
              <a:t>تخطيط الموارد البشرية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bg1"/>
                </a:solidFill>
              </a:rPr>
              <a:t>تخطيط 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714752"/>
            <a:ext cx="8572560" cy="192882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العملية التي يتم من خلالها تحديد احتياجات المنظمة من الموارد البشرية التي تمكنها من الوصول إلى أهدافها المخططة في المدى القصير، المتوسط والطويل.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أهمية تخطيط </a:t>
            </a:r>
            <a:r>
              <a:rPr lang="ar-DZ" sz="3200" b="1" dirty="0" smtClean="0">
                <a:solidFill>
                  <a:schemeClr val="bg1"/>
                </a:solidFill>
              </a:rPr>
              <a:t>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3214686"/>
            <a:ext cx="8001056" cy="571504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يقلل الارتباكات الفجائية </a:t>
            </a:r>
            <a:r>
              <a:rPr lang="ar-DZ" sz="3200" b="1" dirty="0" smtClean="0"/>
              <a:t>في خط </a:t>
            </a:r>
            <a:r>
              <a:rPr lang="ar-DZ" sz="3200" b="1" dirty="0" smtClean="0"/>
              <a:t>الإنتاج إلى </a:t>
            </a:r>
            <a:r>
              <a:rPr lang="ar-DZ" sz="3200" b="1" dirty="0" err="1" smtClean="0"/>
              <a:t>اقصى</a:t>
            </a:r>
            <a:r>
              <a:rPr lang="ar-DZ" sz="3200" b="1" dirty="0" smtClean="0"/>
              <a:t> قدر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1472" y="3857628"/>
            <a:ext cx="8001056" cy="571504"/>
          </a:xfrm>
          <a:prstGeom prst="roundRect">
            <a:avLst>
              <a:gd name="adj" fmla="val 3151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يساعد </a:t>
            </a:r>
            <a:r>
              <a:rPr lang="ar-DZ" sz="3200" b="1" dirty="0" smtClean="0"/>
              <a:t>على التخلص </a:t>
            </a:r>
            <a:r>
              <a:rPr lang="ar-DZ" sz="3200" b="1" dirty="0" smtClean="0"/>
              <a:t>من الفائض وسد العجز</a:t>
            </a:r>
            <a:endParaRPr lang="ar-DZ" sz="3200" b="1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571472" y="4500570"/>
            <a:ext cx="8001056" cy="571504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يساعد </a:t>
            </a:r>
            <a:r>
              <a:rPr lang="ar-DZ" sz="3200" b="1" dirty="0" smtClean="0"/>
              <a:t>على التخلص </a:t>
            </a:r>
            <a:r>
              <a:rPr lang="ar-DZ" sz="3200" b="1" dirty="0" smtClean="0"/>
              <a:t>من </a:t>
            </a:r>
            <a:r>
              <a:rPr lang="ar-DZ" sz="3200" b="1" dirty="0" smtClean="0"/>
              <a:t>الفقد والإهدار</a:t>
            </a:r>
            <a:endParaRPr lang="ar-D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متطلبات تخطيط 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321468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وضوح أهداف المنظمة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1472" y="385762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توافر البيانات اللازمة</a:t>
            </a:r>
            <a:endParaRPr lang="ar-DZ" sz="3200" b="1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571472" y="450057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توافر الخبرات اللازمة على تحليل البيانات المتاحة</a:t>
            </a:r>
            <a:endParaRPr lang="ar-DZ" sz="3200" b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5143512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توافر الإمكانات المادية</a:t>
            </a:r>
            <a:endParaRPr lang="ar-D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خطوات عملية تخطيط </a:t>
            </a:r>
            <a:r>
              <a:rPr lang="ar-DZ" sz="3200" b="1" dirty="0" smtClean="0">
                <a:solidFill>
                  <a:schemeClr val="bg1"/>
                </a:solidFill>
              </a:rPr>
              <a:t>الموارد البشرية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429000"/>
            <a:ext cx="8501122" cy="150019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يتطلب ذلك دراسة دقيقة وموضوعية لواقع الموارد البشرية الحالي من خلال الهيكل التنظيمي ومواصفات الوظائف ومستوى العاملين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2714620"/>
            <a:ext cx="221457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الخطوة الأولى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14480" y="2714620"/>
            <a:ext cx="4786346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تحليل الهيكل الحالي للقوى العاملة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خطوات عملية تخطيط </a:t>
            </a:r>
            <a:r>
              <a:rPr lang="ar-DZ" sz="3200" b="1" dirty="0" smtClean="0">
                <a:solidFill>
                  <a:schemeClr val="bg1"/>
                </a:solidFill>
              </a:rPr>
              <a:t>الموارد البشرية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429000"/>
            <a:ext cx="8501122" cy="178595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يتطلب إحاطة وافية بحجم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ونوع الموارد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البشرية إضافة إلى معرفة جودتها من خلال الرجوع إلى تقارير الأداء الفردية لكل مورد بشري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2714620"/>
            <a:ext cx="221457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الخطوة الثانية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1538" y="2714620"/>
            <a:ext cx="542928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دراسة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تركيبات القوى العاملة الحالية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خطوات عملية تخطيط </a:t>
            </a:r>
            <a:r>
              <a:rPr lang="ar-DZ" sz="3200" b="1" dirty="0" smtClean="0">
                <a:solidFill>
                  <a:schemeClr val="bg1"/>
                </a:solidFill>
              </a:rPr>
              <a:t>الموارد البشرية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429000"/>
            <a:ext cx="8501122" cy="150019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يتطلب ذلك استشرافا موضوعيا للتغيرات المحتملة مع رسم خطط بديلة للخطة الرئيسة للموارد البشرية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572264" y="2714620"/>
            <a:ext cx="221457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الخطوة الثالثة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1538" y="2714620"/>
            <a:ext cx="542928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استشراف التغيرات  المستقبلية الممكنة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خصائص عملية تخطيط </a:t>
            </a:r>
            <a:r>
              <a:rPr lang="ar-DZ" sz="3200" b="1" dirty="0" smtClean="0">
                <a:solidFill>
                  <a:schemeClr val="bg1"/>
                </a:solidFill>
              </a:rPr>
              <a:t>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321468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تعتمد بشكل </a:t>
            </a:r>
            <a:r>
              <a:rPr lang="ar-DZ" sz="3200" b="1" dirty="0" smtClean="0"/>
              <a:t>رئيسي على </a:t>
            </a:r>
            <a:r>
              <a:rPr lang="ar-DZ" sz="3200" b="1" dirty="0" smtClean="0"/>
              <a:t>المعلومات المتوفرة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1472" y="385762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ترتكز </a:t>
            </a:r>
            <a:r>
              <a:rPr lang="ar-DZ" sz="3200" b="1" dirty="0" smtClean="0"/>
              <a:t>على </a:t>
            </a:r>
            <a:r>
              <a:rPr lang="ar-DZ" sz="3200" b="1" dirty="0" smtClean="0"/>
              <a:t>تغيرات البيئة </a:t>
            </a:r>
            <a:r>
              <a:rPr lang="ar-DZ" sz="3200" b="1" dirty="0" smtClean="0"/>
              <a:t>الداخلية </a:t>
            </a:r>
            <a:r>
              <a:rPr lang="ar-DZ" sz="3200" b="1" dirty="0" smtClean="0"/>
              <a:t>والخارجية</a:t>
            </a:r>
            <a:endParaRPr lang="ar-DZ" sz="3200" b="1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571472" y="450057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ترتبط بالتخطيط على مستوى المنظمة</a:t>
            </a:r>
            <a:endParaRPr lang="ar-DZ" sz="3200" b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5143512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عملية </a:t>
            </a:r>
            <a:r>
              <a:rPr lang="ar-DZ" sz="3200" b="1" dirty="0" smtClean="0"/>
              <a:t>إستراتيجية </a:t>
            </a:r>
            <a:r>
              <a:rPr lang="ar-DZ" sz="3200" b="1" dirty="0" smtClean="0"/>
              <a:t>ومستمرة</a:t>
            </a:r>
            <a:endParaRPr lang="ar-D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855</TotalTime>
  <Words>226</Words>
  <Application>Microsoft Office PowerPoint</Application>
  <PresentationFormat>Affichage à l'écran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154</cp:revision>
  <dcterms:created xsi:type="dcterms:W3CDTF">2014-12-07T19:11:11Z</dcterms:created>
  <dcterms:modified xsi:type="dcterms:W3CDTF">2022-10-30T18:25:16Z</dcterms:modified>
</cp:coreProperties>
</file>