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840" r:id="rId1"/>
  </p:sldMasterIdLst>
  <p:handoutMasterIdLst>
    <p:handoutMasterId r:id="rId11"/>
  </p:handoutMasterIdLst>
  <p:sldIdLst>
    <p:sldId id="256" r:id="rId2"/>
    <p:sldId id="349" r:id="rId3"/>
    <p:sldId id="257" r:id="rId4"/>
    <p:sldId id="356" r:id="rId5"/>
    <p:sldId id="360" r:id="rId6"/>
    <p:sldId id="342" r:id="rId7"/>
    <p:sldId id="357" r:id="rId8"/>
    <p:sldId id="358" r:id="rId9"/>
    <p:sldId id="359" r:id="rId1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14" autoAdjust="0"/>
    <p:restoredTop sz="94718" autoAdjust="0"/>
  </p:normalViewPr>
  <p:slideViewPr>
    <p:cSldViewPr>
      <p:cViewPr varScale="1">
        <p:scale>
          <a:sx n="70" d="100"/>
          <a:sy n="70" d="100"/>
        </p:scale>
        <p:origin x="-138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699C94-FA4D-4BBC-B4F0-272C449AB7DC}" type="datetimeFigureOut">
              <a:rPr lang="fr-FR" smtClean="0"/>
              <a:pPr/>
              <a:t>30/10/2022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17DCBA-62EF-4C0D-87FF-6B67B5E52F5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30/10/2022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lipse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30/10/2022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30/10/2022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30/10/2022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30/10/2022</a:t>
            </a:fld>
            <a:endParaRPr lang="fr-FR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B91488A6-4999-4EC2-BF99-9B561A61566A}" type="datetimeFigureOut">
              <a:rPr lang="fr-FR" smtClean="0"/>
              <a:pPr/>
              <a:t>30/10/2022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space réservé du contenu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contenu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30/10/2022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fr-FR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Espace réservé du contenu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6" name="Espace réservé du contenu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5" name="Ellipse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lipse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3" name="Titr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30/10/2022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30/10/2022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Espace réservé du contenu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30/10/2022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onnecteur droit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lipse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B91488A6-4999-4EC2-BF99-9B561A61566A}" type="datetimeFigureOut">
              <a:rPr lang="fr-FR" smtClean="0"/>
              <a:pPr/>
              <a:t>30/10/2022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B91488A6-4999-4EC2-BF99-9B561A61566A}" type="datetimeFigureOut">
              <a:rPr lang="fr-FR" smtClean="0"/>
              <a:pPr/>
              <a:t>30/10/2022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à coins arrondis 8"/>
          <p:cNvSpPr/>
          <p:nvPr/>
        </p:nvSpPr>
        <p:spPr>
          <a:xfrm>
            <a:off x="928662" y="3500438"/>
            <a:ext cx="7358114" cy="1214446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latin typeface="Arial" pitchFamily="34" charset="0"/>
                <a:ea typeface="Calibri"/>
                <a:cs typeface="Arial" pitchFamily="34" charset="0"/>
              </a:rPr>
              <a:t>تخطيط الموارد البشرية</a:t>
            </a:r>
            <a:endParaRPr lang="ar-DZ" sz="3200" b="1" dirty="0" smtClean="0"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928662" y="4786322"/>
            <a:ext cx="3214710" cy="428628"/>
          </a:xfrm>
          <a:prstGeom prst="roundRect">
            <a:avLst/>
          </a:prstGeom>
          <a:solidFill>
            <a:srgbClr val="FFFF0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2400" b="1" dirty="0" smtClean="0">
                <a:ea typeface="Simplified Arabic"/>
                <a:cs typeface="Traditional Arabic"/>
              </a:rPr>
              <a:t>د. </a:t>
            </a:r>
            <a:r>
              <a:rPr lang="ar-SA" sz="2400" b="1" dirty="0" err="1" smtClean="0">
                <a:ea typeface="Simplified Arabic"/>
                <a:cs typeface="Traditional Arabic"/>
              </a:rPr>
              <a:t>رولامي</a:t>
            </a:r>
            <a:r>
              <a:rPr lang="ar-SA" sz="2400" b="1" dirty="0" smtClean="0">
                <a:ea typeface="Simplified Arabic"/>
                <a:cs typeface="Traditional Arabic"/>
              </a:rPr>
              <a:t> عبد الحميد</a:t>
            </a:r>
            <a:endParaRPr lang="ar-DZ" sz="2400" b="1" dirty="0" smtClean="0"/>
          </a:p>
        </p:txBody>
      </p:sp>
      <p:sp>
        <p:nvSpPr>
          <p:cNvPr id="4" name="Rectangle à coins arrondis 3"/>
          <p:cNvSpPr/>
          <p:nvPr/>
        </p:nvSpPr>
        <p:spPr>
          <a:xfrm>
            <a:off x="928662" y="2928934"/>
            <a:ext cx="7358114" cy="490542"/>
          </a:xfrm>
          <a:prstGeom prst="roundRect">
            <a:avLst>
              <a:gd name="adj" fmla="val 305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latin typeface="Arial" pitchFamily="34" charset="0"/>
                <a:ea typeface="Calibri"/>
                <a:cs typeface="Arial" pitchFamily="34" charset="0"/>
              </a:rPr>
              <a:t>المحاضرة </a:t>
            </a:r>
            <a:r>
              <a:rPr lang="ar-DZ" sz="3200" b="1" dirty="0" smtClean="0">
                <a:latin typeface="Arial" pitchFamily="34" charset="0"/>
                <a:ea typeface="Calibri"/>
                <a:cs typeface="Arial" pitchFamily="34" charset="0"/>
              </a:rPr>
              <a:t>الثالثة</a:t>
            </a:r>
            <a:endParaRPr lang="ar-DZ" sz="3200" b="1" dirty="0" smtClean="0"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5" name="Rectangle à coins arrondis 4"/>
          <p:cNvSpPr/>
          <p:nvPr/>
        </p:nvSpPr>
        <p:spPr>
          <a:xfrm>
            <a:off x="928662" y="5286388"/>
            <a:ext cx="3214710" cy="428628"/>
          </a:xfrm>
          <a:prstGeom prst="roundRect">
            <a:avLst/>
          </a:prstGeom>
          <a:solidFill>
            <a:srgbClr val="FFFF0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fr-FR" b="1" dirty="0" smtClean="0">
                <a:ea typeface="Simplified Arabic"/>
                <a:cs typeface="Traditional Arabic"/>
              </a:rPr>
              <a:t>a.rolami@univ-dbkm.dz</a:t>
            </a:r>
            <a:endParaRPr lang="ar-DZ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285720" y="928670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أسئلة تمهيدية </a:t>
            </a:r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للمحاضرة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285720" y="285728"/>
            <a:ext cx="8572560" cy="500066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ar-DZ" sz="2400" b="1" dirty="0" smtClean="0">
              <a:solidFill>
                <a:schemeClr val="tx1"/>
              </a:solidFill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857224" y="4214818"/>
            <a:ext cx="7429552" cy="1000132"/>
          </a:xfrm>
          <a:prstGeom prst="roundRect">
            <a:avLst>
              <a:gd name="adj" fmla="val 0"/>
            </a:avLst>
          </a:prstGeom>
          <a:solidFill>
            <a:srgbClr val="FFFF0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ما هي الأسباب المحدثة في </a:t>
            </a:r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عالم اليوم التي أجبرت المنظمات على التخطيط</a:t>
            </a:r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؟</a:t>
            </a:r>
            <a:endParaRPr lang="ar-DZ" sz="3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à coins arrondis 14"/>
          <p:cNvSpPr/>
          <p:nvPr/>
        </p:nvSpPr>
        <p:spPr>
          <a:xfrm>
            <a:off x="857224" y="3357562"/>
            <a:ext cx="7429552" cy="714380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أذكر بعض إيجابيات التخطيط؟</a:t>
            </a:r>
            <a:endParaRPr lang="ar-DZ" sz="32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2" grpId="0" animBg="1"/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à coins arrondis 4"/>
          <p:cNvSpPr/>
          <p:nvPr/>
        </p:nvSpPr>
        <p:spPr>
          <a:xfrm>
            <a:off x="3571868" y="3000372"/>
            <a:ext cx="5286412" cy="571504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تعريف </a:t>
            </a:r>
            <a:r>
              <a:rPr lang="ar-DZ" sz="3200" b="1" dirty="0" smtClean="0">
                <a:solidFill>
                  <a:schemeClr val="bg1"/>
                </a:solidFill>
              </a:rPr>
              <a:t>تخطيط الموارد البشرية</a:t>
            </a:r>
            <a:endParaRPr lang="ar-DZ" sz="32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285720" y="928670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bg1"/>
                </a:solidFill>
              </a:rPr>
              <a:t>مفاهيم أساسية عن </a:t>
            </a:r>
            <a:r>
              <a:rPr lang="ar-DZ" sz="3200" b="1" dirty="0" smtClean="0">
                <a:solidFill>
                  <a:schemeClr val="bg1"/>
                </a:solidFill>
              </a:rPr>
              <a:t>تخطيط الموارد البشرية</a:t>
            </a:r>
            <a:endParaRPr lang="ar-DZ" sz="3200" b="1" dirty="0" smtClean="0">
              <a:solidFill>
                <a:schemeClr val="bg1"/>
              </a:solidFill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285720" y="285728"/>
            <a:ext cx="8572560" cy="500066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ar-DZ" sz="2400" b="1" dirty="0" smtClean="0">
              <a:solidFill>
                <a:schemeClr val="bg1"/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285720" y="3714752"/>
            <a:ext cx="8572560" cy="1928826"/>
          </a:xfrm>
          <a:prstGeom prst="roundRect">
            <a:avLst>
              <a:gd name="adj" fmla="val 0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هي </a:t>
            </a:r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العملية التي يتم من خلالها تحديد احتياجات المنظمة من الموارد البشرية التي تمكنها من الوصول إلى أهدافها المخططة في المدى القصير، المتوسط والطويل.</a:t>
            </a:r>
            <a:endParaRPr lang="ar-DZ" sz="32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285720" y="928670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bg1"/>
                </a:solidFill>
              </a:rPr>
              <a:t>أهمية تخطيط </a:t>
            </a:r>
            <a:r>
              <a:rPr lang="ar-DZ" sz="3200" b="1" dirty="0" smtClean="0">
                <a:solidFill>
                  <a:schemeClr val="bg1"/>
                </a:solidFill>
              </a:rPr>
              <a:t>الموارد البشرية</a:t>
            </a:r>
            <a:endParaRPr lang="ar-DZ" sz="3200" b="1" dirty="0" smtClean="0">
              <a:solidFill>
                <a:schemeClr val="bg1"/>
              </a:solidFill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285720" y="285728"/>
            <a:ext cx="8572560" cy="500066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ar-DZ" sz="2400" b="1" dirty="0" smtClean="0">
              <a:solidFill>
                <a:schemeClr val="bg1"/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571472" y="3214686"/>
            <a:ext cx="8001056" cy="571504"/>
          </a:xfrm>
          <a:prstGeom prst="roundRect">
            <a:avLst>
              <a:gd name="adj" fmla="val 31515"/>
            </a:avLst>
          </a:prstGeom>
          <a:solidFill>
            <a:srgbClr val="FF00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/>
              <a:t>يقلل الارتباكات الفجائية </a:t>
            </a:r>
            <a:r>
              <a:rPr lang="ar-DZ" sz="3200" b="1" dirty="0" smtClean="0"/>
              <a:t>في خط </a:t>
            </a:r>
            <a:r>
              <a:rPr lang="ar-DZ" sz="3200" b="1" dirty="0" smtClean="0"/>
              <a:t>الإنتاج إلى </a:t>
            </a:r>
            <a:r>
              <a:rPr lang="ar-DZ" sz="3200" b="1" dirty="0" err="1" smtClean="0"/>
              <a:t>اقصى</a:t>
            </a:r>
            <a:r>
              <a:rPr lang="ar-DZ" sz="3200" b="1" dirty="0" smtClean="0"/>
              <a:t> قدر</a:t>
            </a:r>
            <a:endParaRPr lang="ar-DZ" sz="3200" b="1" dirty="0" smtClean="0">
              <a:solidFill>
                <a:schemeClr val="bg1"/>
              </a:solidFill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571472" y="3857628"/>
            <a:ext cx="8001056" cy="571504"/>
          </a:xfrm>
          <a:prstGeom prst="roundRect">
            <a:avLst>
              <a:gd name="adj" fmla="val 31515"/>
            </a:avLst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/>
              <a:t>يساعد </a:t>
            </a:r>
            <a:r>
              <a:rPr lang="ar-DZ" sz="3200" b="1" dirty="0" smtClean="0"/>
              <a:t>على التخلص </a:t>
            </a:r>
            <a:r>
              <a:rPr lang="ar-DZ" sz="3200" b="1" dirty="0" smtClean="0"/>
              <a:t>من الفائض وسد العجز</a:t>
            </a:r>
            <a:endParaRPr lang="ar-DZ" sz="3200" b="1" dirty="0" smtClean="0"/>
          </a:p>
        </p:txBody>
      </p:sp>
      <p:sp>
        <p:nvSpPr>
          <p:cNvPr id="11" name="Rectangle à coins arrondis 10"/>
          <p:cNvSpPr/>
          <p:nvPr/>
        </p:nvSpPr>
        <p:spPr>
          <a:xfrm>
            <a:off x="571472" y="4500570"/>
            <a:ext cx="8001056" cy="571504"/>
          </a:xfrm>
          <a:prstGeom prst="roundRect">
            <a:avLst>
              <a:gd name="adj" fmla="val 31515"/>
            </a:avLst>
          </a:prstGeom>
          <a:solidFill>
            <a:srgbClr val="FFFF00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/>
              <a:t>يساعد </a:t>
            </a:r>
            <a:r>
              <a:rPr lang="ar-DZ" sz="3200" b="1" dirty="0" smtClean="0"/>
              <a:t>على التخلص </a:t>
            </a:r>
            <a:r>
              <a:rPr lang="ar-DZ" sz="3200" b="1" dirty="0" smtClean="0"/>
              <a:t>من </a:t>
            </a:r>
            <a:r>
              <a:rPr lang="ar-DZ" sz="3200" b="1" dirty="0" smtClean="0"/>
              <a:t>الفقد والإهدار</a:t>
            </a:r>
            <a:endParaRPr lang="ar-DZ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6" grpId="0" animBg="1"/>
      <p:bldP spid="7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285720" y="928670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bg1"/>
                </a:solidFill>
              </a:rPr>
              <a:t>متطلبات تخطيط الموارد البشرية</a:t>
            </a:r>
            <a:endParaRPr lang="ar-DZ" sz="3200" b="1" dirty="0" smtClean="0">
              <a:solidFill>
                <a:schemeClr val="bg1"/>
              </a:solidFill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285720" y="285728"/>
            <a:ext cx="8572560" cy="500066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ar-DZ" sz="2400" b="1" dirty="0" smtClean="0">
              <a:solidFill>
                <a:schemeClr val="bg1"/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571472" y="3214686"/>
            <a:ext cx="8001056" cy="571504"/>
          </a:xfrm>
          <a:prstGeom prst="roundRect">
            <a:avLst>
              <a:gd name="adj" fmla="val 31515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/>
              <a:t>وضوح أهداف المنظمة</a:t>
            </a:r>
            <a:endParaRPr lang="ar-DZ" sz="3200" b="1" dirty="0" smtClean="0">
              <a:solidFill>
                <a:schemeClr val="bg1"/>
              </a:solidFill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571472" y="3857628"/>
            <a:ext cx="8001056" cy="571504"/>
          </a:xfrm>
          <a:prstGeom prst="roundRect">
            <a:avLst>
              <a:gd name="adj" fmla="val 31515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/>
              <a:t>توافر البيانات اللازمة</a:t>
            </a:r>
            <a:endParaRPr lang="ar-DZ" sz="3200" b="1" dirty="0" smtClean="0"/>
          </a:p>
        </p:txBody>
      </p:sp>
      <p:sp>
        <p:nvSpPr>
          <p:cNvPr id="11" name="Rectangle à coins arrondis 10"/>
          <p:cNvSpPr/>
          <p:nvPr/>
        </p:nvSpPr>
        <p:spPr>
          <a:xfrm>
            <a:off x="571472" y="4500570"/>
            <a:ext cx="8001056" cy="571504"/>
          </a:xfrm>
          <a:prstGeom prst="roundRect">
            <a:avLst>
              <a:gd name="adj" fmla="val 31515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/>
              <a:t>توافر الخبرات اللازمة على تحليل البيانات المتاحة</a:t>
            </a:r>
            <a:endParaRPr lang="ar-DZ" sz="3200" b="1" dirty="0" smtClean="0"/>
          </a:p>
        </p:txBody>
      </p:sp>
      <p:sp>
        <p:nvSpPr>
          <p:cNvPr id="10" name="Rectangle à coins arrondis 9"/>
          <p:cNvSpPr/>
          <p:nvPr/>
        </p:nvSpPr>
        <p:spPr>
          <a:xfrm>
            <a:off x="571472" y="5143512"/>
            <a:ext cx="8001056" cy="571504"/>
          </a:xfrm>
          <a:prstGeom prst="roundRect">
            <a:avLst>
              <a:gd name="adj" fmla="val 31515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/>
              <a:t>توافر الإمكانات المادية</a:t>
            </a:r>
            <a:endParaRPr lang="ar-DZ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6" grpId="0" animBg="1"/>
      <p:bldP spid="7" grpId="0" animBg="1"/>
      <p:bldP spid="11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285720" y="928670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bg1"/>
                </a:solidFill>
              </a:rPr>
              <a:t>خطوات عملية تخطيط </a:t>
            </a:r>
            <a:r>
              <a:rPr lang="ar-DZ" sz="3200" b="1" dirty="0" smtClean="0">
                <a:solidFill>
                  <a:schemeClr val="bg1"/>
                </a:solidFill>
              </a:rPr>
              <a:t>الموارد البشرية</a:t>
            </a:r>
          </a:p>
        </p:txBody>
      </p:sp>
      <p:sp>
        <p:nvSpPr>
          <p:cNvPr id="9" name="Rectangle à coins arrondis 8"/>
          <p:cNvSpPr/>
          <p:nvPr/>
        </p:nvSpPr>
        <p:spPr>
          <a:xfrm>
            <a:off x="285720" y="285728"/>
            <a:ext cx="8572560" cy="500066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ar-DZ" sz="2400" b="1" dirty="0" smtClean="0">
              <a:solidFill>
                <a:schemeClr val="bg1"/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285720" y="3429000"/>
            <a:ext cx="8501122" cy="1500198"/>
          </a:xfrm>
          <a:prstGeom prst="roundRect">
            <a:avLst>
              <a:gd name="adj" fmla="val 0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يتطلب ذلك دراسة دقيقة وموضوعية لواقع الموارد البشرية الحالي من خلال الهيكل التنظيمي ومواصفات الوظائف ومستوى العاملين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6572264" y="2714620"/>
            <a:ext cx="2214578" cy="571504"/>
          </a:xfrm>
          <a:prstGeom prst="roundRect">
            <a:avLst>
              <a:gd name="adj" fmla="val 0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الخطوة الأولى</a:t>
            </a:r>
            <a:endParaRPr lang="ar-DZ" sz="32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1714480" y="2714620"/>
            <a:ext cx="4786346" cy="571504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تحليل الهيكل الحالي للقوى العاملة</a:t>
            </a:r>
            <a:endParaRPr lang="ar-DZ" sz="32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6" grpId="0" animBg="1"/>
      <p:bldP spid="11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285720" y="928670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bg1"/>
                </a:solidFill>
              </a:rPr>
              <a:t>خطوات عملية تخطيط </a:t>
            </a:r>
            <a:r>
              <a:rPr lang="ar-DZ" sz="3200" b="1" dirty="0" smtClean="0">
                <a:solidFill>
                  <a:schemeClr val="bg1"/>
                </a:solidFill>
              </a:rPr>
              <a:t>الموارد البشرية</a:t>
            </a:r>
          </a:p>
        </p:txBody>
      </p:sp>
      <p:sp>
        <p:nvSpPr>
          <p:cNvPr id="9" name="Rectangle à coins arrondis 8"/>
          <p:cNvSpPr/>
          <p:nvPr/>
        </p:nvSpPr>
        <p:spPr>
          <a:xfrm>
            <a:off x="285720" y="285728"/>
            <a:ext cx="8572560" cy="500066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ar-DZ" sz="2400" b="1" dirty="0" smtClean="0">
              <a:solidFill>
                <a:schemeClr val="bg1"/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285720" y="3429000"/>
            <a:ext cx="8501122" cy="1785950"/>
          </a:xfrm>
          <a:prstGeom prst="roundRect">
            <a:avLst>
              <a:gd name="adj" fmla="val 0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يتطلب إحاطة وافية بحجم </a:t>
            </a:r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ونوع الموارد </a:t>
            </a:r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البشرية إضافة إلى معرفة جودتها من خلال الرجوع إلى تقارير الأداء الفردية لكل مورد بشري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6572264" y="2714620"/>
            <a:ext cx="2214578" cy="571504"/>
          </a:xfrm>
          <a:prstGeom prst="roundRect">
            <a:avLst>
              <a:gd name="adj" fmla="val 0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الخطوة الثانية</a:t>
            </a:r>
            <a:endParaRPr lang="ar-DZ" sz="32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1071538" y="2714620"/>
            <a:ext cx="5429288" cy="571504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دراسة </a:t>
            </a:r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تركيبات القوى العاملة الحالية</a:t>
            </a:r>
            <a:endParaRPr lang="ar-DZ" sz="32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6" grpId="0" animBg="1"/>
      <p:bldP spid="11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285720" y="928670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bg1"/>
                </a:solidFill>
              </a:rPr>
              <a:t>خطوات عملية تخطيط </a:t>
            </a:r>
            <a:r>
              <a:rPr lang="ar-DZ" sz="3200" b="1" dirty="0" smtClean="0">
                <a:solidFill>
                  <a:schemeClr val="bg1"/>
                </a:solidFill>
              </a:rPr>
              <a:t>الموارد البشرية</a:t>
            </a:r>
          </a:p>
        </p:txBody>
      </p:sp>
      <p:sp>
        <p:nvSpPr>
          <p:cNvPr id="9" name="Rectangle à coins arrondis 8"/>
          <p:cNvSpPr/>
          <p:nvPr/>
        </p:nvSpPr>
        <p:spPr>
          <a:xfrm>
            <a:off x="285720" y="285728"/>
            <a:ext cx="8572560" cy="500066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ar-DZ" sz="2400" b="1" dirty="0" smtClean="0">
              <a:solidFill>
                <a:schemeClr val="bg1"/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285720" y="3429000"/>
            <a:ext cx="8501122" cy="1500198"/>
          </a:xfrm>
          <a:prstGeom prst="roundRect">
            <a:avLst>
              <a:gd name="adj" fmla="val 0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يتطلب ذلك استشرافا موضوعيا للتغيرات المحتملة مع رسم خطط بديلة للخطة الرئيسة للموارد البشرية 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6572264" y="2714620"/>
            <a:ext cx="2214578" cy="571504"/>
          </a:xfrm>
          <a:prstGeom prst="roundRect">
            <a:avLst>
              <a:gd name="adj" fmla="val 0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الخطوة الثالثة</a:t>
            </a:r>
            <a:endParaRPr lang="ar-DZ" sz="32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1071538" y="2714620"/>
            <a:ext cx="5429288" cy="571504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استشراف التغيرات  المستقبلية الممكنة</a:t>
            </a:r>
            <a:endParaRPr lang="ar-DZ" sz="32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6" grpId="0" animBg="1"/>
      <p:bldP spid="11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285720" y="928670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bg1"/>
                </a:solidFill>
              </a:rPr>
              <a:t>خصائص عملية تخطيط </a:t>
            </a:r>
            <a:r>
              <a:rPr lang="ar-DZ" sz="3200" b="1" dirty="0" smtClean="0">
                <a:solidFill>
                  <a:schemeClr val="bg1"/>
                </a:solidFill>
              </a:rPr>
              <a:t>الموارد البشرية</a:t>
            </a:r>
            <a:endParaRPr lang="ar-DZ" sz="3200" b="1" dirty="0" smtClean="0">
              <a:solidFill>
                <a:schemeClr val="bg1"/>
              </a:solidFill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285720" y="285728"/>
            <a:ext cx="8572560" cy="500066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ar-DZ" sz="2400" b="1" dirty="0" smtClean="0">
              <a:solidFill>
                <a:schemeClr val="bg1"/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571472" y="3214686"/>
            <a:ext cx="8001056" cy="571504"/>
          </a:xfrm>
          <a:prstGeom prst="roundRect">
            <a:avLst>
              <a:gd name="adj" fmla="val 31515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/>
              <a:t>تعتمد بشكل </a:t>
            </a:r>
            <a:r>
              <a:rPr lang="ar-DZ" sz="3200" b="1" dirty="0" smtClean="0"/>
              <a:t>رئيسي على </a:t>
            </a:r>
            <a:r>
              <a:rPr lang="ar-DZ" sz="3200" b="1" dirty="0" smtClean="0"/>
              <a:t>المعلومات المتوفرة</a:t>
            </a:r>
            <a:endParaRPr lang="ar-DZ" sz="3200" b="1" dirty="0" smtClean="0">
              <a:solidFill>
                <a:schemeClr val="bg1"/>
              </a:solidFill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571472" y="3857628"/>
            <a:ext cx="8001056" cy="571504"/>
          </a:xfrm>
          <a:prstGeom prst="roundRect">
            <a:avLst>
              <a:gd name="adj" fmla="val 31515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/>
              <a:t>ترتكز </a:t>
            </a:r>
            <a:r>
              <a:rPr lang="ar-DZ" sz="3200" b="1" dirty="0" smtClean="0"/>
              <a:t>على </a:t>
            </a:r>
            <a:r>
              <a:rPr lang="ar-DZ" sz="3200" b="1" dirty="0" smtClean="0"/>
              <a:t>تغيرات البيئة </a:t>
            </a:r>
            <a:r>
              <a:rPr lang="ar-DZ" sz="3200" b="1" dirty="0" smtClean="0"/>
              <a:t>الداخلية </a:t>
            </a:r>
            <a:r>
              <a:rPr lang="ar-DZ" sz="3200" b="1" dirty="0" smtClean="0"/>
              <a:t>والخارجية</a:t>
            </a:r>
            <a:endParaRPr lang="ar-DZ" sz="3200" b="1" dirty="0" smtClean="0"/>
          </a:p>
        </p:txBody>
      </p:sp>
      <p:sp>
        <p:nvSpPr>
          <p:cNvPr id="11" name="Rectangle à coins arrondis 10"/>
          <p:cNvSpPr/>
          <p:nvPr/>
        </p:nvSpPr>
        <p:spPr>
          <a:xfrm>
            <a:off x="571472" y="4500570"/>
            <a:ext cx="8001056" cy="571504"/>
          </a:xfrm>
          <a:prstGeom prst="roundRect">
            <a:avLst>
              <a:gd name="adj" fmla="val 31515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/>
              <a:t>ترتبط بالتخطيط على مستوى المنظمة</a:t>
            </a:r>
            <a:endParaRPr lang="ar-DZ" sz="3200" b="1" dirty="0" smtClean="0"/>
          </a:p>
        </p:txBody>
      </p:sp>
      <p:sp>
        <p:nvSpPr>
          <p:cNvPr id="10" name="Rectangle à coins arrondis 9"/>
          <p:cNvSpPr/>
          <p:nvPr/>
        </p:nvSpPr>
        <p:spPr>
          <a:xfrm>
            <a:off x="571472" y="5143512"/>
            <a:ext cx="8001056" cy="571504"/>
          </a:xfrm>
          <a:prstGeom prst="roundRect">
            <a:avLst>
              <a:gd name="adj" fmla="val 31515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/>
              <a:t>عملية </a:t>
            </a:r>
            <a:r>
              <a:rPr lang="ar-DZ" sz="3200" b="1" dirty="0" smtClean="0"/>
              <a:t>إستراتيجية </a:t>
            </a:r>
            <a:r>
              <a:rPr lang="ar-DZ" sz="3200" b="1" dirty="0" smtClean="0"/>
              <a:t>ومستمرة</a:t>
            </a:r>
            <a:endParaRPr lang="ar-DZ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6" grpId="0" animBg="1"/>
      <p:bldP spid="7" grpId="0" animBg="1"/>
      <p:bldP spid="11" grpId="0" animBg="1"/>
      <p:bldP spid="10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l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ivi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855</TotalTime>
  <Words>226</Words>
  <Application>Microsoft Office PowerPoint</Application>
  <PresentationFormat>Affichage à l'écran (4:3)</PresentationFormat>
  <Paragraphs>36</Paragraphs>
  <Slides>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Civil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pc</dc:creator>
  <cp:lastModifiedBy>pc</cp:lastModifiedBy>
  <cp:revision>154</cp:revision>
  <dcterms:created xsi:type="dcterms:W3CDTF">2014-12-07T19:11:11Z</dcterms:created>
  <dcterms:modified xsi:type="dcterms:W3CDTF">2022-10-30T18:25:16Z</dcterms:modified>
</cp:coreProperties>
</file>