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8" r:id="rId2"/>
    <p:sldId id="259" r:id="rId3"/>
    <p:sldId id="292" r:id="rId4"/>
    <p:sldId id="257" r:id="rId5"/>
    <p:sldId id="263" r:id="rId6"/>
    <p:sldId id="273" r:id="rId7"/>
    <p:sldId id="265" r:id="rId8"/>
    <p:sldId id="269" r:id="rId9"/>
    <p:sldId id="272" r:id="rId10"/>
    <p:sldId id="276" r:id="rId11"/>
    <p:sldId id="274" r:id="rId12"/>
    <p:sldId id="275" r:id="rId13"/>
    <p:sldId id="262" r:id="rId14"/>
    <p:sldId id="267" r:id="rId15"/>
    <p:sldId id="270" r:id="rId16"/>
    <p:sldId id="278" r:id="rId17"/>
    <p:sldId id="279" r:id="rId18"/>
    <p:sldId id="280" r:id="rId19"/>
    <p:sldId id="281" r:id="rId20"/>
    <p:sldId id="282" r:id="rId21"/>
    <p:sldId id="283" r:id="rId22"/>
    <p:sldId id="284" r:id="rId23"/>
    <p:sldId id="285" r:id="rId24"/>
    <p:sldId id="289" r:id="rId25"/>
    <p:sldId id="290" r:id="rId26"/>
    <p:sldId id="291" r:id="rId27"/>
    <p:sldId id="293" r:id="rId28"/>
    <p:sldId id="277" r:id="rId2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1AF7"/>
    <a:srgbClr val="2948E3"/>
    <a:srgbClr val="BA310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632EC5-8023-440E-B411-B5D1EAD35BAA}" type="datetimeFigureOut">
              <a:rPr lang="fr-FR" smtClean="0"/>
              <a:pPr/>
              <a:t>01/01/2022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71D667-4009-4A8E-A998-32B9A61C600C}"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971D667-4009-4A8E-A998-32B9A61C600C}"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E9CF1CD-3586-4229-8485-90BA9508ABAD}" type="slidenum">
              <a:rPr lang="fr-FR" smtClean="0"/>
              <a:pPr/>
              <a:t>12</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E9CF1CD-3586-4229-8485-90BA9508ABAD}" type="slidenum">
              <a:rPr lang="fr-FR" smtClean="0"/>
              <a:pPr/>
              <a:t>13</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E9CF1CD-3586-4229-8485-90BA9508ABAD}" type="slidenum">
              <a:rPr lang="fr-FR" smtClean="0"/>
              <a:pPr/>
              <a:t>14</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E9CF1CD-3586-4229-8485-90BA9508ABAD}" type="slidenum">
              <a:rPr lang="fr-FR" smtClean="0"/>
              <a:pPr/>
              <a:t>15</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E9CF1CD-3586-4229-8485-90BA9508ABAD}" type="slidenum">
              <a:rPr lang="fr-FR" smtClean="0"/>
              <a:pPr/>
              <a:t>16</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E9CF1CD-3586-4229-8485-90BA9508ABAD}" type="slidenum">
              <a:rPr lang="fr-FR" smtClean="0"/>
              <a:pPr/>
              <a:t>17</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E9CF1CD-3586-4229-8485-90BA9508ABAD}" type="slidenum">
              <a:rPr lang="fr-FR" smtClean="0"/>
              <a:pPr/>
              <a:t>18</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E9CF1CD-3586-4229-8485-90BA9508ABAD}" type="slidenum">
              <a:rPr lang="fr-FR" smtClean="0"/>
              <a:pPr/>
              <a:t>19</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E9CF1CD-3586-4229-8485-90BA9508ABAD}" type="slidenum">
              <a:rPr lang="fr-FR" smtClean="0"/>
              <a:pPr/>
              <a:t>20</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E9CF1CD-3586-4229-8485-90BA9508ABAD}" type="slidenum">
              <a:rPr lang="fr-FR" smtClean="0"/>
              <a:pPr/>
              <a:t>21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E9CF1CD-3586-4229-8485-90BA9508ABAD}" type="slidenum">
              <a:rPr lang="fr-FR" smtClean="0"/>
              <a:pPr/>
              <a:t>4</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E9CF1CD-3586-4229-8485-90BA9508ABAD}" type="slidenum">
              <a:rPr lang="fr-FR" smtClean="0"/>
              <a:pPr/>
              <a:t>22</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E9CF1CD-3586-4229-8485-90BA9508ABAD}" type="slidenum">
              <a:rPr lang="fr-FR" smtClean="0"/>
              <a:pPr/>
              <a:t>23</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E9CF1CD-3586-4229-8485-90BA9508ABAD}" type="slidenum">
              <a:rPr lang="fr-FR" smtClean="0"/>
              <a:pPr/>
              <a:t>24</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E9CF1CD-3586-4229-8485-90BA9508ABAD}" type="slidenum">
              <a:rPr lang="fr-FR" smtClean="0"/>
              <a:pPr/>
              <a:t>25</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E9CF1CD-3586-4229-8485-90BA9508ABAD}" type="slidenum">
              <a:rPr lang="fr-FR" smtClean="0"/>
              <a:pPr/>
              <a:t>26</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E9CF1CD-3586-4229-8485-90BA9508ABAD}" type="slidenum">
              <a:rPr lang="fr-FR" smtClean="0"/>
              <a:pPr/>
              <a:t>27</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E9CF1CD-3586-4229-8485-90BA9508ABAD}" type="slidenum">
              <a:rPr lang="fr-FR" smtClean="0"/>
              <a:pPr/>
              <a:t>28</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E9CF1CD-3586-4229-8485-90BA9508ABAD}" type="slidenum">
              <a:rPr lang="fr-FR" smtClean="0"/>
              <a:pPr/>
              <a:t>5</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E9CF1CD-3586-4229-8485-90BA9508ABAD}" type="slidenum">
              <a:rPr lang="fr-FR" smtClean="0"/>
              <a:pPr/>
              <a:t>6</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E9CF1CD-3586-4229-8485-90BA9508ABAD}" type="slidenum">
              <a:rPr lang="fr-FR" smtClean="0"/>
              <a:pPr/>
              <a:t>7</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E9CF1CD-3586-4229-8485-90BA9508ABAD}" type="slidenum">
              <a:rPr lang="fr-FR" smtClean="0"/>
              <a:pPr/>
              <a:t>8</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E9CF1CD-3586-4229-8485-90BA9508ABAD}" type="slidenum">
              <a:rPr lang="fr-FR" smtClean="0"/>
              <a:pPr/>
              <a:t>9</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E9CF1CD-3586-4229-8485-90BA9508ABAD}" type="slidenum">
              <a:rPr lang="fr-FR" smtClean="0"/>
              <a:pPr/>
              <a:t>10</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E9CF1CD-3586-4229-8485-90BA9508ABAD}" type="slidenum">
              <a:rPr lang="fr-FR" smtClean="0"/>
              <a:pPr/>
              <a:t>11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01/01/2022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01/01/2022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01/01/2022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01/01/2022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01/01/2022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01/01/2022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01/01/2022</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01/01/2022</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01/01/2022</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01/01/2022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01/01/2022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01/01/2022</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fr.wikipedia.org/wiki/Fichier:Clay-ss-2005.jp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369331"/>
            <a:ext cx="9144000" cy="7463582"/>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000" b="1" i="0" u="none" strike="noStrike" cap="none" normalizeH="0" baseline="0" dirty="0" smtClean="0">
              <a:ln>
                <a:noFill/>
              </a:ln>
              <a:effectLst/>
              <a:latin typeface="Times New Roman" pitchFamily="18" charset="0"/>
              <a:ea typeface="Times New Roman" pitchFamily="18" charset="0"/>
              <a:cs typeface="Times New Roman" pitchFamily="18" charset="0"/>
            </a:endParaRPr>
          </a:p>
          <a:p>
            <a:pPr lvl="0" algn="ctr" fontAlgn="base">
              <a:spcBef>
                <a:spcPct val="0"/>
              </a:spcBef>
              <a:spcAft>
                <a:spcPct val="0"/>
              </a:spcAft>
            </a:pPr>
            <a:r>
              <a:rPr kumimoji="0" lang="fr-FR" sz="28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Université</a:t>
            </a:r>
            <a:r>
              <a:rPr kumimoji="0" lang="fr-FR" sz="2800" b="1" i="0" u="none" strike="noStrike" cap="none" normalizeH="0" dirty="0" smtClean="0">
                <a:ln>
                  <a:noFill/>
                </a:ln>
                <a:solidFill>
                  <a:schemeClr val="bg1"/>
                </a:solidFill>
                <a:effectLst/>
                <a:latin typeface="Times New Roman" pitchFamily="18" charset="0"/>
                <a:ea typeface="Times New Roman" pitchFamily="18" charset="0"/>
                <a:cs typeface="Times New Roman" pitchFamily="18" charset="0"/>
              </a:rPr>
              <a:t> </a:t>
            </a:r>
            <a:r>
              <a:rPr lang="fr-FR" sz="2800" b="1" dirty="0" smtClean="0">
                <a:solidFill>
                  <a:schemeClr val="bg1"/>
                </a:solidFill>
                <a:latin typeface="Times New Roman" pitchFamily="18" charset="0"/>
                <a:ea typeface="Times New Roman" pitchFamily="18" charset="0"/>
                <a:cs typeface="Times New Roman" pitchFamily="18" charset="0"/>
              </a:rPr>
              <a:t>Khemis-Miliana</a:t>
            </a:r>
            <a:endParaRPr kumimoji="0" lang="fr-FR" sz="28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fr-FR" sz="2800" b="1" dirty="0" smtClean="0">
                <a:solidFill>
                  <a:schemeClr val="bg1"/>
                </a:solidFill>
                <a:latin typeface="Times New Roman" pitchFamily="18" charset="0"/>
                <a:ea typeface="Times New Roman" pitchFamily="18" charset="0"/>
                <a:cs typeface="Times New Roman" pitchFamily="18" charset="0"/>
              </a:rPr>
              <a:t>Département des Sciences de la Terre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Filière Géologie Appliquée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Option : </a:t>
            </a:r>
            <a:r>
              <a:rPr lang="fr-FR" sz="2800" b="1" dirty="0" smtClean="0">
                <a:solidFill>
                  <a:schemeClr val="bg1"/>
                </a:solidFill>
                <a:latin typeface="Times New Roman" pitchFamily="18" charset="0"/>
                <a:ea typeface="Times New Roman" pitchFamily="18" charset="0"/>
                <a:cs typeface="Times New Roman" pitchFamily="18" charset="0"/>
              </a:rPr>
              <a:t>G</a:t>
            </a:r>
            <a:r>
              <a:rPr kumimoji="0" lang="fr-FR" sz="28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éotechnique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chemeClr val="tx2"/>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6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Cours : </a:t>
            </a:r>
            <a:r>
              <a:rPr lang="fr-FR" sz="3600" b="1" dirty="0" smtClean="0">
                <a:solidFill>
                  <a:srgbClr val="FFFF00"/>
                </a:solidFill>
                <a:latin typeface="Times New Roman" pitchFamily="18" charset="0"/>
                <a:ea typeface="Times New Roman" pitchFamily="18" charset="0"/>
                <a:cs typeface="Times New Roman" pitchFamily="18" charset="0"/>
              </a:rPr>
              <a:t>2</a:t>
            </a:r>
            <a:r>
              <a:rPr kumimoji="0" lang="fr-FR" sz="3600" b="1" i="0" u="none" strike="noStrike" cap="none" normalizeH="0" baseline="30000" dirty="0" smtClean="0">
                <a:ln>
                  <a:noFill/>
                </a:ln>
                <a:solidFill>
                  <a:srgbClr val="FFFF00"/>
                </a:solidFill>
                <a:effectLst/>
                <a:latin typeface="Times New Roman" pitchFamily="18" charset="0"/>
                <a:ea typeface="Times New Roman" pitchFamily="18" charset="0"/>
                <a:cs typeface="Times New Roman" pitchFamily="18" charset="0"/>
              </a:rPr>
              <a:t>ème</a:t>
            </a:r>
            <a:r>
              <a:rPr kumimoji="0" lang="fr-FR" sz="36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 Année Master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6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Géologie de l’Ingénieur &amp; </a:t>
            </a:r>
            <a:r>
              <a:rPr kumimoji="0" lang="fr-FR" sz="36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Géotechnique</a:t>
            </a:r>
            <a:endParaRPr lang="fr-FR" sz="3600" b="1" dirty="0" smtClean="0">
              <a:solidFill>
                <a:srgbClr val="FFFF00"/>
              </a:solidFill>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r-FR" sz="1100" b="1" dirty="0" smtClean="0">
              <a:latin typeface="Times New Roman" pitchFamily="18" charset="0"/>
              <a:cs typeface="Times New Roman" pitchFamily="18" charset="0"/>
            </a:endParaRPr>
          </a:p>
          <a:p>
            <a:pPr algn="ctr" eaLnBrk="0" fontAlgn="base" hangingPunct="0">
              <a:spcBef>
                <a:spcPct val="0"/>
              </a:spcBef>
              <a:spcAft>
                <a:spcPct val="0"/>
              </a:spcAft>
            </a:pPr>
            <a:endParaRPr lang="fr-FR" sz="2000" b="1" dirty="0" smtClean="0">
              <a:solidFill>
                <a:srgbClr val="0070C0"/>
              </a:solidFill>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3000" b="1" i="0"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Chapitre II : Pathologies des sols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3000" b="1" i="0"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Retrait-Gonflement des argiles,</a:t>
            </a:r>
            <a:r>
              <a:rPr kumimoji="0" lang="fr-FR" sz="3000" b="1" i="0" strike="noStrike" cap="none" normalizeH="0" dirty="0" smtClean="0">
                <a:ln>
                  <a:noFill/>
                </a:ln>
                <a:solidFill>
                  <a:srgbClr val="FFFF00"/>
                </a:solidFill>
                <a:effectLst/>
                <a:latin typeface="Times New Roman" pitchFamily="18" charset="0"/>
                <a:ea typeface="Times New Roman" pitchFamily="18" charset="0"/>
                <a:cs typeface="Times New Roman" pitchFamily="18" charset="0"/>
              </a:rPr>
              <a:t> stabilisation et perturbation du traitement</a:t>
            </a:r>
            <a:endParaRPr kumimoji="0" lang="fr-FR" sz="3000" b="1" i="0"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2000" b="1" i="0"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2000" b="1" i="0"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sz="2400" b="1" i="0"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Présenté par :</a:t>
            </a:r>
            <a:endParaRPr kumimoji="0" lang="fr-FR" sz="2400" i="0" strike="noStrike" cap="none" normalizeH="0" baseline="0" dirty="0" smtClean="0">
              <a:ln>
                <a:noFill/>
              </a:ln>
              <a:effectLst/>
              <a:latin typeface="Times New Roman" pitchFamily="18" charset="0"/>
              <a:ea typeface="Times New Roman" pitchFamily="18" charset="0"/>
              <a:cs typeface="Times New Roman" pitchFamily="18" charset="0"/>
            </a:endParaRPr>
          </a:p>
          <a:p>
            <a:pPr eaLnBrk="0" fontAlgn="base" hangingPunct="0">
              <a:spcBef>
                <a:spcPct val="0"/>
              </a:spcBef>
              <a:spcAft>
                <a:spcPct val="0"/>
              </a:spcAft>
            </a:pPr>
            <a:r>
              <a:rPr lang="fr-FR" sz="2400" b="1" dirty="0" smtClean="0">
                <a:solidFill>
                  <a:schemeClr val="bg1"/>
                </a:solidFill>
                <a:latin typeface="Times New Roman" pitchFamily="18" charset="0"/>
                <a:ea typeface="Times New Roman" pitchFamily="18" charset="0"/>
                <a:cs typeface="Times New Roman" pitchFamily="18" charset="0"/>
              </a:rPr>
              <a:t>Dr. H. GADOURI, Université DB-KM</a:t>
            </a:r>
          </a:p>
          <a:p>
            <a:pPr algn="ctr" eaLnBrk="0" fontAlgn="base" hangingPunct="0">
              <a:spcBef>
                <a:spcPct val="0"/>
              </a:spcBef>
              <a:spcAft>
                <a:spcPct val="0"/>
              </a:spcAft>
            </a:pPr>
            <a:endParaRPr lang="fr-FR" sz="2400" b="1" dirty="0" smtClean="0">
              <a:solidFill>
                <a:schemeClr val="bg1"/>
              </a:solidFill>
              <a:latin typeface="Times New Roman" pitchFamily="18" charset="0"/>
              <a:ea typeface="Times New Roman" pitchFamily="18" charset="0"/>
              <a:cs typeface="Times New Roman" pitchFamily="18" charset="0"/>
            </a:endParaRPr>
          </a:p>
          <a:p>
            <a:pPr algn="ctr" eaLnBrk="0" fontAlgn="base" hangingPunct="0">
              <a:spcBef>
                <a:spcPct val="0"/>
              </a:spcBef>
              <a:spcAft>
                <a:spcPct val="0"/>
              </a:spcAft>
            </a:pPr>
            <a:endParaRPr kumimoji="0" lang="fr-FR" b="1" i="0"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endParaRPr>
          </a:p>
        </p:txBody>
      </p:sp>
      <p:sp>
        <p:nvSpPr>
          <p:cNvPr id="4" name="Rectangle 3"/>
          <p:cNvSpPr/>
          <p:nvPr/>
        </p:nvSpPr>
        <p:spPr>
          <a:xfrm>
            <a:off x="0" y="6546830"/>
            <a:ext cx="9144000" cy="338554"/>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wrap="square">
            <a:spAutoFit/>
          </a:bodyPr>
          <a:lstStyle/>
          <a:p>
            <a:r>
              <a:rPr lang="fr-FR" sz="1600" i="1" dirty="0" smtClean="0">
                <a:solidFill>
                  <a:srgbClr val="FFFF00"/>
                </a:solidFill>
              </a:rPr>
              <a:t>Cours de 2</a:t>
            </a:r>
            <a:r>
              <a:rPr lang="fr-FR" sz="1600" i="1" baseline="30000" dirty="0" smtClean="0">
                <a:solidFill>
                  <a:srgbClr val="FFFF00"/>
                </a:solidFill>
              </a:rPr>
              <a:t>ème</a:t>
            </a:r>
            <a:r>
              <a:rPr lang="fr-FR" sz="1600" i="1" dirty="0" smtClean="0">
                <a:solidFill>
                  <a:srgbClr val="FFFF00"/>
                </a:solidFill>
              </a:rPr>
              <a:t> Année Master – Université DBKM                               E-mail: hamid_gadouri2000@yahoo.fr   </a:t>
            </a:r>
            <a:r>
              <a:rPr lang="fr-FR" sz="1600" b="1" dirty="0" smtClean="0">
                <a:solidFill>
                  <a:srgbClr val="FF0000"/>
                </a:solidFill>
              </a:rPr>
              <a:t>(01)</a:t>
            </a:r>
            <a:endParaRPr lang="fr-FR" sz="1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barn(inHorizontal)">
                                      <p:cBhvr>
                                        <p:cTn id="7"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523220"/>
          </a:xfrm>
          <a:prstGeom prst="rect">
            <a:avLst/>
          </a:prstGeom>
          <a:solidFill>
            <a:srgbClr val="FF0000"/>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2800" b="1" dirty="0" smtClean="0">
                <a:solidFill>
                  <a:schemeClr val="bg1"/>
                </a:solidFill>
                <a:latin typeface="Times New Roman" pitchFamily="18" charset="0"/>
                <a:ea typeface="Times New Roman" pitchFamily="18" charset="0"/>
                <a:cs typeface="Times New Roman" pitchFamily="18" charset="0"/>
              </a:rPr>
              <a:t>2-  Classification des argiles</a:t>
            </a:r>
            <a:endParaRPr lang="fr-FR" sz="2800" dirty="0">
              <a:solidFill>
                <a:schemeClr val="bg1"/>
              </a:solidFill>
              <a:latin typeface="Tahoma" pitchFamily="34" charset="0"/>
              <a:ea typeface="Tahoma" pitchFamily="34" charset="0"/>
              <a:cs typeface="Tahoma" pitchFamily="34" charset="0"/>
            </a:endParaRPr>
          </a:p>
        </p:txBody>
      </p:sp>
      <p:sp>
        <p:nvSpPr>
          <p:cNvPr id="15" name="Plaque 14"/>
          <p:cNvSpPr/>
          <p:nvPr/>
        </p:nvSpPr>
        <p:spPr>
          <a:xfrm>
            <a:off x="142908" y="642918"/>
            <a:ext cx="8929686" cy="428628"/>
          </a:xfrm>
          <a:prstGeom prst="bevel">
            <a:avLst>
              <a:gd name="adj" fmla="val 4294"/>
            </a:avLst>
          </a:prstGeom>
        </p:spPr>
        <p:style>
          <a:lnRef idx="1">
            <a:schemeClr val="dk1"/>
          </a:lnRef>
          <a:fillRef idx="2">
            <a:schemeClr val="dk1"/>
          </a:fillRef>
          <a:effectRef idx="1">
            <a:schemeClr val="dk1"/>
          </a:effectRef>
          <a:fontRef idx="minor">
            <a:schemeClr val="dk1"/>
          </a:fontRef>
        </p:style>
        <p:txBody>
          <a:bodyPr rtlCol="0" anchor="ctr"/>
          <a:lstStyle/>
          <a:p>
            <a:pPr lvl="0" algn="ctr" fontAlgn="base">
              <a:spcBef>
                <a:spcPct val="0"/>
              </a:spcBef>
              <a:spcAft>
                <a:spcPct val="0"/>
              </a:spcAft>
            </a:pPr>
            <a:r>
              <a:rPr lang="fr-FR" sz="2000" b="1" dirty="0" smtClean="0">
                <a:solidFill>
                  <a:schemeClr val="tx1"/>
                </a:solidFill>
                <a:latin typeface="Times New Roman" pitchFamily="18" charset="0"/>
                <a:ea typeface="Times New Roman" pitchFamily="18" charset="0"/>
                <a:cs typeface="Times New Roman" pitchFamily="18" charset="0"/>
              </a:rPr>
              <a:t>Les argiles sont classées en trois grandes familles selon l’</a:t>
            </a:r>
            <a:r>
              <a:rPr lang="fr-FR" sz="2000" b="1" dirty="0" smtClean="0">
                <a:solidFill>
                  <a:srgbClr val="0070C0"/>
                </a:solidFill>
                <a:latin typeface="Times New Roman" pitchFamily="18" charset="0"/>
                <a:ea typeface="Times New Roman" pitchFamily="18" charset="0"/>
                <a:cs typeface="Times New Roman" pitchFamily="18" charset="0"/>
              </a:rPr>
              <a:t>épaisseur des feuillets</a:t>
            </a:r>
            <a:r>
              <a:rPr lang="fr-FR" b="1" dirty="0" smtClean="0">
                <a:solidFill>
                  <a:schemeClr val="tx1"/>
                </a:solidFill>
                <a:latin typeface="Times New Roman" pitchFamily="18" charset="0"/>
                <a:ea typeface="Times New Roman" pitchFamily="18" charset="0"/>
                <a:cs typeface="Times New Roman" pitchFamily="18" charset="0"/>
              </a:rPr>
              <a:t> </a:t>
            </a:r>
          </a:p>
        </p:txBody>
      </p:sp>
      <p:grpSp>
        <p:nvGrpSpPr>
          <p:cNvPr id="2" name="Groupe 31"/>
          <p:cNvGrpSpPr/>
          <p:nvPr/>
        </p:nvGrpSpPr>
        <p:grpSpPr>
          <a:xfrm>
            <a:off x="1928794" y="1071546"/>
            <a:ext cx="5214974" cy="642942"/>
            <a:chOff x="1928794" y="1071546"/>
            <a:chExt cx="5214974" cy="642942"/>
          </a:xfrm>
        </p:grpSpPr>
        <p:sp>
          <p:nvSpPr>
            <p:cNvPr id="20" name="Flèche droite 19"/>
            <p:cNvSpPr/>
            <p:nvPr/>
          </p:nvSpPr>
          <p:spPr>
            <a:xfrm rot="5400000">
              <a:off x="6572264" y="785794"/>
              <a:ext cx="285752" cy="857256"/>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b="1" dirty="0">
                <a:solidFill>
                  <a:schemeClr val="tx1"/>
                </a:solidFill>
                <a:latin typeface="Times New Roman" pitchFamily="18" charset="0"/>
                <a:cs typeface="Times New Roman" pitchFamily="18" charset="0"/>
              </a:endParaRPr>
            </a:p>
          </p:txBody>
        </p:sp>
        <p:sp>
          <p:nvSpPr>
            <p:cNvPr id="22" name="Plaque 21"/>
            <p:cNvSpPr/>
            <p:nvPr/>
          </p:nvSpPr>
          <p:spPr>
            <a:xfrm>
              <a:off x="1928794" y="1357298"/>
              <a:ext cx="785818" cy="357190"/>
            </a:xfrm>
            <a:prstGeom prst="bevel">
              <a:avLst>
                <a:gd name="adj" fmla="val 4294"/>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fontAlgn="base">
                <a:spcBef>
                  <a:spcPct val="0"/>
                </a:spcBef>
                <a:spcAft>
                  <a:spcPct val="0"/>
                </a:spcAft>
              </a:pPr>
              <a:r>
                <a:rPr lang="fr-FR" sz="2000" b="1" dirty="0" smtClean="0">
                  <a:solidFill>
                    <a:schemeClr val="tx1"/>
                  </a:solidFill>
                  <a:latin typeface="Times New Roman" pitchFamily="18" charset="0"/>
                  <a:ea typeface="Times New Roman" pitchFamily="18" charset="0"/>
                  <a:cs typeface="Times New Roman" pitchFamily="18" charset="0"/>
                </a:rPr>
                <a:t>7 A°</a:t>
              </a:r>
              <a:endParaRPr lang="fr-FR" b="1" dirty="0" smtClean="0">
                <a:solidFill>
                  <a:schemeClr val="tx1"/>
                </a:solidFill>
                <a:latin typeface="Times New Roman" pitchFamily="18" charset="0"/>
                <a:ea typeface="Times New Roman" pitchFamily="18" charset="0"/>
                <a:cs typeface="Times New Roman" pitchFamily="18" charset="0"/>
              </a:endParaRPr>
            </a:p>
          </p:txBody>
        </p:sp>
        <p:sp>
          <p:nvSpPr>
            <p:cNvPr id="23" name="Plaque 22"/>
            <p:cNvSpPr/>
            <p:nvPr/>
          </p:nvSpPr>
          <p:spPr>
            <a:xfrm>
              <a:off x="4143372" y="1357298"/>
              <a:ext cx="857256" cy="357190"/>
            </a:xfrm>
            <a:prstGeom prst="bevel">
              <a:avLst>
                <a:gd name="adj" fmla="val 4294"/>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fontAlgn="base">
                <a:spcBef>
                  <a:spcPct val="0"/>
                </a:spcBef>
                <a:spcAft>
                  <a:spcPct val="0"/>
                </a:spcAft>
              </a:pPr>
              <a:r>
                <a:rPr lang="fr-FR" sz="2000" b="1" dirty="0" smtClean="0">
                  <a:solidFill>
                    <a:schemeClr val="tx1"/>
                  </a:solidFill>
                  <a:latin typeface="Times New Roman" pitchFamily="18" charset="0"/>
                  <a:ea typeface="Times New Roman" pitchFamily="18" charset="0"/>
                  <a:cs typeface="Times New Roman" pitchFamily="18" charset="0"/>
                </a:rPr>
                <a:t>10 A°</a:t>
              </a:r>
              <a:endParaRPr lang="fr-FR" b="1" dirty="0" smtClean="0">
                <a:solidFill>
                  <a:schemeClr val="tx1"/>
                </a:solidFill>
                <a:latin typeface="Times New Roman" pitchFamily="18" charset="0"/>
                <a:ea typeface="Times New Roman" pitchFamily="18" charset="0"/>
                <a:cs typeface="Times New Roman" pitchFamily="18" charset="0"/>
              </a:endParaRPr>
            </a:p>
          </p:txBody>
        </p:sp>
        <p:sp>
          <p:nvSpPr>
            <p:cNvPr id="24" name="Plaque 23"/>
            <p:cNvSpPr/>
            <p:nvPr/>
          </p:nvSpPr>
          <p:spPr>
            <a:xfrm>
              <a:off x="6286512" y="1357298"/>
              <a:ext cx="857256" cy="357190"/>
            </a:xfrm>
            <a:prstGeom prst="bevel">
              <a:avLst>
                <a:gd name="adj" fmla="val 4294"/>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fontAlgn="base">
                <a:spcBef>
                  <a:spcPct val="0"/>
                </a:spcBef>
                <a:spcAft>
                  <a:spcPct val="0"/>
                </a:spcAft>
              </a:pPr>
              <a:r>
                <a:rPr lang="fr-FR" sz="2000" b="1" dirty="0" smtClean="0">
                  <a:solidFill>
                    <a:schemeClr val="tx1"/>
                  </a:solidFill>
                  <a:latin typeface="Times New Roman" pitchFamily="18" charset="0"/>
                  <a:ea typeface="Times New Roman" pitchFamily="18" charset="0"/>
                  <a:cs typeface="Times New Roman" pitchFamily="18" charset="0"/>
                </a:rPr>
                <a:t>14 A°</a:t>
              </a:r>
              <a:endParaRPr lang="fr-FR" b="1" dirty="0" smtClean="0">
                <a:solidFill>
                  <a:schemeClr val="tx1"/>
                </a:solidFill>
                <a:latin typeface="Times New Roman" pitchFamily="18" charset="0"/>
                <a:ea typeface="Times New Roman" pitchFamily="18" charset="0"/>
                <a:cs typeface="Times New Roman" pitchFamily="18" charset="0"/>
              </a:endParaRPr>
            </a:p>
          </p:txBody>
        </p:sp>
        <p:sp>
          <p:nvSpPr>
            <p:cNvPr id="25" name="Flèche droite 24"/>
            <p:cNvSpPr/>
            <p:nvPr/>
          </p:nvSpPr>
          <p:spPr>
            <a:xfrm rot="5400000">
              <a:off x="2214546" y="785794"/>
              <a:ext cx="285752" cy="857256"/>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b="1" dirty="0">
                <a:solidFill>
                  <a:schemeClr val="tx1"/>
                </a:solidFill>
                <a:latin typeface="Times New Roman" pitchFamily="18" charset="0"/>
                <a:cs typeface="Times New Roman" pitchFamily="18" charset="0"/>
              </a:endParaRPr>
            </a:p>
          </p:txBody>
        </p:sp>
        <p:sp>
          <p:nvSpPr>
            <p:cNvPr id="26" name="Flèche droite 25"/>
            <p:cNvSpPr/>
            <p:nvPr/>
          </p:nvSpPr>
          <p:spPr>
            <a:xfrm rot="5400000">
              <a:off x="4429124" y="785794"/>
              <a:ext cx="285752" cy="857256"/>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b="1" dirty="0">
                <a:solidFill>
                  <a:schemeClr val="tx1"/>
                </a:solidFill>
                <a:latin typeface="Times New Roman" pitchFamily="18" charset="0"/>
                <a:cs typeface="Times New Roman" pitchFamily="18" charset="0"/>
              </a:endParaRPr>
            </a:p>
          </p:txBody>
        </p:sp>
      </p:grpSp>
      <p:grpSp>
        <p:nvGrpSpPr>
          <p:cNvPr id="3" name="Groupe 33"/>
          <p:cNvGrpSpPr/>
          <p:nvPr/>
        </p:nvGrpSpPr>
        <p:grpSpPr>
          <a:xfrm>
            <a:off x="1000100" y="1714488"/>
            <a:ext cx="7000924" cy="928694"/>
            <a:chOff x="1000100" y="1714488"/>
            <a:chExt cx="7000924" cy="928694"/>
          </a:xfrm>
        </p:grpSpPr>
        <p:grpSp>
          <p:nvGrpSpPr>
            <p:cNvPr id="4" name="Groupe 33"/>
            <p:cNvGrpSpPr/>
            <p:nvPr/>
          </p:nvGrpSpPr>
          <p:grpSpPr>
            <a:xfrm>
              <a:off x="2214546" y="1714488"/>
              <a:ext cx="4643470" cy="500066"/>
              <a:chOff x="2214546" y="2643182"/>
              <a:chExt cx="4643470" cy="1000132"/>
            </a:xfrm>
          </p:grpSpPr>
          <p:grpSp>
            <p:nvGrpSpPr>
              <p:cNvPr id="6" name="Groupe 31"/>
              <p:cNvGrpSpPr/>
              <p:nvPr/>
            </p:nvGrpSpPr>
            <p:grpSpPr>
              <a:xfrm>
                <a:off x="2214546" y="2643182"/>
                <a:ext cx="4643470" cy="714380"/>
                <a:chOff x="2143108" y="3429000"/>
                <a:chExt cx="4643470" cy="714380"/>
              </a:xfrm>
            </p:grpSpPr>
            <p:sp>
              <p:nvSpPr>
                <p:cNvPr id="27" name="Rectangle 26"/>
                <p:cNvSpPr/>
                <p:nvPr/>
              </p:nvSpPr>
              <p:spPr>
                <a:xfrm>
                  <a:off x="2143108" y="3857628"/>
                  <a:ext cx="4643470" cy="285752"/>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28" name="Rectangle 27"/>
                <p:cNvSpPr/>
                <p:nvPr/>
              </p:nvSpPr>
              <p:spPr>
                <a:xfrm>
                  <a:off x="2143108" y="3429000"/>
                  <a:ext cx="276228" cy="42862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29" name="Rectangle 28"/>
                <p:cNvSpPr/>
                <p:nvPr/>
              </p:nvSpPr>
              <p:spPr>
                <a:xfrm>
                  <a:off x="4357686" y="3429000"/>
                  <a:ext cx="276228" cy="42862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1" name="Rectangle 30"/>
                <p:cNvSpPr/>
                <p:nvPr/>
              </p:nvSpPr>
              <p:spPr>
                <a:xfrm>
                  <a:off x="6500826" y="3429000"/>
                  <a:ext cx="276228" cy="42862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sp>
            <p:nvSpPr>
              <p:cNvPr id="33" name="Flèche droite 32"/>
              <p:cNvSpPr/>
              <p:nvPr/>
            </p:nvSpPr>
            <p:spPr>
              <a:xfrm rot="5400000">
                <a:off x="4429124" y="3071810"/>
                <a:ext cx="285752" cy="857256"/>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b="1" dirty="0">
                  <a:solidFill>
                    <a:schemeClr val="tx1"/>
                  </a:solidFill>
                  <a:latin typeface="Times New Roman" pitchFamily="18" charset="0"/>
                  <a:cs typeface="Times New Roman" pitchFamily="18" charset="0"/>
                </a:endParaRPr>
              </a:p>
            </p:txBody>
          </p:sp>
        </p:grpSp>
        <p:sp>
          <p:nvSpPr>
            <p:cNvPr id="35" name="Plaque 34"/>
            <p:cNvSpPr/>
            <p:nvPr/>
          </p:nvSpPr>
          <p:spPr>
            <a:xfrm>
              <a:off x="1000100" y="2214554"/>
              <a:ext cx="7000924" cy="428628"/>
            </a:xfrm>
            <a:prstGeom prst="bevel">
              <a:avLst>
                <a:gd name="adj" fmla="val 4294"/>
              </a:avLst>
            </a:prstGeom>
          </p:spPr>
          <p:style>
            <a:lnRef idx="1">
              <a:schemeClr val="dk1"/>
            </a:lnRef>
            <a:fillRef idx="2">
              <a:schemeClr val="dk1"/>
            </a:fillRef>
            <a:effectRef idx="1">
              <a:schemeClr val="dk1"/>
            </a:effectRef>
            <a:fontRef idx="minor">
              <a:schemeClr val="dk1"/>
            </a:fontRef>
          </p:style>
          <p:txBody>
            <a:bodyPr rtlCol="0" anchor="ctr"/>
            <a:lstStyle/>
            <a:p>
              <a:pPr lvl="0" algn="ctr" fontAlgn="base">
                <a:spcBef>
                  <a:spcPct val="0"/>
                </a:spcBef>
                <a:spcAft>
                  <a:spcPct val="0"/>
                </a:spcAft>
              </a:pPr>
              <a:r>
                <a:rPr lang="fr-FR" sz="2000" b="1" dirty="0" smtClean="0">
                  <a:solidFill>
                    <a:schemeClr val="tx1"/>
                  </a:solidFill>
                  <a:latin typeface="Times New Roman" pitchFamily="18" charset="0"/>
                  <a:ea typeface="Times New Roman" pitchFamily="18" charset="0"/>
                  <a:cs typeface="Times New Roman" pitchFamily="18" charset="0"/>
                </a:rPr>
                <a:t>Ces feuillets correspondent à un nombre de </a:t>
              </a:r>
              <a:r>
                <a:rPr lang="fr-FR" sz="2000" b="1" dirty="0" smtClean="0">
                  <a:solidFill>
                    <a:srgbClr val="0070C0"/>
                  </a:solidFill>
                  <a:latin typeface="Times New Roman" pitchFamily="18" charset="0"/>
                  <a:ea typeface="Times New Roman" pitchFamily="18" charset="0"/>
                  <a:cs typeface="Times New Roman" pitchFamily="18" charset="0"/>
                </a:rPr>
                <a:t>couches d’oxydes </a:t>
              </a:r>
              <a:r>
                <a:rPr lang="fr-FR" b="1" dirty="0" smtClean="0">
                  <a:solidFill>
                    <a:schemeClr val="tx1"/>
                  </a:solidFill>
                  <a:latin typeface="Times New Roman" pitchFamily="18" charset="0"/>
                  <a:ea typeface="Times New Roman" pitchFamily="18" charset="0"/>
                  <a:cs typeface="Times New Roman" pitchFamily="18" charset="0"/>
                </a:rPr>
                <a:t> </a:t>
              </a:r>
            </a:p>
          </p:txBody>
        </p:sp>
      </p:grpSp>
      <p:grpSp>
        <p:nvGrpSpPr>
          <p:cNvPr id="8" name="Groupe 38"/>
          <p:cNvGrpSpPr/>
          <p:nvPr/>
        </p:nvGrpSpPr>
        <p:grpSpPr>
          <a:xfrm>
            <a:off x="142876" y="2643182"/>
            <a:ext cx="8786842" cy="714380"/>
            <a:chOff x="142876" y="2786058"/>
            <a:chExt cx="8786842" cy="714380"/>
          </a:xfrm>
        </p:grpSpPr>
        <p:sp>
          <p:nvSpPr>
            <p:cNvPr id="36" name="Flèche droite 35"/>
            <p:cNvSpPr/>
            <p:nvPr/>
          </p:nvSpPr>
          <p:spPr>
            <a:xfrm rot="5400000">
              <a:off x="1357290" y="2500306"/>
              <a:ext cx="285752" cy="857256"/>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b="1" dirty="0">
                <a:solidFill>
                  <a:schemeClr val="tx1"/>
                </a:solidFill>
                <a:latin typeface="Times New Roman" pitchFamily="18" charset="0"/>
                <a:cs typeface="Times New Roman" pitchFamily="18" charset="0"/>
              </a:endParaRPr>
            </a:p>
          </p:txBody>
        </p:sp>
        <p:sp>
          <p:nvSpPr>
            <p:cNvPr id="37" name="Flèche droite 36"/>
            <p:cNvSpPr/>
            <p:nvPr/>
          </p:nvSpPr>
          <p:spPr>
            <a:xfrm rot="5400000">
              <a:off x="5786446" y="2500306"/>
              <a:ext cx="285752" cy="857256"/>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b="1" dirty="0">
                <a:solidFill>
                  <a:schemeClr val="tx1"/>
                </a:solidFill>
                <a:latin typeface="Times New Roman" pitchFamily="18" charset="0"/>
                <a:cs typeface="Times New Roman" pitchFamily="18" charset="0"/>
              </a:endParaRPr>
            </a:p>
          </p:txBody>
        </p:sp>
        <p:sp>
          <p:nvSpPr>
            <p:cNvPr id="38" name="Plaque 37"/>
            <p:cNvSpPr/>
            <p:nvPr/>
          </p:nvSpPr>
          <p:spPr>
            <a:xfrm>
              <a:off x="142876" y="3071810"/>
              <a:ext cx="2643174" cy="428628"/>
            </a:xfrm>
            <a:prstGeom prst="bevel">
              <a:avLst>
                <a:gd name="adj" fmla="val 4294"/>
              </a:avLst>
            </a:prstGeom>
          </p:spPr>
          <p:style>
            <a:lnRef idx="1">
              <a:schemeClr val="dk1"/>
            </a:lnRef>
            <a:fillRef idx="2">
              <a:schemeClr val="dk1"/>
            </a:fillRef>
            <a:effectRef idx="1">
              <a:schemeClr val="dk1"/>
            </a:effectRef>
            <a:fontRef idx="minor">
              <a:schemeClr val="dk1"/>
            </a:fontRef>
          </p:style>
          <p:txBody>
            <a:bodyPr rtlCol="0" anchor="ctr"/>
            <a:lstStyle/>
            <a:p>
              <a:pPr lvl="0" algn="ctr" fontAlgn="base">
                <a:spcBef>
                  <a:spcPct val="0"/>
                </a:spcBef>
                <a:spcAft>
                  <a:spcPct val="0"/>
                </a:spcAft>
              </a:pPr>
              <a:r>
                <a:rPr lang="fr-FR" sz="2000" b="1" dirty="0" smtClean="0">
                  <a:solidFill>
                    <a:srgbClr val="0070C0"/>
                  </a:solidFill>
                  <a:latin typeface="Times New Roman" pitchFamily="18" charset="0"/>
                  <a:cs typeface="Times New Roman" pitchFamily="18" charset="0"/>
                </a:rPr>
                <a:t>Tétraédriques</a:t>
              </a:r>
              <a:r>
                <a:rPr lang="fr-FR" sz="2000" b="1" dirty="0" smtClean="0">
                  <a:latin typeface="Times New Roman" pitchFamily="18" charset="0"/>
                  <a:cs typeface="Times New Roman" pitchFamily="18" charset="0"/>
                </a:rPr>
                <a:t> (Si)</a:t>
              </a:r>
              <a:endParaRPr lang="fr-FR" sz="2000" b="1" dirty="0" smtClean="0">
                <a:solidFill>
                  <a:schemeClr val="tx1"/>
                </a:solidFill>
                <a:latin typeface="Times New Roman" pitchFamily="18" charset="0"/>
                <a:ea typeface="Times New Roman" pitchFamily="18" charset="0"/>
                <a:cs typeface="Times New Roman" pitchFamily="18" charset="0"/>
              </a:endParaRPr>
            </a:p>
          </p:txBody>
        </p:sp>
        <p:sp>
          <p:nvSpPr>
            <p:cNvPr id="40" name="Plaque 39"/>
            <p:cNvSpPr/>
            <p:nvPr/>
          </p:nvSpPr>
          <p:spPr>
            <a:xfrm>
              <a:off x="3000364" y="3071810"/>
              <a:ext cx="5929354" cy="428628"/>
            </a:xfrm>
            <a:prstGeom prst="bevel">
              <a:avLst>
                <a:gd name="adj" fmla="val 4294"/>
              </a:avLst>
            </a:prstGeom>
          </p:spPr>
          <p:style>
            <a:lnRef idx="1">
              <a:schemeClr val="dk1"/>
            </a:lnRef>
            <a:fillRef idx="2">
              <a:schemeClr val="dk1"/>
            </a:fillRef>
            <a:effectRef idx="1">
              <a:schemeClr val="dk1"/>
            </a:effectRef>
            <a:fontRef idx="minor">
              <a:schemeClr val="dk1"/>
            </a:fontRef>
          </p:style>
          <p:txBody>
            <a:bodyPr rtlCol="0" anchor="ctr"/>
            <a:lstStyle/>
            <a:p>
              <a:pPr lvl="0" algn="ctr" fontAlgn="base">
                <a:spcBef>
                  <a:spcPct val="0"/>
                </a:spcBef>
                <a:spcAft>
                  <a:spcPct val="0"/>
                </a:spcAft>
              </a:pPr>
              <a:r>
                <a:rPr lang="fr-FR" sz="2000" b="1" dirty="0" smtClean="0">
                  <a:solidFill>
                    <a:srgbClr val="0070C0"/>
                  </a:solidFill>
                  <a:latin typeface="Times New Roman" pitchFamily="18" charset="0"/>
                  <a:cs typeface="Times New Roman" pitchFamily="18" charset="0"/>
                </a:rPr>
                <a:t>Octaédriques</a:t>
              </a:r>
              <a:r>
                <a:rPr lang="fr-FR" sz="2000" b="1" dirty="0" smtClean="0">
                  <a:latin typeface="Times New Roman" pitchFamily="18" charset="0"/>
                  <a:cs typeface="Times New Roman" pitchFamily="18" charset="0"/>
                </a:rPr>
                <a:t> (Al, Ni, Mg, Fe</a:t>
              </a:r>
              <a:r>
                <a:rPr lang="fr-FR" sz="2000" b="1" baseline="30000" dirty="0" smtClean="0">
                  <a:latin typeface="Times New Roman" pitchFamily="18" charset="0"/>
                  <a:cs typeface="Times New Roman" pitchFamily="18" charset="0"/>
                </a:rPr>
                <a:t>2+</a:t>
              </a:r>
              <a:r>
                <a:rPr lang="fr-FR" sz="2000" b="1" dirty="0" smtClean="0">
                  <a:latin typeface="Times New Roman" pitchFamily="18" charset="0"/>
                  <a:cs typeface="Times New Roman" pitchFamily="18" charset="0"/>
                </a:rPr>
                <a:t>, Fe</a:t>
              </a:r>
              <a:r>
                <a:rPr lang="fr-FR" sz="2000" b="1" baseline="30000" dirty="0" smtClean="0">
                  <a:latin typeface="Times New Roman" pitchFamily="18" charset="0"/>
                  <a:cs typeface="Times New Roman" pitchFamily="18" charset="0"/>
                </a:rPr>
                <a:t>3+</a:t>
              </a:r>
              <a:r>
                <a:rPr lang="fr-FR" sz="2000" b="1" dirty="0" smtClean="0">
                  <a:latin typeface="Times New Roman" pitchFamily="18" charset="0"/>
                  <a:cs typeface="Times New Roman" pitchFamily="18" charset="0"/>
                </a:rPr>
                <a:t>, Mn, Na, K, ...). </a:t>
              </a:r>
              <a:endParaRPr lang="fr-FR" sz="2000" b="1" dirty="0" smtClean="0">
                <a:solidFill>
                  <a:schemeClr val="tx1"/>
                </a:solidFill>
                <a:latin typeface="Times New Roman" pitchFamily="18" charset="0"/>
                <a:ea typeface="Times New Roman" pitchFamily="18" charset="0"/>
                <a:cs typeface="Times New Roman" pitchFamily="18" charset="0"/>
              </a:endParaRPr>
            </a:p>
          </p:txBody>
        </p:sp>
      </p:grpSp>
      <p:grpSp>
        <p:nvGrpSpPr>
          <p:cNvPr id="9" name="Groupe 40"/>
          <p:cNvGrpSpPr/>
          <p:nvPr/>
        </p:nvGrpSpPr>
        <p:grpSpPr>
          <a:xfrm>
            <a:off x="785786" y="3357564"/>
            <a:ext cx="7715304" cy="1357320"/>
            <a:chOff x="785786" y="3500440"/>
            <a:chExt cx="7715304" cy="1357320"/>
          </a:xfrm>
        </p:grpSpPr>
        <p:grpSp>
          <p:nvGrpSpPr>
            <p:cNvPr id="10" name="Groupe 57"/>
            <p:cNvGrpSpPr/>
            <p:nvPr/>
          </p:nvGrpSpPr>
          <p:grpSpPr>
            <a:xfrm>
              <a:off x="1357290" y="3500440"/>
              <a:ext cx="4786346" cy="642944"/>
              <a:chOff x="2214546" y="4143380"/>
              <a:chExt cx="4713826" cy="857258"/>
            </a:xfrm>
          </p:grpSpPr>
          <p:sp>
            <p:nvSpPr>
              <p:cNvPr id="54" name="Rectangle 53"/>
              <p:cNvSpPr/>
              <p:nvPr/>
            </p:nvSpPr>
            <p:spPr>
              <a:xfrm>
                <a:off x="2214546" y="4429132"/>
                <a:ext cx="4713826" cy="95251"/>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55" name="Rectangle 54"/>
              <p:cNvSpPr/>
              <p:nvPr/>
            </p:nvSpPr>
            <p:spPr>
              <a:xfrm>
                <a:off x="2214546" y="4143380"/>
                <a:ext cx="276228" cy="285752"/>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57" name="Rectangle 56"/>
              <p:cNvSpPr/>
              <p:nvPr/>
            </p:nvSpPr>
            <p:spPr>
              <a:xfrm>
                <a:off x="6646949" y="4143380"/>
                <a:ext cx="276228" cy="285752"/>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51" name="Flèche droite 50"/>
              <p:cNvSpPr/>
              <p:nvPr/>
            </p:nvSpPr>
            <p:spPr>
              <a:xfrm rot="5400000">
                <a:off x="5148916" y="4333883"/>
                <a:ext cx="476252" cy="857257"/>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b="1" dirty="0">
                  <a:solidFill>
                    <a:schemeClr val="tx1"/>
                  </a:solidFill>
                  <a:latin typeface="Times New Roman" pitchFamily="18" charset="0"/>
                  <a:cs typeface="Times New Roman" pitchFamily="18" charset="0"/>
                </a:endParaRPr>
              </a:p>
            </p:txBody>
          </p:sp>
        </p:grpSp>
        <p:sp>
          <p:nvSpPr>
            <p:cNvPr id="59" name="Plaque 58"/>
            <p:cNvSpPr/>
            <p:nvPr/>
          </p:nvSpPr>
          <p:spPr>
            <a:xfrm>
              <a:off x="785786" y="4143380"/>
              <a:ext cx="7715304" cy="714380"/>
            </a:xfrm>
            <a:prstGeom prst="bevel">
              <a:avLst>
                <a:gd name="adj" fmla="val 4294"/>
              </a:avLst>
            </a:prstGeom>
          </p:spPr>
          <p:style>
            <a:lnRef idx="1">
              <a:schemeClr val="dk1"/>
            </a:lnRef>
            <a:fillRef idx="2">
              <a:schemeClr val="dk1"/>
            </a:fillRef>
            <a:effectRef idx="1">
              <a:schemeClr val="dk1"/>
            </a:effectRef>
            <a:fontRef idx="minor">
              <a:schemeClr val="dk1"/>
            </a:fontRef>
          </p:style>
          <p:txBody>
            <a:bodyPr rtlCol="0" anchor="ctr"/>
            <a:lstStyle/>
            <a:p>
              <a:pPr lvl="0" algn="ctr" fontAlgn="base">
                <a:spcBef>
                  <a:spcPct val="0"/>
                </a:spcBef>
                <a:spcAft>
                  <a:spcPct val="0"/>
                </a:spcAft>
              </a:pPr>
              <a:r>
                <a:rPr lang="fr-FR" sz="2000" b="1" dirty="0" smtClean="0">
                  <a:latin typeface="Times New Roman" pitchFamily="18" charset="0"/>
                  <a:cs typeface="Times New Roman" pitchFamily="18" charset="0"/>
                </a:rPr>
                <a:t>L'interstice entre feuillets peut contenir de l‘</a:t>
              </a:r>
              <a:r>
                <a:rPr lang="fr-FR" sz="2000" b="1" dirty="0" smtClean="0">
                  <a:solidFill>
                    <a:srgbClr val="0070C0"/>
                  </a:solidFill>
                  <a:latin typeface="Times New Roman" pitchFamily="18" charset="0"/>
                  <a:cs typeface="Times New Roman" pitchFamily="18" charset="0"/>
                </a:rPr>
                <a:t>eau</a:t>
              </a:r>
              <a:r>
                <a:rPr lang="fr-FR" sz="2000" b="1" dirty="0" smtClean="0">
                  <a:latin typeface="Times New Roman" pitchFamily="18" charset="0"/>
                  <a:cs typeface="Times New Roman" pitchFamily="18" charset="0"/>
                </a:rPr>
                <a:t> ainsi que des </a:t>
              </a:r>
              <a:r>
                <a:rPr lang="fr-FR" sz="2000" b="1" dirty="0" smtClean="0">
                  <a:solidFill>
                    <a:srgbClr val="0070C0"/>
                  </a:solidFill>
                  <a:latin typeface="Times New Roman" pitchFamily="18" charset="0"/>
                  <a:cs typeface="Times New Roman" pitchFamily="18" charset="0"/>
                </a:rPr>
                <a:t>ions (anions ou cations)</a:t>
              </a:r>
              <a:endParaRPr lang="fr-FR" b="1" dirty="0" smtClean="0">
                <a:solidFill>
                  <a:srgbClr val="0070C0"/>
                </a:solidFill>
                <a:latin typeface="Times New Roman" pitchFamily="18" charset="0"/>
                <a:ea typeface="Times New Roman" pitchFamily="18" charset="0"/>
                <a:cs typeface="Times New Roman" pitchFamily="18" charset="0"/>
              </a:endParaRPr>
            </a:p>
          </p:txBody>
        </p:sp>
      </p:grpSp>
      <p:grpSp>
        <p:nvGrpSpPr>
          <p:cNvPr id="11" name="Groupe 41"/>
          <p:cNvGrpSpPr/>
          <p:nvPr/>
        </p:nvGrpSpPr>
        <p:grpSpPr>
          <a:xfrm>
            <a:off x="214282" y="4714884"/>
            <a:ext cx="8643998" cy="1714512"/>
            <a:chOff x="214282" y="4714884"/>
            <a:chExt cx="8643998" cy="1714512"/>
          </a:xfrm>
        </p:grpSpPr>
        <p:sp>
          <p:nvSpPr>
            <p:cNvPr id="60" name="Flèche droite 59"/>
            <p:cNvSpPr/>
            <p:nvPr/>
          </p:nvSpPr>
          <p:spPr>
            <a:xfrm rot="5400000">
              <a:off x="4321967" y="4179099"/>
              <a:ext cx="428628" cy="150019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b="1" dirty="0">
                <a:solidFill>
                  <a:schemeClr val="tx1"/>
                </a:solidFill>
                <a:latin typeface="Times New Roman" pitchFamily="18" charset="0"/>
                <a:cs typeface="Times New Roman" pitchFamily="18" charset="0"/>
              </a:endParaRPr>
            </a:p>
          </p:txBody>
        </p:sp>
        <p:sp>
          <p:nvSpPr>
            <p:cNvPr id="61" name="Rectangle 60"/>
            <p:cNvSpPr/>
            <p:nvPr/>
          </p:nvSpPr>
          <p:spPr>
            <a:xfrm>
              <a:off x="214282" y="5105957"/>
              <a:ext cx="8643998" cy="132343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fr-FR" sz="2000" b="1" dirty="0" smtClean="0">
                  <a:latin typeface="Times New Roman" pitchFamily="18" charset="0"/>
                  <a:cs typeface="Times New Roman" pitchFamily="18" charset="0"/>
                </a:rPr>
                <a:t>     Il en résulte des variations de la distance entre feuillets, et donc des variations dimensionnelles macroscopiques de l'argile quand elle </a:t>
              </a:r>
              <a:r>
                <a:rPr lang="fr-FR" sz="2000" b="1" dirty="0" smtClean="0">
                  <a:solidFill>
                    <a:srgbClr val="0070C0"/>
                  </a:solidFill>
                  <a:latin typeface="Times New Roman" pitchFamily="18" charset="0"/>
                  <a:cs typeface="Times New Roman" pitchFamily="18" charset="0"/>
                </a:rPr>
                <a:t>s'hydrate</a:t>
              </a:r>
              <a:r>
                <a:rPr lang="fr-FR" sz="2000" b="1" dirty="0" smtClean="0">
                  <a:latin typeface="Times New Roman" pitchFamily="18" charset="0"/>
                  <a:cs typeface="Times New Roman" pitchFamily="18" charset="0"/>
                </a:rPr>
                <a:t> (</a:t>
              </a:r>
              <a:r>
                <a:rPr lang="fr-FR" sz="2000" b="1" dirty="0" smtClean="0">
                  <a:solidFill>
                    <a:srgbClr val="FF0000"/>
                  </a:solidFill>
                  <a:latin typeface="Times New Roman" pitchFamily="18" charset="0"/>
                  <a:cs typeface="Times New Roman" pitchFamily="18" charset="0"/>
                </a:rPr>
                <a:t>dilatation</a:t>
              </a:r>
              <a:r>
                <a:rPr lang="fr-FR" sz="2000" b="1" dirty="0" smtClean="0">
                  <a:latin typeface="Times New Roman" pitchFamily="18" charset="0"/>
                  <a:cs typeface="Times New Roman" pitchFamily="18" charset="0"/>
                </a:rPr>
                <a:t> ou </a:t>
              </a:r>
              <a:r>
                <a:rPr lang="fr-FR" sz="2000" b="1" dirty="0" smtClean="0">
                  <a:solidFill>
                    <a:srgbClr val="FF0000"/>
                  </a:solidFill>
                  <a:latin typeface="Times New Roman" pitchFamily="18" charset="0"/>
                  <a:cs typeface="Times New Roman" pitchFamily="18" charset="0"/>
                </a:rPr>
                <a:t>gonflement</a:t>
              </a:r>
              <a:r>
                <a:rPr lang="fr-FR" sz="2000" b="1" dirty="0" smtClean="0">
                  <a:latin typeface="Times New Roman" pitchFamily="18" charset="0"/>
                  <a:cs typeface="Times New Roman" pitchFamily="18" charset="0"/>
                </a:rPr>
                <a:t>) ou </a:t>
              </a:r>
              <a:r>
                <a:rPr lang="fr-FR" sz="2000" b="1" dirty="0" smtClean="0">
                  <a:solidFill>
                    <a:srgbClr val="0070C0"/>
                  </a:solidFill>
                  <a:latin typeface="Times New Roman" pitchFamily="18" charset="0"/>
                  <a:cs typeface="Times New Roman" pitchFamily="18" charset="0"/>
                </a:rPr>
                <a:t>s'assèche</a:t>
              </a:r>
              <a:r>
                <a:rPr lang="fr-FR" sz="2000" b="1" dirty="0" smtClean="0">
                  <a:latin typeface="Times New Roman" pitchFamily="18" charset="0"/>
                  <a:cs typeface="Times New Roman" pitchFamily="18" charset="0"/>
                </a:rPr>
                <a:t> (</a:t>
              </a:r>
              <a:r>
                <a:rPr lang="fr-FR" sz="2000" b="1" dirty="0" smtClean="0">
                  <a:solidFill>
                    <a:srgbClr val="FF0000"/>
                  </a:solidFill>
                  <a:latin typeface="Times New Roman" pitchFamily="18" charset="0"/>
                  <a:cs typeface="Times New Roman" pitchFamily="18" charset="0"/>
                </a:rPr>
                <a:t>contraction</a:t>
              </a:r>
              <a:r>
                <a:rPr lang="fr-FR" sz="2000" b="1" dirty="0" smtClean="0">
                  <a:latin typeface="Times New Roman" pitchFamily="18" charset="0"/>
                  <a:cs typeface="Times New Roman" pitchFamily="18" charset="0"/>
                </a:rPr>
                <a:t> ou </a:t>
              </a:r>
              <a:r>
                <a:rPr lang="fr-FR" sz="2000" b="1" dirty="0" smtClean="0">
                  <a:solidFill>
                    <a:srgbClr val="FF0000"/>
                  </a:solidFill>
                  <a:latin typeface="Times New Roman" pitchFamily="18" charset="0"/>
                  <a:cs typeface="Times New Roman" pitchFamily="18" charset="0"/>
                </a:rPr>
                <a:t>retrait</a:t>
              </a:r>
              <a:r>
                <a:rPr lang="fr-FR" sz="2000" b="1" dirty="0" smtClean="0">
                  <a:latin typeface="Times New Roman" pitchFamily="18" charset="0"/>
                  <a:cs typeface="Times New Roman" pitchFamily="18" charset="0"/>
                </a:rPr>
                <a:t>) pouvant provoquer des fissures.</a:t>
              </a:r>
              <a:endParaRPr lang="fr-FR" sz="2000" b="1" dirty="0">
                <a:latin typeface="Times New Roman" pitchFamily="18" charset="0"/>
                <a:cs typeface="Times New Roman" pitchFamily="18" charset="0"/>
              </a:endParaRPr>
            </a:p>
          </p:txBody>
        </p:sp>
      </p:grpSp>
      <p:sp>
        <p:nvSpPr>
          <p:cNvPr id="39" name="Rectangle 38"/>
          <p:cNvSpPr/>
          <p:nvPr/>
        </p:nvSpPr>
        <p:spPr>
          <a:xfrm>
            <a:off x="0" y="6525344"/>
            <a:ext cx="9144000" cy="338554"/>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wrap="square">
            <a:spAutoFit/>
          </a:bodyPr>
          <a:lstStyle/>
          <a:p>
            <a:r>
              <a:rPr lang="fr-FR" sz="1600" i="1" dirty="0" smtClean="0">
                <a:solidFill>
                  <a:srgbClr val="FFFF00"/>
                </a:solidFill>
              </a:rPr>
              <a:t>Cours de 2</a:t>
            </a:r>
            <a:r>
              <a:rPr lang="fr-FR" sz="1600" i="1" baseline="30000" dirty="0" smtClean="0">
                <a:solidFill>
                  <a:srgbClr val="FFFF00"/>
                </a:solidFill>
              </a:rPr>
              <a:t>ème</a:t>
            </a:r>
            <a:r>
              <a:rPr lang="fr-FR" sz="1600" i="1" dirty="0" smtClean="0">
                <a:solidFill>
                  <a:srgbClr val="FFFF00"/>
                </a:solidFill>
              </a:rPr>
              <a:t> Année Master – Université DBKM                               E-mail: hamid_gadouri2000@yahoo.fr   </a:t>
            </a:r>
            <a:r>
              <a:rPr lang="fr-FR" sz="1600" b="1" dirty="0" smtClean="0">
                <a:solidFill>
                  <a:srgbClr val="FF0000"/>
                </a:solidFill>
              </a:rPr>
              <a:t>(10)</a:t>
            </a:r>
            <a:endParaRPr lang="fr-FR" sz="1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To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lide(fromTop)">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lide(fromTop)">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lide(fromTop)">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lide(fromTop)">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 name="Rectangle 543"/>
          <p:cNvSpPr/>
          <p:nvPr/>
        </p:nvSpPr>
        <p:spPr>
          <a:xfrm>
            <a:off x="357158" y="642918"/>
            <a:ext cx="8358246"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2000" b="1" dirty="0" smtClean="0">
                <a:solidFill>
                  <a:srgbClr val="0070C0"/>
                </a:solidFill>
                <a:latin typeface="Times New Roman" pitchFamily="18" charset="0"/>
                <a:ea typeface="Times New Roman" pitchFamily="18" charset="0"/>
                <a:cs typeface="Times New Roman" pitchFamily="18" charset="0"/>
              </a:rPr>
              <a:t>Quels sont les principaux minéraux argileux et comment peut-on expliquer le mécanisme du gonflement ?</a:t>
            </a:r>
            <a:endParaRPr lang="fr-FR" sz="2000" dirty="0">
              <a:solidFill>
                <a:srgbClr val="0070C0"/>
              </a:solidFill>
              <a:latin typeface="Tahoma" pitchFamily="34" charset="0"/>
              <a:ea typeface="Tahoma" pitchFamily="34" charset="0"/>
              <a:cs typeface="Tahoma" pitchFamily="34" charset="0"/>
            </a:endParaRPr>
          </a:p>
        </p:txBody>
      </p:sp>
      <p:grpSp>
        <p:nvGrpSpPr>
          <p:cNvPr id="62" name="Groupe 61"/>
          <p:cNvGrpSpPr/>
          <p:nvPr/>
        </p:nvGrpSpPr>
        <p:grpSpPr>
          <a:xfrm>
            <a:off x="142844" y="1571612"/>
            <a:ext cx="4362785" cy="2286016"/>
            <a:chOff x="142844" y="1357298"/>
            <a:chExt cx="4362785" cy="2286016"/>
          </a:xfrm>
        </p:grpSpPr>
        <p:grpSp>
          <p:nvGrpSpPr>
            <p:cNvPr id="588" name="Groupe 587"/>
            <p:cNvGrpSpPr/>
            <p:nvPr/>
          </p:nvGrpSpPr>
          <p:grpSpPr>
            <a:xfrm>
              <a:off x="142844" y="1643050"/>
              <a:ext cx="2214578" cy="1754326"/>
              <a:chOff x="214282" y="1643050"/>
              <a:chExt cx="2214578" cy="1754326"/>
            </a:xfrm>
          </p:grpSpPr>
          <p:sp>
            <p:nvSpPr>
              <p:cNvPr id="1009" name="Rectangle 1008"/>
              <p:cNvSpPr/>
              <p:nvPr/>
            </p:nvSpPr>
            <p:spPr>
              <a:xfrm>
                <a:off x="214282" y="1643050"/>
                <a:ext cx="1857388"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dirty="0" smtClean="0">
                    <a:solidFill>
                      <a:schemeClr val="tx1"/>
                    </a:solidFill>
                    <a:latin typeface="Times New Roman" pitchFamily="18" charset="0"/>
                    <a:cs typeface="Times New Roman" pitchFamily="18" charset="0"/>
                  </a:rPr>
                  <a:t>Le réseau cristallographique d’une </a:t>
                </a:r>
                <a:r>
                  <a:rPr lang="fr-FR" b="1" dirty="0" smtClean="0">
                    <a:solidFill>
                      <a:schemeClr val="tx1"/>
                    </a:solidFill>
                    <a:latin typeface="Times New Roman" pitchFamily="18" charset="0"/>
                    <a:cs typeface="Times New Roman" pitchFamily="18" charset="0"/>
                  </a:rPr>
                  <a:t>montmorillonite</a:t>
                </a:r>
                <a:r>
                  <a:rPr lang="fr-FR" dirty="0" smtClean="0">
                    <a:solidFill>
                      <a:schemeClr val="tx1"/>
                    </a:solidFill>
                    <a:latin typeface="Times New Roman" pitchFamily="18" charset="0"/>
                    <a:cs typeface="Times New Roman" pitchFamily="18" charset="0"/>
                  </a:rPr>
                  <a:t>, </a:t>
                </a:r>
                <a:r>
                  <a:rPr lang="fr-FR" b="1" dirty="0" smtClean="0">
                    <a:solidFill>
                      <a:schemeClr val="tx1"/>
                    </a:solidFill>
                    <a:latin typeface="Times New Roman" pitchFamily="18" charset="0"/>
                    <a:cs typeface="Times New Roman" pitchFamily="18" charset="0"/>
                  </a:rPr>
                  <a:t>illite</a:t>
                </a:r>
                <a:r>
                  <a:rPr lang="fr-FR" dirty="0" smtClean="0">
                    <a:solidFill>
                      <a:schemeClr val="tx1"/>
                    </a:solidFill>
                    <a:latin typeface="Times New Roman" pitchFamily="18" charset="0"/>
                    <a:cs typeface="Times New Roman" pitchFamily="18" charset="0"/>
                  </a:rPr>
                  <a:t> et </a:t>
                </a:r>
                <a:r>
                  <a:rPr lang="fr-FR" b="1" dirty="0" smtClean="0">
                    <a:solidFill>
                      <a:schemeClr val="tx1"/>
                    </a:solidFill>
                    <a:latin typeface="Times New Roman" pitchFamily="18" charset="0"/>
                    <a:cs typeface="Times New Roman" pitchFamily="18" charset="0"/>
                  </a:rPr>
                  <a:t>vermiculite</a:t>
                </a:r>
                <a:r>
                  <a:rPr lang="fr-FR" dirty="0" smtClean="0">
                    <a:solidFill>
                      <a:schemeClr val="tx1"/>
                    </a:solidFill>
                    <a:latin typeface="Times New Roman" pitchFamily="18" charset="0"/>
                    <a:cs typeface="Times New Roman" pitchFamily="18" charset="0"/>
                  </a:rPr>
                  <a:t>  </a:t>
                </a:r>
                <a:endParaRPr lang="fr-FR" dirty="0">
                  <a:solidFill>
                    <a:schemeClr val="tx1"/>
                  </a:solidFill>
                </a:endParaRPr>
              </a:p>
            </p:txBody>
          </p:sp>
          <p:cxnSp>
            <p:nvCxnSpPr>
              <p:cNvPr id="548" name="Connecteur droit avec flèche 547"/>
              <p:cNvCxnSpPr/>
              <p:nvPr/>
            </p:nvCxnSpPr>
            <p:spPr>
              <a:xfrm>
                <a:off x="2071670" y="2500306"/>
                <a:ext cx="35719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pic>
          <p:nvPicPr>
            <p:cNvPr id="2050" name="Picture 2"/>
            <p:cNvPicPr>
              <a:picLocks noChangeAspect="1" noChangeArrowheads="1"/>
            </p:cNvPicPr>
            <p:nvPr/>
          </p:nvPicPr>
          <p:blipFill>
            <a:blip r:embed="rId3" cstate="print"/>
            <a:srcRect/>
            <a:stretch>
              <a:fillRect/>
            </a:stretch>
          </p:blipFill>
          <p:spPr bwMode="auto">
            <a:xfrm>
              <a:off x="2357422" y="1357298"/>
              <a:ext cx="2148207" cy="2286016"/>
            </a:xfrm>
            <a:prstGeom prst="rect">
              <a:avLst/>
            </a:prstGeom>
            <a:noFill/>
            <a:ln w="9525">
              <a:noFill/>
              <a:miter lim="800000"/>
              <a:headEnd/>
              <a:tailEnd/>
            </a:ln>
            <a:effectLst/>
          </p:spPr>
        </p:pic>
      </p:grpSp>
      <p:grpSp>
        <p:nvGrpSpPr>
          <p:cNvPr id="67" name="Groupe 66"/>
          <p:cNvGrpSpPr/>
          <p:nvPr/>
        </p:nvGrpSpPr>
        <p:grpSpPr>
          <a:xfrm>
            <a:off x="7000892" y="2571744"/>
            <a:ext cx="928694" cy="214314"/>
            <a:chOff x="7000892" y="2571744"/>
            <a:chExt cx="928694" cy="214314"/>
          </a:xfrm>
        </p:grpSpPr>
        <p:sp>
          <p:nvSpPr>
            <p:cNvPr id="768" name="Organigramme : Connecteur 767"/>
            <p:cNvSpPr/>
            <p:nvPr/>
          </p:nvSpPr>
          <p:spPr>
            <a:xfrm>
              <a:off x="7715272" y="2571744"/>
              <a:ext cx="214314" cy="214314"/>
            </a:xfrm>
            <a:prstGeom prst="flowChartConnector">
              <a:avLst/>
            </a:prstGeom>
            <a:gradFill flip="none" rotWithShape="1">
              <a:gsLst>
                <a:gs pos="0">
                  <a:srgbClr val="000082"/>
                </a:gs>
                <a:gs pos="30000">
                  <a:srgbClr val="66008F"/>
                </a:gs>
                <a:gs pos="64999">
                  <a:srgbClr val="BA0066"/>
                </a:gs>
                <a:gs pos="89999">
                  <a:srgbClr val="FF0000"/>
                </a:gs>
                <a:gs pos="100000">
                  <a:srgbClr val="FF8200"/>
                </a:gs>
              </a:gsLst>
              <a:path path="circle">
                <a:fillToRect l="100000" t="100000"/>
              </a:path>
              <a:tileRect r="-100000" b="-100000"/>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769" name="Organigramme : Connecteur 768"/>
            <p:cNvSpPr/>
            <p:nvPr/>
          </p:nvSpPr>
          <p:spPr>
            <a:xfrm>
              <a:off x="7358082" y="2571744"/>
              <a:ext cx="214314" cy="214314"/>
            </a:xfrm>
            <a:prstGeom prst="flowChartConnector">
              <a:avLst/>
            </a:prstGeom>
            <a:gradFill flip="none" rotWithShape="1">
              <a:gsLst>
                <a:gs pos="0">
                  <a:srgbClr val="000082"/>
                </a:gs>
                <a:gs pos="30000">
                  <a:srgbClr val="66008F"/>
                </a:gs>
                <a:gs pos="64999">
                  <a:srgbClr val="BA0066"/>
                </a:gs>
                <a:gs pos="89999">
                  <a:srgbClr val="FF0000"/>
                </a:gs>
                <a:gs pos="100000">
                  <a:srgbClr val="FF8200"/>
                </a:gs>
              </a:gsLst>
              <a:path path="circle">
                <a:fillToRect l="100000" t="100000"/>
              </a:path>
              <a:tileRect r="-100000" b="-100000"/>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770" name="Organigramme : Connecteur 769"/>
            <p:cNvSpPr/>
            <p:nvPr/>
          </p:nvSpPr>
          <p:spPr>
            <a:xfrm>
              <a:off x="7000892" y="2571744"/>
              <a:ext cx="214314" cy="214314"/>
            </a:xfrm>
            <a:prstGeom prst="flowChartConnector">
              <a:avLst/>
            </a:prstGeom>
            <a:gradFill flip="none" rotWithShape="1">
              <a:gsLst>
                <a:gs pos="0">
                  <a:srgbClr val="000082"/>
                </a:gs>
                <a:gs pos="30000">
                  <a:srgbClr val="66008F"/>
                </a:gs>
                <a:gs pos="64999">
                  <a:srgbClr val="BA0066"/>
                </a:gs>
                <a:gs pos="89999">
                  <a:srgbClr val="FF0000"/>
                </a:gs>
                <a:gs pos="100000">
                  <a:srgbClr val="FF8200"/>
                </a:gs>
              </a:gsLst>
              <a:path path="circle">
                <a:fillToRect l="100000" t="100000"/>
              </a:path>
              <a:tileRect r="-100000" b="-100000"/>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grpSp>
      <p:grpSp>
        <p:nvGrpSpPr>
          <p:cNvPr id="57" name="Groupe 56"/>
          <p:cNvGrpSpPr/>
          <p:nvPr/>
        </p:nvGrpSpPr>
        <p:grpSpPr>
          <a:xfrm>
            <a:off x="7072330" y="1643050"/>
            <a:ext cx="1928826" cy="1000132"/>
            <a:chOff x="7072330" y="1357298"/>
            <a:chExt cx="1928826" cy="1000132"/>
          </a:xfrm>
        </p:grpSpPr>
        <p:grpSp>
          <p:nvGrpSpPr>
            <p:cNvPr id="701" name="Groupe 700"/>
            <p:cNvGrpSpPr/>
            <p:nvPr/>
          </p:nvGrpSpPr>
          <p:grpSpPr>
            <a:xfrm>
              <a:off x="7072330" y="1428736"/>
              <a:ext cx="1571636" cy="857256"/>
              <a:chOff x="7072330" y="1428736"/>
              <a:chExt cx="1571636" cy="857256"/>
            </a:xfrm>
          </p:grpSpPr>
          <p:sp>
            <p:nvSpPr>
              <p:cNvPr id="688" name="Rectangle 687"/>
              <p:cNvSpPr/>
              <p:nvPr/>
            </p:nvSpPr>
            <p:spPr>
              <a:xfrm>
                <a:off x="7215206" y="1714488"/>
                <a:ext cx="1285884" cy="28575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676" name="Trapèze 675"/>
              <p:cNvSpPr/>
              <p:nvPr/>
            </p:nvSpPr>
            <p:spPr>
              <a:xfrm rot="10800000">
                <a:off x="7072330" y="1428736"/>
                <a:ext cx="1571636" cy="285752"/>
              </a:xfrm>
              <a:prstGeom prst="trapezoid">
                <a:avLst>
                  <a:gd name="adj" fmla="val 5360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691" name="Trapèze 690"/>
              <p:cNvSpPr/>
              <p:nvPr/>
            </p:nvSpPr>
            <p:spPr>
              <a:xfrm>
                <a:off x="7072330" y="2000240"/>
                <a:ext cx="1571636" cy="285752"/>
              </a:xfrm>
              <a:prstGeom prst="trapezoid">
                <a:avLst>
                  <a:gd name="adj" fmla="val 5360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grpSp>
        <p:grpSp>
          <p:nvGrpSpPr>
            <p:cNvPr id="776" name="Groupe 775"/>
            <p:cNvGrpSpPr/>
            <p:nvPr/>
          </p:nvGrpSpPr>
          <p:grpSpPr>
            <a:xfrm>
              <a:off x="8572528" y="1357298"/>
              <a:ext cx="428628" cy="1000132"/>
              <a:chOff x="8572528" y="1357298"/>
              <a:chExt cx="428628" cy="1000132"/>
            </a:xfrm>
          </p:grpSpPr>
          <p:sp>
            <p:nvSpPr>
              <p:cNvPr id="773" name="Rectangle 772"/>
              <p:cNvSpPr/>
              <p:nvPr/>
            </p:nvSpPr>
            <p:spPr>
              <a:xfrm>
                <a:off x="8572529" y="1357298"/>
                <a:ext cx="357190" cy="369332"/>
              </a:xfrm>
              <a:prstGeom prst="rect">
                <a:avLst/>
              </a:prstGeom>
            </p:spPr>
            <p:txBody>
              <a:bodyPr wrap="square">
                <a:spAutoFit/>
              </a:bodyPr>
              <a:lstStyle/>
              <a:p>
                <a:r>
                  <a:rPr lang="fr-FR" b="1" dirty="0" smtClean="0">
                    <a:solidFill>
                      <a:srgbClr val="151AF7"/>
                    </a:solidFill>
                    <a:latin typeface="Times New Roman" pitchFamily="18" charset="0"/>
                    <a:cs typeface="Times New Roman" pitchFamily="18" charset="0"/>
                  </a:rPr>
                  <a:t>T </a:t>
                </a:r>
                <a:endParaRPr lang="fr-FR" dirty="0">
                  <a:solidFill>
                    <a:srgbClr val="151AF7"/>
                  </a:solidFill>
                </a:endParaRPr>
              </a:p>
            </p:txBody>
          </p:sp>
          <p:sp>
            <p:nvSpPr>
              <p:cNvPr id="774" name="Rectangle 773"/>
              <p:cNvSpPr/>
              <p:nvPr/>
            </p:nvSpPr>
            <p:spPr>
              <a:xfrm>
                <a:off x="8572528" y="1643051"/>
                <a:ext cx="428628" cy="369332"/>
              </a:xfrm>
              <a:prstGeom prst="rect">
                <a:avLst/>
              </a:prstGeom>
            </p:spPr>
            <p:txBody>
              <a:bodyPr wrap="square">
                <a:spAutoFit/>
              </a:bodyPr>
              <a:lstStyle/>
              <a:p>
                <a:r>
                  <a:rPr lang="fr-FR" b="1" dirty="0" smtClean="0">
                    <a:solidFill>
                      <a:srgbClr val="151AF7"/>
                    </a:solidFill>
                    <a:latin typeface="Times New Roman" pitchFamily="18" charset="0"/>
                    <a:cs typeface="Times New Roman" pitchFamily="18" charset="0"/>
                  </a:rPr>
                  <a:t>O </a:t>
                </a:r>
                <a:endParaRPr lang="fr-FR" dirty="0">
                  <a:solidFill>
                    <a:srgbClr val="151AF7"/>
                  </a:solidFill>
                </a:endParaRPr>
              </a:p>
            </p:txBody>
          </p:sp>
          <p:sp>
            <p:nvSpPr>
              <p:cNvPr id="775" name="Rectangle 774"/>
              <p:cNvSpPr/>
              <p:nvPr/>
            </p:nvSpPr>
            <p:spPr>
              <a:xfrm>
                <a:off x="8572528" y="1988098"/>
                <a:ext cx="357190" cy="369332"/>
              </a:xfrm>
              <a:prstGeom prst="rect">
                <a:avLst/>
              </a:prstGeom>
            </p:spPr>
            <p:txBody>
              <a:bodyPr wrap="square">
                <a:spAutoFit/>
              </a:bodyPr>
              <a:lstStyle/>
              <a:p>
                <a:r>
                  <a:rPr lang="fr-FR" b="1" dirty="0" smtClean="0">
                    <a:solidFill>
                      <a:srgbClr val="151AF7"/>
                    </a:solidFill>
                    <a:latin typeface="Times New Roman" pitchFamily="18" charset="0"/>
                    <a:cs typeface="Times New Roman" pitchFamily="18" charset="0"/>
                  </a:rPr>
                  <a:t>T </a:t>
                </a:r>
                <a:endParaRPr lang="fr-FR" dirty="0">
                  <a:solidFill>
                    <a:srgbClr val="151AF7"/>
                  </a:solidFill>
                </a:endParaRPr>
              </a:p>
            </p:txBody>
          </p:sp>
        </p:grpSp>
      </p:grpSp>
      <p:grpSp>
        <p:nvGrpSpPr>
          <p:cNvPr id="58" name="Groupe 57"/>
          <p:cNvGrpSpPr/>
          <p:nvPr/>
        </p:nvGrpSpPr>
        <p:grpSpPr>
          <a:xfrm>
            <a:off x="7072330" y="2714620"/>
            <a:ext cx="1928826" cy="1000132"/>
            <a:chOff x="7072330" y="2428868"/>
            <a:chExt cx="1928826" cy="1000132"/>
          </a:xfrm>
        </p:grpSpPr>
        <p:grpSp>
          <p:nvGrpSpPr>
            <p:cNvPr id="707" name="Groupe 706"/>
            <p:cNvGrpSpPr/>
            <p:nvPr/>
          </p:nvGrpSpPr>
          <p:grpSpPr>
            <a:xfrm>
              <a:off x="7072330" y="2500306"/>
              <a:ext cx="1571636" cy="857256"/>
              <a:chOff x="7072330" y="1428736"/>
              <a:chExt cx="1571636" cy="857256"/>
            </a:xfrm>
          </p:grpSpPr>
          <p:sp>
            <p:nvSpPr>
              <p:cNvPr id="715" name="Rectangle 714"/>
              <p:cNvSpPr/>
              <p:nvPr/>
            </p:nvSpPr>
            <p:spPr>
              <a:xfrm>
                <a:off x="7215206" y="1714488"/>
                <a:ext cx="1285884" cy="28575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727" name="Trapèze 726"/>
              <p:cNvSpPr/>
              <p:nvPr/>
            </p:nvSpPr>
            <p:spPr>
              <a:xfrm rot="10800000">
                <a:off x="7072330" y="1428736"/>
                <a:ext cx="1571636" cy="285752"/>
              </a:xfrm>
              <a:prstGeom prst="trapezoid">
                <a:avLst>
                  <a:gd name="adj" fmla="val 5360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732" name="Trapèze 731"/>
              <p:cNvSpPr/>
              <p:nvPr/>
            </p:nvSpPr>
            <p:spPr>
              <a:xfrm>
                <a:off x="7072330" y="2000240"/>
                <a:ext cx="1571636" cy="285752"/>
              </a:xfrm>
              <a:prstGeom prst="trapezoid">
                <a:avLst>
                  <a:gd name="adj" fmla="val 5360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grpSp>
        <p:grpSp>
          <p:nvGrpSpPr>
            <p:cNvPr id="777" name="Groupe 776"/>
            <p:cNvGrpSpPr/>
            <p:nvPr/>
          </p:nvGrpSpPr>
          <p:grpSpPr>
            <a:xfrm>
              <a:off x="8572528" y="2428868"/>
              <a:ext cx="428628" cy="1000132"/>
              <a:chOff x="8572528" y="1357298"/>
              <a:chExt cx="428628" cy="1000132"/>
            </a:xfrm>
          </p:grpSpPr>
          <p:sp>
            <p:nvSpPr>
              <p:cNvPr id="778" name="Rectangle 777"/>
              <p:cNvSpPr/>
              <p:nvPr/>
            </p:nvSpPr>
            <p:spPr>
              <a:xfrm>
                <a:off x="8572529" y="1357298"/>
                <a:ext cx="357190" cy="369332"/>
              </a:xfrm>
              <a:prstGeom prst="rect">
                <a:avLst/>
              </a:prstGeom>
            </p:spPr>
            <p:txBody>
              <a:bodyPr wrap="square">
                <a:spAutoFit/>
              </a:bodyPr>
              <a:lstStyle/>
              <a:p>
                <a:r>
                  <a:rPr lang="fr-FR" b="1" dirty="0" smtClean="0">
                    <a:solidFill>
                      <a:srgbClr val="151AF7"/>
                    </a:solidFill>
                    <a:latin typeface="Times New Roman" pitchFamily="18" charset="0"/>
                    <a:cs typeface="Times New Roman" pitchFamily="18" charset="0"/>
                  </a:rPr>
                  <a:t>T </a:t>
                </a:r>
                <a:endParaRPr lang="fr-FR" dirty="0">
                  <a:solidFill>
                    <a:srgbClr val="151AF7"/>
                  </a:solidFill>
                </a:endParaRPr>
              </a:p>
            </p:txBody>
          </p:sp>
          <p:sp>
            <p:nvSpPr>
              <p:cNvPr id="779" name="Rectangle 778"/>
              <p:cNvSpPr/>
              <p:nvPr/>
            </p:nvSpPr>
            <p:spPr>
              <a:xfrm>
                <a:off x="8572528" y="1643051"/>
                <a:ext cx="428628" cy="369332"/>
              </a:xfrm>
              <a:prstGeom prst="rect">
                <a:avLst/>
              </a:prstGeom>
            </p:spPr>
            <p:txBody>
              <a:bodyPr wrap="square">
                <a:spAutoFit/>
              </a:bodyPr>
              <a:lstStyle/>
              <a:p>
                <a:r>
                  <a:rPr lang="fr-FR" b="1" dirty="0" smtClean="0">
                    <a:solidFill>
                      <a:srgbClr val="151AF7"/>
                    </a:solidFill>
                    <a:latin typeface="Times New Roman" pitchFamily="18" charset="0"/>
                    <a:cs typeface="Times New Roman" pitchFamily="18" charset="0"/>
                  </a:rPr>
                  <a:t>O </a:t>
                </a:r>
                <a:endParaRPr lang="fr-FR" dirty="0">
                  <a:solidFill>
                    <a:srgbClr val="151AF7"/>
                  </a:solidFill>
                </a:endParaRPr>
              </a:p>
            </p:txBody>
          </p:sp>
          <p:sp>
            <p:nvSpPr>
              <p:cNvPr id="780" name="Rectangle 779"/>
              <p:cNvSpPr/>
              <p:nvPr/>
            </p:nvSpPr>
            <p:spPr>
              <a:xfrm>
                <a:off x="8572528" y="1988098"/>
                <a:ext cx="357190" cy="369332"/>
              </a:xfrm>
              <a:prstGeom prst="rect">
                <a:avLst/>
              </a:prstGeom>
            </p:spPr>
            <p:txBody>
              <a:bodyPr wrap="square">
                <a:spAutoFit/>
              </a:bodyPr>
              <a:lstStyle/>
              <a:p>
                <a:r>
                  <a:rPr lang="fr-FR" b="1" dirty="0" smtClean="0">
                    <a:solidFill>
                      <a:srgbClr val="151AF7"/>
                    </a:solidFill>
                    <a:latin typeface="Times New Roman" pitchFamily="18" charset="0"/>
                    <a:cs typeface="Times New Roman" pitchFamily="18" charset="0"/>
                  </a:rPr>
                  <a:t>T </a:t>
                </a:r>
                <a:endParaRPr lang="fr-FR" dirty="0">
                  <a:solidFill>
                    <a:srgbClr val="151AF7"/>
                  </a:solidFill>
                </a:endParaRPr>
              </a:p>
            </p:txBody>
          </p:sp>
        </p:grpSp>
      </p:grpSp>
      <p:grpSp>
        <p:nvGrpSpPr>
          <p:cNvPr id="61" name="Groupe 60"/>
          <p:cNvGrpSpPr/>
          <p:nvPr/>
        </p:nvGrpSpPr>
        <p:grpSpPr>
          <a:xfrm>
            <a:off x="142844" y="4051033"/>
            <a:ext cx="4357718" cy="2378363"/>
            <a:chOff x="142844" y="3786190"/>
            <a:chExt cx="4357718" cy="2378363"/>
          </a:xfrm>
        </p:grpSpPr>
        <p:grpSp>
          <p:nvGrpSpPr>
            <p:cNvPr id="601" name="Groupe 600"/>
            <p:cNvGrpSpPr/>
            <p:nvPr/>
          </p:nvGrpSpPr>
          <p:grpSpPr>
            <a:xfrm>
              <a:off x="142844" y="4429132"/>
              <a:ext cx="2214578" cy="923330"/>
              <a:chOff x="214282" y="1643050"/>
              <a:chExt cx="2214578" cy="923330"/>
            </a:xfrm>
          </p:grpSpPr>
          <p:sp>
            <p:nvSpPr>
              <p:cNvPr id="607" name="Rectangle 606"/>
              <p:cNvSpPr/>
              <p:nvPr/>
            </p:nvSpPr>
            <p:spPr>
              <a:xfrm>
                <a:off x="214282" y="1643050"/>
                <a:ext cx="1857388"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dirty="0" smtClean="0">
                    <a:solidFill>
                      <a:schemeClr val="tx1"/>
                    </a:solidFill>
                    <a:latin typeface="Times New Roman" pitchFamily="18" charset="0"/>
                    <a:cs typeface="Times New Roman" pitchFamily="18" charset="0"/>
                  </a:rPr>
                  <a:t>Le réseau cristallographique d’une </a:t>
                </a:r>
                <a:r>
                  <a:rPr lang="fr-FR" b="1" dirty="0" smtClean="0">
                    <a:solidFill>
                      <a:schemeClr val="tx1"/>
                    </a:solidFill>
                    <a:latin typeface="Times New Roman" pitchFamily="18" charset="0"/>
                    <a:cs typeface="Times New Roman" pitchFamily="18" charset="0"/>
                  </a:rPr>
                  <a:t>Kaolinite</a:t>
                </a:r>
                <a:endParaRPr lang="fr-FR" b="1" dirty="0">
                  <a:solidFill>
                    <a:schemeClr val="tx1"/>
                  </a:solidFill>
                </a:endParaRPr>
              </a:p>
            </p:txBody>
          </p:sp>
          <p:cxnSp>
            <p:nvCxnSpPr>
              <p:cNvPr id="615" name="Connecteur droit avec flèche 614"/>
              <p:cNvCxnSpPr/>
              <p:nvPr/>
            </p:nvCxnSpPr>
            <p:spPr>
              <a:xfrm>
                <a:off x="2071670" y="2143116"/>
                <a:ext cx="35719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pic>
          <p:nvPicPr>
            <p:cNvPr id="2053" name="Picture 5"/>
            <p:cNvPicPr>
              <a:picLocks noChangeAspect="1" noChangeArrowheads="1"/>
            </p:cNvPicPr>
            <p:nvPr/>
          </p:nvPicPr>
          <p:blipFill>
            <a:blip r:embed="rId4" cstate="print"/>
            <a:srcRect/>
            <a:stretch>
              <a:fillRect/>
            </a:stretch>
          </p:blipFill>
          <p:spPr bwMode="auto">
            <a:xfrm>
              <a:off x="2357422" y="3786190"/>
              <a:ext cx="2143140" cy="2378363"/>
            </a:xfrm>
            <a:prstGeom prst="rect">
              <a:avLst/>
            </a:prstGeom>
            <a:noFill/>
            <a:ln w="9525">
              <a:noFill/>
              <a:miter lim="800000"/>
              <a:headEnd/>
              <a:tailEnd/>
            </a:ln>
            <a:effectLst/>
          </p:spPr>
        </p:pic>
      </p:grpSp>
      <p:grpSp>
        <p:nvGrpSpPr>
          <p:cNvPr id="59" name="Groupe 58"/>
          <p:cNvGrpSpPr/>
          <p:nvPr/>
        </p:nvGrpSpPr>
        <p:grpSpPr>
          <a:xfrm>
            <a:off x="7072330" y="5059931"/>
            <a:ext cx="1928826" cy="655085"/>
            <a:chOff x="7072330" y="4929198"/>
            <a:chExt cx="1928826" cy="655085"/>
          </a:xfrm>
        </p:grpSpPr>
        <p:grpSp>
          <p:nvGrpSpPr>
            <p:cNvPr id="1155" name="Groupe 1154"/>
            <p:cNvGrpSpPr/>
            <p:nvPr/>
          </p:nvGrpSpPr>
          <p:grpSpPr>
            <a:xfrm>
              <a:off x="7072330" y="5000636"/>
              <a:ext cx="1571636" cy="571504"/>
              <a:chOff x="6500826" y="4286256"/>
              <a:chExt cx="1571636" cy="571504"/>
            </a:xfrm>
          </p:grpSpPr>
          <p:sp>
            <p:nvSpPr>
              <p:cNvPr id="1153" name="Rectangle 1152"/>
              <p:cNvSpPr/>
              <p:nvPr/>
            </p:nvSpPr>
            <p:spPr>
              <a:xfrm>
                <a:off x="6643702" y="4286256"/>
                <a:ext cx="1285884" cy="28575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1154" name="Trapèze 1153"/>
              <p:cNvSpPr/>
              <p:nvPr/>
            </p:nvSpPr>
            <p:spPr>
              <a:xfrm>
                <a:off x="6500826" y="4572008"/>
                <a:ext cx="1571636" cy="285752"/>
              </a:xfrm>
              <a:prstGeom prst="trapezoid">
                <a:avLst>
                  <a:gd name="adj" fmla="val 5360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grpSp>
        <p:grpSp>
          <p:nvGrpSpPr>
            <p:cNvPr id="1161" name="Groupe 1160"/>
            <p:cNvGrpSpPr/>
            <p:nvPr/>
          </p:nvGrpSpPr>
          <p:grpSpPr>
            <a:xfrm>
              <a:off x="8572528" y="4929198"/>
              <a:ext cx="428628" cy="655085"/>
              <a:chOff x="5643570" y="2357429"/>
              <a:chExt cx="428628" cy="655085"/>
            </a:xfrm>
          </p:grpSpPr>
          <p:sp>
            <p:nvSpPr>
              <p:cNvPr id="1162" name="Rectangle 1161"/>
              <p:cNvSpPr/>
              <p:nvPr/>
            </p:nvSpPr>
            <p:spPr>
              <a:xfrm>
                <a:off x="5643571" y="2357429"/>
                <a:ext cx="357190" cy="646331"/>
              </a:xfrm>
              <a:prstGeom prst="rect">
                <a:avLst/>
              </a:prstGeom>
            </p:spPr>
            <p:txBody>
              <a:bodyPr wrap="square">
                <a:spAutoFit/>
              </a:bodyPr>
              <a:lstStyle/>
              <a:p>
                <a:r>
                  <a:rPr lang="fr-FR" b="1" dirty="0" smtClean="0">
                    <a:solidFill>
                      <a:srgbClr val="151AF7"/>
                    </a:solidFill>
                    <a:latin typeface="Times New Roman" pitchFamily="18" charset="0"/>
                    <a:cs typeface="Times New Roman" pitchFamily="18" charset="0"/>
                  </a:rPr>
                  <a:t>O </a:t>
                </a:r>
                <a:endParaRPr lang="fr-FR" dirty="0">
                  <a:solidFill>
                    <a:srgbClr val="151AF7"/>
                  </a:solidFill>
                </a:endParaRPr>
              </a:p>
            </p:txBody>
          </p:sp>
          <p:sp>
            <p:nvSpPr>
              <p:cNvPr id="1163" name="Rectangle 1162"/>
              <p:cNvSpPr/>
              <p:nvPr/>
            </p:nvSpPr>
            <p:spPr>
              <a:xfrm>
                <a:off x="5643570" y="2643182"/>
                <a:ext cx="428628" cy="369332"/>
              </a:xfrm>
              <a:prstGeom prst="rect">
                <a:avLst/>
              </a:prstGeom>
            </p:spPr>
            <p:txBody>
              <a:bodyPr wrap="square">
                <a:spAutoFit/>
              </a:bodyPr>
              <a:lstStyle/>
              <a:p>
                <a:r>
                  <a:rPr lang="fr-FR" b="1" dirty="0" smtClean="0">
                    <a:solidFill>
                      <a:srgbClr val="151AF7"/>
                    </a:solidFill>
                    <a:latin typeface="Times New Roman" pitchFamily="18" charset="0"/>
                    <a:cs typeface="Times New Roman" pitchFamily="18" charset="0"/>
                  </a:rPr>
                  <a:t>T </a:t>
                </a:r>
                <a:endParaRPr lang="fr-FR" dirty="0">
                  <a:solidFill>
                    <a:srgbClr val="151AF7"/>
                  </a:solidFill>
                </a:endParaRPr>
              </a:p>
            </p:txBody>
          </p:sp>
        </p:grpSp>
      </p:grpSp>
      <p:grpSp>
        <p:nvGrpSpPr>
          <p:cNvPr id="60" name="Groupe 59"/>
          <p:cNvGrpSpPr/>
          <p:nvPr/>
        </p:nvGrpSpPr>
        <p:grpSpPr>
          <a:xfrm>
            <a:off x="7072330" y="5845749"/>
            <a:ext cx="1928826" cy="655085"/>
            <a:chOff x="7072330" y="5702873"/>
            <a:chExt cx="1928826" cy="655085"/>
          </a:xfrm>
        </p:grpSpPr>
        <p:grpSp>
          <p:nvGrpSpPr>
            <p:cNvPr id="1156" name="Groupe 1155"/>
            <p:cNvGrpSpPr/>
            <p:nvPr/>
          </p:nvGrpSpPr>
          <p:grpSpPr>
            <a:xfrm>
              <a:off x="7072330" y="5715016"/>
              <a:ext cx="1571636" cy="571504"/>
              <a:chOff x="7215206" y="5072074"/>
              <a:chExt cx="1571636" cy="571504"/>
            </a:xfrm>
          </p:grpSpPr>
          <p:sp>
            <p:nvSpPr>
              <p:cNvPr id="1142" name="Rectangle 1141"/>
              <p:cNvSpPr/>
              <p:nvPr/>
            </p:nvSpPr>
            <p:spPr>
              <a:xfrm>
                <a:off x="7358082" y="5072074"/>
                <a:ext cx="1285884" cy="28575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1144" name="Trapèze 1143"/>
              <p:cNvSpPr/>
              <p:nvPr/>
            </p:nvSpPr>
            <p:spPr>
              <a:xfrm>
                <a:off x="7215206" y="5357826"/>
                <a:ext cx="1571636" cy="285752"/>
              </a:xfrm>
              <a:prstGeom prst="trapezoid">
                <a:avLst>
                  <a:gd name="adj" fmla="val 5360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grpSp>
        <p:grpSp>
          <p:nvGrpSpPr>
            <p:cNvPr id="1164" name="Groupe 1163"/>
            <p:cNvGrpSpPr/>
            <p:nvPr/>
          </p:nvGrpSpPr>
          <p:grpSpPr>
            <a:xfrm>
              <a:off x="8572528" y="5702873"/>
              <a:ext cx="428628" cy="655085"/>
              <a:chOff x="5643570" y="2357429"/>
              <a:chExt cx="428628" cy="655085"/>
            </a:xfrm>
          </p:grpSpPr>
          <p:sp>
            <p:nvSpPr>
              <p:cNvPr id="1165" name="Rectangle 1164"/>
              <p:cNvSpPr/>
              <p:nvPr/>
            </p:nvSpPr>
            <p:spPr>
              <a:xfrm>
                <a:off x="5643571" y="2357429"/>
                <a:ext cx="357190" cy="646331"/>
              </a:xfrm>
              <a:prstGeom prst="rect">
                <a:avLst/>
              </a:prstGeom>
            </p:spPr>
            <p:txBody>
              <a:bodyPr wrap="square">
                <a:spAutoFit/>
              </a:bodyPr>
              <a:lstStyle/>
              <a:p>
                <a:r>
                  <a:rPr lang="fr-FR" b="1" dirty="0" smtClean="0">
                    <a:solidFill>
                      <a:srgbClr val="151AF7"/>
                    </a:solidFill>
                    <a:latin typeface="Times New Roman" pitchFamily="18" charset="0"/>
                    <a:cs typeface="Times New Roman" pitchFamily="18" charset="0"/>
                  </a:rPr>
                  <a:t>O </a:t>
                </a:r>
                <a:endParaRPr lang="fr-FR" dirty="0">
                  <a:solidFill>
                    <a:srgbClr val="151AF7"/>
                  </a:solidFill>
                </a:endParaRPr>
              </a:p>
            </p:txBody>
          </p:sp>
          <p:sp>
            <p:nvSpPr>
              <p:cNvPr id="1166" name="Rectangle 1165"/>
              <p:cNvSpPr/>
              <p:nvPr/>
            </p:nvSpPr>
            <p:spPr>
              <a:xfrm>
                <a:off x="5643570" y="2643182"/>
                <a:ext cx="428628" cy="369332"/>
              </a:xfrm>
              <a:prstGeom prst="rect">
                <a:avLst/>
              </a:prstGeom>
            </p:spPr>
            <p:txBody>
              <a:bodyPr wrap="square">
                <a:spAutoFit/>
              </a:bodyPr>
              <a:lstStyle/>
              <a:p>
                <a:r>
                  <a:rPr lang="fr-FR" b="1" dirty="0" smtClean="0">
                    <a:solidFill>
                      <a:srgbClr val="151AF7"/>
                    </a:solidFill>
                    <a:latin typeface="Times New Roman" pitchFamily="18" charset="0"/>
                    <a:cs typeface="Times New Roman" pitchFamily="18" charset="0"/>
                  </a:rPr>
                  <a:t>T </a:t>
                </a:r>
                <a:endParaRPr lang="fr-FR" dirty="0">
                  <a:solidFill>
                    <a:srgbClr val="151AF7"/>
                  </a:solidFill>
                </a:endParaRPr>
              </a:p>
            </p:txBody>
          </p:sp>
        </p:grpSp>
      </p:grpSp>
      <p:sp>
        <p:nvSpPr>
          <p:cNvPr id="1167" name="Triangle isocèle 1166"/>
          <p:cNvSpPr/>
          <p:nvPr/>
        </p:nvSpPr>
        <p:spPr>
          <a:xfrm rot="10800000">
            <a:off x="7000892" y="2357430"/>
            <a:ext cx="142876" cy="214314"/>
          </a:xfrm>
          <a:prstGeom prs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168" name="Triangle isocèle 1167"/>
          <p:cNvSpPr/>
          <p:nvPr/>
        </p:nvSpPr>
        <p:spPr>
          <a:xfrm>
            <a:off x="7000892" y="2786058"/>
            <a:ext cx="142876" cy="214314"/>
          </a:xfrm>
          <a:prstGeom prs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169" name="Triangle isocèle 1168"/>
          <p:cNvSpPr/>
          <p:nvPr/>
        </p:nvSpPr>
        <p:spPr>
          <a:xfrm rot="10800000">
            <a:off x="7000892" y="5500701"/>
            <a:ext cx="142876" cy="214314"/>
          </a:xfrm>
          <a:prstGeom prs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170" name="Triangle isocèle 1169"/>
          <p:cNvSpPr/>
          <p:nvPr/>
        </p:nvSpPr>
        <p:spPr>
          <a:xfrm>
            <a:off x="7000892" y="5857892"/>
            <a:ext cx="142876" cy="214314"/>
          </a:xfrm>
          <a:prstGeom prs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grpSp>
        <p:nvGrpSpPr>
          <p:cNvPr id="64" name="Groupe 63"/>
          <p:cNvGrpSpPr/>
          <p:nvPr/>
        </p:nvGrpSpPr>
        <p:grpSpPr>
          <a:xfrm>
            <a:off x="4500562" y="2643182"/>
            <a:ext cx="2500330" cy="1285884"/>
            <a:chOff x="4500562" y="2643182"/>
            <a:chExt cx="2500330" cy="1285884"/>
          </a:xfrm>
        </p:grpSpPr>
        <p:sp>
          <p:nvSpPr>
            <p:cNvPr id="1175" name="Rectangle 1174"/>
            <p:cNvSpPr/>
            <p:nvPr/>
          </p:nvSpPr>
          <p:spPr>
            <a:xfrm>
              <a:off x="4500562" y="2728737"/>
              <a:ext cx="2428892" cy="1200329"/>
            </a:xfrm>
            <a:prstGeom prst="rect">
              <a:avLst/>
            </a:prstGeom>
          </p:spPr>
          <p:txBody>
            <a:bodyPr wrap="square">
              <a:spAutoFit/>
            </a:bodyPr>
            <a:lstStyle/>
            <a:p>
              <a:pPr algn="ctr"/>
              <a:r>
                <a:rPr lang="fr-FR" dirty="0" smtClean="0">
                  <a:latin typeface="Times New Roman" pitchFamily="18" charset="0"/>
                  <a:cs typeface="Times New Roman" pitchFamily="18" charset="0"/>
                </a:rPr>
                <a:t>La pénétration de molécules d’eau entre les feuillets provoque le </a:t>
              </a:r>
              <a:r>
                <a:rPr lang="fr-FR" b="1" dirty="0" smtClean="0">
                  <a:latin typeface="Times New Roman" pitchFamily="18" charset="0"/>
                  <a:cs typeface="Times New Roman" pitchFamily="18" charset="0"/>
                </a:rPr>
                <a:t>gonflement</a:t>
              </a:r>
              <a:endParaRPr lang="fr-FR" b="1" dirty="0"/>
            </a:p>
          </p:txBody>
        </p:sp>
        <p:cxnSp>
          <p:nvCxnSpPr>
            <p:cNvPr id="1180" name="Connecteur droit avec flèche 1179"/>
            <p:cNvCxnSpPr/>
            <p:nvPr/>
          </p:nvCxnSpPr>
          <p:spPr>
            <a:xfrm flipV="1">
              <a:off x="6572264" y="2643182"/>
              <a:ext cx="428628" cy="28575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grpSp>
        <p:nvGrpSpPr>
          <p:cNvPr id="63" name="Groupe 62"/>
          <p:cNvGrpSpPr/>
          <p:nvPr/>
        </p:nvGrpSpPr>
        <p:grpSpPr>
          <a:xfrm>
            <a:off x="4714876" y="1643050"/>
            <a:ext cx="2286016" cy="923330"/>
            <a:chOff x="4714876" y="1643050"/>
            <a:chExt cx="2286016" cy="923330"/>
          </a:xfrm>
        </p:grpSpPr>
        <p:cxnSp>
          <p:nvCxnSpPr>
            <p:cNvPr id="1184" name="Connecteur droit avec flèche 1183"/>
            <p:cNvCxnSpPr>
              <a:endCxn id="1167" idx="4"/>
            </p:cNvCxnSpPr>
            <p:nvPr/>
          </p:nvCxnSpPr>
          <p:spPr>
            <a:xfrm>
              <a:off x="6143636" y="2071678"/>
              <a:ext cx="857256" cy="28575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187" name="Rectangle 1186"/>
            <p:cNvSpPr/>
            <p:nvPr/>
          </p:nvSpPr>
          <p:spPr>
            <a:xfrm>
              <a:off x="4714876" y="1643050"/>
              <a:ext cx="1714512" cy="923330"/>
            </a:xfrm>
            <a:prstGeom prst="rect">
              <a:avLst/>
            </a:prstGeom>
          </p:spPr>
          <p:txBody>
            <a:bodyPr wrap="square">
              <a:spAutoFit/>
            </a:bodyPr>
            <a:lstStyle/>
            <a:p>
              <a:pPr algn="ctr"/>
              <a:r>
                <a:rPr lang="fr-FR" dirty="0" smtClean="0">
                  <a:latin typeface="Times New Roman" pitchFamily="18" charset="0"/>
                  <a:cs typeface="Times New Roman" pitchFamily="18" charset="0"/>
                </a:rPr>
                <a:t>Forces de liaison très </a:t>
              </a:r>
              <a:r>
                <a:rPr lang="fr-FR" b="1" dirty="0" smtClean="0">
                  <a:latin typeface="Times New Roman" pitchFamily="18" charset="0"/>
                  <a:cs typeface="Times New Roman" pitchFamily="18" charset="0"/>
                </a:rPr>
                <a:t>faibles</a:t>
              </a:r>
              <a:endParaRPr lang="fr-FR" b="1" dirty="0"/>
            </a:p>
          </p:txBody>
        </p:sp>
      </p:grpSp>
      <p:grpSp>
        <p:nvGrpSpPr>
          <p:cNvPr id="65" name="Groupe 64"/>
          <p:cNvGrpSpPr/>
          <p:nvPr/>
        </p:nvGrpSpPr>
        <p:grpSpPr>
          <a:xfrm>
            <a:off x="5786446" y="4282867"/>
            <a:ext cx="2428892" cy="1217834"/>
            <a:chOff x="5786446" y="4282867"/>
            <a:chExt cx="2428892" cy="1217834"/>
          </a:xfrm>
        </p:grpSpPr>
        <p:sp>
          <p:nvSpPr>
            <p:cNvPr id="1191" name="Rectangle 1190"/>
            <p:cNvSpPr/>
            <p:nvPr/>
          </p:nvSpPr>
          <p:spPr>
            <a:xfrm>
              <a:off x="5786446" y="4282867"/>
              <a:ext cx="2428892" cy="646331"/>
            </a:xfrm>
            <a:prstGeom prst="rect">
              <a:avLst/>
            </a:prstGeom>
          </p:spPr>
          <p:txBody>
            <a:bodyPr wrap="square">
              <a:spAutoFit/>
            </a:bodyPr>
            <a:lstStyle/>
            <a:p>
              <a:pPr algn="ctr"/>
              <a:r>
                <a:rPr lang="fr-FR" dirty="0" smtClean="0">
                  <a:latin typeface="Times New Roman" pitchFamily="18" charset="0"/>
                  <a:cs typeface="Times New Roman" pitchFamily="18" charset="0"/>
                </a:rPr>
                <a:t>Forces de liaison très </a:t>
              </a:r>
              <a:r>
                <a:rPr lang="fr-FR" b="1" dirty="0" smtClean="0">
                  <a:latin typeface="Times New Roman" pitchFamily="18" charset="0"/>
                  <a:cs typeface="Times New Roman" pitchFamily="18" charset="0"/>
                </a:rPr>
                <a:t>fortes</a:t>
              </a:r>
              <a:endParaRPr lang="fr-FR" b="1" dirty="0"/>
            </a:p>
          </p:txBody>
        </p:sp>
        <p:cxnSp>
          <p:nvCxnSpPr>
            <p:cNvPr id="1193" name="Connecteur droit avec flèche 1192"/>
            <p:cNvCxnSpPr>
              <a:endCxn id="1169" idx="3"/>
            </p:cNvCxnSpPr>
            <p:nvPr/>
          </p:nvCxnSpPr>
          <p:spPr>
            <a:xfrm rot="16200000" flipH="1">
              <a:off x="6643702" y="5072073"/>
              <a:ext cx="642942" cy="21431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grpSp>
        <p:nvGrpSpPr>
          <p:cNvPr id="66" name="Groupe 65"/>
          <p:cNvGrpSpPr/>
          <p:nvPr/>
        </p:nvGrpSpPr>
        <p:grpSpPr>
          <a:xfrm>
            <a:off x="4500562" y="4714883"/>
            <a:ext cx="2675863" cy="1477328"/>
            <a:chOff x="4500562" y="5072072"/>
            <a:chExt cx="3229490" cy="1138528"/>
          </a:xfrm>
        </p:grpSpPr>
        <p:sp>
          <p:nvSpPr>
            <p:cNvPr id="1199" name="Rectangle 1198"/>
            <p:cNvSpPr/>
            <p:nvPr/>
          </p:nvSpPr>
          <p:spPr>
            <a:xfrm>
              <a:off x="4500562" y="5072072"/>
              <a:ext cx="2241675" cy="1138528"/>
            </a:xfrm>
            <a:prstGeom prst="rect">
              <a:avLst/>
            </a:prstGeom>
          </p:spPr>
          <p:txBody>
            <a:bodyPr wrap="square">
              <a:spAutoFit/>
            </a:bodyPr>
            <a:lstStyle/>
            <a:p>
              <a:pPr algn="ctr"/>
              <a:r>
                <a:rPr lang="fr-FR" dirty="0" smtClean="0">
                  <a:latin typeface="Times New Roman" pitchFamily="18" charset="0"/>
                  <a:cs typeface="Times New Roman" pitchFamily="18" charset="0"/>
                </a:rPr>
                <a:t>Une molécules d’eau </a:t>
              </a:r>
              <a:r>
                <a:rPr lang="fr-FR" b="1" dirty="0" smtClean="0">
                  <a:latin typeface="Times New Roman" pitchFamily="18" charset="0"/>
                  <a:cs typeface="Times New Roman" pitchFamily="18" charset="0"/>
                </a:rPr>
                <a:t>ne peut pénétrer </a:t>
              </a:r>
              <a:r>
                <a:rPr lang="fr-FR" dirty="0" smtClean="0">
                  <a:latin typeface="Times New Roman" pitchFamily="18" charset="0"/>
                  <a:cs typeface="Times New Roman" pitchFamily="18" charset="0"/>
                </a:rPr>
                <a:t>entre les feuillets donc, pas de </a:t>
              </a:r>
              <a:r>
                <a:rPr lang="fr-FR" b="1" dirty="0" smtClean="0">
                  <a:latin typeface="Times New Roman" pitchFamily="18" charset="0"/>
                  <a:cs typeface="Times New Roman" pitchFamily="18" charset="0"/>
                </a:rPr>
                <a:t>gonflement</a:t>
              </a:r>
              <a:endParaRPr lang="fr-FR" b="1" dirty="0"/>
            </a:p>
          </p:txBody>
        </p:sp>
        <p:cxnSp>
          <p:nvCxnSpPr>
            <p:cNvPr id="1200" name="Connecteur droit avec flèche 1199"/>
            <p:cNvCxnSpPr/>
            <p:nvPr/>
          </p:nvCxnSpPr>
          <p:spPr>
            <a:xfrm>
              <a:off x="6742237" y="5787787"/>
              <a:ext cx="987815" cy="11169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grpSp>
        <p:nvGrpSpPr>
          <p:cNvPr id="72" name="Groupe 71"/>
          <p:cNvGrpSpPr/>
          <p:nvPr/>
        </p:nvGrpSpPr>
        <p:grpSpPr>
          <a:xfrm>
            <a:off x="8501090" y="5715016"/>
            <a:ext cx="500066" cy="214314"/>
            <a:chOff x="7000892" y="2571744"/>
            <a:chExt cx="500066" cy="214314"/>
          </a:xfrm>
        </p:grpSpPr>
        <p:sp>
          <p:nvSpPr>
            <p:cNvPr id="74" name="Organigramme : Connecteur 73"/>
            <p:cNvSpPr/>
            <p:nvPr/>
          </p:nvSpPr>
          <p:spPr>
            <a:xfrm>
              <a:off x="7286644" y="2571744"/>
              <a:ext cx="214314" cy="214314"/>
            </a:xfrm>
            <a:prstGeom prst="flowChartConnector">
              <a:avLst/>
            </a:prstGeom>
            <a:gradFill flip="none" rotWithShape="1">
              <a:gsLst>
                <a:gs pos="0">
                  <a:srgbClr val="000082"/>
                </a:gs>
                <a:gs pos="30000">
                  <a:srgbClr val="66008F"/>
                </a:gs>
                <a:gs pos="64999">
                  <a:srgbClr val="BA0066"/>
                </a:gs>
                <a:gs pos="89999">
                  <a:srgbClr val="FF0000"/>
                </a:gs>
                <a:gs pos="100000">
                  <a:srgbClr val="FF8200"/>
                </a:gs>
              </a:gsLst>
              <a:path path="circle">
                <a:fillToRect l="100000" t="100000"/>
              </a:path>
              <a:tileRect r="-100000" b="-100000"/>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75" name="Organigramme : Connecteur 74"/>
            <p:cNvSpPr/>
            <p:nvPr/>
          </p:nvSpPr>
          <p:spPr>
            <a:xfrm>
              <a:off x="7000892" y="2571744"/>
              <a:ext cx="214314" cy="214314"/>
            </a:xfrm>
            <a:prstGeom prst="flowChartConnector">
              <a:avLst/>
            </a:prstGeom>
            <a:gradFill flip="none" rotWithShape="1">
              <a:gsLst>
                <a:gs pos="0">
                  <a:srgbClr val="000082"/>
                </a:gs>
                <a:gs pos="30000">
                  <a:srgbClr val="66008F"/>
                </a:gs>
                <a:gs pos="64999">
                  <a:srgbClr val="BA0066"/>
                </a:gs>
                <a:gs pos="89999">
                  <a:srgbClr val="FF0000"/>
                </a:gs>
                <a:gs pos="100000">
                  <a:srgbClr val="FF8200"/>
                </a:gs>
              </a:gsLst>
              <a:path path="circle">
                <a:fillToRect l="100000" t="100000"/>
              </a:path>
              <a:tileRect r="-100000" b="-100000"/>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grpSp>
      <p:sp>
        <p:nvSpPr>
          <p:cNvPr id="70" name="Rectangle 69"/>
          <p:cNvSpPr/>
          <p:nvPr/>
        </p:nvSpPr>
        <p:spPr>
          <a:xfrm>
            <a:off x="0" y="1"/>
            <a:ext cx="9144000" cy="523220"/>
          </a:xfrm>
          <a:prstGeom prst="rect">
            <a:avLst/>
          </a:prstGeom>
          <a:solidFill>
            <a:srgbClr val="FF0000"/>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2800" b="1" dirty="0" smtClean="0">
                <a:solidFill>
                  <a:schemeClr val="bg1"/>
                </a:solidFill>
                <a:latin typeface="Times New Roman" pitchFamily="18" charset="0"/>
                <a:ea typeface="Times New Roman" pitchFamily="18" charset="0"/>
                <a:cs typeface="Times New Roman" pitchFamily="18" charset="0"/>
              </a:rPr>
              <a:t>3- Phénomène du gonflement à l’échelle microscopique </a:t>
            </a:r>
            <a:endParaRPr lang="fr-FR" sz="2800" dirty="0">
              <a:solidFill>
                <a:schemeClr val="bg1"/>
              </a:solidFill>
              <a:latin typeface="Tahoma" pitchFamily="34" charset="0"/>
              <a:ea typeface="Tahoma" pitchFamily="34" charset="0"/>
              <a:cs typeface="Tahoma" pitchFamily="34" charset="0"/>
            </a:endParaRPr>
          </a:p>
        </p:txBody>
      </p:sp>
      <p:sp>
        <p:nvSpPr>
          <p:cNvPr id="71" name="Rectangle 70"/>
          <p:cNvSpPr/>
          <p:nvPr/>
        </p:nvSpPr>
        <p:spPr>
          <a:xfrm>
            <a:off x="0" y="6525344"/>
            <a:ext cx="9144000" cy="338554"/>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wrap="square">
            <a:spAutoFit/>
          </a:bodyPr>
          <a:lstStyle/>
          <a:p>
            <a:r>
              <a:rPr lang="fr-FR" sz="1600" i="1" dirty="0" smtClean="0">
                <a:solidFill>
                  <a:srgbClr val="FFFF00"/>
                </a:solidFill>
              </a:rPr>
              <a:t>Cours de 2</a:t>
            </a:r>
            <a:r>
              <a:rPr lang="fr-FR" sz="1600" i="1" baseline="30000" dirty="0" smtClean="0">
                <a:solidFill>
                  <a:srgbClr val="FFFF00"/>
                </a:solidFill>
              </a:rPr>
              <a:t>ème</a:t>
            </a:r>
            <a:r>
              <a:rPr lang="fr-FR" sz="1600" i="1" dirty="0" smtClean="0">
                <a:solidFill>
                  <a:srgbClr val="FFFF00"/>
                </a:solidFill>
              </a:rPr>
              <a:t> Année Master – Université DBKM                               E-mail: hamid_gadouri2000@yahoo.fr   </a:t>
            </a:r>
            <a:r>
              <a:rPr lang="fr-FR" sz="1600" b="1" dirty="0" smtClean="0">
                <a:solidFill>
                  <a:srgbClr val="FF0000"/>
                </a:solidFill>
              </a:rPr>
              <a:t>(11)</a:t>
            </a:r>
            <a:endParaRPr lang="fr-FR" sz="1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ox(in)">
                                      <p:cBhvr>
                                        <p:cTn id="7" dur="500"/>
                                        <p:tgtEl>
                                          <p:spTgt spid="62"/>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1000" fill="hold"/>
                                        <p:tgtEl>
                                          <p:spTgt spid="57"/>
                                        </p:tgtEl>
                                        <p:attrNameLst>
                                          <p:attrName>ppt_x</p:attrName>
                                        </p:attrNameLst>
                                      </p:cBhvr>
                                      <p:tavLst>
                                        <p:tav tm="0">
                                          <p:val>
                                            <p:strVal val="#ppt_x"/>
                                          </p:val>
                                        </p:tav>
                                        <p:tav tm="100000">
                                          <p:val>
                                            <p:strVal val="#ppt_x"/>
                                          </p:val>
                                        </p:tav>
                                      </p:tavLst>
                                    </p:anim>
                                    <p:anim calcmode="lin" valueType="num">
                                      <p:cBhvr additive="base">
                                        <p:cTn id="12" dur="1000" fill="hold"/>
                                        <p:tgtEl>
                                          <p:spTgt spid="57"/>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1000" fill="hold"/>
                                        <p:tgtEl>
                                          <p:spTgt spid="58"/>
                                        </p:tgtEl>
                                        <p:attrNameLst>
                                          <p:attrName>ppt_x</p:attrName>
                                        </p:attrNameLst>
                                      </p:cBhvr>
                                      <p:tavLst>
                                        <p:tav tm="0">
                                          <p:val>
                                            <p:strVal val="#ppt_x"/>
                                          </p:val>
                                        </p:tav>
                                        <p:tav tm="100000">
                                          <p:val>
                                            <p:strVal val="#ppt_x"/>
                                          </p:val>
                                        </p:tav>
                                      </p:tavLst>
                                    </p:anim>
                                    <p:anim calcmode="lin" valueType="num">
                                      <p:cBhvr additive="base">
                                        <p:cTn id="16" dur="10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6" repeatCount="indefinite" fill="hold" grpId="0" nodeType="clickEffect">
                                  <p:stCondLst>
                                    <p:cond delay="0"/>
                                  </p:stCondLst>
                                  <p:endCondLst>
                                    <p:cond evt="onNext" delay="0">
                                      <p:tgtEl>
                                        <p:sldTgt/>
                                      </p:tgtEl>
                                    </p:cond>
                                  </p:endCondLst>
                                  <p:childTnLst>
                                    <p:set>
                                      <p:cBhvr>
                                        <p:cTn id="20" dur="1" fill="hold">
                                          <p:stCondLst>
                                            <p:cond delay="0"/>
                                          </p:stCondLst>
                                        </p:cTn>
                                        <p:tgtEl>
                                          <p:spTgt spid="1167"/>
                                        </p:tgtEl>
                                        <p:attrNameLst>
                                          <p:attrName>style.visibility</p:attrName>
                                        </p:attrNameLst>
                                      </p:cBhvr>
                                      <p:to>
                                        <p:strVal val="visible"/>
                                      </p:to>
                                    </p:set>
                                    <p:animEffect transition="in" filter="barn(inHorizontal)">
                                      <p:cBhvr>
                                        <p:cTn id="21" dur="1000"/>
                                        <p:tgtEl>
                                          <p:spTgt spid="1167"/>
                                        </p:tgtEl>
                                      </p:cBhvr>
                                    </p:animEffect>
                                  </p:childTnLst>
                                </p:cTn>
                              </p:par>
                              <p:par>
                                <p:cTn id="22" presetID="16" presetClass="entr" presetSubtype="26" repeatCount="indefinite" fill="hold" grpId="0" nodeType="withEffect">
                                  <p:stCondLst>
                                    <p:cond delay="0"/>
                                  </p:stCondLst>
                                  <p:endCondLst>
                                    <p:cond evt="onNext" delay="0">
                                      <p:tgtEl>
                                        <p:sldTgt/>
                                      </p:tgtEl>
                                    </p:cond>
                                  </p:endCondLst>
                                  <p:childTnLst>
                                    <p:set>
                                      <p:cBhvr>
                                        <p:cTn id="23" dur="1" fill="hold">
                                          <p:stCondLst>
                                            <p:cond delay="0"/>
                                          </p:stCondLst>
                                        </p:cTn>
                                        <p:tgtEl>
                                          <p:spTgt spid="1168"/>
                                        </p:tgtEl>
                                        <p:attrNameLst>
                                          <p:attrName>style.visibility</p:attrName>
                                        </p:attrNameLst>
                                      </p:cBhvr>
                                      <p:to>
                                        <p:strVal val="visible"/>
                                      </p:to>
                                    </p:set>
                                    <p:animEffect transition="in" filter="barn(inHorizontal)">
                                      <p:cBhvr>
                                        <p:cTn id="24" dur="1000"/>
                                        <p:tgtEl>
                                          <p:spTgt spid="1168"/>
                                        </p:tgtEl>
                                      </p:cBhvr>
                                    </p:animEffect>
                                  </p:childTnLst>
                                </p:cTn>
                              </p:par>
                              <p:par>
                                <p:cTn id="25" presetID="8" presetClass="entr" presetSubtype="16" fill="hold" nodeType="with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diamond(in)">
                                      <p:cBhvr>
                                        <p:cTn id="27" dur="5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repeatCount="3000" fill="hold" nodeType="clickEffect">
                                  <p:stCondLst>
                                    <p:cond delay="0"/>
                                  </p:stCondLst>
                                  <p:childTnLst>
                                    <p:set>
                                      <p:cBhvr>
                                        <p:cTn id="31" dur="1" fill="hold">
                                          <p:stCondLst>
                                            <p:cond delay="0"/>
                                          </p:stCondLst>
                                        </p:cTn>
                                        <p:tgtEl>
                                          <p:spTgt spid="67"/>
                                        </p:tgtEl>
                                        <p:attrNameLst>
                                          <p:attrName>style.visibility</p:attrName>
                                        </p:attrNameLst>
                                      </p:cBhvr>
                                      <p:to>
                                        <p:strVal val="visible"/>
                                      </p:to>
                                    </p:set>
                                    <p:anim calcmode="lin" valueType="num">
                                      <p:cBhvr additive="base">
                                        <p:cTn id="32" dur="1000" fill="hold"/>
                                        <p:tgtEl>
                                          <p:spTgt spid="67"/>
                                        </p:tgtEl>
                                        <p:attrNameLst>
                                          <p:attrName>ppt_x</p:attrName>
                                        </p:attrNameLst>
                                      </p:cBhvr>
                                      <p:tavLst>
                                        <p:tav tm="0">
                                          <p:val>
                                            <p:strVal val="1+#ppt_w/2"/>
                                          </p:val>
                                        </p:tav>
                                        <p:tav tm="100000">
                                          <p:val>
                                            <p:strVal val="#ppt_x"/>
                                          </p:val>
                                        </p:tav>
                                      </p:tavLst>
                                    </p:anim>
                                    <p:anim calcmode="lin" valueType="num">
                                      <p:cBhvr additive="base">
                                        <p:cTn id="33" dur="1000" fill="hold"/>
                                        <p:tgtEl>
                                          <p:spTgt spid="67"/>
                                        </p:tgtEl>
                                        <p:attrNameLst>
                                          <p:attrName>ppt_y</p:attrName>
                                        </p:attrNameLst>
                                      </p:cBhvr>
                                      <p:tavLst>
                                        <p:tav tm="0">
                                          <p:val>
                                            <p:strVal val="#ppt_y"/>
                                          </p:val>
                                        </p:tav>
                                        <p:tav tm="100000">
                                          <p:val>
                                            <p:strVal val="#ppt_y"/>
                                          </p:val>
                                        </p:tav>
                                      </p:tavLst>
                                    </p:anim>
                                  </p:childTnLst>
                                </p:cTn>
                              </p:par>
                              <p:par>
                                <p:cTn id="34" presetID="8" presetClass="entr" presetSubtype="16" fill="hold" nodeType="with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diamond(in)">
                                      <p:cBhvr>
                                        <p:cTn id="36" dur="500"/>
                                        <p:tgtEl>
                                          <p:spTgt spid="64"/>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500" fill="hold"/>
                                        <p:tgtEl>
                                          <p:spTgt spid="61"/>
                                        </p:tgtEl>
                                        <p:attrNameLst>
                                          <p:attrName>ppt_x</p:attrName>
                                        </p:attrNameLst>
                                      </p:cBhvr>
                                      <p:tavLst>
                                        <p:tav tm="0">
                                          <p:val>
                                            <p:strVal val="0-#ppt_w/2"/>
                                          </p:val>
                                        </p:tav>
                                        <p:tav tm="100000">
                                          <p:val>
                                            <p:strVal val="#ppt_x"/>
                                          </p:val>
                                        </p:tav>
                                      </p:tavLst>
                                    </p:anim>
                                    <p:anim calcmode="lin" valueType="num">
                                      <p:cBhvr additive="base">
                                        <p:cTn id="42" dur="500" fill="hold"/>
                                        <p:tgtEl>
                                          <p:spTgt spid="61"/>
                                        </p:tgtEl>
                                        <p:attrNameLst>
                                          <p:attrName>ppt_y</p:attrName>
                                        </p:attrNameLst>
                                      </p:cBhvr>
                                      <p:tavLst>
                                        <p:tav tm="0">
                                          <p:val>
                                            <p:strVal val="#ppt_y"/>
                                          </p:val>
                                        </p:tav>
                                        <p:tav tm="100000">
                                          <p:val>
                                            <p:strVal val="#ppt_y"/>
                                          </p:val>
                                        </p:tav>
                                      </p:tavLst>
                                    </p:anim>
                                  </p:childTnLst>
                                </p:cTn>
                              </p:par>
                            </p:childTnLst>
                          </p:cTn>
                        </p:par>
                        <p:par>
                          <p:cTn id="43" fill="hold">
                            <p:stCondLst>
                              <p:cond delay="500"/>
                            </p:stCondLst>
                            <p:childTnLst>
                              <p:par>
                                <p:cTn id="44" presetID="2" presetClass="entr" presetSubtype="2"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 calcmode="lin" valueType="num">
                                      <p:cBhvr additive="base">
                                        <p:cTn id="46" dur="1000" fill="hold"/>
                                        <p:tgtEl>
                                          <p:spTgt spid="59"/>
                                        </p:tgtEl>
                                        <p:attrNameLst>
                                          <p:attrName>ppt_x</p:attrName>
                                        </p:attrNameLst>
                                      </p:cBhvr>
                                      <p:tavLst>
                                        <p:tav tm="0">
                                          <p:val>
                                            <p:strVal val="1+#ppt_w/2"/>
                                          </p:val>
                                        </p:tav>
                                        <p:tav tm="100000">
                                          <p:val>
                                            <p:strVal val="#ppt_x"/>
                                          </p:val>
                                        </p:tav>
                                      </p:tavLst>
                                    </p:anim>
                                    <p:anim calcmode="lin" valueType="num">
                                      <p:cBhvr additive="base">
                                        <p:cTn id="47" dur="1000" fill="hold"/>
                                        <p:tgtEl>
                                          <p:spTgt spid="59"/>
                                        </p:tgtEl>
                                        <p:attrNameLst>
                                          <p:attrName>ppt_y</p:attrName>
                                        </p:attrNameLst>
                                      </p:cBhvr>
                                      <p:tavLst>
                                        <p:tav tm="0">
                                          <p:val>
                                            <p:strVal val="#ppt_y"/>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additive="base">
                                        <p:cTn id="50" dur="2000" fill="hold"/>
                                        <p:tgtEl>
                                          <p:spTgt spid="60"/>
                                        </p:tgtEl>
                                        <p:attrNameLst>
                                          <p:attrName>ppt_x</p:attrName>
                                        </p:attrNameLst>
                                      </p:cBhvr>
                                      <p:tavLst>
                                        <p:tav tm="0">
                                          <p:val>
                                            <p:strVal val="#ppt_x"/>
                                          </p:val>
                                        </p:tav>
                                        <p:tav tm="100000">
                                          <p:val>
                                            <p:strVal val="#ppt_x"/>
                                          </p:val>
                                        </p:tav>
                                      </p:tavLst>
                                    </p:anim>
                                    <p:anim calcmode="lin" valueType="num">
                                      <p:cBhvr additive="base">
                                        <p:cTn id="51" dur="20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8" presetClass="entr" presetSubtype="16" repeatCount="indefinite" fill="hold" grpId="0" nodeType="clickEffect">
                                  <p:stCondLst>
                                    <p:cond delay="0"/>
                                  </p:stCondLst>
                                  <p:endCondLst>
                                    <p:cond evt="onNext" delay="0">
                                      <p:tgtEl>
                                        <p:sldTgt/>
                                      </p:tgtEl>
                                    </p:cond>
                                  </p:endCondLst>
                                  <p:childTnLst>
                                    <p:set>
                                      <p:cBhvr>
                                        <p:cTn id="55" dur="1" fill="hold">
                                          <p:stCondLst>
                                            <p:cond delay="0"/>
                                          </p:stCondLst>
                                        </p:cTn>
                                        <p:tgtEl>
                                          <p:spTgt spid="1169"/>
                                        </p:tgtEl>
                                        <p:attrNameLst>
                                          <p:attrName>style.visibility</p:attrName>
                                        </p:attrNameLst>
                                      </p:cBhvr>
                                      <p:to>
                                        <p:strVal val="visible"/>
                                      </p:to>
                                    </p:set>
                                    <p:animEffect transition="in" filter="diamond(in)">
                                      <p:cBhvr>
                                        <p:cTn id="56" dur="1000"/>
                                        <p:tgtEl>
                                          <p:spTgt spid="1169"/>
                                        </p:tgtEl>
                                      </p:cBhvr>
                                    </p:animEffect>
                                  </p:childTnLst>
                                </p:cTn>
                              </p:par>
                              <p:par>
                                <p:cTn id="57" presetID="8" presetClass="entr" presetSubtype="16" repeatCount="indefinite" fill="hold" grpId="0" nodeType="withEffect">
                                  <p:stCondLst>
                                    <p:cond delay="0"/>
                                  </p:stCondLst>
                                  <p:endCondLst>
                                    <p:cond evt="onNext" delay="0">
                                      <p:tgtEl>
                                        <p:sldTgt/>
                                      </p:tgtEl>
                                    </p:cond>
                                  </p:endCondLst>
                                  <p:childTnLst>
                                    <p:set>
                                      <p:cBhvr>
                                        <p:cTn id="58" dur="1" fill="hold">
                                          <p:stCondLst>
                                            <p:cond delay="0"/>
                                          </p:stCondLst>
                                        </p:cTn>
                                        <p:tgtEl>
                                          <p:spTgt spid="1170"/>
                                        </p:tgtEl>
                                        <p:attrNameLst>
                                          <p:attrName>style.visibility</p:attrName>
                                        </p:attrNameLst>
                                      </p:cBhvr>
                                      <p:to>
                                        <p:strVal val="visible"/>
                                      </p:to>
                                    </p:set>
                                    <p:animEffect transition="in" filter="diamond(in)">
                                      <p:cBhvr>
                                        <p:cTn id="59" dur="1000"/>
                                        <p:tgtEl>
                                          <p:spTgt spid="1170"/>
                                        </p:tgtEl>
                                      </p:cBhvr>
                                    </p:animEffect>
                                  </p:childTnLst>
                                </p:cTn>
                              </p:par>
                              <p:par>
                                <p:cTn id="60" presetID="8" presetClass="entr" presetSubtype="16" fill="hold" nodeType="withEffect">
                                  <p:stCondLst>
                                    <p:cond delay="0"/>
                                  </p:stCondLst>
                                  <p:childTnLst>
                                    <p:set>
                                      <p:cBhvr>
                                        <p:cTn id="61" dur="1" fill="hold">
                                          <p:stCondLst>
                                            <p:cond delay="0"/>
                                          </p:stCondLst>
                                        </p:cTn>
                                        <p:tgtEl>
                                          <p:spTgt spid="65"/>
                                        </p:tgtEl>
                                        <p:attrNameLst>
                                          <p:attrName>style.visibility</p:attrName>
                                        </p:attrNameLst>
                                      </p:cBhvr>
                                      <p:to>
                                        <p:strVal val="visible"/>
                                      </p:to>
                                    </p:set>
                                    <p:animEffect transition="in" filter="diamond(in)">
                                      <p:cBhvr>
                                        <p:cTn id="62" dur="500"/>
                                        <p:tgtEl>
                                          <p:spTgt spid="65"/>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2" repeatCount="4000" fill="hold" nodeType="clickEffect">
                                  <p:stCondLst>
                                    <p:cond delay="0"/>
                                  </p:stCondLst>
                                  <p:childTnLst>
                                    <p:set>
                                      <p:cBhvr>
                                        <p:cTn id="66" dur="1" fill="hold">
                                          <p:stCondLst>
                                            <p:cond delay="0"/>
                                          </p:stCondLst>
                                        </p:cTn>
                                        <p:tgtEl>
                                          <p:spTgt spid="72"/>
                                        </p:tgtEl>
                                        <p:attrNameLst>
                                          <p:attrName>style.visibility</p:attrName>
                                        </p:attrNameLst>
                                      </p:cBhvr>
                                      <p:to>
                                        <p:strVal val="visible"/>
                                      </p:to>
                                    </p:set>
                                    <p:anim calcmode="lin" valueType="num">
                                      <p:cBhvr additive="base">
                                        <p:cTn id="67" dur="1000" fill="hold"/>
                                        <p:tgtEl>
                                          <p:spTgt spid="72"/>
                                        </p:tgtEl>
                                        <p:attrNameLst>
                                          <p:attrName>ppt_x</p:attrName>
                                        </p:attrNameLst>
                                      </p:cBhvr>
                                      <p:tavLst>
                                        <p:tav tm="0">
                                          <p:val>
                                            <p:strVal val="1+#ppt_w/2"/>
                                          </p:val>
                                        </p:tav>
                                        <p:tav tm="100000">
                                          <p:val>
                                            <p:strVal val="#ppt_x"/>
                                          </p:val>
                                        </p:tav>
                                      </p:tavLst>
                                    </p:anim>
                                    <p:anim calcmode="lin" valueType="num">
                                      <p:cBhvr additive="base">
                                        <p:cTn id="68" dur="1000" fill="hold"/>
                                        <p:tgtEl>
                                          <p:spTgt spid="72"/>
                                        </p:tgtEl>
                                        <p:attrNameLst>
                                          <p:attrName>ppt_y</p:attrName>
                                        </p:attrNameLst>
                                      </p:cBhvr>
                                      <p:tavLst>
                                        <p:tav tm="0">
                                          <p:val>
                                            <p:strVal val="#ppt_y"/>
                                          </p:val>
                                        </p:tav>
                                        <p:tav tm="100000">
                                          <p:val>
                                            <p:strVal val="#ppt_y"/>
                                          </p:val>
                                        </p:tav>
                                      </p:tavLst>
                                    </p:anim>
                                  </p:childTnLst>
                                </p:cTn>
                              </p:par>
                              <p:par>
                                <p:cTn id="69" presetID="8" presetClass="entr" presetSubtype="16" fill="hold" nodeType="withEffect">
                                  <p:stCondLst>
                                    <p:cond delay="0"/>
                                  </p:stCondLst>
                                  <p:childTnLst>
                                    <p:set>
                                      <p:cBhvr>
                                        <p:cTn id="70" dur="1" fill="hold">
                                          <p:stCondLst>
                                            <p:cond delay="0"/>
                                          </p:stCondLst>
                                        </p:cTn>
                                        <p:tgtEl>
                                          <p:spTgt spid="66"/>
                                        </p:tgtEl>
                                        <p:attrNameLst>
                                          <p:attrName>style.visibility</p:attrName>
                                        </p:attrNameLst>
                                      </p:cBhvr>
                                      <p:to>
                                        <p:strVal val="visible"/>
                                      </p:to>
                                    </p:set>
                                    <p:animEffect transition="in" filter="diamond(in)">
                                      <p:cBhvr>
                                        <p:cTn id="71"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 grpId="0" animBg="1"/>
      <p:bldP spid="1168" grpId="0" animBg="1"/>
      <p:bldP spid="1169" grpId="0" animBg="1"/>
      <p:bldP spid="11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 name="Rectangle 543"/>
          <p:cNvSpPr/>
          <p:nvPr/>
        </p:nvSpPr>
        <p:spPr>
          <a:xfrm>
            <a:off x="142844" y="671436"/>
            <a:ext cx="8858312" cy="40011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fr-FR" sz="2000" b="1" dirty="0" smtClean="0">
                <a:solidFill>
                  <a:schemeClr val="tx1"/>
                </a:solidFill>
                <a:latin typeface="Times New Roman" pitchFamily="18" charset="0"/>
                <a:ea typeface="Times New Roman" pitchFamily="18" charset="0"/>
                <a:cs typeface="Times New Roman" pitchFamily="18" charset="0"/>
              </a:rPr>
              <a:t>Qu’</a:t>
            </a:r>
            <a:r>
              <a:rPr lang="fr-FR" sz="2000" b="1" dirty="0" err="1" smtClean="0">
                <a:solidFill>
                  <a:schemeClr val="tx1"/>
                </a:solidFill>
                <a:latin typeface="Times New Roman" pitchFamily="18" charset="0"/>
                <a:ea typeface="Times New Roman" pitchFamily="18" charset="0"/>
                <a:cs typeface="Times New Roman" pitchFamily="18" charset="0"/>
              </a:rPr>
              <a:t>est-ce-qu’une</a:t>
            </a:r>
            <a:r>
              <a:rPr lang="fr-FR" sz="2000" b="1" dirty="0" smtClean="0">
                <a:solidFill>
                  <a:schemeClr val="tx1"/>
                </a:solidFill>
                <a:latin typeface="Times New Roman" pitchFamily="18" charset="0"/>
                <a:ea typeface="Times New Roman" pitchFamily="18" charset="0"/>
                <a:cs typeface="Times New Roman" pitchFamily="18" charset="0"/>
              </a:rPr>
              <a:t> CEC et quels sont les facteurs favorisant son existence ? </a:t>
            </a:r>
            <a:endParaRPr lang="fr-FR" sz="2000" dirty="0">
              <a:solidFill>
                <a:schemeClr val="tx1"/>
              </a:solidFill>
              <a:latin typeface="Tahoma" pitchFamily="34" charset="0"/>
              <a:ea typeface="Tahoma" pitchFamily="34" charset="0"/>
              <a:cs typeface="Tahoma" pitchFamily="34" charset="0"/>
            </a:endParaRPr>
          </a:p>
        </p:txBody>
      </p:sp>
      <p:sp>
        <p:nvSpPr>
          <p:cNvPr id="70" name="Rectangle 69"/>
          <p:cNvSpPr/>
          <p:nvPr/>
        </p:nvSpPr>
        <p:spPr>
          <a:xfrm>
            <a:off x="0" y="1"/>
            <a:ext cx="9144000" cy="523220"/>
          </a:xfrm>
          <a:prstGeom prst="rect">
            <a:avLst/>
          </a:prstGeom>
          <a:solidFill>
            <a:srgbClr val="FF0000"/>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2800" b="1" dirty="0" smtClean="0">
                <a:solidFill>
                  <a:schemeClr val="bg1"/>
                </a:solidFill>
                <a:latin typeface="Times New Roman" pitchFamily="18" charset="0"/>
                <a:ea typeface="Times New Roman" pitchFamily="18" charset="0"/>
                <a:cs typeface="Times New Roman" pitchFamily="18" charset="0"/>
              </a:rPr>
              <a:t>4- Capacité d’échange cationique (CEC)</a:t>
            </a:r>
            <a:endParaRPr lang="fr-FR" sz="2800" dirty="0">
              <a:solidFill>
                <a:schemeClr val="bg1"/>
              </a:solidFill>
              <a:latin typeface="Tahoma" pitchFamily="34" charset="0"/>
              <a:ea typeface="Tahoma" pitchFamily="34" charset="0"/>
              <a:cs typeface="Tahoma" pitchFamily="34" charset="0"/>
            </a:endParaRPr>
          </a:p>
        </p:txBody>
      </p:sp>
      <p:sp>
        <p:nvSpPr>
          <p:cNvPr id="5" name="Rectangle 4"/>
          <p:cNvSpPr/>
          <p:nvPr/>
        </p:nvSpPr>
        <p:spPr>
          <a:xfrm>
            <a:off x="142844" y="1273718"/>
            <a:ext cx="8858312"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fr-FR" dirty="0" smtClean="0">
                <a:solidFill>
                  <a:schemeClr val="tx1"/>
                </a:solidFill>
                <a:latin typeface="Times New Roman" pitchFamily="18" charset="0"/>
                <a:cs typeface="Times New Roman" pitchFamily="18" charset="0"/>
              </a:rPr>
              <a:t>La </a:t>
            </a:r>
            <a:r>
              <a:rPr lang="fr-FR" b="1" dirty="0" smtClean="0">
                <a:solidFill>
                  <a:srgbClr val="FF0000"/>
                </a:solidFill>
                <a:latin typeface="Times New Roman" pitchFamily="18" charset="0"/>
                <a:cs typeface="Times New Roman" pitchFamily="18" charset="0"/>
              </a:rPr>
              <a:t>CEC</a:t>
            </a:r>
            <a:r>
              <a:rPr lang="fr-FR" dirty="0" smtClean="0">
                <a:solidFill>
                  <a:schemeClr val="tx1"/>
                </a:solidFill>
                <a:latin typeface="Times New Roman" pitchFamily="18" charset="0"/>
                <a:cs typeface="Times New Roman" pitchFamily="18" charset="0"/>
              </a:rPr>
              <a:t> est la capacité d’échange cationique qui dépend de deux types de charges :</a:t>
            </a:r>
          </a:p>
        </p:txBody>
      </p:sp>
      <p:grpSp>
        <p:nvGrpSpPr>
          <p:cNvPr id="25" name="Groupe 24"/>
          <p:cNvGrpSpPr/>
          <p:nvPr/>
        </p:nvGrpSpPr>
        <p:grpSpPr>
          <a:xfrm>
            <a:off x="3571868" y="4572008"/>
            <a:ext cx="5429288" cy="1780586"/>
            <a:chOff x="3571868" y="4572008"/>
            <a:chExt cx="5429288" cy="1780586"/>
          </a:xfrm>
        </p:grpSpPr>
        <p:sp>
          <p:nvSpPr>
            <p:cNvPr id="12" name="Rectangle 11"/>
            <p:cNvSpPr/>
            <p:nvPr/>
          </p:nvSpPr>
          <p:spPr>
            <a:xfrm>
              <a:off x="3571868" y="5429264"/>
              <a:ext cx="5429288"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fr-FR" dirty="0" smtClean="0">
                  <a:latin typeface="Times New Roman" pitchFamily="18" charset="0"/>
                  <a:cs typeface="Times New Roman" pitchFamily="18" charset="0"/>
                </a:rPr>
                <a:t>Ces </a:t>
              </a:r>
              <a:r>
                <a:rPr lang="fr-FR" b="1" dirty="0" smtClean="0">
                  <a:latin typeface="Times New Roman" pitchFamily="18" charset="0"/>
                  <a:cs typeface="Times New Roman" pitchFamily="18" charset="0"/>
                </a:rPr>
                <a:t>charges variables </a:t>
              </a:r>
              <a:r>
                <a:rPr lang="fr-FR" dirty="0" smtClean="0">
                  <a:latin typeface="Times New Roman" pitchFamily="18" charset="0"/>
                  <a:cs typeface="Times New Roman" pitchFamily="18" charset="0"/>
                </a:rPr>
                <a:t>sont nettement </a:t>
              </a:r>
              <a:r>
                <a:rPr lang="fr-FR" dirty="0" smtClean="0">
                  <a:solidFill>
                    <a:srgbClr val="FF0000"/>
                  </a:solidFill>
                  <a:latin typeface="Times New Roman" pitchFamily="18" charset="0"/>
                  <a:cs typeface="Times New Roman" pitchFamily="18" charset="0"/>
                </a:rPr>
                <a:t>moins importantes </a:t>
              </a:r>
              <a:r>
                <a:rPr lang="fr-FR" dirty="0" smtClean="0">
                  <a:latin typeface="Times New Roman" pitchFamily="18" charset="0"/>
                  <a:cs typeface="Times New Roman" pitchFamily="18" charset="0"/>
                </a:rPr>
                <a:t>que les </a:t>
              </a:r>
              <a:r>
                <a:rPr lang="fr-FR" b="1" dirty="0" smtClean="0">
                  <a:latin typeface="Times New Roman" pitchFamily="18" charset="0"/>
                  <a:cs typeface="Times New Roman" pitchFamily="18" charset="0"/>
                </a:rPr>
                <a:t>charges permanentes</a:t>
              </a:r>
              <a:r>
                <a:rPr lang="fr-FR" dirty="0" smtClean="0">
                  <a:latin typeface="Times New Roman" pitchFamily="18" charset="0"/>
                  <a:cs typeface="Times New Roman" pitchFamily="18" charset="0"/>
                </a:rPr>
                <a:t>, mais jouent tout de même un rôle dans la </a:t>
              </a:r>
              <a:r>
                <a:rPr lang="fr-FR" dirty="0" smtClean="0">
                  <a:solidFill>
                    <a:srgbClr val="FF0000"/>
                  </a:solidFill>
                  <a:latin typeface="Times New Roman" pitchFamily="18" charset="0"/>
                  <a:cs typeface="Times New Roman" pitchFamily="18" charset="0"/>
                </a:rPr>
                <a:t>capacité d'échange cationique </a:t>
              </a:r>
              <a:r>
                <a:rPr lang="fr-FR" dirty="0" smtClean="0">
                  <a:latin typeface="Times New Roman" pitchFamily="18" charset="0"/>
                  <a:cs typeface="Times New Roman" pitchFamily="18" charset="0"/>
                </a:rPr>
                <a:t>de l'argile. </a:t>
              </a:r>
              <a:endParaRPr lang="fr-FR" dirty="0">
                <a:latin typeface="Times New Roman" pitchFamily="18" charset="0"/>
                <a:cs typeface="Times New Roman" pitchFamily="18" charset="0"/>
              </a:endParaRPr>
            </a:p>
          </p:txBody>
        </p:sp>
        <p:sp>
          <p:nvSpPr>
            <p:cNvPr id="14" name="Flèche droite 13"/>
            <p:cNvSpPr/>
            <p:nvPr/>
          </p:nvSpPr>
          <p:spPr>
            <a:xfrm rot="5400000">
              <a:off x="7250925" y="4250537"/>
              <a:ext cx="857256" cy="1500198"/>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b="1" dirty="0">
                <a:solidFill>
                  <a:schemeClr val="tx1"/>
                </a:solidFill>
                <a:latin typeface="Times New Roman" pitchFamily="18" charset="0"/>
                <a:cs typeface="Times New Roman" pitchFamily="18" charset="0"/>
              </a:endParaRPr>
            </a:p>
          </p:txBody>
        </p:sp>
      </p:grpSp>
      <p:grpSp>
        <p:nvGrpSpPr>
          <p:cNvPr id="24" name="Groupe 23"/>
          <p:cNvGrpSpPr/>
          <p:nvPr/>
        </p:nvGrpSpPr>
        <p:grpSpPr>
          <a:xfrm>
            <a:off x="6357950" y="2643182"/>
            <a:ext cx="2643206" cy="1928826"/>
            <a:chOff x="6357950" y="2643182"/>
            <a:chExt cx="2643206" cy="1928826"/>
          </a:xfrm>
        </p:grpSpPr>
        <p:sp>
          <p:nvSpPr>
            <p:cNvPr id="11" name="Rectangle 10"/>
            <p:cNvSpPr/>
            <p:nvPr/>
          </p:nvSpPr>
          <p:spPr>
            <a:xfrm>
              <a:off x="6357950" y="3094680"/>
              <a:ext cx="2643206"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fr-FR" dirty="0" smtClean="0">
                  <a:solidFill>
                    <a:srgbClr val="FF0000"/>
                  </a:solidFill>
                  <a:latin typeface="Times New Roman" pitchFamily="18" charset="0"/>
                  <a:cs typeface="Times New Roman" pitchFamily="18" charset="0"/>
                </a:rPr>
                <a:t>À haut pH</a:t>
              </a:r>
              <a:r>
                <a:rPr lang="fr-FR" dirty="0" smtClean="0">
                  <a:latin typeface="Times New Roman" pitchFamily="18" charset="0"/>
                  <a:cs typeface="Times New Roman" pitchFamily="18" charset="0"/>
                </a:rPr>
                <a:t>, les hydroxyles se déprotonent, la surface est globalement </a:t>
              </a:r>
              <a:r>
                <a:rPr lang="fr-FR" dirty="0" smtClean="0">
                  <a:solidFill>
                    <a:srgbClr val="FF0000"/>
                  </a:solidFill>
                  <a:latin typeface="Times New Roman" pitchFamily="18" charset="0"/>
                  <a:cs typeface="Times New Roman" pitchFamily="18" charset="0"/>
                </a:rPr>
                <a:t>négative</a:t>
              </a:r>
              <a:r>
                <a:rPr lang="fr-FR" dirty="0" smtClean="0">
                  <a:latin typeface="Times New Roman" pitchFamily="18" charset="0"/>
                  <a:cs typeface="Times New Roman" pitchFamily="18" charset="0"/>
                </a:rPr>
                <a:t> (</a:t>
              </a:r>
              <a:r>
                <a:rPr lang="fr-FR" b="1" dirty="0" smtClean="0">
                  <a:latin typeface="Times New Roman" pitchFamily="18" charset="0"/>
                  <a:cs typeface="Times New Roman" pitchFamily="18" charset="0"/>
                </a:rPr>
                <a:t>O</a:t>
              </a:r>
              <a:r>
                <a:rPr lang="fr-FR" b="1" baseline="30000" dirty="0" smtClean="0">
                  <a:latin typeface="Times New Roman" pitchFamily="18" charset="0"/>
                  <a:cs typeface="Times New Roman" pitchFamily="18" charset="0"/>
                </a:rPr>
                <a:t>2-</a:t>
              </a:r>
              <a:r>
                <a:rPr lang="fr-FR" dirty="0" smtClean="0">
                  <a:latin typeface="Times New Roman" pitchFamily="18" charset="0"/>
                  <a:cs typeface="Times New Roman" pitchFamily="18" charset="0"/>
                </a:rPr>
                <a:t>). On parle alors ici de </a:t>
              </a:r>
              <a:r>
                <a:rPr lang="fr-FR" b="1" dirty="0" smtClean="0">
                  <a:latin typeface="Times New Roman" pitchFamily="18" charset="0"/>
                  <a:cs typeface="Times New Roman" pitchFamily="18" charset="0"/>
                </a:rPr>
                <a:t>charges variables</a:t>
              </a:r>
              <a:r>
                <a:rPr lang="fr-FR" dirty="0" smtClean="0">
                  <a:latin typeface="Times New Roman" pitchFamily="18" charset="0"/>
                  <a:cs typeface="Times New Roman" pitchFamily="18" charset="0"/>
                </a:rPr>
                <a:t>.</a:t>
              </a:r>
              <a:endParaRPr lang="fr-FR" dirty="0">
                <a:latin typeface="Times New Roman" pitchFamily="18" charset="0"/>
                <a:cs typeface="Times New Roman" pitchFamily="18" charset="0"/>
              </a:endParaRPr>
            </a:p>
          </p:txBody>
        </p:sp>
        <p:sp>
          <p:nvSpPr>
            <p:cNvPr id="15" name="Flèche droite 14"/>
            <p:cNvSpPr/>
            <p:nvPr/>
          </p:nvSpPr>
          <p:spPr>
            <a:xfrm rot="5400000">
              <a:off x="7393801" y="2107397"/>
              <a:ext cx="428628" cy="1500198"/>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b="1" dirty="0">
                <a:solidFill>
                  <a:schemeClr val="tx1"/>
                </a:solidFill>
                <a:latin typeface="Times New Roman" pitchFamily="18" charset="0"/>
                <a:cs typeface="Times New Roman" pitchFamily="18" charset="0"/>
              </a:endParaRPr>
            </a:p>
          </p:txBody>
        </p:sp>
      </p:grpSp>
      <p:grpSp>
        <p:nvGrpSpPr>
          <p:cNvPr id="23" name="Groupe 22"/>
          <p:cNvGrpSpPr/>
          <p:nvPr/>
        </p:nvGrpSpPr>
        <p:grpSpPr>
          <a:xfrm>
            <a:off x="3571868" y="2643182"/>
            <a:ext cx="2643206" cy="2500330"/>
            <a:chOff x="3571868" y="2643182"/>
            <a:chExt cx="2643206" cy="2500330"/>
          </a:xfrm>
        </p:grpSpPr>
        <p:sp>
          <p:nvSpPr>
            <p:cNvPr id="10" name="Rectangle 9"/>
            <p:cNvSpPr/>
            <p:nvPr/>
          </p:nvSpPr>
          <p:spPr>
            <a:xfrm>
              <a:off x="3571868" y="3112187"/>
              <a:ext cx="2643206" cy="20313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fr-FR" dirty="0" smtClean="0">
                  <a:solidFill>
                    <a:srgbClr val="FF0000"/>
                  </a:solidFill>
                  <a:latin typeface="Times New Roman" pitchFamily="18" charset="0"/>
                  <a:cs typeface="Times New Roman" pitchFamily="18" charset="0"/>
                </a:rPr>
                <a:t>À bas pH</a:t>
              </a:r>
              <a:r>
                <a:rPr lang="fr-FR" dirty="0" smtClean="0">
                  <a:latin typeface="Times New Roman" pitchFamily="18" charset="0"/>
                  <a:cs typeface="Times New Roman" pitchFamily="18" charset="0"/>
                </a:rPr>
                <a:t>, les hydroxyles (</a:t>
              </a:r>
              <a:r>
                <a:rPr lang="fr-FR" b="1" dirty="0" smtClean="0">
                  <a:latin typeface="Times New Roman" pitchFamily="18" charset="0"/>
                  <a:cs typeface="Times New Roman" pitchFamily="18" charset="0"/>
                </a:rPr>
                <a:t>OH</a:t>
              </a:r>
              <a:r>
                <a:rPr lang="fr-FR" b="1" baseline="30000" dirty="0" smtClean="0">
                  <a:latin typeface="Times New Roman" pitchFamily="18" charset="0"/>
                  <a:cs typeface="Times New Roman" pitchFamily="18" charset="0"/>
                </a:rPr>
                <a:t>-</a:t>
              </a:r>
              <a:r>
                <a:rPr lang="fr-FR" dirty="0" smtClean="0">
                  <a:latin typeface="Times New Roman" pitchFamily="18" charset="0"/>
                  <a:cs typeface="Times New Roman" pitchFamily="18" charset="0"/>
                </a:rPr>
                <a:t>) de surfaces sont entièrement protonés (</a:t>
              </a:r>
              <a:r>
                <a:rPr lang="fr-FR" b="1" dirty="0" smtClean="0">
                  <a:latin typeface="Times New Roman" pitchFamily="18" charset="0"/>
                  <a:cs typeface="Times New Roman" pitchFamily="18" charset="0"/>
                </a:rPr>
                <a:t>OH</a:t>
              </a:r>
              <a:r>
                <a:rPr lang="fr-FR" b="1" baseline="30000" dirty="0" smtClean="0">
                  <a:latin typeface="Times New Roman" pitchFamily="18" charset="0"/>
                  <a:cs typeface="Times New Roman" pitchFamily="18" charset="0"/>
                </a:rPr>
                <a:t>+</a:t>
              </a:r>
              <a:r>
                <a:rPr lang="fr-FR" dirty="0" smtClean="0">
                  <a:latin typeface="Times New Roman" pitchFamily="18" charset="0"/>
                  <a:cs typeface="Times New Roman" pitchFamily="18" charset="0"/>
                </a:rPr>
                <a:t>) l'argile montre une charge de bordure globalement </a:t>
              </a:r>
              <a:r>
                <a:rPr lang="fr-FR" dirty="0" smtClean="0">
                  <a:solidFill>
                    <a:srgbClr val="FF0000"/>
                  </a:solidFill>
                  <a:latin typeface="Times New Roman" pitchFamily="18" charset="0"/>
                  <a:cs typeface="Times New Roman" pitchFamily="18" charset="0"/>
                </a:rPr>
                <a:t>positive </a:t>
              </a:r>
              <a:r>
                <a:rPr lang="fr-FR" dirty="0" smtClean="0">
                  <a:solidFill>
                    <a:schemeClr val="tx1"/>
                  </a:solidFill>
                  <a:latin typeface="Times New Roman" pitchFamily="18" charset="0"/>
                  <a:cs typeface="Times New Roman" pitchFamily="18" charset="0"/>
                </a:rPr>
                <a:t>et pas d’échange cationique. </a:t>
              </a:r>
              <a:endParaRPr lang="fr-FR" dirty="0">
                <a:solidFill>
                  <a:schemeClr val="tx1"/>
                </a:solidFill>
                <a:latin typeface="Times New Roman" pitchFamily="18" charset="0"/>
                <a:cs typeface="Times New Roman" pitchFamily="18" charset="0"/>
              </a:endParaRPr>
            </a:p>
          </p:txBody>
        </p:sp>
        <p:sp>
          <p:nvSpPr>
            <p:cNvPr id="16" name="Flèche droite 15"/>
            <p:cNvSpPr/>
            <p:nvPr/>
          </p:nvSpPr>
          <p:spPr>
            <a:xfrm rot="5400000">
              <a:off x="4679157" y="2107397"/>
              <a:ext cx="428628" cy="1500198"/>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b="1" dirty="0">
                <a:solidFill>
                  <a:schemeClr val="tx1"/>
                </a:solidFill>
                <a:latin typeface="Times New Roman" pitchFamily="18" charset="0"/>
                <a:cs typeface="Times New Roman" pitchFamily="18" charset="0"/>
              </a:endParaRPr>
            </a:p>
          </p:txBody>
        </p:sp>
      </p:grpSp>
      <p:grpSp>
        <p:nvGrpSpPr>
          <p:cNvPr id="22" name="Groupe 21"/>
          <p:cNvGrpSpPr/>
          <p:nvPr/>
        </p:nvGrpSpPr>
        <p:grpSpPr>
          <a:xfrm>
            <a:off x="3571868" y="1643050"/>
            <a:ext cx="5429288" cy="1003521"/>
            <a:chOff x="3571868" y="1643050"/>
            <a:chExt cx="5429288" cy="1003521"/>
          </a:xfrm>
        </p:grpSpPr>
        <p:sp>
          <p:nvSpPr>
            <p:cNvPr id="8" name="Rectangle 7"/>
            <p:cNvSpPr/>
            <p:nvPr/>
          </p:nvSpPr>
          <p:spPr>
            <a:xfrm>
              <a:off x="3571868" y="2000240"/>
              <a:ext cx="5429288"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fr-FR" dirty="0" smtClean="0">
                  <a:latin typeface="Times New Roman" pitchFamily="18" charset="0"/>
                  <a:cs typeface="Times New Roman" pitchFamily="18" charset="0"/>
                </a:rPr>
                <a:t> Des  </a:t>
              </a:r>
              <a:r>
                <a:rPr lang="fr-FR" b="1" dirty="0" smtClean="0">
                  <a:latin typeface="Times New Roman" pitchFamily="18" charset="0"/>
                  <a:cs typeface="Times New Roman" pitchFamily="18" charset="0"/>
                </a:rPr>
                <a:t>charges variables négatives </a:t>
              </a:r>
              <a:r>
                <a:rPr lang="fr-FR" dirty="0" smtClean="0">
                  <a:latin typeface="Times New Roman" pitchFamily="18" charset="0"/>
                  <a:cs typeface="Times New Roman" pitchFamily="18" charset="0"/>
                </a:rPr>
                <a:t>qui se localisent en bordure des argiles et dépendant du PH du sol       </a:t>
              </a:r>
              <a:endParaRPr lang="fr-FR" dirty="0"/>
            </a:p>
          </p:txBody>
        </p:sp>
        <p:sp>
          <p:nvSpPr>
            <p:cNvPr id="17" name="Flèche droite 16"/>
            <p:cNvSpPr/>
            <p:nvPr/>
          </p:nvSpPr>
          <p:spPr>
            <a:xfrm rot="5400000">
              <a:off x="6143636" y="1071546"/>
              <a:ext cx="357190" cy="1500198"/>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b="1" dirty="0">
                <a:solidFill>
                  <a:schemeClr val="tx1"/>
                </a:solidFill>
                <a:latin typeface="Times New Roman" pitchFamily="18" charset="0"/>
                <a:cs typeface="Times New Roman" pitchFamily="18" charset="0"/>
              </a:endParaRPr>
            </a:p>
          </p:txBody>
        </p:sp>
      </p:grpSp>
      <p:grpSp>
        <p:nvGrpSpPr>
          <p:cNvPr id="21" name="Groupe 20"/>
          <p:cNvGrpSpPr/>
          <p:nvPr/>
        </p:nvGrpSpPr>
        <p:grpSpPr>
          <a:xfrm>
            <a:off x="142844" y="3500438"/>
            <a:ext cx="3286148" cy="2857520"/>
            <a:chOff x="142844" y="3500438"/>
            <a:chExt cx="3286148" cy="2857520"/>
          </a:xfrm>
        </p:grpSpPr>
        <p:sp>
          <p:nvSpPr>
            <p:cNvPr id="9" name="Rectangle 8"/>
            <p:cNvSpPr/>
            <p:nvPr/>
          </p:nvSpPr>
          <p:spPr>
            <a:xfrm>
              <a:off x="142844" y="4049634"/>
              <a:ext cx="3286148"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fr-FR" dirty="0" smtClean="0">
                  <a:latin typeface="Times New Roman" pitchFamily="18" charset="0"/>
                  <a:cs typeface="Times New Roman" pitchFamily="18" charset="0"/>
                </a:rPr>
                <a:t>Ces charges négatives sont compensées par l'incorporation de cations ou d’anions au sein de </a:t>
              </a:r>
              <a:r>
                <a:rPr lang="fr-FR" dirty="0" smtClean="0">
                  <a:solidFill>
                    <a:srgbClr val="FF0000"/>
                  </a:solidFill>
                  <a:latin typeface="Times New Roman" pitchFamily="18" charset="0"/>
                  <a:cs typeface="Times New Roman" pitchFamily="18" charset="0"/>
                </a:rPr>
                <a:t>l'interfoliaire</a:t>
              </a:r>
              <a:r>
                <a:rPr lang="fr-FR" dirty="0" smtClean="0">
                  <a:latin typeface="Times New Roman" pitchFamily="18" charset="0"/>
                  <a:cs typeface="Times New Roman" pitchFamily="18" charset="0"/>
                </a:rPr>
                <a:t> de l'argile. (ex: </a:t>
              </a:r>
              <a:r>
                <a:rPr lang="fr-FR" b="1" dirty="0" smtClean="0">
                  <a:latin typeface="Times New Roman" pitchFamily="18" charset="0"/>
                  <a:cs typeface="Times New Roman" pitchFamily="18" charset="0"/>
                </a:rPr>
                <a:t>montmorillonite</a:t>
              </a:r>
              <a:r>
                <a:rPr lang="fr-FR" dirty="0" smtClean="0">
                  <a:latin typeface="Times New Roman" pitchFamily="18" charset="0"/>
                  <a:cs typeface="Times New Roman" pitchFamily="18" charset="0"/>
                </a:rPr>
                <a:t>).</a:t>
              </a:r>
              <a:r>
                <a:rPr lang="fr-FR" b="1"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Mais, certains types d’argiles (ex: </a:t>
              </a:r>
              <a:r>
                <a:rPr lang="fr-FR" b="1" dirty="0" smtClean="0">
                  <a:latin typeface="Times New Roman" pitchFamily="18" charset="0"/>
                  <a:cs typeface="Times New Roman" pitchFamily="18" charset="0"/>
                </a:rPr>
                <a:t>Kaolinite</a:t>
              </a:r>
              <a:r>
                <a:rPr lang="fr-FR" dirty="0" smtClean="0">
                  <a:latin typeface="Times New Roman" pitchFamily="18" charset="0"/>
                  <a:cs typeface="Times New Roman" pitchFamily="18" charset="0"/>
                </a:rPr>
                <a:t>) présentent une  </a:t>
              </a:r>
              <a:r>
                <a:rPr lang="fr-FR" dirty="0" smtClean="0">
                  <a:solidFill>
                    <a:srgbClr val="FF0000"/>
                  </a:solidFill>
                  <a:latin typeface="Times New Roman" pitchFamily="18" charset="0"/>
                  <a:cs typeface="Times New Roman" pitchFamily="18" charset="0"/>
                </a:rPr>
                <a:t>charge permanente nulle</a:t>
              </a:r>
              <a:r>
                <a:rPr lang="fr-FR" dirty="0" smtClean="0">
                  <a:latin typeface="Times New Roman" pitchFamily="18" charset="0"/>
                  <a:cs typeface="Times New Roman" pitchFamily="18" charset="0"/>
                </a:rPr>
                <a:t>. </a:t>
              </a:r>
              <a:endParaRPr lang="fr-FR" b="1" dirty="0">
                <a:latin typeface="Times New Roman" pitchFamily="18" charset="0"/>
                <a:cs typeface="Times New Roman" pitchFamily="18" charset="0"/>
              </a:endParaRPr>
            </a:p>
          </p:txBody>
        </p:sp>
        <p:sp>
          <p:nvSpPr>
            <p:cNvPr id="18" name="Flèche droite 17"/>
            <p:cNvSpPr/>
            <p:nvPr/>
          </p:nvSpPr>
          <p:spPr>
            <a:xfrm rot="5400000">
              <a:off x="1500166" y="3000372"/>
              <a:ext cx="500066" cy="150019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b="1" dirty="0">
                <a:solidFill>
                  <a:schemeClr val="tx1"/>
                </a:solidFill>
                <a:latin typeface="Times New Roman" pitchFamily="18" charset="0"/>
                <a:cs typeface="Times New Roman" pitchFamily="18" charset="0"/>
              </a:endParaRPr>
            </a:p>
          </p:txBody>
        </p:sp>
      </p:grpSp>
      <p:grpSp>
        <p:nvGrpSpPr>
          <p:cNvPr id="20" name="Groupe 19"/>
          <p:cNvGrpSpPr/>
          <p:nvPr/>
        </p:nvGrpSpPr>
        <p:grpSpPr>
          <a:xfrm>
            <a:off x="142844" y="1643050"/>
            <a:ext cx="3286148" cy="1857388"/>
            <a:chOff x="142844" y="1643050"/>
            <a:chExt cx="3286148" cy="1857388"/>
          </a:xfrm>
        </p:grpSpPr>
        <p:sp>
          <p:nvSpPr>
            <p:cNvPr id="6" name="Rectangle 5"/>
            <p:cNvSpPr/>
            <p:nvPr/>
          </p:nvSpPr>
          <p:spPr>
            <a:xfrm>
              <a:off x="142844" y="2023110"/>
              <a:ext cx="3286148"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fr-FR" dirty="0" smtClean="0">
                  <a:latin typeface="Times New Roman" pitchFamily="18" charset="0"/>
                  <a:cs typeface="Times New Roman" pitchFamily="18" charset="0"/>
                </a:rPr>
                <a:t>Des  </a:t>
              </a:r>
              <a:r>
                <a:rPr lang="fr-FR" b="1" dirty="0" smtClean="0">
                  <a:latin typeface="Times New Roman" pitchFamily="18" charset="0"/>
                  <a:cs typeface="Times New Roman" pitchFamily="18" charset="0"/>
                </a:rPr>
                <a:t>charges</a:t>
              </a:r>
              <a:r>
                <a:rPr lang="fr-FR" dirty="0" smtClean="0">
                  <a:latin typeface="Times New Roman" pitchFamily="18" charset="0"/>
                  <a:cs typeface="Times New Roman" pitchFamily="18" charset="0"/>
                </a:rPr>
                <a:t> </a:t>
              </a:r>
              <a:r>
                <a:rPr lang="fr-FR" b="1" dirty="0" smtClean="0">
                  <a:latin typeface="Times New Roman" pitchFamily="18" charset="0"/>
                  <a:cs typeface="Times New Roman" pitchFamily="18" charset="0"/>
                </a:rPr>
                <a:t>permanentes négatives</a:t>
              </a:r>
              <a:r>
                <a:rPr lang="fr-FR" dirty="0" smtClean="0">
                  <a:latin typeface="Times New Roman" pitchFamily="18" charset="0"/>
                  <a:cs typeface="Times New Roman" pitchFamily="18" charset="0"/>
                </a:rPr>
                <a:t> générées par la substitution entre les différents </a:t>
              </a:r>
              <a:r>
                <a:rPr lang="fr-FR" b="1" dirty="0" smtClean="0">
                  <a:latin typeface="Times New Roman" pitchFamily="18" charset="0"/>
                  <a:cs typeface="Times New Roman" pitchFamily="18" charset="0"/>
                </a:rPr>
                <a:t>atomes</a:t>
              </a:r>
              <a:r>
                <a:rPr lang="fr-FR" dirty="0" smtClean="0">
                  <a:latin typeface="Times New Roman" pitchFamily="18" charset="0"/>
                  <a:cs typeface="Times New Roman" pitchFamily="18" charset="0"/>
                </a:rPr>
                <a:t> formant la couche tétraédrique ou octaédrique. </a:t>
              </a:r>
            </a:p>
          </p:txBody>
        </p:sp>
        <p:sp>
          <p:nvSpPr>
            <p:cNvPr id="19" name="Flèche droite 18"/>
            <p:cNvSpPr/>
            <p:nvPr/>
          </p:nvSpPr>
          <p:spPr>
            <a:xfrm rot="5400000">
              <a:off x="1571604" y="1071546"/>
              <a:ext cx="357190" cy="1500198"/>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b="1" dirty="0">
                <a:solidFill>
                  <a:schemeClr val="tx1"/>
                </a:solidFill>
                <a:latin typeface="Times New Roman" pitchFamily="18" charset="0"/>
                <a:cs typeface="Times New Roman" pitchFamily="18" charset="0"/>
              </a:endParaRPr>
            </a:p>
          </p:txBody>
        </p:sp>
      </p:grpSp>
      <p:sp>
        <p:nvSpPr>
          <p:cNvPr id="26" name="Rectangle 25"/>
          <p:cNvSpPr/>
          <p:nvPr/>
        </p:nvSpPr>
        <p:spPr>
          <a:xfrm>
            <a:off x="0" y="6525344"/>
            <a:ext cx="9144000" cy="338554"/>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wrap="square">
            <a:spAutoFit/>
          </a:bodyPr>
          <a:lstStyle/>
          <a:p>
            <a:r>
              <a:rPr lang="fr-FR" sz="1600" i="1" dirty="0" smtClean="0">
                <a:solidFill>
                  <a:srgbClr val="FFFF00"/>
                </a:solidFill>
              </a:rPr>
              <a:t>Cours de 2</a:t>
            </a:r>
            <a:r>
              <a:rPr lang="fr-FR" sz="1600" i="1" baseline="30000" dirty="0" smtClean="0">
                <a:solidFill>
                  <a:srgbClr val="FFFF00"/>
                </a:solidFill>
              </a:rPr>
              <a:t>ème</a:t>
            </a:r>
            <a:r>
              <a:rPr lang="fr-FR" sz="1600" i="1" dirty="0" smtClean="0">
                <a:solidFill>
                  <a:srgbClr val="FFFF00"/>
                </a:solidFill>
              </a:rPr>
              <a:t> Année Master – Université DBKM                               E-mail: hamid_gadouri2000@yahoo.fr   </a:t>
            </a:r>
            <a:r>
              <a:rPr lang="fr-FR" sz="1600" b="1" dirty="0" smtClean="0">
                <a:solidFill>
                  <a:srgbClr val="FF0000"/>
                </a:solidFill>
              </a:rPr>
              <a:t>(12)</a:t>
            </a:r>
            <a:endParaRPr lang="fr-FR" sz="1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slide(fromTop)">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slide(fromTop)">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slide(fromTop)">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slide(fromTop)">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slide(fromTop)">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lide(fromTop)">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523220"/>
          </a:xfrm>
          <a:prstGeom prst="rect">
            <a:avLst/>
          </a:prstGeom>
          <a:solidFill>
            <a:srgbClr val="FF0000"/>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2800" b="1" dirty="0" smtClean="0">
                <a:solidFill>
                  <a:schemeClr val="bg1"/>
                </a:solidFill>
                <a:latin typeface="Times New Roman" pitchFamily="18" charset="0"/>
                <a:ea typeface="Times New Roman" pitchFamily="18" charset="0"/>
                <a:cs typeface="Times New Roman" pitchFamily="18" charset="0"/>
              </a:rPr>
              <a:t>4- Capacité d’échange cationique (CEC)</a:t>
            </a:r>
            <a:endParaRPr lang="fr-FR" sz="2800" dirty="0">
              <a:solidFill>
                <a:schemeClr val="bg1"/>
              </a:solidFill>
              <a:latin typeface="Tahoma" pitchFamily="34" charset="0"/>
              <a:ea typeface="Tahoma" pitchFamily="34" charset="0"/>
              <a:cs typeface="Tahoma" pitchFamily="34" charset="0"/>
            </a:endParaRPr>
          </a:p>
        </p:txBody>
      </p:sp>
      <p:sp>
        <p:nvSpPr>
          <p:cNvPr id="6" name="Rectangle 5"/>
          <p:cNvSpPr/>
          <p:nvPr/>
        </p:nvSpPr>
        <p:spPr>
          <a:xfrm>
            <a:off x="857224" y="714356"/>
            <a:ext cx="7215238" cy="40011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fr-FR" sz="2000" b="1" dirty="0" smtClean="0">
                <a:solidFill>
                  <a:schemeClr val="tx1"/>
                </a:solidFill>
                <a:latin typeface="Times New Roman" pitchFamily="18" charset="0"/>
                <a:ea typeface="Times New Roman" pitchFamily="18" charset="0"/>
                <a:cs typeface="Times New Roman" pitchFamily="18" charset="0"/>
              </a:rPr>
              <a:t>Comment calculer la charge permanente (CP) d’une argile ? </a:t>
            </a:r>
            <a:endParaRPr lang="fr-FR" sz="2000" dirty="0">
              <a:solidFill>
                <a:schemeClr val="tx1"/>
              </a:solidFill>
              <a:latin typeface="Tahoma" pitchFamily="34" charset="0"/>
              <a:ea typeface="Tahoma" pitchFamily="34" charset="0"/>
              <a:cs typeface="Tahoma" pitchFamily="34" charset="0"/>
            </a:endParaRPr>
          </a:p>
        </p:txBody>
      </p:sp>
      <p:sp>
        <p:nvSpPr>
          <p:cNvPr id="8" name="Rectangle 7"/>
          <p:cNvSpPr/>
          <p:nvPr/>
        </p:nvSpPr>
        <p:spPr>
          <a:xfrm>
            <a:off x="142844" y="1428736"/>
            <a:ext cx="3571900" cy="67710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fr-FR" b="1" dirty="0" smtClean="0">
                <a:latin typeface="Times New Roman" pitchFamily="18" charset="0"/>
                <a:cs typeface="Times New Roman" pitchFamily="18" charset="0"/>
              </a:rPr>
              <a:t>Exemple 01</a:t>
            </a:r>
            <a:r>
              <a:rPr lang="fr-FR" dirty="0" smtClean="0">
                <a:latin typeface="Times New Roman" pitchFamily="18" charset="0"/>
                <a:cs typeface="Times New Roman" pitchFamily="18" charset="0"/>
              </a:rPr>
              <a:t>: </a:t>
            </a:r>
            <a:r>
              <a:rPr lang="fr-FR" b="1" dirty="0" smtClean="0">
                <a:solidFill>
                  <a:srgbClr val="FF0000"/>
                </a:solidFill>
                <a:latin typeface="Times New Roman" pitchFamily="18" charset="0"/>
                <a:cs typeface="Times New Roman" pitchFamily="18" charset="0"/>
              </a:rPr>
              <a:t>Kaolinite </a:t>
            </a:r>
            <a:r>
              <a:rPr lang="fr-FR" dirty="0" smtClean="0">
                <a:solidFill>
                  <a:schemeClr val="tx1"/>
                </a:solidFill>
                <a:latin typeface="Times New Roman" pitchFamily="18" charset="0"/>
                <a:cs typeface="Times New Roman" pitchFamily="18" charset="0"/>
              </a:rPr>
              <a:t>de formule chimique</a:t>
            </a:r>
            <a:r>
              <a:rPr lang="fr-FR"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Si</a:t>
            </a:r>
            <a:r>
              <a:rPr lang="fr-FR" b="1" baseline="-25000" dirty="0" smtClean="0">
                <a:solidFill>
                  <a:srgbClr val="FF0000"/>
                </a:solidFill>
                <a:latin typeface="Times New Roman" pitchFamily="18" charset="0"/>
                <a:cs typeface="Times New Roman" pitchFamily="18" charset="0"/>
              </a:rPr>
              <a:t>4</a:t>
            </a:r>
            <a:r>
              <a:rPr lang="fr-FR" sz="2000" b="1" dirty="0" smtClean="0">
                <a:latin typeface="Times New Roman" pitchFamily="18" charset="0"/>
                <a:cs typeface="Times New Roman" pitchFamily="18" charset="0"/>
              </a:rPr>
              <a:t>Al</a:t>
            </a:r>
            <a:r>
              <a:rPr lang="fr-FR" b="1" baseline="-25000" dirty="0" smtClean="0">
                <a:solidFill>
                  <a:srgbClr val="FF0000"/>
                </a:solidFill>
                <a:latin typeface="Times New Roman" pitchFamily="18" charset="0"/>
                <a:cs typeface="Times New Roman" pitchFamily="18" charset="0"/>
              </a:rPr>
              <a:t>4</a:t>
            </a:r>
            <a:r>
              <a:rPr lang="fr-FR" sz="2000" b="1" dirty="0" smtClean="0">
                <a:latin typeface="Times New Roman" pitchFamily="18" charset="0"/>
                <a:cs typeface="Times New Roman" pitchFamily="18" charset="0"/>
              </a:rPr>
              <a:t>O</a:t>
            </a:r>
            <a:r>
              <a:rPr lang="fr-FR" b="1" baseline="-25000" dirty="0" smtClean="0">
                <a:solidFill>
                  <a:srgbClr val="FF0000"/>
                </a:solidFill>
                <a:latin typeface="Times New Roman" pitchFamily="18" charset="0"/>
                <a:cs typeface="Times New Roman" pitchFamily="18" charset="0"/>
              </a:rPr>
              <a:t>10</a:t>
            </a:r>
            <a:r>
              <a:rPr lang="fr-FR" dirty="0" smtClean="0">
                <a:latin typeface="Times New Roman" pitchFamily="18" charset="0"/>
                <a:cs typeface="Times New Roman" pitchFamily="18" charset="0"/>
              </a:rPr>
              <a:t>(</a:t>
            </a:r>
            <a:r>
              <a:rPr lang="fr-FR" sz="2000" b="1" dirty="0" smtClean="0">
                <a:latin typeface="Times New Roman" pitchFamily="18" charset="0"/>
                <a:cs typeface="Times New Roman" pitchFamily="18" charset="0"/>
              </a:rPr>
              <a:t>OH</a:t>
            </a:r>
            <a:r>
              <a:rPr lang="fr-FR" dirty="0" smtClean="0">
                <a:latin typeface="Times New Roman" pitchFamily="18" charset="0"/>
                <a:cs typeface="Times New Roman" pitchFamily="18" charset="0"/>
              </a:rPr>
              <a:t>)</a:t>
            </a:r>
            <a:r>
              <a:rPr lang="fr-FR" b="1" baseline="-25000" dirty="0" smtClean="0">
                <a:solidFill>
                  <a:srgbClr val="FF0000"/>
                </a:solidFill>
                <a:latin typeface="Times New Roman" pitchFamily="18" charset="0"/>
                <a:cs typeface="Times New Roman" pitchFamily="18" charset="0"/>
              </a:rPr>
              <a:t>8  </a:t>
            </a:r>
          </a:p>
        </p:txBody>
      </p:sp>
      <p:sp>
        <p:nvSpPr>
          <p:cNvPr id="12" name="Rectangle 11"/>
          <p:cNvSpPr/>
          <p:nvPr/>
        </p:nvSpPr>
        <p:spPr>
          <a:xfrm>
            <a:off x="3857620" y="1428736"/>
            <a:ext cx="5143536" cy="67710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fr-FR" b="1" dirty="0" smtClean="0">
                <a:latin typeface="Times New Roman" pitchFamily="18" charset="0"/>
                <a:cs typeface="Times New Roman" pitchFamily="18" charset="0"/>
              </a:rPr>
              <a:t>Exemple 02</a:t>
            </a:r>
            <a:r>
              <a:rPr lang="fr-FR" dirty="0" smtClean="0">
                <a:latin typeface="Times New Roman" pitchFamily="18" charset="0"/>
                <a:cs typeface="Times New Roman" pitchFamily="18" charset="0"/>
              </a:rPr>
              <a:t>: </a:t>
            </a:r>
            <a:r>
              <a:rPr lang="fr-FR" b="1" dirty="0" smtClean="0">
                <a:solidFill>
                  <a:srgbClr val="FF0000"/>
                </a:solidFill>
                <a:latin typeface="Times New Roman" pitchFamily="18" charset="0"/>
                <a:cs typeface="Times New Roman" pitchFamily="18" charset="0"/>
              </a:rPr>
              <a:t>Montmorillonite  </a:t>
            </a:r>
            <a:r>
              <a:rPr lang="fr-FR" dirty="0" smtClean="0">
                <a:solidFill>
                  <a:schemeClr val="tx1"/>
                </a:solidFill>
                <a:latin typeface="Times New Roman" pitchFamily="18" charset="0"/>
                <a:cs typeface="Times New Roman" pitchFamily="18" charset="0"/>
              </a:rPr>
              <a:t>de formule chimique </a:t>
            </a:r>
            <a:r>
              <a:rPr lang="fr-FR" dirty="0" smtClean="0">
                <a:latin typeface="Times New Roman" pitchFamily="18" charset="0"/>
                <a:cs typeface="Times New Roman" pitchFamily="18" charset="0"/>
              </a:rPr>
              <a:t>(</a:t>
            </a:r>
            <a:r>
              <a:rPr lang="fr-FR" sz="2000" b="1" dirty="0" smtClean="0">
                <a:latin typeface="Times New Roman" pitchFamily="18" charset="0"/>
                <a:cs typeface="Times New Roman" pitchFamily="18" charset="0"/>
              </a:rPr>
              <a:t>Na</a:t>
            </a:r>
            <a:r>
              <a:rPr lang="fr-FR" dirty="0" smtClean="0">
                <a:latin typeface="Times New Roman" pitchFamily="18" charset="0"/>
                <a:cs typeface="Times New Roman" pitchFamily="18" charset="0"/>
              </a:rPr>
              <a:t>)</a:t>
            </a:r>
            <a:r>
              <a:rPr lang="fr-FR" b="1" baseline="-25000" dirty="0" smtClean="0">
                <a:solidFill>
                  <a:schemeClr val="tx1"/>
                </a:solidFill>
                <a:latin typeface="Times New Roman" pitchFamily="18" charset="0"/>
                <a:cs typeface="Times New Roman" pitchFamily="18" charset="0"/>
              </a:rPr>
              <a:t>0,6</a:t>
            </a:r>
            <a:r>
              <a:rPr lang="fr-FR" dirty="0" smtClean="0">
                <a:latin typeface="Times New Roman" pitchFamily="18" charset="0"/>
                <a:cs typeface="Times New Roman" pitchFamily="18" charset="0"/>
              </a:rPr>
              <a:t>(</a:t>
            </a:r>
            <a:r>
              <a:rPr lang="fr-FR" sz="2000" b="1" dirty="0" smtClean="0">
                <a:latin typeface="Times New Roman" pitchFamily="18" charset="0"/>
                <a:cs typeface="Times New Roman" pitchFamily="18" charset="0"/>
              </a:rPr>
              <a:t>Al</a:t>
            </a:r>
            <a:r>
              <a:rPr lang="fr-FR" b="1" baseline="-25000" dirty="0" smtClean="0">
                <a:solidFill>
                  <a:srgbClr val="FF0000"/>
                </a:solidFill>
                <a:latin typeface="Times New Roman" pitchFamily="18" charset="0"/>
                <a:cs typeface="Times New Roman" pitchFamily="18" charset="0"/>
              </a:rPr>
              <a:t>3.4</a:t>
            </a:r>
            <a:r>
              <a:rPr lang="fr-FR" dirty="0" smtClean="0">
                <a:latin typeface="Times New Roman" pitchFamily="18" charset="0"/>
                <a:cs typeface="Times New Roman" pitchFamily="18" charset="0"/>
              </a:rPr>
              <a:t>,</a:t>
            </a:r>
            <a:r>
              <a:rPr lang="fr-FR" sz="2000" b="1" dirty="0" smtClean="0">
                <a:latin typeface="Times New Roman" pitchFamily="18" charset="0"/>
                <a:cs typeface="Times New Roman" pitchFamily="18" charset="0"/>
              </a:rPr>
              <a:t>Mg</a:t>
            </a:r>
            <a:r>
              <a:rPr lang="fr-FR" b="1" baseline="-25000" dirty="0" smtClean="0">
                <a:solidFill>
                  <a:srgbClr val="FF0000"/>
                </a:solidFill>
                <a:latin typeface="Times New Roman" pitchFamily="18" charset="0"/>
                <a:cs typeface="Times New Roman" pitchFamily="18" charset="0"/>
              </a:rPr>
              <a:t>0.6</a:t>
            </a:r>
            <a:r>
              <a:rPr lang="fr-FR" dirty="0" smtClean="0">
                <a:latin typeface="Times New Roman" pitchFamily="18" charset="0"/>
                <a:cs typeface="Times New Roman" pitchFamily="18" charset="0"/>
              </a:rPr>
              <a:t>)</a:t>
            </a:r>
            <a:r>
              <a:rPr lang="fr-FR" sz="2000" b="1" dirty="0" smtClean="0">
                <a:latin typeface="Times New Roman" pitchFamily="18" charset="0"/>
                <a:cs typeface="Times New Roman" pitchFamily="18" charset="0"/>
              </a:rPr>
              <a:t>Si</a:t>
            </a:r>
            <a:r>
              <a:rPr lang="fr-FR" b="1" baseline="-25000" dirty="0" smtClean="0">
                <a:solidFill>
                  <a:srgbClr val="FF0000"/>
                </a:solidFill>
                <a:latin typeface="Times New Roman" pitchFamily="18" charset="0"/>
                <a:cs typeface="Times New Roman" pitchFamily="18" charset="0"/>
              </a:rPr>
              <a:t>8</a:t>
            </a:r>
            <a:r>
              <a:rPr lang="fr-FR" sz="2000" b="1" dirty="0" smtClean="0">
                <a:latin typeface="Times New Roman" pitchFamily="18" charset="0"/>
                <a:cs typeface="Times New Roman" pitchFamily="18" charset="0"/>
              </a:rPr>
              <a:t>O</a:t>
            </a:r>
            <a:r>
              <a:rPr lang="fr-FR" b="1" baseline="-25000" dirty="0" smtClean="0">
                <a:solidFill>
                  <a:srgbClr val="FF0000"/>
                </a:solidFill>
                <a:latin typeface="Times New Roman" pitchFamily="18" charset="0"/>
                <a:cs typeface="Times New Roman" pitchFamily="18" charset="0"/>
              </a:rPr>
              <a:t>20</a:t>
            </a:r>
            <a:r>
              <a:rPr lang="fr-FR" dirty="0" smtClean="0">
                <a:latin typeface="Times New Roman" pitchFamily="18" charset="0"/>
                <a:cs typeface="Times New Roman" pitchFamily="18" charset="0"/>
              </a:rPr>
              <a:t>(</a:t>
            </a:r>
            <a:r>
              <a:rPr lang="fr-FR" sz="2000" b="1" dirty="0" smtClean="0">
                <a:latin typeface="Times New Roman" pitchFamily="18" charset="0"/>
                <a:cs typeface="Times New Roman" pitchFamily="18" charset="0"/>
              </a:rPr>
              <a:t>OH</a:t>
            </a:r>
            <a:r>
              <a:rPr lang="fr-FR" dirty="0" smtClean="0">
                <a:latin typeface="Times New Roman" pitchFamily="18" charset="0"/>
                <a:cs typeface="Times New Roman" pitchFamily="18" charset="0"/>
              </a:rPr>
              <a:t>)</a:t>
            </a:r>
            <a:r>
              <a:rPr lang="fr-FR" b="1" baseline="-25000" dirty="0" smtClean="0">
                <a:solidFill>
                  <a:srgbClr val="FF0000"/>
                </a:solidFill>
                <a:latin typeface="Times New Roman" pitchFamily="18" charset="0"/>
                <a:cs typeface="Times New Roman" pitchFamily="18" charset="0"/>
              </a:rPr>
              <a:t>4 </a:t>
            </a:r>
            <a:r>
              <a:rPr lang="fr-FR" sz="2000" b="1" dirty="0" smtClean="0">
                <a:latin typeface="Times New Roman" pitchFamily="18" charset="0"/>
                <a:cs typeface="Times New Roman" pitchFamily="18" charset="0"/>
              </a:rPr>
              <a:t>· nH</a:t>
            </a:r>
            <a:r>
              <a:rPr lang="fr-FR" b="1" baseline="-25000" dirty="0" smtClean="0">
                <a:latin typeface="Times New Roman" pitchFamily="18" charset="0"/>
                <a:cs typeface="Times New Roman" pitchFamily="18" charset="0"/>
              </a:rPr>
              <a:t>2</a:t>
            </a:r>
            <a:r>
              <a:rPr lang="fr-FR" sz="2000" b="1" dirty="0" smtClean="0">
                <a:latin typeface="Times New Roman" pitchFamily="18" charset="0"/>
                <a:cs typeface="Times New Roman" pitchFamily="18" charset="0"/>
              </a:rPr>
              <a:t>O</a:t>
            </a:r>
            <a:r>
              <a:rPr lang="fr-FR" dirty="0" smtClean="0">
                <a:latin typeface="Times New Roman" pitchFamily="18" charset="0"/>
                <a:cs typeface="Times New Roman" pitchFamily="18" charset="0"/>
              </a:rPr>
              <a:t> </a:t>
            </a:r>
            <a:endParaRPr lang="fr-FR" b="1" baseline="-25000" dirty="0" smtClean="0">
              <a:solidFill>
                <a:srgbClr val="FF0000"/>
              </a:solidFill>
              <a:latin typeface="Times New Roman" pitchFamily="18" charset="0"/>
              <a:cs typeface="Times New Roman" pitchFamily="18" charset="0"/>
            </a:endParaRPr>
          </a:p>
        </p:txBody>
      </p:sp>
      <p:grpSp>
        <p:nvGrpSpPr>
          <p:cNvPr id="22" name="Groupe 21"/>
          <p:cNvGrpSpPr/>
          <p:nvPr/>
        </p:nvGrpSpPr>
        <p:grpSpPr>
          <a:xfrm>
            <a:off x="142844" y="2143116"/>
            <a:ext cx="3571900" cy="1209082"/>
            <a:chOff x="142844" y="2143116"/>
            <a:chExt cx="3571900" cy="1209082"/>
          </a:xfrm>
        </p:grpSpPr>
        <p:sp>
          <p:nvSpPr>
            <p:cNvPr id="9" name="Rectangle 8"/>
            <p:cNvSpPr/>
            <p:nvPr/>
          </p:nvSpPr>
          <p:spPr>
            <a:xfrm>
              <a:off x="142844" y="2428868"/>
              <a:ext cx="3571900"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fr-FR" dirty="0" smtClean="0">
                  <a:latin typeface="Times New Roman" pitchFamily="18" charset="0"/>
                  <a:cs typeface="Times New Roman" pitchFamily="18" charset="0"/>
                </a:rPr>
                <a:t>Le bilan de charge est constitué de </a:t>
              </a:r>
              <a:r>
                <a:rPr lang="fr-FR" b="1" dirty="0" smtClean="0">
                  <a:solidFill>
                    <a:srgbClr val="00B050"/>
                  </a:solidFill>
                  <a:latin typeface="Times New Roman" pitchFamily="18" charset="0"/>
                  <a:cs typeface="Times New Roman" pitchFamily="18" charset="0"/>
                </a:rPr>
                <a:t>4 atomes </a:t>
              </a:r>
              <a:r>
                <a:rPr lang="fr-FR" b="1" dirty="0" smtClean="0">
                  <a:latin typeface="Times New Roman" pitchFamily="18" charset="0"/>
                  <a:cs typeface="Times New Roman" pitchFamily="18" charset="0"/>
                </a:rPr>
                <a:t>Si</a:t>
              </a:r>
              <a:r>
                <a:rPr lang="fr-FR" b="1" baseline="30000" dirty="0" smtClean="0">
                  <a:latin typeface="Times New Roman" pitchFamily="18" charset="0"/>
                  <a:cs typeface="Times New Roman" pitchFamily="18" charset="0"/>
                </a:rPr>
                <a:t>4+ </a:t>
              </a:r>
              <a:r>
                <a:rPr lang="fr-FR" b="1" dirty="0" smtClean="0">
                  <a:solidFill>
                    <a:srgbClr val="FF0000"/>
                  </a:solidFill>
                  <a:latin typeface="Times New Roman" pitchFamily="18" charset="0"/>
                  <a:cs typeface="Times New Roman" pitchFamily="18" charset="0"/>
                </a:rPr>
                <a:t>+</a:t>
              </a:r>
              <a:r>
                <a:rPr lang="fr-FR" dirty="0" smtClean="0">
                  <a:latin typeface="Times New Roman" pitchFamily="18" charset="0"/>
                  <a:cs typeface="Times New Roman" pitchFamily="18" charset="0"/>
                </a:rPr>
                <a:t> </a:t>
              </a:r>
              <a:r>
                <a:rPr lang="fr-FR" b="1" dirty="0" smtClean="0">
                  <a:solidFill>
                    <a:srgbClr val="00B050"/>
                  </a:solidFill>
                  <a:latin typeface="Times New Roman" pitchFamily="18" charset="0"/>
                  <a:cs typeface="Times New Roman" pitchFamily="18" charset="0"/>
                </a:rPr>
                <a:t>4 atomes </a:t>
              </a:r>
              <a:r>
                <a:rPr lang="fr-FR" b="1" dirty="0" smtClean="0">
                  <a:latin typeface="Times New Roman" pitchFamily="18" charset="0"/>
                  <a:cs typeface="Times New Roman" pitchFamily="18" charset="0"/>
                </a:rPr>
                <a:t>Al</a:t>
              </a:r>
              <a:r>
                <a:rPr lang="fr-FR" b="1" baseline="30000" dirty="0" smtClean="0">
                  <a:latin typeface="Times New Roman" pitchFamily="18" charset="0"/>
                  <a:cs typeface="Times New Roman" pitchFamily="18" charset="0"/>
                </a:rPr>
                <a:t>3+ </a:t>
              </a:r>
              <a:r>
                <a:rPr lang="fr-FR" b="1" dirty="0" smtClean="0">
                  <a:solidFill>
                    <a:srgbClr val="FF0000"/>
                  </a:solidFill>
                  <a:latin typeface="Times New Roman" pitchFamily="18" charset="0"/>
                  <a:cs typeface="Times New Roman" pitchFamily="18" charset="0"/>
                </a:rPr>
                <a:t>+ </a:t>
              </a:r>
              <a:r>
                <a:rPr lang="fr-FR" b="1" dirty="0" smtClean="0">
                  <a:solidFill>
                    <a:srgbClr val="00B050"/>
                  </a:solidFill>
                  <a:latin typeface="Times New Roman" pitchFamily="18" charset="0"/>
                  <a:cs typeface="Times New Roman" pitchFamily="18" charset="0"/>
                </a:rPr>
                <a:t>18 atomes </a:t>
              </a:r>
              <a:r>
                <a:rPr lang="fr-FR" b="1" dirty="0" smtClean="0">
                  <a:latin typeface="Times New Roman" pitchFamily="18" charset="0"/>
                  <a:cs typeface="Times New Roman" pitchFamily="18" charset="0"/>
                </a:rPr>
                <a:t>O</a:t>
              </a:r>
              <a:r>
                <a:rPr lang="fr-FR" b="1" baseline="30000" dirty="0" smtClean="0">
                  <a:latin typeface="Times New Roman" pitchFamily="18" charset="0"/>
                  <a:cs typeface="Times New Roman" pitchFamily="18" charset="0"/>
                </a:rPr>
                <a:t>2-</a:t>
              </a:r>
              <a:r>
                <a:rPr lang="fr-FR" dirty="0" smtClean="0">
                  <a:latin typeface="Times New Roman" pitchFamily="18" charset="0"/>
                  <a:cs typeface="Times New Roman" pitchFamily="18" charset="0"/>
                </a:rPr>
                <a:t> </a:t>
              </a:r>
              <a:r>
                <a:rPr lang="fr-FR" b="1" dirty="0" smtClean="0">
                  <a:solidFill>
                    <a:srgbClr val="FF0000"/>
                  </a:solidFill>
                  <a:latin typeface="Times New Roman" pitchFamily="18" charset="0"/>
                  <a:cs typeface="Times New Roman" pitchFamily="18" charset="0"/>
                </a:rPr>
                <a:t>+</a:t>
              </a:r>
              <a:r>
                <a:rPr lang="fr-FR" dirty="0" smtClean="0">
                  <a:latin typeface="Times New Roman" pitchFamily="18" charset="0"/>
                  <a:cs typeface="Times New Roman" pitchFamily="18" charset="0"/>
                </a:rPr>
                <a:t> </a:t>
              </a:r>
              <a:r>
                <a:rPr lang="fr-FR" b="1" dirty="0" smtClean="0">
                  <a:solidFill>
                    <a:srgbClr val="00B050"/>
                  </a:solidFill>
                  <a:latin typeface="Times New Roman" pitchFamily="18" charset="0"/>
                  <a:cs typeface="Times New Roman" pitchFamily="18" charset="0"/>
                </a:rPr>
                <a:t>8 atomes</a:t>
              </a:r>
              <a:r>
                <a:rPr lang="fr-FR" dirty="0" smtClean="0">
                  <a:latin typeface="Times New Roman" pitchFamily="18" charset="0"/>
                  <a:cs typeface="Times New Roman" pitchFamily="18" charset="0"/>
                </a:rPr>
                <a:t> </a:t>
              </a:r>
              <a:r>
                <a:rPr lang="fr-FR" b="1" dirty="0" smtClean="0">
                  <a:latin typeface="Times New Roman" pitchFamily="18" charset="0"/>
                  <a:cs typeface="Times New Roman" pitchFamily="18" charset="0"/>
                </a:rPr>
                <a:t>H</a:t>
              </a:r>
              <a:r>
                <a:rPr lang="fr-FR" b="1" baseline="30000" dirty="0" smtClean="0">
                  <a:latin typeface="Times New Roman" pitchFamily="18" charset="0"/>
                  <a:cs typeface="Times New Roman" pitchFamily="18" charset="0"/>
                </a:rPr>
                <a:t>+</a:t>
              </a:r>
              <a:r>
                <a:rPr lang="fr-FR" b="1" dirty="0" smtClean="0">
                  <a:latin typeface="Times New Roman" pitchFamily="18" charset="0"/>
                  <a:cs typeface="Times New Roman" pitchFamily="18" charset="0"/>
                </a:rPr>
                <a:t>.</a:t>
              </a:r>
              <a:endParaRPr lang="fr-FR" b="1" dirty="0">
                <a:latin typeface="Times New Roman" pitchFamily="18" charset="0"/>
                <a:cs typeface="Times New Roman" pitchFamily="18" charset="0"/>
              </a:endParaRPr>
            </a:p>
          </p:txBody>
        </p:sp>
        <p:sp>
          <p:nvSpPr>
            <p:cNvPr id="16" name="Flèche droite 15"/>
            <p:cNvSpPr/>
            <p:nvPr/>
          </p:nvSpPr>
          <p:spPr>
            <a:xfrm rot="5400000">
              <a:off x="1714480" y="1857364"/>
              <a:ext cx="285752" cy="857256"/>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b="1" dirty="0">
                <a:solidFill>
                  <a:schemeClr val="tx1"/>
                </a:solidFill>
                <a:latin typeface="Times New Roman" pitchFamily="18" charset="0"/>
                <a:cs typeface="Times New Roman" pitchFamily="18" charset="0"/>
              </a:endParaRPr>
            </a:p>
          </p:txBody>
        </p:sp>
      </p:grpSp>
      <p:grpSp>
        <p:nvGrpSpPr>
          <p:cNvPr id="27" name="Groupe 26"/>
          <p:cNvGrpSpPr/>
          <p:nvPr/>
        </p:nvGrpSpPr>
        <p:grpSpPr>
          <a:xfrm>
            <a:off x="3857620" y="2143116"/>
            <a:ext cx="5143536" cy="1209082"/>
            <a:chOff x="3857620" y="2143116"/>
            <a:chExt cx="5143536" cy="1209082"/>
          </a:xfrm>
        </p:grpSpPr>
        <p:sp>
          <p:nvSpPr>
            <p:cNvPr id="13" name="Rectangle 12"/>
            <p:cNvSpPr/>
            <p:nvPr/>
          </p:nvSpPr>
          <p:spPr>
            <a:xfrm>
              <a:off x="3857620" y="2428868"/>
              <a:ext cx="5143536"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fr-FR" dirty="0" smtClean="0">
                  <a:latin typeface="Times New Roman" pitchFamily="18" charset="0"/>
                  <a:cs typeface="Times New Roman" pitchFamily="18" charset="0"/>
                </a:rPr>
                <a:t>Le bilan de charge est constitué de </a:t>
              </a:r>
              <a:r>
                <a:rPr lang="fr-FR" b="1" dirty="0" smtClean="0">
                  <a:solidFill>
                    <a:srgbClr val="00B050"/>
                  </a:solidFill>
                  <a:latin typeface="Times New Roman" pitchFamily="18" charset="0"/>
                  <a:cs typeface="Times New Roman" pitchFamily="18" charset="0"/>
                </a:rPr>
                <a:t>8 atomes </a:t>
              </a:r>
              <a:r>
                <a:rPr lang="fr-FR" b="1" dirty="0" smtClean="0">
                  <a:latin typeface="Times New Roman" pitchFamily="18" charset="0"/>
                  <a:cs typeface="Times New Roman" pitchFamily="18" charset="0"/>
                </a:rPr>
                <a:t>Si</a:t>
              </a:r>
              <a:r>
                <a:rPr lang="fr-FR" b="1" baseline="30000" dirty="0" smtClean="0">
                  <a:latin typeface="Times New Roman" pitchFamily="18" charset="0"/>
                  <a:cs typeface="Times New Roman" pitchFamily="18" charset="0"/>
                </a:rPr>
                <a:t>4+ </a:t>
              </a:r>
              <a:r>
                <a:rPr lang="fr-FR" b="1" dirty="0" smtClean="0">
                  <a:solidFill>
                    <a:srgbClr val="FF0000"/>
                  </a:solidFill>
                  <a:latin typeface="Times New Roman" pitchFamily="18" charset="0"/>
                  <a:cs typeface="Times New Roman" pitchFamily="18" charset="0"/>
                </a:rPr>
                <a:t>+</a:t>
              </a:r>
              <a:r>
                <a:rPr lang="fr-FR" dirty="0" smtClean="0">
                  <a:latin typeface="Times New Roman" pitchFamily="18" charset="0"/>
                  <a:cs typeface="Times New Roman" pitchFamily="18" charset="0"/>
                </a:rPr>
                <a:t> </a:t>
              </a:r>
              <a:r>
                <a:rPr lang="fr-FR" b="1" dirty="0" smtClean="0">
                  <a:solidFill>
                    <a:srgbClr val="00B050"/>
                  </a:solidFill>
                  <a:latin typeface="Times New Roman" pitchFamily="18" charset="0"/>
                  <a:cs typeface="Times New Roman" pitchFamily="18" charset="0"/>
                </a:rPr>
                <a:t>3.4 atomes </a:t>
              </a:r>
              <a:r>
                <a:rPr lang="fr-FR" b="1" dirty="0" smtClean="0">
                  <a:latin typeface="Times New Roman" pitchFamily="18" charset="0"/>
                  <a:cs typeface="Times New Roman" pitchFamily="18" charset="0"/>
                </a:rPr>
                <a:t>Al</a:t>
              </a:r>
              <a:r>
                <a:rPr lang="fr-FR" b="1" baseline="30000" dirty="0" smtClean="0">
                  <a:latin typeface="Times New Roman" pitchFamily="18" charset="0"/>
                  <a:cs typeface="Times New Roman" pitchFamily="18" charset="0"/>
                </a:rPr>
                <a:t>3+ </a:t>
              </a:r>
              <a:r>
                <a:rPr lang="fr-FR" b="1" dirty="0" smtClean="0">
                  <a:solidFill>
                    <a:srgbClr val="FF0000"/>
                  </a:solidFill>
                  <a:latin typeface="Times New Roman" pitchFamily="18" charset="0"/>
                  <a:cs typeface="Times New Roman" pitchFamily="18" charset="0"/>
                </a:rPr>
                <a:t>+ </a:t>
              </a:r>
              <a:r>
                <a:rPr lang="fr-FR" b="1" dirty="0" smtClean="0">
                  <a:solidFill>
                    <a:srgbClr val="00B050"/>
                  </a:solidFill>
                  <a:latin typeface="Times New Roman" pitchFamily="18" charset="0"/>
                  <a:cs typeface="Times New Roman" pitchFamily="18" charset="0"/>
                </a:rPr>
                <a:t>0.6 atomes </a:t>
              </a:r>
              <a:r>
                <a:rPr lang="fr-FR" b="1" dirty="0" smtClean="0">
                  <a:solidFill>
                    <a:schemeClr val="tx1"/>
                  </a:solidFill>
                  <a:latin typeface="Times New Roman" pitchFamily="18" charset="0"/>
                  <a:cs typeface="Times New Roman" pitchFamily="18" charset="0"/>
                </a:rPr>
                <a:t>Mg</a:t>
              </a:r>
              <a:r>
                <a:rPr lang="fr-FR" b="1" baseline="30000" dirty="0" smtClean="0">
                  <a:latin typeface="Times New Roman" pitchFamily="18" charset="0"/>
                  <a:cs typeface="Times New Roman" pitchFamily="18" charset="0"/>
                </a:rPr>
                <a:t>2+</a:t>
              </a:r>
              <a:r>
                <a:rPr lang="fr-FR" dirty="0" smtClean="0">
                  <a:latin typeface="Times New Roman" pitchFamily="18" charset="0"/>
                  <a:cs typeface="Times New Roman" pitchFamily="18" charset="0"/>
                </a:rPr>
                <a:t> </a:t>
              </a:r>
              <a:r>
                <a:rPr lang="fr-FR" b="1" dirty="0" smtClean="0">
                  <a:solidFill>
                    <a:srgbClr val="FF0000"/>
                  </a:solidFill>
                  <a:latin typeface="Times New Roman" pitchFamily="18" charset="0"/>
                  <a:cs typeface="Times New Roman" pitchFamily="18" charset="0"/>
                </a:rPr>
                <a:t>+</a:t>
              </a:r>
              <a:r>
                <a:rPr lang="fr-FR" dirty="0" smtClean="0">
                  <a:latin typeface="Times New Roman" pitchFamily="18" charset="0"/>
                  <a:cs typeface="Times New Roman" pitchFamily="18" charset="0"/>
                </a:rPr>
                <a:t> </a:t>
              </a:r>
              <a:r>
                <a:rPr lang="fr-FR" b="1" dirty="0" smtClean="0">
                  <a:solidFill>
                    <a:srgbClr val="FF0000"/>
                  </a:solidFill>
                  <a:latin typeface="Times New Roman" pitchFamily="18" charset="0"/>
                  <a:cs typeface="Times New Roman" pitchFamily="18" charset="0"/>
                </a:rPr>
                <a:t> </a:t>
              </a:r>
              <a:r>
                <a:rPr lang="fr-FR" b="1" dirty="0" smtClean="0">
                  <a:solidFill>
                    <a:srgbClr val="00B050"/>
                  </a:solidFill>
                  <a:latin typeface="Times New Roman" pitchFamily="18" charset="0"/>
                  <a:cs typeface="Times New Roman" pitchFamily="18" charset="0"/>
                </a:rPr>
                <a:t>24 atomes </a:t>
              </a:r>
              <a:r>
                <a:rPr lang="fr-FR" b="1" dirty="0" smtClean="0">
                  <a:latin typeface="Times New Roman" pitchFamily="18" charset="0"/>
                  <a:cs typeface="Times New Roman" pitchFamily="18" charset="0"/>
                </a:rPr>
                <a:t>O</a:t>
              </a:r>
              <a:r>
                <a:rPr lang="fr-FR" b="1" baseline="30000" dirty="0" smtClean="0">
                  <a:latin typeface="Times New Roman" pitchFamily="18" charset="0"/>
                  <a:cs typeface="Times New Roman" pitchFamily="18" charset="0"/>
                </a:rPr>
                <a:t>2-</a:t>
              </a:r>
              <a:r>
                <a:rPr lang="fr-FR" dirty="0" smtClean="0">
                  <a:latin typeface="Times New Roman" pitchFamily="18" charset="0"/>
                  <a:cs typeface="Times New Roman" pitchFamily="18" charset="0"/>
                </a:rPr>
                <a:t> </a:t>
              </a:r>
              <a:r>
                <a:rPr lang="fr-FR" b="1" dirty="0" smtClean="0">
                  <a:solidFill>
                    <a:srgbClr val="00B050"/>
                  </a:solidFill>
                  <a:latin typeface="Times New Roman" pitchFamily="18" charset="0"/>
                  <a:cs typeface="Times New Roman" pitchFamily="18" charset="0"/>
                </a:rPr>
                <a:t>4 atomes</a:t>
              </a:r>
              <a:r>
                <a:rPr lang="fr-FR" dirty="0" smtClean="0">
                  <a:latin typeface="Times New Roman" pitchFamily="18" charset="0"/>
                  <a:cs typeface="Times New Roman" pitchFamily="18" charset="0"/>
                </a:rPr>
                <a:t> </a:t>
              </a:r>
              <a:r>
                <a:rPr lang="fr-FR" b="1" dirty="0" smtClean="0">
                  <a:latin typeface="Times New Roman" pitchFamily="18" charset="0"/>
                  <a:cs typeface="Times New Roman" pitchFamily="18" charset="0"/>
                </a:rPr>
                <a:t>H</a:t>
              </a:r>
              <a:r>
                <a:rPr lang="fr-FR" b="1" baseline="30000" dirty="0" smtClean="0">
                  <a:latin typeface="Times New Roman" pitchFamily="18" charset="0"/>
                  <a:cs typeface="Times New Roman" pitchFamily="18" charset="0"/>
                </a:rPr>
                <a:t>+</a:t>
              </a:r>
              <a:r>
                <a:rPr lang="fr-FR" b="1" dirty="0" smtClean="0">
                  <a:latin typeface="Times New Roman" pitchFamily="18" charset="0"/>
                  <a:cs typeface="Times New Roman" pitchFamily="18" charset="0"/>
                </a:rPr>
                <a:t>.</a:t>
              </a:r>
              <a:endParaRPr lang="fr-FR" b="1" dirty="0">
                <a:latin typeface="Times New Roman" pitchFamily="18" charset="0"/>
                <a:cs typeface="Times New Roman" pitchFamily="18" charset="0"/>
              </a:endParaRPr>
            </a:p>
          </p:txBody>
        </p:sp>
        <p:sp>
          <p:nvSpPr>
            <p:cNvPr id="17" name="Flèche droite 16"/>
            <p:cNvSpPr/>
            <p:nvPr/>
          </p:nvSpPr>
          <p:spPr>
            <a:xfrm rot="5400000">
              <a:off x="6215074" y="1857364"/>
              <a:ext cx="285752" cy="857256"/>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b="1" dirty="0">
                <a:solidFill>
                  <a:schemeClr val="tx1"/>
                </a:solidFill>
                <a:latin typeface="Times New Roman" pitchFamily="18" charset="0"/>
                <a:cs typeface="Times New Roman" pitchFamily="18" charset="0"/>
              </a:endParaRPr>
            </a:p>
          </p:txBody>
        </p:sp>
      </p:grpSp>
      <p:grpSp>
        <p:nvGrpSpPr>
          <p:cNvPr id="23" name="Groupe 22"/>
          <p:cNvGrpSpPr/>
          <p:nvPr/>
        </p:nvGrpSpPr>
        <p:grpSpPr>
          <a:xfrm>
            <a:off x="142844" y="3357562"/>
            <a:ext cx="3571900" cy="1000132"/>
            <a:chOff x="142844" y="3357562"/>
            <a:chExt cx="3571900" cy="1000132"/>
          </a:xfrm>
        </p:grpSpPr>
        <p:sp>
          <p:nvSpPr>
            <p:cNvPr id="10" name="Rectangle 9"/>
            <p:cNvSpPr/>
            <p:nvPr/>
          </p:nvSpPr>
          <p:spPr>
            <a:xfrm>
              <a:off x="142844" y="3711363"/>
              <a:ext cx="357190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fr-FR" b="1" dirty="0" smtClean="0">
                  <a:latin typeface="Times New Roman" pitchFamily="18" charset="0"/>
                  <a:cs typeface="Times New Roman" pitchFamily="18" charset="0"/>
                </a:rPr>
                <a:t>CP</a:t>
              </a:r>
              <a:r>
                <a:rPr lang="fr-FR" dirty="0" smtClean="0">
                  <a:latin typeface="Times New Roman" pitchFamily="18" charset="0"/>
                  <a:cs typeface="Times New Roman" pitchFamily="18" charset="0"/>
                </a:rPr>
                <a:t> = (</a:t>
              </a:r>
              <a:r>
                <a:rPr lang="fr-FR" b="1" dirty="0" smtClean="0">
                  <a:latin typeface="Times New Roman" pitchFamily="18" charset="0"/>
                  <a:cs typeface="Times New Roman" pitchFamily="18" charset="0"/>
                </a:rPr>
                <a:t>4</a:t>
              </a:r>
              <a:r>
                <a:rPr lang="fr-FR" dirty="0" smtClean="0">
                  <a:latin typeface="Times New Roman" pitchFamily="18" charset="0"/>
                  <a:cs typeface="Times New Roman" pitchFamily="18" charset="0"/>
                </a:rPr>
                <a:t>*</a:t>
              </a:r>
              <a:r>
                <a:rPr lang="fr-FR" b="1" dirty="0" smtClean="0">
                  <a:latin typeface="Times New Roman" pitchFamily="18" charset="0"/>
                  <a:cs typeface="Times New Roman" pitchFamily="18" charset="0"/>
                </a:rPr>
                <a:t>4</a:t>
              </a:r>
              <a:r>
                <a:rPr lang="fr-FR" dirty="0" smtClean="0">
                  <a:latin typeface="Times New Roman" pitchFamily="18" charset="0"/>
                  <a:cs typeface="Times New Roman" pitchFamily="18" charset="0"/>
                </a:rPr>
                <a:t>)+(</a:t>
              </a:r>
              <a:r>
                <a:rPr lang="fr-FR" b="1" dirty="0" smtClean="0">
                  <a:latin typeface="Times New Roman" pitchFamily="18" charset="0"/>
                  <a:cs typeface="Times New Roman" pitchFamily="18" charset="0"/>
                </a:rPr>
                <a:t>4</a:t>
              </a:r>
              <a:r>
                <a:rPr lang="fr-FR" dirty="0" smtClean="0">
                  <a:latin typeface="Times New Roman" pitchFamily="18" charset="0"/>
                  <a:cs typeface="Times New Roman" pitchFamily="18" charset="0"/>
                </a:rPr>
                <a:t>*</a:t>
              </a:r>
              <a:r>
                <a:rPr lang="fr-FR" b="1" dirty="0" smtClean="0">
                  <a:latin typeface="Times New Roman" pitchFamily="18" charset="0"/>
                  <a:cs typeface="Times New Roman" pitchFamily="18" charset="0"/>
                </a:rPr>
                <a:t>3</a:t>
              </a:r>
              <a:r>
                <a:rPr lang="fr-FR" dirty="0" smtClean="0">
                  <a:latin typeface="Times New Roman" pitchFamily="18" charset="0"/>
                  <a:cs typeface="Times New Roman" pitchFamily="18" charset="0"/>
                </a:rPr>
                <a:t>)+[</a:t>
              </a:r>
              <a:r>
                <a:rPr lang="fr-FR" b="1" dirty="0" smtClean="0">
                  <a:latin typeface="Times New Roman" pitchFamily="18" charset="0"/>
                  <a:cs typeface="Times New Roman" pitchFamily="18" charset="0"/>
                </a:rPr>
                <a:t>18</a:t>
              </a:r>
              <a:r>
                <a:rPr lang="fr-FR" dirty="0" smtClean="0">
                  <a:latin typeface="Times New Roman" pitchFamily="18" charset="0"/>
                  <a:cs typeface="Times New Roman" pitchFamily="18" charset="0"/>
                </a:rPr>
                <a:t>*(</a:t>
              </a:r>
              <a:r>
                <a:rPr lang="fr-FR" b="1" dirty="0" smtClean="0">
                  <a:latin typeface="Times New Roman" pitchFamily="18" charset="0"/>
                  <a:cs typeface="Times New Roman" pitchFamily="18" charset="0"/>
                </a:rPr>
                <a:t>-2</a:t>
              </a:r>
              <a:r>
                <a:rPr lang="fr-FR" dirty="0" smtClean="0">
                  <a:latin typeface="Times New Roman" pitchFamily="18" charset="0"/>
                  <a:cs typeface="Times New Roman" pitchFamily="18" charset="0"/>
                </a:rPr>
                <a:t>)]+(</a:t>
              </a:r>
              <a:r>
                <a:rPr lang="fr-FR" b="1" dirty="0" smtClean="0">
                  <a:latin typeface="Times New Roman" pitchFamily="18" charset="0"/>
                  <a:cs typeface="Times New Roman" pitchFamily="18" charset="0"/>
                </a:rPr>
                <a:t>8</a:t>
              </a:r>
              <a:r>
                <a:rPr lang="fr-FR" dirty="0" smtClean="0">
                  <a:latin typeface="Times New Roman" pitchFamily="18" charset="0"/>
                  <a:cs typeface="Times New Roman" pitchFamily="18" charset="0"/>
                </a:rPr>
                <a:t>*</a:t>
              </a:r>
              <a:r>
                <a:rPr lang="fr-FR" b="1" dirty="0" smtClean="0">
                  <a:latin typeface="Times New Roman" pitchFamily="18" charset="0"/>
                  <a:cs typeface="Times New Roman" pitchFamily="18" charset="0"/>
                </a:rPr>
                <a:t>1</a:t>
              </a:r>
              <a:r>
                <a:rPr lang="fr-FR" dirty="0" smtClean="0">
                  <a:latin typeface="Times New Roman" pitchFamily="18" charset="0"/>
                  <a:cs typeface="Times New Roman" pitchFamily="18" charset="0"/>
                </a:rPr>
                <a:t>),</a:t>
              </a:r>
            </a:p>
            <a:p>
              <a:pPr algn="just"/>
              <a:r>
                <a:rPr lang="fr-FR" dirty="0" smtClean="0">
                  <a:latin typeface="Times New Roman" pitchFamily="18" charset="0"/>
                  <a:cs typeface="Times New Roman" pitchFamily="18" charset="0"/>
                </a:rPr>
                <a:t>Donc : </a:t>
              </a:r>
              <a:r>
                <a:rPr lang="fr-FR" b="1" dirty="0" smtClean="0">
                  <a:latin typeface="Times New Roman" pitchFamily="18" charset="0"/>
                  <a:cs typeface="Times New Roman" pitchFamily="18" charset="0"/>
                </a:rPr>
                <a:t>CP = 0</a:t>
              </a:r>
              <a:endParaRPr lang="fr-FR" b="1" dirty="0">
                <a:latin typeface="Times New Roman" pitchFamily="18" charset="0"/>
                <a:cs typeface="Times New Roman" pitchFamily="18" charset="0"/>
              </a:endParaRPr>
            </a:p>
          </p:txBody>
        </p:sp>
        <p:sp>
          <p:nvSpPr>
            <p:cNvPr id="18" name="Flèche droite 17"/>
            <p:cNvSpPr/>
            <p:nvPr/>
          </p:nvSpPr>
          <p:spPr>
            <a:xfrm rot="5400000">
              <a:off x="1678761" y="3107529"/>
              <a:ext cx="357190" cy="857256"/>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b="1" dirty="0">
                <a:solidFill>
                  <a:schemeClr val="tx1"/>
                </a:solidFill>
                <a:latin typeface="Times New Roman" pitchFamily="18" charset="0"/>
                <a:cs typeface="Times New Roman" pitchFamily="18" charset="0"/>
              </a:endParaRPr>
            </a:p>
          </p:txBody>
        </p:sp>
      </p:grpSp>
      <p:grpSp>
        <p:nvGrpSpPr>
          <p:cNvPr id="26" name="Groupe 25"/>
          <p:cNvGrpSpPr/>
          <p:nvPr/>
        </p:nvGrpSpPr>
        <p:grpSpPr>
          <a:xfrm>
            <a:off x="3857620" y="3357562"/>
            <a:ext cx="5143536" cy="1003521"/>
            <a:chOff x="3857620" y="3357562"/>
            <a:chExt cx="5143536" cy="1003521"/>
          </a:xfrm>
        </p:grpSpPr>
        <p:sp>
          <p:nvSpPr>
            <p:cNvPr id="14" name="Rectangle 13"/>
            <p:cNvSpPr/>
            <p:nvPr/>
          </p:nvSpPr>
          <p:spPr>
            <a:xfrm>
              <a:off x="3857620" y="3714752"/>
              <a:ext cx="5143536"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fr-FR" b="1" dirty="0" smtClean="0">
                  <a:latin typeface="Times New Roman" pitchFamily="18" charset="0"/>
                  <a:cs typeface="Times New Roman" pitchFamily="18" charset="0"/>
                </a:rPr>
                <a:t>CP</a:t>
              </a:r>
              <a:r>
                <a:rPr lang="fr-FR" dirty="0" smtClean="0">
                  <a:latin typeface="Times New Roman" pitchFamily="18" charset="0"/>
                  <a:cs typeface="Times New Roman" pitchFamily="18" charset="0"/>
                </a:rPr>
                <a:t> = (</a:t>
              </a:r>
              <a:r>
                <a:rPr lang="fr-FR" b="1" dirty="0" smtClean="0">
                  <a:latin typeface="Times New Roman" pitchFamily="18" charset="0"/>
                  <a:cs typeface="Times New Roman" pitchFamily="18" charset="0"/>
                </a:rPr>
                <a:t>8</a:t>
              </a:r>
              <a:r>
                <a:rPr lang="fr-FR" dirty="0" smtClean="0">
                  <a:latin typeface="Times New Roman" pitchFamily="18" charset="0"/>
                  <a:cs typeface="Times New Roman" pitchFamily="18" charset="0"/>
                </a:rPr>
                <a:t>*</a:t>
              </a:r>
              <a:r>
                <a:rPr lang="fr-FR" b="1" dirty="0" smtClean="0">
                  <a:latin typeface="Times New Roman" pitchFamily="18" charset="0"/>
                  <a:cs typeface="Times New Roman" pitchFamily="18" charset="0"/>
                </a:rPr>
                <a:t>4</a:t>
              </a:r>
              <a:r>
                <a:rPr lang="fr-FR" dirty="0" smtClean="0">
                  <a:latin typeface="Times New Roman" pitchFamily="18" charset="0"/>
                  <a:cs typeface="Times New Roman" pitchFamily="18" charset="0"/>
                </a:rPr>
                <a:t>)+(</a:t>
              </a:r>
              <a:r>
                <a:rPr lang="fr-FR" b="1" dirty="0" smtClean="0">
                  <a:latin typeface="Times New Roman" pitchFamily="18" charset="0"/>
                  <a:cs typeface="Times New Roman" pitchFamily="18" charset="0"/>
                </a:rPr>
                <a:t>3.4</a:t>
              </a:r>
              <a:r>
                <a:rPr lang="fr-FR" dirty="0" smtClean="0">
                  <a:latin typeface="Times New Roman" pitchFamily="18" charset="0"/>
                  <a:cs typeface="Times New Roman" pitchFamily="18" charset="0"/>
                </a:rPr>
                <a:t>*</a:t>
              </a:r>
              <a:r>
                <a:rPr lang="fr-FR" b="1" dirty="0" smtClean="0">
                  <a:latin typeface="Times New Roman" pitchFamily="18" charset="0"/>
                  <a:cs typeface="Times New Roman" pitchFamily="18" charset="0"/>
                </a:rPr>
                <a:t>3</a:t>
              </a:r>
              <a:r>
                <a:rPr lang="fr-FR" dirty="0" smtClean="0">
                  <a:latin typeface="Times New Roman" pitchFamily="18" charset="0"/>
                  <a:cs typeface="Times New Roman" pitchFamily="18" charset="0"/>
                </a:rPr>
                <a:t>)+ (</a:t>
              </a:r>
              <a:r>
                <a:rPr lang="fr-FR" b="1" dirty="0" smtClean="0">
                  <a:latin typeface="Times New Roman" pitchFamily="18" charset="0"/>
                  <a:cs typeface="Times New Roman" pitchFamily="18" charset="0"/>
                </a:rPr>
                <a:t>0.6</a:t>
              </a:r>
              <a:r>
                <a:rPr lang="fr-FR" dirty="0" smtClean="0">
                  <a:latin typeface="Times New Roman" pitchFamily="18" charset="0"/>
                  <a:cs typeface="Times New Roman" pitchFamily="18" charset="0"/>
                </a:rPr>
                <a:t>*</a:t>
              </a:r>
              <a:r>
                <a:rPr lang="fr-FR" b="1" dirty="0" smtClean="0">
                  <a:latin typeface="Times New Roman" pitchFamily="18" charset="0"/>
                  <a:cs typeface="Times New Roman" pitchFamily="18" charset="0"/>
                </a:rPr>
                <a:t>2</a:t>
              </a:r>
              <a:r>
                <a:rPr lang="fr-FR" dirty="0" smtClean="0">
                  <a:latin typeface="Times New Roman" pitchFamily="18" charset="0"/>
                  <a:cs typeface="Times New Roman" pitchFamily="18" charset="0"/>
                </a:rPr>
                <a:t>)+[</a:t>
              </a:r>
              <a:r>
                <a:rPr lang="fr-FR" b="1" dirty="0" smtClean="0">
                  <a:latin typeface="Times New Roman" pitchFamily="18" charset="0"/>
                  <a:cs typeface="Times New Roman" pitchFamily="18" charset="0"/>
                </a:rPr>
                <a:t>24</a:t>
              </a:r>
              <a:r>
                <a:rPr lang="fr-FR" dirty="0" smtClean="0">
                  <a:latin typeface="Times New Roman" pitchFamily="18" charset="0"/>
                  <a:cs typeface="Times New Roman" pitchFamily="18" charset="0"/>
                </a:rPr>
                <a:t>*(</a:t>
              </a:r>
              <a:r>
                <a:rPr lang="fr-FR" b="1" dirty="0" smtClean="0">
                  <a:latin typeface="Times New Roman" pitchFamily="18" charset="0"/>
                  <a:cs typeface="Times New Roman" pitchFamily="18" charset="0"/>
                </a:rPr>
                <a:t>-2</a:t>
              </a:r>
              <a:r>
                <a:rPr lang="fr-FR" dirty="0" smtClean="0">
                  <a:latin typeface="Times New Roman" pitchFamily="18" charset="0"/>
                  <a:cs typeface="Times New Roman" pitchFamily="18" charset="0"/>
                </a:rPr>
                <a:t>)]+(</a:t>
              </a:r>
              <a:r>
                <a:rPr lang="fr-FR" b="1" dirty="0" smtClean="0">
                  <a:latin typeface="Times New Roman" pitchFamily="18" charset="0"/>
                  <a:cs typeface="Times New Roman" pitchFamily="18" charset="0"/>
                </a:rPr>
                <a:t>4</a:t>
              </a:r>
              <a:r>
                <a:rPr lang="fr-FR" dirty="0" smtClean="0">
                  <a:latin typeface="Times New Roman" pitchFamily="18" charset="0"/>
                  <a:cs typeface="Times New Roman" pitchFamily="18" charset="0"/>
                </a:rPr>
                <a:t>*</a:t>
              </a:r>
              <a:r>
                <a:rPr lang="fr-FR" b="1" dirty="0" smtClean="0">
                  <a:latin typeface="Times New Roman" pitchFamily="18" charset="0"/>
                  <a:cs typeface="Times New Roman" pitchFamily="18" charset="0"/>
                </a:rPr>
                <a:t>1</a:t>
              </a:r>
              <a:r>
                <a:rPr lang="fr-FR" dirty="0" smtClean="0">
                  <a:latin typeface="Times New Roman" pitchFamily="18" charset="0"/>
                  <a:cs typeface="Times New Roman" pitchFamily="18" charset="0"/>
                </a:rPr>
                <a:t>), Donc: </a:t>
              </a:r>
              <a:r>
                <a:rPr lang="fr-FR" b="1" dirty="0" smtClean="0">
                  <a:latin typeface="Times New Roman" pitchFamily="18" charset="0"/>
                  <a:cs typeface="Times New Roman" pitchFamily="18" charset="0"/>
                </a:rPr>
                <a:t>CP = - 0.6 (</a:t>
              </a:r>
              <a:r>
                <a:rPr lang="fr-FR" b="1" dirty="0" smtClean="0">
                  <a:solidFill>
                    <a:srgbClr val="FF0000"/>
                  </a:solidFill>
                  <a:latin typeface="Times New Roman" pitchFamily="18" charset="0"/>
                  <a:cs typeface="Times New Roman" pitchFamily="18" charset="0"/>
                </a:rPr>
                <a:t>déficit de charge permanente négative</a:t>
              </a:r>
              <a:r>
                <a:rPr lang="fr-FR" b="1" dirty="0" smtClean="0">
                  <a:solidFill>
                    <a:schemeClr val="tx1"/>
                  </a:solidFill>
                  <a:latin typeface="Times New Roman" pitchFamily="18" charset="0"/>
                  <a:cs typeface="Times New Roman" pitchFamily="18" charset="0"/>
                </a:rPr>
                <a:t>)</a:t>
              </a:r>
              <a:endParaRPr lang="fr-FR" b="1" dirty="0">
                <a:solidFill>
                  <a:schemeClr val="tx1"/>
                </a:solidFill>
                <a:latin typeface="Times New Roman" pitchFamily="18" charset="0"/>
                <a:cs typeface="Times New Roman" pitchFamily="18" charset="0"/>
              </a:endParaRPr>
            </a:p>
          </p:txBody>
        </p:sp>
        <p:sp>
          <p:nvSpPr>
            <p:cNvPr id="19" name="Flèche droite 18"/>
            <p:cNvSpPr/>
            <p:nvPr/>
          </p:nvSpPr>
          <p:spPr>
            <a:xfrm rot="5400000">
              <a:off x="6179355" y="3107529"/>
              <a:ext cx="357190" cy="857256"/>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b="1" dirty="0">
                <a:solidFill>
                  <a:schemeClr val="tx1"/>
                </a:solidFill>
                <a:latin typeface="Times New Roman" pitchFamily="18" charset="0"/>
                <a:cs typeface="Times New Roman" pitchFamily="18" charset="0"/>
              </a:endParaRPr>
            </a:p>
          </p:txBody>
        </p:sp>
      </p:grpSp>
      <p:grpSp>
        <p:nvGrpSpPr>
          <p:cNvPr id="24" name="Groupe 23"/>
          <p:cNvGrpSpPr/>
          <p:nvPr/>
        </p:nvGrpSpPr>
        <p:grpSpPr>
          <a:xfrm>
            <a:off x="142844" y="4357694"/>
            <a:ext cx="3571900" cy="2040078"/>
            <a:chOff x="142844" y="4357694"/>
            <a:chExt cx="3571900" cy="2040078"/>
          </a:xfrm>
        </p:grpSpPr>
        <p:sp>
          <p:nvSpPr>
            <p:cNvPr id="11" name="Rectangle 10"/>
            <p:cNvSpPr/>
            <p:nvPr/>
          </p:nvSpPr>
          <p:spPr>
            <a:xfrm>
              <a:off x="142844" y="4643446"/>
              <a:ext cx="3571900" cy="175432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fr-FR" dirty="0" smtClean="0">
                  <a:latin typeface="Times New Roman" pitchFamily="18" charset="0"/>
                  <a:cs typeface="Times New Roman" pitchFamily="18" charset="0"/>
                </a:rPr>
                <a:t>Cette argile </a:t>
              </a:r>
              <a:r>
                <a:rPr lang="fr-FR" b="1" dirty="0" smtClean="0">
                  <a:latin typeface="Times New Roman" pitchFamily="18" charset="0"/>
                  <a:cs typeface="Times New Roman" pitchFamily="18" charset="0"/>
                </a:rPr>
                <a:t>n'a pas de charge permanente</a:t>
              </a:r>
              <a:r>
                <a:rPr lang="fr-FR" dirty="0" smtClean="0">
                  <a:latin typeface="Times New Roman" pitchFamily="18" charset="0"/>
                  <a:cs typeface="Times New Roman" pitchFamily="18" charset="0"/>
                </a:rPr>
                <a:t> et donc aucun cation interfoliaire pour neutraliser la charge. La totalité de la capacité d'échange de cette argile est liée à ses </a:t>
              </a:r>
              <a:r>
                <a:rPr lang="fr-FR" b="1" dirty="0" smtClean="0">
                  <a:latin typeface="Times New Roman" pitchFamily="18" charset="0"/>
                  <a:cs typeface="Times New Roman" pitchFamily="18" charset="0"/>
                </a:rPr>
                <a:t>charges variables de bordure</a:t>
              </a:r>
              <a:r>
                <a:rPr lang="fr-FR" dirty="0" smtClean="0">
                  <a:latin typeface="Times New Roman" pitchFamily="18" charset="0"/>
                  <a:cs typeface="Times New Roman" pitchFamily="18" charset="0"/>
                </a:rPr>
                <a:t>. </a:t>
              </a:r>
              <a:endParaRPr lang="fr-FR" dirty="0">
                <a:latin typeface="Times New Roman" pitchFamily="18" charset="0"/>
                <a:cs typeface="Times New Roman" pitchFamily="18" charset="0"/>
              </a:endParaRPr>
            </a:p>
          </p:txBody>
        </p:sp>
        <p:sp>
          <p:nvSpPr>
            <p:cNvPr id="20" name="Flèche droite 19"/>
            <p:cNvSpPr/>
            <p:nvPr/>
          </p:nvSpPr>
          <p:spPr>
            <a:xfrm rot="5400000">
              <a:off x="1714480" y="4071942"/>
              <a:ext cx="285752" cy="857256"/>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b="1" dirty="0">
                <a:solidFill>
                  <a:schemeClr val="tx1"/>
                </a:solidFill>
                <a:latin typeface="Times New Roman" pitchFamily="18" charset="0"/>
                <a:cs typeface="Times New Roman" pitchFamily="18" charset="0"/>
              </a:endParaRPr>
            </a:p>
          </p:txBody>
        </p:sp>
      </p:grpSp>
      <p:grpSp>
        <p:nvGrpSpPr>
          <p:cNvPr id="25" name="Groupe 24"/>
          <p:cNvGrpSpPr/>
          <p:nvPr/>
        </p:nvGrpSpPr>
        <p:grpSpPr>
          <a:xfrm>
            <a:off x="3857620" y="4357694"/>
            <a:ext cx="5143536" cy="2070856"/>
            <a:chOff x="3857620" y="4357694"/>
            <a:chExt cx="5143536" cy="2070856"/>
          </a:xfrm>
        </p:grpSpPr>
        <p:sp>
          <p:nvSpPr>
            <p:cNvPr id="15" name="Rectangle 14"/>
            <p:cNvSpPr/>
            <p:nvPr/>
          </p:nvSpPr>
          <p:spPr>
            <a:xfrm>
              <a:off x="3857620" y="4643446"/>
              <a:ext cx="5143536" cy="178510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fr-FR" dirty="0" smtClean="0">
                  <a:latin typeface="Times New Roman" pitchFamily="18" charset="0"/>
                  <a:cs typeface="Times New Roman" pitchFamily="18" charset="0"/>
                </a:rPr>
                <a:t>ce déficit est comblé par l'incorporation de </a:t>
              </a:r>
              <a:r>
                <a:rPr lang="fr-FR" b="1" dirty="0" smtClean="0">
                  <a:solidFill>
                    <a:srgbClr val="FF0000"/>
                  </a:solidFill>
                  <a:latin typeface="Times New Roman" pitchFamily="18" charset="0"/>
                  <a:cs typeface="Times New Roman" pitchFamily="18" charset="0"/>
                </a:rPr>
                <a:t>0.6 cations monovalent</a:t>
              </a:r>
              <a:r>
                <a:rPr lang="fr-FR" dirty="0" smtClean="0">
                  <a:latin typeface="Times New Roman" pitchFamily="18" charset="0"/>
                  <a:cs typeface="Times New Roman" pitchFamily="18" charset="0"/>
                </a:rPr>
                <a:t>, ou </a:t>
              </a:r>
              <a:r>
                <a:rPr lang="fr-FR" b="1" dirty="0" smtClean="0">
                  <a:solidFill>
                    <a:srgbClr val="FF0000"/>
                  </a:solidFill>
                  <a:latin typeface="Times New Roman" pitchFamily="18" charset="0"/>
                  <a:cs typeface="Times New Roman" pitchFamily="18" charset="0"/>
                </a:rPr>
                <a:t>0.3 cations divalent </a:t>
              </a:r>
              <a:r>
                <a:rPr lang="fr-FR" dirty="0" smtClean="0">
                  <a:latin typeface="Times New Roman" pitchFamily="18" charset="0"/>
                  <a:cs typeface="Times New Roman" pitchFamily="18" charset="0"/>
                </a:rPr>
                <a:t>(dans l'exemple on considère </a:t>
              </a:r>
              <a:r>
                <a:rPr lang="fr-FR" sz="2000" dirty="0" smtClean="0">
                  <a:latin typeface="Times New Roman" pitchFamily="18" charset="0"/>
                  <a:cs typeface="Times New Roman" pitchFamily="18" charset="0"/>
                </a:rPr>
                <a:t>(</a:t>
              </a:r>
              <a:r>
                <a:rPr lang="fr-FR" sz="2000" b="1" dirty="0" smtClean="0">
                  <a:latin typeface="Times New Roman" pitchFamily="18" charset="0"/>
                  <a:cs typeface="Times New Roman" pitchFamily="18" charset="0"/>
                </a:rPr>
                <a:t>Na</a:t>
              </a:r>
              <a:r>
                <a:rPr lang="fr-FR" sz="2000" dirty="0" smtClean="0">
                  <a:latin typeface="Times New Roman" pitchFamily="18" charset="0"/>
                  <a:cs typeface="Times New Roman" pitchFamily="18" charset="0"/>
                </a:rPr>
                <a:t>)</a:t>
              </a:r>
              <a:r>
                <a:rPr lang="fr-FR" sz="2000" b="1" baseline="-25000" dirty="0" smtClean="0">
                  <a:latin typeface="Times New Roman" pitchFamily="18" charset="0"/>
                  <a:cs typeface="Times New Roman" pitchFamily="18" charset="0"/>
                </a:rPr>
                <a:t>0.6</a:t>
              </a:r>
              <a:r>
                <a:rPr lang="fr-FR" dirty="0" smtClean="0">
                  <a:latin typeface="Times New Roman" pitchFamily="18" charset="0"/>
                  <a:cs typeface="Times New Roman" pitchFamily="18" charset="0"/>
                </a:rPr>
                <a:t>. La totalité de la </a:t>
              </a:r>
              <a:r>
                <a:rPr lang="fr-FR" b="1" dirty="0" smtClean="0">
                  <a:latin typeface="Times New Roman" pitchFamily="18" charset="0"/>
                  <a:cs typeface="Times New Roman" pitchFamily="18" charset="0"/>
                </a:rPr>
                <a:t>capacité d'échange cationique </a:t>
              </a:r>
              <a:r>
                <a:rPr lang="fr-FR" dirty="0" smtClean="0">
                  <a:latin typeface="Times New Roman" pitchFamily="18" charset="0"/>
                  <a:cs typeface="Times New Roman" pitchFamily="18" charset="0"/>
                </a:rPr>
                <a:t>de cette argile est liée à ses </a:t>
              </a:r>
              <a:r>
                <a:rPr lang="fr-FR" b="1" dirty="0" smtClean="0">
                  <a:latin typeface="Times New Roman" pitchFamily="18" charset="0"/>
                  <a:cs typeface="Times New Roman" pitchFamily="18" charset="0"/>
                </a:rPr>
                <a:t>charges permanentes </a:t>
              </a:r>
              <a:r>
                <a:rPr lang="fr-FR" dirty="0" smtClean="0">
                  <a:latin typeface="Times New Roman" pitchFamily="18" charset="0"/>
                  <a:cs typeface="Times New Roman" pitchFamily="18" charset="0"/>
                </a:rPr>
                <a:t>ainsi qu'à ses </a:t>
              </a:r>
              <a:r>
                <a:rPr lang="fr-FR" b="1" dirty="0" smtClean="0">
                  <a:latin typeface="Times New Roman" pitchFamily="18" charset="0"/>
                  <a:cs typeface="Times New Roman" pitchFamily="18" charset="0"/>
                </a:rPr>
                <a:t>charges de bordure. </a:t>
              </a:r>
              <a:endParaRPr lang="fr-FR" b="1" dirty="0">
                <a:latin typeface="Times New Roman" pitchFamily="18" charset="0"/>
                <a:cs typeface="Times New Roman" pitchFamily="18" charset="0"/>
              </a:endParaRPr>
            </a:p>
          </p:txBody>
        </p:sp>
        <p:sp>
          <p:nvSpPr>
            <p:cNvPr id="21" name="Flèche droite 20"/>
            <p:cNvSpPr/>
            <p:nvPr/>
          </p:nvSpPr>
          <p:spPr>
            <a:xfrm rot="5400000">
              <a:off x="6215074" y="4071942"/>
              <a:ext cx="285752" cy="857256"/>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b="1" dirty="0">
                <a:solidFill>
                  <a:schemeClr val="tx1"/>
                </a:solidFill>
                <a:latin typeface="Times New Roman" pitchFamily="18" charset="0"/>
                <a:cs typeface="Times New Roman" pitchFamily="18" charset="0"/>
              </a:endParaRPr>
            </a:p>
          </p:txBody>
        </p:sp>
      </p:grpSp>
      <p:sp>
        <p:nvSpPr>
          <p:cNvPr id="28" name="Rectangle 27"/>
          <p:cNvSpPr/>
          <p:nvPr/>
        </p:nvSpPr>
        <p:spPr>
          <a:xfrm>
            <a:off x="0" y="6525344"/>
            <a:ext cx="9144000" cy="338554"/>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wrap="square">
            <a:spAutoFit/>
          </a:bodyPr>
          <a:lstStyle/>
          <a:p>
            <a:r>
              <a:rPr lang="fr-FR" sz="1600" i="1" dirty="0" smtClean="0">
                <a:solidFill>
                  <a:srgbClr val="FFFF00"/>
                </a:solidFill>
              </a:rPr>
              <a:t>Cours de 2</a:t>
            </a:r>
            <a:r>
              <a:rPr lang="fr-FR" sz="1600" i="1" baseline="30000" dirty="0" smtClean="0">
                <a:solidFill>
                  <a:srgbClr val="FFFF00"/>
                </a:solidFill>
              </a:rPr>
              <a:t>ème</a:t>
            </a:r>
            <a:r>
              <a:rPr lang="fr-FR" sz="1600" i="1" dirty="0" smtClean="0">
                <a:solidFill>
                  <a:srgbClr val="FFFF00"/>
                </a:solidFill>
              </a:rPr>
              <a:t> Année Master – Université DBKM                               E-mail: hamid_gadouri2000@yahoo.fr   </a:t>
            </a:r>
            <a:r>
              <a:rPr lang="fr-FR" sz="1600" b="1" dirty="0" smtClean="0">
                <a:solidFill>
                  <a:srgbClr val="FF0000"/>
                </a:solidFill>
              </a:rPr>
              <a:t>(13)</a:t>
            </a:r>
            <a:endParaRPr lang="fr-FR" sz="1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To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slide(fromTo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slide(fromTop)">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slide(fromTop)">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slide(fromTop)">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slide(fromTop)">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slide(fromTop)">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1"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slide(fromTop)">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1142984"/>
            <a:ext cx="8715436"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fr-FR" dirty="0" smtClean="0">
                <a:latin typeface="Times New Roman" pitchFamily="18" charset="0"/>
                <a:cs typeface="Times New Roman" pitchFamily="18" charset="0"/>
              </a:rPr>
              <a:t>Certaines argiles présentent la capacité </a:t>
            </a:r>
            <a:r>
              <a:rPr lang="fr-FR" dirty="0" smtClean="0">
                <a:solidFill>
                  <a:srgbClr val="FF0000"/>
                </a:solidFill>
                <a:latin typeface="Times New Roman" pitchFamily="18" charset="0"/>
                <a:cs typeface="Times New Roman" pitchFamily="18" charset="0"/>
              </a:rPr>
              <a:t>d'augmenter leurs espaces interfoliaires. </a:t>
            </a:r>
            <a:r>
              <a:rPr lang="fr-FR" dirty="0" smtClean="0">
                <a:latin typeface="Times New Roman" pitchFamily="18" charset="0"/>
                <a:cs typeface="Times New Roman" pitchFamily="18" charset="0"/>
              </a:rPr>
              <a:t>Cette propriété provient de l'incorporation de </a:t>
            </a:r>
            <a:r>
              <a:rPr lang="fr-FR" dirty="0" smtClean="0">
                <a:solidFill>
                  <a:srgbClr val="FF0000"/>
                </a:solidFill>
                <a:latin typeface="Times New Roman" pitchFamily="18" charset="0"/>
                <a:cs typeface="Times New Roman" pitchFamily="18" charset="0"/>
              </a:rPr>
              <a:t>cations hydratés </a:t>
            </a:r>
            <a:r>
              <a:rPr lang="fr-FR" dirty="0" smtClean="0">
                <a:latin typeface="Times New Roman" pitchFamily="18" charset="0"/>
                <a:cs typeface="Times New Roman" pitchFamily="18" charset="0"/>
              </a:rPr>
              <a:t>(</a:t>
            </a:r>
            <a:r>
              <a:rPr lang="fr-FR" b="1" dirty="0" smtClean="0">
                <a:latin typeface="Times New Roman" pitchFamily="18" charset="0"/>
                <a:cs typeface="Times New Roman" pitchFamily="18" charset="0"/>
              </a:rPr>
              <a:t>Na</a:t>
            </a:r>
            <a:r>
              <a:rPr lang="fr-FR" b="1" baseline="30000" dirty="0" smtClean="0">
                <a:latin typeface="Times New Roman" pitchFamily="18" charset="0"/>
                <a:cs typeface="Times New Roman" pitchFamily="18" charset="0"/>
              </a:rPr>
              <a:t>+</a:t>
            </a:r>
            <a:r>
              <a:rPr lang="fr-FR" dirty="0" smtClean="0">
                <a:latin typeface="Times New Roman" pitchFamily="18" charset="0"/>
                <a:cs typeface="Times New Roman" pitchFamily="18" charset="0"/>
              </a:rPr>
              <a:t>, </a:t>
            </a:r>
            <a:r>
              <a:rPr lang="fr-FR" b="1" dirty="0" smtClean="0">
                <a:latin typeface="Times New Roman" pitchFamily="18" charset="0"/>
                <a:cs typeface="Times New Roman" pitchFamily="18" charset="0"/>
              </a:rPr>
              <a:t>Ca</a:t>
            </a:r>
            <a:r>
              <a:rPr lang="fr-FR" b="1" baseline="30000" dirty="0" smtClean="0">
                <a:latin typeface="Times New Roman" pitchFamily="18" charset="0"/>
                <a:cs typeface="Times New Roman" pitchFamily="18" charset="0"/>
              </a:rPr>
              <a:t>2+</a:t>
            </a:r>
            <a:r>
              <a:rPr lang="fr-FR" dirty="0" smtClean="0">
                <a:latin typeface="Times New Roman" pitchFamily="18" charset="0"/>
                <a:cs typeface="Times New Roman" pitchFamily="18" charset="0"/>
              </a:rPr>
              <a:t>, etc.) permettant de </a:t>
            </a:r>
            <a:r>
              <a:rPr lang="fr-FR" dirty="0" smtClean="0">
                <a:solidFill>
                  <a:srgbClr val="FF0000"/>
                </a:solidFill>
                <a:latin typeface="Times New Roman" pitchFamily="18" charset="0"/>
                <a:cs typeface="Times New Roman" pitchFamily="18" charset="0"/>
              </a:rPr>
              <a:t>compenser </a:t>
            </a:r>
            <a:r>
              <a:rPr lang="fr-FR" dirty="0" smtClean="0">
                <a:latin typeface="Times New Roman" pitchFamily="18" charset="0"/>
                <a:cs typeface="Times New Roman" pitchFamily="18" charset="0"/>
              </a:rPr>
              <a:t>les déficits de charges permanents. </a:t>
            </a:r>
            <a:endParaRPr lang="fr-FR" dirty="0">
              <a:latin typeface="Times New Roman" pitchFamily="18" charset="0"/>
              <a:cs typeface="Times New Roman" pitchFamily="18" charset="0"/>
            </a:endParaRPr>
          </a:p>
        </p:txBody>
      </p:sp>
      <p:sp>
        <p:nvSpPr>
          <p:cNvPr id="6" name="Rectangle 5"/>
          <p:cNvSpPr/>
          <p:nvPr/>
        </p:nvSpPr>
        <p:spPr>
          <a:xfrm>
            <a:off x="642910" y="642918"/>
            <a:ext cx="7786742" cy="40011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fr-FR" sz="2000" b="1" dirty="0" smtClean="0">
                <a:solidFill>
                  <a:schemeClr val="tx1"/>
                </a:solidFill>
                <a:latin typeface="Times New Roman" pitchFamily="18" charset="0"/>
                <a:ea typeface="Times New Roman" pitchFamily="18" charset="0"/>
                <a:cs typeface="Times New Roman" pitchFamily="18" charset="0"/>
              </a:rPr>
              <a:t>Faut-il avoir une relation entre la CEC et le gonflement des argiles ? </a:t>
            </a:r>
            <a:endParaRPr lang="fr-FR" sz="2000" dirty="0">
              <a:solidFill>
                <a:schemeClr val="tx1"/>
              </a:solidFill>
            </a:endParaRPr>
          </a:p>
        </p:txBody>
      </p:sp>
      <p:grpSp>
        <p:nvGrpSpPr>
          <p:cNvPr id="16" name="Groupe 15"/>
          <p:cNvGrpSpPr/>
          <p:nvPr/>
        </p:nvGrpSpPr>
        <p:grpSpPr>
          <a:xfrm>
            <a:off x="3857620" y="2071678"/>
            <a:ext cx="5000660" cy="2942513"/>
            <a:chOff x="3857620" y="2071678"/>
            <a:chExt cx="5000660" cy="2942513"/>
          </a:xfrm>
        </p:grpSpPr>
        <p:sp>
          <p:nvSpPr>
            <p:cNvPr id="9" name="Rectangle 8"/>
            <p:cNvSpPr/>
            <p:nvPr/>
          </p:nvSpPr>
          <p:spPr>
            <a:xfrm>
              <a:off x="3857620" y="2428868"/>
              <a:ext cx="5000660" cy="258532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fr-FR" dirty="0" smtClean="0">
                  <a:latin typeface="Times New Roman" pitchFamily="18" charset="0"/>
                  <a:cs typeface="Times New Roman" pitchFamily="18" charset="0"/>
                </a:rPr>
                <a:t>Les espèces expansibles sont celles dont la charge varie de 0.3 à 0.8. C'est l'eau incorporée via les cations hydratés qui permet le gonflement de </a:t>
              </a:r>
              <a:r>
                <a:rPr lang="fr-FR" b="1" dirty="0" smtClean="0">
                  <a:latin typeface="Times New Roman" pitchFamily="18" charset="0"/>
                  <a:cs typeface="Times New Roman" pitchFamily="18" charset="0"/>
                </a:rPr>
                <a:t>l’édifice cristallin</a:t>
              </a:r>
              <a:r>
                <a:rPr lang="fr-FR" dirty="0" smtClean="0">
                  <a:latin typeface="Times New Roman" pitchFamily="18" charset="0"/>
                  <a:cs typeface="Times New Roman" pitchFamily="18" charset="0"/>
                </a:rPr>
                <a:t>. Le gonflement est d'autant plus important que </a:t>
              </a:r>
              <a:r>
                <a:rPr lang="fr-FR" dirty="0" smtClean="0">
                  <a:solidFill>
                    <a:srgbClr val="FF0000"/>
                  </a:solidFill>
                  <a:latin typeface="Times New Roman" pitchFamily="18" charset="0"/>
                  <a:cs typeface="Times New Roman" pitchFamily="18" charset="0"/>
                </a:rPr>
                <a:t>l'humidité est élevée</a:t>
              </a:r>
              <a:r>
                <a:rPr lang="fr-FR" dirty="0" smtClean="0">
                  <a:latin typeface="Times New Roman" pitchFamily="18" charset="0"/>
                  <a:cs typeface="Times New Roman" pitchFamily="18" charset="0"/>
                </a:rPr>
                <a:t>. A un état parfaitement </a:t>
              </a:r>
              <a:r>
                <a:rPr lang="fr-FR" b="1" dirty="0" smtClean="0">
                  <a:latin typeface="Times New Roman" pitchFamily="18" charset="0"/>
                  <a:cs typeface="Times New Roman" pitchFamily="18" charset="0"/>
                </a:rPr>
                <a:t>sec</a:t>
              </a:r>
              <a:r>
                <a:rPr lang="fr-FR" dirty="0" smtClean="0">
                  <a:latin typeface="Times New Roman" pitchFamily="18" charset="0"/>
                  <a:cs typeface="Times New Roman" pitchFamily="18" charset="0"/>
                </a:rPr>
                <a:t>, une sméctite n'aura aucune molécule d'eau, la distance </a:t>
              </a:r>
              <a:r>
                <a:rPr lang="fr-FR" b="1" dirty="0" smtClean="0">
                  <a:latin typeface="Times New Roman" pitchFamily="18" charset="0"/>
                  <a:cs typeface="Times New Roman" pitchFamily="18" charset="0"/>
                </a:rPr>
                <a:t>feuillet + interfoliaire = 10Å</a:t>
              </a:r>
              <a:r>
                <a:rPr lang="fr-FR" dirty="0" smtClean="0">
                  <a:latin typeface="Times New Roman" pitchFamily="18" charset="0"/>
                  <a:cs typeface="Times New Roman" pitchFamily="18" charset="0"/>
                </a:rPr>
                <a:t>, mais, en présence d’eau, la distance feuillet + interfoliaire peut aller de </a:t>
              </a:r>
              <a:r>
                <a:rPr lang="fr-FR" b="1" dirty="0" smtClean="0">
                  <a:latin typeface="Times New Roman" pitchFamily="18" charset="0"/>
                  <a:cs typeface="Times New Roman" pitchFamily="18" charset="0"/>
                </a:rPr>
                <a:t>10Å à 18Å</a:t>
              </a:r>
              <a:r>
                <a:rPr lang="fr-FR" dirty="0" smtClean="0">
                  <a:latin typeface="Times New Roman" pitchFamily="18" charset="0"/>
                  <a:cs typeface="Times New Roman" pitchFamily="18" charset="0"/>
                </a:rPr>
                <a:t>. </a:t>
              </a:r>
              <a:endParaRPr lang="fr-FR" dirty="0">
                <a:latin typeface="Times New Roman" pitchFamily="18" charset="0"/>
                <a:cs typeface="Times New Roman" pitchFamily="18" charset="0"/>
              </a:endParaRPr>
            </a:p>
          </p:txBody>
        </p:sp>
        <p:sp>
          <p:nvSpPr>
            <p:cNvPr id="11" name="Flèche droite 10"/>
            <p:cNvSpPr/>
            <p:nvPr/>
          </p:nvSpPr>
          <p:spPr>
            <a:xfrm rot="5400000">
              <a:off x="6179355" y="1821645"/>
              <a:ext cx="357190" cy="857256"/>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b="1" dirty="0">
                <a:solidFill>
                  <a:schemeClr val="tx1"/>
                </a:solidFill>
                <a:latin typeface="Times New Roman" pitchFamily="18" charset="0"/>
                <a:cs typeface="Times New Roman" pitchFamily="18" charset="0"/>
              </a:endParaRPr>
            </a:p>
          </p:txBody>
        </p:sp>
      </p:grpSp>
      <p:grpSp>
        <p:nvGrpSpPr>
          <p:cNvPr id="15" name="Groupe 14"/>
          <p:cNvGrpSpPr/>
          <p:nvPr/>
        </p:nvGrpSpPr>
        <p:grpSpPr>
          <a:xfrm>
            <a:off x="142844" y="2071678"/>
            <a:ext cx="3571900" cy="2942513"/>
            <a:chOff x="142844" y="2071678"/>
            <a:chExt cx="3571900" cy="2942513"/>
          </a:xfrm>
        </p:grpSpPr>
        <p:sp>
          <p:nvSpPr>
            <p:cNvPr id="8" name="Rectangle 7"/>
            <p:cNvSpPr/>
            <p:nvPr/>
          </p:nvSpPr>
          <p:spPr>
            <a:xfrm>
              <a:off x="142844" y="2428868"/>
              <a:ext cx="3571900" cy="258532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fr-FR" dirty="0" smtClean="0">
                  <a:latin typeface="Times New Roman" pitchFamily="18" charset="0"/>
                  <a:cs typeface="Times New Roman" pitchFamily="18" charset="0"/>
                </a:rPr>
                <a:t>Cette propriété n'existe plus si la charge de l'argile est :</a:t>
              </a:r>
            </a:p>
            <a:p>
              <a:pPr algn="just">
                <a:buFont typeface="Wingdings" pitchFamily="2" charset="2"/>
                <a:buChar char="Ø"/>
              </a:pPr>
              <a:r>
                <a:rPr lang="fr-FR" dirty="0" smtClean="0">
                  <a:latin typeface="Times New Roman" pitchFamily="18" charset="0"/>
                  <a:cs typeface="Times New Roman" pitchFamily="18" charset="0"/>
                </a:rPr>
                <a:t>   </a:t>
              </a:r>
              <a:r>
                <a:rPr lang="fr-FR" b="1" dirty="0" smtClean="0">
                  <a:latin typeface="Times New Roman" pitchFamily="18" charset="0"/>
                  <a:cs typeface="Times New Roman" pitchFamily="18" charset="0"/>
                </a:rPr>
                <a:t>Trop forte </a:t>
              </a:r>
              <a:r>
                <a:rPr lang="fr-FR" dirty="0" smtClean="0">
                  <a:latin typeface="Times New Roman" pitchFamily="18" charset="0"/>
                  <a:cs typeface="Times New Roman" pitchFamily="18" charset="0"/>
                </a:rPr>
                <a:t>(ex : micas) : sa charge totale est de </a:t>
              </a:r>
              <a:r>
                <a:rPr lang="fr-FR" dirty="0" smtClean="0">
                  <a:solidFill>
                    <a:srgbClr val="FF0000"/>
                  </a:solidFill>
                  <a:latin typeface="Times New Roman" pitchFamily="18" charset="0"/>
                  <a:cs typeface="Times New Roman" pitchFamily="18" charset="0"/>
                </a:rPr>
                <a:t>moins un </a:t>
              </a:r>
              <a:r>
                <a:rPr lang="fr-FR" b="1" dirty="0" smtClean="0">
                  <a:latin typeface="Times New Roman" pitchFamily="18" charset="0"/>
                  <a:cs typeface="Times New Roman" pitchFamily="18" charset="0"/>
                </a:rPr>
                <a:t>(-1)</a:t>
              </a:r>
              <a:r>
                <a:rPr lang="fr-FR" dirty="0" smtClean="0">
                  <a:latin typeface="Times New Roman" pitchFamily="18" charset="0"/>
                  <a:cs typeface="Times New Roman" pitchFamily="18" charset="0"/>
                </a:rPr>
                <a:t> parfaitement contrebalancé par les cations déshydratés (</a:t>
              </a:r>
              <a:r>
                <a:rPr lang="fr-FR" b="1" dirty="0" smtClean="0">
                  <a:latin typeface="Times New Roman" pitchFamily="18" charset="0"/>
                  <a:cs typeface="Times New Roman" pitchFamily="18" charset="0"/>
                </a:rPr>
                <a:t>K</a:t>
              </a:r>
              <a:r>
                <a:rPr lang="fr-FR" b="1" baseline="30000" dirty="0" smtClean="0">
                  <a:latin typeface="Times New Roman" pitchFamily="18" charset="0"/>
                  <a:cs typeface="Times New Roman" pitchFamily="18" charset="0"/>
                </a:rPr>
                <a:t>+</a:t>
              </a:r>
              <a:r>
                <a:rPr lang="fr-FR" dirty="0" smtClean="0">
                  <a:latin typeface="Times New Roman" pitchFamily="18" charset="0"/>
                  <a:cs typeface="Times New Roman" pitchFamily="18" charset="0"/>
                </a:rPr>
                <a:t>) ;</a:t>
              </a:r>
            </a:p>
            <a:p>
              <a:pPr algn="just">
                <a:buFont typeface="Wingdings" pitchFamily="2" charset="2"/>
                <a:buChar char="Ø"/>
              </a:pPr>
              <a:r>
                <a:rPr lang="fr-FR" dirty="0" smtClean="0">
                  <a:latin typeface="Times New Roman" pitchFamily="18" charset="0"/>
                  <a:cs typeface="Times New Roman" pitchFamily="18" charset="0"/>
                </a:rPr>
                <a:t>   </a:t>
              </a:r>
              <a:r>
                <a:rPr lang="fr-FR" b="1" dirty="0" smtClean="0">
                  <a:latin typeface="Times New Roman" pitchFamily="18" charset="0"/>
                  <a:cs typeface="Times New Roman" pitchFamily="18" charset="0"/>
                </a:rPr>
                <a:t>Nulle</a:t>
              </a:r>
              <a:r>
                <a:rPr lang="fr-FR" dirty="0" smtClean="0">
                  <a:latin typeface="Times New Roman" pitchFamily="18" charset="0"/>
                  <a:cs typeface="Times New Roman" pitchFamily="18" charset="0"/>
                </a:rPr>
                <a:t> (ex: talc) sa charge totale égale à </a:t>
              </a:r>
              <a:r>
                <a:rPr lang="fr-FR" dirty="0" smtClean="0">
                  <a:solidFill>
                    <a:srgbClr val="FF0000"/>
                  </a:solidFill>
                  <a:latin typeface="Times New Roman" pitchFamily="18" charset="0"/>
                  <a:cs typeface="Times New Roman" pitchFamily="18" charset="0"/>
                </a:rPr>
                <a:t>zéro </a:t>
              </a:r>
              <a:r>
                <a:rPr lang="fr-FR" b="1" dirty="0" smtClean="0">
                  <a:latin typeface="Times New Roman" pitchFamily="18" charset="0"/>
                  <a:cs typeface="Times New Roman" pitchFamily="18" charset="0"/>
                </a:rPr>
                <a:t>(0)</a:t>
              </a:r>
              <a:r>
                <a:rPr lang="fr-FR" dirty="0" smtClean="0">
                  <a:latin typeface="Times New Roman" pitchFamily="18" charset="0"/>
                  <a:cs typeface="Times New Roman" pitchFamily="18" charset="0"/>
                </a:rPr>
                <a:t>, alors il n’y a aucun cation interfoliaire). </a:t>
              </a:r>
              <a:endParaRPr lang="fr-FR" dirty="0">
                <a:latin typeface="Times New Roman" pitchFamily="18" charset="0"/>
                <a:cs typeface="Times New Roman" pitchFamily="18" charset="0"/>
              </a:endParaRPr>
            </a:p>
          </p:txBody>
        </p:sp>
        <p:sp>
          <p:nvSpPr>
            <p:cNvPr id="13" name="Flèche droite 12"/>
            <p:cNvSpPr/>
            <p:nvPr/>
          </p:nvSpPr>
          <p:spPr>
            <a:xfrm rot="5400000">
              <a:off x="1678761" y="1821645"/>
              <a:ext cx="357190" cy="857256"/>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b="1" dirty="0">
                <a:solidFill>
                  <a:schemeClr val="tx1"/>
                </a:solidFill>
                <a:latin typeface="Times New Roman" pitchFamily="18" charset="0"/>
                <a:cs typeface="Times New Roman" pitchFamily="18" charset="0"/>
              </a:endParaRPr>
            </a:p>
          </p:txBody>
        </p:sp>
      </p:grpSp>
      <p:grpSp>
        <p:nvGrpSpPr>
          <p:cNvPr id="17" name="Groupe 16"/>
          <p:cNvGrpSpPr/>
          <p:nvPr/>
        </p:nvGrpSpPr>
        <p:grpSpPr>
          <a:xfrm>
            <a:off x="142844" y="4714884"/>
            <a:ext cx="8715436" cy="1628957"/>
            <a:chOff x="142844" y="4714884"/>
            <a:chExt cx="8715436" cy="1628957"/>
          </a:xfrm>
        </p:grpSpPr>
        <p:sp>
          <p:nvSpPr>
            <p:cNvPr id="10" name="Rectangle 9"/>
            <p:cNvSpPr/>
            <p:nvPr/>
          </p:nvSpPr>
          <p:spPr>
            <a:xfrm>
              <a:off x="142844" y="5143512"/>
              <a:ext cx="8429684"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fr-FR" dirty="0" smtClean="0">
                  <a:latin typeface="Times New Roman" pitchFamily="18" charset="0"/>
                  <a:cs typeface="Times New Roman" pitchFamily="18" charset="0"/>
                </a:rPr>
                <a:t>Charge permanente de certains espèces expansibles :</a:t>
              </a:r>
            </a:p>
            <a:p>
              <a:pPr algn="just">
                <a:buFont typeface="Arial" pitchFamily="34" charset="0"/>
                <a:buChar char="•"/>
              </a:pPr>
              <a:r>
                <a:rPr lang="fr-FR" dirty="0" smtClean="0">
                  <a:latin typeface="Times New Roman" pitchFamily="18" charset="0"/>
                  <a:cs typeface="Times New Roman" pitchFamily="18" charset="0"/>
                </a:rPr>
                <a:t>  </a:t>
              </a:r>
              <a:r>
                <a:rPr lang="fr-FR" b="1" dirty="0" smtClean="0">
                  <a:latin typeface="Times New Roman" pitchFamily="18" charset="0"/>
                  <a:cs typeface="Times New Roman" pitchFamily="18" charset="0"/>
                </a:rPr>
                <a:t>Les Sméctites </a:t>
              </a:r>
              <a:r>
                <a:rPr lang="fr-FR" dirty="0" smtClean="0">
                  <a:latin typeface="Times New Roman" pitchFamily="18" charset="0"/>
                  <a:cs typeface="Times New Roman" pitchFamily="18" charset="0"/>
                </a:rPr>
                <a:t>ayant une charge comprise entre -0.2 et -0.6 ;</a:t>
              </a:r>
            </a:p>
            <a:p>
              <a:pPr algn="just">
                <a:buFont typeface="Arial" pitchFamily="34" charset="0"/>
                <a:buChar char="•"/>
              </a:pPr>
              <a:r>
                <a:rPr lang="fr-FR" dirty="0" smtClean="0">
                  <a:latin typeface="Times New Roman" pitchFamily="18" charset="0"/>
                  <a:cs typeface="Times New Roman" pitchFamily="18" charset="0"/>
                </a:rPr>
                <a:t>  </a:t>
              </a:r>
              <a:r>
                <a:rPr lang="fr-FR" b="1" dirty="0" smtClean="0">
                  <a:latin typeface="Times New Roman" pitchFamily="18" charset="0"/>
                  <a:cs typeface="Times New Roman" pitchFamily="18" charset="0"/>
                </a:rPr>
                <a:t>L'illite (10A°), </a:t>
              </a:r>
              <a:r>
                <a:rPr lang="fr-FR" dirty="0" smtClean="0">
                  <a:latin typeface="Times New Roman" pitchFamily="18" charset="0"/>
                  <a:cs typeface="Times New Roman" pitchFamily="18" charset="0"/>
                </a:rPr>
                <a:t>de formule </a:t>
              </a:r>
              <a:r>
                <a:rPr lang="fr-FR" b="1" dirty="0" smtClean="0">
                  <a:latin typeface="Times New Roman" pitchFamily="18" charset="0"/>
                  <a:cs typeface="Times New Roman" pitchFamily="18" charset="0"/>
                </a:rPr>
                <a:t>KAl</a:t>
              </a:r>
              <a:r>
                <a:rPr lang="fr-FR" b="1" baseline="-25000" dirty="0" smtClean="0">
                  <a:latin typeface="Times New Roman" pitchFamily="18" charset="0"/>
                  <a:cs typeface="Times New Roman" pitchFamily="18" charset="0"/>
                </a:rPr>
                <a:t>2</a:t>
              </a:r>
              <a:r>
                <a:rPr lang="fr-FR" b="1" dirty="0" smtClean="0">
                  <a:latin typeface="Times New Roman" pitchFamily="18" charset="0"/>
                  <a:cs typeface="Times New Roman" pitchFamily="18" charset="0"/>
                </a:rPr>
                <a:t>(AlSi</a:t>
              </a:r>
              <a:r>
                <a:rPr lang="fr-FR" b="1" baseline="-25000" dirty="0" smtClean="0">
                  <a:latin typeface="Times New Roman" pitchFamily="18" charset="0"/>
                  <a:cs typeface="Times New Roman" pitchFamily="18" charset="0"/>
                </a:rPr>
                <a:t>3</a:t>
              </a:r>
              <a:r>
                <a:rPr lang="fr-FR" b="1" dirty="0" smtClean="0">
                  <a:latin typeface="Times New Roman" pitchFamily="18" charset="0"/>
                  <a:cs typeface="Times New Roman" pitchFamily="18" charset="0"/>
                </a:rPr>
                <a:t>O</a:t>
              </a:r>
              <a:r>
                <a:rPr lang="fr-FR" b="1" baseline="-25000" dirty="0" smtClean="0">
                  <a:latin typeface="Times New Roman" pitchFamily="18" charset="0"/>
                  <a:cs typeface="Times New Roman" pitchFamily="18" charset="0"/>
                </a:rPr>
                <a:t>10</a:t>
              </a:r>
              <a:r>
                <a:rPr lang="fr-FR" b="1" dirty="0" smtClean="0">
                  <a:latin typeface="Times New Roman" pitchFamily="18" charset="0"/>
                  <a:cs typeface="Times New Roman" pitchFamily="18" charset="0"/>
                </a:rPr>
                <a:t>)(OH)</a:t>
              </a:r>
              <a:r>
                <a:rPr lang="fr-FR" b="1" baseline="-25000" dirty="0" smtClean="0">
                  <a:latin typeface="Times New Roman" pitchFamily="18" charset="0"/>
                  <a:cs typeface="Times New Roman" pitchFamily="18" charset="0"/>
                </a:rPr>
                <a:t>2</a:t>
              </a:r>
              <a:r>
                <a:rPr lang="fr-FR" dirty="0" smtClean="0">
                  <a:latin typeface="Times New Roman" pitchFamily="18" charset="0"/>
                  <a:cs typeface="Times New Roman" pitchFamily="18" charset="0"/>
                </a:rPr>
                <a:t>, possède une charge de -0.75 à -0.9 ;</a:t>
              </a:r>
            </a:p>
            <a:p>
              <a:pPr algn="just">
                <a:buFont typeface="Arial" pitchFamily="34" charset="0"/>
                <a:buChar char="•"/>
              </a:pPr>
              <a:r>
                <a:rPr lang="fr-FR" dirty="0" smtClean="0">
                  <a:latin typeface="Times New Roman" pitchFamily="18" charset="0"/>
                  <a:cs typeface="Times New Roman" pitchFamily="18" charset="0"/>
                </a:rPr>
                <a:t>  </a:t>
              </a:r>
              <a:r>
                <a:rPr lang="fr-FR" b="1" dirty="0" smtClean="0">
                  <a:latin typeface="Times New Roman" pitchFamily="18" charset="0"/>
                  <a:cs typeface="Times New Roman" pitchFamily="18" charset="0"/>
                </a:rPr>
                <a:t>La Vermiculite </a:t>
              </a:r>
              <a:r>
                <a:rPr lang="fr-FR" dirty="0" smtClean="0">
                  <a:latin typeface="Times New Roman" pitchFamily="18" charset="0"/>
                  <a:cs typeface="Times New Roman" pitchFamily="18" charset="0"/>
                </a:rPr>
                <a:t>possède une charge comprise entre -0.6 et -0.9.</a:t>
              </a:r>
            </a:p>
          </p:txBody>
        </p:sp>
        <p:sp>
          <p:nvSpPr>
            <p:cNvPr id="14" name="Flèche courbée vers la gauche 13"/>
            <p:cNvSpPr/>
            <p:nvPr/>
          </p:nvSpPr>
          <p:spPr>
            <a:xfrm>
              <a:off x="8572528" y="4714884"/>
              <a:ext cx="285752" cy="1285884"/>
            </a:xfrm>
            <a:prstGeom prst="curvedLeftArrow">
              <a:avLst>
                <a:gd name="adj1" fmla="val 85396"/>
                <a:gd name="adj2" fmla="val 175000"/>
                <a:gd name="adj3" fmla="val 2500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solidFill>
                  <a:schemeClr val="tx1"/>
                </a:solidFill>
              </a:endParaRPr>
            </a:p>
          </p:txBody>
        </p:sp>
      </p:grpSp>
      <p:sp>
        <p:nvSpPr>
          <p:cNvPr id="18" name="Rectangle 17"/>
          <p:cNvSpPr/>
          <p:nvPr/>
        </p:nvSpPr>
        <p:spPr>
          <a:xfrm>
            <a:off x="0" y="1"/>
            <a:ext cx="9144000" cy="523220"/>
          </a:xfrm>
          <a:prstGeom prst="rect">
            <a:avLst/>
          </a:prstGeom>
          <a:solidFill>
            <a:srgbClr val="FF0000"/>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2800" b="1" dirty="0" smtClean="0">
                <a:solidFill>
                  <a:schemeClr val="bg1"/>
                </a:solidFill>
                <a:latin typeface="Times New Roman" pitchFamily="18" charset="0"/>
                <a:ea typeface="Times New Roman" pitchFamily="18" charset="0"/>
                <a:cs typeface="Times New Roman" pitchFamily="18" charset="0"/>
              </a:rPr>
              <a:t>4- Capacité d’échange cationique (CEC)</a:t>
            </a:r>
            <a:endParaRPr lang="fr-FR" sz="2800" dirty="0">
              <a:solidFill>
                <a:schemeClr val="bg1"/>
              </a:solidFill>
              <a:latin typeface="Tahoma" pitchFamily="34" charset="0"/>
              <a:ea typeface="Tahoma" pitchFamily="34" charset="0"/>
              <a:cs typeface="Tahoma" pitchFamily="34" charset="0"/>
            </a:endParaRPr>
          </a:p>
        </p:txBody>
      </p:sp>
      <p:sp>
        <p:nvSpPr>
          <p:cNvPr id="19" name="Rectangle 18"/>
          <p:cNvSpPr/>
          <p:nvPr/>
        </p:nvSpPr>
        <p:spPr>
          <a:xfrm>
            <a:off x="0" y="6525344"/>
            <a:ext cx="9144000" cy="338554"/>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wrap="square">
            <a:spAutoFit/>
          </a:bodyPr>
          <a:lstStyle/>
          <a:p>
            <a:r>
              <a:rPr lang="fr-FR" sz="1600" i="1" dirty="0" smtClean="0">
                <a:solidFill>
                  <a:srgbClr val="FFFF00"/>
                </a:solidFill>
              </a:rPr>
              <a:t>Cours de 2</a:t>
            </a:r>
            <a:r>
              <a:rPr lang="fr-FR" sz="1600" i="1" baseline="30000" dirty="0" smtClean="0">
                <a:solidFill>
                  <a:srgbClr val="FFFF00"/>
                </a:solidFill>
              </a:rPr>
              <a:t>ème</a:t>
            </a:r>
            <a:r>
              <a:rPr lang="fr-FR" sz="1600" i="1" dirty="0" smtClean="0">
                <a:solidFill>
                  <a:srgbClr val="FFFF00"/>
                </a:solidFill>
              </a:rPr>
              <a:t> Année Master – Université DBKM                               E-mail: hamid_gadouri2000@yahoo.fr   </a:t>
            </a:r>
            <a:r>
              <a:rPr lang="fr-FR" sz="1600" b="1" dirty="0" smtClean="0">
                <a:solidFill>
                  <a:srgbClr val="FF0000"/>
                </a:solidFill>
              </a:rPr>
              <a:t>(14)</a:t>
            </a:r>
            <a:endParaRPr lang="fr-FR" sz="1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To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slide(fromTo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slide(fromTop)">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slide(fromTop)">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0" y="0"/>
            <a:ext cx="9144000" cy="523220"/>
          </a:xfrm>
          <a:prstGeom prst="rect">
            <a:avLst/>
          </a:prstGeom>
          <a:solidFill>
            <a:srgbClr val="FF0000"/>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2800" b="1" dirty="0" smtClean="0">
                <a:solidFill>
                  <a:schemeClr val="bg1"/>
                </a:solidFill>
                <a:latin typeface="Times New Roman" pitchFamily="18" charset="0"/>
                <a:ea typeface="Times New Roman" pitchFamily="18" charset="0"/>
                <a:cs typeface="Times New Roman" pitchFamily="18" charset="0"/>
              </a:rPr>
              <a:t>5-  Stabilisation des sols gonflants aux liants hydrauliques</a:t>
            </a:r>
            <a:endParaRPr lang="fr-FR" sz="2800" dirty="0">
              <a:solidFill>
                <a:schemeClr val="bg1"/>
              </a:solidFill>
              <a:latin typeface="Tahoma" pitchFamily="34" charset="0"/>
              <a:ea typeface="Tahoma" pitchFamily="34" charset="0"/>
              <a:cs typeface="Tahoma" pitchFamily="34" charset="0"/>
            </a:endParaRPr>
          </a:p>
        </p:txBody>
      </p:sp>
      <p:sp>
        <p:nvSpPr>
          <p:cNvPr id="6" name="Rectangle 5"/>
          <p:cNvSpPr/>
          <p:nvPr/>
        </p:nvSpPr>
        <p:spPr>
          <a:xfrm>
            <a:off x="1571604" y="571480"/>
            <a:ext cx="6072230" cy="40011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fr-FR" sz="2000" b="1" dirty="0" smtClean="0">
                <a:solidFill>
                  <a:schemeClr val="tx1"/>
                </a:solidFill>
                <a:latin typeface="Times New Roman" pitchFamily="18" charset="0"/>
                <a:ea typeface="Times New Roman" pitchFamily="18" charset="0"/>
                <a:cs typeface="Times New Roman" pitchFamily="18" charset="0"/>
              </a:rPr>
              <a:t>Comment identifier et classifier les sols instables ? </a:t>
            </a:r>
            <a:endParaRPr lang="fr-FR" sz="2000" dirty="0">
              <a:solidFill>
                <a:schemeClr val="tx1"/>
              </a:solidFill>
            </a:endParaRPr>
          </a:p>
        </p:txBody>
      </p:sp>
      <p:sp>
        <p:nvSpPr>
          <p:cNvPr id="7" name="Rectangle 6"/>
          <p:cNvSpPr/>
          <p:nvPr/>
        </p:nvSpPr>
        <p:spPr>
          <a:xfrm>
            <a:off x="214282" y="997849"/>
            <a:ext cx="3486852" cy="430887"/>
          </a:xfrm>
          <a:prstGeom prst="rect">
            <a:avLst/>
          </a:prstGeom>
        </p:spPr>
        <p:txBody>
          <a:bodyPr wrap="none">
            <a:spAutoFit/>
          </a:bodyPr>
          <a:lstStyle/>
          <a:p>
            <a:pPr>
              <a:buFont typeface="Wingdings" pitchFamily="2" charset="2"/>
              <a:buChar char="q"/>
            </a:pPr>
            <a:r>
              <a:rPr lang="fr-FR" sz="2200" u="sng" dirty="0" smtClean="0">
                <a:latin typeface="Times New Roman" pitchFamily="18" charset="0"/>
                <a:cs typeface="Times New Roman" pitchFamily="18" charset="0"/>
              </a:rPr>
              <a:t>    On distingue 3 familles :</a:t>
            </a:r>
            <a:endParaRPr lang="fr-FR" sz="2200" u="sng" dirty="0">
              <a:latin typeface="Times New Roman" pitchFamily="18" charset="0"/>
              <a:cs typeface="Times New Roman" pitchFamily="18" charset="0"/>
            </a:endParaRPr>
          </a:p>
        </p:txBody>
      </p:sp>
      <p:sp>
        <p:nvSpPr>
          <p:cNvPr id="8" name="Rectangle 7"/>
          <p:cNvSpPr/>
          <p:nvPr/>
        </p:nvSpPr>
        <p:spPr>
          <a:xfrm>
            <a:off x="214282" y="1462619"/>
            <a:ext cx="4643470"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457200" indent="-457200">
              <a:buFont typeface="Wingdings" pitchFamily="2" charset="2"/>
              <a:buChar char="v"/>
            </a:pPr>
            <a:r>
              <a:rPr lang="fr-FR" sz="2000" dirty="0" smtClean="0">
                <a:latin typeface="Times New Roman" pitchFamily="18" charset="0"/>
                <a:cs typeface="Times New Roman" pitchFamily="18" charset="0"/>
              </a:rPr>
              <a:t>Les </a:t>
            </a:r>
            <a:r>
              <a:rPr lang="fr-FR" sz="2000" b="1" dirty="0" smtClean="0">
                <a:solidFill>
                  <a:srgbClr val="FF0000"/>
                </a:solidFill>
                <a:latin typeface="Times New Roman" pitchFamily="18" charset="0"/>
                <a:cs typeface="Times New Roman" pitchFamily="18" charset="0"/>
              </a:rPr>
              <a:t>Sols</a:t>
            </a:r>
            <a:r>
              <a:rPr lang="fr-FR" sz="2000" b="1" dirty="0" smtClean="0">
                <a:latin typeface="Times New Roman" pitchFamily="18" charset="0"/>
                <a:cs typeface="Times New Roman" pitchFamily="18" charset="0"/>
              </a:rPr>
              <a:t> de classe : </a:t>
            </a:r>
            <a:r>
              <a:rPr lang="fr-FR" sz="2000" b="1" dirty="0" smtClean="0">
                <a:solidFill>
                  <a:srgbClr val="0070C0"/>
                </a:solidFill>
                <a:latin typeface="Times New Roman" pitchFamily="18" charset="0"/>
                <a:cs typeface="Times New Roman" pitchFamily="18" charset="0"/>
              </a:rPr>
              <a:t>A, B, C </a:t>
            </a:r>
            <a:r>
              <a:rPr lang="fr-FR" sz="2000" b="1" dirty="0" smtClean="0">
                <a:latin typeface="Times New Roman" pitchFamily="18" charset="0"/>
                <a:cs typeface="Times New Roman" pitchFamily="18" charset="0"/>
              </a:rPr>
              <a:t>et </a:t>
            </a:r>
            <a:r>
              <a:rPr lang="fr-FR" sz="2000" b="1" dirty="0" smtClean="0">
                <a:solidFill>
                  <a:srgbClr val="0070C0"/>
                </a:solidFill>
                <a:latin typeface="Times New Roman" pitchFamily="18" charset="0"/>
                <a:cs typeface="Times New Roman" pitchFamily="18" charset="0"/>
              </a:rPr>
              <a:t>D</a:t>
            </a:r>
          </a:p>
          <a:p>
            <a:pPr marL="457200" indent="-457200">
              <a:buFont typeface="Wingdings" pitchFamily="2" charset="2"/>
              <a:buChar char="v"/>
            </a:pPr>
            <a:r>
              <a:rPr lang="fr-FR" sz="2000" dirty="0" smtClean="0">
                <a:latin typeface="Times New Roman" pitchFamily="18" charset="0"/>
                <a:cs typeface="Times New Roman" pitchFamily="18" charset="0"/>
              </a:rPr>
              <a:t>Les </a:t>
            </a:r>
            <a:r>
              <a:rPr lang="fr-FR" sz="2000" b="1" dirty="0" smtClean="0">
                <a:solidFill>
                  <a:srgbClr val="FF0000"/>
                </a:solidFill>
                <a:latin typeface="Times New Roman" pitchFamily="18" charset="0"/>
                <a:cs typeface="Times New Roman" pitchFamily="18" charset="0"/>
              </a:rPr>
              <a:t>matériaux rocheux </a:t>
            </a:r>
            <a:r>
              <a:rPr lang="fr-FR" sz="2000" b="1" dirty="0" smtClean="0">
                <a:latin typeface="Times New Roman" pitchFamily="18" charset="0"/>
                <a:cs typeface="Times New Roman" pitchFamily="18" charset="0"/>
              </a:rPr>
              <a:t>de classe : </a:t>
            </a:r>
            <a:r>
              <a:rPr lang="fr-FR" sz="2000" b="1" dirty="0" smtClean="0">
                <a:solidFill>
                  <a:srgbClr val="0070C0"/>
                </a:solidFill>
                <a:latin typeface="Times New Roman" pitchFamily="18" charset="0"/>
                <a:cs typeface="Times New Roman" pitchFamily="18" charset="0"/>
              </a:rPr>
              <a:t>R</a:t>
            </a:r>
          </a:p>
          <a:p>
            <a:pPr marL="457200" indent="-457200">
              <a:buFont typeface="Wingdings" pitchFamily="2" charset="2"/>
              <a:buChar char="v"/>
            </a:pPr>
            <a:r>
              <a:rPr lang="fr-FR" sz="2000" dirty="0" smtClean="0">
                <a:latin typeface="Times New Roman" pitchFamily="18" charset="0"/>
                <a:cs typeface="Times New Roman" pitchFamily="18" charset="0"/>
              </a:rPr>
              <a:t>Les </a:t>
            </a:r>
            <a:r>
              <a:rPr lang="fr-FR" sz="2000" b="1" dirty="0" smtClean="0">
                <a:solidFill>
                  <a:srgbClr val="FF0000"/>
                </a:solidFill>
                <a:latin typeface="Times New Roman" pitchFamily="18" charset="0"/>
                <a:cs typeface="Times New Roman" pitchFamily="18" charset="0"/>
              </a:rPr>
              <a:t>sols organiques </a:t>
            </a:r>
            <a:r>
              <a:rPr lang="fr-FR" sz="2000" b="1" dirty="0" smtClean="0">
                <a:latin typeface="Times New Roman" pitchFamily="18" charset="0"/>
                <a:cs typeface="Times New Roman" pitchFamily="18" charset="0"/>
              </a:rPr>
              <a:t>et </a:t>
            </a:r>
            <a:r>
              <a:rPr lang="fr-FR" sz="2000" b="1" dirty="0" smtClean="0">
                <a:solidFill>
                  <a:srgbClr val="FF0000"/>
                </a:solidFill>
                <a:latin typeface="Times New Roman" pitchFamily="18" charset="0"/>
                <a:cs typeface="Times New Roman" pitchFamily="18" charset="0"/>
              </a:rPr>
              <a:t>sous produits industriels </a:t>
            </a:r>
            <a:r>
              <a:rPr lang="fr-FR" sz="2000" b="1" dirty="0" smtClean="0">
                <a:latin typeface="Times New Roman" pitchFamily="18" charset="0"/>
                <a:cs typeface="Times New Roman" pitchFamily="18" charset="0"/>
              </a:rPr>
              <a:t>de classe : </a:t>
            </a:r>
            <a:r>
              <a:rPr lang="fr-FR" sz="2000" b="1" dirty="0" smtClean="0">
                <a:solidFill>
                  <a:srgbClr val="0070C0"/>
                </a:solidFill>
                <a:latin typeface="Times New Roman" pitchFamily="18" charset="0"/>
                <a:cs typeface="Times New Roman" pitchFamily="18" charset="0"/>
              </a:rPr>
              <a:t>F</a:t>
            </a:r>
            <a:endParaRPr lang="fr-FR" sz="2000" dirty="0">
              <a:solidFill>
                <a:srgbClr val="0070C0"/>
              </a:solidFill>
              <a:latin typeface="Times New Roman" pitchFamily="18" charset="0"/>
              <a:cs typeface="Times New Roman" pitchFamily="18" charset="0"/>
            </a:endParaRPr>
          </a:p>
        </p:txBody>
      </p:sp>
      <p:sp>
        <p:nvSpPr>
          <p:cNvPr id="9" name="Rectangle 8"/>
          <p:cNvSpPr/>
          <p:nvPr/>
        </p:nvSpPr>
        <p:spPr>
          <a:xfrm>
            <a:off x="214282" y="2855237"/>
            <a:ext cx="4477508" cy="430887"/>
          </a:xfrm>
          <a:prstGeom prst="rect">
            <a:avLst/>
          </a:prstGeom>
        </p:spPr>
        <p:txBody>
          <a:bodyPr wrap="none">
            <a:spAutoFit/>
          </a:bodyPr>
          <a:lstStyle/>
          <a:p>
            <a:pPr>
              <a:buFont typeface="Wingdings" pitchFamily="2" charset="2"/>
              <a:buChar char="q"/>
            </a:pPr>
            <a:r>
              <a:rPr lang="fr-FR" sz="2200" u="sng" dirty="0" smtClean="0">
                <a:latin typeface="Times New Roman" pitchFamily="18" charset="0"/>
                <a:cs typeface="Times New Roman" pitchFamily="18" charset="0"/>
              </a:rPr>
              <a:t>   Les 4 classes de sols (famille 1) </a:t>
            </a:r>
            <a:r>
              <a:rPr lang="fr-FR" sz="2200" dirty="0" smtClean="0">
                <a:latin typeface="Times New Roman" pitchFamily="18" charset="0"/>
                <a:cs typeface="Times New Roman" pitchFamily="18" charset="0"/>
              </a:rPr>
              <a:t>:</a:t>
            </a:r>
            <a:endParaRPr lang="fr-FR" sz="2200" dirty="0">
              <a:latin typeface="Times New Roman" pitchFamily="18" charset="0"/>
              <a:cs typeface="Times New Roman" pitchFamily="18" charset="0"/>
            </a:endParaRPr>
          </a:p>
        </p:txBody>
      </p:sp>
      <p:sp>
        <p:nvSpPr>
          <p:cNvPr id="10" name="Rectangle 9"/>
          <p:cNvSpPr/>
          <p:nvPr/>
        </p:nvSpPr>
        <p:spPr>
          <a:xfrm>
            <a:off x="214282" y="3347396"/>
            <a:ext cx="4643470" cy="193899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buFont typeface="Wingdings" pitchFamily="2" charset="2"/>
              <a:buChar char="v"/>
            </a:pPr>
            <a:r>
              <a:rPr lang="fr-FR" sz="2000" b="1" dirty="0" smtClean="0">
                <a:latin typeface="Times New Roman" pitchFamily="18" charset="0"/>
                <a:cs typeface="Times New Roman" pitchFamily="18" charset="0"/>
              </a:rPr>
              <a:t>  Classe A : </a:t>
            </a:r>
            <a:r>
              <a:rPr lang="fr-FR" sz="2000" b="1" dirty="0" smtClean="0">
                <a:solidFill>
                  <a:srgbClr val="0070C0"/>
                </a:solidFill>
                <a:latin typeface="Times New Roman" pitchFamily="18" charset="0"/>
                <a:cs typeface="Times New Roman" pitchFamily="18" charset="0"/>
              </a:rPr>
              <a:t>sols fins (sensibles à l’eau) </a:t>
            </a:r>
          </a:p>
          <a:p>
            <a:pPr>
              <a:buFont typeface="Wingdings" pitchFamily="2" charset="2"/>
              <a:buChar char="v"/>
            </a:pPr>
            <a:r>
              <a:rPr lang="fr-FR" sz="2000" b="1" dirty="0" smtClean="0">
                <a:latin typeface="Times New Roman" pitchFamily="18" charset="0"/>
                <a:cs typeface="Times New Roman" pitchFamily="18" charset="0"/>
              </a:rPr>
              <a:t>  Classe B : </a:t>
            </a:r>
            <a:r>
              <a:rPr lang="fr-FR" sz="2000" b="1" dirty="0" smtClean="0">
                <a:solidFill>
                  <a:srgbClr val="0070C0"/>
                </a:solidFill>
                <a:latin typeface="Times New Roman" pitchFamily="18" charset="0"/>
                <a:cs typeface="Times New Roman" pitchFamily="18" charset="0"/>
              </a:rPr>
              <a:t>sols sableux et graveleux avec fines</a:t>
            </a:r>
            <a:endParaRPr lang="fr-FR" sz="2000" b="1" dirty="0" smtClean="0">
              <a:latin typeface="Times New Roman" pitchFamily="18" charset="0"/>
              <a:cs typeface="Times New Roman" pitchFamily="18" charset="0"/>
            </a:endParaRPr>
          </a:p>
          <a:p>
            <a:pPr>
              <a:buFont typeface="Wingdings" pitchFamily="2" charset="2"/>
              <a:buChar char="v"/>
            </a:pPr>
            <a:r>
              <a:rPr lang="fr-FR" sz="2000" b="1" dirty="0" smtClean="0">
                <a:latin typeface="Times New Roman" pitchFamily="18" charset="0"/>
                <a:cs typeface="Times New Roman" pitchFamily="18" charset="0"/>
              </a:rPr>
              <a:t>  Classe C : </a:t>
            </a:r>
            <a:r>
              <a:rPr lang="fr-FR" sz="2000" b="1" dirty="0" smtClean="0">
                <a:solidFill>
                  <a:srgbClr val="0070C0"/>
                </a:solidFill>
                <a:latin typeface="Times New Roman" pitchFamily="18" charset="0"/>
                <a:cs typeface="Times New Roman" pitchFamily="18" charset="0"/>
              </a:rPr>
              <a:t>sols comportant des fines et des gros éléments</a:t>
            </a:r>
            <a:endParaRPr lang="fr-FR" sz="2000" b="1" dirty="0" smtClean="0">
              <a:latin typeface="Times New Roman" pitchFamily="18" charset="0"/>
              <a:cs typeface="Times New Roman" pitchFamily="18" charset="0"/>
            </a:endParaRPr>
          </a:p>
          <a:p>
            <a:pPr>
              <a:buFont typeface="Wingdings" pitchFamily="2" charset="2"/>
              <a:buChar char="v"/>
            </a:pPr>
            <a:r>
              <a:rPr lang="fr-FR" sz="2000" b="1" dirty="0" smtClean="0">
                <a:latin typeface="Times New Roman" pitchFamily="18" charset="0"/>
                <a:cs typeface="Times New Roman" pitchFamily="18" charset="0"/>
              </a:rPr>
              <a:t>  Classe D : </a:t>
            </a:r>
            <a:r>
              <a:rPr lang="fr-FR" sz="2000" b="1" dirty="0" smtClean="0">
                <a:solidFill>
                  <a:srgbClr val="0070C0"/>
                </a:solidFill>
                <a:latin typeface="Times New Roman" pitchFamily="18" charset="0"/>
                <a:cs typeface="Times New Roman" pitchFamily="18" charset="0"/>
              </a:rPr>
              <a:t>sols insensibles à l'eau</a:t>
            </a:r>
            <a:endParaRPr lang="fr-FR" sz="2000" dirty="0">
              <a:solidFill>
                <a:srgbClr val="0070C0"/>
              </a:solidFill>
              <a:latin typeface="Times New Roman" pitchFamily="18" charset="0"/>
              <a:cs typeface="Times New Roman" pitchFamily="18" charset="0"/>
            </a:endParaRPr>
          </a:p>
        </p:txBody>
      </p:sp>
      <p:sp>
        <p:nvSpPr>
          <p:cNvPr id="11" name="Rectangle 10"/>
          <p:cNvSpPr/>
          <p:nvPr/>
        </p:nvSpPr>
        <p:spPr>
          <a:xfrm>
            <a:off x="214282" y="5429264"/>
            <a:ext cx="4643470"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fr-FR" sz="2000" b="1" dirty="0" smtClean="0">
                <a:solidFill>
                  <a:srgbClr val="FF0000"/>
                </a:solidFill>
                <a:latin typeface="Times New Roman" pitchFamily="18" charset="0"/>
                <a:cs typeface="Times New Roman" pitchFamily="18" charset="0"/>
              </a:rPr>
              <a:t>Identification</a:t>
            </a:r>
            <a:r>
              <a:rPr lang="fr-FR" sz="2000" b="1" dirty="0" smtClean="0">
                <a:latin typeface="Times New Roman" pitchFamily="18" charset="0"/>
                <a:cs typeface="Times New Roman" pitchFamily="18" charset="0"/>
              </a:rPr>
              <a:t> : </a:t>
            </a:r>
            <a:r>
              <a:rPr lang="fr-FR" sz="2000" dirty="0" smtClean="0">
                <a:latin typeface="Times New Roman" pitchFamily="18" charset="0"/>
                <a:cs typeface="Times New Roman" pitchFamily="18" charset="0"/>
              </a:rPr>
              <a:t>Ces classes de sols peuvent être identifiés par des essais normalisés physico-mécaniques et chimiques.  </a:t>
            </a:r>
            <a:endParaRPr lang="fr-FR" sz="2000" dirty="0">
              <a:solidFill>
                <a:srgbClr val="0070C0"/>
              </a:solidFill>
              <a:latin typeface="Times New Roman" pitchFamily="18" charset="0"/>
              <a:cs typeface="Times New Roman" pitchFamily="18" charset="0"/>
            </a:endParaRPr>
          </a:p>
        </p:txBody>
      </p:sp>
      <p:grpSp>
        <p:nvGrpSpPr>
          <p:cNvPr id="12" name="Groupe 11"/>
          <p:cNvGrpSpPr/>
          <p:nvPr/>
        </p:nvGrpSpPr>
        <p:grpSpPr>
          <a:xfrm>
            <a:off x="5000628" y="1071545"/>
            <a:ext cx="3985907" cy="4214843"/>
            <a:chOff x="5000628" y="642918"/>
            <a:chExt cx="3985907" cy="4214843"/>
          </a:xfrm>
        </p:grpSpPr>
        <p:pic>
          <p:nvPicPr>
            <p:cNvPr id="13" name="Picture 3"/>
            <p:cNvPicPr>
              <a:picLocks noChangeAspect="1" noChangeArrowheads="1"/>
            </p:cNvPicPr>
            <p:nvPr/>
          </p:nvPicPr>
          <p:blipFill>
            <a:blip r:embed="rId3" cstate="print"/>
            <a:srcRect/>
            <a:stretch>
              <a:fillRect/>
            </a:stretch>
          </p:blipFill>
          <p:spPr bwMode="auto">
            <a:xfrm>
              <a:off x="5072066" y="3286124"/>
              <a:ext cx="3892111" cy="1571637"/>
            </a:xfrm>
            <a:prstGeom prst="rect">
              <a:avLst/>
            </a:prstGeom>
            <a:noFill/>
            <a:ln w="9525">
              <a:noFill/>
              <a:miter lim="800000"/>
              <a:headEnd/>
              <a:tailEnd/>
            </a:ln>
            <a:effectLst/>
          </p:spPr>
        </p:pic>
        <p:pic>
          <p:nvPicPr>
            <p:cNvPr id="14" name="Picture 2"/>
            <p:cNvPicPr>
              <a:picLocks noChangeAspect="1" noChangeArrowheads="1"/>
            </p:cNvPicPr>
            <p:nvPr/>
          </p:nvPicPr>
          <p:blipFill>
            <a:blip r:embed="rId4" cstate="print"/>
            <a:srcRect/>
            <a:stretch>
              <a:fillRect/>
            </a:stretch>
          </p:blipFill>
          <p:spPr bwMode="auto">
            <a:xfrm>
              <a:off x="5000628" y="642918"/>
              <a:ext cx="3985907" cy="2616009"/>
            </a:xfrm>
            <a:prstGeom prst="rect">
              <a:avLst/>
            </a:prstGeom>
            <a:noFill/>
            <a:ln w="9525">
              <a:noFill/>
              <a:miter lim="800000"/>
              <a:headEnd/>
              <a:tailEnd/>
            </a:ln>
            <a:effectLst/>
          </p:spPr>
        </p:pic>
      </p:grpSp>
      <p:sp>
        <p:nvSpPr>
          <p:cNvPr id="15" name="Rectangle 14"/>
          <p:cNvSpPr/>
          <p:nvPr/>
        </p:nvSpPr>
        <p:spPr>
          <a:xfrm>
            <a:off x="5072066" y="5413733"/>
            <a:ext cx="3929090" cy="1015663"/>
          </a:xfrm>
          <a:prstGeom prst="rect">
            <a:avLst/>
          </a:prstGeom>
          <a:solidFill>
            <a:srgbClr val="FFFF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2000" dirty="0" smtClean="0">
                <a:solidFill>
                  <a:schemeClr val="tx1"/>
                </a:solidFill>
                <a:latin typeface="Times New Roman" pitchFamily="18" charset="0"/>
                <a:cs typeface="Times New Roman" pitchFamily="18" charset="0"/>
              </a:rPr>
              <a:t>Tableau synoptique de classification des matériaux selon leur nature [</a:t>
            </a:r>
            <a:r>
              <a:rPr lang="en-US" sz="2000" b="1" i="1" dirty="0" smtClean="0">
                <a:solidFill>
                  <a:schemeClr val="tx1"/>
                </a:solidFill>
                <a:latin typeface="Times New Roman" pitchFamily="18" charset="0"/>
                <a:cs typeface="Times New Roman" pitchFamily="18" charset="0"/>
              </a:rPr>
              <a:t>GTR, LCPC-SETRA</a:t>
            </a:r>
            <a:r>
              <a:rPr lang="en-US" sz="2000" dirty="0" smtClean="0">
                <a:solidFill>
                  <a:schemeClr val="tx1"/>
                </a:solidFill>
                <a:latin typeface="Times New Roman" pitchFamily="18" charset="0"/>
                <a:cs typeface="Times New Roman" pitchFamily="18" charset="0"/>
              </a:rPr>
              <a:t>, 1992]</a:t>
            </a:r>
            <a:endParaRPr lang="fr-FR" sz="2000" dirty="0" smtClean="0">
              <a:solidFill>
                <a:srgbClr val="FF0000"/>
              </a:solidFill>
              <a:latin typeface="Times New Roman" pitchFamily="18" charset="0"/>
              <a:cs typeface="Times New Roman" pitchFamily="18" charset="0"/>
            </a:endParaRPr>
          </a:p>
        </p:txBody>
      </p:sp>
      <p:sp>
        <p:nvSpPr>
          <p:cNvPr id="17" name="Rectangle 16"/>
          <p:cNvSpPr/>
          <p:nvPr/>
        </p:nvSpPr>
        <p:spPr>
          <a:xfrm>
            <a:off x="0" y="6525344"/>
            <a:ext cx="9144000" cy="338554"/>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wrap="square">
            <a:spAutoFit/>
          </a:bodyPr>
          <a:lstStyle/>
          <a:p>
            <a:r>
              <a:rPr lang="fr-FR" sz="1600" i="1" dirty="0" smtClean="0">
                <a:solidFill>
                  <a:srgbClr val="FFFF00"/>
                </a:solidFill>
              </a:rPr>
              <a:t>Cours de 2</a:t>
            </a:r>
            <a:r>
              <a:rPr lang="fr-FR" sz="1600" i="1" baseline="30000" dirty="0" smtClean="0">
                <a:solidFill>
                  <a:srgbClr val="FFFF00"/>
                </a:solidFill>
              </a:rPr>
              <a:t>ème</a:t>
            </a:r>
            <a:r>
              <a:rPr lang="fr-FR" sz="1600" i="1" dirty="0" smtClean="0">
                <a:solidFill>
                  <a:srgbClr val="FFFF00"/>
                </a:solidFill>
              </a:rPr>
              <a:t> Année Master – Université DBKM                               E-mail: hamid_gadouri2000@yahoo.fr   </a:t>
            </a:r>
            <a:r>
              <a:rPr lang="fr-FR" sz="1600" b="1" dirty="0" smtClean="0">
                <a:solidFill>
                  <a:srgbClr val="FF0000"/>
                </a:solidFill>
              </a:rPr>
              <a:t>(15)</a:t>
            </a:r>
            <a:endParaRPr lang="fr-FR" sz="1600" b="1"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0" y="0"/>
            <a:ext cx="9144000" cy="523220"/>
          </a:xfrm>
          <a:prstGeom prst="rect">
            <a:avLst/>
          </a:prstGeom>
          <a:solidFill>
            <a:srgbClr val="FF0000"/>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2800" b="1" dirty="0" smtClean="0">
                <a:solidFill>
                  <a:schemeClr val="bg1"/>
                </a:solidFill>
                <a:latin typeface="Times New Roman" pitchFamily="18" charset="0"/>
                <a:ea typeface="Times New Roman" pitchFamily="18" charset="0"/>
                <a:cs typeface="Times New Roman" pitchFamily="18" charset="0"/>
              </a:rPr>
              <a:t>5-  Stabilisation des sols gonflants aux liants hydrauliques</a:t>
            </a:r>
            <a:endParaRPr lang="fr-FR" sz="2800" dirty="0">
              <a:solidFill>
                <a:schemeClr val="bg1"/>
              </a:solidFill>
              <a:latin typeface="Tahoma" pitchFamily="34" charset="0"/>
              <a:ea typeface="Tahoma" pitchFamily="34" charset="0"/>
              <a:cs typeface="Tahoma" pitchFamily="34" charset="0"/>
            </a:endParaRPr>
          </a:p>
        </p:txBody>
      </p:sp>
      <p:sp>
        <p:nvSpPr>
          <p:cNvPr id="6" name="Rectangle 5"/>
          <p:cNvSpPr/>
          <p:nvPr/>
        </p:nvSpPr>
        <p:spPr>
          <a:xfrm>
            <a:off x="214282" y="671436"/>
            <a:ext cx="8643998" cy="40011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fr-FR" sz="2000" b="1" dirty="0" smtClean="0">
                <a:solidFill>
                  <a:schemeClr val="tx1"/>
                </a:solidFill>
                <a:latin typeface="Times New Roman" pitchFamily="18" charset="0"/>
                <a:ea typeface="Times New Roman" pitchFamily="18" charset="0"/>
                <a:cs typeface="Times New Roman" pitchFamily="18" charset="0"/>
              </a:rPr>
              <a:t>Quelles sont les méthodes de traitement et de renforcement des sols instables? </a:t>
            </a:r>
            <a:endParaRPr lang="fr-FR" sz="2000" dirty="0">
              <a:solidFill>
                <a:schemeClr val="tx1"/>
              </a:solidFill>
            </a:endParaRPr>
          </a:p>
        </p:txBody>
      </p:sp>
      <p:pic>
        <p:nvPicPr>
          <p:cNvPr id="7" name="Picture 6" descr="imprprec"/>
          <p:cNvPicPr>
            <a:picLocks noChangeAspect="1" noChangeArrowheads="1"/>
          </p:cNvPicPr>
          <p:nvPr/>
        </p:nvPicPr>
        <p:blipFill>
          <a:blip r:embed="rId3" cstate="print"/>
          <a:srcRect/>
          <a:stretch>
            <a:fillRect/>
          </a:stretch>
        </p:blipFill>
        <p:spPr bwMode="auto">
          <a:xfrm>
            <a:off x="214281" y="4774180"/>
            <a:ext cx="4107729" cy="1214108"/>
          </a:xfrm>
          <a:prstGeom prst="rect">
            <a:avLst/>
          </a:prstGeom>
          <a:noFill/>
        </p:spPr>
      </p:pic>
      <p:sp>
        <p:nvSpPr>
          <p:cNvPr id="8" name="Rectangle 7"/>
          <p:cNvSpPr/>
          <p:nvPr/>
        </p:nvSpPr>
        <p:spPr>
          <a:xfrm>
            <a:off x="428596" y="3131106"/>
            <a:ext cx="3286148"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buFont typeface="Wingdings" pitchFamily="2" charset="2"/>
              <a:buChar char="v"/>
            </a:pPr>
            <a:r>
              <a:rPr lang="fr-FR" b="1" dirty="0" smtClean="0">
                <a:solidFill>
                  <a:srgbClr val="FF0000"/>
                </a:solidFill>
                <a:latin typeface="Times New Roman" pitchFamily="18" charset="0"/>
                <a:cs typeface="Times New Roman" pitchFamily="18" charset="0"/>
              </a:rPr>
              <a:t> 3- </a:t>
            </a:r>
            <a:r>
              <a:rPr lang="fr-FR" b="1" dirty="0" smtClean="0">
                <a:latin typeface="Times New Roman" pitchFamily="18" charset="0"/>
                <a:cs typeface="Times New Roman" pitchFamily="18" charset="0"/>
              </a:rPr>
              <a:t>Stabilisation mécanique;</a:t>
            </a:r>
            <a:endParaRPr lang="fr-FR" dirty="0"/>
          </a:p>
        </p:txBody>
      </p:sp>
      <p:sp>
        <p:nvSpPr>
          <p:cNvPr id="9" name="Rectangle 8"/>
          <p:cNvSpPr/>
          <p:nvPr/>
        </p:nvSpPr>
        <p:spPr>
          <a:xfrm>
            <a:off x="357158" y="6131502"/>
            <a:ext cx="3495509" cy="369332"/>
          </a:xfrm>
          <a:prstGeom prst="rect">
            <a:avLst/>
          </a:prstGeom>
        </p:spPr>
        <p:style>
          <a:lnRef idx="1">
            <a:schemeClr val="accent5"/>
          </a:lnRef>
          <a:fillRef idx="1001">
            <a:schemeClr val="lt1"/>
          </a:fillRef>
          <a:effectRef idx="1">
            <a:schemeClr val="accent5"/>
          </a:effectRef>
          <a:fontRef idx="minor">
            <a:schemeClr val="dk1"/>
          </a:fontRef>
        </p:style>
        <p:txBody>
          <a:bodyPr wrap="none">
            <a:spAutoFit/>
          </a:bodyPr>
          <a:lstStyle/>
          <a:p>
            <a:r>
              <a:rPr lang="fr-FR" b="1" dirty="0" smtClean="0">
                <a:solidFill>
                  <a:srgbClr val="0000FF"/>
                </a:solidFill>
                <a:latin typeface="Times New Roman" pitchFamily="18" charset="0"/>
                <a:cs typeface="Times New Roman" pitchFamily="18" charset="0"/>
              </a:rPr>
              <a:t>Densification par préchargement</a:t>
            </a:r>
            <a:r>
              <a:rPr lang="fr-FR" dirty="0" smtClean="0">
                <a:solidFill>
                  <a:srgbClr val="0000FF"/>
                </a:solidFill>
                <a:latin typeface="Times New Roman" pitchFamily="18" charset="0"/>
                <a:cs typeface="Times New Roman" pitchFamily="18" charset="0"/>
              </a:rPr>
              <a:t> </a:t>
            </a:r>
            <a:endParaRPr lang="fr-FR" dirty="0">
              <a:solidFill>
                <a:srgbClr val="0000FF"/>
              </a:solidFill>
            </a:endParaRPr>
          </a:p>
        </p:txBody>
      </p:sp>
      <p:sp>
        <p:nvSpPr>
          <p:cNvPr id="10" name="Rectangle 9"/>
          <p:cNvSpPr/>
          <p:nvPr/>
        </p:nvSpPr>
        <p:spPr>
          <a:xfrm>
            <a:off x="428596" y="1220916"/>
            <a:ext cx="8215370" cy="707886"/>
          </a:xfrm>
          <a:prstGeom prst="rect">
            <a:avLst/>
          </a:prstGeom>
        </p:spPr>
        <p:style>
          <a:lnRef idx="1">
            <a:schemeClr val="accent5"/>
          </a:lnRef>
          <a:fillRef idx="1001">
            <a:schemeClr val="lt1"/>
          </a:fillRef>
          <a:effectRef idx="1">
            <a:schemeClr val="accent5"/>
          </a:effectRef>
          <a:fontRef idx="minor">
            <a:schemeClr val="dk1"/>
          </a:fontRef>
        </p:style>
        <p:txBody>
          <a:bodyPr wrap="square">
            <a:spAutoFit/>
          </a:bodyPr>
          <a:lstStyle/>
          <a:p>
            <a:pPr algn="just"/>
            <a:r>
              <a:rPr lang="fr-FR" sz="2000" dirty="0" smtClean="0">
                <a:latin typeface="Times New Roman" pitchFamily="18" charset="0"/>
                <a:cs typeface="Times New Roman" pitchFamily="18" charset="0"/>
              </a:rPr>
              <a:t>Il existe plusieurs techniques permettent la valorisation des sols présentant des caractéristiques médiocres. Il s’agit de la:</a:t>
            </a:r>
          </a:p>
        </p:txBody>
      </p:sp>
      <p:sp>
        <p:nvSpPr>
          <p:cNvPr id="11" name="Rectangle 10"/>
          <p:cNvSpPr/>
          <p:nvPr/>
        </p:nvSpPr>
        <p:spPr>
          <a:xfrm>
            <a:off x="4214810" y="6131502"/>
            <a:ext cx="4714876" cy="369332"/>
          </a:xfrm>
          <a:prstGeom prst="rect">
            <a:avLst/>
          </a:prstGeom>
        </p:spPr>
        <p:style>
          <a:lnRef idx="1">
            <a:schemeClr val="accent5"/>
          </a:lnRef>
          <a:fillRef idx="1001">
            <a:schemeClr val="lt1"/>
          </a:fillRef>
          <a:effectRef idx="1">
            <a:schemeClr val="accent5"/>
          </a:effectRef>
          <a:fontRef idx="minor">
            <a:schemeClr val="dk1"/>
          </a:fontRef>
        </p:style>
        <p:txBody>
          <a:bodyPr wrap="square">
            <a:spAutoFit/>
          </a:bodyPr>
          <a:lstStyle/>
          <a:p>
            <a:pPr algn="ctr"/>
            <a:r>
              <a:rPr lang="fr-FR" b="1" dirty="0" smtClean="0">
                <a:solidFill>
                  <a:srgbClr val="0000FF"/>
                </a:solidFill>
                <a:latin typeface="Times New Roman" pitchFamily="18" charset="0"/>
                <a:cs typeface="Times New Roman" pitchFamily="18" charset="0"/>
              </a:rPr>
              <a:t>Densification par compactage dynamique</a:t>
            </a:r>
            <a:endParaRPr lang="fr-FR" dirty="0">
              <a:solidFill>
                <a:srgbClr val="0000FF"/>
              </a:solidFill>
            </a:endParaRPr>
          </a:p>
        </p:txBody>
      </p:sp>
      <p:pic>
        <p:nvPicPr>
          <p:cNvPr id="12" name="Picture 2"/>
          <p:cNvPicPr>
            <a:picLocks noChangeAspect="1" noChangeArrowheads="1"/>
          </p:cNvPicPr>
          <p:nvPr/>
        </p:nvPicPr>
        <p:blipFill>
          <a:blip r:embed="rId4" cstate="print"/>
          <a:srcRect/>
          <a:stretch>
            <a:fillRect/>
          </a:stretch>
        </p:blipFill>
        <p:spPr bwMode="auto">
          <a:xfrm>
            <a:off x="5715008" y="2559602"/>
            <a:ext cx="2357454" cy="3508337"/>
          </a:xfrm>
          <a:prstGeom prst="rect">
            <a:avLst/>
          </a:prstGeom>
          <a:noFill/>
          <a:ln w="9525">
            <a:noFill/>
            <a:miter lim="800000"/>
            <a:headEnd/>
            <a:tailEnd/>
          </a:ln>
          <a:effectLst/>
        </p:spPr>
      </p:pic>
      <p:sp>
        <p:nvSpPr>
          <p:cNvPr id="13" name="Rectangle 12"/>
          <p:cNvSpPr/>
          <p:nvPr/>
        </p:nvSpPr>
        <p:spPr>
          <a:xfrm>
            <a:off x="428596" y="2059536"/>
            <a:ext cx="7072362"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buFont typeface="Wingdings" pitchFamily="2" charset="2"/>
              <a:buChar char="v"/>
            </a:pPr>
            <a:r>
              <a:rPr lang="fr-FR" b="1" dirty="0" smtClean="0">
                <a:solidFill>
                  <a:srgbClr val="FF0000"/>
                </a:solidFill>
                <a:latin typeface="Times New Roman" pitchFamily="18" charset="0"/>
                <a:cs typeface="Times New Roman" pitchFamily="18" charset="0"/>
              </a:rPr>
              <a:t> 1- </a:t>
            </a:r>
            <a:r>
              <a:rPr lang="fr-FR" b="1" dirty="0" smtClean="0">
                <a:latin typeface="Times New Roman" pitchFamily="18" charset="0"/>
                <a:cs typeface="Times New Roman" pitchFamily="18" charset="0"/>
              </a:rPr>
              <a:t>Stabilisation hydraulique (rabattement de nappe, drainage,…);</a:t>
            </a:r>
          </a:p>
        </p:txBody>
      </p:sp>
      <p:sp>
        <p:nvSpPr>
          <p:cNvPr id="14" name="Flèche vers le haut 13"/>
          <p:cNvSpPr/>
          <p:nvPr/>
        </p:nvSpPr>
        <p:spPr>
          <a:xfrm rot="7400401">
            <a:off x="4481943" y="2957362"/>
            <a:ext cx="428947" cy="1960666"/>
          </a:xfrm>
          <a:prstGeom prst="up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dirty="0"/>
          </a:p>
        </p:txBody>
      </p:sp>
      <p:sp>
        <p:nvSpPr>
          <p:cNvPr id="15" name="Flèche vers le haut 14"/>
          <p:cNvSpPr/>
          <p:nvPr/>
        </p:nvSpPr>
        <p:spPr>
          <a:xfrm rot="10800000">
            <a:off x="1714477" y="3571876"/>
            <a:ext cx="457671" cy="1000132"/>
          </a:xfrm>
          <a:prstGeom prst="up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dirty="0"/>
          </a:p>
        </p:txBody>
      </p:sp>
      <p:sp>
        <p:nvSpPr>
          <p:cNvPr id="16" name="Rectangle 15"/>
          <p:cNvSpPr/>
          <p:nvPr/>
        </p:nvSpPr>
        <p:spPr>
          <a:xfrm>
            <a:off x="428596" y="2631040"/>
            <a:ext cx="4714908"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buFont typeface="Wingdings" pitchFamily="2" charset="2"/>
              <a:buChar char="v"/>
            </a:pPr>
            <a:r>
              <a:rPr lang="fr-FR" b="1" dirty="0" smtClean="0">
                <a:solidFill>
                  <a:srgbClr val="FF0000"/>
                </a:solidFill>
                <a:latin typeface="Times New Roman" pitchFamily="18" charset="0"/>
                <a:cs typeface="Times New Roman" pitchFamily="18" charset="0"/>
              </a:rPr>
              <a:t> 2- </a:t>
            </a:r>
            <a:r>
              <a:rPr lang="fr-FR" b="1" dirty="0" smtClean="0">
                <a:latin typeface="Times New Roman" pitchFamily="18" charset="0"/>
                <a:cs typeface="Times New Roman" pitchFamily="18" charset="0"/>
              </a:rPr>
              <a:t>Stabilisation thermique (congélation,…);</a:t>
            </a:r>
            <a:endParaRPr lang="fr-FR" dirty="0" smtClean="0"/>
          </a:p>
        </p:txBody>
      </p:sp>
      <p:sp>
        <p:nvSpPr>
          <p:cNvPr id="18" name="Rectangle 17"/>
          <p:cNvSpPr/>
          <p:nvPr/>
        </p:nvSpPr>
        <p:spPr>
          <a:xfrm>
            <a:off x="0" y="6525344"/>
            <a:ext cx="9144000" cy="338554"/>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wrap="square">
            <a:spAutoFit/>
          </a:bodyPr>
          <a:lstStyle/>
          <a:p>
            <a:r>
              <a:rPr lang="fr-FR" sz="1600" i="1" dirty="0" smtClean="0">
                <a:solidFill>
                  <a:srgbClr val="FFFF00"/>
                </a:solidFill>
              </a:rPr>
              <a:t>Cours de 2</a:t>
            </a:r>
            <a:r>
              <a:rPr lang="fr-FR" sz="1600" i="1" baseline="30000" dirty="0" smtClean="0">
                <a:solidFill>
                  <a:srgbClr val="FFFF00"/>
                </a:solidFill>
              </a:rPr>
              <a:t>ème</a:t>
            </a:r>
            <a:r>
              <a:rPr lang="fr-FR" sz="1600" i="1" dirty="0" smtClean="0">
                <a:solidFill>
                  <a:srgbClr val="FFFF00"/>
                </a:solidFill>
              </a:rPr>
              <a:t> Année Master – Université DBKM                               E-mail: hamid_gadouri2000@yahoo.fr   </a:t>
            </a:r>
            <a:r>
              <a:rPr lang="fr-FR" sz="1600" b="1" dirty="0" smtClean="0">
                <a:solidFill>
                  <a:srgbClr val="FF0000"/>
                </a:solidFill>
              </a:rPr>
              <a:t>(16)</a:t>
            </a:r>
            <a:endParaRPr lang="fr-FR" sz="1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heckerboard(across)">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heckerboard(across)">
                                      <p:cBhvr>
                                        <p:cTn id="22" dur="500"/>
                                        <p:tgtEl>
                                          <p:spTgt spid="15"/>
                                        </p:tgtEl>
                                      </p:cBhvr>
                                    </p:animEffect>
                                  </p:childTnLst>
                                </p:cTn>
                              </p:par>
                              <p:par>
                                <p:cTn id="23" presetID="5" presetClass="entr" presetSubtype="1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heckerboard(across)">
                                      <p:cBhvr>
                                        <p:cTn id="25" dur="500"/>
                                        <p:tgtEl>
                                          <p:spTgt spid="7"/>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heckerboard(across)">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checkerboard(across)">
                                      <p:cBhvr>
                                        <p:cTn id="33" dur="500"/>
                                        <p:tgtEl>
                                          <p:spTgt spid="14"/>
                                        </p:tgtEl>
                                      </p:cBhvr>
                                    </p:animEffect>
                                  </p:childTnLst>
                                </p:cTn>
                              </p:par>
                              <p:par>
                                <p:cTn id="34" presetID="5" presetClass="entr" presetSubtype="1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heckerboard(across)">
                                      <p:cBhvr>
                                        <p:cTn id="36" dur="500"/>
                                        <p:tgtEl>
                                          <p:spTgt spid="12"/>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checkerboard(across)">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3" grpId="0" animBg="1"/>
      <p:bldP spid="1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0" y="0"/>
            <a:ext cx="9144000" cy="523220"/>
          </a:xfrm>
          <a:prstGeom prst="rect">
            <a:avLst/>
          </a:prstGeom>
          <a:solidFill>
            <a:srgbClr val="FF0000"/>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2800" b="1" dirty="0" smtClean="0">
                <a:solidFill>
                  <a:schemeClr val="bg1"/>
                </a:solidFill>
                <a:latin typeface="Times New Roman" pitchFamily="18" charset="0"/>
                <a:ea typeface="Times New Roman" pitchFamily="18" charset="0"/>
                <a:cs typeface="Times New Roman" pitchFamily="18" charset="0"/>
              </a:rPr>
              <a:t>5-  Stabilisation des sols gonflants aux liants hydrauliques</a:t>
            </a:r>
            <a:endParaRPr lang="fr-FR" sz="2800" dirty="0">
              <a:solidFill>
                <a:schemeClr val="bg1"/>
              </a:solidFill>
              <a:latin typeface="Tahoma" pitchFamily="34" charset="0"/>
              <a:ea typeface="Tahoma" pitchFamily="34" charset="0"/>
              <a:cs typeface="Tahoma" pitchFamily="34" charset="0"/>
            </a:endParaRPr>
          </a:p>
        </p:txBody>
      </p:sp>
      <p:sp>
        <p:nvSpPr>
          <p:cNvPr id="17" name="Rectangle 16"/>
          <p:cNvSpPr/>
          <p:nvPr/>
        </p:nvSpPr>
        <p:spPr>
          <a:xfrm>
            <a:off x="214282" y="5643578"/>
            <a:ext cx="8643998" cy="677108"/>
          </a:xfrm>
          <a:prstGeom prst="rect">
            <a:avLst/>
          </a:prstGeom>
        </p:spPr>
        <p:style>
          <a:lnRef idx="1">
            <a:schemeClr val="accent6"/>
          </a:lnRef>
          <a:fillRef idx="1001">
            <a:schemeClr val="lt2"/>
          </a:fillRef>
          <a:effectRef idx="1">
            <a:schemeClr val="accent6"/>
          </a:effectRef>
          <a:fontRef idx="minor">
            <a:schemeClr val="dk1"/>
          </a:fontRef>
        </p:style>
        <p:txBody>
          <a:bodyPr wrap="square">
            <a:spAutoFit/>
          </a:bodyPr>
          <a:lstStyle/>
          <a:p>
            <a:pPr algn="just"/>
            <a:r>
              <a:rPr lang="fr-FR" sz="1900" b="1" dirty="0" smtClean="0">
                <a:solidFill>
                  <a:srgbClr val="FF0000"/>
                </a:solidFill>
                <a:latin typeface="Times New Roman" pitchFamily="18" charset="0"/>
                <a:cs typeface="Times New Roman" pitchFamily="18" charset="0"/>
              </a:rPr>
              <a:t>Remarque : </a:t>
            </a:r>
            <a:r>
              <a:rPr lang="fr-FR" sz="1900" dirty="0" smtClean="0">
                <a:solidFill>
                  <a:schemeClr val="tx1"/>
                </a:solidFill>
                <a:latin typeface="Times New Roman" pitchFamily="18" charset="0"/>
                <a:cs typeface="Times New Roman" pitchFamily="18" charset="0"/>
              </a:rPr>
              <a:t>Da</a:t>
            </a:r>
            <a:r>
              <a:rPr lang="fr-FR" sz="1900" dirty="0" smtClean="0">
                <a:latin typeface="Times New Roman" pitchFamily="18" charset="0"/>
                <a:cs typeface="Times New Roman" pitchFamily="18" charset="0"/>
              </a:rPr>
              <a:t>ns cette recherche bibliographique nous allons s’intéresser aux traitement des sols par la </a:t>
            </a:r>
            <a:r>
              <a:rPr lang="fr-FR" sz="1900" dirty="0" smtClean="0">
                <a:solidFill>
                  <a:srgbClr val="FF0000"/>
                </a:solidFill>
                <a:latin typeface="Times New Roman" pitchFamily="18" charset="0"/>
                <a:cs typeface="Times New Roman" pitchFamily="18" charset="0"/>
              </a:rPr>
              <a:t>méthode chimique </a:t>
            </a:r>
            <a:r>
              <a:rPr lang="fr-FR" sz="1900" dirty="0" smtClean="0">
                <a:solidFill>
                  <a:srgbClr val="0070C0"/>
                </a:solidFill>
                <a:latin typeface="Times New Roman" pitchFamily="18" charset="0"/>
                <a:cs typeface="Times New Roman" pitchFamily="18" charset="0"/>
              </a:rPr>
              <a:t>(ajouts des produits minéraux).</a:t>
            </a:r>
          </a:p>
        </p:txBody>
      </p:sp>
      <p:sp>
        <p:nvSpPr>
          <p:cNvPr id="18" name="Rectangle 17"/>
          <p:cNvSpPr/>
          <p:nvPr/>
        </p:nvSpPr>
        <p:spPr>
          <a:xfrm>
            <a:off x="357158" y="642918"/>
            <a:ext cx="3643338"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buFont typeface="Wingdings" pitchFamily="2" charset="2"/>
              <a:buChar char="v"/>
            </a:pPr>
            <a:r>
              <a:rPr lang="fr-FR" b="1" dirty="0" smtClean="0">
                <a:solidFill>
                  <a:srgbClr val="FF0000"/>
                </a:solidFill>
                <a:latin typeface="Times New Roman" pitchFamily="18" charset="0"/>
                <a:cs typeface="Times New Roman" pitchFamily="18" charset="0"/>
              </a:rPr>
              <a:t> 4- </a:t>
            </a:r>
            <a:r>
              <a:rPr lang="fr-FR" b="1" dirty="0" smtClean="0">
                <a:latin typeface="Times New Roman" pitchFamily="18" charset="0"/>
                <a:cs typeface="Times New Roman" pitchFamily="18" charset="0"/>
              </a:rPr>
              <a:t>Stabilisation chimique par : (chaux, ciment, cendre volante,…).</a:t>
            </a:r>
            <a:endParaRPr lang="fr-FR" dirty="0"/>
          </a:p>
        </p:txBody>
      </p:sp>
      <p:pic>
        <p:nvPicPr>
          <p:cNvPr id="19" name="Picture 3"/>
          <p:cNvPicPr>
            <a:picLocks noChangeAspect="1" noChangeArrowheads="1"/>
          </p:cNvPicPr>
          <p:nvPr/>
        </p:nvPicPr>
        <p:blipFill>
          <a:blip r:embed="rId3" cstate="print"/>
          <a:srcRect/>
          <a:stretch>
            <a:fillRect/>
          </a:stretch>
        </p:blipFill>
        <p:spPr bwMode="auto">
          <a:xfrm>
            <a:off x="4714876" y="2930864"/>
            <a:ext cx="4169724" cy="2141209"/>
          </a:xfrm>
          <a:prstGeom prst="rect">
            <a:avLst/>
          </a:prstGeom>
          <a:noFill/>
          <a:ln w="9525">
            <a:noFill/>
            <a:miter lim="800000"/>
            <a:headEnd/>
            <a:tailEnd/>
          </a:ln>
          <a:effectLst/>
        </p:spPr>
      </p:pic>
      <p:pic>
        <p:nvPicPr>
          <p:cNvPr id="20" name="Picture 2"/>
          <p:cNvPicPr>
            <a:picLocks noChangeAspect="1" noChangeArrowheads="1"/>
          </p:cNvPicPr>
          <p:nvPr/>
        </p:nvPicPr>
        <p:blipFill>
          <a:blip r:embed="rId4" cstate="print"/>
          <a:srcRect/>
          <a:stretch>
            <a:fillRect/>
          </a:stretch>
        </p:blipFill>
        <p:spPr bwMode="auto">
          <a:xfrm>
            <a:off x="4286248" y="642918"/>
            <a:ext cx="2714644" cy="1693080"/>
          </a:xfrm>
          <a:prstGeom prst="rect">
            <a:avLst/>
          </a:prstGeom>
          <a:noFill/>
          <a:ln w="9525">
            <a:noFill/>
            <a:miter lim="800000"/>
            <a:headEnd/>
            <a:tailEnd/>
          </a:ln>
          <a:effectLst/>
        </p:spPr>
      </p:pic>
      <p:sp>
        <p:nvSpPr>
          <p:cNvPr id="21" name="Rectangle 20"/>
          <p:cNvSpPr/>
          <p:nvPr/>
        </p:nvSpPr>
        <p:spPr>
          <a:xfrm>
            <a:off x="4119487" y="2357430"/>
            <a:ext cx="3095719" cy="369332"/>
          </a:xfrm>
          <a:prstGeom prst="rect">
            <a:avLst/>
          </a:prstGeom>
        </p:spPr>
        <p:style>
          <a:lnRef idx="1">
            <a:schemeClr val="accent5"/>
          </a:lnRef>
          <a:fillRef idx="1001">
            <a:schemeClr val="lt1"/>
          </a:fillRef>
          <a:effectRef idx="1">
            <a:schemeClr val="accent5"/>
          </a:effectRef>
          <a:fontRef idx="minor">
            <a:schemeClr val="dk1"/>
          </a:fontRef>
        </p:style>
        <p:txBody>
          <a:bodyPr wrap="none">
            <a:spAutoFit/>
          </a:bodyPr>
          <a:lstStyle/>
          <a:p>
            <a:r>
              <a:rPr lang="fr-FR" b="1" dirty="0" smtClean="0">
                <a:solidFill>
                  <a:srgbClr val="FF0000"/>
                </a:solidFill>
                <a:latin typeface="Times New Roman" pitchFamily="18" charset="0"/>
                <a:cs typeface="Times New Roman" pitchFamily="18" charset="0"/>
              </a:rPr>
              <a:t>(1)- </a:t>
            </a:r>
            <a:r>
              <a:rPr lang="fr-FR" b="1" dirty="0" smtClean="0">
                <a:solidFill>
                  <a:srgbClr val="0000FF"/>
                </a:solidFill>
                <a:latin typeface="Times New Roman" pitchFamily="18" charset="0"/>
                <a:cs typeface="Times New Roman" pitchFamily="18" charset="0"/>
              </a:rPr>
              <a:t>Mise en place de la chaux</a:t>
            </a:r>
            <a:endParaRPr lang="fr-FR" dirty="0">
              <a:solidFill>
                <a:srgbClr val="0000FF"/>
              </a:solidFill>
            </a:endParaRPr>
          </a:p>
        </p:txBody>
      </p:sp>
      <p:sp>
        <p:nvSpPr>
          <p:cNvPr id="22" name="Rectangle 21"/>
          <p:cNvSpPr/>
          <p:nvPr/>
        </p:nvSpPr>
        <p:spPr>
          <a:xfrm>
            <a:off x="928662" y="5143512"/>
            <a:ext cx="1819729" cy="369332"/>
          </a:xfrm>
          <a:prstGeom prst="rect">
            <a:avLst/>
          </a:prstGeom>
        </p:spPr>
        <p:style>
          <a:lnRef idx="1">
            <a:schemeClr val="accent5"/>
          </a:lnRef>
          <a:fillRef idx="1001">
            <a:schemeClr val="lt1"/>
          </a:fillRef>
          <a:effectRef idx="1">
            <a:schemeClr val="accent5"/>
          </a:effectRef>
          <a:fontRef idx="minor">
            <a:schemeClr val="dk1"/>
          </a:fontRef>
        </p:style>
        <p:txBody>
          <a:bodyPr wrap="none">
            <a:spAutoFit/>
          </a:bodyPr>
          <a:lstStyle/>
          <a:p>
            <a:r>
              <a:rPr lang="fr-FR" b="1" dirty="0" smtClean="0">
                <a:solidFill>
                  <a:srgbClr val="FF0000"/>
                </a:solidFill>
                <a:latin typeface="Times New Roman" pitchFamily="18" charset="0"/>
                <a:cs typeface="Times New Roman" pitchFamily="18" charset="0"/>
              </a:rPr>
              <a:t>(3)- </a:t>
            </a:r>
            <a:r>
              <a:rPr lang="fr-FR" b="1" dirty="0" smtClean="0">
                <a:solidFill>
                  <a:srgbClr val="0000FF"/>
                </a:solidFill>
                <a:latin typeface="Times New Roman" pitchFamily="18" charset="0"/>
                <a:cs typeface="Times New Roman" pitchFamily="18" charset="0"/>
              </a:rPr>
              <a:t>Compactage</a:t>
            </a:r>
            <a:endParaRPr lang="fr-FR" dirty="0">
              <a:solidFill>
                <a:srgbClr val="0000FF"/>
              </a:solidFill>
            </a:endParaRPr>
          </a:p>
        </p:txBody>
      </p:sp>
      <p:sp>
        <p:nvSpPr>
          <p:cNvPr id="23" name="Rectangle 22"/>
          <p:cNvSpPr/>
          <p:nvPr/>
        </p:nvSpPr>
        <p:spPr>
          <a:xfrm>
            <a:off x="5072066" y="5143512"/>
            <a:ext cx="3662285" cy="369332"/>
          </a:xfrm>
          <a:prstGeom prst="rect">
            <a:avLst/>
          </a:prstGeom>
        </p:spPr>
        <p:style>
          <a:lnRef idx="1">
            <a:schemeClr val="accent5"/>
          </a:lnRef>
          <a:fillRef idx="1001">
            <a:schemeClr val="lt1"/>
          </a:fillRef>
          <a:effectRef idx="1">
            <a:schemeClr val="accent5"/>
          </a:effectRef>
          <a:fontRef idx="minor">
            <a:schemeClr val="dk1"/>
          </a:fontRef>
        </p:style>
        <p:txBody>
          <a:bodyPr wrap="none">
            <a:spAutoFit/>
          </a:bodyPr>
          <a:lstStyle/>
          <a:p>
            <a:r>
              <a:rPr lang="fr-FR" b="1" dirty="0" smtClean="0">
                <a:solidFill>
                  <a:srgbClr val="FF0000"/>
                </a:solidFill>
                <a:latin typeface="Times New Roman" pitchFamily="18" charset="0"/>
                <a:cs typeface="Times New Roman" pitchFamily="18" charset="0"/>
              </a:rPr>
              <a:t>(2)- </a:t>
            </a:r>
            <a:r>
              <a:rPr lang="fr-FR" b="1" dirty="0" smtClean="0">
                <a:solidFill>
                  <a:srgbClr val="0000FF"/>
                </a:solidFill>
                <a:latin typeface="Times New Roman" pitchFamily="18" charset="0"/>
                <a:cs typeface="Times New Roman" pitchFamily="18" charset="0"/>
              </a:rPr>
              <a:t>Arrosage de l’eau et malaxage  </a:t>
            </a:r>
            <a:endParaRPr lang="fr-FR" dirty="0">
              <a:solidFill>
                <a:srgbClr val="0000FF"/>
              </a:solidFill>
            </a:endParaRPr>
          </a:p>
        </p:txBody>
      </p:sp>
      <p:pic>
        <p:nvPicPr>
          <p:cNvPr id="24" name="Picture 5"/>
          <p:cNvPicPr>
            <a:picLocks noChangeAspect="1" noChangeArrowheads="1"/>
          </p:cNvPicPr>
          <p:nvPr/>
        </p:nvPicPr>
        <p:blipFill>
          <a:blip r:embed="rId5" cstate="print"/>
          <a:srcRect/>
          <a:stretch>
            <a:fillRect/>
          </a:stretch>
        </p:blipFill>
        <p:spPr bwMode="auto">
          <a:xfrm>
            <a:off x="357158" y="2928934"/>
            <a:ext cx="3352798" cy="2159132"/>
          </a:xfrm>
          <a:prstGeom prst="rect">
            <a:avLst/>
          </a:prstGeom>
          <a:noFill/>
          <a:ln w="9525">
            <a:noFill/>
            <a:miter lim="800000"/>
            <a:headEnd/>
            <a:tailEnd/>
          </a:ln>
          <a:effectLst/>
        </p:spPr>
      </p:pic>
      <p:sp>
        <p:nvSpPr>
          <p:cNvPr id="25" name="Flèche vers le bas 24"/>
          <p:cNvSpPr/>
          <p:nvPr/>
        </p:nvSpPr>
        <p:spPr>
          <a:xfrm rot="5400000">
            <a:off x="4000720" y="3714528"/>
            <a:ext cx="484632" cy="770833"/>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dirty="0"/>
          </a:p>
        </p:txBody>
      </p:sp>
      <p:grpSp>
        <p:nvGrpSpPr>
          <p:cNvPr id="26" name="Groupe 25"/>
          <p:cNvGrpSpPr/>
          <p:nvPr/>
        </p:nvGrpSpPr>
        <p:grpSpPr>
          <a:xfrm>
            <a:off x="7000892" y="1285860"/>
            <a:ext cx="1168238" cy="1500198"/>
            <a:chOff x="6286512" y="1357298"/>
            <a:chExt cx="1453990" cy="1518403"/>
          </a:xfrm>
        </p:grpSpPr>
        <p:sp>
          <p:nvSpPr>
            <p:cNvPr id="27" name="Flèche vers le bas 26"/>
            <p:cNvSpPr/>
            <p:nvPr/>
          </p:nvSpPr>
          <p:spPr>
            <a:xfrm>
              <a:off x="7215206" y="1357298"/>
              <a:ext cx="525296" cy="1518403"/>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dirty="0"/>
            </a:p>
          </p:txBody>
        </p:sp>
        <p:sp>
          <p:nvSpPr>
            <p:cNvPr id="28" name="Rectangle 27"/>
            <p:cNvSpPr/>
            <p:nvPr/>
          </p:nvSpPr>
          <p:spPr>
            <a:xfrm>
              <a:off x="6286512" y="1357298"/>
              <a:ext cx="1285884" cy="28575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dirty="0"/>
            </a:p>
          </p:txBody>
        </p:sp>
      </p:grpSp>
      <p:sp>
        <p:nvSpPr>
          <p:cNvPr id="29" name="Rectangle 28"/>
          <p:cNvSpPr/>
          <p:nvPr/>
        </p:nvSpPr>
        <p:spPr>
          <a:xfrm>
            <a:off x="357158" y="1714488"/>
            <a:ext cx="3143272"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buFont typeface="Wingdings" pitchFamily="2" charset="2"/>
              <a:buChar char="v"/>
            </a:pPr>
            <a:r>
              <a:rPr lang="fr-FR" b="1" dirty="0" smtClean="0">
                <a:solidFill>
                  <a:srgbClr val="FF0000"/>
                </a:solidFill>
                <a:latin typeface="Times New Roman" pitchFamily="18" charset="0"/>
                <a:cs typeface="Times New Roman" pitchFamily="18" charset="0"/>
              </a:rPr>
              <a:t> Expemple : </a:t>
            </a:r>
            <a:r>
              <a:rPr lang="fr-FR" b="1" dirty="0" smtClean="0">
                <a:solidFill>
                  <a:schemeClr val="tx1"/>
                </a:solidFill>
                <a:latin typeface="Times New Roman" pitchFamily="18" charset="0"/>
                <a:cs typeface="Times New Roman" pitchFamily="18" charset="0"/>
              </a:rPr>
              <a:t>utilisation de la chaux</a:t>
            </a:r>
            <a:r>
              <a:rPr lang="fr-FR" b="1" dirty="0" smtClean="0">
                <a:solidFill>
                  <a:srgbClr val="FF0000"/>
                </a:solidFill>
                <a:latin typeface="Times New Roman" pitchFamily="18" charset="0"/>
                <a:cs typeface="Times New Roman" pitchFamily="18" charset="0"/>
              </a:rPr>
              <a:t>  </a:t>
            </a:r>
            <a:endParaRPr lang="fr-FR" dirty="0"/>
          </a:p>
        </p:txBody>
      </p:sp>
      <p:sp>
        <p:nvSpPr>
          <p:cNvPr id="30" name="Flèche vers le bas 29"/>
          <p:cNvSpPr/>
          <p:nvPr/>
        </p:nvSpPr>
        <p:spPr>
          <a:xfrm rot="14647335">
            <a:off x="3651920" y="1468085"/>
            <a:ext cx="485631" cy="635681"/>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dirty="0"/>
          </a:p>
        </p:txBody>
      </p:sp>
      <p:sp>
        <p:nvSpPr>
          <p:cNvPr id="32" name="Rectangle 31"/>
          <p:cNvSpPr/>
          <p:nvPr/>
        </p:nvSpPr>
        <p:spPr>
          <a:xfrm>
            <a:off x="0" y="6525344"/>
            <a:ext cx="9144000" cy="338554"/>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wrap="square">
            <a:spAutoFit/>
          </a:bodyPr>
          <a:lstStyle/>
          <a:p>
            <a:r>
              <a:rPr lang="fr-FR" sz="1600" i="1" dirty="0" smtClean="0">
                <a:solidFill>
                  <a:srgbClr val="FFFF00"/>
                </a:solidFill>
              </a:rPr>
              <a:t>Cours de 2</a:t>
            </a:r>
            <a:r>
              <a:rPr lang="fr-FR" sz="1600" i="1" baseline="30000" dirty="0" smtClean="0">
                <a:solidFill>
                  <a:srgbClr val="FFFF00"/>
                </a:solidFill>
              </a:rPr>
              <a:t>ème</a:t>
            </a:r>
            <a:r>
              <a:rPr lang="fr-FR" sz="1600" i="1" dirty="0" smtClean="0">
                <a:solidFill>
                  <a:srgbClr val="FFFF00"/>
                </a:solidFill>
              </a:rPr>
              <a:t> Année Master – Université DBKM                               E-mail: hamid_gadouri2000@yahoo.fr   </a:t>
            </a:r>
            <a:r>
              <a:rPr lang="fr-FR" sz="1600" b="1" dirty="0" smtClean="0">
                <a:solidFill>
                  <a:srgbClr val="FF0000"/>
                </a:solidFill>
              </a:rPr>
              <a:t>(17)</a:t>
            </a:r>
            <a:endParaRPr lang="fr-FR" sz="1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amond(in)">
                                      <p:cBhvr>
                                        <p:cTn id="7" dur="500"/>
                                        <p:tgtEl>
                                          <p:spTgt spid="29"/>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diamond(in)">
                                      <p:cBhvr>
                                        <p:cTn id="10" dur="500"/>
                                        <p:tgtEl>
                                          <p:spTgt spid="30"/>
                                        </p:tgtEl>
                                      </p:cBhvr>
                                    </p:animEffect>
                                  </p:childTnLst>
                                </p:cTn>
                              </p:par>
                              <p:par>
                                <p:cTn id="11" presetID="8" presetClass="entr" presetSubtype="16"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diamond(in)">
                                      <p:cBhvr>
                                        <p:cTn id="13" dur="500"/>
                                        <p:tgtEl>
                                          <p:spTgt spid="20"/>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diamond(in)">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ox(in)">
                                      <p:cBhvr>
                                        <p:cTn id="21" dur="500"/>
                                        <p:tgtEl>
                                          <p:spTgt spid="26"/>
                                        </p:tgtEl>
                                      </p:cBhvr>
                                    </p:animEffect>
                                  </p:childTnLst>
                                </p:cTn>
                              </p:par>
                              <p:par>
                                <p:cTn id="22" presetID="4" presetClass="entr" presetSubtype="16"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ox(in)">
                                      <p:cBhvr>
                                        <p:cTn id="24" dur="500"/>
                                        <p:tgtEl>
                                          <p:spTgt spid="19"/>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ox(in)">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diamond(in)">
                                      <p:cBhvr>
                                        <p:cTn id="32" dur="500"/>
                                        <p:tgtEl>
                                          <p:spTgt spid="25"/>
                                        </p:tgtEl>
                                      </p:cBhvr>
                                    </p:animEffect>
                                  </p:childTnLst>
                                </p:cTn>
                              </p:par>
                              <p:par>
                                <p:cTn id="33" presetID="8" presetClass="entr" presetSubtype="16"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diamond(in)">
                                      <p:cBhvr>
                                        <p:cTn id="35" dur="500"/>
                                        <p:tgtEl>
                                          <p:spTgt spid="24"/>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diamond(in)">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22" grpId="0" animBg="1"/>
      <p:bldP spid="23" grpId="0" animBg="1"/>
      <p:bldP spid="25" grpId="0" animBg="1"/>
      <p:bldP spid="29" grpId="0"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0" y="0"/>
            <a:ext cx="9144000" cy="523220"/>
          </a:xfrm>
          <a:prstGeom prst="rect">
            <a:avLst/>
          </a:prstGeom>
          <a:solidFill>
            <a:srgbClr val="FF0000"/>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2800" b="1" dirty="0" smtClean="0">
                <a:solidFill>
                  <a:schemeClr val="bg1"/>
                </a:solidFill>
                <a:latin typeface="Times New Roman" pitchFamily="18" charset="0"/>
                <a:ea typeface="Times New Roman" pitchFamily="18" charset="0"/>
                <a:cs typeface="Times New Roman" pitchFamily="18" charset="0"/>
              </a:rPr>
              <a:t>5-  Stabilisation des sols gonflants aux liants hydrauliques</a:t>
            </a:r>
            <a:endParaRPr lang="fr-FR" sz="2800" dirty="0">
              <a:solidFill>
                <a:schemeClr val="bg1"/>
              </a:solidFill>
              <a:latin typeface="Tahoma" pitchFamily="34" charset="0"/>
              <a:ea typeface="Tahoma" pitchFamily="34" charset="0"/>
              <a:cs typeface="Tahoma" pitchFamily="34" charset="0"/>
            </a:endParaRPr>
          </a:p>
        </p:txBody>
      </p:sp>
      <p:sp>
        <p:nvSpPr>
          <p:cNvPr id="26" name="Rectangle 25"/>
          <p:cNvSpPr/>
          <p:nvPr/>
        </p:nvSpPr>
        <p:spPr>
          <a:xfrm>
            <a:off x="1285852" y="720850"/>
            <a:ext cx="6715172" cy="707886"/>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fr-FR" sz="2000" b="1" dirty="0" smtClean="0">
                <a:solidFill>
                  <a:schemeClr val="tx1"/>
                </a:solidFill>
                <a:latin typeface="Times New Roman" pitchFamily="18" charset="0"/>
                <a:ea typeface="Times New Roman" pitchFamily="18" charset="0"/>
                <a:cs typeface="Times New Roman" pitchFamily="18" charset="0"/>
              </a:rPr>
              <a:t>Quelle est la différence entre la stabilisation des sols à la chaux et au ciment? </a:t>
            </a:r>
            <a:endParaRPr lang="fr-FR" sz="2000" dirty="0">
              <a:solidFill>
                <a:schemeClr val="tx1"/>
              </a:solidFill>
            </a:endParaRPr>
          </a:p>
        </p:txBody>
      </p:sp>
      <p:sp>
        <p:nvSpPr>
          <p:cNvPr id="31" name="Rectangle 30"/>
          <p:cNvSpPr/>
          <p:nvPr/>
        </p:nvSpPr>
        <p:spPr>
          <a:xfrm>
            <a:off x="357158" y="1714488"/>
            <a:ext cx="4500594" cy="424731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fr-FR" b="1" dirty="0" smtClean="0">
                <a:solidFill>
                  <a:srgbClr val="FF0000"/>
                </a:solidFill>
                <a:latin typeface="Times New Roman" pitchFamily="18" charset="0"/>
                <a:cs typeface="Times New Roman" pitchFamily="18" charset="0"/>
              </a:rPr>
              <a:t>Traitement à la chaux:</a:t>
            </a:r>
          </a:p>
          <a:p>
            <a:pPr algn="just"/>
            <a:endParaRPr lang="fr-FR" dirty="0" smtClean="0">
              <a:latin typeface="Times New Roman" pitchFamily="18" charset="0"/>
              <a:cs typeface="Times New Roman" pitchFamily="18" charset="0"/>
            </a:endParaRPr>
          </a:p>
          <a:p>
            <a:pPr algn="just"/>
            <a:r>
              <a:rPr lang="fr-FR" dirty="0" smtClean="0">
                <a:latin typeface="Times New Roman" pitchFamily="18" charset="0"/>
                <a:cs typeface="Times New Roman" pitchFamily="18" charset="0"/>
              </a:rPr>
              <a:t>L’addition de la chaux aux sols argileux entraîne </a:t>
            </a:r>
            <a:r>
              <a:rPr lang="fr-FR" b="1" dirty="0" smtClean="0">
                <a:latin typeface="Times New Roman" pitchFamily="18" charset="0"/>
                <a:cs typeface="Times New Roman" pitchFamily="18" charset="0"/>
              </a:rPr>
              <a:t>une augmentation du Ph du sol </a:t>
            </a:r>
            <a:r>
              <a:rPr lang="fr-FR" dirty="0" smtClean="0">
                <a:latin typeface="Times New Roman" pitchFamily="18" charset="0"/>
                <a:cs typeface="Times New Roman" pitchFamily="18" charset="0"/>
              </a:rPr>
              <a:t>qui est responsable de la </a:t>
            </a:r>
            <a:r>
              <a:rPr lang="fr-FR" b="1" dirty="0" smtClean="0">
                <a:latin typeface="Times New Roman" pitchFamily="18" charset="0"/>
                <a:cs typeface="Times New Roman" pitchFamily="18" charset="0"/>
              </a:rPr>
              <a:t>dissolution</a:t>
            </a:r>
            <a:r>
              <a:rPr lang="fr-FR" dirty="0" smtClean="0">
                <a:latin typeface="Times New Roman" pitchFamily="18" charset="0"/>
                <a:cs typeface="Times New Roman" pitchFamily="18" charset="0"/>
              </a:rPr>
              <a:t> de l’</a:t>
            </a:r>
            <a:r>
              <a:rPr lang="fr-FR" b="1" dirty="0" smtClean="0">
                <a:latin typeface="Times New Roman" pitchFamily="18" charset="0"/>
                <a:cs typeface="Times New Roman" pitchFamily="18" charset="0"/>
              </a:rPr>
              <a:t>alumine</a:t>
            </a:r>
            <a:r>
              <a:rPr lang="fr-FR" dirty="0" smtClean="0">
                <a:latin typeface="Times New Roman" pitchFamily="18" charset="0"/>
                <a:cs typeface="Times New Roman" pitchFamily="18" charset="0"/>
              </a:rPr>
              <a:t> et de la </a:t>
            </a:r>
            <a:r>
              <a:rPr lang="fr-FR" b="1" dirty="0" smtClean="0">
                <a:latin typeface="Times New Roman" pitchFamily="18" charset="0"/>
                <a:cs typeface="Times New Roman" pitchFamily="18" charset="0"/>
              </a:rPr>
              <a:t>silice</a:t>
            </a:r>
            <a:r>
              <a:rPr lang="fr-FR" dirty="0" smtClean="0">
                <a:latin typeface="Times New Roman" pitchFamily="18" charset="0"/>
                <a:cs typeface="Times New Roman" pitchFamily="18" charset="0"/>
              </a:rPr>
              <a:t> présentant dans l’argile. En effet, les réactions entre cette chaux, la silice et l'alumine libres, concourant à la formation de nouveaux minéraux comme des </a:t>
            </a:r>
            <a:r>
              <a:rPr lang="fr-FR" b="1" dirty="0" smtClean="0">
                <a:latin typeface="Times New Roman" pitchFamily="18" charset="0"/>
                <a:cs typeface="Times New Roman" pitchFamily="18" charset="0"/>
              </a:rPr>
              <a:t>CSH</a:t>
            </a:r>
            <a:r>
              <a:rPr lang="fr-FR" dirty="0" smtClean="0">
                <a:latin typeface="Times New Roman" pitchFamily="18" charset="0"/>
                <a:cs typeface="Times New Roman" pitchFamily="18" charset="0"/>
              </a:rPr>
              <a:t> (silicates de calcium hydratés), des </a:t>
            </a:r>
            <a:r>
              <a:rPr lang="fr-FR" b="1" dirty="0" smtClean="0">
                <a:latin typeface="Times New Roman" pitchFamily="18" charset="0"/>
                <a:cs typeface="Times New Roman" pitchFamily="18" charset="0"/>
              </a:rPr>
              <a:t>CAH</a:t>
            </a:r>
            <a:r>
              <a:rPr lang="fr-FR" dirty="0" smtClean="0">
                <a:latin typeface="Times New Roman" pitchFamily="18" charset="0"/>
                <a:cs typeface="Times New Roman" pitchFamily="18" charset="0"/>
              </a:rPr>
              <a:t> (aluminates de calcium hydratés) et des </a:t>
            </a:r>
            <a:r>
              <a:rPr lang="fr-FR" b="1" dirty="0" smtClean="0">
                <a:latin typeface="Times New Roman" pitchFamily="18" charset="0"/>
                <a:cs typeface="Times New Roman" pitchFamily="18" charset="0"/>
              </a:rPr>
              <a:t>CASH</a:t>
            </a:r>
            <a:r>
              <a:rPr lang="fr-FR" dirty="0" smtClean="0">
                <a:latin typeface="Times New Roman" pitchFamily="18" charset="0"/>
                <a:cs typeface="Times New Roman" pitchFamily="18" charset="0"/>
              </a:rPr>
              <a:t> (alumino-silicates de calcium hydratés) qui sont principalement responsables de la </a:t>
            </a:r>
            <a:r>
              <a:rPr lang="fr-FR" b="1" dirty="0" smtClean="0">
                <a:latin typeface="Times New Roman" pitchFamily="18" charset="0"/>
                <a:cs typeface="Times New Roman" pitchFamily="18" charset="0"/>
              </a:rPr>
              <a:t>consolidation (augmentation des résistances mécaniques).</a:t>
            </a:r>
            <a:endParaRPr lang="fr-FR" b="1" dirty="0">
              <a:latin typeface="Times New Roman" pitchFamily="18" charset="0"/>
              <a:cs typeface="Times New Roman" pitchFamily="18" charset="0"/>
            </a:endParaRPr>
          </a:p>
        </p:txBody>
      </p:sp>
      <p:sp>
        <p:nvSpPr>
          <p:cNvPr id="32" name="Rectangle 31"/>
          <p:cNvSpPr/>
          <p:nvPr/>
        </p:nvSpPr>
        <p:spPr>
          <a:xfrm>
            <a:off x="5143504" y="1714488"/>
            <a:ext cx="3571900" cy="424731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fr-FR" b="1" dirty="0" smtClean="0">
                <a:solidFill>
                  <a:srgbClr val="FF0000"/>
                </a:solidFill>
                <a:latin typeface="Times New Roman" pitchFamily="18" charset="0"/>
                <a:cs typeface="Times New Roman" pitchFamily="18" charset="0"/>
              </a:rPr>
              <a:t>Traitement au ciment:</a:t>
            </a:r>
          </a:p>
          <a:p>
            <a:pPr algn="just"/>
            <a:endParaRPr lang="fr-FR" dirty="0" smtClean="0">
              <a:latin typeface="Times New Roman" pitchFamily="18" charset="0"/>
              <a:cs typeface="Times New Roman" pitchFamily="18" charset="0"/>
            </a:endParaRPr>
          </a:p>
          <a:p>
            <a:pPr algn="just"/>
            <a:r>
              <a:rPr lang="fr-FR" dirty="0" smtClean="0">
                <a:latin typeface="Times New Roman" pitchFamily="18" charset="0"/>
                <a:cs typeface="Times New Roman" pitchFamily="18" charset="0"/>
              </a:rPr>
              <a:t>Contrairement à la chaux, la poudre de ciment contient en elle-même tout ce dont elle a besoin </a:t>
            </a:r>
            <a:r>
              <a:rPr lang="fr-FR" b="1" dirty="0" smtClean="0">
                <a:latin typeface="Times New Roman" pitchFamily="18" charset="0"/>
                <a:cs typeface="Times New Roman" pitchFamily="18" charset="0"/>
              </a:rPr>
              <a:t>pour réagir et former des produits cimentaires </a:t>
            </a:r>
            <a:r>
              <a:rPr lang="fr-FR" dirty="0" smtClean="0">
                <a:latin typeface="Times New Roman" pitchFamily="18" charset="0"/>
                <a:cs typeface="Times New Roman" pitchFamily="18" charset="0"/>
              </a:rPr>
              <a:t>(</a:t>
            </a:r>
            <a:r>
              <a:rPr lang="fr-FR" b="1" dirty="0" smtClean="0">
                <a:latin typeface="Times New Roman" pitchFamily="18" charset="0"/>
                <a:cs typeface="Times New Roman" pitchFamily="18" charset="0"/>
              </a:rPr>
              <a:t>CSH, CAH </a:t>
            </a:r>
            <a:r>
              <a:rPr lang="fr-FR" dirty="0" smtClean="0">
                <a:latin typeface="Times New Roman" pitchFamily="18" charset="0"/>
                <a:cs typeface="Times New Roman" pitchFamily="18" charset="0"/>
              </a:rPr>
              <a:t>et </a:t>
            </a:r>
            <a:r>
              <a:rPr lang="fr-FR" b="1" dirty="0" smtClean="0">
                <a:latin typeface="Times New Roman" pitchFamily="18" charset="0"/>
                <a:cs typeface="Times New Roman" pitchFamily="18" charset="0"/>
              </a:rPr>
              <a:t>CASH</a:t>
            </a:r>
            <a:r>
              <a:rPr lang="fr-FR" dirty="0" smtClean="0">
                <a:latin typeface="Times New Roman" pitchFamily="18" charset="0"/>
                <a:cs typeface="Times New Roman" pitchFamily="18" charset="0"/>
              </a:rPr>
              <a:t>). Le ciment va créer des liens physiques entre les particules augmentant ainsi la résistance des sols comparativement à la chaux qui a besoin de silice et d'alumine provenant des particules argileuses pour développer les </a:t>
            </a:r>
            <a:r>
              <a:rPr lang="fr-FR" b="1" dirty="0" smtClean="0">
                <a:latin typeface="Times New Roman" pitchFamily="18" charset="0"/>
                <a:cs typeface="Times New Roman" pitchFamily="18" charset="0"/>
              </a:rPr>
              <a:t>réactions pouzzolaniques </a:t>
            </a:r>
            <a:endParaRPr lang="fr-FR" b="1" dirty="0">
              <a:latin typeface="Times New Roman" pitchFamily="18" charset="0"/>
              <a:cs typeface="Times New Roman" pitchFamily="18" charset="0"/>
            </a:endParaRPr>
          </a:p>
        </p:txBody>
      </p:sp>
      <p:sp>
        <p:nvSpPr>
          <p:cNvPr id="8" name="Rectangle 7"/>
          <p:cNvSpPr/>
          <p:nvPr/>
        </p:nvSpPr>
        <p:spPr>
          <a:xfrm>
            <a:off x="0" y="6525344"/>
            <a:ext cx="9144000" cy="338554"/>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wrap="square">
            <a:spAutoFit/>
          </a:bodyPr>
          <a:lstStyle/>
          <a:p>
            <a:r>
              <a:rPr lang="fr-FR" sz="1600" i="1" dirty="0" smtClean="0">
                <a:solidFill>
                  <a:srgbClr val="FFFF00"/>
                </a:solidFill>
              </a:rPr>
              <a:t>Cours de 2</a:t>
            </a:r>
            <a:r>
              <a:rPr lang="fr-FR" sz="1600" i="1" baseline="30000" dirty="0" smtClean="0">
                <a:solidFill>
                  <a:srgbClr val="FFFF00"/>
                </a:solidFill>
              </a:rPr>
              <a:t>ème</a:t>
            </a:r>
            <a:r>
              <a:rPr lang="fr-FR" sz="1600" i="1" dirty="0" smtClean="0">
                <a:solidFill>
                  <a:srgbClr val="FFFF00"/>
                </a:solidFill>
              </a:rPr>
              <a:t> Année Master – Université DBKM                               E-mail: hamid_gadouri2000@yahoo.fr   </a:t>
            </a:r>
            <a:r>
              <a:rPr lang="fr-FR" sz="1600" b="1" dirty="0" smtClean="0">
                <a:solidFill>
                  <a:srgbClr val="FF0000"/>
                </a:solidFill>
              </a:rPr>
              <a:t>(18)</a:t>
            </a:r>
            <a:endParaRPr lang="fr-FR" sz="1600" b="1"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0" y="0"/>
            <a:ext cx="9144000" cy="523220"/>
          </a:xfrm>
          <a:prstGeom prst="rect">
            <a:avLst/>
          </a:prstGeom>
          <a:solidFill>
            <a:srgbClr val="FF0000"/>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2800" b="1" dirty="0" smtClean="0">
                <a:solidFill>
                  <a:schemeClr val="bg1"/>
                </a:solidFill>
                <a:latin typeface="Times New Roman" pitchFamily="18" charset="0"/>
                <a:ea typeface="Times New Roman" pitchFamily="18" charset="0"/>
                <a:cs typeface="Times New Roman" pitchFamily="18" charset="0"/>
              </a:rPr>
              <a:t>5-  Stabilisation des sols gonflants aux liants hydrauliques</a:t>
            </a:r>
            <a:endParaRPr lang="fr-FR" sz="2800" dirty="0">
              <a:solidFill>
                <a:schemeClr val="bg1"/>
              </a:solidFill>
              <a:latin typeface="Tahoma" pitchFamily="34" charset="0"/>
              <a:ea typeface="Tahoma" pitchFamily="34" charset="0"/>
              <a:cs typeface="Tahoma" pitchFamily="34" charset="0"/>
            </a:endParaRPr>
          </a:p>
        </p:txBody>
      </p:sp>
      <p:sp>
        <p:nvSpPr>
          <p:cNvPr id="26" name="Rectangle 25"/>
          <p:cNvSpPr/>
          <p:nvPr/>
        </p:nvSpPr>
        <p:spPr>
          <a:xfrm>
            <a:off x="214314" y="671436"/>
            <a:ext cx="8715404" cy="40011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fr-FR" sz="2000" b="1" dirty="0" smtClean="0">
                <a:solidFill>
                  <a:schemeClr val="tx1"/>
                </a:solidFill>
                <a:latin typeface="Times New Roman" pitchFamily="18" charset="0"/>
                <a:ea typeface="Times New Roman" pitchFamily="18" charset="0"/>
                <a:cs typeface="Times New Roman" pitchFamily="18" charset="0"/>
              </a:rPr>
              <a:t>Comment expliquer les mécanismes de stabilisation à la chaux et au ciment ? </a:t>
            </a:r>
            <a:endParaRPr lang="fr-FR" sz="2000" dirty="0">
              <a:solidFill>
                <a:schemeClr val="tx1"/>
              </a:solidFill>
            </a:endParaRPr>
          </a:p>
        </p:txBody>
      </p:sp>
      <p:sp>
        <p:nvSpPr>
          <p:cNvPr id="5" name="Rectangle 4"/>
          <p:cNvSpPr/>
          <p:nvPr/>
        </p:nvSpPr>
        <p:spPr>
          <a:xfrm>
            <a:off x="214282" y="5034519"/>
            <a:ext cx="4143404"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sz="2000" b="1" dirty="0" smtClean="0">
                <a:solidFill>
                  <a:srgbClr val="0000FF"/>
                </a:solidFill>
                <a:latin typeface="Times New Roman" pitchFamily="18" charset="0"/>
                <a:cs typeface="Times New Roman" pitchFamily="18" charset="0"/>
              </a:rPr>
              <a:t>Modification </a:t>
            </a:r>
            <a:r>
              <a:rPr lang="fr-FR" sz="2000" dirty="0" smtClean="0">
                <a:solidFill>
                  <a:schemeClr val="tx1"/>
                </a:solidFill>
                <a:latin typeface="Times New Roman" pitchFamily="18" charset="0"/>
                <a:cs typeface="Times New Roman" pitchFamily="18" charset="0"/>
              </a:rPr>
              <a:t>des limites d’Atterberg et les paramètres de compactages</a:t>
            </a:r>
          </a:p>
          <a:p>
            <a:r>
              <a:rPr lang="fr-FR" sz="2000" b="1" dirty="0" smtClean="0">
                <a:solidFill>
                  <a:srgbClr val="00B050"/>
                </a:solidFill>
                <a:latin typeface="Times New Roman" pitchFamily="18" charset="0"/>
                <a:cs typeface="Times New Roman" pitchFamily="18" charset="0"/>
              </a:rPr>
              <a:t>Wp</a:t>
            </a:r>
            <a:r>
              <a:rPr lang="fr-FR" sz="2000" dirty="0" smtClean="0">
                <a:solidFill>
                  <a:schemeClr val="tx1"/>
                </a:solidFill>
                <a:latin typeface="Times New Roman" pitchFamily="18" charset="0"/>
                <a:cs typeface="Times New Roman" pitchFamily="18" charset="0"/>
              </a:rPr>
              <a:t>……….., </a:t>
            </a:r>
            <a:r>
              <a:rPr lang="fr-FR" sz="2000" b="1" dirty="0" smtClean="0">
                <a:solidFill>
                  <a:srgbClr val="00B050"/>
                </a:solidFill>
                <a:latin typeface="Times New Roman" pitchFamily="18" charset="0"/>
                <a:cs typeface="Times New Roman" pitchFamily="18" charset="0"/>
              </a:rPr>
              <a:t>W</a:t>
            </a:r>
            <a:r>
              <a:rPr lang="fr-FR" sz="1400" b="1" dirty="0" smtClean="0">
                <a:solidFill>
                  <a:srgbClr val="00B050"/>
                </a:solidFill>
                <a:latin typeface="Times New Roman" pitchFamily="18" charset="0"/>
                <a:cs typeface="Times New Roman" pitchFamily="18" charset="0"/>
              </a:rPr>
              <a:t>OPN</a:t>
            </a:r>
            <a:r>
              <a:rPr lang="fr-FR" sz="2000" dirty="0" smtClean="0">
                <a:solidFill>
                  <a:srgbClr val="00B050"/>
                </a:solidFill>
                <a:latin typeface="Times New Roman" pitchFamily="18" charset="0"/>
                <a:cs typeface="Times New Roman" pitchFamily="18" charset="0"/>
              </a:rPr>
              <a:t> </a:t>
            </a:r>
            <a:r>
              <a:rPr lang="fr-FR" sz="2000" dirty="0" smtClean="0">
                <a:solidFill>
                  <a:schemeClr val="tx1"/>
                </a:solidFill>
                <a:latin typeface="Times New Roman" pitchFamily="18" charset="0"/>
                <a:cs typeface="Times New Roman" pitchFamily="18" charset="0"/>
              </a:rPr>
              <a:t>………..</a:t>
            </a:r>
          </a:p>
          <a:p>
            <a:r>
              <a:rPr lang="fr-FR" sz="2000" b="1" dirty="0" smtClean="0">
                <a:solidFill>
                  <a:srgbClr val="00B050"/>
                </a:solidFill>
                <a:latin typeface="Times New Roman" pitchFamily="18" charset="0"/>
                <a:cs typeface="Times New Roman" pitchFamily="18" charset="0"/>
              </a:rPr>
              <a:t>Ip</a:t>
            </a:r>
            <a:r>
              <a:rPr lang="fr-FR" sz="2000" dirty="0" smtClean="0">
                <a:solidFill>
                  <a:schemeClr val="tx1"/>
                </a:solidFill>
                <a:latin typeface="Times New Roman" pitchFamily="18" charset="0"/>
                <a:cs typeface="Times New Roman" pitchFamily="18" charset="0"/>
              </a:rPr>
              <a:t>.................,</a:t>
            </a:r>
            <a:r>
              <a:rPr lang="fr-FR" sz="2000" b="1" dirty="0" smtClean="0">
                <a:solidFill>
                  <a:srgbClr val="00B050"/>
                </a:solidFill>
                <a:latin typeface="Times New Roman" pitchFamily="18" charset="0"/>
                <a:cs typeface="Times New Roman" pitchFamily="18" charset="0"/>
              </a:rPr>
              <a:t>γd</a:t>
            </a:r>
            <a:r>
              <a:rPr lang="fr-FR" sz="1400" b="1" dirty="0" smtClean="0">
                <a:solidFill>
                  <a:srgbClr val="00B050"/>
                </a:solidFill>
                <a:latin typeface="Times New Roman" pitchFamily="18" charset="0"/>
                <a:cs typeface="Times New Roman" pitchFamily="18" charset="0"/>
              </a:rPr>
              <a:t>OPN </a:t>
            </a:r>
            <a:r>
              <a:rPr lang="fr-FR" sz="2000" dirty="0" smtClean="0">
                <a:solidFill>
                  <a:schemeClr val="tx1"/>
                </a:solidFill>
                <a:latin typeface="Times New Roman" pitchFamily="18" charset="0"/>
                <a:cs typeface="Times New Roman" pitchFamily="18" charset="0"/>
              </a:rPr>
              <a:t>……......</a:t>
            </a:r>
            <a:endParaRPr lang="fr-FR" sz="2000" dirty="0" smtClean="0">
              <a:solidFill>
                <a:srgbClr val="00B050"/>
              </a:solidFill>
              <a:latin typeface="Times New Roman" pitchFamily="18" charset="0"/>
              <a:cs typeface="Times New Roman" pitchFamily="18" charset="0"/>
            </a:endParaRPr>
          </a:p>
        </p:txBody>
      </p:sp>
      <p:cxnSp>
        <p:nvCxnSpPr>
          <p:cNvPr id="6" name="Connecteur droit avec flèche 5"/>
          <p:cNvCxnSpPr/>
          <p:nvPr/>
        </p:nvCxnSpPr>
        <p:spPr>
          <a:xfrm rot="5400000" flipH="1" flipV="1">
            <a:off x="1321571" y="5750735"/>
            <a:ext cx="285752" cy="21431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 name="Rectangle 6"/>
          <p:cNvSpPr/>
          <p:nvPr/>
        </p:nvSpPr>
        <p:spPr>
          <a:xfrm>
            <a:off x="428596" y="1292354"/>
            <a:ext cx="8358246"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2000" b="1" dirty="0" smtClean="0">
                <a:latin typeface="Times New Roman" pitchFamily="18" charset="0"/>
                <a:cs typeface="Times New Roman" pitchFamily="18" charset="0"/>
              </a:rPr>
              <a:t>À court terme</a:t>
            </a:r>
            <a:r>
              <a:rPr lang="fr-FR" sz="2000" dirty="0" smtClean="0">
                <a:latin typeface="Times New Roman" pitchFamily="18" charset="0"/>
                <a:cs typeface="Times New Roman" pitchFamily="18" charset="0"/>
              </a:rPr>
              <a:t>, l’ajout de la</a:t>
            </a:r>
            <a:r>
              <a:rPr lang="fr-FR" sz="2000" b="1" dirty="0" smtClean="0">
                <a:solidFill>
                  <a:srgbClr val="FF0000"/>
                </a:solidFill>
                <a:latin typeface="Times New Roman" pitchFamily="18" charset="0"/>
                <a:cs typeface="Times New Roman" pitchFamily="18" charset="0"/>
              </a:rPr>
              <a:t> chaux </a:t>
            </a:r>
            <a:r>
              <a:rPr lang="fr-FR" sz="2000" dirty="0" smtClean="0">
                <a:latin typeface="Times New Roman" pitchFamily="18" charset="0"/>
                <a:cs typeface="Times New Roman" pitchFamily="18" charset="0"/>
              </a:rPr>
              <a:t>provoque </a:t>
            </a:r>
            <a:r>
              <a:rPr lang="fr-FR" sz="2000" b="1" dirty="0" smtClean="0">
                <a:solidFill>
                  <a:srgbClr val="0000FF"/>
                </a:solidFill>
                <a:latin typeface="Times New Roman" pitchFamily="18" charset="0"/>
                <a:cs typeface="Times New Roman" pitchFamily="18" charset="0"/>
              </a:rPr>
              <a:t>l’évaporation</a:t>
            </a:r>
            <a:r>
              <a:rPr lang="fr-FR" sz="2000" dirty="0" smtClean="0">
                <a:latin typeface="Times New Roman" pitchFamily="18" charset="0"/>
                <a:cs typeface="Times New Roman" pitchFamily="18" charset="0"/>
              </a:rPr>
              <a:t> de l’eau avec </a:t>
            </a:r>
            <a:r>
              <a:rPr lang="fr-FR" sz="2000" b="1" dirty="0" smtClean="0">
                <a:solidFill>
                  <a:srgbClr val="0000FF"/>
                </a:solidFill>
                <a:latin typeface="Times New Roman" pitchFamily="18" charset="0"/>
                <a:cs typeface="Times New Roman" pitchFamily="18" charset="0"/>
              </a:rPr>
              <a:t>l’ionisation</a:t>
            </a:r>
            <a:r>
              <a:rPr lang="fr-FR" sz="2000" dirty="0" smtClean="0">
                <a:latin typeface="Times New Roman" pitchFamily="18" charset="0"/>
                <a:cs typeface="Times New Roman" pitchFamily="18" charset="0"/>
              </a:rPr>
              <a:t> de la </a:t>
            </a:r>
            <a:r>
              <a:rPr lang="fr-FR" sz="2000" b="1" dirty="0" smtClean="0">
                <a:solidFill>
                  <a:srgbClr val="FF0000"/>
                </a:solidFill>
                <a:latin typeface="Times New Roman" pitchFamily="18" charset="0"/>
                <a:cs typeface="Times New Roman" pitchFamily="18" charset="0"/>
              </a:rPr>
              <a:t>Chaux éteinte </a:t>
            </a:r>
            <a:r>
              <a:rPr lang="fr-FR" sz="2000" dirty="0" smtClean="0">
                <a:latin typeface="Times New Roman" pitchFamily="18" charset="0"/>
                <a:cs typeface="Times New Roman" pitchFamily="18" charset="0"/>
              </a:rPr>
              <a:t>qui libère des ions </a:t>
            </a:r>
            <a:r>
              <a:rPr lang="fr-FR" sz="2000" b="1" dirty="0" smtClean="0">
                <a:solidFill>
                  <a:srgbClr val="00B050"/>
                </a:solidFill>
                <a:latin typeface="Times New Roman" pitchFamily="18" charset="0"/>
                <a:cs typeface="Times New Roman" pitchFamily="18" charset="0"/>
              </a:rPr>
              <a:t>Ca</a:t>
            </a:r>
            <a:r>
              <a:rPr lang="fr-FR" sz="2000" b="1" baseline="30000" dirty="0" smtClean="0">
                <a:solidFill>
                  <a:srgbClr val="00B050"/>
                </a:solidFill>
                <a:latin typeface="Times New Roman" pitchFamily="18" charset="0"/>
                <a:cs typeface="Times New Roman" pitchFamily="18" charset="0"/>
              </a:rPr>
              <a:t>2+ </a:t>
            </a:r>
            <a:r>
              <a:rPr lang="fr-FR" sz="2000" dirty="0" smtClean="0">
                <a:latin typeface="Times New Roman" pitchFamily="18" charset="0"/>
                <a:cs typeface="Times New Roman" pitchFamily="18" charset="0"/>
              </a:rPr>
              <a:t>et </a:t>
            </a:r>
            <a:r>
              <a:rPr lang="fr-FR" sz="2000" b="1" dirty="0" smtClean="0">
                <a:solidFill>
                  <a:srgbClr val="00B050"/>
                </a:solidFill>
                <a:latin typeface="Times New Roman" pitchFamily="18" charset="0"/>
                <a:cs typeface="Times New Roman" pitchFamily="18" charset="0"/>
              </a:rPr>
              <a:t>OH</a:t>
            </a:r>
            <a:r>
              <a:rPr lang="fr-FR" sz="2000" b="1" baseline="30000" dirty="0" smtClean="0">
                <a:solidFill>
                  <a:srgbClr val="00B050"/>
                </a:solidFill>
                <a:latin typeface="Times New Roman" pitchFamily="18" charset="0"/>
                <a:cs typeface="Times New Roman" pitchFamily="18" charset="0"/>
              </a:rPr>
              <a:t>-</a:t>
            </a:r>
          </a:p>
        </p:txBody>
      </p:sp>
      <p:sp>
        <p:nvSpPr>
          <p:cNvPr id="8" name="Rectangle 7"/>
          <p:cNvSpPr/>
          <p:nvPr/>
        </p:nvSpPr>
        <p:spPr>
          <a:xfrm>
            <a:off x="428596" y="2292486"/>
            <a:ext cx="8358246"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2000" b="1" dirty="0" smtClean="0">
                <a:solidFill>
                  <a:srgbClr val="0000FF"/>
                </a:solidFill>
                <a:latin typeface="Times New Roman" pitchFamily="18" charset="0"/>
                <a:cs typeface="Times New Roman" pitchFamily="18" charset="0"/>
              </a:rPr>
              <a:t>Échange cationique </a:t>
            </a:r>
            <a:r>
              <a:rPr lang="fr-FR" sz="2000" dirty="0" smtClean="0">
                <a:latin typeface="Times New Roman" pitchFamily="18" charset="0"/>
                <a:cs typeface="Times New Roman" pitchFamily="18" charset="0"/>
              </a:rPr>
              <a:t>se produit entre les </a:t>
            </a:r>
            <a:r>
              <a:rPr lang="fr-FR" sz="2000" b="1" dirty="0" smtClean="0">
                <a:solidFill>
                  <a:srgbClr val="00B050"/>
                </a:solidFill>
                <a:latin typeface="Times New Roman" pitchFamily="18" charset="0"/>
                <a:cs typeface="Times New Roman" pitchFamily="18" charset="0"/>
              </a:rPr>
              <a:t>ions absorbés </a:t>
            </a:r>
            <a:r>
              <a:rPr lang="fr-FR" sz="2000" dirty="0" smtClean="0">
                <a:latin typeface="Times New Roman" pitchFamily="18" charset="0"/>
                <a:cs typeface="Times New Roman" pitchFamily="18" charset="0"/>
              </a:rPr>
              <a:t>et les </a:t>
            </a:r>
            <a:r>
              <a:rPr lang="fr-FR" sz="2000" b="1" dirty="0" smtClean="0">
                <a:solidFill>
                  <a:srgbClr val="00B050"/>
                </a:solidFill>
                <a:latin typeface="Times New Roman" pitchFamily="18" charset="0"/>
                <a:cs typeface="Times New Roman" pitchFamily="18" charset="0"/>
              </a:rPr>
              <a:t>cations apportés </a:t>
            </a:r>
            <a:r>
              <a:rPr lang="fr-FR" sz="2000" dirty="0" smtClean="0">
                <a:solidFill>
                  <a:schemeClr val="tx1"/>
                </a:solidFill>
                <a:latin typeface="Times New Roman" pitchFamily="18" charset="0"/>
                <a:cs typeface="Times New Roman" pitchFamily="18" charset="0"/>
              </a:rPr>
              <a:t>qui </a:t>
            </a:r>
            <a:r>
              <a:rPr lang="fr-FR" sz="2000" b="1" dirty="0" smtClean="0">
                <a:solidFill>
                  <a:srgbClr val="0000FF"/>
                </a:solidFill>
                <a:latin typeface="Times New Roman" pitchFamily="18" charset="0"/>
                <a:cs typeface="Times New Roman" pitchFamily="18" charset="0"/>
              </a:rPr>
              <a:t>modifie</a:t>
            </a:r>
            <a:r>
              <a:rPr lang="fr-FR" sz="2000" dirty="0" smtClean="0">
                <a:solidFill>
                  <a:schemeClr val="tx1"/>
                </a:solidFill>
                <a:latin typeface="Times New Roman" pitchFamily="18" charset="0"/>
                <a:cs typeface="Times New Roman" pitchFamily="18" charset="0"/>
              </a:rPr>
              <a:t> la</a:t>
            </a:r>
            <a:r>
              <a:rPr lang="fr-FR" sz="2000" dirty="0" smtClean="0">
                <a:latin typeface="Times New Roman" pitchFamily="18" charset="0"/>
                <a:cs typeface="Times New Roman" pitchFamily="18" charset="0"/>
              </a:rPr>
              <a:t> </a:t>
            </a:r>
            <a:r>
              <a:rPr lang="fr-FR" sz="2000" b="1" dirty="0" smtClean="0">
                <a:solidFill>
                  <a:srgbClr val="00B050"/>
                </a:solidFill>
                <a:latin typeface="Times New Roman" pitchFamily="18" charset="0"/>
                <a:cs typeface="Times New Roman" pitchFamily="18" charset="0"/>
              </a:rPr>
              <a:t>CEC</a:t>
            </a:r>
            <a:r>
              <a:rPr lang="fr-FR" sz="2000" dirty="0" smtClean="0">
                <a:latin typeface="Times New Roman" pitchFamily="18" charset="0"/>
                <a:cs typeface="Times New Roman" pitchFamily="18" charset="0"/>
              </a:rPr>
              <a:t> et </a:t>
            </a:r>
            <a:r>
              <a:rPr lang="fr-FR" sz="2000" b="1" dirty="0" smtClean="0">
                <a:solidFill>
                  <a:srgbClr val="0000FF"/>
                </a:solidFill>
                <a:latin typeface="Times New Roman" pitchFamily="18" charset="0"/>
                <a:cs typeface="Times New Roman" pitchFamily="18" charset="0"/>
              </a:rPr>
              <a:t>augmente </a:t>
            </a:r>
            <a:r>
              <a:rPr lang="fr-FR" sz="2000" dirty="0" smtClean="0">
                <a:solidFill>
                  <a:schemeClr val="tx1"/>
                </a:solidFill>
                <a:latin typeface="Times New Roman" pitchFamily="18" charset="0"/>
                <a:cs typeface="Times New Roman" pitchFamily="18" charset="0"/>
              </a:rPr>
              <a:t>le</a:t>
            </a:r>
            <a:r>
              <a:rPr lang="fr-FR" sz="2000" dirty="0" smtClean="0">
                <a:solidFill>
                  <a:srgbClr val="00B050"/>
                </a:solidFill>
                <a:latin typeface="Times New Roman" pitchFamily="18" charset="0"/>
                <a:cs typeface="Times New Roman" pitchFamily="18" charset="0"/>
              </a:rPr>
              <a:t> </a:t>
            </a:r>
            <a:r>
              <a:rPr lang="fr-FR" sz="2000" b="1" dirty="0" smtClean="0">
                <a:solidFill>
                  <a:srgbClr val="00B050"/>
                </a:solidFill>
                <a:latin typeface="Times New Roman" pitchFamily="18" charset="0"/>
                <a:cs typeface="Times New Roman" pitchFamily="18" charset="0"/>
              </a:rPr>
              <a:t>pH </a:t>
            </a:r>
            <a:r>
              <a:rPr lang="fr-FR" sz="2000" dirty="0" smtClean="0">
                <a:solidFill>
                  <a:schemeClr val="tx1"/>
                </a:solidFill>
                <a:latin typeface="Times New Roman" pitchFamily="18" charset="0"/>
                <a:cs typeface="Times New Roman" pitchFamily="18" charset="0"/>
              </a:rPr>
              <a:t>du sol</a:t>
            </a:r>
            <a:r>
              <a:rPr lang="fr-FR" sz="2000" dirty="0" smtClean="0">
                <a:solidFill>
                  <a:srgbClr val="00B050"/>
                </a:solidFill>
                <a:latin typeface="Times New Roman" pitchFamily="18" charset="0"/>
                <a:cs typeface="Times New Roman" pitchFamily="18" charset="0"/>
              </a:rPr>
              <a:t> </a:t>
            </a:r>
            <a:r>
              <a:rPr lang="fr-FR" sz="2000" b="1" dirty="0" smtClean="0">
                <a:solidFill>
                  <a:schemeClr val="tx1"/>
                </a:solidFill>
                <a:latin typeface="Times New Roman" pitchFamily="18" charset="0"/>
                <a:cs typeface="Times New Roman" pitchFamily="18" charset="0"/>
              </a:rPr>
              <a:t>:</a:t>
            </a:r>
            <a:r>
              <a:rPr lang="fr-FR" sz="2000" dirty="0" smtClean="0">
                <a:solidFill>
                  <a:srgbClr val="00B050"/>
                </a:solidFill>
                <a:latin typeface="Times New Roman" pitchFamily="18" charset="0"/>
                <a:cs typeface="Times New Roman" pitchFamily="18" charset="0"/>
              </a:rPr>
              <a:t> </a:t>
            </a:r>
            <a:r>
              <a:rPr lang="fr-FR" sz="2000" b="1" dirty="0" smtClean="0">
                <a:solidFill>
                  <a:schemeClr val="tx1"/>
                </a:solidFill>
                <a:latin typeface="Times New Roman" pitchFamily="18" charset="0"/>
                <a:cs typeface="Times New Roman" pitchFamily="18" charset="0"/>
              </a:rPr>
              <a:t>(pH = 12.5)</a:t>
            </a:r>
            <a:endParaRPr lang="fr-FR" sz="2000" b="1" dirty="0">
              <a:solidFill>
                <a:schemeClr val="tx1"/>
              </a:solidFill>
              <a:latin typeface="Times New Roman" pitchFamily="18" charset="0"/>
              <a:cs typeface="Times New Roman" pitchFamily="18" charset="0"/>
            </a:endParaRPr>
          </a:p>
        </p:txBody>
      </p:sp>
      <p:sp>
        <p:nvSpPr>
          <p:cNvPr id="9" name="Rectangle 8"/>
          <p:cNvSpPr/>
          <p:nvPr/>
        </p:nvSpPr>
        <p:spPr>
          <a:xfrm>
            <a:off x="428596" y="3292618"/>
            <a:ext cx="8358246"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2000" b="1" dirty="0" smtClean="0">
                <a:solidFill>
                  <a:srgbClr val="0000FF"/>
                </a:solidFill>
                <a:latin typeface="Times New Roman" pitchFamily="18" charset="0"/>
                <a:cs typeface="Times New Roman" pitchFamily="18" charset="0"/>
              </a:rPr>
              <a:t>Réduction</a:t>
            </a:r>
            <a:r>
              <a:rPr lang="fr-FR" sz="2000" dirty="0" smtClean="0">
                <a:latin typeface="Times New Roman" pitchFamily="18" charset="0"/>
                <a:cs typeface="Times New Roman" pitchFamily="18" charset="0"/>
              </a:rPr>
              <a:t> de la </a:t>
            </a:r>
            <a:r>
              <a:rPr lang="fr-FR" sz="2000" b="1" dirty="0" smtClean="0">
                <a:solidFill>
                  <a:srgbClr val="00B050"/>
                </a:solidFill>
                <a:latin typeface="Times New Roman" pitchFamily="18" charset="0"/>
                <a:cs typeface="Times New Roman" pitchFamily="18" charset="0"/>
              </a:rPr>
              <a:t>taille</a:t>
            </a:r>
            <a:r>
              <a:rPr lang="fr-FR" sz="2000" dirty="0" smtClean="0">
                <a:latin typeface="Times New Roman" pitchFamily="18" charset="0"/>
                <a:cs typeface="Times New Roman" pitchFamily="18" charset="0"/>
              </a:rPr>
              <a:t> de la double couche des particules argileuses  et </a:t>
            </a:r>
            <a:r>
              <a:rPr lang="fr-FR" sz="2000" b="1" dirty="0" smtClean="0">
                <a:solidFill>
                  <a:srgbClr val="0000FF"/>
                </a:solidFill>
                <a:latin typeface="Times New Roman" pitchFamily="18" charset="0"/>
                <a:cs typeface="Times New Roman" pitchFamily="18" charset="0"/>
              </a:rPr>
              <a:t>diminution</a:t>
            </a:r>
            <a:r>
              <a:rPr lang="fr-FR" sz="2000" dirty="0" smtClean="0">
                <a:latin typeface="Times New Roman" pitchFamily="18" charset="0"/>
                <a:cs typeface="Times New Roman" pitchFamily="18" charset="0"/>
              </a:rPr>
              <a:t> des </a:t>
            </a:r>
            <a:r>
              <a:rPr lang="fr-FR" sz="2000" b="1" dirty="0" smtClean="0">
                <a:solidFill>
                  <a:srgbClr val="00B050"/>
                </a:solidFill>
                <a:latin typeface="Times New Roman" pitchFamily="18" charset="0"/>
                <a:cs typeface="Times New Roman" pitchFamily="18" charset="0"/>
              </a:rPr>
              <a:t>forces</a:t>
            </a:r>
            <a:r>
              <a:rPr lang="fr-FR" sz="2000" dirty="0" smtClean="0">
                <a:latin typeface="Times New Roman" pitchFamily="18" charset="0"/>
                <a:cs typeface="Times New Roman" pitchFamily="18" charset="0"/>
              </a:rPr>
              <a:t> </a:t>
            </a:r>
            <a:r>
              <a:rPr lang="fr-FR" sz="2000" b="1" dirty="0" smtClean="0">
                <a:solidFill>
                  <a:srgbClr val="00B050"/>
                </a:solidFill>
                <a:latin typeface="Times New Roman" pitchFamily="18" charset="0"/>
                <a:cs typeface="Times New Roman" pitchFamily="18" charset="0"/>
              </a:rPr>
              <a:t>de répulsion </a:t>
            </a:r>
            <a:r>
              <a:rPr lang="fr-FR" sz="2000" dirty="0" smtClean="0">
                <a:latin typeface="Times New Roman" pitchFamily="18" charset="0"/>
                <a:cs typeface="Times New Roman" pitchFamily="18" charset="0"/>
              </a:rPr>
              <a:t>entre elles.</a:t>
            </a:r>
            <a:endParaRPr lang="fr-FR" sz="2000" dirty="0">
              <a:latin typeface="Times New Roman" pitchFamily="18" charset="0"/>
              <a:cs typeface="Times New Roman" pitchFamily="18" charset="0"/>
            </a:endParaRPr>
          </a:p>
        </p:txBody>
      </p:sp>
      <p:sp>
        <p:nvSpPr>
          <p:cNvPr id="10" name="Rectangle 9"/>
          <p:cNvSpPr/>
          <p:nvPr/>
        </p:nvSpPr>
        <p:spPr>
          <a:xfrm>
            <a:off x="1285852" y="4286256"/>
            <a:ext cx="6858048"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2000" b="1" dirty="0" smtClean="0">
                <a:solidFill>
                  <a:srgbClr val="0000FF"/>
                </a:solidFill>
                <a:latin typeface="Times New Roman" pitchFamily="18" charset="0"/>
                <a:cs typeface="Times New Roman" pitchFamily="18" charset="0"/>
              </a:rPr>
              <a:t>Floculation/agrégation</a:t>
            </a:r>
            <a:r>
              <a:rPr lang="fr-FR" sz="2000" dirty="0" smtClean="0">
                <a:latin typeface="Times New Roman" pitchFamily="18" charset="0"/>
                <a:cs typeface="Times New Roman" pitchFamily="18" charset="0"/>
              </a:rPr>
              <a:t> des particules argileuses </a:t>
            </a:r>
            <a:endParaRPr lang="fr-FR" sz="2000" dirty="0">
              <a:latin typeface="Times New Roman" pitchFamily="18" charset="0"/>
              <a:cs typeface="Times New Roman" pitchFamily="18" charset="0"/>
            </a:endParaRPr>
          </a:p>
        </p:txBody>
      </p:sp>
      <p:cxnSp>
        <p:nvCxnSpPr>
          <p:cNvPr id="11" name="Connecteur droit avec flèche 10"/>
          <p:cNvCxnSpPr/>
          <p:nvPr/>
        </p:nvCxnSpPr>
        <p:spPr>
          <a:xfrm rot="5400000" flipH="1" flipV="1">
            <a:off x="3250397" y="5750735"/>
            <a:ext cx="285752" cy="21431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Connecteur droit avec flèche 11"/>
          <p:cNvCxnSpPr/>
          <p:nvPr/>
        </p:nvCxnSpPr>
        <p:spPr>
          <a:xfrm rot="16200000" flipH="1">
            <a:off x="3178959" y="6107925"/>
            <a:ext cx="285752" cy="214314"/>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3" name="Connecteur droit avec flèche 12"/>
          <p:cNvCxnSpPr/>
          <p:nvPr/>
        </p:nvCxnSpPr>
        <p:spPr>
          <a:xfrm rot="16200000" flipH="1">
            <a:off x="1250133" y="6107925"/>
            <a:ext cx="285752" cy="214314"/>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4" name="Rectangle 13"/>
          <p:cNvSpPr/>
          <p:nvPr/>
        </p:nvSpPr>
        <p:spPr>
          <a:xfrm>
            <a:off x="4500562" y="5007130"/>
            <a:ext cx="4286280"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2000" b="1" dirty="0" smtClean="0">
                <a:solidFill>
                  <a:srgbClr val="0000FF"/>
                </a:solidFill>
                <a:latin typeface="Times New Roman" pitchFamily="18" charset="0"/>
                <a:cs typeface="Times New Roman" pitchFamily="18" charset="0"/>
              </a:rPr>
              <a:t>Formation</a:t>
            </a:r>
            <a:r>
              <a:rPr lang="fr-FR" sz="2000" dirty="0" smtClean="0">
                <a:solidFill>
                  <a:schemeClr val="tx1"/>
                </a:solidFill>
                <a:latin typeface="Times New Roman" pitchFamily="18" charset="0"/>
                <a:cs typeface="Times New Roman" pitchFamily="18" charset="0"/>
              </a:rPr>
              <a:t> des </a:t>
            </a:r>
            <a:r>
              <a:rPr lang="fr-FR" sz="2000" b="1" dirty="0" smtClean="0">
                <a:solidFill>
                  <a:srgbClr val="00B050"/>
                </a:solidFill>
                <a:latin typeface="Times New Roman" pitchFamily="18" charset="0"/>
                <a:cs typeface="Times New Roman" pitchFamily="18" charset="0"/>
              </a:rPr>
              <a:t>grumeaux</a:t>
            </a:r>
            <a:r>
              <a:rPr lang="fr-FR" sz="2000" dirty="0" smtClean="0">
                <a:solidFill>
                  <a:srgbClr val="FF0000"/>
                </a:solidFill>
                <a:latin typeface="Times New Roman" pitchFamily="18" charset="0"/>
                <a:cs typeface="Times New Roman" pitchFamily="18" charset="0"/>
              </a:rPr>
              <a:t> </a:t>
            </a:r>
            <a:r>
              <a:rPr lang="fr-FR" sz="2000" dirty="0" smtClean="0">
                <a:solidFill>
                  <a:schemeClr val="tx1"/>
                </a:solidFill>
                <a:latin typeface="Times New Roman" pitchFamily="18" charset="0"/>
                <a:cs typeface="Times New Roman" pitchFamily="18" charset="0"/>
              </a:rPr>
              <a:t>et </a:t>
            </a:r>
            <a:r>
              <a:rPr lang="fr-FR" sz="2000" b="1" dirty="0" smtClean="0">
                <a:solidFill>
                  <a:srgbClr val="0000FF"/>
                </a:solidFill>
                <a:latin typeface="Times New Roman" pitchFamily="18" charset="0"/>
                <a:cs typeface="Times New Roman" pitchFamily="18" charset="0"/>
              </a:rPr>
              <a:t>diminution </a:t>
            </a:r>
            <a:r>
              <a:rPr lang="fr-FR" sz="2000" dirty="0" smtClean="0">
                <a:solidFill>
                  <a:schemeClr val="tx1"/>
                </a:solidFill>
                <a:latin typeface="Times New Roman" pitchFamily="18" charset="0"/>
                <a:cs typeface="Times New Roman" pitchFamily="18" charset="0"/>
              </a:rPr>
              <a:t>de la </a:t>
            </a:r>
            <a:r>
              <a:rPr lang="fr-FR" sz="2000" b="1" dirty="0" smtClean="0">
                <a:solidFill>
                  <a:srgbClr val="00B050"/>
                </a:solidFill>
                <a:latin typeface="Times New Roman" pitchFamily="18" charset="0"/>
                <a:cs typeface="Times New Roman" pitchFamily="18" charset="0"/>
              </a:rPr>
              <a:t>Sensibilité à l’eau</a:t>
            </a:r>
          </a:p>
        </p:txBody>
      </p:sp>
      <p:pic>
        <p:nvPicPr>
          <p:cNvPr id="15" name="Picture 2"/>
          <p:cNvPicPr>
            <a:picLocks noChangeAspect="1" noChangeArrowheads="1"/>
          </p:cNvPicPr>
          <p:nvPr/>
        </p:nvPicPr>
        <p:blipFill>
          <a:blip r:embed="rId3" cstate="print"/>
          <a:srcRect/>
          <a:stretch>
            <a:fillRect/>
          </a:stretch>
        </p:blipFill>
        <p:spPr bwMode="auto">
          <a:xfrm>
            <a:off x="6479082" y="5786454"/>
            <a:ext cx="950437" cy="667485"/>
          </a:xfrm>
          <a:prstGeom prst="rect">
            <a:avLst/>
          </a:prstGeom>
          <a:noFill/>
          <a:ln w="9525">
            <a:noFill/>
            <a:miter lim="800000"/>
            <a:headEnd/>
            <a:tailEnd/>
          </a:ln>
          <a:effectLst/>
        </p:spPr>
      </p:pic>
      <p:sp>
        <p:nvSpPr>
          <p:cNvPr id="16" name="Flèche droite 15"/>
          <p:cNvSpPr/>
          <p:nvPr/>
        </p:nvSpPr>
        <p:spPr>
          <a:xfrm rot="5400000">
            <a:off x="4357686" y="1285860"/>
            <a:ext cx="285752" cy="171451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dirty="0"/>
          </a:p>
        </p:txBody>
      </p:sp>
      <p:sp>
        <p:nvSpPr>
          <p:cNvPr id="17" name="Flèche droite 16"/>
          <p:cNvSpPr/>
          <p:nvPr/>
        </p:nvSpPr>
        <p:spPr>
          <a:xfrm rot="5400000">
            <a:off x="4357686" y="2285992"/>
            <a:ext cx="285752" cy="171451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dirty="0"/>
          </a:p>
        </p:txBody>
      </p:sp>
      <p:sp>
        <p:nvSpPr>
          <p:cNvPr id="18" name="Flèche droite 17"/>
          <p:cNvSpPr/>
          <p:nvPr/>
        </p:nvSpPr>
        <p:spPr>
          <a:xfrm rot="5400000">
            <a:off x="4393405" y="3250405"/>
            <a:ext cx="285752" cy="178595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dirty="0"/>
          </a:p>
        </p:txBody>
      </p:sp>
      <p:sp>
        <p:nvSpPr>
          <p:cNvPr id="19" name="Flèche droite 18"/>
          <p:cNvSpPr/>
          <p:nvPr/>
        </p:nvSpPr>
        <p:spPr>
          <a:xfrm rot="5400000">
            <a:off x="6215074" y="3929066"/>
            <a:ext cx="285752" cy="185738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dirty="0"/>
          </a:p>
        </p:txBody>
      </p:sp>
      <p:sp>
        <p:nvSpPr>
          <p:cNvPr id="20" name="Flèche droite 19"/>
          <p:cNvSpPr/>
          <p:nvPr/>
        </p:nvSpPr>
        <p:spPr>
          <a:xfrm rot="5400000">
            <a:off x="2214546" y="4000504"/>
            <a:ext cx="285752" cy="171451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dirty="0"/>
          </a:p>
        </p:txBody>
      </p:sp>
      <p:sp>
        <p:nvSpPr>
          <p:cNvPr id="22" name="Rectangle 21"/>
          <p:cNvSpPr/>
          <p:nvPr/>
        </p:nvSpPr>
        <p:spPr>
          <a:xfrm>
            <a:off x="0" y="6525344"/>
            <a:ext cx="9144000" cy="338554"/>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wrap="square">
            <a:spAutoFit/>
          </a:bodyPr>
          <a:lstStyle/>
          <a:p>
            <a:r>
              <a:rPr lang="fr-FR" sz="1600" i="1" dirty="0" smtClean="0">
                <a:solidFill>
                  <a:srgbClr val="FFFF00"/>
                </a:solidFill>
              </a:rPr>
              <a:t>Cours de 2</a:t>
            </a:r>
            <a:r>
              <a:rPr lang="fr-FR" sz="1600" i="1" baseline="30000" dirty="0" smtClean="0">
                <a:solidFill>
                  <a:srgbClr val="FFFF00"/>
                </a:solidFill>
              </a:rPr>
              <a:t>ème</a:t>
            </a:r>
            <a:r>
              <a:rPr lang="fr-FR" sz="1600" i="1" dirty="0" smtClean="0">
                <a:solidFill>
                  <a:srgbClr val="FFFF00"/>
                </a:solidFill>
              </a:rPr>
              <a:t> Année Master – Université DBKM                               E-mail: hamid_gadouri2000@yahoo.fr   </a:t>
            </a:r>
            <a:r>
              <a:rPr lang="fr-FR" sz="1600" b="1" dirty="0" smtClean="0">
                <a:solidFill>
                  <a:srgbClr val="FF0000"/>
                </a:solidFill>
              </a:rPr>
              <a:t>(19)</a:t>
            </a:r>
            <a:endParaRPr lang="fr-FR" sz="1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amond(in)">
                                      <p:cBhvr>
                                        <p:cTn id="12" dur="500"/>
                                        <p:tgtEl>
                                          <p:spTgt spid="16"/>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amond(i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diamond(in)">
                                      <p:cBhvr>
                                        <p:cTn id="20" dur="500"/>
                                        <p:tgtEl>
                                          <p:spTgt spid="17"/>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amond(i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diamond(in)">
                                      <p:cBhvr>
                                        <p:cTn id="28" dur="500"/>
                                        <p:tgtEl>
                                          <p:spTgt spid="18"/>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amond(in)">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diamond(in)">
                                      <p:cBhvr>
                                        <p:cTn id="36" dur="500"/>
                                        <p:tgtEl>
                                          <p:spTgt spid="19"/>
                                        </p:tgtEl>
                                      </p:cBhvr>
                                    </p:animEffect>
                                  </p:childTnLst>
                                </p:cTn>
                              </p:par>
                              <p:par>
                                <p:cTn id="37" presetID="8" presetClass="entr" presetSubtype="16"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diamond(in)">
                                      <p:cBhvr>
                                        <p:cTn id="39" dur="500"/>
                                        <p:tgtEl>
                                          <p:spTgt spid="14"/>
                                        </p:tgtEl>
                                      </p:cBhvr>
                                    </p:animEffect>
                                  </p:childTnLst>
                                </p:cTn>
                              </p:par>
                              <p:par>
                                <p:cTn id="40" presetID="8" presetClass="entr" presetSubtype="16"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diamond(i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diamond(in)">
                                      <p:cBhvr>
                                        <p:cTn id="47" dur="500"/>
                                        <p:tgtEl>
                                          <p:spTgt spid="20"/>
                                        </p:tgtEl>
                                      </p:cBhvr>
                                    </p:animEffect>
                                  </p:childTnLst>
                                </p:cTn>
                              </p:par>
                              <p:par>
                                <p:cTn id="48" presetID="8" presetClass="entr" presetSubtype="16" fill="hold" grpId="0"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diamond(in)">
                                      <p:cBhvr>
                                        <p:cTn id="50" dur="500"/>
                                        <p:tgtEl>
                                          <p:spTgt spid="5"/>
                                        </p:tgtEl>
                                      </p:cBhvr>
                                    </p:animEffect>
                                  </p:childTnLst>
                                </p:cTn>
                              </p:par>
                              <p:par>
                                <p:cTn id="51" presetID="8" presetClass="entr" presetSubtype="16" fill="hold" nodeType="with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diamond(in)">
                                      <p:cBhvr>
                                        <p:cTn id="53" dur="500"/>
                                        <p:tgtEl>
                                          <p:spTgt spid="6"/>
                                        </p:tgtEl>
                                      </p:cBhvr>
                                    </p:animEffect>
                                  </p:childTnLst>
                                </p:cTn>
                              </p:par>
                              <p:par>
                                <p:cTn id="54" presetID="8" presetClass="entr" presetSubtype="16" fill="hold"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diamond(in)">
                                      <p:cBhvr>
                                        <p:cTn id="56" dur="500"/>
                                        <p:tgtEl>
                                          <p:spTgt spid="13"/>
                                        </p:tgtEl>
                                      </p:cBhvr>
                                    </p:animEffect>
                                  </p:childTnLst>
                                </p:cTn>
                              </p:par>
                              <p:par>
                                <p:cTn id="57" presetID="8" presetClass="entr" presetSubtype="16"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diamond(in)">
                                      <p:cBhvr>
                                        <p:cTn id="59" dur="500"/>
                                        <p:tgtEl>
                                          <p:spTgt spid="11"/>
                                        </p:tgtEl>
                                      </p:cBhvr>
                                    </p:animEffect>
                                  </p:childTnLst>
                                </p:cTn>
                              </p:par>
                              <p:par>
                                <p:cTn id="60" presetID="8" presetClass="entr" presetSubtype="16" fill="hold"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diamond(in)">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4" grpId="0" animBg="1"/>
      <p:bldP spid="16" grpId="0" animBg="1"/>
      <p:bldP spid="17" grpId="0" animBg="1"/>
      <p:bldP spid="18" grpId="0" animBg="1"/>
      <p:bldP spid="19"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523220"/>
          </a:xfrm>
          <a:prstGeom prst="rect">
            <a:avLst/>
          </a:prstGeom>
          <a:solidFill>
            <a:srgbClr val="FF0000"/>
          </a:solidFill>
        </p:spPr>
        <p:style>
          <a:lnRef idx="1">
            <a:schemeClr val="dk1"/>
          </a:lnRef>
          <a:fillRef idx="2">
            <a:schemeClr val="dk1"/>
          </a:fillRef>
          <a:effectRef idx="1">
            <a:schemeClr val="dk1"/>
          </a:effectRef>
          <a:fontRef idx="minor">
            <a:schemeClr val="dk1"/>
          </a:fontRef>
        </p:style>
        <p:txBody>
          <a:bodyPr wrap="square">
            <a:spAutoFit/>
          </a:bodyPr>
          <a:lstStyle/>
          <a:p>
            <a:pPr lvl="0" algn="ctr" fontAlgn="base">
              <a:spcBef>
                <a:spcPct val="0"/>
              </a:spcBef>
              <a:spcAft>
                <a:spcPct val="0"/>
              </a:spcAft>
            </a:pPr>
            <a:r>
              <a:rPr lang="fr-FR" sz="2800" b="1" dirty="0" smtClean="0">
                <a:solidFill>
                  <a:schemeClr val="bg1"/>
                </a:solidFill>
                <a:latin typeface="Times New Roman" pitchFamily="18" charset="0"/>
                <a:ea typeface="Times New Roman" pitchFamily="18" charset="0"/>
                <a:cs typeface="Times New Roman" pitchFamily="18" charset="0"/>
              </a:rPr>
              <a:t>Plan de travail </a:t>
            </a:r>
          </a:p>
        </p:txBody>
      </p:sp>
      <p:sp>
        <p:nvSpPr>
          <p:cNvPr id="8" name="Plaque 7"/>
          <p:cNvSpPr/>
          <p:nvPr/>
        </p:nvSpPr>
        <p:spPr>
          <a:xfrm>
            <a:off x="0" y="500042"/>
            <a:ext cx="9144000" cy="6000792"/>
          </a:xfrm>
          <a:prstGeom prst="bevel">
            <a:avLst>
              <a:gd name="adj" fmla="val 1427"/>
            </a:avLst>
          </a:prstGeom>
        </p:spPr>
        <p:style>
          <a:lnRef idx="1">
            <a:schemeClr val="accent5"/>
          </a:lnRef>
          <a:fillRef idx="2">
            <a:schemeClr val="accent5"/>
          </a:fillRef>
          <a:effectRef idx="1">
            <a:schemeClr val="accent5"/>
          </a:effectRef>
          <a:fontRef idx="minor">
            <a:schemeClr val="dk1"/>
          </a:fontRef>
        </p:style>
        <p:txBody>
          <a:bodyPr rtlCol="0" anchor="ctr"/>
          <a:lstStyle/>
          <a:p>
            <a:pPr lvl="0" algn="just" fontAlgn="base">
              <a:lnSpc>
                <a:spcPct val="150000"/>
              </a:lnSpc>
              <a:spcBef>
                <a:spcPct val="0"/>
              </a:spcBef>
              <a:spcAft>
                <a:spcPct val="0"/>
              </a:spcAft>
              <a:buFont typeface="Wingdings" pitchFamily="2" charset="2"/>
              <a:buChar char="q"/>
            </a:pPr>
            <a:r>
              <a:rPr lang="fr-FR" sz="2400" b="1" dirty="0" smtClean="0">
                <a:solidFill>
                  <a:schemeClr val="tx1"/>
                </a:solidFill>
                <a:latin typeface="Times New Roman" pitchFamily="18" charset="0"/>
                <a:ea typeface="Times New Roman" pitchFamily="18" charset="0"/>
                <a:cs typeface="Times New Roman" pitchFamily="18" charset="0"/>
              </a:rPr>
              <a:t>   Introduction   </a:t>
            </a:r>
          </a:p>
          <a:p>
            <a:pPr lvl="0" algn="just" fontAlgn="base">
              <a:lnSpc>
                <a:spcPct val="150000"/>
              </a:lnSpc>
              <a:spcBef>
                <a:spcPct val="0"/>
              </a:spcBef>
              <a:spcAft>
                <a:spcPct val="0"/>
              </a:spcAft>
            </a:pPr>
            <a:r>
              <a:rPr lang="fr-FR" sz="2400" b="1" dirty="0" smtClean="0">
                <a:solidFill>
                  <a:schemeClr val="tx1"/>
                </a:solidFill>
                <a:latin typeface="Times New Roman" pitchFamily="18" charset="0"/>
                <a:ea typeface="Times New Roman" pitchFamily="18" charset="0"/>
                <a:cs typeface="Times New Roman" pitchFamily="18" charset="0"/>
              </a:rPr>
              <a:t>  1-  Définition de bases;</a:t>
            </a:r>
          </a:p>
          <a:p>
            <a:pPr lvl="0" algn="just" eaLnBrk="0" fontAlgn="base" hangingPunct="0">
              <a:lnSpc>
                <a:spcPct val="150000"/>
              </a:lnSpc>
              <a:spcBef>
                <a:spcPct val="0"/>
              </a:spcBef>
              <a:spcAft>
                <a:spcPct val="0"/>
              </a:spcAft>
            </a:pPr>
            <a:r>
              <a:rPr lang="fr-FR" sz="2400" b="1" dirty="0" smtClean="0">
                <a:solidFill>
                  <a:schemeClr val="tx1"/>
                </a:solidFill>
                <a:latin typeface="Times New Roman" pitchFamily="18" charset="0"/>
                <a:ea typeface="Times New Roman" pitchFamily="18" charset="0"/>
                <a:cs typeface="Times New Roman" pitchFamily="18" charset="0"/>
              </a:rPr>
              <a:t>  2-  Classification des argiles;</a:t>
            </a:r>
          </a:p>
          <a:p>
            <a:pPr algn="just" eaLnBrk="0" fontAlgn="base" hangingPunct="0">
              <a:lnSpc>
                <a:spcPct val="150000"/>
              </a:lnSpc>
              <a:spcBef>
                <a:spcPct val="0"/>
              </a:spcBef>
              <a:spcAft>
                <a:spcPct val="0"/>
              </a:spcAft>
            </a:pPr>
            <a:r>
              <a:rPr lang="fr-FR" sz="2400" b="1" dirty="0" smtClean="0">
                <a:solidFill>
                  <a:schemeClr val="tx1"/>
                </a:solidFill>
                <a:latin typeface="Times New Roman" pitchFamily="18" charset="0"/>
                <a:ea typeface="Times New Roman" pitchFamily="18" charset="0"/>
                <a:cs typeface="Times New Roman" pitchFamily="18" charset="0"/>
              </a:rPr>
              <a:t>  3-  Phénomène du gonflement à l’échelle microscopique; </a:t>
            </a:r>
          </a:p>
          <a:p>
            <a:pPr algn="just" eaLnBrk="0" fontAlgn="base" hangingPunct="0">
              <a:lnSpc>
                <a:spcPct val="150000"/>
              </a:lnSpc>
              <a:spcBef>
                <a:spcPct val="0"/>
              </a:spcBef>
              <a:spcAft>
                <a:spcPct val="0"/>
              </a:spcAft>
            </a:pPr>
            <a:r>
              <a:rPr lang="fr-FR" sz="2400" b="1" dirty="0" smtClean="0">
                <a:solidFill>
                  <a:schemeClr val="tx1"/>
                </a:solidFill>
                <a:latin typeface="Times New Roman" pitchFamily="18" charset="0"/>
                <a:ea typeface="Times New Roman" pitchFamily="18" charset="0"/>
                <a:cs typeface="Times New Roman" pitchFamily="18" charset="0"/>
              </a:rPr>
              <a:t>  4- Capacité d’échange cationique (CEC);</a:t>
            </a:r>
          </a:p>
          <a:p>
            <a:pPr lvl="0" algn="just" eaLnBrk="0" fontAlgn="base" hangingPunct="0">
              <a:lnSpc>
                <a:spcPct val="150000"/>
              </a:lnSpc>
              <a:spcBef>
                <a:spcPct val="0"/>
              </a:spcBef>
              <a:spcAft>
                <a:spcPct val="0"/>
              </a:spcAft>
            </a:pPr>
            <a:r>
              <a:rPr lang="fr-FR" sz="2400" b="1" dirty="0" smtClean="0">
                <a:solidFill>
                  <a:schemeClr val="tx1"/>
                </a:solidFill>
                <a:latin typeface="Times New Roman" pitchFamily="18" charset="0"/>
                <a:ea typeface="Times New Roman" pitchFamily="18" charset="0"/>
                <a:cs typeface="Times New Roman" pitchFamily="18" charset="0"/>
              </a:rPr>
              <a:t>  5- Stabilisation des sols gonflants aux liants hydrauliques;</a:t>
            </a:r>
          </a:p>
          <a:p>
            <a:pPr lvl="0" algn="just" eaLnBrk="0" fontAlgn="base" hangingPunct="0">
              <a:lnSpc>
                <a:spcPct val="150000"/>
              </a:lnSpc>
              <a:spcBef>
                <a:spcPct val="0"/>
              </a:spcBef>
              <a:spcAft>
                <a:spcPct val="0"/>
              </a:spcAft>
            </a:pPr>
            <a:r>
              <a:rPr lang="fr-FR" sz="2400" b="1" dirty="0" smtClean="0">
                <a:solidFill>
                  <a:schemeClr val="tx1"/>
                </a:solidFill>
                <a:latin typeface="Times New Roman" pitchFamily="18" charset="0"/>
                <a:ea typeface="Times New Roman" pitchFamily="18" charset="0"/>
                <a:cs typeface="Times New Roman" pitchFamily="18" charset="0"/>
              </a:rPr>
              <a:t>  6- </a:t>
            </a:r>
            <a:r>
              <a:rPr lang="fr-FR" sz="2400" b="1" dirty="0" smtClean="0">
                <a:solidFill>
                  <a:schemeClr val="tx1"/>
                </a:solidFill>
                <a:latin typeface="Times New Roman" pitchFamily="18" charset="0"/>
                <a:cs typeface="Times New Roman" pitchFamily="18" charset="0"/>
              </a:rPr>
              <a:t>Élément potentiellement perturbateurs du traitement de sols </a:t>
            </a:r>
            <a:r>
              <a:rPr lang="fr-FR" sz="2400" b="1" dirty="0" smtClean="0">
                <a:solidFill>
                  <a:schemeClr val="tx1"/>
                </a:solidFill>
                <a:latin typeface="Times New Roman" pitchFamily="18" charset="0"/>
                <a:ea typeface="Times New Roman" pitchFamily="18" charset="0"/>
                <a:cs typeface="Times New Roman" pitchFamily="18" charset="0"/>
              </a:rPr>
              <a:t>;</a:t>
            </a:r>
          </a:p>
          <a:p>
            <a:pPr lvl="0" algn="just" eaLnBrk="0" fontAlgn="base" hangingPunct="0">
              <a:lnSpc>
                <a:spcPct val="150000"/>
              </a:lnSpc>
              <a:spcBef>
                <a:spcPct val="0"/>
              </a:spcBef>
              <a:spcAft>
                <a:spcPct val="0"/>
              </a:spcAft>
            </a:pPr>
            <a:r>
              <a:rPr lang="fr-FR" sz="2400" b="1" dirty="0" smtClean="0">
                <a:solidFill>
                  <a:schemeClr val="tx1"/>
                </a:solidFill>
                <a:latin typeface="Times New Roman" pitchFamily="18" charset="0"/>
                <a:ea typeface="Times New Roman" pitchFamily="18" charset="0"/>
                <a:cs typeface="Times New Roman" pitchFamily="18" charset="0"/>
              </a:rPr>
              <a:t>  7- Mécanismes de perturbation des sols traités aux L.H ;</a:t>
            </a:r>
          </a:p>
          <a:p>
            <a:pPr lvl="0" algn="just" eaLnBrk="0" fontAlgn="base" hangingPunct="0">
              <a:lnSpc>
                <a:spcPct val="150000"/>
              </a:lnSpc>
              <a:spcBef>
                <a:spcPct val="0"/>
              </a:spcBef>
              <a:spcAft>
                <a:spcPct val="0"/>
              </a:spcAft>
              <a:buFont typeface="Wingdings" pitchFamily="2" charset="2"/>
              <a:buChar char="q"/>
            </a:pPr>
            <a:r>
              <a:rPr lang="fr-FR" sz="2400" b="1" dirty="0" smtClean="0">
                <a:solidFill>
                  <a:schemeClr val="tx1"/>
                </a:solidFill>
                <a:latin typeface="Times New Roman" pitchFamily="18" charset="0"/>
                <a:ea typeface="Times New Roman" pitchFamily="18" charset="0"/>
                <a:cs typeface="Times New Roman" pitchFamily="18" charset="0"/>
              </a:rPr>
              <a:t>   Conclusion </a:t>
            </a:r>
          </a:p>
        </p:txBody>
      </p:sp>
      <p:sp>
        <p:nvSpPr>
          <p:cNvPr id="6" name="Rectangle 5"/>
          <p:cNvSpPr/>
          <p:nvPr/>
        </p:nvSpPr>
        <p:spPr>
          <a:xfrm>
            <a:off x="0" y="6525344"/>
            <a:ext cx="9144000" cy="338554"/>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wrap="square">
            <a:spAutoFit/>
          </a:bodyPr>
          <a:lstStyle/>
          <a:p>
            <a:r>
              <a:rPr lang="fr-FR" sz="1600" i="1" dirty="0" smtClean="0">
                <a:solidFill>
                  <a:srgbClr val="FFFF00"/>
                </a:solidFill>
              </a:rPr>
              <a:t>Cours de 2</a:t>
            </a:r>
            <a:r>
              <a:rPr lang="fr-FR" sz="1600" i="1" baseline="30000" dirty="0" smtClean="0">
                <a:solidFill>
                  <a:srgbClr val="FFFF00"/>
                </a:solidFill>
              </a:rPr>
              <a:t>ème</a:t>
            </a:r>
            <a:r>
              <a:rPr lang="fr-FR" sz="1600" i="1" dirty="0" smtClean="0">
                <a:solidFill>
                  <a:srgbClr val="FFFF00"/>
                </a:solidFill>
              </a:rPr>
              <a:t> Année Master – Université DBKM                               E-mail: hamid_gadouri2000@yahoo.fr   </a:t>
            </a:r>
            <a:r>
              <a:rPr lang="fr-FR" sz="1600" b="1" dirty="0" smtClean="0">
                <a:solidFill>
                  <a:srgbClr val="FF0000"/>
                </a:solidFill>
              </a:rPr>
              <a:t>(02)</a:t>
            </a:r>
            <a:endParaRPr lang="fr-FR" sz="1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0" y="0"/>
            <a:ext cx="9144000" cy="523220"/>
          </a:xfrm>
          <a:prstGeom prst="rect">
            <a:avLst/>
          </a:prstGeom>
          <a:solidFill>
            <a:srgbClr val="FF0000"/>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2800" b="1" dirty="0" smtClean="0">
                <a:solidFill>
                  <a:schemeClr val="bg1"/>
                </a:solidFill>
                <a:latin typeface="Times New Roman" pitchFamily="18" charset="0"/>
                <a:ea typeface="Times New Roman" pitchFamily="18" charset="0"/>
                <a:cs typeface="Times New Roman" pitchFamily="18" charset="0"/>
              </a:rPr>
              <a:t>5-  Stabilisation des sols gonflants aux liants hydrauliques</a:t>
            </a:r>
            <a:endParaRPr lang="fr-FR" sz="2800" dirty="0">
              <a:solidFill>
                <a:schemeClr val="bg1"/>
              </a:solidFill>
              <a:latin typeface="Tahoma" pitchFamily="34" charset="0"/>
              <a:ea typeface="Tahoma" pitchFamily="34" charset="0"/>
              <a:cs typeface="Tahoma" pitchFamily="34" charset="0"/>
            </a:endParaRPr>
          </a:p>
        </p:txBody>
      </p:sp>
      <p:sp>
        <p:nvSpPr>
          <p:cNvPr id="21" name="Flèche droite 20"/>
          <p:cNvSpPr/>
          <p:nvPr/>
        </p:nvSpPr>
        <p:spPr>
          <a:xfrm rot="5400000">
            <a:off x="3500430" y="857232"/>
            <a:ext cx="571504" cy="2000264"/>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dirty="0"/>
          </a:p>
        </p:txBody>
      </p:sp>
      <p:sp>
        <p:nvSpPr>
          <p:cNvPr id="22" name="Rectangle 21"/>
          <p:cNvSpPr/>
          <p:nvPr/>
        </p:nvSpPr>
        <p:spPr>
          <a:xfrm>
            <a:off x="928662" y="2285992"/>
            <a:ext cx="5857916"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2000" b="1" dirty="0" smtClean="0">
                <a:solidFill>
                  <a:srgbClr val="0000FF"/>
                </a:solidFill>
                <a:latin typeface="Times New Roman" pitchFamily="18" charset="0"/>
                <a:cs typeface="Times New Roman" pitchFamily="18" charset="0"/>
              </a:rPr>
              <a:t>Dissolution </a:t>
            </a:r>
            <a:r>
              <a:rPr lang="fr-FR" sz="2000" dirty="0" smtClean="0">
                <a:latin typeface="Times New Roman" pitchFamily="18" charset="0"/>
                <a:cs typeface="Times New Roman" pitchFamily="18" charset="0"/>
              </a:rPr>
              <a:t>de la </a:t>
            </a:r>
            <a:r>
              <a:rPr lang="fr-FR" sz="2000" b="1" dirty="0" smtClean="0">
                <a:solidFill>
                  <a:srgbClr val="00B050"/>
                </a:solidFill>
                <a:latin typeface="Times New Roman" pitchFamily="18" charset="0"/>
                <a:cs typeface="Times New Roman" pitchFamily="18" charset="0"/>
              </a:rPr>
              <a:t>silice</a:t>
            </a:r>
            <a:r>
              <a:rPr lang="fr-FR" sz="2000" dirty="0" smtClean="0">
                <a:solidFill>
                  <a:srgbClr val="00B050"/>
                </a:solidFill>
                <a:latin typeface="Times New Roman" pitchFamily="18" charset="0"/>
                <a:cs typeface="Times New Roman" pitchFamily="18" charset="0"/>
              </a:rPr>
              <a:t> </a:t>
            </a:r>
            <a:r>
              <a:rPr lang="fr-FR" sz="2000" dirty="0" smtClean="0">
                <a:latin typeface="Times New Roman" pitchFamily="18" charset="0"/>
                <a:cs typeface="Times New Roman" pitchFamily="18" charset="0"/>
              </a:rPr>
              <a:t>et de</a:t>
            </a:r>
            <a:r>
              <a:rPr lang="fr-FR" sz="2000" dirty="0" smtClean="0">
                <a:solidFill>
                  <a:srgbClr val="00B050"/>
                </a:solidFill>
                <a:latin typeface="Times New Roman" pitchFamily="18" charset="0"/>
                <a:cs typeface="Times New Roman" pitchFamily="18" charset="0"/>
              </a:rPr>
              <a:t> </a:t>
            </a:r>
            <a:r>
              <a:rPr lang="fr-FR" sz="2000" b="1" dirty="0" smtClean="0">
                <a:solidFill>
                  <a:srgbClr val="00B050"/>
                </a:solidFill>
                <a:latin typeface="Times New Roman" pitchFamily="18" charset="0"/>
                <a:cs typeface="Times New Roman" pitchFamily="18" charset="0"/>
              </a:rPr>
              <a:t>l’alumine </a:t>
            </a:r>
            <a:r>
              <a:rPr lang="fr-FR" sz="2000" dirty="0" smtClean="0">
                <a:latin typeface="Times New Roman" pitchFamily="18" charset="0"/>
                <a:cs typeface="Times New Roman" pitchFamily="18" charset="0"/>
              </a:rPr>
              <a:t>de l’argile et ils rentrent en réaction avec le </a:t>
            </a:r>
            <a:r>
              <a:rPr lang="fr-FR" sz="2000" b="1" dirty="0" smtClean="0">
                <a:solidFill>
                  <a:srgbClr val="00B050"/>
                </a:solidFill>
                <a:latin typeface="Times New Roman" pitchFamily="18" charset="0"/>
                <a:cs typeface="Times New Roman" pitchFamily="18" charset="0"/>
              </a:rPr>
              <a:t>calcium</a:t>
            </a:r>
            <a:r>
              <a:rPr lang="fr-FR" sz="2000" b="1" dirty="0" smtClean="0">
                <a:solidFill>
                  <a:schemeClr val="tx1"/>
                </a:solidFill>
                <a:latin typeface="Times New Roman" pitchFamily="18" charset="0"/>
                <a:cs typeface="Times New Roman" pitchFamily="18" charset="0"/>
              </a:rPr>
              <a:t> </a:t>
            </a:r>
            <a:r>
              <a:rPr lang="fr-FR" sz="2000" dirty="0" smtClean="0">
                <a:latin typeface="Times New Roman" pitchFamily="18" charset="0"/>
                <a:cs typeface="Times New Roman" pitchFamily="18" charset="0"/>
              </a:rPr>
              <a:t>apporté par la </a:t>
            </a:r>
            <a:r>
              <a:rPr lang="fr-FR" sz="2000" b="1" dirty="0" smtClean="0">
                <a:solidFill>
                  <a:srgbClr val="00B050"/>
                </a:solidFill>
                <a:latin typeface="Times New Roman" pitchFamily="18" charset="0"/>
                <a:cs typeface="Times New Roman" pitchFamily="18" charset="0"/>
              </a:rPr>
              <a:t>chaux</a:t>
            </a:r>
            <a:r>
              <a:rPr lang="fr-FR" sz="2000" dirty="0" smtClean="0">
                <a:latin typeface="Times New Roman" pitchFamily="18" charset="0"/>
                <a:cs typeface="Times New Roman" pitchFamily="18" charset="0"/>
              </a:rPr>
              <a:t> </a:t>
            </a:r>
            <a:r>
              <a:rPr lang="fr-FR" sz="2000" dirty="0" smtClean="0">
                <a:solidFill>
                  <a:srgbClr val="00B050"/>
                </a:solidFill>
                <a:latin typeface="Times New Roman" pitchFamily="18" charset="0"/>
                <a:cs typeface="Times New Roman" pitchFamily="18" charset="0"/>
              </a:rPr>
              <a:t> </a:t>
            </a:r>
            <a:r>
              <a:rPr lang="fr-FR" sz="2000" dirty="0" smtClean="0">
                <a:solidFill>
                  <a:schemeClr val="tx1"/>
                </a:solidFill>
                <a:latin typeface="Times New Roman" pitchFamily="18" charset="0"/>
                <a:cs typeface="Times New Roman" pitchFamily="18" charset="0"/>
              </a:rPr>
              <a:t>(</a:t>
            </a:r>
            <a:r>
              <a:rPr lang="fr-FR" sz="2000" b="1" dirty="0" smtClean="0">
                <a:solidFill>
                  <a:srgbClr val="FF0000"/>
                </a:solidFill>
                <a:latin typeface="Times New Roman" pitchFamily="18" charset="0"/>
                <a:cs typeface="Times New Roman" pitchFamily="18" charset="0"/>
              </a:rPr>
              <a:t>Réactions pouzzolaniques</a:t>
            </a:r>
            <a:r>
              <a:rPr lang="fr-FR" sz="2000" dirty="0" smtClean="0">
                <a:solidFill>
                  <a:schemeClr val="tx1"/>
                </a:solidFill>
                <a:latin typeface="Times New Roman" pitchFamily="18" charset="0"/>
                <a:cs typeface="Times New Roman" pitchFamily="18" charset="0"/>
              </a:rPr>
              <a:t>)</a:t>
            </a:r>
            <a:r>
              <a:rPr lang="fr-FR" sz="2000" dirty="0" smtClean="0">
                <a:latin typeface="Times New Roman" pitchFamily="18" charset="0"/>
                <a:cs typeface="Times New Roman" pitchFamily="18" charset="0"/>
              </a:rPr>
              <a:t> </a:t>
            </a:r>
            <a:endParaRPr lang="fr-FR" sz="2000" dirty="0" smtClean="0">
              <a:solidFill>
                <a:srgbClr val="00B050"/>
              </a:solidFill>
              <a:latin typeface="Times New Roman" pitchFamily="18" charset="0"/>
              <a:cs typeface="Times New Roman" pitchFamily="18" charset="0"/>
            </a:endParaRPr>
          </a:p>
        </p:txBody>
      </p:sp>
      <p:sp>
        <p:nvSpPr>
          <p:cNvPr id="23" name="Rectangle 22"/>
          <p:cNvSpPr/>
          <p:nvPr/>
        </p:nvSpPr>
        <p:spPr>
          <a:xfrm>
            <a:off x="928662" y="4143380"/>
            <a:ext cx="5643602"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2000" b="1" dirty="0" smtClean="0">
                <a:solidFill>
                  <a:srgbClr val="0000FF"/>
                </a:solidFill>
                <a:latin typeface="Times New Roman" pitchFamily="18" charset="0"/>
                <a:cs typeface="Times New Roman" pitchFamily="18" charset="0"/>
              </a:rPr>
              <a:t>Formation</a:t>
            </a:r>
            <a:r>
              <a:rPr lang="fr-FR" sz="2000" dirty="0" smtClean="0">
                <a:latin typeface="Times New Roman" pitchFamily="18" charset="0"/>
                <a:cs typeface="Times New Roman" pitchFamily="18" charset="0"/>
              </a:rPr>
              <a:t> des produits cimentaires : </a:t>
            </a:r>
            <a:r>
              <a:rPr lang="fr-FR" sz="2000" b="1" dirty="0" smtClean="0">
                <a:solidFill>
                  <a:srgbClr val="00B050"/>
                </a:solidFill>
                <a:latin typeface="Times New Roman" pitchFamily="18" charset="0"/>
                <a:cs typeface="Times New Roman" pitchFamily="18" charset="0"/>
              </a:rPr>
              <a:t>C-S-H</a:t>
            </a:r>
            <a:r>
              <a:rPr lang="fr-FR" sz="2000" b="1" dirty="0" smtClean="0">
                <a:latin typeface="Times New Roman" pitchFamily="18" charset="0"/>
                <a:cs typeface="Times New Roman" pitchFamily="18" charset="0"/>
              </a:rPr>
              <a:t>, </a:t>
            </a:r>
            <a:r>
              <a:rPr lang="fr-FR" sz="2000" b="1" dirty="0" smtClean="0">
                <a:solidFill>
                  <a:srgbClr val="00B050"/>
                </a:solidFill>
                <a:latin typeface="Times New Roman" pitchFamily="18" charset="0"/>
                <a:cs typeface="Times New Roman" pitchFamily="18" charset="0"/>
              </a:rPr>
              <a:t>C-A-H</a:t>
            </a:r>
            <a:r>
              <a:rPr lang="fr-FR" sz="2000" b="1" dirty="0" smtClean="0">
                <a:latin typeface="Times New Roman" pitchFamily="18" charset="0"/>
                <a:cs typeface="Times New Roman" pitchFamily="18" charset="0"/>
              </a:rPr>
              <a:t> </a:t>
            </a:r>
            <a:r>
              <a:rPr lang="fr-FR" sz="2000" b="1" dirty="0" smtClean="0">
                <a:solidFill>
                  <a:srgbClr val="00B050"/>
                </a:solidFill>
                <a:latin typeface="Times New Roman" pitchFamily="18" charset="0"/>
                <a:cs typeface="Times New Roman" pitchFamily="18" charset="0"/>
              </a:rPr>
              <a:t> </a:t>
            </a:r>
            <a:r>
              <a:rPr lang="fr-FR" sz="2000" dirty="0" smtClean="0">
                <a:solidFill>
                  <a:schemeClr val="tx1"/>
                </a:solidFill>
                <a:latin typeface="Times New Roman" pitchFamily="18" charset="0"/>
                <a:cs typeface="Times New Roman" pitchFamily="18" charset="0"/>
              </a:rPr>
              <a:t>(</a:t>
            </a:r>
            <a:r>
              <a:rPr lang="fr-FR" sz="2000" b="1" dirty="0" smtClean="0">
                <a:solidFill>
                  <a:srgbClr val="FF0000"/>
                </a:solidFill>
                <a:latin typeface="Times New Roman" pitchFamily="18" charset="0"/>
                <a:cs typeface="Times New Roman" pitchFamily="18" charset="0"/>
              </a:rPr>
              <a:t>hydrates de 2</a:t>
            </a:r>
            <a:r>
              <a:rPr lang="fr-FR" sz="2000" b="1" baseline="30000" dirty="0" smtClean="0">
                <a:solidFill>
                  <a:srgbClr val="FF0000"/>
                </a:solidFill>
                <a:latin typeface="Times New Roman" pitchFamily="18" charset="0"/>
                <a:cs typeface="Times New Roman" pitchFamily="18" charset="0"/>
              </a:rPr>
              <a:t>ème</a:t>
            </a:r>
            <a:r>
              <a:rPr lang="fr-FR" sz="2000" b="1" dirty="0" smtClean="0">
                <a:solidFill>
                  <a:srgbClr val="FF0000"/>
                </a:solidFill>
                <a:latin typeface="Times New Roman" pitchFamily="18" charset="0"/>
                <a:cs typeface="Times New Roman" pitchFamily="18" charset="0"/>
              </a:rPr>
              <a:t> génération</a:t>
            </a:r>
            <a:r>
              <a:rPr lang="fr-FR" sz="2000" dirty="0" smtClean="0">
                <a:solidFill>
                  <a:schemeClr val="tx1"/>
                </a:solidFill>
                <a:latin typeface="Times New Roman" pitchFamily="18" charset="0"/>
                <a:cs typeface="Times New Roman" pitchFamily="18" charset="0"/>
              </a:rPr>
              <a:t>)</a:t>
            </a:r>
            <a:endParaRPr lang="fr-FR" sz="2000" dirty="0">
              <a:solidFill>
                <a:srgbClr val="00B050"/>
              </a:solidFill>
              <a:latin typeface="Times New Roman" pitchFamily="18" charset="0"/>
              <a:cs typeface="Times New Roman" pitchFamily="18" charset="0"/>
            </a:endParaRPr>
          </a:p>
        </p:txBody>
      </p:sp>
      <p:sp>
        <p:nvSpPr>
          <p:cNvPr id="24" name="Rectangle 23"/>
          <p:cNvSpPr/>
          <p:nvPr/>
        </p:nvSpPr>
        <p:spPr>
          <a:xfrm>
            <a:off x="571472" y="5643578"/>
            <a:ext cx="6429420"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buFont typeface="Arial" pitchFamily="34" charset="0"/>
              <a:buChar char="•"/>
            </a:pPr>
            <a:r>
              <a:rPr lang="fr-FR" sz="2000" dirty="0" smtClean="0">
                <a:latin typeface="Times New Roman" pitchFamily="18" charset="0"/>
                <a:cs typeface="Times New Roman" pitchFamily="18" charset="0"/>
              </a:rPr>
              <a:t> </a:t>
            </a:r>
            <a:r>
              <a:rPr lang="fr-FR" sz="2000" b="1" dirty="0" smtClean="0">
                <a:solidFill>
                  <a:srgbClr val="0000FF"/>
                </a:solidFill>
                <a:latin typeface="Times New Roman" pitchFamily="18" charset="0"/>
                <a:cs typeface="Times New Roman" pitchFamily="18" charset="0"/>
              </a:rPr>
              <a:t> Augmentation </a:t>
            </a:r>
            <a:r>
              <a:rPr lang="fr-FR" sz="2000" dirty="0" smtClean="0">
                <a:latin typeface="Times New Roman" pitchFamily="18" charset="0"/>
                <a:cs typeface="Times New Roman" pitchFamily="18" charset="0"/>
              </a:rPr>
              <a:t>des caractéristiques mécaniques, </a:t>
            </a:r>
            <a:r>
              <a:rPr lang="fr-FR" sz="2000" b="1" dirty="0" smtClean="0">
                <a:solidFill>
                  <a:srgbClr val="00B050"/>
                </a:solidFill>
                <a:latin typeface="Times New Roman" pitchFamily="18" charset="0"/>
                <a:cs typeface="Times New Roman" pitchFamily="18" charset="0"/>
              </a:rPr>
              <a:t>Rc</a:t>
            </a:r>
            <a:r>
              <a:rPr lang="fr-FR" sz="2000" dirty="0" smtClean="0">
                <a:latin typeface="Times New Roman" pitchFamily="18" charset="0"/>
                <a:cs typeface="Times New Roman" pitchFamily="18" charset="0"/>
              </a:rPr>
              <a:t> et </a:t>
            </a:r>
            <a:r>
              <a:rPr lang="fr-FR" sz="2000" b="1" dirty="0" smtClean="0">
                <a:solidFill>
                  <a:srgbClr val="00B050"/>
                </a:solidFill>
                <a:latin typeface="Times New Roman" pitchFamily="18" charset="0"/>
                <a:cs typeface="Times New Roman" pitchFamily="18" charset="0"/>
              </a:rPr>
              <a:t>Rtb</a:t>
            </a:r>
          </a:p>
          <a:p>
            <a:pPr algn="just">
              <a:buFont typeface="Arial" pitchFamily="34" charset="0"/>
              <a:buChar char="•"/>
            </a:pPr>
            <a:r>
              <a:rPr lang="fr-FR" sz="2000" dirty="0" smtClean="0">
                <a:solidFill>
                  <a:schemeClr val="tx1"/>
                </a:solidFill>
                <a:latin typeface="Times New Roman" pitchFamily="18" charset="0"/>
                <a:cs typeface="Times New Roman" pitchFamily="18" charset="0"/>
              </a:rPr>
              <a:t>  </a:t>
            </a:r>
            <a:r>
              <a:rPr lang="fr-FR" sz="2000" b="1" dirty="0" smtClean="0">
                <a:solidFill>
                  <a:srgbClr val="0000FF"/>
                </a:solidFill>
                <a:latin typeface="Times New Roman" pitchFamily="18" charset="0"/>
                <a:cs typeface="Times New Roman" pitchFamily="18" charset="0"/>
              </a:rPr>
              <a:t>Diminution </a:t>
            </a:r>
            <a:r>
              <a:rPr lang="fr-FR" sz="2000" dirty="0" smtClean="0">
                <a:solidFill>
                  <a:schemeClr val="tx1"/>
                </a:solidFill>
                <a:latin typeface="Times New Roman" pitchFamily="18" charset="0"/>
                <a:cs typeface="Times New Roman" pitchFamily="18" charset="0"/>
              </a:rPr>
              <a:t>ou </a:t>
            </a:r>
            <a:r>
              <a:rPr lang="fr-FR" sz="2000" b="1" dirty="0" smtClean="0">
                <a:solidFill>
                  <a:schemeClr val="tx1"/>
                </a:solidFill>
                <a:latin typeface="Times New Roman" pitchFamily="18" charset="0"/>
                <a:cs typeface="Times New Roman" pitchFamily="18" charset="0"/>
              </a:rPr>
              <a:t>suppression</a:t>
            </a:r>
            <a:r>
              <a:rPr lang="fr-FR" sz="2000" dirty="0" smtClean="0">
                <a:solidFill>
                  <a:schemeClr val="tx1"/>
                </a:solidFill>
                <a:latin typeface="Times New Roman" pitchFamily="18" charset="0"/>
                <a:cs typeface="Times New Roman" pitchFamily="18" charset="0"/>
              </a:rPr>
              <a:t> du gonflement  </a:t>
            </a:r>
            <a:r>
              <a:rPr lang="fr-FR" sz="2000" b="1" dirty="0" smtClean="0">
                <a:solidFill>
                  <a:srgbClr val="00B050"/>
                </a:solidFill>
                <a:latin typeface="Times New Roman" pitchFamily="18" charset="0"/>
                <a:cs typeface="Times New Roman" pitchFamily="18" charset="0"/>
              </a:rPr>
              <a:t>Gv</a:t>
            </a:r>
            <a:endParaRPr lang="fr-FR" sz="2000" b="1" dirty="0">
              <a:solidFill>
                <a:srgbClr val="00B050"/>
              </a:solidFill>
              <a:latin typeface="Times New Roman" pitchFamily="18" charset="0"/>
              <a:cs typeface="Times New Roman" pitchFamily="18" charset="0"/>
            </a:endParaRPr>
          </a:p>
        </p:txBody>
      </p:sp>
      <p:sp>
        <p:nvSpPr>
          <p:cNvPr id="25" name="Rectangle 24"/>
          <p:cNvSpPr/>
          <p:nvPr/>
        </p:nvSpPr>
        <p:spPr>
          <a:xfrm>
            <a:off x="857224" y="1000108"/>
            <a:ext cx="5929354"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2000" b="1" dirty="0" smtClean="0">
                <a:solidFill>
                  <a:schemeClr val="tx1"/>
                </a:solidFill>
                <a:latin typeface="Times New Roman" pitchFamily="18" charset="0"/>
                <a:cs typeface="Times New Roman" pitchFamily="18" charset="0"/>
              </a:rPr>
              <a:t>À long terme</a:t>
            </a:r>
            <a:r>
              <a:rPr lang="fr-FR" sz="2000" dirty="0" smtClean="0">
                <a:solidFill>
                  <a:schemeClr val="tx1"/>
                </a:solidFill>
                <a:latin typeface="Times New Roman" pitchFamily="18" charset="0"/>
                <a:cs typeface="Times New Roman" pitchFamily="18" charset="0"/>
              </a:rPr>
              <a:t>, déjà le sol possède un </a:t>
            </a:r>
            <a:r>
              <a:rPr lang="fr-FR" sz="2000" b="1" dirty="0" smtClean="0">
                <a:solidFill>
                  <a:srgbClr val="0000FF"/>
                </a:solidFill>
                <a:latin typeface="Times New Roman" pitchFamily="18" charset="0"/>
                <a:cs typeface="Times New Roman" pitchFamily="18" charset="0"/>
              </a:rPr>
              <a:t>pH</a:t>
            </a:r>
            <a:r>
              <a:rPr lang="fr-FR" sz="2000" dirty="0" smtClean="0">
                <a:solidFill>
                  <a:schemeClr val="tx1"/>
                </a:solidFill>
                <a:latin typeface="Times New Roman" pitchFamily="18" charset="0"/>
                <a:cs typeface="Times New Roman" pitchFamily="18" charset="0"/>
              </a:rPr>
              <a:t> </a:t>
            </a:r>
            <a:r>
              <a:rPr lang="fr-FR" sz="2000" b="1" dirty="0" smtClean="0">
                <a:solidFill>
                  <a:srgbClr val="0000FF"/>
                </a:solidFill>
                <a:latin typeface="Times New Roman" pitchFamily="18" charset="0"/>
                <a:cs typeface="Times New Roman" pitchFamily="18" charset="0"/>
              </a:rPr>
              <a:t>fort</a:t>
            </a:r>
            <a:r>
              <a:rPr lang="fr-FR" sz="2000" dirty="0" smtClean="0">
                <a:solidFill>
                  <a:schemeClr val="tx1"/>
                </a:solidFill>
                <a:latin typeface="Times New Roman" pitchFamily="18" charset="0"/>
                <a:cs typeface="Times New Roman" pitchFamily="18" charset="0"/>
              </a:rPr>
              <a:t> (</a:t>
            </a:r>
            <a:r>
              <a:rPr lang="fr-FR" sz="2000" b="1" dirty="0" smtClean="0">
                <a:solidFill>
                  <a:srgbClr val="00B050"/>
                </a:solidFill>
                <a:latin typeface="Times New Roman" pitchFamily="18" charset="0"/>
                <a:cs typeface="Times New Roman" pitchFamily="18" charset="0"/>
              </a:rPr>
              <a:t>12.5</a:t>
            </a:r>
            <a:r>
              <a:rPr lang="fr-FR" sz="2000" dirty="0" smtClean="0">
                <a:solidFill>
                  <a:schemeClr val="tx1"/>
                </a:solidFill>
                <a:latin typeface="Times New Roman" pitchFamily="18" charset="0"/>
                <a:cs typeface="Times New Roman" pitchFamily="18" charset="0"/>
              </a:rPr>
              <a:t>)</a:t>
            </a:r>
            <a:endParaRPr lang="fr-FR" sz="2000" dirty="0">
              <a:solidFill>
                <a:schemeClr val="tx1"/>
              </a:solidFill>
              <a:latin typeface="Times New Roman" pitchFamily="18" charset="0"/>
              <a:cs typeface="Times New Roman" pitchFamily="18" charset="0"/>
            </a:endParaRPr>
          </a:p>
        </p:txBody>
      </p:sp>
      <p:pic>
        <p:nvPicPr>
          <p:cNvPr id="27" name="Picture 2"/>
          <p:cNvPicPr>
            <a:picLocks noChangeAspect="1" noChangeArrowheads="1"/>
          </p:cNvPicPr>
          <p:nvPr/>
        </p:nvPicPr>
        <p:blipFill>
          <a:blip r:embed="rId3" cstate="print"/>
          <a:srcRect/>
          <a:stretch>
            <a:fillRect/>
          </a:stretch>
        </p:blipFill>
        <p:spPr bwMode="auto">
          <a:xfrm>
            <a:off x="7072330" y="714356"/>
            <a:ext cx="1586417" cy="1000132"/>
          </a:xfrm>
          <a:prstGeom prst="rect">
            <a:avLst/>
          </a:prstGeom>
          <a:noFill/>
          <a:ln w="9525">
            <a:noFill/>
            <a:miter lim="800000"/>
            <a:headEnd/>
            <a:tailEnd/>
          </a:ln>
          <a:effectLst/>
        </p:spPr>
      </p:pic>
      <p:pic>
        <p:nvPicPr>
          <p:cNvPr id="28" name="Picture 3"/>
          <p:cNvPicPr>
            <a:picLocks noChangeAspect="1" noChangeArrowheads="1"/>
          </p:cNvPicPr>
          <p:nvPr/>
        </p:nvPicPr>
        <p:blipFill>
          <a:blip r:embed="rId4" cstate="print"/>
          <a:srcRect/>
          <a:stretch>
            <a:fillRect/>
          </a:stretch>
        </p:blipFill>
        <p:spPr bwMode="auto">
          <a:xfrm>
            <a:off x="7143768" y="2357430"/>
            <a:ext cx="1571636" cy="1032119"/>
          </a:xfrm>
          <a:prstGeom prst="rect">
            <a:avLst/>
          </a:prstGeom>
          <a:noFill/>
          <a:ln w="9525">
            <a:noFill/>
            <a:miter lim="800000"/>
            <a:headEnd/>
            <a:tailEnd/>
          </a:ln>
          <a:effectLst/>
        </p:spPr>
      </p:pic>
      <p:pic>
        <p:nvPicPr>
          <p:cNvPr id="29" name="Picture 4"/>
          <p:cNvPicPr>
            <a:picLocks noChangeAspect="1" noChangeArrowheads="1"/>
          </p:cNvPicPr>
          <p:nvPr/>
        </p:nvPicPr>
        <p:blipFill>
          <a:blip r:embed="rId5" cstate="print"/>
          <a:srcRect/>
          <a:stretch>
            <a:fillRect/>
          </a:stretch>
        </p:blipFill>
        <p:spPr bwMode="auto">
          <a:xfrm>
            <a:off x="7143768" y="4000504"/>
            <a:ext cx="1579754" cy="1000132"/>
          </a:xfrm>
          <a:prstGeom prst="rect">
            <a:avLst/>
          </a:prstGeom>
          <a:noFill/>
          <a:ln w="9525">
            <a:noFill/>
            <a:miter lim="800000"/>
            <a:headEnd/>
            <a:tailEnd/>
          </a:ln>
          <a:effectLst/>
        </p:spPr>
      </p:pic>
      <p:sp>
        <p:nvSpPr>
          <p:cNvPr id="30" name="Flèche droite 29"/>
          <p:cNvSpPr/>
          <p:nvPr/>
        </p:nvSpPr>
        <p:spPr>
          <a:xfrm rot="16200000" flipH="1">
            <a:off x="7750991" y="3036092"/>
            <a:ext cx="357190" cy="1285884"/>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a:p>
        </p:txBody>
      </p:sp>
      <p:sp>
        <p:nvSpPr>
          <p:cNvPr id="31" name="Flèche droite 30"/>
          <p:cNvSpPr/>
          <p:nvPr/>
        </p:nvSpPr>
        <p:spPr>
          <a:xfrm rot="16200000" flipH="1">
            <a:off x="3536149" y="2607464"/>
            <a:ext cx="571504" cy="2214578"/>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dirty="0"/>
          </a:p>
        </p:txBody>
      </p:sp>
      <p:sp>
        <p:nvSpPr>
          <p:cNvPr id="32" name="Flèche droite 31"/>
          <p:cNvSpPr/>
          <p:nvPr/>
        </p:nvSpPr>
        <p:spPr>
          <a:xfrm rot="16200000" flipH="1">
            <a:off x="3571868" y="4143381"/>
            <a:ext cx="500066" cy="221457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dirty="0"/>
          </a:p>
        </p:txBody>
      </p:sp>
      <p:sp>
        <p:nvSpPr>
          <p:cNvPr id="33" name="Flèche droite 32"/>
          <p:cNvSpPr/>
          <p:nvPr/>
        </p:nvSpPr>
        <p:spPr>
          <a:xfrm rot="16200000" flipH="1">
            <a:off x="7750991" y="1393018"/>
            <a:ext cx="357190" cy="1285884"/>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a:p>
        </p:txBody>
      </p:sp>
      <p:sp>
        <p:nvSpPr>
          <p:cNvPr id="17" name="Rectangle 16"/>
          <p:cNvSpPr/>
          <p:nvPr/>
        </p:nvSpPr>
        <p:spPr>
          <a:xfrm>
            <a:off x="0" y="6525344"/>
            <a:ext cx="9144000" cy="338554"/>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wrap="square">
            <a:spAutoFit/>
          </a:bodyPr>
          <a:lstStyle/>
          <a:p>
            <a:r>
              <a:rPr lang="fr-FR" sz="1600" i="1" dirty="0" smtClean="0">
                <a:solidFill>
                  <a:srgbClr val="FFFF00"/>
                </a:solidFill>
              </a:rPr>
              <a:t>Cours de 2</a:t>
            </a:r>
            <a:r>
              <a:rPr lang="fr-FR" sz="1600" i="1" baseline="30000" dirty="0" smtClean="0">
                <a:solidFill>
                  <a:srgbClr val="FFFF00"/>
                </a:solidFill>
              </a:rPr>
              <a:t>ème</a:t>
            </a:r>
            <a:r>
              <a:rPr lang="fr-FR" sz="1600" i="1" dirty="0" smtClean="0">
                <a:solidFill>
                  <a:srgbClr val="FFFF00"/>
                </a:solidFill>
              </a:rPr>
              <a:t> Année Master – Université DBKM                               E-mail: hamid_gadouri2000@yahoo.fr   </a:t>
            </a:r>
            <a:r>
              <a:rPr lang="fr-FR" sz="1600" b="1" dirty="0" smtClean="0">
                <a:solidFill>
                  <a:srgbClr val="FF0000"/>
                </a:solidFill>
              </a:rPr>
              <a:t>(20)</a:t>
            </a:r>
            <a:endParaRPr lang="fr-FR" sz="1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amond(in)">
                                      <p:cBhvr>
                                        <p:cTn id="7" dur="500"/>
                                        <p:tgtEl>
                                          <p:spTgt spid="25"/>
                                        </p:tgtEl>
                                      </p:cBhvr>
                                    </p:animEffect>
                                  </p:childTnLst>
                                </p:cTn>
                              </p:par>
                              <p:par>
                                <p:cTn id="8" presetID="8" presetClass="entr" presetSubtype="16" repeatCount="200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diamond(in)">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diamond(in)">
                                      <p:cBhvr>
                                        <p:cTn id="15" dur="500"/>
                                        <p:tgtEl>
                                          <p:spTgt spid="21"/>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diamond(in)">
                                      <p:cBhvr>
                                        <p:cTn id="18" dur="500"/>
                                        <p:tgtEl>
                                          <p:spTgt spid="22"/>
                                        </p:tgtEl>
                                      </p:cBhvr>
                                    </p:animEffect>
                                  </p:childTnLst>
                                </p:cTn>
                              </p:par>
                              <p:par>
                                <p:cTn id="19" presetID="8" presetClass="entr" presetSubtype="16" repeatCount="200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diamond(in)">
                                      <p:cBhvr>
                                        <p:cTn id="21" dur="500"/>
                                        <p:tgtEl>
                                          <p:spTgt spid="33"/>
                                        </p:tgtEl>
                                      </p:cBhvr>
                                    </p:animEffect>
                                  </p:childTnLst>
                                </p:cTn>
                              </p:par>
                              <p:par>
                                <p:cTn id="22" presetID="8" presetClass="entr" presetSubtype="16" repeatCount="200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diamond(in)">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diamond(in)">
                                      <p:cBhvr>
                                        <p:cTn id="29" dur="500"/>
                                        <p:tgtEl>
                                          <p:spTgt spid="31"/>
                                        </p:tgtEl>
                                      </p:cBhvr>
                                    </p:animEffect>
                                  </p:childTnLst>
                                </p:cTn>
                              </p:par>
                              <p:par>
                                <p:cTn id="30" presetID="8" presetClass="entr" presetSubtype="16" repeatCount="200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diamond(in)">
                                      <p:cBhvr>
                                        <p:cTn id="32" dur="500"/>
                                        <p:tgtEl>
                                          <p:spTgt spid="30"/>
                                        </p:tgtEl>
                                      </p:cBhvr>
                                    </p:animEffect>
                                  </p:childTnLst>
                                </p:cTn>
                              </p:par>
                              <p:par>
                                <p:cTn id="33" presetID="8"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diamond(in)">
                                      <p:cBhvr>
                                        <p:cTn id="35" dur="500"/>
                                        <p:tgtEl>
                                          <p:spTgt spid="23"/>
                                        </p:tgtEl>
                                      </p:cBhvr>
                                    </p:animEffect>
                                  </p:childTnLst>
                                </p:cTn>
                              </p:par>
                              <p:par>
                                <p:cTn id="36" presetID="8" presetClass="entr" presetSubtype="16" repeatCount="2000"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diamond(in)">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diamond(in)">
                                      <p:cBhvr>
                                        <p:cTn id="43" dur="500"/>
                                        <p:tgtEl>
                                          <p:spTgt spid="32"/>
                                        </p:tgtEl>
                                      </p:cBhvr>
                                    </p:animEffect>
                                  </p:childTnLst>
                                </p:cTn>
                              </p:par>
                              <p:par>
                                <p:cTn id="44" presetID="8" presetClass="entr" presetSubtype="16"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diamond(in)">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30" grpId="0" animBg="1"/>
      <p:bldP spid="31" grpId="0" animBg="1"/>
      <p:bldP spid="32" grpId="0" animBg="1"/>
      <p:bldP spid="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0" y="0"/>
            <a:ext cx="9144000" cy="523220"/>
          </a:xfrm>
          <a:prstGeom prst="rect">
            <a:avLst/>
          </a:prstGeom>
          <a:solidFill>
            <a:srgbClr val="FF0000"/>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2800" b="1" dirty="0" smtClean="0">
                <a:solidFill>
                  <a:schemeClr val="bg1"/>
                </a:solidFill>
                <a:latin typeface="Times New Roman" pitchFamily="18" charset="0"/>
                <a:ea typeface="Times New Roman" pitchFamily="18" charset="0"/>
                <a:cs typeface="Times New Roman" pitchFamily="18" charset="0"/>
              </a:rPr>
              <a:t>5-  Stabilisation des sols gonflants aux liants hydrauliques</a:t>
            </a:r>
            <a:endParaRPr lang="fr-FR" sz="2800" dirty="0">
              <a:solidFill>
                <a:schemeClr val="bg1"/>
              </a:solidFill>
              <a:latin typeface="Tahoma" pitchFamily="34" charset="0"/>
              <a:ea typeface="Tahoma" pitchFamily="34" charset="0"/>
              <a:cs typeface="Tahoma" pitchFamily="34" charset="0"/>
            </a:endParaRPr>
          </a:p>
        </p:txBody>
      </p:sp>
      <p:sp>
        <p:nvSpPr>
          <p:cNvPr id="16" name="Rectangle 15"/>
          <p:cNvSpPr/>
          <p:nvPr/>
        </p:nvSpPr>
        <p:spPr>
          <a:xfrm>
            <a:off x="1000100" y="785794"/>
            <a:ext cx="5072098"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2000" dirty="0" smtClean="0">
                <a:latin typeface="Times New Roman" pitchFamily="18" charset="0"/>
                <a:cs typeface="Times New Roman" pitchFamily="18" charset="0"/>
              </a:rPr>
              <a:t>Une fois le </a:t>
            </a:r>
            <a:r>
              <a:rPr lang="fr-FR" sz="2000" b="1" dirty="0" smtClean="0">
                <a:solidFill>
                  <a:srgbClr val="FF0000"/>
                </a:solidFill>
                <a:latin typeface="Times New Roman" pitchFamily="18" charset="0"/>
                <a:cs typeface="Times New Roman" pitchFamily="18" charset="0"/>
              </a:rPr>
              <a:t>ciment</a:t>
            </a:r>
            <a:r>
              <a:rPr lang="fr-FR" sz="2000" b="1" dirty="0" smtClean="0">
                <a:solidFill>
                  <a:srgbClr val="00B050"/>
                </a:solidFill>
                <a:latin typeface="Times New Roman" pitchFamily="18" charset="0"/>
                <a:cs typeface="Times New Roman" pitchFamily="18" charset="0"/>
              </a:rPr>
              <a:t> </a:t>
            </a:r>
            <a:r>
              <a:rPr lang="fr-FR" sz="2000" dirty="0" smtClean="0">
                <a:latin typeface="Times New Roman" pitchFamily="18" charset="0"/>
                <a:cs typeface="Times New Roman" pitchFamily="18" charset="0"/>
              </a:rPr>
              <a:t>est malaxé avec les </a:t>
            </a:r>
            <a:r>
              <a:rPr lang="fr-FR" sz="2000" b="1" dirty="0" smtClean="0">
                <a:solidFill>
                  <a:srgbClr val="00B050"/>
                </a:solidFill>
                <a:latin typeface="Times New Roman" pitchFamily="18" charset="0"/>
                <a:cs typeface="Times New Roman" pitchFamily="18" charset="0"/>
              </a:rPr>
              <a:t>grumeaux</a:t>
            </a:r>
            <a:r>
              <a:rPr lang="fr-FR" sz="2000" dirty="0" smtClean="0">
                <a:solidFill>
                  <a:srgbClr val="00B050"/>
                </a:solidFill>
                <a:latin typeface="Times New Roman" pitchFamily="18" charset="0"/>
                <a:cs typeface="Times New Roman" pitchFamily="18" charset="0"/>
              </a:rPr>
              <a:t> </a:t>
            </a:r>
            <a:r>
              <a:rPr lang="fr-FR" sz="2000" dirty="0" smtClean="0">
                <a:solidFill>
                  <a:schemeClr val="tx1"/>
                </a:solidFill>
                <a:latin typeface="Times New Roman" pitchFamily="18" charset="0"/>
                <a:cs typeface="Times New Roman" pitchFamily="18" charset="0"/>
              </a:rPr>
              <a:t>qui sont déjà formés par la </a:t>
            </a:r>
            <a:r>
              <a:rPr lang="fr-FR" sz="2000" b="1" dirty="0" smtClean="0">
                <a:solidFill>
                  <a:srgbClr val="FF0000"/>
                </a:solidFill>
                <a:latin typeface="Times New Roman" pitchFamily="18" charset="0"/>
                <a:cs typeface="Times New Roman" pitchFamily="18" charset="0"/>
              </a:rPr>
              <a:t>chaux.</a:t>
            </a:r>
            <a:endParaRPr lang="fr-FR" sz="2000" b="1" dirty="0">
              <a:solidFill>
                <a:srgbClr val="FF0000"/>
              </a:solidFill>
              <a:latin typeface="Times New Roman" pitchFamily="18" charset="0"/>
              <a:cs typeface="Times New Roman" pitchFamily="18" charset="0"/>
            </a:endParaRPr>
          </a:p>
        </p:txBody>
      </p:sp>
      <p:sp>
        <p:nvSpPr>
          <p:cNvPr id="17" name="Rectangle 16"/>
          <p:cNvSpPr/>
          <p:nvPr/>
        </p:nvSpPr>
        <p:spPr>
          <a:xfrm>
            <a:off x="214282" y="5715016"/>
            <a:ext cx="8643998"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buFont typeface="Wingdings" pitchFamily="2" charset="2"/>
              <a:buChar char="q"/>
            </a:pPr>
            <a:r>
              <a:rPr lang="fr-FR" sz="2000" dirty="0" smtClean="0">
                <a:latin typeface="Times New Roman" pitchFamily="18" charset="0"/>
                <a:cs typeface="Times New Roman" pitchFamily="18" charset="0"/>
              </a:rPr>
              <a:t>    La </a:t>
            </a:r>
            <a:r>
              <a:rPr lang="fr-FR" sz="2000" b="1" dirty="0" smtClean="0">
                <a:solidFill>
                  <a:srgbClr val="0000FF"/>
                </a:solidFill>
                <a:latin typeface="Times New Roman" pitchFamily="18" charset="0"/>
                <a:cs typeface="Times New Roman" pitchFamily="18" charset="0"/>
              </a:rPr>
              <a:t>pâte</a:t>
            </a:r>
            <a:r>
              <a:rPr lang="fr-FR" sz="2000" dirty="0" smtClean="0">
                <a:solidFill>
                  <a:srgbClr val="00B050"/>
                </a:solidFill>
                <a:latin typeface="Times New Roman" pitchFamily="18" charset="0"/>
                <a:cs typeface="Times New Roman" pitchFamily="18" charset="0"/>
              </a:rPr>
              <a:t> </a:t>
            </a:r>
            <a:r>
              <a:rPr lang="fr-FR" sz="2000" dirty="0" smtClean="0">
                <a:latin typeface="Times New Roman" pitchFamily="18" charset="0"/>
                <a:cs typeface="Times New Roman" pitchFamily="18" charset="0"/>
              </a:rPr>
              <a:t>devient une </a:t>
            </a:r>
            <a:r>
              <a:rPr lang="fr-FR" sz="2000" b="1" dirty="0" smtClean="0">
                <a:solidFill>
                  <a:srgbClr val="00B050"/>
                </a:solidFill>
                <a:latin typeface="Times New Roman" pitchFamily="18" charset="0"/>
                <a:cs typeface="Times New Roman" pitchFamily="18" charset="0"/>
              </a:rPr>
              <a:t>coque</a:t>
            </a:r>
            <a:r>
              <a:rPr lang="fr-FR" sz="2000" dirty="0" smtClean="0">
                <a:latin typeface="Times New Roman" pitchFamily="18" charset="0"/>
                <a:cs typeface="Times New Roman" pitchFamily="18" charset="0"/>
              </a:rPr>
              <a:t> formée par les </a:t>
            </a:r>
            <a:r>
              <a:rPr lang="fr-FR" sz="2000" dirty="0" smtClean="0">
                <a:solidFill>
                  <a:schemeClr val="tx1"/>
                </a:solidFill>
                <a:latin typeface="Times New Roman" pitchFamily="18" charset="0"/>
                <a:cs typeface="Times New Roman" pitchFamily="18" charset="0"/>
              </a:rPr>
              <a:t>(</a:t>
            </a:r>
            <a:r>
              <a:rPr lang="fr-FR" sz="2000" b="1" dirty="0" smtClean="0">
                <a:solidFill>
                  <a:srgbClr val="FF0000"/>
                </a:solidFill>
                <a:latin typeface="Times New Roman" pitchFamily="18" charset="0"/>
                <a:cs typeface="Times New Roman" pitchFamily="18" charset="0"/>
              </a:rPr>
              <a:t>hydrates de 1</a:t>
            </a:r>
            <a:r>
              <a:rPr lang="fr-FR" sz="2000" b="1" baseline="30000" dirty="0" smtClean="0">
                <a:solidFill>
                  <a:srgbClr val="FF0000"/>
                </a:solidFill>
                <a:latin typeface="Times New Roman" pitchFamily="18" charset="0"/>
                <a:cs typeface="Times New Roman" pitchFamily="18" charset="0"/>
              </a:rPr>
              <a:t>ère</a:t>
            </a:r>
            <a:r>
              <a:rPr lang="fr-FR" sz="2000" b="1" dirty="0" smtClean="0">
                <a:solidFill>
                  <a:srgbClr val="FF0000"/>
                </a:solidFill>
                <a:latin typeface="Times New Roman" pitchFamily="18" charset="0"/>
                <a:cs typeface="Times New Roman" pitchFamily="18" charset="0"/>
              </a:rPr>
              <a:t> génération</a:t>
            </a:r>
            <a:r>
              <a:rPr lang="fr-FR" sz="2000" dirty="0" smtClean="0">
                <a:solidFill>
                  <a:schemeClr val="tx1"/>
                </a:solidFill>
                <a:latin typeface="Times New Roman" pitchFamily="18" charset="0"/>
                <a:cs typeface="Times New Roman" pitchFamily="18" charset="0"/>
              </a:rPr>
              <a:t>).</a:t>
            </a:r>
          </a:p>
          <a:p>
            <a:pPr>
              <a:buFont typeface="Wingdings" pitchFamily="2" charset="2"/>
              <a:buChar char="q"/>
            </a:pPr>
            <a:r>
              <a:rPr lang="fr-FR" sz="2000" dirty="0" smtClean="0">
                <a:solidFill>
                  <a:schemeClr val="tx1"/>
                </a:solidFill>
                <a:latin typeface="Times New Roman" pitchFamily="18" charset="0"/>
                <a:cs typeface="Times New Roman" pitchFamily="18" charset="0"/>
              </a:rPr>
              <a:t>    Le</a:t>
            </a:r>
            <a:r>
              <a:rPr lang="fr-FR" sz="2000" b="1" dirty="0" smtClean="0">
                <a:solidFill>
                  <a:srgbClr val="0000FF"/>
                </a:solidFill>
                <a:latin typeface="Times New Roman" pitchFamily="18" charset="0"/>
                <a:cs typeface="Times New Roman" pitchFamily="18" charset="0"/>
              </a:rPr>
              <a:t> durcissement </a:t>
            </a:r>
            <a:r>
              <a:rPr lang="fr-FR" sz="2000" dirty="0" smtClean="0">
                <a:solidFill>
                  <a:schemeClr val="tx1"/>
                </a:solidFill>
                <a:latin typeface="Times New Roman" pitchFamily="18" charset="0"/>
                <a:cs typeface="Times New Roman" pitchFamily="18" charset="0"/>
              </a:rPr>
              <a:t>de cette coque </a:t>
            </a:r>
            <a:r>
              <a:rPr lang="fr-FR" sz="2000" b="1" dirty="0" smtClean="0">
                <a:solidFill>
                  <a:srgbClr val="0000FF"/>
                </a:solidFill>
                <a:latin typeface="Times New Roman" pitchFamily="18" charset="0"/>
                <a:cs typeface="Times New Roman" pitchFamily="18" charset="0"/>
              </a:rPr>
              <a:t>augmente</a:t>
            </a:r>
            <a:r>
              <a:rPr lang="fr-FR" sz="2000" dirty="0" smtClean="0">
                <a:solidFill>
                  <a:schemeClr val="tx1"/>
                </a:solidFill>
                <a:latin typeface="Times New Roman" pitchFamily="18" charset="0"/>
                <a:cs typeface="Times New Roman" pitchFamily="18" charset="0"/>
              </a:rPr>
              <a:t> les </a:t>
            </a:r>
            <a:r>
              <a:rPr lang="fr-FR" sz="2000" b="1" dirty="0" smtClean="0">
                <a:solidFill>
                  <a:srgbClr val="00B050"/>
                </a:solidFill>
                <a:latin typeface="Times New Roman" pitchFamily="18" charset="0"/>
                <a:cs typeface="Times New Roman" pitchFamily="18" charset="0"/>
              </a:rPr>
              <a:t>résistances mécaniques. </a:t>
            </a:r>
            <a:endParaRPr lang="fr-FR" sz="2000" dirty="0" smtClean="0">
              <a:solidFill>
                <a:srgbClr val="00B050"/>
              </a:solidFill>
              <a:latin typeface="Times New Roman" pitchFamily="18" charset="0"/>
              <a:cs typeface="Times New Roman" pitchFamily="18" charset="0"/>
            </a:endParaRPr>
          </a:p>
        </p:txBody>
      </p:sp>
      <p:sp>
        <p:nvSpPr>
          <p:cNvPr id="18" name="Rectangle 17"/>
          <p:cNvSpPr/>
          <p:nvPr/>
        </p:nvSpPr>
        <p:spPr>
          <a:xfrm>
            <a:off x="928662" y="4500570"/>
            <a:ext cx="5429288"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2000" dirty="0" smtClean="0">
                <a:solidFill>
                  <a:schemeClr val="tx1"/>
                </a:solidFill>
                <a:latin typeface="Times New Roman" pitchFamily="18" charset="0"/>
                <a:cs typeface="Times New Roman" pitchFamily="18" charset="0"/>
              </a:rPr>
              <a:t>Le</a:t>
            </a:r>
            <a:r>
              <a:rPr lang="fr-FR" sz="2000" b="1" dirty="0" smtClean="0">
                <a:solidFill>
                  <a:srgbClr val="0000FF"/>
                </a:solidFill>
                <a:latin typeface="Times New Roman" pitchFamily="18" charset="0"/>
                <a:cs typeface="Times New Roman" pitchFamily="18" charset="0"/>
              </a:rPr>
              <a:t> compactage améliore</a:t>
            </a:r>
            <a:r>
              <a:rPr lang="fr-FR" sz="2000" dirty="0" smtClean="0">
                <a:solidFill>
                  <a:schemeClr val="tx1"/>
                </a:solidFill>
                <a:latin typeface="Times New Roman" pitchFamily="18" charset="0"/>
                <a:cs typeface="Times New Roman" pitchFamily="18" charset="0"/>
              </a:rPr>
              <a:t> la </a:t>
            </a:r>
            <a:r>
              <a:rPr lang="fr-FR" sz="2000" b="1" dirty="0" smtClean="0">
                <a:solidFill>
                  <a:srgbClr val="00B050"/>
                </a:solidFill>
                <a:latin typeface="Times New Roman" pitchFamily="18" charset="0"/>
                <a:cs typeface="Times New Roman" pitchFamily="18" charset="0"/>
              </a:rPr>
              <a:t>liaison</a:t>
            </a:r>
            <a:r>
              <a:rPr lang="fr-FR" sz="2000" dirty="0" smtClean="0">
                <a:solidFill>
                  <a:schemeClr val="tx1"/>
                </a:solidFill>
                <a:latin typeface="Times New Roman" pitchFamily="18" charset="0"/>
                <a:cs typeface="Times New Roman" pitchFamily="18" charset="0"/>
              </a:rPr>
              <a:t> des grumeaux et </a:t>
            </a:r>
            <a:r>
              <a:rPr lang="fr-FR" sz="2000" b="1" dirty="0" smtClean="0">
                <a:solidFill>
                  <a:srgbClr val="0000FF"/>
                </a:solidFill>
                <a:latin typeface="Times New Roman" pitchFamily="18" charset="0"/>
                <a:cs typeface="Times New Roman" pitchFamily="18" charset="0"/>
              </a:rPr>
              <a:t>diminue </a:t>
            </a:r>
            <a:r>
              <a:rPr lang="fr-FR" sz="2000" dirty="0" smtClean="0">
                <a:solidFill>
                  <a:schemeClr val="tx1"/>
                </a:solidFill>
                <a:latin typeface="Times New Roman" pitchFamily="18" charset="0"/>
                <a:cs typeface="Times New Roman" pitchFamily="18" charset="0"/>
              </a:rPr>
              <a:t>de la </a:t>
            </a:r>
            <a:r>
              <a:rPr lang="fr-FR" sz="2000" b="1" dirty="0" smtClean="0">
                <a:solidFill>
                  <a:srgbClr val="00B050"/>
                </a:solidFill>
                <a:latin typeface="Times New Roman" pitchFamily="18" charset="0"/>
                <a:cs typeface="Times New Roman" pitchFamily="18" charset="0"/>
              </a:rPr>
              <a:t>macro-porosité</a:t>
            </a:r>
            <a:endParaRPr lang="fr-FR" sz="2000" b="1" dirty="0">
              <a:solidFill>
                <a:srgbClr val="00B050"/>
              </a:solidFill>
              <a:latin typeface="Times New Roman" pitchFamily="18" charset="0"/>
              <a:cs typeface="Times New Roman" pitchFamily="18" charset="0"/>
            </a:endParaRPr>
          </a:p>
        </p:txBody>
      </p:sp>
      <p:sp>
        <p:nvSpPr>
          <p:cNvPr id="19" name="Rectangle 18"/>
          <p:cNvSpPr/>
          <p:nvPr/>
        </p:nvSpPr>
        <p:spPr>
          <a:xfrm>
            <a:off x="785786" y="2143116"/>
            <a:ext cx="5715040"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2000" dirty="0" smtClean="0">
                <a:solidFill>
                  <a:schemeClr val="tx1"/>
                </a:solidFill>
                <a:latin typeface="Times New Roman" pitchFamily="18" charset="0"/>
                <a:cs typeface="Times New Roman" pitchFamily="18" charset="0"/>
              </a:rPr>
              <a:t>Le ciment </a:t>
            </a:r>
            <a:r>
              <a:rPr lang="fr-FR" sz="2000" b="1" dirty="0" smtClean="0">
                <a:solidFill>
                  <a:srgbClr val="0000FF"/>
                </a:solidFill>
                <a:latin typeface="Times New Roman" pitchFamily="18" charset="0"/>
                <a:cs typeface="Times New Roman" pitchFamily="18" charset="0"/>
              </a:rPr>
              <a:t>s’hydrate </a:t>
            </a:r>
            <a:r>
              <a:rPr lang="fr-FR" sz="2000" dirty="0" smtClean="0">
                <a:solidFill>
                  <a:schemeClr val="tx1"/>
                </a:solidFill>
                <a:latin typeface="Times New Roman" pitchFamily="18" charset="0"/>
                <a:cs typeface="Times New Roman" pitchFamily="18" charset="0"/>
              </a:rPr>
              <a:t>avec </a:t>
            </a:r>
            <a:r>
              <a:rPr lang="fr-FR" sz="2000" b="1" dirty="0" smtClean="0">
                <a:solidFill>
                  <a:srgbClr val="0000FF"/>
                </a:solidFill>
                <a:latin typeface="Times New Roman" pitchFamily="18" charset="0"/>
                <a:cs typeface="Times New Roman" pitchFamily="18" charset="0"/>
              </a:rPr>
              <a:t>transfert </a:t>
            </a:r>
            <a:r>
              <a:rPr lang="fr-FR" sz="2000" dirty="0" smtClean="0">
                <a:solidFill>
                  <a:schemeClr val="tx1"/>
                </a:solidFill>
                <a:latin typeface="Times New Roman" pitchFamily="18" charset="0"/>
                <a:cs typeface="Times New Roman" pitchFamily="18" charset="0"/>
              </a:rPr>
              <a:t>d’ions </a:t>
            </a:r>
            <a:r>
              <a:rPr lang="fr-FR" sz="2000" b="1" dirty="0" smtClean="0">
                <a:solidFill>
                  <a:srgbClr val="00B050"/>
                </a:solidFill>
                <a:latin typeface="Times New Roman" pitchFamily="18" charset="0"/>
                <a:cs typeface="Times New Roman" pitchFamily="18" charset="0"/>
              </a:rPr>
              <a:t>Ca</a:t>
            </a:r>
            <a:r>
              <a:rPr lang="fr-FR" sz="2000" b="1" baseline="30000" dirty="0" smtClean="0">
                <a:solidFill>
                  <a:srgbClr val="00B050"/>
                </a:solidFill>
                <a:latin typeface="Times New Roman" pitchFamily="18" charset="0"/>
                <a:cs typeface="Times New Roman" pitchFamily="18" charset="0"/>
              </a:rPr>
              <a:t>2+</a:t>
            </a:r>
            <a:r>
              <a:rPr lang="fr-FR" sz="2000" b="1" baseline="30000" dirty="0" smtClean="0">
                <a:solidFill>
                  <a:schemeClr val="tx1"/>
                </a:solidFill>
                <a:latin typeface="Times New Roman" pitchFamily="18" charset="0"/>
                <a:cs typeface="Times New Roman" pitchFamily="18" charset="0"/>
              </a:rPr>
              <a:t> </a:t>
            </a:r>
            <a:r>
              <a:rPr lang="fr-FR" sz="2000" dirty="0" smtClean="0">
                <a:solidFill>
                  <a:schemeClr val="tx1"/>
                </a:solidFill>
                <a:latin typeface="Times New Roman" pitchFamily="18" charset="0"/>
                <a:cs typeface="Times New Roman" pitchFamily="18" charset="0"/>
              </a:rPr>
              <a:t>et </a:t>
            </a:r>
            <a:r>
              <a:rPr lang="fr-FR" sz="2000" b="1" dirty="0" smtClean="0">
                <a:solidFill>
                  <a:srgbClr val="00B050"/>
                </a:solidFill>
                <a:latin typeface="Times New Roman" pitchFamily="18" charset="0"/>
                <a:cs typeface="Times New Roman" pitchFamily="18" charset="0"/>
              </a:rPr>
              <a:t>OH</a:t>
            </a:r>
            <a:r>
              <a:rPr lang="fr-FR" sz="2000" b="1" baseline="30000" dirty="0" smtClean="0">
                <a:solidFill>
                  <a:srgbClr val="00B050"/>
                </a:solidFill>
                <a:latin typeface="Times New Roman" pitchFamily="18" charset="0"/>
                <a:cs typeface="Times New Roman" pitchFamily="18" charset="0"/>
              </a:rPr>
              <a:t>-</a:t>
            </a:r>
            <a:r>
              <a:rPr lang="fr-FR" sz="2000" dirty="0" smtClean="0">
                <a:solidFill>
                  <a:schemeClr val="tx1"/>
                </a:solidFill>
                <a:latin typeface="Times New Roman" pitchFamily="18" charset="0"/>
                <a:cs typeface="Times New Roman" pitchFamily="18" charset="0"/>
              </a:rPr>
              <a:t> vers l’intérieur du </a:t>
            </a:r>
            <a:r>
              <a:rPr lang="fr-FR" sz="2000" b="1" dirty="0" smtClean="0">
                <a:solidFill>
                  <a:srgbClr val="FF0000"/>
                </a:solidFill>
                <a:latin typeface="Times New Roman" pitchFamily="18" charset="0"/>
                <a:cs typeface="Times New Roman" pitchFamily="18" charset="0"/>
              </a:rPr>
              <a:t>grumeau</a:t>
            </a:r>
            <a:r>
              <a:rPr lang="fr-FR" sz="2000" dirty="0" smtClean="0">
                <a:solidFill>
                  <a:schemeClr val="tx1"/>
                </a:solidFill>
                <a:latin typeface="Times New Roman" pitchFamily="18" charset="0"/>
                <a:cs typeface="Times New Roman" pitchFamily="18" charset="0"/>
              </a:rPr>
              <a:t>.</a:t>
            </a:r>
            <a:endParaRPr lang="fr-FR" sz="2000" dirty="0">
              <a:solidFill>
                <a:srgbClr val="FF0000"/>
              </a:solidFill>
              <a:latin typeface="Times New Roman" pitchFamily="18" charset="0"/>
              <a:cs typeface="Times New Roman" pitchFamily="18" charset="0"/>
            </a:endParaRPr>
          </a:p>
        </p:txBody>
      </p:sp>
      <p:pic>
        <p:nvPicPr>
          <p:cNvPr id="20" name="Picture 2"/>
          <p:cNvPicPr>
            <a:picLocks noChangeAspect="1" noChangeArrowheads="1"/>
          </p:cNvPicPr>
          <p:nvPr/>
        </p:nvPicPr>
        <p:blipFill>
          <a:blip r:embed="rId3" cstate="print"/>
          <a:srcRect/>
          <a:stretch>
            <a:fillRect/>
          </a:stretch>
        </p:blipFill>
        <p:spPr bwMode="auto">
          <a:xfrm>
            <a:off x="7215206" y="642918"/>
            <a:ext cx="1214446" cy="974979"/>
          </a:xfrm>
          <a:prstGeom prst="rect">
            <a:avLst/>
          </a:prstGeom>
          <a:noFill/>
          <a:ln w="9525">
            <a:noFill/>
            <a:miter lim="800000"/>
            <a:headEnd/>
            <a:tailEnd/>
          </a:ln>
          <a:effectLst/>
        </p:spPr>
      </p:pic>
      <p:pic>
        <p:nvPicPr>
          <p:cNvPr id="26" name="Picture 4"/>
          <p:cNvPicPr>
            <a:picLocks noChangeAspect="1" noChangeArrowheads="1"/>
          </p:cNvPicPr>
          <p:nvPr/>
        </p:nvPicPr>
        <p:blipFill>
          <a:blip r:embed="rId4" cstate="print"/>
          <a:srcRect/>
          <a:stretch>
            <a:fillRect/>
          </a:stretch>
        </p:blipFill>
        <p:spPr bwMode="auto">
          <a:xfrm>
            <a:off x="7215206" y="2000240"/>
            <a:ext cx="1288830" cy="1000132"/>
          </a:xfrm>
          <a:prstGeom prst="rect">
            <a:avLst/>
          </a:prstGeom>
          <a:noFill/>
          <a:ln w="9525">
            <a:noFill/>
            <a:miter lim="800000"/>
            <a:headEnd/>
            <a:tailEnd/>
          </a:ln>
          <a:effectLst/>
        </p:spPr>
      </p:pic>
      <p:pic>
        <p:nvPicPr>
          <p:cNvPr id="34" name="Picture 5"/>
          <p:cNvPicPr>
            <a:picLocks noChangeAspect="1" noChangeArrowheads="1"/>
          </p:cNvPicPr>
          <p:nvPr/>
        </p:nvPicPr>
        <p:blipFill>
          <a:blip r:embed="rId5" cstate="print"/>
          <a:srcRect/>
          <a:stretch>
            <a:fillRect/>
          </a:stretch>
        </p:blipFill>
        <p:spPr bwMode="auto">
          <a:xfrm>
            <a:off x="7286644" y="3429000"/>
            <a:ext cx="1214446" cy="864964"/>
          </a:xfrm>
          <a:prstGeom prst="rect">
            <a:avLst/>
          </a:prstGeom>
          <a:noFill/>
          <a:ln w="9525">
            <a:noFill/>
            <a:miter lim="800000"/>
            <a:headEnd/>
            <a:tailEnd/>
          </a:ln>
          <a:effectLst/>
        </p:spPr>
      </p:pic>
      <p:pic>
        <p:nvPicPr>
          <p:cNvPr id="35" name="Picture 6"/>
          <p:cNvPicPr>
            <a:picLocks noChangeAspect="1" noChangeArrowheads="1"/>
          </p:cNvPicPr>
          <p:nvPr/>
        </p:nvPicPr>
        <p:blipFill>
          <a:blip r:embed="rId6" cstate="print"/>
          <a:srcRect/>
          <a:stretch>
            <a:fillRect/>
          </a:stretch>
        </p:blipFill>
        <p:spPr bwMode="auto">
          <a:xfrm>
            <a:off x="6858016" y="4643446"/>
            <a:ext cx="2063689" cy="785818"/>
          </a:xfrm>
          <a:prstGeom prst="rect">
            <a:avLst/>
          </a:prstGeom>
          <a:noFill/>
          <a:ln w="9525">
            <a:noFill/>
            <a:miter lim="800000"/>
            <a:headEnd/>
            <a:tailEnd/>
          </a:ln>
          <a:effectLst/>
        </p:spPr>
      </p:pic>
      <p:sp>
        <p:nvSpPr>
          <p:cNvPr id="36" name="Flèche droite 35"/>
          <p:cNvSpPr/>
          <p:nvPr/>
        </p:nvSpPr>
        <p:spPr>
          <a:xfrm rot="5400000">
            <a:off x="3214678" y="928670"/>
            <a:ext cx="500066" cy="178595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dirty="0"/>
          </a:p>
        </p:txBody>
      </p:sp>
      <p:sp>
        <p:nvSpPr>
          <p:cNvPr id="37" name="Flèche droite 36"/>
          <p:cNvSpPr/>
          <p:nvPr/>
        </p:nvSpPr>
        <p:spPr>
          <a:xfrm rot="5400000">
            <a:off x="3219440" y="2281230"/>
            <a:ext cx="490542" cy="178595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dirty="0"/>
          </a:p>
        </p:txBody>
      </p:sp>
      <p:sp>
        <p:nvSpPr>
          <p:cNvPr id="38" name="Flèche droite 37"/>
          <p:cNvSpPr/>
          <p:nvPr/>
        </p:nvSpPr>
        <p:spPr>
          <a:xfrm rot="5400000">
            <a:off x="3250397" y="3250406"/>
            <a:ext cx="428628" cy="1928826"/>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dirty="0"/>
          </a:p>
        </p:txBody>
      </p:sp>
      <p:sp>
        <p:nvSpPr>
          <p:cNvPr id="39" name="Rectangle 38"/>
          <p:cNvSpPr/>
          <p:nvPr/>
        </p:nvSpPr>
        <p:spPr>
          <a:xfrm>
            <a:off x="1000100" y="3500438"/>
            <a:ext cx="5143536"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2000" b="1" dirty="0" smtClean="0">
                <a:solidFill>
                  <a:srgbClr val="0000FF"/>
                </a:solidFill>
                <a:latin typeface="Times New Roman" pitchFamily="18" charset="0"/>
                <a:cs typeface="Times New Roman" pitchFamily="18" charset="0"/>
              </a:rPr>
              <a:t>Formation </a:t>
            </a:r>
            <a:r>
              <a:rPr lang="fr-FR" sz="2000" dirty="0" smtClean="0">
                <a:latin typeface="Times New Roman" pitchFamily="18" charset="0"/>
                <a:cs typeface="Times New Roman" pitchFamily="18" charset="0"/>
              </a:rPr>
              <a:t>d’une </a:t>
            </a:r>
            <a:r>
              <a:rPr lang="fr-FR" sz="2000" b="1" dirty="0" smtClean="0">
                <a:solidFill>
                  <a:srgbClr val="00B050"/>
                </a:solidFill>
                <a:latin typeface="Times New Roman" pitchFamily="18" charset="0"/>
                <a:cs typeface="Times New Roman" pitchFamily="18" charset="0"/>
              </a:rPr>
              <a:t>pâte</a:t>
            </a:r>
            <a:r>
              <a:rPr lang="fr-FR" sz="2000" dirty="0" smtClean="0">
                <a:solidFill>
                  <a:srgbClr val="00B050"/>
                </a:solidFill>
                <a:latin typeface="Times New Roman" pitchFamily="18" charset="0"/>
                <a:cs typeface="Times New Roman" pitchFamily="18" charset="0"/>
              </a:rPr>
              <a:t> </a:t>
            </a:r>
            <a:r>
              <a:rPr lang="fr-FR" sz="2000" dirty="0" smtClean="0">
                <a:solidFill>
                  <a:schemeClr val="tx1"/>
                </a:solidFill>
                <a:latin typeface="Times New Roman" pitchFamily="18" charset="0"/>
                <a:cs typeface="Times New Roman" pitchFamily="18" charset="0"/>
              </a:rPr>
              <a:t>qui enrobe</a:t>
            </a:r>
            <a:r>
              <a:rPr lang="fr-FR" sz="2000" dirty="0" smtClean="0">
                <a:latin typeface="Times New Roman" pitchFamily="18" charset="0"/>
                <a:cs typeface="Times New Roman" pitchFamily="18" charset="0"/>
              </a:rPr>
              <a:t> le </a:t>
            </a:r>
            <a:r>
              <a:rPr lang="fr-FR" sz="2000" b="1" dirty="0" smtClean="0">
                <a:solidFill>
                  <a:srgbClr val="00B050"/>
                </a:solidFill>
                <a:latin typeface="Times New Roman" pitchFamily="18" charset="0"/>
                <a:cs typeface="Times New Roman" pitchFamily="18" charset="0"/>
              </a:rPr>
              <a:t>grumeau</a:t>
            </a:r>
            <a:endParaRPr lang="fr-FR" sz="2000" b="1" dirty="0">
              <a:solidFill>
                <a:srgbClr val="00B050"/>
              </a:solidFill>
              <a:latin typeface="Times New Roman" pitchFamily="18" charset="0"/>
              <a:cs typeface="Times New Roman" pitchFamily="18" charset="0"/>
            </a:endParaRPr>
          </a:p>
        </p:txBody>
      </p:sp>
      <p:sp>
        <p:nvSpPr>
          <p:cNvPr id="40" name="Flèche droite 39"/>
          <p:cNvSpPr/>
          <p:nvPr/>
        </p:nvSpPr>
        <p:spPr>
          <a:xfrm rot="5400000">
            <a:off x="3255159" y="4531527"/>
            <a:ext cx="419104" cy="1928826"/>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dirty="0"/>
          </a:p>
        </p:txBody>
      </p:sp>
      <p:sp>
        <p:nvSpPr>
          <p:cNvPr id="41" name="Flèche droite 40"/>
          <p:cNvSpPr/>
          <p:nvPr/>
        </p:nvSpPr>
        <p:spPr>
          <a:xfrm rot="16200000" flipH="1">
            <a:off x="7643834" y="2786059"/>
            <a:ext cx="428628" cy="857256"/>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a:p>
        </p:txBody>
      </p:sp>
      <p:sp>
        <p:nvSpPr>
          <p:cNvPr id="42" name="Flèche droite 41"/>
          <p:cNvSpPr/>
          <p:nvPr/>
        </p:nvSpPr>
        <p:spPr>
          <a:xfrm rot="16200000" flipH="1">
            <a:off x="7679553" y="1393017"/>
            <a:ext cx="357190" cy="857256"/>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a:p>
        </p:txBody>
      </p:sp>
      <p:sp>
        <p:nvSpPr>
          <p:cNvPr id="43" name="Flèche droite 42"/>
          <p:cNvSpPr/>
          <p:nvPr/>
        </p:nvSpPr>
        <p:spPr>
          <a:xfrm rot="16200000" flipH="1">
            <a:off x="7643834" y="4071943"/>
            <a:ext cx="428628" cy="857256"/>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a:p>
        </p:txBody>
      </p:sp>
      <p:sp>
        <p:nvSpPr>
          <p:cNvPr id="22" name="Rectangle 21"/>
          <p:cNvSpPr/>
          <p:nvPr/>
        </p:nvSpPr>
        <p:spPr>
          <a:xfrm>
            <a:off x="0" y="6525344"/>
            <a:ext cx="9144000" cy="338554"/>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wrap="square">
            <a:spAutoFit/>
          </a:bodyPr>
          <a:lstStyle/>
          <a:p>
            <a:r>
              <a:rPr lang="fr-FR" sz="1600" i="1" dirty="0" smtClean="0">
                <a:solidFill>
                  <a:srgbClr val="FFFF00"/>
                </a:solidFill>
              </a:rPr>
              <a:t>Cours de 2</a:t>
            </a:r>
            <a:r>
              <a:rPr lang="fr-FR" sz="1600" i="1" baseline="30000" dirty="0" smtClean="0">
                <a:solidFill>
                  <a:srgbClr val="FFFF00"/>
                </a:solidFill>
              </a:rPr>
              <a:t>ème</a:t>
            </a:r>
            <a:r>
              <a:rPr lang="fr-FR" sz="1600" i="1" dirty="0" smtClean="0">
                <a:solidFill>
                  <a:srgbClr val="FFFF00"/>
                </a:solidFill>
              </a:rPr>
              <a:t> Année Master – Université DBKM                               E-mail: hamid_gadouri2000@yahoo.fr   </a:t>
            </a:r>
            <a:r>
              <a:rPr lang="fr-FR" sz="1600" b="1" dirty="0" smtClean="0">
                <a:solidFill>
                  <a:srgbClr val="FF0000"/>
                </a:solidFill>
              </a:rPr>
              <a:t>(21)</a:t>
            </a:r>
            <a:endParaRPr lang="fr-FR" sz="1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amond(in)">
                                      <p:cBhvr>
                                        <p:cTn id="7" dur="500"/>
                                        <p:tgtEl>
                                          <p:spTgt spid="16"/>
                                        </p:tgtEl>
                                      </p:cBhvr>
                                    </p:animEffect>
                                  </p:childTnLst>
                                </p:cTn>
                              </p:par>
                              <p:par>
                                <p:cTn id="8" presetID="8" presetClass="entr" presetSubtype="16" repeatCount="200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diamond(in)">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diamond(in)">
                                      <p:cBhvr>
                                        <p:cTn id="15" dur="500"/>
                                        <p:tgtEl>
                                          <p:spTgt spid="36"/>
                                        </p:tgtEl>
                                      </p:cBhvr>
                                    </p:animEffect>
                                  </p:childTnLst>
                                </p:cTn>
                              </p:par>
                              <p:par>
                                <p:cTn id="16" presetID="8" presetClass="entr" presetSubtype="16" repeatCount="2000"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diamond(in)">
                                      <p:cBhvr>
                                        <p:cTn id="18" dur="500"/>
                                        <p:tgtEl>
                                          <p:spTgt spid="42"/>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amond(in)">
                                      <p:cBhvr>
                                        <p:cTn id="21" dur="500"/>
                                        <p:tgtEl>
                                          <p:spTgt spid="19"/>
                                        </p:tgtEl>
                                      </p:cBhvr>
                                    </p:animEffect>
                                  </p:childTnLst>
                                </p:cTn>
                              </p:par>
                              <p:par>
                                <p:cTn id="22" presetID="8" presetClass="entr" presetSubtype="16" repeatCount="200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diamond(in)">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amond(in)">
                                      <p:cBhvr>
                                        <p:cTn id="29" dur="500"/>
                                        <p:tgtEl>
                                          <p:spTgt spid="37"/>
                                        </p:tgtEl>
                                      </p:cBhvr>
                                    </p:animEffect>
                                  </p:childTnLst>
                                </p:cTn>
                              </p:par>
                              <p:par>
                                <p:cTn id="30" presetID="8" presetClass="entr" presetSubtype="16" repeatCount="2000"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diamond(in)">
                                      <p:cBhvr>
                                        <p:cTn id="32" dur="500"/>
                                        <p:tgtEl>
                                          <p:spTgt spid="41"/>
                                        </p:tgtEl>
                                      </p:cBhvr>
                                    </p:animEffect>
                                  </p:childTnLst>
                                </p:cTn>
                              </p:par>
                              <p:par>
                                <p:cTn id="33" presetID="8" presetClass="entr" presetSubtype="16"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diamond(in)">
                                      <p:cBhvr>
                                        <p:cTn id="35" dur="500"/>
                                        <p:tgtEl>
                                          <p:spTgt spid="39"/>
                                        </p:tgtEl>
                                      </p:cBhvr>
                                    </p:animEffect>
                                  </p:childTnLst>
                                </p:cTn>
                              </p:par>
                              <p:par>
                                <p:cTn id="36" presetID="8" presetClass="entr" presetSubtype="16" repeatCount="2000"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diamond(in)">
                                      <p:cBhvr>
                                        <p:cTn id="38" dur="500"/>
                                        <p:tgtEl>
                                          <p:spTgt spid="34"/>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diamond(in)">
                                      <p:cBhvr>
                                        <p:cTn id="43" dur="500"/>
                                        <p:tgtEl>
                                          <p:spTgt spid="38"/>
                                        </p:tgtEl>
                                      </p:cBhvr>
                                    </p:animEffect>
                                  </p:childTnLst>
                                </p:cTn>
                              </p:par>
                              <p:par>
                                <p:cTn id="44" presetID="8" presetClass="entr" presetSubtype="16"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diamond(in)">
                                      <p:cBhvr>
                                        <p:cTn id="46" dur="500"/>
                                        <p:tgtEl>
                                          <p:spTgt spid="18"/>
                                        </p:tgtEl>
                                      </p:cBhvr>
                                    </p:animEffect>
                                  </p:childTnLst>
                                </p:cTn>
                              </p:par>
                              <p:par>
                                <p:cTn id="47" presetID="8" presetClass="entr" presetSubtype="16" repeatCount="200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diamond(in)">
                                      <p:cBhvr>
                                        <p:cTn id="49" dur="500"/>
                                        <p:tgtEl>
                                          <p:spTgt spid="43"/>
                                        </p:tgtEl>
                                      </p:cBhvr>
                                    </p:animEffect>
                                  </p:childTnLst>
                                </p:cTn>
                              </p:par>
                              <p:par>
                                <p:cTn id="50" presetID="8" presetClass="entr" presetSubtype="16" repeatCount="2000" fill="hold"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diamond(in)">
                                      <p:cBhvr>
                                        <p:cTn id="52" dur="50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diamond(in)">
                                      <p:cBhvr>
                                        <p:cTn id="57" dur="500"/>
                                        <p:tgtEl>
                                          <p:spTgt spid="17"/>
                                        </p:tgtEl>
                                      </p:cBhvr>
                                    </p:animEffect>
                                  </p:childTnLst>
                                </p:cTn>
                              </p:par>
                              <p:par>
                                <p:cTn id="58" presetID="8" presetClass="entr" presetSubtype="16" fill="hold" grpId="0"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diamond(in)">
                                      <p:cBhvr>
                                        <p:cTn id="6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0" y="0"/>
            <a:ext cx="9144000" cy="477054"/>
          </a:xfrm>
          <a:prstGeom prst="rect">
            <a:avLst/>
          </a:prstGeom>
          <a:solidFill>
            <a:srgbClr val="FF0000"/>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2500" b="1" dirty="0" smtClean="0">
                <a:solidFill>
                  <a:schemeClr val="bg1"/>
                </a:solidFill>
                <a:latin typeface="Times New Roman" pitchFamily="18" charset="0"/>
                <a:ea typeface="Times New Roman" pitchFamily="18" charset="0"/>
                <a:cs typeface="Times New Roman" pitchFamily="18" charset="0"/>
              </a:rPr>
              <a:t>6- </a:t>
            </a:r>
            <a:r>
              <a:rPr lang="fr-FR" sz="2500" b="1" dirty="0" smtClean="0">
                <a:solidFill>
                  <a:schemeClr val="bg1"/>
                </a:solidFill>
                <a:latin typeface="Times New Roman" pitchFamily="18" charset="0"/>
                <a:cs typeface="Times New Roman" pitchFamily="18" charset="0"/>
              </a:rPr>
              <a:t>Élément potentiellement perturbateurs du traitement de sols  </a:t>
            </a:r>
            <a:r>
              <a:rPr lang="fr-FR" sz="2500" b="1" dirty="0" smtClean="0">
                <a:solidFill>
                  <a:schemeClr val="bg1"/>
                </a:solidFill>
                <a:latin typeface="Times New Roman" pitchFamily="18" charset="0"/>
                <a:ea typeface="Times New Roman" pitchFamily="18" charset="0"/>
                <a:cs typeface="Times New Roman" pitchFamily="18" charset="0"/>
              </a:rPr>
              <a:t>  </a:t>
            </a:r>
            <a:endParaRPr lang="fr-FR" sz="2500" dirty="0">
              <a:solidFill>
                <a:schemeClr val="bg1"/>
              </a:solidFill>
              <a:latin typeface="Tahoma" pitchFamily="34" charset="0"/>
              <a:ea typeface="Tahoma" pitchFamily="34" charset="0"/>
              <a:cs typeface="Tahoma" pitchFamily="34" charset="0"/>
            </a:endParaRPr>
          </a:p>
        </p:txBody>
      </p:sp>
      <p:sp>
        <p:nvSpPr>
          <p:cNvPr id="5" name="Rectangle 4"/>
          <p:cNvSpPr/>
          <p:nvPr/>
        </p:nvSpPr>
        <p:spPr>
          <a:xfrm>
            <a:off x="1857356" y="642918"/>
            <a:ext cx="5643602" cy="707886"/>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fr-FR" sz="2000" b="1" dirty="0" smtClean="0">
                <a:solidFill>
                  <a:schemeClr val="tx1"/>
                </a:solidFill>
                <a:latin typeface="Times New Roman" pitchFamily="18" charset="0"/>
                <a:ea typeface="Times New Roman" pitchFamily="18" charset="0"/>
                <a:cs typeface="Times New Roman" pitchFamily="18" charset="0"/>
              </a:rPr>
              <a:t>Qu’est ce qu’un élément perturbateur et comment peut-il se présenter ? </a:t>
            </a:r>
            <a:endParaRPr lang="fr-FR" sz="2000" dirty="0">
              <a:solidFill>
                <a:schemeClr val="tx1"/>
              </a:solidFill>
            </a:endParaRPr>
          </a:p>
        </p:txBody>
      </p:sp>
      <p:sp>
        <p:nvSpPr>
          <p:cNvPr id="6" name="Rectangle 5"/>
          <p:cNvSpPr/>
          <p:nvPr/>
        </p:nvSpPr>
        <p:spPr>
          <a:xfrm>
            <a:off x="785786" y="1571612"/>
            <a:ext cx="7858180" cy="440120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fr-FR" sz="2000" dirty="0" smtClean="0">
                <a:solidFill>
                  <a:schemeClr val="tx1"/>
                </a:solidFill>
                <a:latin typeface="Times New Roman" pitchFamily="18" charset="0"/>
                <a:cs typeface="Times New Roman" pitchFamily="18" charset="0"/>
              </a:rPr>
              <a:t>Un </a:t>
            </a:r>
            <a:r>
              <a:rPr lang="fr-FR" sz="2000" b="1" dirty="0" smtClean="0">
                <a:solidFill>
                  <a:srgbClr val="FF0000"/>
                </a:solidFill>
                <a:latin typeface="Times New Roman" pitchFamily="18" charset="0"/>
                <a:cs typeface="Times New Roman" pitchFamily="18" charset="0"/>
              </a:rPr>
              <a:t>élément perturbateur </a:t>
            </a:r>
            <a:r>
              <a:rPr lang="fr-FR" sz="2000" dirty="0" smtClean="0">
                <a:solidFill>
                  <a:schemeClr val="tx1"/>
                </a:solidFill>
                <a:latin typeface="Times New Roman" pitchFamily="18" charset="0"/>
                <a:cs typeface="Times New Roman" pitchFamily="18" charset="0"/>
              </a:rPr>
              <a:t>peut être défini comme un </a:t>
            </a:r>
            <a:r>
              <a:rPr lang="fr-FR" sz="2000" b="1" dirty="0" smtClean="0">
                <a:solidFill>
                  <a:srgbClr val="FF0000"/>
                </a:solidFill>
                <a:latin typeface="Times New Roman" pitchFamily="18" charset="0"/>
                <a:cs typeface="Times New Roman" pitchFamily="18" charset="0"/>
              </a:rPr>
              <a:t>parasite</a:t>
            </a:r>
            <a:r>
              <a:rPr lang="fr-FR" sz="2000" dirty="0" smtClean="0">
                <a:solidFill>
                  <a:schemeClr val="tx1"/>
                </a:solidFill>
                <a:latin typeface="Times New Roman" pitchFamily="18" charset="0"/>
                <a:cs typeface="Times New Roman" pitchFamily="18" charset="0"/>
              </a:rPr>
              <a:t> qui induit des </a:t>
            </a:r>
            <a:r>
              <a:rPr lang="fr-FR" sz="2000" b="1" dirty="0" smtClean="0">
                <a:solidFill>
                  <a:schemeClr val="tx1"/>
                </a:solidFill>
                <a:latin typeface="Times New Roman" pitchFamily="18" charset="0"/>
                <a:cs typeface="Times New Roman" pitchFamily="18" charset="0"/>
              </a:rPr>
              <a:t>effets néfastes </a:t>
            </a:r>
            <a:r>
              <a:rPr lang="fr-FR" sz="2000" dirty="0" smtClean="0">
                <a:solidFill>
                  <a:schemeClr val="tx1"/>
                </a:solidFill>
                <a:latin typeface="Times New Roman" pitchFamily="18" charset="0"/>
                <a:cs typeface="Times New Roman" pitchFamily="18" charset="0"/>
              </a:rPr>
              <a:t>(indésirables) au cour et après le traitement du sol. Dans certains cas, cet élément perturbateur importe des </a:t>
            </a:r>
            <a:r>
              <a:rPr lang="fr-FR" sz="2000" b="1" dirty="0" smtClean="0">
                <a:solidFill>
                  <a:schemeClr val="tx1"/>
                </a:solidFill>
                <a:latin typeface="Times New Roman" pitchFamily="18" charset="0"/>
                <a:cs typeface="Times New Roman" pitchFamily="18" charset="0"/>
              </a:rPr>
              <a:t>effet bénéfiques </a:t>
            </a:r>
            <a:r>
              <a:rPr lang="fr-FR" sz="2000" dirty="0" smtClean="0">
                <a:solidFill>
                  <a:schemeClr val="tx1"/>
                </a:solidFill>
                <a:latin typeface="Times New Roman" pitchFamily="18" charset="0"/>
                <a:cs typeface="Times New Roman" pitchFamily="18" charset="0"/>
              </a:rPr>
              <a:t>pour les sols.  </a:t>
            </a:r>
          </a:p>
          <a:p>
            <a:pPr algn="just"/>
            <a:endParaRPr lang="fr-FR" sz="2000" dirty="0" smtClean="0">
              <a:solidFill>
                <a:schemeClr val="tx1"/>
              </a:solidFill>
              <a:latin typeface="Times New Roman" pitchFamily="18" charset="0"/>
              <a:cs typeface="Times New Roman" pitchFamily="18" charset="0"/>
            </a:endParaRPr>
          </a:p>
          <a:p>
            <a:pPr algn="just"/>
            <a:r>
              <a:rPr lang="fr-FR" sz="2000" dirty="0" smtClean="0">
                <a:solidFill>
                  <a:schemeClr val="tx1"/>
                </a:solidFill>
                <a:latin typeface="Times New Roman" pitchFamily="18" charset="0"/>
                <a:cs typeface="Times New Roman" pitchFamily="18" charset="0"/>
              </a:rPr>
              <a:t>La perturbation du traitement des sols est liée à la:</a:t>
            </a:r>
          </a:p>
          <a:p>
            <a:pPr algn="just"/>
            <a:endParaRPr lang="fr-FR" sz="2000" dirty="0" smtClean="0">
              <a:solidFill>
                <a:schemeClr val="tx1"/>
              </a:solidFill>
              <a:latin typeface="Times New Roman" pitchFamily="18" charset="0"/>
              <a:cs typeface="Times New Roman" pitchFamily="18" charset="0"/>
            </a:endParaRPr>
          </a:p>
          <a:p>
            <a:pPr algn="just">
              <a:buFont typeface="Wingdings" pitchFamily="2" charset="2"/>
              <a:buChar char="Ø"/>
            </a:pPr>
            <a:r>
              <a:rPr lang="fr-FR" sz="2000" dirty="0" smtClean="0">
                <a:solidFill>
                  <a:schemeClr val="tx1"/>
                </a:solidFill>
                <a:latin typeface="Times New Roman" pitchFamily="18" charset="0"/>
                <a:cs typeface="Times New Roman" pitchFamily="18" charset="0"/>
              </a:rPr>
              <a:t>  Microstructure du sol;</a:t>
            </a:r>
          </a:p>
          <a:p>
            <a:pPr algn="just">
              <a:buFont typeface="Wingdings" pitchFamily="2" charset="2"/>
              <a:buChar char="Ø"/>
            </a:pPr>
            <a:r>
              <a:rPr lang="fr-FR" sz="2000" dirty="0" smtClean="0">
                <a:solidFill>
                  <a:schemeClr val="tx1"/>
                </a:solidFill>
                <a:latin typeface="Times New Roman" pitchFamily="18" charset="0"/>
                <a:cs typeface="Times New Roman" pitchFamily="18" charset="0"/>
              </a:rPr>
              <a:t>  Nature minéralogique du sol (minéraux argileux);</a:t>
            </a:r>
          </a:p>
          <a:p>
            <a:pPr algn="just">
              <a:buFont typeface="Wingdings" pitchFamily="2" charset="2"/>
              <a:buChar char="Ø"/>
            </a:pPr>
            <a:r>
              <a:rPr lang="fr-FR" sz="2000" dirty="0" smtClean="0">
                <a:solidFill>
                  <a:schemeClr val="tx1"/>
                </a:solidFill>
                <a:latin typeface="Times New Roman" pitchFamily="18" charset="0"/>
                <a:cs typeface="Times New Roman" pitchFamily="18" charset="0"/>
              </a:rPr>
              <a:t>  Nature ainsi qu’à la forme sous laquelle se trouve le composé chimique (sulfates dissous, pyrites, gypses, anhydrites, nitrates, phosphates, chlorures…etc.).</a:t>
            </a:r>
          </a:p>
          <a:p>
            <a:pPr algn="just">
              <a:buFont typeface="Wingdings" pitchFamily="2" charset="2"/>
              <a:buChar char="Ø"/>
            </a:pPr>
            <a:r>
              <a:rPr lang="fr-FR" sz="2000" dirty="0" smtClean="0">
                <a:solidFill>
                  <a:schemeClr val="tx1"/>
                </a:solidFill>
                <a:latin typeface="Times New Roman" pitchFamily="18" charset="0"/>
                <a:cs typeface="Times New Roman" pitchFamily="18" charset="0"/>
              </a:rPr>
              <a:t>  Nature des ajouts utilisés (chaux, ciment, pouzzolane naturelle ou artificielle, cendres volantes, GGBS, fumée de silice…etc.).  </a:t>
            </a:r>
          </a:p>
        </p:txBody>
      </p:sp>
      <p:sp>
        <p:nvSpPr>
          <p:cNvPr id="7" name="Rectangle 6"/>
          <p:cNvSpPr/>
          <p:nvPr/>
        </p:nvSpPr>
        <p:spPr>
          <a:xfrm>
            <a:off x="0" y="6519446"/>
            <a:ext cx="9144000" cy="338554"/>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wrap="square">
            <a:spAutoFit/>
          </a:bodyPr>
          <a:lstStyle/>
          <a:p>
            <a:r>
              <a:rPr lang="fr-FR" sz="1600" i="1" dirty="0" smtClean="0">
                <a:solidFill>
                  <a:schemeClr val="bg1"/>
                </a:solidFill>
              </a:rPr>
              <a:t>Cours de 1</a:t>
            </a:r>
            <a:r>
              <a:rPr lang="fr-FR" sz="1600" i="1" baseline="30000" dirty="0" smtClean="0">
                <a:solidFill>
                  <a:schemeClr val="bg1"/>
                </a:solidFill>
              </a:rPr>
              <a:t>ère</a:t>
            </a:r>
            <a:r>
              <a:rPr lang="fr-FR" sz="1600" i="1" dirty="0" smtClean="0">
                <a:solidFill>
                  <a:schemeClr val="bg1"/>
                </a:solidFill>
              </a:rPr>
              <a:t> année Master – Université de Médéa-                                         E-mail: h_gadouri@yahoo.fr   </a:t>
            </a:r>
            <a:r>
              <a:rPr lang="fr-FR" sz="1600" b="1" dirty="0" smtClean="0">
                <a:solidFill>
                  <a:srgbClr val="FF0000"/>
                </a:solidFill>
              </a:rPr>
              <a:t>(22)</a:t>
            </a:r>
            <a:endParaRPr lang="fr-FR" sz="1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477054"/>
          </a:xfrm>
          <a:prstGeom prst="rect">
            <a:avLst/>
          </a:prstGeom>
          <a:solidFill>
            <a:srgbClr val="FF0000"/>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2500" b="1" dirty="0" smtClean="0">
                <a:solidFill>
                  <a:schemeClr val="bg1"/>
                </a:solidFill>
                <a:latin typeface="Times New Roman" pitchFamily="18" charset="0"/>
                <a:ea typeface="Times New Roman" pitchFamily="18" charset="0"/>
                <a:cs typeface="Times New Roman" pitchFamily="18" charset="0"/>
              </a:rPr>
              <a:t>6- </a:t>
            </a:r>
            <a:r>
              <a:rPr lang="fr-FR" sz="2500" b="1" dirty="0" smtClean="0">
                <a:solidFill>
                  <a:schemeClr val="bg1"/>
                </a:solidFill>
                <a:latin typeface="Times New Roman" pitchFamily="18" charset="0"/>
                <a:cs typeface="Times New Roman" pitchFamily="18" charset="0"/>
              </a:rPr>
              <a:t>Élément potentiellement perturbateurs du traitement des sols  </a:t>
            </a:r>
            <a:r>
              <a:rPr lang="fr-FR" sz="2500" b="1" dirty="0" smtClean="0">
                <a:solidFill>
                  <a:schemeClr val="bg1"/>
                </a:solidFill>
                <a:latin typeface="Times New Roman" pitchFamily="18" charset="0"/>
                <a:ea typeface="Times New Roman" pitchFamily="18" charset="0"/>
                <a:cs typeface="Times New Roman" pitchFamily="18" charset="0"/>
              </a:rPr>
              <a:t>  </a:t>
            </a:r>
            <a:endParaRPr lang="fr-FR" sz="2500" dirty="0">
              <a:solidFill>
                <a:schemeClr val="bg1"/>
              </a:solidFill>
              <a:latin typeface="Tahoma" pitchFamily="34" charset="0"/>
              <a:ea typeface="Tahoma" pitchFamily="34" charset="0"/>
              <a:cs typeface="Tahoma" pitchFamily="34" charset="0"/>
            </a:endParaRPr>
          </a:p>
        </p:txBody>
      </p:sp>
      <p:sp>
        <p:nvSpPr>
          <p:cNvPr id="6" name="Rectangle 5"/>
          <p:cNvSpPr/>
          <p:nvPr/>
        </p:nvSpPr>
        <p:spPr>
          <a:xfrm>
            <a:off x="642910" y="571480"/>
            <a:ext cx="7715304"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fr-FR" b="1" dirty="0" smtClean="0">
                <a:solidFill>
                  <a:schemeClr val="tx1"/>
                </a:solidFill>
                <a:latin typeface="Times New Roman" pitchFamily="18" charset="0"/>
                <a:ea typeface="Times New Roman" pitchFamily="18" charset="0"/>
                <a:cs typeface="Times New Roman" pitchFamily="18" charset="0"/>
              </a:rPr>
              <a:t>Quelle est l’origine des éléments perturbateurs de type composés chimiques (sulfates, chlorures, phosphates et nitrates, ? </a:t>
            </a:r>
            <a:endParaRPr lang="fr-FR" dirty="0">
              <a:solidFill>
                <a:schemeClr val="tx1"/>
              </a:solidFill>
            </a:endParaRPr>
          </a:p>
        </p:txBody>
      </p:sp>
      <p:sp>
        <p:nvSpPr>
          <p:cNvPr id="8" name="Rectangle 7"/>
          <p:cNvSpPr/>
          <p:nvPr/>
        </p:nvSpPr>
        <p:spPr>
          <a:xfrm>
            <a:off x="3929058" y="1345156"/>
            <a:ext cx="1428760" cy="369332"/>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r>
              <a:rPr lang="fr-FR" b="1" dirty="0" smtClean="0">
                <a:solidFill>
                  <a:srgbClr val="FF0000"/>
                </a:solidFill>
                <a:latin typeface="Times New Roman" pitchFamily="18" charset="0"/>
                <a:cs typeface="Times New Roman" pitchFamily="18" charset="0"/>
              </a:rPr>
              <a:t>Chlorures</a:t>
            </a:r>
            <a:r>
              <a:rPr lang="fr-FR" b="1" dirty="0" smtClean="0">
                <a:solidFill>
                  <a:schemeClr val="tx1"/>
                </a:solidFill>
                <a:latin typeface="Times New Roman" pitchFamily="18" charset="0"/>
                <a:cs typeface="Times New Roman" pitchFamily="18" charset="0"/>
              </a:rPr>
              <a:t> </a:t>
            </a:r>
            <a:endParaRPr lang="fr-FR" b="1" dirty="0">
              <a:solidFill>
                <a:srgbClr val="00B050"/>
              </a:solidFill>
              <a:latin typeface="Times New Roman" pitchFamily="18" charset="0"/>
              <a:cs typeface="Times New Roman" pitchFamily="18" charset="0"/>
            </a:endParaRPr>
          </a:p>
        </p:txBody>
      </p:sp>
      <p:grpSp>
        <p:nvGrpSpPr>
          <p:cNvPr id="22" name="Groupe 21"/>
          <p:cNvGrpSpPr/>
          <p:nvPr/>
        </p:nvGrpSpPr>
        <p:grpSpPr>
          <a:xfrm>
            <a:off x="1071538" y="1278832"/>
            <a:ext cx="2793798" cy="578532"/>
            <a:chOff x="1071538" y="1278832"/>
            <a:chExt cx="2793798" cy="578532"/>
          </a:xfrm>
        </p:grpSpPr>
        <p:sp>
          <p:nvSpPr>
            <p:cNvPr id="10" name="Rectangle 9"/>
            <p:cNvSpPr/>
            <p:nvPr/>
          </p:nvSpPr>
          <p:spPr>
            <a:xfrm>
              <a:off x="1071538" y="1357298"/>
              <a:ext cx="2143140" cy="369332"/>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fr-FR" b="1" dirty="0" smtClean="0">
                  <a:solidFill>
                    <a:schemeClr val="tx1"/>
                  </a:solidFill>
                  <a:latin typeface="Times New Roman" pitchFamily="18" charset="0"/>
                  <a:cs typeface="Times New Roman" pitchFamily="18" charset="0"/>
                </a:rPr>
                <a:t>Origine naturelle </a:t>
              </a:r>
              <a:endParaRPr lang="fr-FR" b="1" dirty="0">
                <a:solidFill>
                  <a:srgbClr val="00B050"/>
                </a:solidFill>
                <a:latin typeface="Times New Roman" pitchFamily="18" charset="0"/>
                <a:cs typeface="Times New Roman" pitchFamily="18" charset="0"/>
              </a:endParaRPr>
            </a:p>
          </p:txBody>
        </p:sp>
        <p:sp>
          <p:nvSpPr>
            <p:cNvPr id="18" name="Flèche droite 17"/>
            <p:cNvSpPr/>
            <p:nvPr/>
          </p:nvSpPr>
          <p:spPr>
            <a:xfrm rot="10800000">
              <a:off x="3255173" y="1278832"/>
              <a:ext cx="610163" cy="5785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dirty="0"/>
            </a:p>
          </p:txBody>
        </p:sp>
      </p:grpSp>
      <p:grpSp>
        <p:nvGrpSpPr>
          <p:cNvPr id="23" name="Groupe 22"/>
          <p:cNvGrpSpPr/>
          <p:nvPr/>
        </p:nvGrpSpPr>
        <p:grpSpPr>
          <a:xfrm>
            <a:off x="142844" y="1714488"/>
            <a:ext cx="4643470" cy="4747383"/>
            <a:chOff x="142844" y="1714488"/>
            <a:chExt cx="4643470" cy="4747383"/>
          </a:xfrm>
        </p:grpSpPr>
        <p:sp>
          <p:nvSpPr>
            <p:cNvPr id="16" name="Rectangle 15"/>
            <p:cNvSpPr/>
            <p:nvPr/>
          </p:nvSpPr>
          <p:spPr>
            <a:xfrm>
              <a:off x="142844" y="2214554"/>
              <a:ext cx="4643470" cy="424731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fr-FR" dirty="0" smtClean="0">
                  <a:latin typeface="Times New Roman" pitchFamily="18" charset="0"/>
                  <a:cs typeface="Times New Roman" pitchFamily="18" charset="0"/>
                </a:rPr>
                <a:t>Les chlorures sont largement répandus dans:</a:t>
              </a:r>
            </a:p>
            <a:p>
              <a:pPr algn="just"/>
              <a:endParaRPr lang="fr-FR" dirty="0" smtClean="0">
                <a:latin typeface="Times New Roman" pitchFamily="18" charset="0"/>
                <a:cs typeface="Times New Roman" pitchFamily="18" charset="0"/>
              </a:endParaRPr>
            </a:p>
            <a:p>
              <a:pPr algn="just">
                <a:buFont typeface="Wingdings" pitchFamily="2" charset="2"/>
                <a:buChar char="Ø"/>
              </a:pPr>
              <a:r>
                <a:rPr lang="fr-FR" dirty="0" smtClean="0">
                  <a:solidFill>
                    <a:srgbClr val="0070C0"/>
                  </a:solidFill>
                  <a:latin typeface="Times New Roman" pitchFamily="18" charset="0"/>
                  <a:cs typeface="Times New Roman" pitchFamily="18" charset="0"/>
                </a:rPr>
                <a:t> La lithosphère </a:t>
              </a:r>
              <a:r>
                <a:rPr lang="fr-FR" dirty="0" smtClean="0">
                  <a:latin typeface="Times New Roman" pitchFamily="18" charset="0"/>
                  <a:cs typeface="Times New Roman" pitchFamily="18" charset="0"/>
                </a:rPr>
                <a:t>(1900ppm) où </a:t>
              </a:r>
              <a:r>
                <a:rPr lang="fr-FR" b="1" dirty="0" smtClean="0">
                  <a:solidFill>
                    <a:srgbClr val="FF0000"/>
                  </a:solidFill>
                  <a:latin typeface="Times New Roman" pitchFamily="18" charset="0"/>
                  <a:cs typeface="Times New Roman" pitchFamily="18" charset="0"/>
                </a:rPr>
                <a:t>1ppm</a:t>
              </a:r>
              <a:r>
                <a:rPr lang="fr-FR" dirty="0" smtClean="0">
                  <a:solidFill>
                    <a:schemeClr val="tx1"/>
                  </a:solidFill>
                  <a:latin typeface="Times New Roman" pitchFamily="18" charset="0"/>
                  <a:cs typeface="Times New Roman" pitchFamily="18" charset="0"/>
                </a:rPr>
                <a:t> correspond à </a:t>
              </a:r>
              <a:r>
                <a:rPr lang="fr-FR" b="1" dirty="0" smtClean="0">
                  <a:solidFill>
                    <a:srgbClr val="FF0000"/>
                  </a:solidFill>
                  <a:latin typeface="Times New Roman" pitchFamily="18" charset="0"/>
                  <a:cs typeface="Times New Roman" pitchFamily="18" charset="0"/>
                </a:rPr>
                <a:t>0.15 mg/1kg </a:t>
              </a:r>
              <a:r>
                <a:rPr lang="fr-FR" dirty="0" smtClean="0">
                  <a:solidFill>
                    <a:schemeClr val="tx1"/>
                  </a:solidFill>
                  <a:latin typeface="Times New Roman" pitchFamily="18" charset="0"/>
                  <a:cs typeface="Times New Roman" pitchFamily="18" charset="0"/>
                </a:rPr>
                <a:t>du sol sec.</a:t>
              </a:r>
              <a:endParaRPr lang="fr-FR" dirty="0" smtClean="0">
                <a:latin typeface="Times New Roman" pitchFamily="18" charset="0"/>
                <a:cs typeface="Times New Roman" pitchFamily="18" charset="0"/>
              </a:endParaRPr>
            </a:p>
            <a:p>
              <a:pPr algn="just">
                <a:buFont typeface="Wingdings" pitchFamily="2" charset="2"/>
                <a:buChar char="Ø"/>
              </a:pPr>
              <a:r>
                <a:rPr lang="fr-FR" dirty="0" smtClean="0">
                  <a:solidFill>
                    <a:srgbClr val="0070C0"/>
                  </a:solidFill>
                  <a:latin typeface="Times New Roman" pitchFamily="18" charset="0"/>
                  <a:cs typeface="Times New Roman" pitchFamily="18" charset="0"/>
                </a:rPr>
                <a:t> Les eaux douces naturelles </a:t>
              </a:r>
              <a:r>
                <a:rPr lang="fr-FR" dirty="0" smtClean="0">
                  <a:solidFill>
                    <a:schemeClr val="tx1"/>
                  </a:solidFill>
                  <a:latin typeface="Times New Roman" pitchFamily="18" charset="0"/>
                  <a:cs typeface="Times New Roman" pitchFamily="18" charset="0"/>
                </a:rPr>
                <a:t>(0.07 à 70ppm);</a:t>
              </a:r>
            </a:p>
            <a:p>
              <a:pPr algn="just">
                <a:buFont typeface="Wingdings" pitchFamily="2" charset="2"/>
                <a:buChar char="Ø"/>
              </a:pPr>
              <a:r>
                <a:rPr lang="fr-FR" dirty="0" smtClean="0">
                  <a:solidFill>
                    <a:schemeClr val="tx1"/>
                  </a:solidFill>
                  <a:latin typeface="Times New Roman" pitchFamily="18" charset="0"/>
                  <a:cs typeface="Times New Roman" pitchFamily="18" charset="0"/>
                </a:rPr>
                <a:t> </a:t>
              </a:r>
              <a:r>
                <a:rPr lang="fr-FR" dirty="0" smtClean="0">
                  <a:solidFill>
                    <a:srgbClr val="0070C0"/>
                  </a:solidFill>
                  <a:latin typeface="Times New Roman" pitchFamily="18" charset="0"/>
                  <a:cs typeface="Times New Roman" pitchFamily="18" charset="0"/>
                </a:rPr>
                <a:t>l’eau de mer </a:t>
              </a:r>
              <a:r>
                <a:rPr lang="fr-FR" dirty="0" smtClean="0">
                  <a:solidFill>
                    <a:schemeClr val="tx1"/>
                  </a:solidFill>
                  <a:latin typeface="Times New Roman" pitchFamily="18" charset="0"/>
                  <a:cs typeface="Times New Roman" pitchFamily="18" charset="0"/>
                </a:rPr>
                <a:t>(17500ppm).</a:t>
              </a:r>
            </a:p>
            <a:p>
              <a:pPr algn="just"/>
              <a:r>
                <a:rPr lang="fr-FR" dirty="0" smtClean="0">
                  <a:latin typeface="Times New Roman" pitchFamily="18" charset="0"/>
                  <a:cs typeface="Times New Roman" pitchFamily="18" charset="0"/>
                </a:rPr>
                <a:t>La présence naturelle de chlorures dans les sols est attribuée généralement aux </a:t>
              </a:r>
              <a:r>
                <a:rPr lang="fr-FR" b="1" dirty="0" smtClean="0">
                  <a:latin typeface="Times New Roman" pitchFamily="18" charset="0"/>
                  <a:cs typeface="Times New Roman" pitchFamily="18" charset="0"/>
                </a:rPr>
                <a:t>embruns marins</a:t>
              </a:r>
              <a:r>
                <a:rPr lang="fr-FR" dirty="0" smtClean="0">
                  <a:latin typeface="Times New Roman" pitchFamily="18" charset="0"/>
                  <a:cs typeface="Times New Roman" pitchFamily="18" charset="0"/>
                </a:rPr>
                <a:t> et aux </a:t>
              </a:r>
              <a:r>
                <a:rPr lang="fr-FR" b="1" dirty="0" smtClean="0">
                  <a:latin typeface="Times New Roman" pitchFamily="18" charset="0"/>
                  <a:cs typeface="Times New Roman" pitchFamily="18" charset="0"/>
                </a:rPr>
                <a:t>intrusions d’eau de mer dans les zones côtières. </a:t>
              </a:r>
              <a:r>
                <a:rPr lang="fr-FR" dirty="0" smtClean="0">
                  <a:latin typeface="Times New Roman" pitchFamily="18" charset="0"/>
                  <a:cs typeface="Times New Roman" pitchFamily="18" charset="0"/>
                </a:rPr>
                <a:t>Ils sont généralement présents sous forme de sels solubles [</a:t>
              </a:r>
              <a:r>
                <a:rPr lang="fr-FR" b="1" dirty="0" smtClean="0">
                  <a:latin typeface="Times New Roman" pitchFamily="18" charset="0"/>
                  <a:cs typeface="Times New Roman" pitchFamily="18" charset="0"/>
                </a:rPr>
                <a:t>NaCl</a:t>
              </a:r>
              <a:r>
                <a:rPr lang="fr-FR" dirty="0" smtClean="0">
                  <a:latin typeface="Times New Roman" pitchFamily="18" charset="0"/>
                  <a:cs typeface="Times New Roman" pitchFamily="18" charset="0"/>
                </a:rPr>
                <a:t> (360g/L) et </a:t>
              </a:r>
              <a:r>
                <a:rPr lang="fr-FR" b="1" dirty="0" smtClean="0">
                  <a:latin typeface="Times New Roman" pitchFamily="18" charset="0"/>
                  <a:cs typeface="Times New Roman" pitchFamily="18" charset="0"/>
                </a:rPr>
                <a:t>KCl </a:t>
              </a:r>
              <a:r>
                <a:rPr lang="fr-FR" dirty="0" smtClean="0">
                  <a:latin typeface="Times New Roman" pitchFamily="18" charset="0"/>
                  <a:cs typeface="Times New Roman" pitchFamily="18" charset="0"/>
                </a:rPr>
                <a:t>(350g/L) à 20°C].</a:t>
              </a:r>
            </a:p>
            <a:p>
              <a:pPr algn="just"/>
              <a:endParaRPr lang="fr-FR" dirty="0" smtClean="0">
                <a:latin typeface="Times New Roman" pitchFamily="18" charset="0"/>
                <a:cs typeface="Times New Roman" pitchFamily="18" charset="0"/>
              </a:endParaRPr>
            </a:p>
            <a:p>
              <a:pPr algn="just">
                <a:buFont typeface="Wingdings" pitchFamily="2" charset="2"/>
                <a:buChar char="Ø"/>
              </a:pPr>
              <a:r>
                <a:rPr lang="fr-FR" dirty="0" smtClean="0">
                  <a:latin typeface="Times New Roman" pitchFamily="18" charset="0"/>
                  <a:cs typeface="Times New Roman" pitchFamily="18" charset="0"/>
                </a:rPr>
                <a:t> Dans un </a:t>
              </a:r>
              <a:r>
                <a:rPr lang="fr-FR" b="1" dirty="0" smtClean="0">
                  <a:solidFill>
                    <a:srgbClr val="0070C0"/>
                  </a:solidFill>
                  <a:latin typeface="Times New Roman" pitchFamily="18" charset="0"/>
                  <a:cs typeface="Times New Roman" pitchFamily="18" charset="0"/>
                </a:rPr>
                <a:t>sol acide </a:t>
              </a:r>
              <a:r>
                <a:rPr lang="fr-FR" dirty="0" smtClean="0">
                  <a:latin typeface="Times New Roman" pitchFamily="18" charset="0"/>
                  <a:cs typeface="Times New Roman" pitchFamily="18" charset="0"/>
                </a:rPr>
                <a:t>(10ppm);</a:t>
              </a:r>
            </a:p>
            <a:p>
              <a:pPr algn="just">
                <a:buFont typeface="Wingdings" pitchFamily="2" charset="2"/>
                <a:buChar char="Ø"/>
              </a:pPr>
              <a:r>
                <a:rPr lang="fr-FR" dirty="0" smtClean="0">
                  <a:solidFill>
                    <a:schemeClr val="tx1"/>
                  </a:solidFill>
                  <a:latin typeface="Times New Roman" pitchFamily="18" charset="0"/>
                  <a:cs typeface="Times New Roman" pitchFamily="18" charset="0"/>
                </a:rPr>
                <a:t> D</a:t>
              </a:r>
              <a:r>
                <a:rPr lang="fr-FR" dirty="0" smtClean="0">
                  <a:latin typeface="Times New Roman" pitchFamily="18" charset="0"/>
                  <a:cs typeface="Times New Roman" pitchFamily="18" charset="0"/>
                </a:rPr>
                <a:t>ans un </a:t>
              </a:r>
              <a:r>
                <a:rPr lang="fr-FR" b="1" dirty="0" smtClean="0">
                  <a:solidFill>
                    <a:srgbClr val="0070C0"/>
                  </a:solidFill>
                  <a:latin typeface="Times New Roman" pitchFamily="18" charset="0"/>
                  <a:cs typeface="Times New Roman" pitchFamily="18" charset="0"/>
                </a:rPr>
                <a:t>limon sableux </a:t>
              </a:r>
              <a:r>
                <a:rPr lang="fr-FR" dirty="0" smtClean="0">
                  <a:latin typeface="Times New Roman" pitchFamily="18" charset="0"/>
                  <a:cs typeface="Times New Roman" pitchFamily="18" charset="0"/>
                </a:rPr>
                <a:t>(1000ppm).</a:t>
              </a:r>
              <a:endParaRPr lang="fr-FR" dirty="0" smtClean="0">
                <a:solidFill>
                  <a:schemeClr val="tx1"/>
                </a:solidFill>
                <a:latin typeface="Times New Roman" pitchFamily="18" charset="0"/>
                <a:cs typeface="Times New Roman" pitchFamily="18" charset="0"/>
              </a:endParaRPr>
            </a:p>
          </p:txBody>
        </p:sp>
        <p:sp>
          <p:nvSpPr>
            <p:cNvPr id="19" name="Flèche droite 18"/>
            <p:cNvSpPr/>
            <p:nvPr/>
          </p:nvSpPr>
          <p:spPr>
            <a:xfrm rot="5400000">
              <a:off x="1928794" y="1000108"/>
              <a:ext cx="500066" cy="1928826"/>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a:p>
          </p:txBody>
        </p:sp>
      </p:grpSp>
      <p:grpSp>
        <p:nvGrpSpPr>
          <p:cNvPr id="25" name="Groupe 24"/>
          <p:cNvGrpSpPr/>
          <p:nvPr/>
        </p:nvGrpSpPr>
        <p:grpSpPr>
          <a:xfrm>
            <a:off x="5214942" y="1714488"/>
            <a:ext cx="3714776" cy="4747383"/>
            <a:chOff x="5214942" y="1714488"/>
            <a:chExt cx="3714776" cy="4747383"/>
          </a:xfrm>
        </p:grpSpPr>
        <p:sp>
          <p:nvSpPr>
            <p:cNvPr id="17" name="Rectangle 16"/>
            <p:cNvSpPr/>
            <p:nvPr/>
          </p:nvSpPr>
          <p:spPr>
            <a:xfrm>
              <a:off x="5214942" y="2214554"/>
              <a:ext cx="3714776" cy="424731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fr-FR" dirty="0" smtClean="0">
                  <a:latin typeface="Times New Roman" pitchFamily="18" charset="0"/>
                  <a:cs typeface="Times New Roman" pitchFamily="18" charset="0"/>
                </a:rPr>
                <a:t>Plusieurs sources anthropiques (causé par l’homme lui-même) sont évoquées:</a:t>
              </a:r>
            </a:p>
            <a:p>
              <a:pPr algn="just"/>
              <a:endParaRPr lang="fr-FR" dirty="0" smtClean="0">
                <a:latin typeface="Times New Roman" pitchFamily="18" charset="0"/>
                <a:cs typeface="Times New Roman" pitchFamily="18" charset="0"/>
              </a:endParaRPr>
            </a:p>
            <a:p>
              <a:pPr algn="just">
                <a:buFont typeface="Wingdings" pitchFamily="2" charset="2"/>
                <a:buChar char="Ø"/>
              </a:pPr>
              <a:r>
                <a:rPr lang="fr-FR" dirty="0" smtClean="0">
                  <a:latin typeface="Times New Roman" pitchFamily="18" charset="0"/>
                  <a:cs typeface="Times New Roman" pitchFamily="18" charset="0"/>
                </a:rPr>
                <a:t>Épandage  d’engrais sur les </a:t>
              </a:r>
              <a:r>
                <a:rPr lang="fr-FR" dirty="0" smtClean="0">
                  <a:solidFill>
                    <a:srgbClr val="0070C0"/>
                  </a:solidFill>
                  <a:latin typeface="Times New Roman" pitchFamily="18" charset="0"/>
                  <a:cs typeface="Times New Roman" pitchFamily="18" charset="0"/>
                </a:rPr>
                <a:t>sols agricoles,</a:t>
              </a:r>
            </a:p>
            <a:p>
              <a:pPr algn="just">
                <a:buFont typeface="Wingdings" pitchFamily="2" charset="2"/>
                <a:buChar char="Ø"/>
              </a:pPr>
              <a:r>
                <a:rPr lang="fr-FR" dirty="0" smtClean="0">
                  <a:latin typeface="Times New Roman" pitchFamily="18" charset="0"/>
                  <a:cs typeface="Times New Roman" pitchFamily="18" charset="0"/>
                </a:rPr>
                <a:t>Épandage  sur les </a:t>
              </a:r>
              <a:r>
                <a:rPr lang="fr-FR" dirty="0" smtClean="0">
                  <a:solidFill>
                    <a:srgbClr val="0070C0"/>
                  </a:solidFill>
                  <a:latin typeface="Times New Roman" pitchFamily="18" charset="0"/>
                  <a:cs typeface="Times New Roman" pitchFamily="18" charset="0"/>
                </a:rPr>
                <a:t>routes</a:t>
              </a:r>
              <a:r>
                <a:rPr lang="fr-FR" dirty="0" smtClean="0">
                  <a:latin typeface="Times New Roman" pitchFamily="18" charset="0"/>
                  <a:cs typeface="Times New Roman" pitchFamily="18" charset="0"/>
                </a:rPr>
                <a:t>, </a:t>
              </a:r>
            </a:p>
            <a:p>
              <a:pPr algn="just">
                <a:buFont typeface="Wingdings" pitchFamily="2" charset="2"/>
                <a:buChar char="Ø"/>
              </a:pPr>
              <a:r>
                <a:rPr lang="fr-FR" dirty="0" smtClean="0">
                  <a:latin typeface="Times New Roman" pitchFamily="18" charset="0"/>
                  <a:cs typeface="Times New Roman" pitchFamily="18" charset="0"/>
                </a:rPr>
                <a:t>Effluents  </a:t>
              </a:r>
              <a:r>
                <a:rPr lang="fr-FR" dirty="0" smtClean="0">
                  <a:solidFill>
                    <a:srgbClr val="0070C0"/>
                  </a:solidFill>
                  <a:latin typeface="Times New Roman" pitchFamily="18" charset="0"/>
                  <a:cs typeface="Times New Roman" pitchFamily="18" charset="0"/>
                </a:rPr>
                <a:t>industriels</a:t>
              </a:r>
              <a:r>
                <a:rPr lang="fr-FR" dirty="0" smtClean="0">
                  <a:latin typeface="Times New Roman" pitchFamily="18" charset="0"/>
                  <a:cs typeface="Times New Roman" pitchFamily="18" charset="0"/>
                </a:rPr>
                <a:t>, </a:t>
              </a:r>
            </a:p>
            <a:p>
              <a:pPr algn="just">
                <a:buFont typeface="Wingdings" pitchFamily="2" charset="2"/>
                <a:buChar char="Ø"/>
              </a:pPr>
              <a:r>
                <a:rPr lang="fr-FR" dirty="0" smtClean="0">
                  <a:latin typeface="Times New Roman" pitchFamily="18" charset="0"/>
                  <a:cs typeface="Times New Roman" pitchFamily="18" charset="0"/>
                </a:rPr>
                <a:t>Eaux  </a:t>
              </a:r>
              <a:r>
                <a:rPr lang="fr-FR" dirty="0" smtClean="0">
                  <a:solidFill>
                    <a:srgbClr val="0070C0"/>
                  </a:solidFill>
                  <a:latin typeface="Times New Roman" pitchFamily="18" charset="0"/>
                  <a:cs typeface="Times New Roman" pitchFamily="18" charset="0"/>
                </a:rPr>
                <a:t>usées,</a:t>
              </a:r>
              <a:r>
                <a:rPr lang="fr-FR" dirty="0" smtClean="0">
                  <a:latin typeface="Times New Roman" pitchFamily="18" charset="0"/>
                  <a:cs typeface="Times New Roman" pitchFamily="18" charset="0"/>
                </a:rPr>
                <a:t> </a:t>
              </a:r>
            </a:p>
            <a:p>
              <a:pPr algn="just">
                <a:buFont typeface="Wingdings" pitchFamily="2" charset="2"/>
                <a:buChar char="Ø"/>
              </a:pPr>
              <a:r>
                <a:rPr lang="fr-FR" dirty="0" smtClean="0">
                  <a:latin typeface="Times New Roman" pitchFamily="18" charset="0"/>
                  <a:cs typeface="Times New Roman" pitchFamily="18" charset="0"/>
                </a:rPr>
                <a:t>Eaux  d’</a:t>
              </a:r>
              <a:r>
                <a:rPr lang="fr-FR" dirty="0" smtClean="0">
                  <a:solidFill>
                    <a:srgbClr val="0070C0"/>
                  </a:solidFill>
                  <a:latin typeface="Times New Roman" pitchFamily="18" charset="0"/>
                  <a:cs typeface="Times New Roman" pitchFamily="18" charset="0"/>
                </a:rPr>
                <a:t>irrigation</a:t>
              </a:r>
              <a:r>
                <a:rPr lang="fr-FR" dirty="0" smtClean="0">
                  <a:latin typeface="Times New Roman" pitchFamily="18" charset="0"/>
                  <a:cs typeface="Times New Roman" pitchFamily="18" charset="0"/>
                </a:rPr>
                <a:t>, </a:t>
              </a:r>
            </a:p>
            <a:p>
              <a:pPr algn="just">
                <a:buFont typeface="Wingdings" pitchFamily="2" charset="2"/>
                <a:buChar char="Ø"/>
              </a:pPr>
              <a:r>
                <a:rPr lang="fr-FR" dirty="0" smtClean="0">
                  <a:latin typeface="Times New Roman" pitchFamily="18" charset="0"/>
                  <a:cs typeface="Times New Roman" pitchFamily="18" charset="0"/>
                </a:rPr>
                <a:t>Eaux  de </a:t>
              </a:r>
              <a:r>
                <a:rPr lang="fr-FR" dirty="0" smtClean="0">
                  <a:solidFill>
                    <a:srgbClr val="0070C0"/>
                  </a:solidFill>
                  <a:latin typeface="Times New Roman" pitchFamily="18" charset="0"/>
                  <a:cs typeface="Times New Roman" pitchFamily="18" charset="0"/>
                </a:rPr>
                <a:t>lixiviation des déchets</a:t>
              </a:r>
            </a:p>
            <a:p>
              <a:pPr algn="just"/>
              <a:endParaRPr lang="fr-FR" dirty="0" smtClean="0">
                <a:solidFill>
                  <a:schemeClr val="tx1"/>
                </a:solidFill>
                <a:latin typeface="Times New Roman" pitchFamily="18" charset="0"/>
                <a:cs typeface="Times New Roman" pitchFamily="18" charset="0"/>
              </a:endParaRPr>
            </a:p>
            <a:p>
              <a:pPr algn="just"/>
              <a:r>
                <a:rPr lang="fr-FR" dirty="0" smtClean="0">
                  <a:latin typeface="Times New Roman" pitchFamily="18" charset="0"/>
                  <a:cs typeface="Times New Roman" pitchFamily="18" charset="0"/>
                </a:rPr>
                <a:t>Les sols </a:t>
              </a:r>
              <a:r>
                <a:rPr lang="fr-FR" dirty="0" smtClean="0">
                  <a:solidFill>
                    <a:srgbClr val="0070C0"/>
                  </a:solidFill>
                  <a:latin typeface="Times New Roman" pitchFamily="18" charset="0"/>
                  <a:cs typeface="Times New Roman" pitchFamily="18" charset="0"/>
                </a:rPr>
                <a:t>argilo-limoneux </a:t>
              </a:r>
              <a:r>
                <a:rPr lang="fr-FR" dirty="0" smtClean="0">
                  <a:latin typeface="Times New Roman" pitchFamily="18" charset="0"/>
                  <a:cs typeface="Times New Roman" pitchFamily="18" charset="0"/>
                </a:rPr>
                <a:t>peuvent voir leur concentration en chlorure </a:t>
              </a:r>
              <a:r>
                <a:rPr lang="fr-FR" dirty="0" smtClean="0">
                  <a:solidFill>
                    <a:srgbClr val="FF0000"/>
                  </a:solidFill>
                  <a:latin typeface="Times New Roman" pitchFamily="18" charset="0"/>
                  <a:cs typeface="Times New Roman" pitchFamily="18" charset="0"/>
                </a:rPr>
                <a:t>doubler</a:t>
              </a:r>
              <a:r>
                <a:rPr lang="fr-FR" dirty="0" smtClean="0">
                  <a:latin typeface="Times New Roman" pitchFamily="18" charset="0"/>
                  <a:cs typeface="Times New Roman" pitchFamily="18" charset="0"/>
                </a:rPr>
                <a:t> voire</a:t>
              </a:r>
              <a:r>
                <a:rPr lang="fr-FR" dirty="0" smtClean="0">
                  <a:solidFill>
                    <a:srgbClr val="FF0000"/>
                  </a:solidFill>
                  <a:latin typeface="Times New Roman" pitchFamily="18" charset="0"/>
                  <a:cs typeface="Times New Roman" pitchFamily="18" charset="0"/>
                </a:rPr>
                <a:t> décupler </a:t>
              </a:r>
              <a:r>
                <a:rPr lang="fr-FR" dirty="0" smtClean="0">
                  <a:latin typeface="Times New Roman" pitchFamily="18" charset="0"/>
                  <a:cs typeface="Times New Roman" pitchFamily="18" charset="0"/>
                </a:rPr>
                <a:t>(10 fois plus grande).</a:t>
              </a:r>
              <a:endParaRPr lang="fr-FR" dirty="0">
                <a:solidFill>
                  <a:schemeClr val="tx1"/>
                </a:solidFill>
                <a:latin typeface="Times New Roman" pitchFamily="18" charset="0"/>
                <a:cs typeface="Times New Roman" pitchFamily="18" charset="0"/>
              </a:endParaRPr>
            </a:p>
          </p:txBody>
        </p:sp>
        <p:sp>
          <p:nvSpPr>
            <p:cNvPr id="20" name="Flèche droite 19"/>
            <p:cNvSpPr/>
            <p:nvPr/>
          </p:nvSpPr>
          <p:spPr>
            <a:xfrm rot="5400000">
              <a:off x="6929454" y="1000108"/>
              <a:ext cx="500066" cy="1928826"/>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a:p>
          </p:txBody>
        </p:sp>
      </p:grpSp>
      <p:grpSp>
        <p:nvGrpSpPr>
          <p:cNvPr id="24" name="Groupe 23"/>
          <p:cNvGrpSpPr/>
          <p:nvPr/>
        </p:nvGrpSpPr>
        <p:grpSpPr>
          <a:xfrm>
            <a:off x="5453257" y="1285860"/>
            <a:ext cx="2904957" cy="518659"/>
            <a:chOff x="5453257" y="1285860"/>
            <a:chExt cx="2904957" cy="518659"/>
          </a:xfrm>
        </p:grpSpPr>
        <p:sp>
          <p:nvSpPr>
            <p:cNvPr id="11" name="Rectangle 10"/>
            <p:cNvSpPr/>
            <p:nvPr/>
          </p:nvSpPr>
          <p:spPr>
            <a:xfrm>
              <a:off x="6072198" y="1357298"/>
              <a:ext cx="2286016" cy="369332"/>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fr-FR" b="1" dirty="0" smtClean="0">
                  <a:solidFill>
                    <a:schemeClr val="tx1"/>
                  </a:solidFill>
                  <a:latin typeface="Times New Roman" pitchFamily="18" charset="0"/>
                  <a:cs typeface="Times New Roman" pitchFamily="18" charset="0"/>
                </a:rPr>
                <a:t>Origine anthropique </a:t>
              </a:r>
              <a:endParaRPr lang="fr-FR" b="1" dirty="0">
                <a:solidFill>
                  <a:srgbClr val="00B050"/>
                </a:solidFill>
                <a:latin typeface="Times New Roman" pitchFamily="18" charset="0"/>
                <a:cs typeface="Times New Roman" pitchFamily="18" charset="0"/>
              </a:endParaRPr>
            </a:p>
          </p:txBody>
        </p:sp>
        <p:sp>
          <p:nvSpPr>
            <p:cNvPr id="21" name="Flèche droite 20"/>
            <p:cNvSpPr/>
            <p:nvPr/>
          </p:nvSpPr>
          <p:spPr>
            <a:xfrm>
              <a:off x="5453257" y="1285860"/>
              <a:ext cx="596183" cy="518659"/>
            </a:xfrm>
            <a:prstGeom prst="rightArrow">
              <a:avLst>
                <a:gd name="adj1" fmla="val 50000"/>
                <a:gd name="adj2" fmla="val 5431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dirty="0"/>
            </a:p>
          </p:txBody>
        </p:sp>
      </p:grpSp>
      <p:sp>
        <p:nvSpPr>
          <p:cNvPr id="26" name="Rectangle 25"/>
          <p:cNvSpPr/>
          <p:nvPr/>
        </p:nvSpPr>
        <p:spPr>
          <a:xfrm>
            <a:off x="0" y="6519446"/>
            <a:ext cx="9144000" cy="338554"/>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wrap="square">
            <a:spAutoFit/>
          </a:bodyPr>
          <a:lstStyle/>
          <a:p>
            <a:r>
              <a:rPr lang="fr-FR" sz="1600" i="1" dirty="0" smtClean="0">
                <a:solidFill>
                  <a:schemeClr val="bg1"/>
                </a:solidFill>
              </a:rPr>
              <a:t>Cours de 1</a:t>
            </a:r>
            <a:r>
              <a:rPr lang="fr-FR" sz="1600" i="1" baseline="30000" dirty="0" smtClean="0">
                <a:solidFill>
                  <a:schemeClr val="bg1"/>
                </a:solidFill>
              </a:rPr>
              <a:t>ère</a:t>
            </a:r>
            <a:r>
              <a:rPr lang="fr-FR" sz="1600" i="1" dirty="0" smtClean="0">
                <a:solidFill>
                  <a:schemeClr val="bg1"/>
                </a:solidFill>
              </a:rPr>
              <a:t> année Master – Université de Médéa-                                         E-mail: h_gadouri@yahoo.fr   </a:t>
            </a:r>
            <a:r>
              <a:rPr lang="fr-FR" sz="1600" b="1" dirty="0" smtClean="0">
                <a:solidFill>
                  <a:srgbClr val="FF0000"/>
                </a:solidFill>
              </a:rPr>
              <a:t>(23)</a:t>
            </a:r>
            <a:endParaRPr lang="fr-FR" sz="1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500"/>
                                        <p:tgtEl>
                                          <p:spTgt spid="8"/>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slide(fromRight)">
                                      <p:cBhvr>
                                        <p:cTn id="11" dur="500"/>
                                        <p:tgtEl>
                                          <p:spTgt spid="22"/>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slide(fromTop)">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slide(fromLeft)">
                                      <p:cBhvr>
                                        <p:cTn id="20" dur="500"/>
                                        <p:tgtEl>
                                          <p:spTgt spid="24"/>
                                        </p:tgtEl>
                                      </p:cBhvr>
                                    </p:animEffect>
                                  </p:childTnLst>
                                </p:cTn>
                              </p:par>
                            </p:childTnLst>
                          </p:cTn>
                        </p:par>
                        <p:par>
                          <p:cTn id="21" fill="hold">
                            <p:stCondLst>
                              <p:cond delay="500"/>
                            </p:stCondLst>
                            <p:childTnLst>
                              <p:par>
                                <p:cTn id="22" presetID="12" presetClass="entr" presetSubtype="1"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slide(fromTop)">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477054"/>
          </a:xfrm>
          <a:prstGeom prst="rect">
            <a:avLst/>
          </a:prstGeom>
          <a:solidFill>
            <a:srgbClr val="FF0000"/>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2500" b="1" dirty="0" smtClean="0">
                <a:solidFill>
                  <a:schemeClr val="bg1"/>
                </a:solidFill>
                <a:latin typeface="Times New Roman" pitchFamily="18" charset="0"/>
                <a:ea typeface="Times New Roman" pitchFamily="18" charset="0"/>
                <a:cs typeface="Times New Roman" pitchFamily="18" charset="0"/>
              </a:rPr>
              <a:t>6- </a:t>
            </a:r>
            <a:r>
              <a:rPr lang="fr-FR" sz="2500" b="1" dirty="0" smtClean="0">
                <a:solidFill>
                  <a:schemeClr val="bg1"/>
                </a:solidFill>
                <a:latin typeface="Times New Roman" pitchFamily="18" charset="0"/>
                <a:cs typeface="Times New Roman" pitchFamily="18" charset="0"/>
              </a:rPr>
              <a:t>Élément potentiellement perturbateurs du traitement des sols  </a:t>
            </a:r>
            <a:r>
              <a:rPr lang="fr-FR" sz="2500" b="1" dirty="0" smtClean="0">
                <a:solidFill>
                  <a:schemeClr val="bg1"/>
                </a:solidFill>
                <a:latin typeface="Times New Roman" pitchFamily="18" charset="0"/>
                <a:ea typeface="Times New Roman" pitchFamily="18" charset="0"/>
                <a:cs typeface="Times New Roman" pitchFamily="18" charset="0"/>
              </a:rPr>
              <a:t>  </a:t>
            </a:r>
            <a:endParaRPr lang="fr-FR" sz="2500" dirty="0">
              <a:solidFill>
                <a:schemeClr val="bg1"/>
              </a:solidFill>
              <a:latin typeface="Tahoma" pitchFamily="34" charset="0"/>
              <a:ea typeface="Tahoma" pitchFamily="34" charset="0"/>
              <a:cs typeface="Tahoma" pitchFamily="34" charset="0"/>
            </a:endParaRPr>
          </a:p>
        </p:txBody>
      </p:sp>
      <p:sp>
        <p:nvSpPr>
          <p:cNvPr id="8" name="Rectangle 7"/>
          <p:cNvSpPr/>
          <p:nvPr/>
        </p:nvSpPr>
        <p:spPr>
          <a:xfrm>
            <a:off x="857224" y="571480"/>
            <a:ext cx="7572428" cy="369332"/>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r>
              <a:rPr lang="fr-FR" b="1" dirty="0" smtClean="0">
                <a:solidFill>
                  <a:schemeClr val="tx1"/>
                </a:solidFill>
                <a:latin typeface="Times New Roman" pitchFamily="18" charset="0"/>
                <a:cs typeface="Times New Roman" pitchFamily="18" charset="0"/>
              </a:rPr>
              <a:t>……………………….</a:t>
            </a:r>
            <a:r>
              <a:rPr lang="fr-FR" b="1" dirty="0" smtClean="0">
                <a:solidFill>
                  <a:srgbClr val="FF0000"/>
                </a:solidFill>
                <a:latin typeface="Times New Roman" pitchFamily="18" charset="0"/>
                <a:cs typeface="Times New Roman" pitchFamily="18" charset="0"/>
              </a:rPr>
              <a:t>Sulfates</a:t>
            </a:r>
            <a:r>
              <a:rPr lang="fr-FR" b="1" dirty="0" smtClean="0">
                <a:solidFill>
                  <a:schemeClr val="tx1"/>
                </a:solidFill>
                <a:latin typeface="Times New Roman" pitchFamily="18" charset="0"/>
                <a:cs typeface="Times New Roman" pitchFamily="18" charset="0"/>
              </a:rPr>
              <a:t>………………………  </a:t>
            </a:r>
            <a:endParaRPr lang="fr-FR" b="1" dirty="0">
              <a:solidFill>
                <a:srgbClr val="00B050"/>
              </a:solidFill>
              <a:latin typeface="Times New Roman" pitchFamily="18" charset="0"/>
              <a:cs typeface="Times New Roman" pitchFamily="18" charset="0"/>
            </a:endParaRPr>
          </a:p>
        </p:txBody>
      </p:sp>
      <p:grpSp>
        <p:nvGrpSpPr>
          <p:cNvPr id="13" name="Groupe 12"/>
          <p:cNvGrpSpPr/>
          <p:nvPr/>
        </p:nvGrpSpPr>
        <p:grpSpPr>
          <a:xfrm>
            <a:off x="857224" y="1000109"/>
            <a:ext cx="2143140" cy="714379"/>
            <a:chOff x="857224" y="1000109"/>
            <a:chExt cx="2143140" cy="714379"/>
          </a:xfrm>
        </p:grpSpPr>
        <p:sp>
          <p:nvSpPr>
            <p:cNvPr id="10" name="Rectangle 9"/>
            <p:cNvSpPr/>
            <p:nvPr/>
          </p:nvSpPr>
          <p:spPr>
            <a:xfrm>
              <a:off x="857224" y="1345156"/>
              <a:ext cx="2143140" cy="369332"/>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fr-FR" b="1" dirty="0" smtClean="0">
                  <a:solidFill>
                    <a:schemeClr val="tx1"/>
                  </a:solidFill>
                  <a:latin typeface="Times New Roman" pitchFamily="18" charset="0"/>
                  <a:cs typeface="Times New Roman" pitchFamily="18" charset="0"/>
                </a:rPr>
                <a:t>Origine naturelle </a:t>
              </a:r>
              <a:endParaRPr lang="fr-FR" b="1" dirty="0">
                <a:solidFill>
                  <a:srgbClr val="00B050"/>
                </a:solidFill>
                <a:latin typeface="Times New Roman" pitchFamily="18" charset="0"/>
                <a:cs typeface="Times New Roman" pitchFamily="18" charset="0"/>
              </a:endParaRPr>
            </a:p>
          </p:txBody>
        </p:sp>
        <p:sp>
          <p:nvSpPr>
            <p:cNvPr id="18" name="Flèche droite 17"/>
            <p:cNvSpPr/>
            <p:nvPr/>
          </p:nvSpPr>
          <p:spPr>
            <a:xfrm rot="5400000">
              <a:off x="1795885" y="438574"/>
              <a:ext cx="285753" cy="1408824"/>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dirty="0"/>
            </a:p>
          </p:txBody>
        </p:sp>
      </p:grpSp>
      <p:grpSp>
        <p:nvGrpSpPr>
          <p:cNvPr id="15" name="Groupe 14"/>
          <p:cNvGrpSpPr/>
          <p:nvPr/>
        </p:nvGrpSpPr>
        <p:grpSpPr>
          <a:xfrm>
            <a:off x="142844" y="1785926"/>
            <a:ext cx="4429156" cy="4572032"/>
            <a:chOff x="142844" y="1785926"/>
            <a:chExt cx="4429156" cy="4572032"/>
          </a:xfrm>
        </p:grpSpPr>
        <p:sp>
          <p:nvSpPr>
            <p:cNvPr id="16" name="Rectangle 15"/>
            <p:cNvSpPr/>
            <p:nvPr/>
          </p:nvSpPr>
          <p:spPr>
            <a:xfrm>
              <a:off x="142844" y="2110641"/>
              <a:ext cx="4429156" cy="424731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fr-FR" dirty="0" smtClean="0">
                  <a:latin typeface="Times New Roman" pitchFamily="18" charset="0"/>
                  <a:cs typeface="Times New Roman" pitchFamily="18" charset="0"/>
                </a:rPr>
                <a:t>On évoque deux sources naturelles :</a:t>
              </a:r>
            </a:p>
            <a:p>
              <a:pPr algn="just">
                <a:buFont typeface="Wingdings" pitchFamily="2" charset="2"/>
                <a:buChar char="Ø"/>
              </a:pPr>
              <a:r>
                <a:rPr lang="fr-FR" b="1" dirty="0" smtClean="0">
                  <a:solidFill>
                    <a:schemeClr val="tx1"/>
                  </a:solidFill>
                  <a:latin typeface="Times New Roman" pitchFamily="18" charset="0"/>
                  <a:cs typeface="Times New Roman" pitchFamily="18" charset="0"/>
                </a:rPr>
                <a:t> </a:t>
              </a:r>
              <a:r>
                <a:rPr lang="fr-FR" b="1" dirty="0" smtClean="0">
                  <a:solidFill>
                    <a:srgbClr val="FF0000"/>
                  </a:solidFill>
                  <a:latin typeface="Times New Roman" pitchFamily="18" charset="0"/>
                  <a:cs typeface="Times New Roman" pitchFamily="18" charset="0"/>
                </a:rPr>
                <a:t>La  pyrite, FeS</a:t>
              </a:r>
              <a:r>
                <a:rPr lang="fr-FR" b="1" baseline="-25000" dirty="0" smtClean="0">
                  <a:solidFill>
                    <a:srgbClr val="FF0000"/>
                  </a:solidFill>
                  <a:latin typeface="Times New Roman" pitchFamily="18" charset="0"/>
                  <a:cs typeface="Times New Roman" pitchFamily="18" charset="0"/>
                </a:rPr>
                <a:t>2</a:t>
              </a:r>
              <a:r>
                <a:rPr lang="fr-FR" b="1" dirty="0" smtClean="0">
                  <a:solidFill>
                    <a:srgbClr val="FF0000"/>
                  </a:solidFill>
                  <a:latin typeface="Times New Roman" pitchFamily="18" charset="0"/>
                  <a:cs typeface="Times New Roman" pitchFamily="18" charset="0"/>
                </a:rPr>
                <a:t> </a:t>
              </a:r>
              <a:r>
                <a:rPr lang="fr-FR" dirty="0" smtClean="0">
                  <a:solidFill>
                    <a:schemeClr val="tx1"/>
                  </a:solidFill>
                  <a:latin typeface="Times New Roman" pitchFamily="18" charset="0"/>
                  <a:cs typeface="Times New Roman" pitchFamily="18" charset="0"/>
                </a:rPr>
                <a:t>est </a:t>
              </a:r>
              <a:r>
                <a:rPr lang="fr-FR" dirty="0" smtClean="0">
                  <a:latin typeface="Times New Roman" pitchFamily="18" charset="0"/>
                  <a:cs typeface="Times New Roman" pitchFamily="18" charset="0"/>
                </a:rPr>
                <a:t>présente en particulier dans les </a:t>
              </a:r>
              <a:r>
                <a:rPr lang="fr-FR" b="1" dirty="0" smtClean="0">
                  <a:latin typeface="Times New Roman" pitchFamily="18" charset="0"/>
                  <a:cs typeface="Times New Roman" pitchFamily="18" charset="0"/>
                </a:rPr>
                <a:t>marnes</a:t>
              </a:r>
              <a:r>
                <a:rPr lang="fr-FR" dirty="0" smtClean="0">
                  <a:latin typeface="Times New Roman" pitchFamily="18" charset="0"/>
                  <a:cs typeface="Times New Roman" pitchFamily="18" charset="0"/>
                </a:rPr>
                <a:t>,</a:t>
              </a:r>
              <a:r>
                <a:rPr lang="fr-FR" b="1"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elle s’altère et forme </a:t>
              </a:r>
              <a:r>
                <a:rPr lang="fr-FR" b="1" dirty="0" smtClean="0">
                  <a:solidFill>
                    <a:srgbClr val="0070C0"/>
                  </a:solidFill>
                  <a:latin typeface="Times New Roman" pitchFamily="18" charset="0"/>
                  <a:cs typeface="Times New Roman" pitchFamily="18" charset="0"/>
                </a:rPr>
                <a:t>des oxydes </a:t>
              </a:r>
              <a:r>
                <a:rPr lang="fr-FR" dirty="0" smtClean="0">
                  <a:latin typeface="Times New Roman" pitchFamily="18" charset="0"/>
                  <a:cs typeface="Times New Roman" pitchFamily="18" charset="0"/>
                </a:rPr>
                <a:t>et hydroxydes métalliques: </a:t>
              </a:r>
              <a:r>
                <a:rPr lang="fr-FR" b="1" dirty="0" smtClean="0">
                  <a:latin typeface="Times New Roman" pitchFamily="18" charset="0"/>
                  <a:cs typeface="Times New Roman" pitchFamily="18" charset="0"/>
                </a:rPr>
                <a:t>Fe2O</a:t>
              </a:r>
              <a:r>
                <a:rPr lang="fr-FR" b="1" baseline="-25000" dirty="0" smtClean="0">
                  <a:latin typeface="Times New Roman" pitchFamily="18" charset="0"/>
                  <a:cs typeface="Times New Roman" pitchFamily="18" charset="0"/>
                </a:rPr>
                <a:t>3</a:t>
              </a:r>
              <a:r>
                <a:rPr lang="fr-FR" dirty="0" smtClean="0">
                  <a:latin typeface="Times New Roman" pitchFamily="18" charset="0"/>
                  <a:cs typeface="Times New Roman" pitchFamily="18" charset="0"/>
                </a:rPr>
                <a:t>, </a:t>
              </a:r>
              <a:r>
                <a:rPr lang="fr-FR" b="1" dirty="0" smtClean="0">
                  <a:latin typeface="Times New Roman" pitchFamily="18" charset="0"/>
                  <a:cs typeface="Times New Roman" pitchFamily="18" charset="0"/>
                </a:rPr>
                <a:t>Fe(OH)</a:t>
              </a:r>
              <a:r>
                <a:rPr lang="fr-FR" b="1" baseline="-25000" dirty="0" smtClean="0">
                  <a:latin typeface="Times New Roman" pitchFamily="18" charset="0"/>
                  <a:cs typeface="Times New Roman" pitchFamily="18" charset="0"/>
                </a:rPr>
                <a:t>3</a:t>
              </a:r>
              <a:r>
                <a:rPr lang="fr-FR" dirty="0" smtClean="0">
                  <a:latin typeface="Times New Roman" pitchFamily="18" charset="0"/>
                  <a:cs typeface="Times New Roman" pitchFamily="18" charset="0"/>
                </a:rPr>
                <a:t>, jarosite </a:t>
              </a:r>
              <a:r>
                <a:rPr lang="fr-FR" b="1" dirty="0" smtClean="0">
                  <a:latin typeface="Times New Roman" pitchFamily="18" charset="0"/>
                  <a:cs typeface="Times New Roman" pitchFamily="18" charset="0"/>
                </a:rPr>
                <a:t>HFe</a:t>
              </a:r>
              <a:r>
                <a:rPr lang="fr-FR" b="1" baseline="-25000" dirty="0" smtClean="0">
                  <a:latin typeface="Times New Roman" pitchFamily="18" charset="0"/>
                  <a:cs typeface="Times New Roman" pitchFamily="18" charset="0"/>
                </a:rPr>
                <a:t>3</a:t>
              </a:r>
              <a:r>
                <a:rPr lang="fr-FR" b="1" dirty="0" smtClean="0">
                  <a:latin typeface="Times New Roman" pitchFamily="18" charset="0"/>
                  <a:cs typeface="Times New Roman" pitchFamily="18" charset="0"/>
                </a:rPr>
                <a:t>(SO</a:t>
              </a:r>
              <a:r>
                <a:rPr lang="fr-FR" b="1" baseline="-25000" dirty="0" smtClean="0">
                  <a:latin typeface="Times New Roman" pitchFamily="18" charset="0"/>
                  <a:cs typeface="Times New Roman" pitchFamily="18" charset="0"/>
                </a:rPr>
                <a:t>4</a:t>
              </a:r>
              <a:r>
                <a:rPr lang="fr-FR" b="1" dirty="0" smtClean="0">
                  <a:latin typeface="Times New Roman" pitchFamily="18" charset="0"/>
                  <a:cs typeface="Times New Roman" pitchFamily="18" charset="0"/>
                </a:rPr>
                <a:t>)</a:t>
              </a:r>
              <a:r>
                <a:rPr lang="fr-FR" b="1" baseline="-25000" dirty="0" smtClean="0">
                  <a:latin typeface="Times New Roman" pitchFamily="18" charset="0"/>
                  <a:cs typeface="Times New Roman" pitchFamily="18" charset="0"/>
                </a:rPr>
                <a:t>2</a:t>
              </a:r>
              <a:r>
                <a:rPr lang="fr-FR" b="1" dirty="0" smtClean="0">
                  <a:latin typeface="Times New Roman" pitchFamily="18" charset="0"/>
                  <a:cs typeface="Times New Roman" pitchFamily="18" charset="0"/>
                </a:rPr>
                <a:t>(OH)</a:t>
              </a:r>
              <a:r>
                <a:rPr lang="fr-FR" dirty="0" smtClean="0">
                  <a:latin typeface="Times New Roman" pitchFamily="18" charset="0"/>
                  <a:cs typeface="Times New Roman" pitchFamily="18" charset="0"/>
                </a:rPr>
                <a:t> et </a:t>
              </a:r>
              <a:r>
                <a:rPr lang="fr-FR" b="1" dirty="0" smtClean="0">
                  <a:solidFill>
                    <a:srgbClr val="0070C0"/>
                  </a:solidFill>
                  <a:latin typeface="Times New Roman" pitchFamily="18" charset="0"/>
                  <a:cs typeface="Times New Roman" pitchFamily="18" charset="0"/>
                </a:rPr>
                <a:t>des </a:t>
              </a:r>
              <a:r>
                <a:rPr lang="pt-BR" b="1" dirty="0" smtClean="0">
                  <a:solidFill>
                    <a:srgbClr val="0070C0"/>
                  </a:solidFill>
                  <a:latin typeface="Times New Roman" pitchFamily="18" charset="0"/>
                  <a:cs typeface="Times New Roman" pitchFamily="18" charset="0"/>
                </a:rPr>
                <a:t>sulfates </a:t>
              </a:r>
              <a:r>
                <a:rPr lang="pt-BR" b="1" dirty="0" smtClean="0">
                  <a:latin typeface="Times New Roman" pitchFamily="18" charset="0"/>
                  <a:cs typeface="Times New Roman" pitchFamily="18" charset="0"/>
                </a:rPr>
                <a:t>H</a:t>
              </a:r>
              <a:r>
                <a:rPr lang="pt-BR" b="1" baseline="-25000" dirty="0" smtClean="0">
                  <a:latin typeface="Times New Roman" pitchFamily="18" charset="0"/>
                  <a:cs typeface="Times New Roman" pitchFamily="18" charset="0"/>
                </a:rPr>
                <a:t>2</a:t>
              </a:r>
              <a:r>
                <a:rPr lang="pt-BR" b="1" dirty="0" smtClean="0">
                  <a:latin typeface="Times New Roman" pitchFamily="18" charset="0"/>
                  <a:cs typeface="Times New Roman" pitchFamily="18" charset="0"/>
                </a:rPr>
                <a:t>SO</a:t>
              </a:r>
              <a:r>
                <a:rPr lang="pt-BR" b="1" baseline="-25000" dirty="0" smtClean="0">
                  <a:latin typeface="Times New Roman" pitchFamily="18" charset="0"/>
                  <a:cs typeface="Times New Roman" pitchFamily="18" charset="0"/>
                </a:rPr>
                <a:t>4</a:t>
              </a:r>
              <a:r>
                <a:rPr lang="pt-BR" dirty="0" smtClean="0">
                  <a:latin typeface="Times New Roman" pitchFamily="18" charset="0"/>
                  <a:cs typeface="Times New Roman" pitchFamily="18" charset="0"/>
                </a:rPr>
                <a:t>, </a:t>
              </a:r>
              <a:r>
                <a:rPr lang="pt-BR" b="1" dirty="0" smtClean="0">
                  <a:latin typeface="Times New Roman" pitchFamily="18" charset="0"/>
                  <a:cs typeface="Times New Roman" pitchFamily="18" charset="0"/>
                </a:rPr>
                <a:t>FeSO</a:t>
              </a:r>
              <a:r>
                <a:rPr lang="pt-BR" b="1" baseline="-25000" dirty="0" smtClean="0">
                  <a:latin typeface="Times New Roman" pitchFamily="18" charset="0"/>
                  <a:cs typeface="Times New Roman" pitchFamily="18" charset="0"/>
                </a:rPr>
                <a:t>4</a:t>
              </a:r>
              <a:r>
                <a:rPr lang="pt-BR" dirty="0" smtClean="0">
                  <a:latin typeface="Times New Roman" pitchFamily="18" charset="0"/>
                  <a:cs typeface="Times New Roman" pitchFamily="18" charset="0"/>
                </a:rPr>
                <a:t>, </a:t>
              </a:r>
              <a:r>
                <a:rPr lang="pt-BR" b="1" dirty="0" smtClean="0">
                  <a:latin typeface="Times New Roman" pitchFamily="18" charset="0"/>
                  <a:cs typeface="Times New Roman" pitchFamily="18" charset="0"/>
                </a:rPr>
                <a:t>CaSO</a:t>
              </a:r>
              <a:r>
                <a:rPr lang="pt-BR" b="1" baseline="-25000" dirty="0" smtClean="0">
                  <a:latin typeface="Times New Roman" pitchFamily="18" charset="0"/>
                  <a:cs typeface="Times New Roman" pitchFamily="18" charset="0"/>
                </a:rPr>
                <a:t>4</a:t>
              </a:r>
              <a:r>
                <a:rPr lang="pt-BR" b="1" dirty="0" smtClean="0">
                  <a:latin typeface="Times New Roman" pitchFamily="18" charset="0"/>
                  <a:cs typeface="Times New Roman" pitchFamily="18" charset="0"/>
                </a:rPr>
                <a:t>.2H</a:t>
              </a:r>
              <a:r>
                <a:rPr lang="pt-BR" b="1" baseline="-25000" dirty="0" smtClean="0">
                  <a:latin typeface="Times New Roman" pitchFamily="18" charset="0"/>
                  <a:cs typeface="Times New Roman" pitchFamily="18" charset="0"/>
                </a:rPr>
                <a:t>2</a:t>
              </a:r>
              <a:r>
                <a:rPr lang="pt-BR" b="1" dirty="0" smtClean="0">
                  <a:latin typeface="Times New Roman" pitchFamily="18" charset="0"/>
                  <a:cs typeface="Times New Roman" pitchFamily="18" charset="0"/>
                </a:rPr>
                <a:t>O</a:t>
              </a:r>
              <a:r>
                <a:rPr lang="pt-BR" dirty="0" smtClean="0">
                  <a:latin typeface="Times New Roman" pitchFamily="18" charset="0"/>
                  <a:cs typeface="Times New Roman" pitchFamily="18" charset="0"/>
                </a:rPr>
                <a:t>.</a:t>
              </a:r>
            </a:p>
            <a:p>
              <a:pPr algn="just">
                <a:buFont typeface="Wingdings" pitchFamily="2" charset="2"/>
                <a:buChar char="Ø"/>
              </a:pPr>
              <a:r>
                <a:rPr lang="fr-FR" dirty="0" smtClean="0">
                  <a:latin typeface="Times New Roman" pitchFamily="18" charset="0"/>
                  <a:cs typeface="Times New Roman" pitchFamily="18" charset="0"/>
                </a:rPr>
                <a:t> </a:t>
              </a:r>
              <a:r>
                <a:rPr lang="fr-FR" b="1" dirty="0" smtClean="0">
                  <a:solidFill>
                    <a:srgbClr val="FF0000"/>
                  </a:solidFill>
                  <a:latin typeface="Times New Roman" pitchFamily="18" charset="0"/>
                  <a:cs typeface="Times New Roman" pitchFamily="18" charset="0"/>
                </a:rPr>
                <a:t>Le  gypse, CaSO</a:t>
              </a:r>
              <a:r>
                <a:rPr lang="fr-FR" b="1" baseline="-25000" dirty="0" smtClean="0">
                  <a:solidFill>
                    <a:srgbClr val="FF0000"/>
                  </a:solidFill>
                  <a:latin typeface="Times New Roman" pitchFamily="18" charset="0"/>
                  <a:cs typeface="Times New Roman" pitchFamily="18" charset="0"/>
                </a:rPr>
                <a:t>4</a:t>
              </a:r>
              <a:r>
                <a:rPr lang="fr-FR" b="1" dirty="0" smtClean="0">
                  <a:solidFill>
                    <a:srgbClr val="FF0000"/>
                  </a:solidFill>
                  <a:latin typeface="Times New Roman" pitchFamily="18" charset="0"/>
                  <a:cs typeface="Times New Roman" pitchFamily="18" charset="0"/>
                </a:rPr>
                <a:t>.2H</a:t>
              </a:r>
              <a:r>
                <a:rPr lang="fr-FR" b="1" baseline="-25000" dirty="0" smtClean="0">
                  <a:solidFill>
                    <a:srgbClr val="FF0000"/>
                  </a:solidFill>
                  <a:latin typeface="Times New Roman" pitchFamily="18" charset="0"/>
                  <a:cs typeface="Times New Roman" pitchFamily="18" charset="0"/>
                </a:rPr>
                <a:t>2</a:t>
              </a:r>
              <a:r>
                <a:rPr lang="fr-FR" b="1" dirty="0" smtClean="0">
                  <a:solidFill>
                    <a:srgbClr val="FF0000"/>
                  </a:solidFill>
                  <a:latin typeface="Times New Roman" pitchFamily="18" charset="0"/>
                  <a:cs typeface="Times New Roman" pitchFamily="18" charset="0"/>
                </a:rPr>
                <a:t>O</a:t>
              </a:r>
              <a:r>
                <a:rPr lang="fr-FR" dirty="0" smtClean="0">
                  <a:latin typeface="Times New Roman" pitchFamily="18" charset="0"/>
                  <a:cs typeface="Times New Roman" pitchFamily="18" charset="0"/>
                </a:rPr>
                <a:t> (sulfate de calcium hydraté) provient de l’altération de la pyrite qui le moins soluble dans le sol. Tandis que, le sulfate de potassium </a:t>
              </a:r>
              <a:r>
                <a:rPr lang="fr-FR" b="1" dirty="0" smtClean="0">
                  <a:latin typeface="Times New Roman" pitchFamily="18" charset="0"/>
                  <a:cs typeface="Times New Roman" pitchFamily="18" charset="0"/>
                </a:rPr>
                <a:t>K</a:t>
              </a:r>
              <a:r>
                <a:rPr lang="fr-FR" b="1" baseline="-25000" dirty="0" smtClean="0">
                  <a:latin typeface="Times New Roman" pitchFamily="18" charset="0"/>
                  <a:cs typeface="Times New Roman" pitchFamily="18" charset="0"/>
                </a:rPr>
                <a:t>2</a:t>
              </a:r>
              <a:r>
                <a:rPr lang="fr-FR" b="1" dirty="0" smtClean="0">
                  <a:latin typeface="Times New Roman" pitchFamily="18" charset="0"/>
                  <a:cs typeface="Times New Roman" pitchFamily="18" charset="0"/>
                </a:rPr>
                <a:t>SO</a:t>
              </a:r>
              <a:r>
                <a:rPr lang="fr-FR" b="1" baseline="-25000" dirty="0" smtClean="0">
                  <a:latin typeface="Times New Roman" pitchFamily="18" charset="0"/>
                  <a:cs typeface="Times New Roman" pitchFamily="18" charset="0"/>
                </a:rPr>
                <a:t>4</a:t>
              </a:r>
              <a:r>
                <a:rPr lang="fr-FR" dirty="0" smtClean="0">
                  <a:latin typeface="Times New Roman" pitchFamily="18" charset="0"/>
                  <a:cs typeface="Times New Roman" pitchFamily="18" charset="0"/>
                </a:rPr>
                <a:t> et le sulfate de sodium </a:t>
              </a:r>
              <a:r>
                <a:rPr lang="fr-FR" b="1" dirty="0" smtClean="0">
                  <a:latin typeface="Times New Roman" pitchFamily="18" charset="0"/>
                  <a:cs typeface="Times New Roman" pitchFamily="18" charset="0"/>
                </a:rPr>
                <a:t>Na</a:t>
              </a:r>
              <a:r>
                <a:rPr lang="fr-FR" b="1" baseline="-25000" dirty="0" smtClean="0">
                  <a:latin typeface="Times New Roman" pitchFamily="18" charset="0"/>
                  <a:cs typeface="Times New Roman" pitchFamily="18" charset="0"/>
                </a:rPr>
                <a:t>2</a:t>
              </a:r>
              <a:r>
                <a:rPr lang="fr-FR" b="1" dirty="0" smtClean="0">
                  <a:latin typeface="Times New Roman" pitchFamily="18" charset="0"/>
                  <a:cs typeface="Times New Roman" pitchFamily="18" charset="0"/>
                </a:rPr>
                <a:t>SO</a:t>
              </a:r>
              <a:r>
                <a:rPr lang="fr-FR" b="1" baseline="-25000" dirty="0" smtClean="0">
                  <a:latin typeface="Times New Roman" pitchFamily="18" charset="0"/>
                  <a:cs typeface="Times New Roman" pitchFamily="18" charset="0"/>
                </a:rPr>
                <a:t>4</a:t>
              </a:r>
              <a:r>
                <a:rPr lang="fr-FR" dirty="0" smtClean="0">
                  <a:latin typeface="Times New Roman" pitchFamily="18" charset="0"/>
                  <a:cs typeface="Times New Roman" pitchFamily="18" charset="0"/>
                </a:rPr>
                <a:t> ont des solubilités de 109 et 209g.L</a:t>
              </a:r>
              <a:r>
                <a:rPr lang="fr-FR" baseline="30000" dirty="0" smtClean="0">
                  <a:latin typeface="Times New Roman" pitchFamily="18" charset="0"/>
                  <a:cs typeface="Times New Roman" pitchFamily="18" charset="0"/>
                </a:rPr>
                <a:t>-1</a:t>
              </a:r>
              <a:r>
                <a:rPr lang="fr-FR" dirty="0" smtClean="0">
                  <a:latin typeface="Times New Roman" pitchFamily="18" charset="0"/>
                  <a:cs typeface="Times New Roman" pitchFamily="18" charset="0"/>
                </a:rPr>
                <a:t> à 20°C respectivement. Certains sols possèdent une concentration en sulfate très faible (15 à 30mg/kg) et peut atteindre 150mg/kg dans limon sableux.</a:t>
              </a:r>
              <a:endParaRPr lang="pt-BR" dirty="0" smtClean="0">
                <a:latin typeface="Times New Roman" pitchFamily="18" charset="0"/>
                <a:cs typeface="Times New Roman" pitchFamily="18" charset="0"/>
              </a:endParaRPr>
            </a:p>
          </p:txBody>
        </p:sp>
        <p:sp>
          <p:nvSpPr>
            <p:cNvPr id="19" name="Flèche droite 18"/>
            <p:cNvSpPr/>
            <p:nvPr/>
          </p:nvSpPr>
          <p:spPr>
            <a:xfrm rot="5400000">
              <a:off x="1821637" y="964389"/>
              <a:ext cx="285752" cy="1928826"/>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a:p>
          </p:txBody>
        </p:sp>
      </p:grpSp>
      <p:grpSp>
        <p:nvGrpSpPr>
          <p:cNvPr id="22" name="Groupe 21"/>
          <p:cNvGrpSpPr/>
          <p:nvPr/>
        </p:nvGrpSpPr>
        <p:grpSpPr>
          <a:xfrm>
            <a:off x="4929190" y="1785926"/>
            <a:ext cx="4000528" cy="3594208"/>
            <a:chOff x="4929190" y="1785926"/>
            <a:chExt cx="4000528" cy="3594208"/>
          </a:xfrm>
        </p:grpSpPr>
        <p:sp>
          <p:nvSpPr>
            <p:cNvPr id="17" name="Rectangle 16"/>
            <p:cNvSpPr/>
            <p:nvPr/>
          </p:nvSpPr>
          <p:spPr>
            <a:xfrm>
              <a:off x="4929190" y="3071810"/>
              <a:ext cx="4000528"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fr-FR" dirty="0" smtClean="0">
                  <a:latin typeface="Times New Roman" pitchFamily="18" charset="0"/>
                  <a:cs typeface="Times New Roman" pitchFamily="18" charset="0"/>
                </a:rPr>
                <a:t>Certaines activités agricoles, industrielles ou domestiques contribuent à l’enrichissement des sols en produits soufrés, sulfures ou sulfates, en particulier avec l’utilisation d’amendements, d’engrais (tel que le sulfate de potassium </a:t>
              </a:r>
              <a:r>
                <a:rPr lang="fr-FR" b="1" dirty="0" smtClean="0">
                  <a:latin typeface="Times New Roman" pitchFamily="18" charset="0"/>
                  <a:cs typeface="Times New Roman" pitchFamily="18" charset="0"/>
                </a:rPr>
                <a:t>K</a:t>
              </a:r>
              <a:r>
                <a:rPr lang="fr-FR" b="1" baseline="-25000" dirty="0" smtClean="0">
                  <a:latin typeface="Times New Roman" pitchFamily="18" charset="0"/>
                  <a:cs typeface="Times New Roman" pitchFamily="18" charset="0"/>
                </a:rPr>
                <a:t>2</a:t>
              </a:r>
              <a:r>
                <a:rPr lang="fr-FR" b="1" dirty="0" smtClean="0">
                  <a:latin typeface="Times New Roman" pitchFamily="18" charset="0"/>
                  <a:cs typeface="Times New Roman" pitchFamily="18" charset="0"/>
                </a:rPr>
                <a:t>SO</a:t>
              </a:r>
              <a:r>
                <a:rPr lang="fr-FR" b="1" baseline="-25000" dirty="0" smtClean="0">
                  <a:latin typeface="Times New Roman" pitchFamily="18" charset="0"/>
                  <a:cs typeface="Times New Roman" pitchFamily="18" charset="0"/>
                </a:rPr>
                <a:t>4</a:t>
              </a:r>
              <a:r>
                <a:rPr lang="fr-FR" dirty="0" smtClean="0">
                  <a:latin typeface="Times New Roman" pitchFamily="18" charset="0"/>
                  <a:cs typeface="Times New Roman" pitchFamily="18" charset="0"/>
                </a:rPr>
                <a:t>), de composts, de fumiers et/ou de pesticides</a:t>
              </a:r>
              <a:endParaRPr lang="fr-FR" dirty="0">
                <a:solidFill>
                  <a:schemeClr val="tx1"/>
                </a:solidFill>
                <a:latin typeface="Times New Roman" pitchFamily="18" charset="0"/>
                <a:cs typeface="Times New Roman" pitchFamily="18" charset="0"/>
              </a:endParaRPr>
            </a:p>
          </p:txBody>
        </p:sp>
        <p:sp>
          <p:nvSpPr>
            <p:cNvPr id="20" name="Flèche droite 19"/>
            <p:cNvSpPr/>
            <p:nvPr/>
          </p:nvSpPr>
          <p:spPr>
            <a:xfrm rot="5400000">
              <a:off x="6607983" y="1464455"/>
              <a:ext cx="1285884" cy="1928826"/>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a:p>
          </p:txBody>
        </p:sp>
      </p:grpSp>
      <p:grpSp>
        <p:nvGrpSpPr>
          <p:cNvPr id="21" name="Groupe 20"/>
          <p:cNvGrpSpPr/>
          <p:nvPr/>
        </p:nvGrpSpPr>
        <p:grpSpPr>
          <a:xfrm>
            <a:off x="6072198" y="1000108"/>
            <a:ext cx="2286016" cy="726522"/>
            <a:chOff x="6072198" y="1000108"/>
            <a:chExt cx="2286016" cy="726522"/>
          </a:xfrm>
        </p:grpSpPr>
        <p:sp>
          <p:nvSpPr>
            <p:cNvPr id="11" name="Rectangle 10"/>
            <p:cNvSpPr/>
            <p:nvPr/>
          </p:nvSpPr>
          <p:spPr>
            <a:xfrm>
              <a:off x="6072198" y="1357298"/>
              <a:ext cx="2286016" cy="369332"/>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fr-FR" b="1" dirty="0" smtClean="0">
                  <a:solidFill>
                    <a:schemeClr val="tx1"/>
                  </a:solidFill>
                  <a:latin typeface="Times New Roman" pitchFamily="18" charset="0"/>
                  <a:cs typeface="Times New Roman" pitchFamily="18" charset="0"/>
                </a:rPr>
                <a:t>Origine anthropique </a:t>
              </a:r>
              <a:endParaRPr lang="fr-FR" b="1" dirty="0">
                <a:solidFill>
                  <a:srgbClr val="00B050"/>
                </a:solidFill>
                <a:latin typeface="Times New Roman" pitchFamily="18" charset="0"/>
                <a:cs typeface="Times New Roman" pitchFamily="18" charset="0"/>
              </a:endParaRPr>
            </a:p>
          </p:txBody>
        </p:sp>
        <p:sp>
          <p:nvSpPr>
            <p:cNvPr id="14" name="Flèche droite 13"/>
            <p:cNvSpPr/>
            <p:nvPr/>
          </p:nvSpPr>
          <p:spPr>
            <a:xfrm rot="5400000">
              <a:off x="7082297" y="438573"/>
              <a:ext cx="285753" cy="1408824"/>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dirty="0"/>
            </a:p>
          </p:txBody>
        </p:sp>
      </p:grpSp>
      <p:sp>
        <p:nvSpPr>
          <p:cNvPr id="23" name="Rectangle 22"/>
          <p:cNvSpPr/>
          <p:nvPr/>
        </p:nvSpPr>
        <p:spPr>
          <a:xfrm>
            <a:off x="0" y="6519446"/>
            <a:ext cx="9144000" cy="338554"/>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wrap="square">
            <a:spAutoFit/>
          </a:bodyPr>
          <a:lstStyle/>
          <a:p>
            <a:r>
              <a:rPr lang="fr-FR" sz="1600" i="1" dirty="0" smtClean="0">
                <a:solidFill>
                  <a:schemeClr val="bg1"/>
                </a:solidFill>
              </a:rPr>
              <a:t>Cours de 1</a:t>
            </a:r>
            <a:r>
              <a:rPr lang="fr-FR" sz="1600" i="1" baseline="30000" dirty="0" smtClean="0">
                <a:solidFill>
                  <a:schemeClr val="bg1"/>
                </a:solidFill>
              </a:rPr>
              <a:t>ère</a:t>
            </a:r>
            <a:r>
              <a:rPr lang="fr-FR" sz="1600" i="1" dirty="0" smtClean="0">
                <a:solidFill>
                  <a:schemeClr val="bg1"/>
                </a:solidFill>
              </a:rPr>
              <a:t> année Master – Université de Médéa-                                         E-mail: h_gadouri@yahoo.fr   </a:t>
            </a:r>
            <a:r>
              <a:rPr lang="fr-FR" sz="1600" b="1" dirty="0" smtClean="0">
                <a:solidFill>
                  <a:srgbClr val="FF0000"/>
                </a:solidFill>
              </a:rPr>
              <a:t>(24)</a:t>
            </a:r>
            <a:endParaRPr lang="fr-FR" sz="1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Top)">
                                      <p:cBhvr>
                                        <p:cTn id="7" dur="500"/>
                                        <p:tgtEl>
                                          <p:spTgt spid="13"/>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slide(fromTop)">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1"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slide(fromTop)">
                                      <p:cBhvr>
                                        <p:cTn id="16" dur="500"/>
                                        <p:tgtEl>
                                          <p:spTgt spid="21"/>
                                        </p:tgtEl>
                                      </p:cBhvr>
                                    </p:animEffect>
                                  </p:childTnLst>
                                </p:cTn>
                              </p:par>
                            </p:childTnLst>
                          </p:cTn>
                        </p:par>
                        <p:par>
                          <p:cTn id="17" fill="hold">
                            <p:stCondLst>
                              <p:cond delay="500"/>
                            </p:stCondLst>
                            <p:childTnLst>
                              <p:par>
                                <p:cTn id="18" presetID="1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slide(fromTop)">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477054"/>
          </a:xfrm>
          <a:prstGeom prst="rect">
            <a:avLst/>
          </a:prstGeom>
          <a:solidFill>
            <a:srgbClr val="FF0000"/>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2500" b="1" dirty="0" smtClean="0">
                <a:solidFill>
                  <a:schemeClr val="bg1"/>
                </a:solidFill>
                <a:latin typeface="Times New Roman" pitchFamily="18" charset="0"/>
                <a:ea typeface="Times New Roman" pitchFamily="18" charset="0"/>
                <a:cs typeface="Times New Roman" pitchFamily="18" charset="0"/>
              </a:rPr>
              <a:t>6- </a:t>
            </a:r>
            <a:r>
              <a:rPr lang="fr-FR" sz="2500" b="1" dirty="0" smtClean="0">
                <a:solidFill>
                  <a:schemeClr val="bg1"/>
                </a:solidFill>
                <a:latin typeface="Times New Roman" pitchFamily="18" charset="0"/>
                <a:cs typeface="Times New Roman" pitchFamily="18" charset="0"/>
              </a:rPr>
              <a:t>Élément potentiellement perturbateurs du traitement des sols  </a:t>
            </a:r>
            <a:r>
              <a:rPr lang="fr-FR" sz="2500" b="1" dirty="0" smtClean="0">
                <a:solidFill>
                  <a:schemeClr val="bg1"/>
                </a:solidFill>
                <a:latin typeface="Times New Roman" pitchFamily="18" charset="0"/>
                <a:ea typeface="Times New Roman" pitchFamily="18" charset="0"/>
                <a:cs typeface="Times New Roman" pitchFamily="18" charset="0"/>
              </a:rPr>
              <a:t>  </a:t>
            </a:r>
            <a:endParaRPr lang="fr-FR" sz="2500" dirty="0">
              <a:solidFill>
                <a:schemeClr val="bg1"/>
              </a:solidFill>
              <a:latin typeface="Tahoma" pitchFamily="34" charset="0"/>
              <a:ea typeface="Tahoma" pitchFamily="34" charset="0"/>
              <a:cs typeface="Tahoma" pitchFamily="34" charset="0"/>
            </a:endParaRPr>
          </a:p>
        </p:txBody>
      </p:sp>
      <p:grpSp>
        <p:nvGrpSpPr>
          <p:cNvPr id="18" name="Groupe 17"/>
          <p:cNvGrpSpPr/>
          <p:nvPr/>
        </p:nvGrpSpPr>
        <p:grpSpPr>
          <a:xfrm>
            <a:off x="3929058" y="1785926"/>
            <a:ext cx="4786346" cy="3844948"/>
            <a:chOff x="3929058" y="1785926"/>
            <a:chExt cx="4786346" cy="3844948"/>
          </a:xfrm>
        </p:grpSpPr>
        <p:sp>
          <p:nvSpPr>
            <p:cNvPr id="17" name="Rectangle 16"/>
            <p:cNvSpPr/>
            <p:nvPr/>
          </p:nvSpPr>
          <p:spPr>
            <a:xfrm>
              <a:off x="3929058" y="2214554"/>
              <a:ext cx="4786346" cy="34163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fr-FR" dirty="0" smtClean="0">
                  <a:latin typeface="Times New Roman" pitchFamily="18" charset="0"/>
                  <a:cs typeface="Times New Roman" pitchFamily="18" charset="0"/>
                </a:rPr>
                <a:t>L’engrais chimique azoté le plus employé en agricultures est le nitrate d’ammonium </a:t>
              </a:r>
              <a:r>
                <a:rPr lang="fr-FR" b="1" dirty="0" smtClean="0">
                  <a:latin typeface="Times New Roman" pitchFamily="18" charset="0"/>
                  <a:cs typeface="Times New Roman" pitchFamily="18" charset="0"/>
                </a:rPr>
                <a:t>NH</a:t>
              </a:r>
              <a:r>
                <a:rPr lang="fr-FR" b="1" baseline="-25000" dirty="0" smtClean="0">
                  <a:latin typeface="Times New Roman" pitchFamily="18" charset="0"/>
                  <a:cs typeface="Times New Roman" pitchFamily="18" charset="0"/>
                </a:rPr>
                <a:t>4</a:t>
              </a:r>
              <a:r>
                <a:rPr lang="fr-FR" b="1" dirty="0" smtClean="0">
                  <a:latin typeface="Times New Roman" pitchFamily="18" charset="0"/>
                  <a:cs typeface="Times New Roman" pitchFamily="18" charset="0"/>
                </a:rPr>
                <a:t>NO</a:t>
              </a:r>
              <a:r>
                <a:rPr lang="fr-FR" b="1" baseline="-25000" dirty="0" smtClean="0">
                  <a:latin typeface="Times New Roman" pitchFamily="18" charset="0"/>
                  <a:cs typeface="Times New Roman" pitchFamily="18" charset="0"/>
                </a:rPr>
                <a:t>3</a:t>
              </a:r>
              <a:r>
                <a:rPr lang="fr-FR" dirty="0" smtClean="0">
                  <a:latin typeface="Times New Roman" pitchFamily="18" charset="0"/>
                  <a:cs typeface="Times New Roman" pitchFamily="18" charset="0"/>
                </a:rPr>
                <a:t>. La solubilité du nitrate d’ammonium est de 1183g/L à 20°C. </a:t>
              </a:r>
            </a:p>
            <a:p>
              <a:pPr algn="just"/>
              <a:endParaRPr lang="fr-FR" dirty="0" smtClean="0">
                <a:latin typeface="Times New Roman" pitchFamily="18" charset="0"/>
                <a:cs typeface="Times New Roman" pitchFamily="18" charset="0"/>
              </a:endParaRPr>
            </a:p>
            <a:p>
              <a:pPr algn="just"/>
              <a:r>
                <a:rPr lang="fr-FR" dirty="0" smtClean="0">
                  <a:latin typeface="Times New Roman" pitchFamily="18" charset="0"/>
                  <a:cs typeface="Times New Roman" pitchFamily="18" charset="0"/>
                </a:rPr>
                <a:t>Le sulfate d’ammonium </a:t>
              </a:r>
              <a:r>
                <a:rPr lang="fr-FR" b="1" dirty="0" smtClean="0">
                  <a:latin typeface="Times New Roman" pitchFamily="18" charset="0"/>
                  <a:cs typeface="Times New Roman" pitchFamily="18" charset="0"/>
                </a:rPr>
                <a:t>(NH</a:t>
              </a:r>
              <a:r>
                <a:rPr lang="fr-FR" b="1" baseline="-25000" dirty="0" smtClean="0">
                  <a:latin typeface="Times New Roman" pitchFamily="18" charset="0"/>
                  <a:cs typeface="Times New Roman" pitchFamily="18" charset="0"/>
                </a:rPr>
                <a:t>4</a:t>
              </a:r>
              <a:r>
                <a:rPr lang="fr-FR" b="1" dirty="0" smtClean="0">
                  <a:latin typeface="Times New Roman" pitchFamily="18" charset="0"/>
                  <a:cs typeface="Times New Roman" pitchFamily="18" charset="0"/>
                </a:rPr>
                <a:t>)</a:t>
              </a:r>
              <a:r>
                <a:rPr lang="fr-FR" b="1" baseline="-25000" dirty="0" smtClean="0">
                  <a:latin typeface="Times New Roman" pitchFamily="18" charset="0"/>
                  <a:cs typeface="Times New Roman" pitchFamily="18" charset="0"/>
                </a:rPr>
                <a:t>2</a:t>
              </a:r>
              <a:r>
                <a:rPr lang="fr-FR" b="1" dirty="0" smtClean="0">
                  <a:latin typeface="Times New Roman" pitchFamily="18" charset="0"/>
                  <a:cs typeface="Times New Roman" pitchFamily="18" charset="0"/>
                </a:rPr>
                <a:t>SO</a:t>
              </a:r>
              <a:r>
                <a:rPr lang="fr-FR" b="1" baseline="-25000" dirty="0" smtClean="0">
                  <a:latin typeface="Times New Roman" pitchFamily="18" charset="0"/>
                  <a:cs typeface="Times New Roman" pitchFamily="18" charset="0"/>
                </a:rPr>
                <a:t>4</a:t>
              </a:r>
              <a:r>
                <a:rPr lang="fr-FR" dirty="0" smtClean="0">
                  <a:latin typeface="Times New Roman" pitchFamily="18" charset="0"/>
                  <a:cs typeface="Times New Roman" pitchFamily="18" charset="0"/>
                </a:rPr>
                <a:t>, l’urée </a:t>
              </a:r>
              <a:r>
                <a:rPr lang="fr-FR" b="1" dirty="0" smtClean="0">
                  <a:latin typeface="Times New Roman" pitchFamily="18" charset="0"/>
                  <a:cs typeface="Times New Roman" pitchFamily="18" charset="0"/>
                </a:rPr>
                <a:t>(NH</a:t>
              </a:r>
              <a:r>
                <a:rPr lang="fr-FR" b="1" baseline="-25000" dirty="0" smtClean="0">
                  <a:latin typeface="Times New Roman" pitchFamily="18" charset="0"/>
                  <a:cs typeface="Times New Roman" pitchFamily="18" charset="0"/>
                </a:rPr>
                <a:t>2</a:t>
              </a:r>
              <a:r>
                <a:rPr lang="fr-FR" b="1" dirty="0" smtClean="0">
                  <a:latin typeface="Times New Roman" pitchFamily="18" charset="0"/>
                  <a:cs typeface="Times New Roman" pitchFamily="18" charset="0"/>
                </a:rPr>
                <a:t>)</a:t>
              </a:r>
              <a:r>
                <a:rPr lang="fr-FR" b="1" baseline="-25000" dirty="0" smtClean="0">
                  <a:latin typeface="Times New Roman" pitchFamily="18" charset="0"/>
                  <a:cs typeface="Times New Roman" pitchFamily="18" charset="0"/>
                </a:rPr>
                <a:t>2</a:t>
              </a:r>
              <a:r>
                <a:rPr lang="fr-FR" b="1" dirty="0" smtClean="0">
                  <a:latin typeface="Times New Roman" pitchFamily="18" charset="0"/>
                  <a:cs typeface="Times New Roman" pitchFamily="18" charset="0"/>
                </a:rPr>
                <a:t>CO</a:t>
              </a:r>
              <a:r>
                <a:rPr lang="fr-FR" dirty="0" smtClean="0">
                  <a:latin typeface="Times New Roman" pitchFamily="18" charset="0"/>
                  <a:cs typeface="Times New Roman" pitchFamily="18" charset="0"/>
                </a:rPr>
                <a:t>, le nitrate de calcium </a:t>
              </a:r>
              <a:r>
                <a:rPr lang="fr-FR" b="1" dirty="0" smtClean="0">
                  <a:latin typeface="Times New Roman" pitchFamily="18" charset="0"/>
                  <a:cs typeface="Times New Roman" pitchFamily="18" charset="0"/>
                </a:rPr>
                <a:t>Ca(NO</a:t>
              </a:r>
              <a:r>
                <a:rPr lang="fr-FR" b="1" baseline="-25000" dirty="0" smtClean="0">
                  <a:latin typeface="Times New Roman" pitchFamily="18" charset="0"/>
                  <a:cs typeface="Times New Roman" pitchFamily="18" charset="0"/>
                </a:rPr>
                <a:t>3</a:t>
              </a:r>
              <a:r>
                <a:rPr lang="fr-FR" b="1" dirty="0" smtClean="0">
                  <a:latin typeface="Times New Roman" pitchFamily="18" charset="0"/>
                  <a:cs typeface="Times New Roman" pitchFamily="18" charset="0"/>
                </a:rPr>
                <a:t>)</a:t>
              </a:r>
              <a:r>
                <a:rPr lang="fr-FR" b="1" baseline="-25000" dirty="0" smtClean="0">
                  <a:latin typeface="Times New Roman" pitchFamily="18" charset="0"/>
                  <a:cs typeface="Times New Roman" pitchFamily="18" charset="0"/>
                </a:rPr>
                <a:t>2</a:t>
              </a:r>
              <a:r>
                <a:rPr lang="fr-FR" dirty="0" smtClean="0">
                  <a:latin typeface="Times New Roman" pitchFamily="18" charset="0"/>
                  <a:cs typeface="Times New Roman" pitchFamily="18" charset="0"/>
                </a:rPr>
                <a:t> ou le nitrate de potassium </a:t>
              </a:r>
              <a:r>
                <a:rPr lang="fr-FR" b="1" dirty="0" smtClean="0">
                  <a:latin typeface="Times New Roman" pitchFamily="18" charset="0"/>
                  <a:cs typeface="Times New Roman" pitchFamily="18" charset="0"/>
                </a:rPr>
                <a:t>KNO</a:t>
              </a:r>
              <a:r>
                <a:rPr lang="fr-FR" b="1" baseline="-25000" dirty="0" smtClean="0">
                  <a:latin typeface="Times New Roman" pitchFamily="18" charset="0"/>
                  <a:cs typeface="Times New Roman" pitchFamily="18" charset="0"/>
                </a:rPr>
                <a:t>3</a:t>
              </a:r>
              <a:r>
                <a:rPr lang="fr-FR" dirty="0" smtClean="0">
                  <a:latin typeface="Times New Roman" pitchFamily="18" charset="0"/>
                  <a:cs typeface="Times New Roman" pitchFamily="18" charset="0"/>
                </a:rPr>
                <a:t> sont d’autres formes courantes d’apport d’azote aux sols agricoles.</a:t>
              </a:r>
            </a:p>
            <a:p>
              <a:pPr algn="just"/>
              <a:endParaRPr lang="fr-FR" dirty="0" smtClean="0">
                <a:latin typeface="Times New Roman" pitchFamily="18" charset="0"/>
                <a:cs typeface="Times New Roman" pitchFamily="18" charset="0"/>
              </a:endParaRPr>
            </a:p>
            <a:p>
              <a:pPr algn="just"/>
              <a:r>
                <a:rPr lang="fr-FR" dirty="0" smtClean="0">
                  <a:solidFill>
                    <a:srgbClr val="FF0000"/>
                  </a:solidFill>
                  <a:latin typeface="Times New Roman" pitchFamily="18" charset="0"/>
                  <a:cs typeface="Times New Roman" pitchFamily="18" charset="0"/>
                </a:rPr>
                <a:t>Les concentrations </a:t>
              </a:r>
              <a:r>
                <a:rPr lang="fr-FR" dirty="0" smtClean="0">
                  <a:latin typeface="Times New Roman" pitchFamily="18" charset="0"/>
                  <a:cs typeface="Times New Roman" pitchFamily="18" charset="0"/>
                </a:rPr>
                <a:t>peuvent atteindre localement 1000mg/kg.</a:t>
              </a:r>
              <a:endParaRPr lang="fr-FR" dirty="0">
                <a:solidFill>
                  <a:schemeClr val="tx1"/>
                </a:solidFill>
                <a:latin typeface="Times New Roman" pitchFamily="18" charset="0"/>
                <a:cs typeface="Times New Roman" pitchFamily="18" charset="0"/>
              </a:endParaRPr>
            </a:p>
          </p:txBody>
        </p:sp>
        <p:sp>
          <p:nvSpPr>
            <p:cNvPr id="20" name="Flèche droite 19"/>
            <p:cNvSpPr/>
            <p:nvPr/>
          </p:nvSpPr>
          <p:spPr>
            <a:xfrm rot="5400000">
              <a:off x="6965173" y="1035827"/>
              <a:ext cx="428628" cy="1928826"/>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a:p>
          </p:txBody>
        </p:sp>
      </p:grpSp>
      <p:sp>
        <p:nvSpPr>
          <p:cNvPr id="22" name="Rectangle 21"/>
          <p:cNvSpPr/>
          <p:nvPr/>
        </p:nvSpPr>
        <p:spPr>
          <a:xfrm>
            <a:off x="857224" y="571480"/>
            <a:ext cx="7572428" cy="369332"/>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r>
              <a:rPr lang="fr-FR" b="1" dirty="0" smtClean="0">
                <a:solidFill>
                  <a:schemeClr val="tx1"/>
                </a:solidFill>
                <a:latin typeface="Times New Roman" pitchFamily="18" charset="0"/>
                <a:cs typeface="Times New Roman" pitchFamily="18" charset="0"/>
              </a:rPr>
              <a:t>……………………….</a:t>
            </a:r>
            <a:r>
              <a:rPr lang="fr-FR" b="1" dirty="0" smtClean="0">
                <a:solidFill>
                  <a:srgbClr val="FF0000"/>
                </a:solidFill>
                <a:latin typeface="Times New Roman" pitchFamily="18" charset="0"/>
                <a:cs typeface="Times New Roman" pitchFamily="18" charset="0"/>
              </a:rPr>
              <a:t>Nitrates</a:t>
            </a:r>
            <a:r>
              <a:rPr lang="fr-FR" b="1" dirty="0" smtClean="0">
                <a:solidFill>
                  <a:schemeClr val="tx1"/>
                </a:solidFill>
                <a:latin typeface="Times New Roman" pitchFamily="18" charset="0"/>
                <a:cs typeface="Times New Roman" pitchFamily="18" charset="0"/>
              </a:rPr>
              <a:t>………………………  </a:t>
            </a:r>
            <a:endParaRPr lang="fr-FR" b="1" dirty="0">
              <a:solidFill>
                <a:srgbClr val="00B050"/>
              </a:solidFill>
              <a:latin typeface="Times New Roman" pitchFamily="18" charset="0"/>
              <a:cs typeface="Times New Roman" pitchFamily="18" charset="0"/>
            </a:endParaRPr>
          </a:p>
        </p:txBody>
      </p:sp>
      <p:grpSp>
        <p:nvGrpSpPr>
          <p:cNvPr id="13" name="Groupe 12"/>
          <p:cNvGrpSpPr/>
          <p:nvPr/>
        </p:nvGrpSpPr>
        <p:grpSpPr>
          <a:xfrm>
            <a:off x="857224" y="1000109"/>
            <a:ext cx="2143140" cy="714379"/>
            <a:chOff x="857224" y="1000109"/>
            <a:chExt cx="2143140" cy="714379"/>
          </a:xfrm>
        </p:grpSpPr>
        <p:sp>
          <p:nvSpPr>
            <p:cNvPr id="23" name="Rectangle 22"/>
            <p:cNvSpPr/>
            <p:nvPr/>
          </p:nvSpPr>
          <p:spPr>
            <a:xfrm>
              <a:off x="857224" y="1345156"/>
              <a:ext cx="2143140" cy="369332"/>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fr-FR" b="1" dirty="0" smtClean="0">
                  <a:solidFill>
                    <a:schemeClr val="tx1"/>
                  </a:solidFill>
                  <a:latin typeface="Times New Roman" pitchFamily="18" charset="0"/>
                  <a:cs typeface="Times New Roman" pitchFamily="18" charset="0"/>
                </a:rPr>
                <a:t>Origine naturelle </a:t>
              </a:r>
              <a:endParaRPr lang="fr-FR" b="1" dirty="0">
                <a:solidFill>
                  <a:srgbClr val="00B050"/>
                </a:solidFill>
                <a:latin typeface="Times New Roman" pitchFamily="18" charset="0"/>
                <a:cs typeface="Times New Roman" pitchFamily="18" charset="0"/>
              </a:endParaRPr>
            </a:p>
          </p:txBody>
        </p:sp>
        <p:sp>
          <p:nvSpPr>
            <p:cNvPr id="25" name="Flèche droite 24"/>
            <p:cNvSpPr/>
            <p:nvPr/>
          </p:nvSpPr>
          <p:spPr>
            <a:xfrm rot="5400000">
              <a:off x="1795885" y="438574"/>
              <a:ext cx="285753" cy="1408824"/>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dirty="0"/>
            </a:p>
          </p:txBody>
        </p:sp>
      </p:grpSp>
      <p:grpSp>
        <p:nvGrpSpPr>
          <p:cNvPr id="15" name="Groupe 14"/>
          <p:cNvGrpSpPr/>
          <p:nvPr/>
        </p:nvGrpSpPr>
        <p:grpSpPr>
          <a:xfrm>
            <a:off x="285720" y="1785926"/>
            <a:ext cx="3429024" cy="4398946"/>
            <a:chOff x="285720" y="1785926"/>
            <a:chExt cx="3429024" cy="4398946"/>
          </a:xfrm>
        </p:grpSpPr>
        <p:sp>
          <p:nvSpPr>
            <p:cNvPr id="14" name="Rectangle 13"/>
            <p:cNvSpPr/>
            <p:nvPr/>
          </p:nvSpPr>
          <p:spPr>
            <a:xfrm>
              <a:off x="285720" y="2214554"/>
              <a:ext cx="3429024" cy="39703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fr-FR" dirty="0" smtClean="0">
                  <a:latin typeface="Times New Roman" pitchFamily="18" charset="0"/>
                  <a:cs typeface="Times New Roman" pitchFamily="18" charset="0"/>
                </a:rPr>
                <a:t>La  production d’ions ammonium (nitrite et nitrate) se fait par une succession de réactions biochimiques grâce à :</a:t>
              </a:r>
            </a:p>
            <a:p>
              <a:pPr algn="just"/>
              <a:endParaRPr lang="fr-FR" dirty="0" smtClean="0">
                <a:latin typeface="Times New Roman" pitchFamily="18" charset="0"/>
                <a:cs typeface="Times New Roman" pitchFamily="18" charset="0"/>
              </a:endParaRPr>
            </a:p>
            <a:p>
              <a:pPr algn="just">
                <a:buFont typeface="Wingdings" pitchFamily="2" charset="2"/>
                <a:buChar char="Ø"/>
              </a:pPr>
              <a:r>
                <a:rPr lang="fr-FR" dirty="0" smtClean="0">
                  <a:latin typeface="Times New Roman" pitchFamily="18" charset="0"/>
                  <a:cs typeface="Times New Roman" pitchFamily="18" charset="0"/>
                </a:rPr>
                <a:t> La  </a:t>
              </a:r>
              <a:r>
                <a:rPr lang="fr-FR" b="1" dirty="0" smtClean="0">
                  <a:latin typeface="Times New Roman" pitchFamily="18" charset="0"/>
                  <a:cs typeface="Times New Roman" pitchFamily="18" charset="0"/>
                </a:rPr>
                <a:t>fixation</a:t>
              </a:r>
              <a:r>
                <a:rPr lang="fr-FR" dirty="0" smtClean="0">
                  <a:latin typeface="Times New Roman" pitchFamily="18" charset="0"/>
                  <a:cs typeface="Times New Roman" pitchFamily="18" charset="0"/>
                </a:rPr>
                <a:t> de l’azote atmosphérique;</a:t>
              </a:r>
            </a:p>
            <a:p>
              <a:pPr algn="just">
                <a:buFont typeface="Wingdings" pitchFamily="2" charset="2"/>
                <a:buChar char="Ø"/>
              </a:pPr>
              <a:r>
                <a:rPr lang="fr-FR" dirty="0" smtClean="0">
                  <a:latin typeface="Times New Roman" pitchFamily="18" charset="0"/>
                  <a:cs typeface="Times New Roman" pitchFamily="18" charset="0"/>
                </a:rPr>
                <a:t> La  </a:t>
              </a:r>
              <a:r>
                <a:rPr lang="fr-FR" b="1" dirty="0" smtClean="0">
                  <a:latin typeface="Times New Roman" pitchFamily="18" charset="0"/>
                  <a:cs typeface="Times New Roman" pitchFamily="18" charset="0"/>
                </a:rPr>
                <a:t>minéralisation</a:t>
              </a:r>
              <a:r>
                <a:rPr lang="fr-FR" dirty="0" smtClean="0">
                  <a:latin typeface="Times New Roman" pitchFamily="18" charset="0"/>
                  <a:cs typeface="Times New Roman" pitchFamily="18" charset="0"/>
                </a:rPr>
                <a:t> de la matière organique;</a:t>
              </a:r>
            </a:p>
            <a:p>
              <a:pPr algn="just"/>
              <a:endParaRPr lang="fr-FR" dirty="0" smtClean="0">
                <a:latin typeface="Times New Roman" pitchFamily="18" charset="0"/>
                <a:cs typeface="Times New Roman" pitchFamily="18" charset="0"/>
              </a:endParaRPr>
            </a:p>
            <a:p>
              <a:pPr algn="just"/>
              <a:r>
                <a:rPr lang="fr-FR" dirty="0" smtClean="0">
                  <a:latin typeface="Times New Roman" pitchFamily="18" charset="0"/>
                  <a:cs typeface="Times New Roman" pitchFamily="18" charset="0"/>
                </a:rPr>
                <a:t>Les sources de </a:t>
              </a:r>
              <a:r>
                <a:rPr lang="fr-FR" b="1" dirty="0" smtClean="0">
                  <a:latin typeface="Times New Roman" pitchFamily="18" charset="0"/>
                  <a:cs typeface="Times New Roman" pitchFamily="18" charset="0"/>
                </a:rPr>
                <a:t>nitrates</a:t>
              </a:r>
              <a:r>
                <a:rPr lang="fr-FR" dirty="0" smtClean="0">
                  <a:latin typeface="Times New Roman" pitchFamily="18" charset="0"/>
                  <a:cs typeface="Times New Roman" pitchFamily="18" charset="0"/>
                </a:rPr>
                <a:t> sont naturellement présentes en faible quantité, de l’ordre de 10 jusqu’à </a:t>
              </a:r>
              <a:r>
                <a:rPr lang="fr-FR" dirty="0" smtClean="0">
                  <a:solidFill>
                    <a:srgbClr val="FF0000"/>
                  </a:solidFill>
                  <a:latin typeface="Times New Roman" pitchFamily="18" charset="0"/>
                  <a:cs typeface="Times New Roman" pitchFamily="18" charset="0"/>
                </a:rPr>
                <a:t>200mg/kg</a:t>
              </a:r>
              <a:r>
                <a:rPr lang="fr-FR" dirty="0" smtClean="0">
                  <a:latin typeface="Times New Roman" pitchFamily="18" charset="0"/>
                  <a:cs typeface="Times New Roman" pitchFamily="18" charset="0"/>
                </a:rPr>
                <a:t> dans un limon sableux</a:t>
              </a:r>
              <a:endParaRPr lang="fr-FR" dirty="0">
                <a:latin typeface="Times New Roman" pitchFamily="18" charset="0"/>
                <a:cs typeface="Times New Roman" pitchFamily="18" charset="0"/>
              </a:endParaRPr>
            </a:p>
          </p:txBody>
        </p:sp>
        <p:sp>
          <p:nvSpPr>
            <p:cNvPr id="26" name="Flèche droite 25"/>
            <p:cNvSpPr/>
            <p:nvPr/>
          </p:nvSpPr>
          <p:spPr>
            <a:xfrm rot="5400000">
              <a:off x="1785918" y="1000108"/>
              <a:ext cx="357190" cy="1928826"/>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a:p>
          </p:txBody>
        </p:sp>
      </p:grpSp>
      <p:grpSp>
        <p:nvGrpSpPr>
          <p:cNvPr id="16" name="Groupe 15"/>
          <p:cNvGrpSpPr/>
          <p:nvPr/>
        </p:nvGrpSpPr>
        <p:grpSpPr>
          <a:xfrm>
            <a:off x="6072198" y="1000108"/>
            <a:ext cx="2286016" cy="726522"/>
            <a:chOff x="6072198" y="1000108"/>
            <a:chExt cx="2286016" cy="726522"/>
          </a:xfrm>
        </p:grpSpPr>
        <p:sp>
          <p:nvSpPr>
            <p:cNvPr id="24" name="Rectangle 23"/>
            <p:cNvSpPr/>
            <p:nvPr/>
          </p:nvSpPr>
          <p:spPr>
            <a:xfrm>
              <a:off x="6072198" y="1357298"/>
              <a:ext cx="2286016" cy="369332"/>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fr-FR" b="1" dirty="0" smtClean="0">
                  <a:solidFill>
                    <a:schemeClr val="tx1"/>
                  </a:solidFill>
                  <a:latin typeface="Times New Roman" pitchFamily="18" charset="0"/>
                  <a:cs typeface="Times New Roman" pitchFamily="18" charset="0"/>
                </a:rPr>
                <a:t>Origine anthropique </a:t>
              </a:r>
              <a:endParaRPr lang="fr-FR" b="1" dirty="0">
                <a:solidFill>
                  <a:srgbClr val="00B050"/>
                </a:solidFill>
                <a:latin typeface="Times New Roman" pitchFamily="18" charset="0"/>
                <a:cs typeface="Times New Roman" pitchFamily="18" charset="0"/>
              </a:endParaRPr>
            </a:p>
          </p:txBody>
        </p:sp>
        <p:sp>
          <p:nvSpPr>
            <p:cNvPr id="27" name="Flèche droite 26"/>
            <p:cNvSpPr/>
            <p:nvPr/>
          </p:nvSpPr>
          <p:spPr>
            <a:xfrm rot="5400000">
              <a:off x="7082297" y="438573"/>
              <a:ext cx="285753" cy="1408824"/>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dirty="0"/>
            </a:p>
          </p:txBody>
        </p:sp>
      </p:grpSp>
      <p:sp>
        <p:nvSpPr>
          <p:cNvPr id="19" name="Rectangle 18"/>
          <p:cNvSpPr/>
          <p:nvPr/>
        </p:nvSpPr>
        <p:spPr>
          <a:xfrm>
            <a:off x="0" y="6519446"/>
            <a:ext cx="9144000" cy="338554"/>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wrap="square">
            <a:spAutoFit/>
          </a:bodyPr>
          <a:lstStyle/>
          <a:p>
            <a:r>
              <a:rPr lang="fr-FR" sz="1600" i="1" dirty="0" smtClean="0">
                <a:solidFill>
                  <a:schemeClr val="bg1"/>
                </a:solidFill>
              </a:rPr>
              <a:t>Cours de 1</a:t>
            </a:r>
            <a:r>
              <a:rPr lang="fr-FR" sz="1600" i="1" baseline="30000" dirty="0" smtClean="0">
                <a:solidFill>
                  <a:schemeClr val="bg1"/>
                </a:solidFill>
              </a:rPr>
              <a:t>ère</a:t>
            </a:r>
            <a:r>
              <a:rPr lang="fr-FR" sz="1600" i="1" dirty="0" smtClean="0">
                <a:solidFill>
                  <a:schemeClr val="bg1"/>
                </a:solidFill>
              </a:rPr>
              <a:t> année Master – Université de Médéa-                                         E-mail: h_gadouri@yahoo.fr   </a:t>
            </a:r>
            <a:r>
              <a:rPr lang="fr-FR" sz="1600" b="1" dirty="0" smtClean="0">
                <a:solidFill>
                  <a:srgbClr val="FF0000"/>
                </a:solidFill>
              </a:rPr>
              <a:t>(25)</a:t>
            </a:r>
            <a:endParaRPr lang="fr-FR" sz="1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Top)">
                                      <p:cBhvr>
                                        <p:cTn id="7" dur="500"/>
                                        <p:tgtEl>
                                          <p:spTgt spid="13"/>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slide(fromTop)">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1"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slide(fromTop)">
                                      <p:cBhvr>
                                        <p:cTn id="16" dur="500"/>
                                        <p:tgtEl>
                                          <p:spTgt spid="16"/>
                                        </p:tgtEl>
                                      </p:cBhvr>
                                    </p:animEffect>
                                  </p:childTnLst>
                                </p:cTn>
                              </p:par>
                            </p:childTnLst>
                          </p:cTn>
                        </p:par>
                        <p:par>
                          <p:cTn id="17" fill="hold">
                            <p:stCondLst>
                              <p:cond delay="500"/>
                            </p:stCondLst>
                            <p:childTnLst>
                              <p:par>
                                <p:cTn id="18" presetID="12" presetClass="entr" presetSubtype="1"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slide(fromTop)">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477054"/>
          </a:xfrm>
          <a:prstGeom prst="rect">
            <a:avLst/>
          </a:prstGeom>
          <a:solidFill>
            <a:srgbClr val="FF0000"/>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2500" b="1" dirty="0" smtClean="0">
                <a:solidFill>
                  <a:schemeClr val="bg1"/>
                </a:solidFill>
                <a:latin typeface="Times New Roman" pitchFamily="18" charset="0"/>
                <a:ea typeface="Times New Roman" pitchFamily="18" charset="0"/>
                <a:cs typeface="Times New Roman" pitchFamily="18" charset="0"/>
              </a:rPr>
              <a:t>6- </a:t>
            </a:r>
            <a:r>
              <a:rPr lang="fr-FR" sz="2500" b="1" dirty="0" smtClean="0">
                <a:solidFill>
                  <a:schemeClr val="bg1"/>
                </a:solidFill>
                <a:latin typeface="Times New Roman" pitchFamily="18" charset="0"/>
                <a:cs typeface="Times New Roman" pitchFamily="18" charset="0"/>
              </a:rPr>
              <a:t>Élément potentiellement perturbateurs du traitement des sols  </a:t>
            </a:r>
            <a:r>
              <a:rPr lang="fr-FR" sz="2500" b="1" dirty="0" smtClean="0">
                <a:solidFill>
                  <a:schemeClr val="bg1"/>
                </a:solidFill>
                <a:latin typeface="Times New Roman" pitchFamily="18" charset="0"/>
                <a:ea typeface="Times New Roman" pitchFamily="18" charset="0"/>
                <a:cs typeface="Times New Roman" pitchFamily="18" charset="0"/>
              </a:rPr>
              <a:t>  </a:t>
            </a:r>
            <a:endParaRPr lang="fr-FR" sz="2500" dirty="0">
              <a:solidFill>
                <a:schemeClr val="bg1"/>
              </a:solidFill>
              <a:latin typeface="Tahoma" pitchFamily="34" charset="0"/>
              <a:ea typeface="Tahoma" pitchFamily="34" charset="0"/>
              <a:cs typeface="Tahoma" pitchFamily="34" charset="0"/>
            </a:endParaRPr>
          </a:p>
        </p:txBody>
      </p:sp>
      <p:grpSp>
        <p:nvGrpSpPr>
          <p:cNvPr id="21" name="Groupe 20"/>
          <p:cNvGrpSpPr/>
          <p:nvPr/>
        </p:nvGrpSpPr>
        <p:grpSpPr>
          <a:xfrm>
            <a:off x="4643438" y="1785926"/>
            <a:ext cx="4286280" cy="4398946"/>
            <a:chOff x="4643438" y="1785926"/>
            <a:chExt cx="4286280" cy="4398946"/>
          </a:xfrm>
        </p:grpSpPr>
        <p:sp>
          <p:nvSpPr>
            <p:cNvPr id="17" name="Rectangle 16"/>
            <p:cNvSpPr/>
            <p:nvPr/>
          </p:nvSpPr>
          <p:spPr>
            <a:xfrm>
              <a:off x="4643438" y="2214554"/>
              <a:ext cx="4286280" cy="39703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fr-FR" dirty="0" smtClean="0">
                  <a:latin typeface="Times New Roman" pitchFamily="18" charset="0"/>
                  <a:cs typeface="Times New Roman" pitchFamily="18" charset="0"/>
                </a:rPr>
                <a:t>Les phosphates se trouvent sous formes : </a:t>
              </a:r>
            </a:p>
            <a:p>
              <a:pPr algn="just">
                <a:buFont typeface="Wingdings" pitchFamily="2" charset="2"/>
                <a:buChar char="Ø"/>
              </a:pPr>
              <a:r>
                <a:rPr lang="fr-FR" dirty="0" smtClean="0">
                  <a:latin typeface="Times New Roman" pitchFamily="18" charset="0"/>
                  <a:cs typeface="Times New Roman" pitchFamily="18" charset="0"/>
                </a:rPr>
                <a:t> D’engrais et de pesticides;</a:t>
              </a:r>
            </a:p>
            <a:p>
              <a:pPr algn="just">
                <a:buFont typeface="Wingdings" pitchFamily="2" charset="2"/>
                <a:buChar char="Ø"/>
              </a:pPr>
              <a:r>
                <a:rPr lang="fr-FR" dirty="0" smtClean="0">
                  <a:latin typeface="Times New Roman" pitchFamily="18" charset="0"/>
                  <a:cs typeface="Times New Roman" pitchFamily="18" charset="0"/>
                </a:rPr>
                <a:t> De retardateurs d’incendie;</a:t>
              </a:r>
            </a:p>
            <a:p>
              <a:pPr algn="just">
                <a:buFont typeface="Wingdings" pitchFamily="2" charset="2"/>
                <a:buChar char="Ø"/>
              </a:pPr>
              <a:r>
                <a:rPr lang="fr-FR" dirty="0" smtClean="0">
                  <a:latin typeface="Times New Roman" pitchFamily="18" charset="0"/>
                  <a:cs typeface="Times New Roman" pitchFamily="18" charset="0"/>
                </a:rPr>
                <a:t> D’additifs pour carburants;</a:t>
              </a:r>
            </a:p>
            <a:p>
              <a:pPr algn="just">
                <a:buFont typeface="Wingdings" pitchFamily="2" charset="2"/>
                <a:buChar char="Ø"/>
              </a:pPr>
              <a:r>
                <a:rPr lang="fr-FR" dirty="0" smtClean="0">
                  <a:latin typeface="Times New Roman" pitchFamily="18" charset="0"/>
                  <a:cs typeface="Times New Roman" pitchFamily="18" charset="0"/>
                </a:rPr>
                <a:t> De plastiques.</a:t>
              </a:r>
            </a:p>
            <a:p>
              <a:pPr algn="just"/>
              <a:endParaRPr lang="fr-FR" dirty="0" smtClean="0">
                <a:latin typeface="Times New Roman" pitchFamily="18" charset="0"/>
                <a:cs typeface="Times New Roman" pitchFamily="18" charset="0"/>
              </a:endParaRPr>
            </a:p>
            <a:p>
              <a:pPr algn="just"/>
              <a:r>
                <a:rPr lang="fr-FR" dirty="0" smtClean="0">
                  <a:latin typeface="Times New Roman" pitchFamily="18" charset="0"/>
                  <a:cs typeface="Times New Roman" pitchFamily="18" charset="0"/>
                </a:rPr>
                <a:t>Dans les engrais, le phosphate se présente sous la forme d’acide phosphorique </a:t>
              </a:r>
              <a:r>
                <a:rPr lang="fr-FR" b="1" dirty="0" smtClean="0">
                  <a:solidFill>
                    <a:srgbClr val="FF0000"/>
                  </a:solidFill>
                  <a:latin typeface="Times New Roman" pitchFamily="18" charset="0"/>
                  <a:cs typeface="Times New Roman" pitchFamily="18" charset="0"/>
                </a:rPr>
                <a:t>H</a:t>
              </a:r>
              <a:r>
                <a:rPr lang="fr-FR" b="1" baseline="-25000" dirty="0" smtClean="0">
                  <a:solidFill>
                    <a:srgbClr val="FF0000"/>
                  </a:solidFill>
                  <a:latin typeface="Times New Roman" pitchFamily="18" charset="0"/>
                  <a:cs typeface="Times New Roman" pitchFamily="18" charset="0"/>
                </a:rPr>
                <a:t>3</a:t>
              </a:r>
              <a:r>
                <a:rPr lang="fr-FR" b="1" dirty="0" smtClean="0">
                  <a:solidFill>
                    <a:srgbClr val="FF0000"/>
                  </a:solidFill>
                  <a:latin typeface="Times New Roman" pitchFamily="18" charset="0"/>
                  <a:cs typeface="Times New Roman" pitchFamily="18" charset="0"/>
                </a:rPr>
                <a:t>PO</a:t>
              </a:r>
              <a:r>
                <a:rPr lang="fr-FR" b="1" baseline="-25000" dirty="0" smtClean="0">
                  <a:solidFill>
                    <a:srgbClr val="FF0000"/>
                  </a:solidFill>
                  <a:latin typeface="Times New Roman" pitchFamily="18" charset="0"/>
                  <a:cs typeface="Times New Roman" pitchFamily="18" charset="0"/>
                </a:rPr>
                <a:t>4</a:t>
              </a:r>
              <a:r>
                <a:rPr lang="fr-FR" dirty="0" smtClean="0">
                  <a:latin typeface="Times New Roman" pitchFamily="18" charset="0"/>
                  <a:cs typeface="Times New Roman" pitchFamily="18" charset="0"/>
                </a:rPr>
                <a:t>, de composés ammono-phosphatés </a:t>
              </a:r>
              <a:r>
                <a:rPr lang="fr-FR" b="1" dirty="0" smtClean="0">
                  <a:latin typeface="Times New Roman" pitchFamily="18" charset="0"/>
                  <a:cs typeface="Times New Roman" pitchFamily="18" charset="0"/>
                </a:rPr>
                <a:t>(NH</a:t>
              </a:r>
              <a:r>
                <a:rPr lang="fr-FR" b="1" baseline="-25000" dirty="0" smtClean="0">
                  <a:latin typeface="Times New Roman" pitchFamily="18" charset="0"/>
                  <a:cs typeface="Times New Roman" pitchFamily="18" charset="0"/>
                </a:rPr>
                <a:t>4</a:t>
              </a:r>
              <a:r>
                <a:rPr lang="fr-FR" b="1" dirty="0" smtClean="0">
                  <a:latin typeface="Times New Roman" pitchFamily="18" charset="0"/>
                  <a:cs typeface="Times New Roman" pitchFamily="18" charset="0"/>
                </a:rPr>
                <a:t>)</a:t>
              </a:r>
              <a:r>
                <a:rPr lang="fr-FR" b="1" baseline="-25000" dirty="0" smtClean="0">
                  <a:latin typeface="Times New Roman" pitchFamily="18" charset="0"/>
                  <a:cs typeface="Times New Roman" pitchFamily="18" charset="0"/>
                </a:rPr>
                <a:t>2</a:t>
              </a:r>
              <a:r>
                <a:rPr lang="fr-FR" b="1" dirty="0" smtClean="0">
                  <a:latin typeface="Times New Roman" pitchFamily="18" charset="0"/>
                  <a:cs typeface="Times New Roman" pitchFamily="18" charset="0"/>
                </a:rPr>
                <a:t>.(HPO</a:t>
              </a:r>
              <a:r>
                <a:rPr lang="fr-FR" b="1" baseline="-25000" dirty="0" smtClean="0">
                  <a:latin typeface="Times New Roman" pitchFamily="18" charset="0"/>
                  <a:cs typeface="Times New Roman" pitchFamily="18" charset="0"/>
                </a:rPr>
                <a:t>4</a:t>
              </a:r>
              <a:r>
                <a:rPr lang="fr-FR" b="1"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et </a:t>
              </a:r>
              <a:r>
                <a:rPr lang="fr-FR" b="1" dirty="0" smtClean="0">
                  <a:latin typeface="Times New Roman" pitchFamily="18" charset="0"/>
                  <a:cs typeface="Times New Roman" pitchFamily="18" charset="0"/>
                </a:rPr>
                <a:t>(NH</a:t>
              </a:r>
              <a:r>
                <a:rPr lang="fr-FR" b="1" baseline="-25000" dirty="0" smtClean="0">
                  <a:latin typeface="Times New Roman" pitchFamily="18" charset="0"/>
                  <a:cs typeface="Times New Roman" pitchFamily="18" charset="0"/>
                </a:rPr>
                <a:t>4</a:t>
              </a:r>
              <a:r>
                <a:rPr lang="fr-FR" b="1" dirty="0" smtClean="0">
                  <a:latin typeface="Times New Roman" pitchFamily="18" charset="0"/>
                  <a:cs typeface="Times New Roman" pitchFamily="18" charset="0"/>
                </a:rPr>
                <a:t>)</a:t>
              </a:r>
              <a:r>
                <a:rPr lang="fr-FR" b="1" baseline="-25000" dirty="0" smtClean="0">
                  <a:latin typeface="Times New Roman" pitchFamily="18" charset="0"/>
                  <a:cs typeface="Times New Roman" pitchFamily="18" charset="0"/>
                </a:rPr>
                <a:t>3</a:t>
              </a:r>
              <a:r>
                <a:rPr lang="fr-FR" b="1" dirty="0" smtClean="0">
                  <a:latin typeface="Times New Roman" pitchFamily="18" charset="0"/>
                  <a:cs typeface="Times New Roman" pitchFamily="18" charset="0"/>
                </a:rPr>
                <a:t>.(PO</a:t>
              </a:r>
              <a:r>
                <a:rPr lang="fr-FR" b="1" baseline="-25000" dirty="0" smtClean="0">
                  <a:latin typeface="Times New Roman" pitchFamily="18" charset="0"/>
                  <a:cs typeface="Times New Roman" pitchFamily="18" charset="0"/>
                </a:rPr>
                <a:t>4</a:t>
              </a:r>
              <a:r>
                <a:rPr lang="fr-FR" b="1"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et de superphosphates simple </a:t>
              </a:r>
              <a:r>
                <a:rPr lang="fr-FR" b="1" dirty="0" smtClean="0">
                  <a:latin typeface="Times New Roman" pitchFamily="18" charset="0"/>
                  <a:cs typeface="Times New Roman" pitchFamily="18" charset="0"/>
                </a:rPr>
                <a:t>Ca(H</a:t>
              </a:r>
              <a:r>
                <a:rPr lang="fr-FR" b="1" baseline="-25000" dirty="0" smtClean="0">
                  <a:latin typeface="Times New Roman" pitchFamily="18" charset="0"/>
                  <a:cs typeface="Times New Roman" pitchFamily="18" charset="0"/>
                </a:rPr>
                <a:t>2</a:t>
              </a:r>
              <a:r>
                <a:rPr lang="fr-FR" b="1" dirty="0" smtClean="0">
                  <a:latin typeface="Times New Roman" pitchFamily="18" charset="0"/>
                  <a:cs typeface="Times New Roman" pitchFamily="18" charset="0"/>
                </a:rPr>
                <a:t>PO</a:t>
              </a:r>
              <a:r>
                <a:rPr lang="fr-FR" b="1" baseline="-25000" dirty="0" smtClean="0">
                  <a:latin typeface="Times New Roman" pitchFamily="18" charset="0"/>
                  <a:cs typeface="Times New Roman" pitchFamily="18" charset="0"/>
                </a:rPr>
                <a:t>4</a:t>
              </a:r>
              <a:r>
                <a:rPr lang="fr-FR" b="1" dirty="0" smtClean="0">
                  <a:latin typeface="Times New Roman" pitchFamily="18" charset="0"/>
                  <a:cs typeface="Times New Roman" pitchFamily="18" charset="0"/>
                </a:rPr>
                <a:t>)</a:t>
              </a:r>
              <a:r>
                <a:rPr lang="fr-FR" b="1" baseline="-25000" dirty="0" smtClean="0">
                  <a:latin typeface="Times New Roman" pitchFamily="18" charset="0"/>
                  <a:cs typeface="Times New Roman" pitchFamily="18" charset="0"/>
                </a:rPr>
                <a:t>2</a:t>
              </a:r>
              <a:r>
                <a:rPr lang="fr-FR" dirty="0" smtClean="0">
                  <a:latin typeface="Times New Roman" pitchFamily="18" charset="0"/>
                  <a:cs typeface="Times New Roman" pitchFamily="18" charset="0"/>
                </a:rPr>
                <a:t> ou triple </a:t>
              </a:r>
              <a:r>
                <a:rPr lang="fr-FR" b="1" dirty="0" smtClean="0">
                  <a:latin typeface="Times New Roman" pitchFamily="18" charset="0"/>
                  <a:cs typeface="Times New Roman" pitchFamily="18" charset="0"/>
                </a:rPr>
                <a:t>3[Ca(H</a:t>
              </a:r>
              <a:r>
                <a:rPr lang="fr-FR" b="1" baseline="-25000" dirty="0" smtClean="0">
                  <a:latin typeface="Times New Roman" pitchFamily="18" charset="0"/>
                  <a:cs typeface="Times New Roman" pitchFamily="18" charset="0"/>
                </a:rPr>
                <a:t>2</a:t>
              </a:r>
              <a:r>
                <a:rPr lang="fr-FR" b="1" dirty="0" smtClean="0">
                  <a:latin typeface="Times New Roman" pitchFamily="18" charset="0"/>
                  <a:cs typeface="Times New Roman" pitchFamily="18" charset="0"/>
                </a:rPr>
                <a:t>PO</a:t>
              </a:r>
              <a:r>
                <a:rPr lang="fr-FR" b="1" baseline="-25000" dirty="0" smtClean="0">
                  <a:latin typeface="Times New Roman" pitchFamily="18" charset="0"/>
                  <a:cs typeface="Times New Roman" pitchFamily="18" charset="0"/>
                </a:rPr>
                <a:t>4</a:t>
              </a:r>
              <a:r>
                <a:rPr lang="fr-FR" b="1" dirty="0" smtClean="0">
                  <a:latin typeface="Times New Roman" pitchFamily="18" charset="0"/>
                  <a:cs typeface="Times New Roman" pitchFamily="18" charset="0"/>
                </a:rPr>
                <a:t>)</a:t>
              </a:r>
              <a:r>
                <a:rPr lang="fr-FR" b="1" baseline="-25000" dirty="0" smtClean="0">
                  <a:latin typeface="Times New Roman" pitchFamily="18" charset="0"/>
                  <a:cs typeface="Times New Roman" pitchFamily="18" charset="0"/>
                </a:rPr>
                <a:t>2</a:t>
              </a:r>
              <a:r>
                <a:rPr lang="fr-FR" b="1"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Le superphosphate simple peut contenir jusqu’à 12% de sulfate sous la forme </a:t>
              </a:r>
              <a:r>
                <a:rPr lang="fr-FR" b="1" dirty="0" smtClean="0">
                  <a:latin typeface="Times New Roman" pitchFamily="18" charset="0"/>
                  <a:cs typeface="Times New Roman" pitchFamily="18" charset="0"/>
                </a:rPr>
                <a:t>CaSO</a:t>
              </a:r>
              <a:r>
                <a:rPr lang="fr-FR" b="1" baseline="-25000" dirty="0" smtClean="0">
                  <a:latin typeface="Times New Roman" pitchFamily="18" charset="0"/>
                  <a:cs typeface="Times New Roman" pitchFamily="18" charset="0"/>
                </a:rPr>
                <a:t>4</a:t>
              </a:r>
              <a:r>
                <a:rPr lang="fr-FR" dirty="0" smtClean="0">
                  <a:latin typeface="Times New Roman" pitchFamily="18" charset="0"/>
                  <a:cs typeface="Times New Roman" pitchFamily="18" charset="0"/>
                </a:rPr>
                <a:t>.</a:t>
              </a:r>
            </a:p>
          </p:txBody>
        </p:sp>
        <p:sp>
          <p:nvSpPr>
            <p:cNvPr id="20" name="Flèche droite 19"/>
            <p:cNvSpPr/>
            <p:nvPr/>
          </p:nvSpPr>
          <p:spPr>
            <a:xfrm rot="5400000">
              <a:off x="7036611" y="1035827"/>
              <a:ext cx="428628" cy="1928826"/>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a:p>
          </p:txBody>
        </p:sp>
      </p:grpSp>
      <p:sp>
        <p:nvSpPr>
          <p:cNvPr id="14" name="Rectangle 13"/>
          <p:cNvSpPr/>
          <p:nvPr/>
        </p:nvSpPr>
        <p:spPr>
          <a:xfrm>
            <a:off x="857224" y="571480"/>
            <a:ext cx="7572428" cy="369332"/>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r>
              <a:rPr lang="fr-FR" b="1" dirty="0" smtClean="0">
                <a:solidFill>
                  <a:schemeClr val="tx1"/>
                </a:solidFill>
                <a:latin typeface="Times New Roman" pitchFamily="18" charset="0"/>
                <a:cs typeface="Times New Roman" pitchFamily="18" charset="0"/>
              </a:rPr>
              <a:t>……………………….</a:t>
            </a:r>
            <a:r>
              <a:rPr lang="fr-FR" b="1" dirty="0" smtClean="0">
                <a:solidFill>
                  <a:srgbClr val="FF0000"/>
                </a:solidFill>
                <a:latin typeface="Times New Roman" pitchFamily="18" charset="0"/>
                <a:cs typeface="Times New Roman" pitchFamily="18" charset="0"/>
              </a:rPr>
              <a:t>Phosphates</a:t>
            </a:r>
            <a:r>
              <a:rPr lang="fr-FR" b="1" dirty="0" smtClean="0">
                <a:solidFill>
                  <a:schemeClr val="tx1"/>
                </a:solidFill>
                <a:latin typeface="Times New Roman" pitchFamily="18" charset="0"/>
                <a:cs typeface="Times New Roman" pitchFamily="18" charset="0"/>
              </a:rPr>
              <a:t>………………………  </a:t>
            </a:r>
            <a:endParaRPr lang="fr-FR" b="1" dirty="0">
              <a:solidFill>
                <a:srgbClr val="00B050"/>
              </a:solidFill>
              <a:latin typeface="Times New Roman" pitchFamily="18" charset="0"/>
              <a:cs typeface="Times New Roman" pitchFamily="18" charset="0"/>
            </a:endParaRPr>
          </a:p>
        </p:txBody>
      </p:sp>
      <p:grpSp>
        <p:nvGrpSpPr>
          <p:cNvPr id="13" name="Groupe 12"/>
          <p:cNvGrpSpPr/>
          <p:nvPr/>
        </p:nvGrpSpPr>
        <p:grpSpPr>
          <a:xfrm>
            <a:off x="857224" y="1000109"/>
            <a:ext cx="2143140" cy="714379"/>
            <a:chOff x="857224" y="1000109"/>
            <a:chExt cx="2143140" cy="714379"/>
          </a:xfrm>
        </p:grpSpPr>
        <p:sp>
          <p:nvSpPr>
            <p:cNvPr id="15" name="Rectangle 14"/>
            <p:cNvSpPr/>
            <p:nvPr/>
          </p:nvSpPr>
          <p:spPr>
            <a:xfrm>
              <a:off x="857224" y="1345156"/>
              <a:ext cx="2143140" cy="369332"/>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fr-FR" b="1" dirty="0" smtClean="0">
                  <a:solidFill>
                    <a:schemeClr val="tx1"/>
                  </a:solidFill>
                  <a:latin typeface="Times New Roman" pitchFamily="18" charset="0"/>
                  <a:cs typeface="Times New Roman" pitchFamily="18" charset="0"/>
                </a:rPr>
                <a:t>Origine naturelle </a:t>
              </a:r>
              <a:endParaRPr lang="fr-FR" b="1" dirty="0">
                <a:solidFill>
                  <a:srgbClr val="00B050"/>
                </a:solidFill>
                <a:latin typeface="Times New Roman" pitchFamily="18" charset="0"/>
                <a:cs typeface="Times New Roman" pitchFamily="18" charset="0"/>
              </a:endParaRPr>
            </a:p>
          </p:txBody>
        </p:sp>
        <p:sp>
          <p:nvSpPr>
            <p:cNvPr id="23" name="Flèche droite 22"/>
            <p:cNvSpPr/>
            <p:nvPr/>
          </p:nvSpPr>
          <p:spPr>
            <a:xfrm rot="5400000">
              <a:off x="1795885" y="438574"/>
              <a:ext cx="285753" cy="1408824"/>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dirty="0"/>
            </a:p>
          </p:txBody>
        </p:sp>
      </p:grpSp>
      <p:grpSp>
        <p:nvGrpSpPr>
          <p:cNvPr id="18" name="Groupe 17"/>
          <p:cNvGrpSpPr/>
          <p:nvPr/>
        </p:nvGrpSpPr>
        <p:grpSpPr>
          <a:xfrm>
            <a:off x="142844" y="1785926"/>
            <a:ext cx="4286280" cy="4398946"/>
            <a:chOff x="142844" y="1785926"/>
            <a:chExt cx="4286280" cy="4398946"/>
          </a:xfrm>
        </p:grpSpPr>
        <p:sp>
          <p:nvSpPr>
            <p:cNvPr id="16" name="Rectangle 15"/>
            <p:cNvSpPr/>
            <p:nvPr/>
          </p:nvSpPr>
          <p:spPr>
            <a:xfrm>
              <a:off x="142844" y="2214554"/>
              <a:ext cx="4286280" cy="39703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fr-FR" dirty="0" smtClean="0">
                  <a:latin typeface="Times New Roman" pitchFamily="18" charset="0"/>
                  <a:cs typeface="Times New Roman" pitchFamily="18" charset="0"/>
                </a:rPr>
                <a:t>Le phosphore est un </a:t>
              </a:r>
              <a:r>
                <a:rPr lang="fr-FR" b="1" dirty="0" smtClean="0">
                  <a:latin typeface="Times New Roman" pitchFamily="18" charset="0"/>
                  <a:cs typeface="Times New Roman" pitchFamily="18" charset="0"/>
                </a:rPr>
                <a:t>élément majeur de la pédosphère</a:t>
              </a:r>
              <a:r>
                <a:rPr lang="fr-FR" dirty="0" smtClean="0">
                  <a:latin typeface="Times New Roman" pitchFamily="18" charset="0"/>
                  <a:cs typeface="Times New Roman" pitchFamily="18" charset="0"/>
                </a:rPr>
                <a:t> (1000mg.kg-1) dont </a:t>
              </a:r>
              <a:r>
                <a:rPr lang="fr-FR" dirty="0" smtClean="0">
                  <a:solidFill>
                    <a:srgbClr val="FF0000"/>
                  </a:solidFill>
                  <a:latin typeface="Times New Roman" pitchFamily="18" charset="0"/>
                  <a:cs typeface="Times New Roman" pitchFamily="18" charset="0"/>
                </a:rPr>
                <a:t>60%</a:t>
              </a:r>
              <a:r>
                <a:rPr lang="fr-FR" dirty="0" smtClean="0">
                  <a:latin typeface="Times New Roman" pitchFamily="18" charset="0"/>
                  <a:cs typeface="Times New Roman" pitchFamily="18" charset="0"/>
                </a:rPr>
                <a:t> se trouve sous forme </a:t>
              </a:r>
              <a:r>
                <a:rPr lang="fr-FR" dirty="0" smtClean="0">
                  <a:solidFill>
                    <a:srgbClr val="FF0000"/>
                  </a:solidFill>
                  <a:latin typeface="Times New Roman" pitchFamily="18" charset="0"/>
                  <a:cs typeface="Times New Roman" pitchFamily="18" charset="0"/>
                </a:rPr>
                <a:t>inorganique</a:t>
              </a:r>
              <a:r>
                <a:rPr lang="fr-FR" dirty="0" smtClean="0">
                  <a:latin typeface="Times New Roman" pitchFamily="18" charset="0"/>
                  <a:cs typeface="Times New Roman" pitchFamily="18" charset="0"/>
                </a:rPr>
                <a:t>. Les teneurs totales retenues en phosphate pour la plupart des sols sont de </a:t>
              </a:r>
              <a:r>
                <a:rPr lang="fr-FR" dirty="0" smtClean="0">
                  <a:solidFill>
                    <a:srgbClr val="FF0000"/>
                  </a:solidFill>
                  <a:latin typeface="Times New Roman" pitchFamily="18" charset="0"/>
                  <a:cs typeface="Times New Roman" pitchFamily="18" charset="0"/>
                </a:rPr>
                <a:t>200 à 4000mg/kg </a:t>
              </a:r>
              <a:r>
                <a:rPr lang="fr-FR" dirty="0" smtClean="0">
                  <a:latin typeface="Times New Roman" pitchFamily="18" charset="0"/>
                  <a:cs typeface="Times New Roman" pitchFamily="18" charset="0"/>
                </a:rPr>
                <a:t>de sol sec. Toutefois, des valeurs extrêmes de </a:t>
              </a:r>
              <a:r>
                <a:rPr lang="fr-FR" dirty="0" smtClean="0">
                  <a:solidFill>
                    <a:srgbClr val="FF0000"/>
                  </a:solidFill>
                  <a:latin typeface="Times New Roman" pitchFamily="18" charset="0"/>
                  <a:cs typeface="Times New Roman" pitchFamily="18" charset="0"/>
                </a:rPr>
                <a:t>10 000mg/kg </a:t>
              </a:r>
              <a:r>
                <a:rPr lang="fr-FR" dirty="0" smtClean="0">
                  <a:latin typeface="Times New Roman" pitchFamily="18" charset="0"/>
                  <a:cs typeface="Times New Roman" pitchFamily="18" charset="0"/>
                </a:rPr>
                <a:t>se sont enregistrées dans des roches </a:t>
              </a:r>
              <a:r>
                <a:rPr lang="fr-FR" b="1" dirty="0" smtClean="0">
                  <a:latin typeface="Times New Roman" pitchFamily="18" charset="0"/>
                  <a:cs typeface="Times New Roman" pitchFamily="18" charset="0"/>
                </a:rPr>
                <a:t>volcanique</a:t>
              </a:r>
              <a:r>
                <a:rPr lang="fr-FR" dirty="0" smtClean="0">
                  <a:latin typeface="Times New Roman" pitchFamily="18" charset="0"/>
                  <a:cs typeface="Times New Roman" pitchFamily="18" charset="0"/>
                </a:rPr>
                <a:t>s et dans certaines </a:t>
              </a:r>
              <a:r>
                <a:rPr lang="fr-FR" b="1" dirty="0" smtClean="0">
                  <a:latin typeface="Times New Roman" pitchFamily="18" charset="0"/>
                  <a:cs typeface="Times New Roman" pitchFamily="18" charset="0"/>
                </a:rPr>
                <a:t>craies</a:t>
              </a:r>
              <a:r>
                <a:rPr lang="fr-FR" dirty="0" smtClean="0">
                  <a:latin typeface="Times New Roman" pitchFamily="18" charset="0"/>
                  <a:cs typeface="Times New Roman" pitchFamily="18" charset="0"/>
                </a:rPr>
                <a:t>. Il est présent dans les sols à l’état d’orthophosphate (PO</a:t>
              </a:r>
              <a:r>
                <a:rPr lang="fr-FR" baseline="-25000" dirty="0" smtClean="0">
                  <a:latin typeface="Times New Roman" pitchFamily="18" charset="0"/>
                  <a:cs typeface="Times New Roman" pitchFamily="18" charset="0"/>
                </a:rPr>
                <a:t>4</a:t>
              </a:r>
              <a:r>
                <a:rPr lang="fr-FR" baseline="30000" dirty="0" smtClean="0">
                  <a:latin typeface="Times New Roman" pitchFamily="18" charset="0"/>
                  <a:cs typeface="Times New Roman" pitchFamily="18" charset="0"/>
                </a:rPr>
                <a:t>3-</a:t>
              </a:r>
              <a:r>
                <a:rPr lang="fr-FR" dirty="0" smtClean="0">
                  <a:latin typeface="Times New Roman" pitchFamily="18" charset="0"/>
                  <a:cs typeface="Times New Roman" pitchFamily="18" charset="0"/>
                </a:rPr>
                <a:t>), liés au calcium (on parle de l’apatite sous deux formes):</a:t>
              </a:r>
            </a:p>
            <a:p>
              <a:pPr algn="just"/>
              <a:endParaRPr lang="fr-FR" dirty="0" smtClean="0">
                <a:latin typeface="Times New Roman" pitchFamily="18" charset="0"/>
                <a:cs typeface="Times New Roman" pitchFamily="18" charset="0"/>
              </a:endParaRPr>
            </a:p>
            <a:p>
              <a:pPr algn="just">
                <a:buFont typeface="Wingdings" pitchFamily="2" charset="2"/>
                <a:buChar char="Ø"/>
              </a:pPr>
              <a:r>
                <a:rPr lang="fr-FR" dirty="0" smtClean="0">
                  <a:latin typeface="Times New Roman" pitchFamily="18" charset="0"/>
                  <a:cs typeface="Times New Roman" pitchFamily="18" charset="0"/>
                </a:rPr>
                <a:t>  3[Ca</a:t>
              </a:r>
              <a:r>
                <a:rPr lang="fr-FR" baseline="-25000" dirty="0" smtClean="0">
                  <a:latin typeface="Times New Roman" pitchFamily="18" charset="0"/>
                  <a:cs typeface="Times New Roman" pitchFamily="18" charset="0"/>
                </a:rPr>
                <a:t>3</a:t>
              </a:r>
              <a:r>
                <a:rPr lang="fr-FR" dirty="0" smtClean="0">
                  <a:latin typeface="Times New Roman" pitchFamily="18" charset="0"/>
                  <a:cs typeface="Times New Roman" pitchFamily="18" charset="0"/>
                </a:rPr>
                <a:t>(PO</a:t>
              </a:r>
              <a:r>
                <a:rPr lang="fr-FR" baseline="-25000" dirty="0" smtClean="0">
                  <a:latin typeface="Times New Roman" pitchFamily="18" charset="0"/>
                  <a:cs typeface="Times New Roman" pitchFamily="18" charset="0"/>
                </a:rPr>
                <a:t>4</a:t>
              </a:r>
              <a:r>
                <a:rPr lang="fr-FR" dirty="0" smtClean="0">
                  <a:latin typeface="Times New Roman" pitchFamily="18" charset="0"/>
                  <a:cs typeface="Times New Roman" pitchFamily="18" charset="0"/>
                </a:rPr>
                <a:t>)</a:t>
              </a:r>
              <a:r>
                <a:rPr lang="fr-FR" baseline="-25000" dirty="0" smtClean="0">
                  <a:latin typeface="Times New Roman" pitchFamily="18" charset="0"/>
                  <a:cs typeface="Times New Roman" pitchFamily="18" charset="0"/>
                </a:rPr>
                <a:t>2</a:t>
              </a:r>
              <a:r>
                <a:rPr lang="fr-FR" dirty="0" smtClean="0">
                  <a:latin typeface="Times New Roman" pitchFamily="18" charset="0"/>
                  <a:cs typeface="Times New Roman" pitchFamily="18" charset="0"/>
                </a:rPr>
                <a:t>].CaX</a:t>
              </a:r>
              <a:r>
                <a:rPr lang="fr-FR" baseline="-25000" dirty="0" smtClean="0">
                  <a:latin typeface="Times New Roman" pitchFamily="18" charset="0"/>
                  <a:cs typeface="Times New Roman" pitchFamily="18" charset="0"/>
                </a:rPr>
                <a:t>2</a:t>
              </a:r>
              <a:r>
                <a:rPr lang="fr-FR" dirty="0" smtClean="0">
                  <a:latin typeface="Times New Roman" pitchFamily="18" charset="0"/>
                  <a:cs typeface="Times New Roman" pitchFamily="18" charset="0"/>
                </a:rPr>
                <a:t> avec X : Cl</a:t>
              </a:r>
              <a:r>
                <a:rPr lang="fr-FR" baseline="30000" dirty="0" smtClean="0">
                  <a:latin typeface="Times New Roman" pitchFamily="18" charset="0"/>
                  <a:cs typeface="Times New Roman" pitchFamily="18" charset="0"/>
                </a:rPr>
                <a:t>-</a:t>
              </a:r>
              <a:r>
                <a:rPr lang="fr-FR" dirty="0" smtClean="0">
                  <a:latin typeface="Times New Roman" pitchFamily="18" charset="0"/>
                  <a:cs typeface="Times New Roman" pitchFamily="18" charset="0"/>
                </a:rPr>
                <a:t>, F</a:t>
              </a:r>
              <a:r>
                <a:rPr lang="fr-FR" baseline="30000" dirty="0" smtClean="0">
                  <a:latin typeface="Times New Roman" pitchFamily="18" charset="0"/>
                  <a:cs typeface="Times New Roman" pitchFamily="18" charset="0"/>
                </a:rPr>
                <a:t>-</a:t>
              </a:r>
              <a:r>
                <a:rPr lang="fr-FR" dirty="0" smtClean="0">
                  <a:latin typeface="Times New Roman" pitchFamily="18" charset="0"/>
                  <a:cs typeface="Times New Roman" pitchFamily="18" charset="0"/>
                </a:rPr>
                <a:t>, OH</a:t>
              </a:r>
              <a:r>
                <a:rPr lang="fr-FR" baseline="30000" dirty="0" smtClean="0">
                  <a:latin typeface="Times New Roman" pitchFamily="18" charset="0"/>
                  <a:cs typeface="Times New Roman" pitchFamily="18" charset="0"/>
                </a:rPr>
                <a:t>-</a:t>
              </a:r>
              <a:endParaRPr lang="fr-FR" dirty="0" smtClean="0">
                <a:latin typeface="Times New Roman" pitchFamily="18" charset="0"/>
                <a:cs typeface="Times New Roman" pitchFamily="18" charset="0"/>
              </a:endParaRPr>
            </a:p>
            <a:p>
              <a:pPr algn="just">
                <a:buFont typeface="Wingdings" pitchFamily="2" charset="2"/>
                <a:buChar char="Ø"/>
              </a:pPr>
              <a:r>
                <a:rPr lang="fr-FR" dirty="0" smtClean="0">
                  <a:latin typeface="Times New Roman" pitchFamily="18" charset="0"/>
                  <a:cs typeface="Times New Roman" pitchFamily="18" charset="0"/>
                </a:rPr>
                <a:t>  3[Ca</a:t>
              </a:r>
              <a:r>
                <a:rPr lang="fr-FR" baseline="-25000" dirty="0" smtClean="0">
                  <a:latin typeface="Times New Roman" pitchFamily="18" charset="0"/>
                  <a:cs typeface="Times New Roman" pitchFamily="18" charset="0"/>
                </a:rPr>
                <a:t>3</a:t>
              </a:r>
              <a:r>
                <a:rPr lang="fr-FR" dirty="0" smtClean="0">
                  <a:latin typeface="Times New Roman" pitchFamily="18" charset="0"/>
                  <a:cs typeface="Times New Roman" pitchFamily="18" charset="0"/>
                </a:rPr>
                <a:t>(PO</a:t>
              </a:r>
              <a:r>
                <a:rPr lang="fr-FR" baseline="-25000" dirty="0" smtClean="0">
                  <a:latin typeface="Times New Roman" pitchFamily="18" charset="0"/>
                  <a:cs typeface="Times New Roman" pitchFamily="18" charset="0"/>
                </a:rPr>
                <a:t>4</a:t>
              </a:r>
              <a:r>
                <a:rPr lang="fr-FR" dirty="0" smtClean="0">
                  <a:latin typeface="Times New Roman" pitchFamily="18" charset="0"/>
                  <a:cs typeface="Times New Roman" pitchFamily="18" charset="0"/>
                </a:rPr>
                <a:t>)</a:t>
              </a:r>
              <a:r>
                <a:rPr lang="fr-FR" baseline="-25000" dirty="0" smtClean="0">
                  <a:latin typeface="Times New Roman" pitchFamily="18" charset="0"/>
                  <a:cs typeface="Times New Roman" pitchFamily="18" charset="0"/>
                </a:rPr>
                <a:t>2</a:t>
              </a:r>
              <a:r>
                <a:rPr lang="fr-FR" dirty="0" smtClean="0">
                  <a:latin typeface="Times New Roman" pitchFamily="18" charset="0"/>
                  <a:cs typeface="Times New Roman" pitchFamily="18" charset="0"/>
                </a:rPr>
                <a:t>].CaX avec X :CO</a:t>
              </a:r>
              <a:r>
                <a:rPr lang="fr-FR" baseline="-25000" dirty="0" smtClean="0">
                  <a:latin typeface="Times New Roman" pitchFamily="18" charset="0"/>
                  <a:cs typeface="Times New Roman" pitchFamily="18" charset="0"/>
                </a:rPr>
                <a:t>3</a:t>
              </a:r>
              <a:r>
                <a:rPr lang="fr-FR" baseline="30000" dirty="0" smtClean="0">
                  <a:latin typeface="Times New Roman" pitchFamily="18" charset="0"/>
                  <a:cs typeface="Times New Roman" pitchFamily="18" charset="0"/>
                </a:rPr>
                <a:t>2-</a:t>
              </a:r>
              <a:r>
                <a:rPr lang="fr-FR" dirty="0" smtClean="0">
                  <a:latin typeface="Times New Roman" pitchFamily="18" charset="0"/>
                  <a:cs typeface="Times New Roman" pitchFamily="18" charset="0"/>
                </a:rPr>
                <a:t>).</a:t>
              </a:r>
              <a:endParaRPr lang="fr-FR" dirty="0" smtClean="0">
                <a:solidFill>
                  <a:schemeClr val="tx1"/>
                </a:solidFill>
                <a:latin typeface="Times New Roman" pitchFamily="18" charset="0"/>
                <a:cs typeface="Times New Roman" pitchFamily="18" charset="0"/>
              </a:endParaRPr>
            </a:p>
          </p:txBody>
        </p:sp>
        <p:sp>
          <p:nvSpPr>
            <p:cNvPr id="24" name="Flèche droite 23"/>
            <p:cNvSpPr/>
            <p:nvPr/>
          </p:nvSpPr>
          <p:spPr>
            <a:xfrm rot="5400000">
              <a:off x="1750199" y="1035827"/>
              <a:ext cx="428628" cy="1928826"/>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a:p>
          </p:txBody>
        </p:sp>
      </p:grpSp>
      <p:grpSp>
        <p:nvGrpSpPr>
          <p:cNvPr id="19" name="Groupe 18"/>
          <p:cNvGrpSpPr/>
          <p:nvPr/>
        </p:nvGrpSpPr>
        <p:grpSpPr>
          <a:xfrm>
            <a:off x="6072198" y="1000108"/>
            <a:ext cx="2286016" cy="726522"/>
            <a:chOff x="6072198" y="1000108"/>
            <a:chExt cx="2286016" cy="726522"/>
          </a:xfrm>
        </p:grpSpPr>
        <p:sp>
          <p:nvSpPr>
            <p:cNvPr id="22" name="Rectangle 21"/>
            <p:cNvSpPr/>
            <p:nvPr/>
          </p:nvSpPr>
          <p:spPr>
            <a:xfrm>
              <a:off x="6072198" y="1357298"/>
              <a:ext cx="2286016" cy="369332"/>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fr-FR" b="1" dirty="0" smtClean="0">
                  <a:solidFill>
                    <a:schemeClr val="tx1"/>
                  </a:solidFill>
                  <a:latin typeface="Times New Roman" pitchFamily="18" charset="0"/>
                  <a:cs typeface="Times New Roman" pitchFamily="18" charset="0"/>
                </a:rPr>
                <a:t>Origine anthropique </a:t>
              </a:r>
              <a:endParaRPr lang="fr-FR" b="1" dirty="0">
                <a:solidFill>
                  <a:srgbClr val="00B050"/>
                </a:solidFill>
                <a:latin typeface="Times New Roman" pitchFamily="18" charset="0"/>
                <a:cs typeface="Times New Roman" pitchFamily="18" charset="0"/>
              </a:endParaRPr>
            </a:p>
          </p:txBody>
        </p:sp>
        <p:sp>
          <p:nvSpPr>
            <p:cNvPr id="25" name="Flèche droite 24"/>
            <p:cNvSpPr/>
            <p:nvPr/>
          </p:nvSpPr>
          <p:spPr>
            <a:xfrm rot="5400000">
              <a:off x="7082297" y="438573"/>
              <a:ext cx="285753" cy="1408824"/>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dirty="0"/>
            </a:p>
          </p:txBody>
        </p:sp>
      </p:grpSp>
      <p:sp>
        <p:nvSpPr>
          <p:cNvPr id="26" name="Rectangle 25"/>
          <p:cNvSpPr/>
          <p:nvPr/>
        </p:nvSpPr>
        <p:spPr>
          <a:xfrm>
            <a:off x="0" y="6519446"/>
            <a:ext cx="9144000" cy="338554"/>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wrap="square">
            <a:spAutoFit/>
          </a:bodyPr>
          <a:lstStyle/>
          <a:p>
            <a:r>
              <a:rPr lang="fr-FR" sz="1600" i="1" dirty="0" smtClean="0">
                <a:solidFill>
                  <a:schemeClr val="bg1"/>
                </a:solidFill>
              </a:rPr>
              <a:t>Cours de 1</a:t>
            </a:r>
            <a:r>
              <a:rPr lang="fr-FR" sz="1600" i="1" baseline="30000" dirty="0" smtClean="0">
                <a:solidFill>
                  <a:schemeClr val="bg1"/>
                </a:solidFill>
              </a:rPr>
              <a:t>ère</a:t>
            </a:r>
            <a:r>
              <a:rPr lang="fr-FR" sz="1600" i="1" dirty="0" smtClean="0">
                <a:solidFill>
                  <a:schemeClr val="bg1"/>
                </a:solidFill>
              </a:rPr>
              <a:t> année Master – Université de Médéa-                                         E-mail: h_gadouri@yahoo.fr   </a:t>
            </a:r>
            <a:r>
              <a:rPr lang="fr-FR" sz="1600" b="1" dirty="0" smtClean="0">
                <a:solidFill>
                  <a:srgbClr val="FF0000"/>
                </a:solidFill>
              </a:rPr>
              <a:t>(26)</a:t>
            </a:r>
            <a:endParaRPr lang="fr-FR" sz="1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Top)">
                                      <p:cBhvr>
                                        <p:cTn id="7" dur="500"/>
                                        <p:tgtEl>
                                          <p:spTgt spid="13"/>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slide(fromTop)">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1"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slide(fromTop)">
                                      <p:cBhvr>
                                        <p:cTn id="16" dur="500"/>
                                        <p:tgtEl>
                                          <p:spTgt spid="19"/>
                                        </p:tgtEl>
                                      </p:cBhvr>
                                    </p:animEffect>
                                  </p:childTnLst>
                                </p:cTn>
                              </p:par>
                            </p:childTnLst>
                          </p:cTn>
                        </p:par>
                        <p:par>
                          <p:cTn id="17" fill="hold">
                            <p:stCondLst>
                              <p:cond delay="500"/>
                            </p:stCondLst>
                            <p:childTnLst>
                              <p:par>
                                <p:cTn id="18" presetID="12" presetClass="entr" presetSubtype="1"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slide(fromTop)">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477054"/>
          </a:xfrm>
          <a:prstGeom prst="rect">
            <a:avLst/>
          </a:prstGeom>
          <a:solidFill>
            <a:srgbClr val="FF0000"/>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2500" b="1" dirty="0" smtClean="0">
                <a:solidFill>
                  <a:schemeClr val="bg1"/>
                </a:solidFill>
                <a:latin typeface="Times New Roman" pitchFamily="18" charset="0"/>
                <a:ea typeface="Times New Roman" pitchFamily="18" charset="0"/>
                <a:cs typeface="Times New Roman" pitchFamily="18" charset="0"/>
              </a:rPr>
              <a:t>6- </a:t>
            </a:r>
            <a:r>
              <a:rPr lang="fr-FR" sz="2500" b="1" dirty="0" smtClean="0">
                <a:solidFill>
                  <a:schemeClr val="bg1"/>
                </a:solidFill>
                <a:latin typeface="Times New Roman" pitchFamily="18" charset="0"/>
                <a:cs typeface="Times New Roman" pitchFamily="18" charset="0"/>
              </a:rPr>
              <a:t>Élément potentiellement perturbateurs du traitement des sols  </a:t>
            </a:r>
            <a:r>
              <a:rPr lang="fr-FR" sz="2500" b="1" dirty="0" smtClean="0">
                <a:solidFill>
                  <a:schemeClr val="bg1"/>
                </a:solidFill>
                <a:latin typeface="Times New Roman" pitchFamily="18" charset="0"/>
                <a:ea typeface="Times New Roman" pitchFamily="18" charset="0"/>
                <a:cs typeface="Times New Roman" pitchFamily="18" charset="0"/>
              </a:rPr>
              <a:t>  </a:t>
            </a:r>
            <a:endParaRPr lang="fr-FR" sz="2500" dirty="0">
              <a:solidFill>
                <a:schemeClr val="bg1"/>
              </a:solidFill>
              <a:latin typeface="Tahoma" pitchFamily="34" charset="0"/>
              <a:ea typeface="Tahoma" pitchFamily="34" charset="0"/>
              <a:cs typeface="Tahoma" pitchFamily="34" charset="0"/>
            </a:endParaRPr>
          </a:p>
        </p:txBody>
      </p:sp>
      <p:sp>
        <p:nvSpPr>
          <p:cNvPr id="14" name="Rectangle 13"/>
          <p:cNvSpPr/>
          <p:nvPr/>
        </p:nvSpPr>
        <p:spPr>
          <a:xfrm>
            <a:off x="857224" y="571480"/>
            <a:ext cx="7572428" cy="369332"/>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r>
              <a:rPr lang="fr-FR" b="1" dirty="0" smtClean="0">
                <a:solidFill>
                  <a:schemeClr val="tx1"/>
                </a:solidFill>
                <a:latin typeface="Times New Roman" pitchFamily="18" charset="0"/>
                <a:cs typeface="Times New Roman" pitchFamily="18" charset="0"/>
              </a:rPr>
              <a:t>……………………….</a:t>
            </a:r>
            <a:r>
              <a:rPr lang="fr-FR" b="1" dirty="0" smtClean="0">
                <a:solidFill>
                  <a:srgbClr val="FF0000"/>
                </a:solidFill>
                <a:latin typeface="Times New Roman" pitchFamily="18" charset="0"/>
                <a:cs typeface="Times New Roman" pitchFamily="18" charset="0"/>
              </a:rPr>
              <a:t>Autres éléments perturbateurs</a:t>
            </a:r>
            <a:r>
              <a:rPr lang="fr-FR" b="1" dirty="0" smtClean="0">
                <a:solidFill>
                  <a:schemeClr val="tx1"/>
                </a:solidFill>
                <a:latin typeface="Times New Roman" pitchFamily="18" charset="0"/>
                <a:cs typeface="Times New Roman" pitchFamily="18" charset="0"/>
              </a:rPr>
              <a:t>………………………  </a:t>
            </a:r>
            <a:endParaRPr lang="fr-FR" b="1" dirty="0">
              <a:solidFill>
                <a:srgbClr val="00B050"/>
              </a:solidFill>
              <a:latin typeface="Times New Roman" pitchFamily="18" charset="0"/>
              <a:cs typeface="Times New Roman" pitchFamily="18" charset="0"/>
            </a:endParaRPr>
          </a:p>
        </p:txBody>
      </p:sp>
      <p:grpSp>
        <p:nvGrpSpPr>
          <p:cNvPr id="3" name="Groupe 12"/>
          <p:cNvGrpSpPr/>
          <p:nvPr/>
        </p:nvGrpSpPr>
        <p:grpSpPr>
          <a:xfrm>
            <a:off x="755576" y="1000109"/>
            <a:ext cx="2418632" cy="714379"/>
            <a:chOff x="857224" y="1000109"/>
            <a:chExt cx="2143140" cy="714379"/>
          </a:xfrm>
        </p:grpSpPr>
        <p:sp>
          <p:nvSpPr>
            <p:cNvPr id="15" name="Rectangle 14"/>
            <p:cNvSpPr/>
            <p:nvPr/>
          </p:nvSpPr>
          <p:spPr>
            <a:xfrm>
              <a:off x="857224" y="1345156"/>
              <a:ext cx="2143140" cy="369332"/>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fr-FR" b="1" dirty="0" smtClean="0">
                  <a:solidFill>
                    <a:schemeClr val="tx1"/>
                  </a:solidFill>
                  <a:latin typeface="Times New Roman" pitchFamily="18" charset="0"/>
                  <a:cs typeface="Times New Roman" pitchFamily="18" charset="0"/>
                </a:rPr>
                <a:t>Matières Organiques</a:t>
              </a:r>
              <a:endParaRPr lang="fr-FR" b="1" dirty="0">
                <a:solidFill>
                  <a:srgbClr val="00B050"/>
                </a:solidFill>
                <a:latin typeface="Times New Roman" pitchFamily="18" charset="0"/>
                <a:cs typeface="Times New Roman" pitchFamily="18" charset="0"/>
              </a:endParaRPr>
            </a:p>
          </p:txBody>
        </p:sp>
        <p:sp>
          <p:nvSpPr>
            <p:cNvPr id="23" name="Flèche droite 22"/>
            <p:cNvSpPr/>
            <p:nvPr/>
          </p:nvSpPr>
          <p:spPr>
            <a:xfrm rot="5400000">
              <a:off x="1795885" y="438574"/>
              <a:ext cx="285753" cy="1408824"/>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dirty="0"/>
            </a:p>
          </p:txBody>
        </p:sp>
      </p:grpSp>
      <p:grpSp>
        <p:nvGrpSpPr>
          <p:cNvPr id="4" name="Groupe 17"/>
          <p:cNvGrpSpPr/>
          <p:nvPr/>
        </p:nvGrpSpPr>
        <p:grpSpPr>
          <a:xfrm>
            <a:off x="142844" y="1785926"/>
            <a:ext cx="4286280" cy="1351958"/>
            <a:chOff x="142844" y="1785926"/>
            <a:chExt cx="4286280" cy="1351958"/>
          </a:xfrm>
        </p:grpSpPr>
        <p:sp>
          <p:nvSpPr>
            <p:cNvPr id="16" name="Rectangle 15"/>
            <p:cNvSpPr/>
            <p:nvPr/>
          </p:nvSpPr>
          <p:spPr>
            <a:xfrm>
              <a:off x="142844" y="2214554"/>
              <a:ext cx="4286280"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fr-FR" dirty="0" smtClean="0">
                  <a:latin typeface="Times New Roman" pitchFamily="18" charset="0"/>
                  <a:cs typeface="Times New Roman" pitchFamily="18" charset="0"/>
                </a:rPr>
                <a:t>Le phosphore est un </a:t>
              </a:r>
              <a:r>
                <a:rPr lang="fr-FR" b="1" dirty="0" smtClean="0">
                  <a:latin typeface="Times New Roman" pitchFamily="18" charset="0"/>
                  <a:cs typeface="Times New Roman" pitchFamily="18" charset="0"/>
                </a:rPr>
                <a:t>élément majeur de la pédosphère</a:t>
              </a:r>
              <a:r>
                <a:rPr lang="fr-FR" dirty="0" smtClean="0">
                  <a:latin typeface="Times New Roman" pitchFamily="18" charset="0"/>
                  <a:cs typeface="Times New Roman" pitchFamily="18" charset="0"/>
                </a:rPr>
                <a:t> (1000mg.kg-1) dont </a:t>
              </a:r>
              <a:r>
                <a:rPr lang="fr-FR" dirty="0" smtClean="0">
                  <a:solidFill>
                    <a:srgbClr val="FF0000"/>
                  </a:solidFill>
                  <a:latin typeface="Times New Roman" pitchFamily="18" charset="0"/>
                  <a:cs typeface="Times New Roman" pitchFamily="18" charset="0"/>
                </a:rPr>
                <a:t>60%</a:t>
              </a:r>
              <a:r>
                <a:rPr lang="fr-FR" dirty="0" smtClean="0">
                  <a:latin typeface="Times New Roman" pitchFamily="18" charset="0"/>
                  <a:cs typeface="Times New Roman" pitchFamily="18" charset="0"/>
                </a:rPr>
                <a:t> se trouve sous forme </a:t>
              </a:r>
              <a:r>
                <a:rPr lang="fr-FR" dirty="0" smtClean="0">
                  <a:solidFill>
                    <a:srgbClr val="FF0000"/>
                  </a:solidFill>
                  <a:latin typeface="Times New Roman" pitchFamily="18" charset="0"/>
                  <a:cs typeface="Times New Roman" pitchFamily="18" charset="0"/>
                </a:rPr>
                <a:t>inorganique</a:t>
              </a:r>
              <a:r>
                <a:rPr lang="fr-FR" dirty="0" smtClean="0">
                  <a:latin typeface="Times New Roman" pitchFamily="18" charset="0"/>
                  <a:cs typeface="Times New Roman" pitchFamily="18" charset="0"/>
                </a:rPr>
                <a:t>. Les teneurs</a:t>
              </a:r>
              <a:endParaRPr lang="fr-FR" dirty="0" smtClean="0">
                <a:solidFill>
                  <a:schemeClr val="tx1"/>
                </a:solidFill>
                <a:latin typeface="Times New Roman" pitchFamily="18" charset="0"/>
                <a:cs typeface="Times New Roman" pitchFamily="18" charset="0"/>
              </a:endParaRPr>
            </a:p>
          </p:txBody>
        </p:sp>
        <p:sp>
          <p:nvSpPr>
            <p:cNvPr id="24" name="Flèche droite 23"/>
            <p:cNvSpPr/>
            <p:nvPr/>
          </p:nvSpPr>
          <p:spPr>
            <a:xfrm rot="5400000">
              <a:off x="1750199" y="1035827"/>
              <a:ext cx="428628" cy="1928826"/>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a:p>
          </p:txBody>
        </p:sp>
      </p:grpSp>
      <p:grpSp>
        <p:nvGrpSpPr>
          <p:cNvPr id="6" name="Groupe 18"/>
          <p:cNvGrpSpPr/>
          <p:nvPr/>
        </p:nvGrpSpPr>
        <p:grpSpPr>
          <a:xfrm>
            <a:off x="6072198" y="1000108"/>
            <a:ext cx="2286016" cy="726522"/>
            <a:chOff x="6072198" y="1000108"/>
            <a:chExt cx="2286016" cy="726522"/>
          </a:xfrm>
        </p:grpSpPr>
        <p:sp>
          <p:nvSpPr>
            <p:cNvPr id="22" name="Rectangle 21"/>
            <p:cNvSpPr/>
            <p:nvPr/>
          </p:nvSpPr>
          <p:spPr>
            <a:xfrm>
              <a:off x="6072198" y="1357298"/>
              <a:ext cx="2286016" cy="369332"/>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fr-FR" b="1" dirty="0" smtClean="0">
                  <a:solidFill>
                    <a:schemeClr val="tx1"/>
                  </a:solidFill>
                  <a:latin typeface="Times New Roman" pitchFamily="18" charset="0"/>
                  <a:cs typeface="Times New Roman" pitchFamily="18" charset="0"/>
                </a:rPr>
                <a:t>Dérivés de pétrole</a:t>
              </a:r>
              <a:endParaRPr lang="fr-FR" b="1" dirty="0">
                <a:solidFill>
                  <a:srgbClr val="00B050"/>
                </a:solidFill>
                <a:latin typeface="Times New Roman" pitchFamily="18" charset="0"/>
                <a:cs typeface="Times New Roman" pitchFamily="18" charset="0"/>
              </a:endParaRPr>
            </a:p>
          </p:txBody>
        </p:sp>
        <p:sp>
          <p:nvSpPr>
            <p:cNvPr id="25" name="Flèche droite 24"/>
            <p:cNvSpPr/>
            <p:nvPr/>
          </p:nvSpPr>
          <p:spPr>
            <a:xfrm rot="5400000">
              <a:off x="7082297" y="438573"/>
              <a:ext cx="285753" cy="1408824"/>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dirty="0"/>
            </a:p>
          </p:txBody>
        </p:sp>
      </p:grpSp>
      <p:sp>
        <p:nvSpPr>
          <p:cNvPr id="26" name="Rectangle 25"/>
          <p:cNvSpPr/>
          <p:nvPr/>
        </p:nvSpPr>
        <p:spPr>
          <a:xfrm>
            <a:off x="0" y="6519446"/>
            <a:ext cx="9144000" cy="338554"/>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wrap="square">
            <a:spAutoFit/>
          </a:bodyPr>
          <a:lstStyle/>
          <a:p>
            <a:r>
              <a:rPr lang="fr-FR" sz="1600" i="1" dirty="0" smtClean="0">
                <a:solidFill>
                  <a:schemeClr val="bg1"/>
                </a:solidFill>
              </a:rPr>
              <a:t>Cours de 1</a:t>
            </a:r>
            <a:r>
              <a:rPr lang="fr-FR" sz="1600" i="1" baseline="30000" dirty="0" smtClean="0">
                <a:solidFill>
                  <a:schemeClr val="bg1"/>
                </a:solidFill>
              </a:rPr>
              <a:t>ère</a:t>
            </a:r>
            <a:r>
              <a:rPr lang="fr-FR" sz="1600" i="1" dirty="0" smtClean="0">
                <a:solidFill>
                  <a:schemeClr val="bg1"/>
                </a:solidFill>
              </a:rPr>
              <a:t> année Master – Université de Médéa-                                         E-mail: h_gadouri@yahoo.fr   </a:t>
            </a:r>
            <a:r>
              <a:rPr lang="fr-FR" sz="1600" b="1" dirty="0" smtClean="0">
                <a:solidFill>
                  <a:srgbClr val="FF0000"/>
                </a:solidFill>
              </a:rPr>
              <a:t>(26)</a:t>
            </a:r>
            <a:endParaRPr lang="fr-FR" sz="1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Top)">
                                      <p:cBhvr>
                                        <p:cTn id="7" dur="500"/>
                                        <p:tgtEl>
                                          <p:spTgt spid="3"/>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lide(fromTop)">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lide(fromTop)">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0" y="0"/>
            <a:ext cx="9144000" cy="523220"/>
          </a:xfrm>
          <a:prstGeom prst="rect">
            <a:avLst/>
          </a:prstGeom>
          <a:solidFill>
            <a:srgbClr val="FF0000"/>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2800" b="1" dirty="0" smtClean="0">
                <a:solidFill>
                  <a:schemeClr val="bg1"/>
                </a:solidFill>
                <a:latin typeface="Times New Roman" pitchFamily="18" charset="0"/>
                <a:ea typeface="Times New Roman" pitchFamily="18" charset="0"/>
                <a:cs typeface="Times New Roman" pitchFamily="18" charset="0"/>
              </a:rPr>
              <a:t>7-  Mécanismes de perturbation des sols traités aux L.H </a:t>
            </a:r>
            <a:endParaRPr lang="fr-FR" sz="2800" dirty="0">
              <a:solidFill>
                <a:schemeClr val="bg1"/>
              </a:solidFill>
              <a:latin typeface="Tahoma" pitchFamily="34" charset="0"/>
              <a:ea typeface="Tahoma" pitchFamily="34" charset="0"/>
              <a:cs typeface="Tahoma" pitchFamily="34" charset="0"/>
            </a:endParaRPr>
          </a:p>
        </p:txBody>
      </p:sp>
      <p:sp>
        <p:nvSpPr>
          <p:cNvPr id="6" name="Rectangle 5"/>
          <p:cNvSpPr/>
          <p:nvPr/>
        </p:nvSpPr>
        <p:spPr>
          <a:xfrm>
            <a:off x="315916" y="1357298"/>
            <a:ext cx="3357554"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2000" b="1" dirty="0" smtClean="0">
                <a:solidFill>
                  <a:srgbClr val="0000FF"/>
                </a:solidFill>
                <a:latin typeface="Times New Roman" pitchFamily="18" charset="0"/>
                <a:cs typeface="Times New Roman" pitchFamily="18" charset="0"/>
              </a:rPr>
              <a:t>Hydratation</a:t>
            </a:r>
            <a:r>
              <a:rPr lang="fr-FR" sz="2000" b="1"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de la chaux vive</a:t>
            </a:r>
          </a:p>
          <a:p>
            <a:pPr algn="ctr"/>
            <a:r>
              <a:rPr lang="fr-FR" sz="2000" b="1" dirty="0" smtClean="0">
                <a:solidFill>
                  <a:srgbClr val="FF0000"/>
                </a:solidFill>
                <a:latin typeface="Times New Roman" pitchFamily="18" charset="0"/>
                <a:cs typeface="Times New Roman" pitchFamily="18" charset="0"/>
              </a:rPr>
              <a:t>CaO</a:t>
            </a:r>
            <a:r>
              <a:rPr lang="fr-FR" sz="2000" dirty="0" smtClean="0">
                <a:latin typeface="Times New Roman" pitchFamily="18" charset="0"/>
                <a:cs typeface="Times New Roman" pitchFamily="18" charset="0"/>
              </a:rPr>
              <a:t> + H</a:t>
            </a:r>
            <a:r>
              <a:rPr lang="fr-FR" baseline="-25000" dirty="0" smtClean="0">
                <a:latin typeface="Times New Roman" pitchFamily="18" charset="0"/>
                <a:cs typeface="Times New Roman" pitchFamily="18" charset="0"/>
              </a:rPr>
              <a:t>2</a:t>
            </a:r>
            <a:r>
              <a:rPr lang="fr-FR" sz="2000" dirty="0" smtClean="0">
                <a:latin typeface="Times New Roman" pitchFamily="18" charset="0"/>
                <a:cs typeface="Times New Roman" pitchFamily="18" charset="0"/>
              </a:rPr>
              <a:t>O → </a:t>
            </a:r>
            <a:r>
              <a:rPr lang="fr-FR" sz="2000" dirty="0" smtClean="0">
                <a:solidFill>
                  <a:srgbClr val="00B050"/>
                </a:solidFill>
                <a:latin typeface="Times New Roman" pitchFamily="18" charset="0"/>
                <a:cs typeface="Times New Roman" pitchFamily="18" charset="0"/>
              </a:rPr>
              <a:t>Ca(OH)</a:t>
            </a:r>
            <a:r>
              <a:rPr lang="fr-FR" sz="2000" baseline="-25000" dirty="0" smtClean="0">
                <a:solidFill>
                  <a:srgbClr val="00B050"/>
                </a:solidFill>
                <a:latin typeface="Times New Roman" pitchFamily="18" charset="0"/>
                <a:cs typeface="Times New Roman" pitchFamily="18" charset="0"/>
              </a:rPr>
              <a:t>2</a:t>
            </a:r>
            <a:endParaRPr lang="fr-FR" sz="2000" baseline="-25000" dirty="0">
              <a:solidFill>
                <a:srgbClr val="00B050"/>
              </a:solidFill>
              <a:latin typeface="Times New Roman" pitchFamily="18" charset="0"/>
              <a:cs typeface="Times New Roman" pitchFamily="18" charset="0"/>
            </a:endParaRPr>
          </a:p>
        </p:txBody>
      </p:sp>
      <p:sp>
        <p:nvSpPr>
          <p:cNvPr id="7" name="Flèche droite 6"/>
          <p:cNvSpPr/>
          <p:nvPr/>
        </p:nvSpPr>
        <p:spPr>
          <a:xfrm>
            <a:off x="3786182" y="1142984"/>
            <a:ext cx="642942" cy="107157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dirty="0"/>
          </a:p>
        </p:txBody>
      </p:sp>
      <p:sp>
        <p:nvSpPr>
          <p:cNvPr id="8" name="Rectangle 7"/>
          <p:cNvSpPr/>
          <p:nvPr/>
        </p:nvSpPr>
        <p:spPr>
          <a:xfrm>
            <a:off x="244478" y="2362794"/>
            <a:ext cx="8215370" cy="67710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2000" b="1" dirty="0" smtClean="0">
                <a:solidFill>
                  <a:srgbClr val="0000FF"/>
                </a:solidFill>
                <a:latin typeface="Times New Roman" pitchFamily="18" charset="0"/>
                <a:cs typeface="Times New Roman" pitchFamily="18" charset="0"/>
              </a:rPr>
              <a:t>Dissolution</a:t>
            </a:r>
            <a:r>
              <a:rPr lang="fr-FR" sz="2000" dirty="0" smtClean="0">
                <a:solidFill>
                  <a:schemeClr val="tx1"/>
                </a:solidFill>
                <a:latin typeface="Times New Roman" pitchFamily="18" charset="0"/>
                <a:cs typeface="Times New Roman" pitchFamily="18" charset="0"/>
              </a:rPr>
              <a:t> des minéraux argileux dans un </a:t>
            </a:r>
            <a:r>
              <a:rPr lang="fr-FR" sz="2000" b="1" dirty="0" smtClean="0">
                <a:solidFill>
                  <a:srgbClr val="0070C0"/>
                </a:solidFill>
                <a:latin typeface="Times New Roman" pitchFamily="18" charset="0"/>
                <a:cs typeface="Times New Roman" pitchFamily="18" charset="0"/>
              </a:rPr>
              <a:t>pH &gt;10.5 </a:t>
            </a:r>
          </a:p>
          <a:p>
            <a:r>
              <a:rPr lang="fr-FR" b="1" dirty="0" smtClean="0">
                <a:solidFill>
                  <a:srgbClr val="00B050"/>
                </a:solidFill>
                <a:latin typeface="Times New Roman" pitchFamily="18" charset="0"/>
                <a:cs typeface="Times New Roman" pitchFamily="18" charset="0"/>
              </a:rPr>
              <a:t>Al</a:t>
            </a:r>
            <a:r>
              <a:rPr lang="fr-FR" b="1" baseline="-25000" dirty="0" smtClean="0">
                <a:solidFill>
                  <a:srgbClr val="00B050"/>
                </a:solidFill>
                <a:latin typeface="Times New Roman" pitchFamily="18" charset="0"/>
                <a:cs typeface="Times New Roman" pitchFamily="18" charset="0"/>
              </a:rPr>
              <a:t>2</a:t>
            </a:r>
            <a:r>
              <a:rPr lang="fr-FR" b="1" dirty="0" smtClean="0">
                <a:solidFill>
                  <a:srgbClr val="00B050"/>
                </a:solidFill>
                <a:latin typeface="Times New Roman" pitchFamily="18" charset="0"/>
                <a:cs typeface="Times New Roman" pitchFamily="18" charset="0"/>
              </a:rPr>
              <a:t>Si</a:t>
            </a:r>
            <a:r>
              <a:rPr lang="fr-FR" b="1" baseline="-25000" dirty="0" smtClean="0">
                <a:solidFill>
                  <a:srgbClr val="00B050"/>
                </a:solidFill>
                <a:latin typeface="Times New Roman" pitchFamily="18" charset="0"/>
                <a:cs typeface="Times New Roman" pitchFamily="18" charset="0"/>
              </a:rPr>
              <a:t>4</a:t>
            </a:r>
            <a:r>
              <a:rPr lang="fr-FR" b="1" dirty="0" smtClean="0">
                <a:solidFill>
                  <a:srgbClr val="00B050"/>
                </a:solidFill>
                <a:latin typeface="Times New Roman" pitchFamily="18" charset="0"/>
                <a:cs typeface="Times New Roman" pitchFamily="18" charset="0"/>
              </a:rPr>
              <a:t>O</a:t>
            </a:r>
            <a:r>
              <a:rPr lang="fr-FR" b="1" baseline="-25000" dirty="0" smtClean="0">
                <a:solidFill>
                  <a:srgbClr val="00B050"/>
                </a:solidFill>
                <a:latin typeface="Times New Roman" pitchFamily="18" charset="0"/>
                <a:cs typeface="Times New Roman" pitchFamily="18" charset="0"/>
              </a:rPr>
              <a:t>10</a:t>
            </a:r>
            <a:r>
              <a:rPr lang="fr-FR" b="1" dirty="0" smtClean="0">
                <a:solidFill>
                  <a:srgbClr val="00B050"/>
                </a:solidFill>
                <a:latin typeface="Times New Roman" pitchFamily="18" charset="0"/>
                <a:cs typeface="Times New Roman" pitchFamily="18" charset="0"/>
              </a:rPr>
              <a:t> (OH)</a:t>
            </a:r>
            <a:r>
              <a:rPr lang="fr-FR" b="1" baseline="-25000" dirty="0" smtClean="0">
                <a:solidFill>
                  <a:srgbClr val="00B050"/>
                </a:solidFill>
                <a:latin typeface="Times New Roman" pitchFamily="18" charset="0"/>
                <a:cs typeface="Times New Roman" pitchFamily="18" charset="0"/>
              </a:rPr>
              <a:t>2</a:t>
            </a:r>
            <a:r>
              <a:rPr lang="fr-FR" b="1" dirty="0" smtClean="0">
                <a:solidFill>
                  <a:srgbClr val="00B050"/>
                </a:solidFill>
                <a:latin typeface="Times New Roman" pitchFamily="18" charset="0"/>
                <a:cs typeface="Times New Roman" pitchFamily="18" charset="0"/>
              </a:rPr>
              <a:t> . nH</a:t>
            </a:r>
            <a:r>
              <a:rPr lang="fr-FR" b="1" baseline="-25000" dirty="0" smtClean="0">
                <a:solidFill>
                  <a:srgbClr val="00B050"/>
                </a:solidFill>
                <a:latin typeface="Times New Roman" pitchFamily="18" charset="0"/>
                <a:cs typeface="Times New Roman" pitchFamily="18" charset="0"/>
              </a:rPr>
              <a:t>2</a:t>
            </a:r>
            <a:r>
              <a:rPr lang="fr-FR" b="1" dirty="0" smtClean="0">
                <a:solidFill>
                  <a:srgbClr val="00B050"/>
                </a:solidFill>
                <a:latin typeface="Times New Roman" pitchFamily="18" charset="0"/>
                <a:cs typeface="Times New Roman" pitchFamily="18" charset="0"/>
              </a:rPr>
              <a:t>O</a:t>
            </a:r>
            <a:r>
              <a:rPr lang="fr-FR" b="1" dirty="0" smtClean="0">
                <a:solidFill>
                  <a:srgbClr val="00B050"/>
                </a:solidFill>
                <a:cs typeface="Times New Roman" pitchFamily="18" charset="0"/>
              </a:rPr>
              <a:t> </a:t>
            </a:r>
            <a:r>
              <a:rPr lang="fr-FR" b="1" dirty="0" smtClean="0">
                <a:solidFill>
                  <a:srgbClr val="FF0000"/>
                </a:solidFill>
                <a:cs typeface="Times New Roman" pitchFamily="18" charset="0"/>
              </a:rPr>
              <a:t>+</a:t>
            </a:r>
            <a:r>
              <a:rPr lang="fr-FR" b="1" dirty="0" smtClean="0">
                <a:cs typeface="Times New Roman" pitchFamily="18" charset="0"/>
              </a:rPr>
              <a:t> </a:t>
            </a:r>
            <a:r>
              <a:rPr lang="fr-FR" dirty="0" smtClean="0">
                <a:latin typeface="Times New Roman" pitchFamily="18" charset="0"/>
                <a:cs typeface="Times New Roman" pitchFamily="18" charset="0"/>
              </a:rPr>
              <a:t>2(OH)</a:t>
            </a:r>
            <a:r>
              <a:rPr lang="fr-FR" baseline="30000" dirty="0" smtClean="0">
                <a:latin typeface="Times New Roman" pitchFamily="18" charset="0"/>
                <a:cs typeface="Times New Roman" pitchFamily="18" charset="0"/>
              </a:rPr>
              <a:t>−</a:t>
            </a:r>
            <a:r>
              <a:rPr lang="fr-FR" dirty="0" smtClean="0">
                <a:latin typeface="Times New Roman" pitchFamily="18" charset="0"/>
                <a:cs typeface="Times New Roman" pitchFamily="18" charset="0"/>
              </a:rPr>
              <a:t> </a:t>
            </a:r>
            <a:r>
              <a:rPr lang="fr-FR" b="1" dirty="0" smtClean="0">
                <a:solidFill>
                  <a:srgbClr val="FF0000"/>
                </a:solidFill>
                <a:cs typeface="Times New Roman" pitchFamily="18" charset="0"/>
              </a:rPr>
              <a:t>+</a:t>
            </a:r>
            <a:r>
              <a:rPr lang="fr-FR" dirty="0" smtClean="0">
                <a:latin typeface="Times New Roman" pitchFamily="18" charset="0"/>
                <a:cs typeface="Times New Roman" pitchFamily="18" charset="0"/>
              </a:rPr>
              <a:t>10H</a:t>
            </a:r>
            <a:r>
              <a:rPr lang="fr-FR" baseline="-25000" dirty="0" smtClean="0">
                <a:latin typeface="Times New Roman" pitchFamily="18" charset="0"/>
                <a:cs typeface="Times New Roman" pitchFamily="18" charset="0"/>
              </a:rPr>
              <a:t>2</a:t>
            </a:r>
            <a:r>
              <a:rPr lang="fr-FR" dirty="0" smtClean="0">
                <a:latin typeface="Times New Roman" pitchFamily="18" charset="0"/>
                <a:cs typeface="Times New Roman" pitchFamily="18" charset="0"/>
              </a:rPr>
              <a:t>O → </a:t>
            </a:r>
            <a:r>
              <a:rPr lang="fr-FR" b="1" dirty="0" smtClean="0">
                <a:latin typeface="Times New Roman" pitchFamily="18" charset="0"/>
                <a:cs typeface="Times New Roman" pitchFamily="18" charset="0"/>
              </a:rPr>
              <a:t>2[2Al(OH)</a:t>
            </a:r>
            <a:r>
              <a:rPr lang="fr-FR" b="1" baseline="30000" dirty="0" smtClean="0">
                <a:latin typeface="Times New Roman" pitchFamily="18" charset="0"/>
                <a:cs typeface="Times New Roman" pitchFamily="18" charset="0"/>
              </a:rPr>
              <a:t>−4</a:t>
            </a:r>
            <a:r>
              <a:rPr lang="fr-FR" b="1" baseline="30000" dirty="0" smtClean="0">
                <a:cs typeface="Times New Roman" pitchFamily="18" charset="0"/>
              </a:rPr>
              <a:t> </a:t>
            </a:r>
            <a:r>
              <a:rPr lang="fr-FR" b="1" dirty="0" smtClean="0">
                <a:solidFill>
                  <a:srgbClr val="FF0000"/>
                </a:solidFill>
                <a:cs typeface="Times New Roman" pitchFamily="18" charset="0"/>
              </a:rPr>
              <a:t>+</a:t>
            </a:r>
            <a:r>
              <a:rPr lang="fr-FR" dirty="0" smtClean="0">
                <a:cs typeface="Times New Roman" pitchFamily="18" charset="0"/>
              </a:rPr>
              <a:t> </a:t>
            </a:r>
            <a:r>
              <a:rPr lang="fr-FR" b="1" dirty="0" smtClean="0">
                <a:latin typeface="Times New Roman" pitchFamily="18" charset="0"/>
                <a:cs typeface="Times New Roman" pitchFamily="18" charset="0"/>
              </a:rPr>
              <a:t>4H</a:t>
            </a:r>
            <a:r>
              <a:rPr lang="fr-FR" b="1" baseline="-25000" dirty="0" smtClean="0">
                <a:latin typeface="Times New Roman" pitchFamily="18" charset="0"/>
                <a:cs typeface="Times New Roman" pitchFamily="18" charset="0"/>
              </a:rPr>
              <a:t>4</a:t>
            </a:r>
            <a:r>
              <a:rPr lang="fr-FR" b="1" dirty="0" smtClean="0">
                <a:latin typeface="Times New Roman" pitchFamily="18" charset="0"/>
                <a:cs typeface="Times New Roman" pitchFamily="18" charset="0"/>
              </a:rPr>
              <a:t>SiO</a:t>
            </a:r>
            <a:r>
              <a:rPr lang="fr-FR" b="1" baseline="-25000" dirty="0" smtClean="0">
                <a:latin typeface="Times New Roman" pitchFamily="18" charset="0"/>
                <a:cs typeface="Times New Roman" pitchFamily="18" charset="0"/>
              </a:rPr>
              <a:t>4</a:t>
            </a:r>
            <a:r>
              <a:rPr lang="fr-FR" b="1" dirty="0" smtClean="0">
                <a:latin typeface="Times New Roman" pitchFamily="18" charset="0"/>
                <a:cs typeface="Times New Roman" pitchFamily="18" charset="0"/>
              </a:rPr>
              <a:t>] </a:t>
            </a:r>
            <a:r>
              <a:rPr lang="fr-FR" b="1" dirty="0" smtClean="0">
                <a:solidFill>
                  <a:srgbClr val="FF0000"/>
                </a:solidFill>
                <a:cs typeface="Times New Roman" pitchFamily="18" charset="0"/>
              </a:rPr>
              <a:t>+</a:t>
            </a:r>
            <a:r>
              <a:rPr lang="fr-FR" dirty="0" smtClean="0">
                <a:latin typeface="Times New Roman" pitchFamily="18" charset="0"/>
                <a:cs typeface="Times New Roman" pitchFamily="18" charset="0"/>
              </a:rPr>
              <a:t> nH</a:t>
            </a:r>
            <a:r>
              <a:rPr lang="fr-FR" baseline="-25000" dirty="0" smtClean="0">
                <a:latin typeface="Times New Roman" pitchFamily="18" charset="0"/>
                <a:cs typeface="Times New Roman" pitchFamily="18" charset="0"/>
              </a:rPr>
              <a:t>2</a:t>
            </a:r>
            <a:r>
              <a:rPr lang="fr-FR" dirty="0" smtClean="0">
                <a:latin typeface="Times New Roman" pitchFamily="18" charset="0"/>
                <a:cs typeface="Times New Roman" pitchFamily="18" charset="0"/>
              </a:rPr>
              <a:t>O</a:t>
            </a:r>
            <a:endParaRPr lang="fr-FR" b="1" dirty="0">
              <a:solidFill>
                <a:srgbClr val="0070C0"/>
              </a:solidFill>
              <a:latin typeface="Times New Roman" pitchFamily="18" charset="0"/>
              <a:cs typeface="Times New Roman" pitchFamily="18" charset="0"/>
            </a:endParaRPr>
          </a:p>
        </p:txBody>
      </p:sp>
      <p:sp>
        <p:nvSpPr>
          <p:cNvPr id="9" name="Flèche courbée vers la gauche 8"/>
          <p:cNvSpPr/>
          <p:nvPr/>
        </p:nvSpPr>
        <p:spPr>
          <a:xfrm rot="21008273">
            <a:off x="8433355" y="1390990"/>
            <a:ext cx="451386" cy="1397943"/>
          </a:xfrm>
          <a:prstGeom prst="curved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dirty="0">
              <a:solidFill>
                <a:schemeClr val="tx1"/>
              </a:solidFill>
            </a:endParaRPr>
          </a:p>
        </p:txBody>
      </p:sp>
      <p:sp>
        <p:nvSpPr>
          <p:cNvPr id="10" name="Flèche droite 9"/>
          <p:cNvSpPr/>
          <p:nvPr/>
        </p:nvSpPr>
        <p:spPr>
          <a:xfrm rot="16200000" flipH="1" flipV="1">
            <a:off x="3982716" y="2273576"/>
            <a:ext cx="219678" cy="1816146"/>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dirty="0"/>
          </a:p>
        </p:txBody>
      </p:sp>
      <p:sp>
        <p:nvSpPr>
          <p:cNvPr id="11" name="Rectangle 10"/>
          <p:cNvSpPr/>
          <p:nvPr/>
        </p:nvSpPr>
        <p:spPr>
          <a:xfrm>
            <a:off x="71438" y="4577372"/>
            <a:ext cx="9001156" cy="67710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sz="1900" b="1" dirty="0" smtClean="0">
                <a:solidFill>
                  <a:srgbClr val="0000FF"/>
                </a:solidFill>
                <a:latin typeface="Times New Roman" pitchFamily="18" charset="0"/>
                <a:cs typeface="Times New Roman" pitchFamily="18" charset="0"/>
              </a:rPr>
              <a:t>Formation</a:t>
            </a:r>
            <a:r>
              <a:rPr lang="fr-FR" sz="1900" b="1" dirty="0" smtClean="0">
                <a:latin typeface="Times New Roman" pitchFamily="18" charset="0"/>
                <a:cs typeface="Times New Roman" pitchFamily="18" charset="0"/>
              </a:rPr>
              <a:t> </a:t>
            </a:r>
            <a:r>
              <a:rPr lang="fr-FR" sz="1900" b="1" dirty="0" smtClean="0">
                <a:solidFill>
                  <a:srgbClr val="151AF7"/>
                </a:solidFill>
                <a:latin typeface="Times New Roman" pitchFamily="18" charset="0"/>
                <a:cs typeface="Times New Roman" pitchFamily="18" charset="0"/>
              </a:rPr>
              <a:t>d’ettringite (</a:t>
            </a:r>
            <a:r>
              <a:rPr lang="fr-FR" sz="1900" dirty="0" smtClean="0">
                <a:solidFill>
                  <a:srgbClr val="151AF7"/>
                </a:solidFill>
                <a:latin typeface="Times New Roman" pitchFamily="18" charset="0"/>
                <a:cs typeface="Times New Roman" pitchFamily="18" charset="0"/>
              </a:rPr>
              <a:t>dans certaines conditions, </a:t>
            </a:r>
            <a:r>
              <a:rPr lang="fr-FR" sz="1900" dirty="0" smtClean="0">
                <a:solidFill>
                  <a:schemeClr val="tx1"/>
                </a:solidFill>
                <a:latin typeface="Times New Roman" pitchFamily="18" charset="0"/>
                <a:cs typeface="Times New Roman" pitchFamily="18" charset="0"/>
              </a:rPr>
              <a:t>elle va se transformer en </a:t>
            </a:r>
            <a:r>
              <a:rPr lang="fr-FR" sz="1900" b="1" dirty="0" smtClean="0">
                <a:solidFill>
                  <a:srgbClr val="FF0000"/>
                </a:solidFill>
                <a:latin typeface="Times New Roman" pitchFamily="18" charset="0"/>
                <a:cs typeface="Times New Roman" pitchFamily="18" charset="0"/>
              </a:rPr>
              <a:t>Thaumasite</a:t>
            </a:r>
            <a:r>
              <a:rPr lang="fr-FR" sz="1900" b="1" dirty="0" smtClean="0">
                <a:solidFill>
                  <a:srgbClr val="151AF7"/>
                </a:solidFill>
                <a:latin typeface="Times New Roman" pitchFamily="18" charset="0"/>
                <a:cs typeface="Times New Roman" pitchFamily="18" charset="0"/>
              </a:rPr>
              <a:t>)</a:t>
            </a:r>
          </a:p>
          <a:p>
            <a:pPr algn="ctr"/>
            <a:r>
              <a:rPr lang="fr-FR" sz="1900" dirty="0" smtClean="0">
                <a:latin typeface="Times New Roman" pitchFamily="18" charset="0"/>
                <a:cs typeface="Times New Roman" pitchFamily="18" charset="0"/>
              </a:rPr>
              <a:t> 6Ca</a:t>
            </a:r>
            <a:r>
              <a:rPr lang="fr-FR" sz="1900" baseline="30000" dirty="0" smtClean="0">
                <a:latin typeface="Times New Roman" pitchFamily="18" charset="0"/>
                <a:cs typeface="Times New Roman" pitchFamily="18" charset="0"/>
              </a:rPr>
              <a:t>2+ </a:t>
            </a:r>
            <a:r>
              <a:rPr lang="fr-FR" sz="1900" b="1" dirty="0" smtClean="0">
                <a:solidFill>
                  <a:srgbClr val="FF0000"/>
                </a:solidFill>
              </a:rPr>
              <a:t>+</a:t>
            </a:r>
            <a:r>
              <a:rPr lang="fr-FR" sz="1900" dirty="0" smtClean="0"/>
              <a:t> </a:t>
            </a:r>
            <a:r>
              <a:rPr lang="fr-FR" sz="1900" dirty="0" smtClean="0">
                <a:latin typeface="Times New Roman" pitchFamily="18" charset="0"/>
                <a:cs typeface="Times New Roman" pitchFamily="18" charset="0"/>
              </a:rPr>
              <a:t>2Al(OH)</a:t>
            </a:r>
            <a:r>
              <a:rPr lang="fr-FR" sz="1900" baseline="30000" dirty="0" smtClean="0">
                <a:latin typeface="Times New Roman" pitchFamily="18" charset="0"/>
                <a:cs typeface="Times New Roman" pitchFamily="18" charset="0"/>
              </a:rPr>
              <a:t>-</a:t>
            </a:r>
            <a:r>
              <a:rPr lang="pt-BR" sz="1900" baseline="30000" dirty="0" smtClean="0">
                <a:latin typeface="Times New Roman" pitchFamily="18" charset="0"/>
                <a:cs typeface="Times New Roman" pitchFamily="18" charset="0"/>
              </a:rPr>
              <a:t>4 </a:t>
            </a:r>
            <a:r>
              <a:rPr lang="pt-BR" sz="1900" b="1" dirty="0" smtClean="0">
                <a:solidFill>
                  <a:srgbClr val="FF0000"/>
                </a:solidFill>
              </a:rPr>
              <a:t>+</a:t>
            </a:r>
            <a:r>
              <a:rPr lang="pt-BR" sz="1900" dirty="0" smtClean="0"/>
              <a:t> </a:t>
            </a:r>
            <a:r>
              <a:rPr lang="pt-BR" sz="1900" dirty="0" smtClean="0">
                <a:latin typeface="Times New Roman" pitchFamily="18" charset="0"/>
                <a:cs typeface="Times New Roman" pitchFamily="18" charset="0"/>
              </a:rPr>
              <a:t>4OH</a:t>
            </a:r>
            <a:r>
              <a:rPr lang="pt-BR" sz="1900" baseline="30000" dirty="0" smtClean="0">
                <a:latin typeface="Times New Roman" pitchFamily="18" charset="0"/>
                <a:cs typeface="Times New Roman" pitchFamily="18" charset="0"/>
              </a:rPr>
              <a:t>-</a:t>
            </a:r>
            <a:r>
              <a:rPr lang="pt-BR" sz="1900" dirty="0" smtClean="0"/>
              <a:t> </a:t>
            </a:r>
            <a:r>
              <a:rPr lang="pt-BR" sz="1900" b="1" dirty="0" smtClean="0">
                <a:solidFill>
                  <a:srgbClr val="FF0000"/>
                </a:solidFill>
              </a:rPr>
              <a:t>+</a:t>
            </a:r>
            <a:r>
              <a:rPr lang="pt-BR" sz="1900" dirty="0" smtClean="0"/>
              <a:t> </a:t>
            </a:r>
            <a:r>
              <a:rPr lang="pt-BR" sz="1900" dirty="0" smtClean="0">
                <a:latin typeface="Times New Roman" pitchFamily="18" charset="0"/>
                <a:cs typeface="Times New Roman" pitchFamily="18" charset="0"/>
              </a:rPr>
              <a:t>3(SO</a:t>
            </a:r>
            <a:r>
              <a:rPr lang="pt-BR" baseline="-25000" dirty="0" smtClean="0">
                <a:latin typeface="Times New Roman" pitchFamily="18" charset="0"/>
                <a:cs typeface="Times New Roman" pitchFamily="18" charset="0"/>
              </a:rPr>
              <a:t>4</a:t>
            </a:r>
            <a:r>
              <a:rPr lang="pt-BR" sz="1900" dirty="0" smtClean="0">
                <a:latin typeface="Times New Roman" pitchFamily="18" charset="0"/>
                <a:cs typeface="Times New Roman" pitchFamily="18" charset="0"/>
              </a:rPr>
              <a:t>)</a:t>
            </a:r>
            <a:r>
              <a:rPr lang="pt-BR" sz="1900" baseline="30000" dirty="0" smtClean="0">
                <a:latin typeface="Times New Roman" pitchFamily="18" charset="0"/>
                <a:cs typeface="Times New Roman" pitchFamily="18" charset="0"/>
              </a:rPr>
              <a:t>2-</a:t>
            </a:r>
            <a:r>
              <a:rPr lang="pt-BR" sz="1900" dirty="0" smtClean="0"/>
              <a:t> </a:t>
            </a:r>
            <a:r>
              <a:rPr lang="pt-BR" sz="1900" b="1" dirty="0" smtClean="0">
                <a:solidFill>
                  <a:srgbClr val="FF0000"/>
                </a:solidFill>
              </a:rPr>
              <a:t>+</a:t>
            </a:r>
            <a:r>
              <a:rPr lang="pt-BR" sz="1900" dirty="0" smtClean="0"/>
              <a:t> </a:t>
            </a:r>
            <a:r>
              <a:rPr lang="pt-BR" sz="1900" dirty="0" smtClean="0">
                <a:latin typeface="Times New Roman" pitchFamily="18" charset="0"/>
                <a:cs typeface="Times New Roman" pitchFamily="18" charset="0"/>
              </a:rPr>
              <a:t>26H</a:t>
            </a:r>
            <a:r>
              <a:rPr lang="pt-BR" sz="1900" baseline="-25000" dirty="0" smtClean="0">
                <a:latin typeface="Times New Roman" pitchFamily="18" charset="0"/>
                <a:cs typeface="Times New Roman" pitchFamily="18" charset="0"/>
              </a:rPr>
              <a:t>2</a:t>
            </a:r>
            <a:r>
              <a:rPr lang="pt-BR" sz="1900" dirty="0" smtClean="0">
                <a:latin typeface="Times New Roman" pitchFamily="18" charset="0"/>
                <a:cs typeface="Times New Roman" pitchFamily="18" charset="0"/>
              </a:rPr>
              <a:t>O  </a:t>
            </a:r>
            <a:r>
              <a:rPr lang="fr-FR" sz="1900" dirty="0" smtClean="0"/>
              <a:t>→  </a:t>
            </a:r>
            <a:r>
              <a:rPr lang="fr-FR" sz="1900" b="1" dirty="0" smtClean="0">
                <a:solidFill>
                  <a:srgbClr val="151AF7"/>
                </a:solidFill>
                <a:latin typeface="Times New Roman" pitchFamily="18" charset="0"/>
                <a:cs typeface="Times New Roman" pitchFamily="18" charset="0"/>
              </a:rPr>
              <a:t>Ca</a:t>
            </a:r>
            <a:r>
              <a:rPr lang="fr-FR" b="1" baseline="-25000" dirty="0" smtClean="0">
                <a:solidFill>
                  <a:srgbClr val="151AF7"/>
                </a:solidFill>
                <a:latin typeface="Times New Roman" pitchFamily="18" charset="0"/>
                <a:cs typeface="Times New Roman" pitchFamily="18" charset="0"/>
              </a:rPr>
              <a:t>6</a:t>
            </a:r>
            <a:r>
              <a:rPr lang="fr-FR" sz="1900" b="1" dirty="0" smtClean="0">
                <a:solidFill>
                  <a:srgbClr val="151AF7"/>
                </a:solidFill>
                <a:latin typeface="Times New Roman" pitchFamily="18" charset="0"/>
                <a:cs typeface="Times New Roman" pitchFamily="18" charset="0"/>
              </a:rPr>
              <a:t>Al</a:t>
            </a:r>
            <a:r>
              <a:rPr lang="fr-FR" b="1" baseline="-25000" dirty="0" smtClean="0">
                <a:solidFill>
                  <a:srgbClr val="151AF7"/>
                </a:solidFill>
                <a:latin typeface="Times New Roman" pitchFamily="18" charset="0"/>
                <a:cs typeface="Times New Roman" pitchFamily="18" charset="0"/>
              </a:rPr>
              <a:t>2</a:t>
            </a:r>
            <a:r>
              <a:rPr lang="fr-FR" sz="1900" b="1" dirty="0" smtClean="0">
                <a:solidFill>
                  <a:srgbClr val="151AF7"/>
                </a:solidFill>
                <a:latin typeface="Times New Roman" pitchFamily="18" charset="0"/>
                <a:cs typeface="Times New Roman" pitchFamily="18" charset="0"/>
              </a:rPr>
              <a:t>(SO</a:t>
            </a:r>
            <a:r>
              <a:rPr lang="fr-FR" sz="1900" b="1" baseline="-25000" dirty="0" smtClean="0">
                <a:solidFill>
                  <a:srgbClr val="151AF7"/>
                </a:solidFill>
                <a:latin typeface="Times New Roman" pitchFamily="18" charset="0"/>
                <a:cs typeface="Times New Roman" pitchFamily="18" charset="0"/>
              </a:rPr>
              <a:t>4</a:t>
            </a:r>
            <a:r>
              <a:rPr lang="fr-FR" sz="1900" b="1" dirty="0" smtClean="0">
                <a:solidFill>
                  <a:srgbClr val="151AF7"/>
                </a:solidFill>
                <a:latin typeface="Times New Roman" pitchFamily="18" charset="0"/>
                <a:cs typeface="Times New Roman" pitchFamily="18" charset="0"/>
              </a:rPr>
              <a:t>)3(OH)</a:t>
            </a:r>
            <a:r>
              <a:rPr lang="fr-FR" b="1" baseline="-25000" dirty="0" smtClean="0">
                <a:solidFill>
                  <a:srgbClr val="151AF7"/>
                </a:solidFill>
                <a:latin typeface="Times New Roman" pitchFamily="18" charset="0"/>
                <a:cs typeface="Times New Roman" pitchFamily="18" charset="0"/>
              </a:rPr>
              <a:t>12</a:t>
            </a:r>
            <a:r>
              <a:rPr lang="fr-FR" sz="1900" b="1" dirty="0" smtClean="0">
                <a:solidFill>
                  <a:srgbClr val="151AF7"/>
                </a:solidFill>
                <a:latin typeface="Times New Roman" pitchFamily="18" charset="0"/>
                <a:cs typeface="Times New Roman" pitchFamily="18" charset="0"/>
              </a:rPr>
              <a:t> . 26H</a:t>
            </a:r>
            <a:r>
              <a:rPr lang="fr-FR" b="1" baseline="-25000" dirty="0" smtClean="0">
                <a:solidFill>
                  <a:srgbClr val="151AF7"/>
                </a:solidFill>
                <a:latin typeface="Times New Roman" pitchFamily="18" charset="0"/>
                <a:cs typeface="Times New Roman" pitchFamily="18" charset="0"/>
              </a:rPr>
              <a:t>2</a:t>
            </a:r>
            <a:r>
              <a:rPr lang="fr-FR" sz="1900" b="1" dirty="0" smtClean="0">
                <a:solidFill>
                  <a:srgbClr val="151AF7"/>
                </a:solidFill>
                <a:latin typeface="Times New Roman" pitchFamily="18" charset="0"/>
                <a:cs typeface="Times New Roman" pitchFamily="18" charset="0"/>
              </a:rPr>
              <a:t>O</a:t>
            </a:r>
            <a:endParaRPr lang="fr-FR" sz="1900" b="1" dirty="0">
              <a:solidFill>
                <a:srgbClr val="151AF7"/>
              </a:solidFill>
              <a:latin typeface="Times New Roman" pitchFamily="18" charset="0"/>
              <a:cs typeface="Times New Roman" pitchFamily="18" charset="0"/>
            </a:endParaRPr>
          </a:p>
        </p:txBody>
      </p:sp>
      <p:sp>
        <p:nvSpPr>
          <p:cNvPr id="12" name="Rectangle 11"/>
          <p:cNvSpPr/>
          <p:nvPr/>
        </p:nvSpPr>
        <p:spPr>
          <a:xfrm>
            <a:off x="4459320" y="1214422"/>
            <a:ext cx="3929090"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2000" b="1" dirty="0" smtClean="0">
                <a:solidFill>
                  <a:srgbClr val="0000FF"/>
                </a:solidFill>
                <a:latin typeface="Times New Roman" pitchFamily="18" charset="0"/>
                <a:cs typeface="Times New Roman" pitchFamily="18" charset="0"/>
              </a:rPr>
              <a:t>Ionisation</a:t>
            </a:r>
            <a:r>
              <a:rPr lang="fr-FR" sz="2000" dirty="0" smtClean="0">
                <a:solidFill>
                  <a:schemeClr val="tx1"/>
                </a:solidFill>
                <a:latin typeface="Times New Roman" pitchFamily="18" charset="0"/>
                <a:cs typeface="Times New Roman" pitchFamily="18" charset="0"/>
              </a:rPr>
              <a:t> de la chaux éteinte</a:t>
            </a:r>
            <a:endParaRPr lang="fr-FR" sz="2000" b="1" dirty="0" smtClean="0">
              <a:solidFill>
                <a:srgbClr val="0070C0"/>
              </a:solidFill>
              <a:latin typeface="Times New Roman" pitchFamily="18" charset="0"/>
              <a:cs typeface="Times New Roman" pitchFamily="18" charset="0"/>
            </a:endParaRPr>
          </a:p>
          <a:p>
            <a:pPr algn="ctr"/>
            <a:r>
              <a:rPr lang="fr-FR" sz="2000" b="1" dirty="0" smtClean="0">
                <a:solidFill>
                  <a:srgbClr val="FF0000"/>
                </a:solidFill>
                <a:latin typeface="Times New Roman" pitchFamily="18" charset="0"/>
                <a:cs typeface="Times New Roman" pitchFamily="18" charset="0"/>
              </a:rPr>
              <a:t>Ca(OH)2</a:t>
            </a:r>
            <a:r>
              <a:rPr lang="fr-FR" sz="2000" dirty="0" smtClean="0">
                <a:latin typeface="Times New Roman" pitchFamily="18" charset="0"/>
                <a:cs typeface="Times New Roman" pitchFamily="18" charset="0"/>
              </a:rPr>
              <a:t> → </a:t>
            </a:r>
            <a:r>
              <a:rPr lang="fr-FR" sz="2000" dirty="0" smtClean="0">
                <a:solidFill>
                  <a:srgbClr val="00B050"/>
                </a:solidFill>
                <a:latin typeface="Times New Roman" pitchFamily="18" charset="0"/>
                <a:cs typeface="Times New Roman" pitchFamily="18" charset="0"/>
              </a:rPr>
              <a:t>Ca</a:t>
            </a:r>
            <a:r>
              <a:rPr lang="fr-FR" sz="2000" baseline="30000" dirty="0" smtClean="0">
                <a:solidFill>
                  <a:srgbClr val="00B050"/>
                </a:solidFill>
                <a:latin typeface="Times New Roman" pitchFamily="18" charset="0"/>
                <a:cs typeface="Times New Roman" pitchFamily="18" charset="0"/>
              </a:rPr>
              <a:t>2+  </a:t>
            </a:r>
            <a:r>
              <a:rPr lang="fr-FR" sz="2000" b="1" dirty="0" smtClean="0">
                <a:latin typeface="Times New Roman" pitchFamily="18" charset="0"/>
                <a:cs typeface="Times New Roman" pitchFamily="18" charset="0"/>
              </a:rPr>
              <a:t>+</a:t>
            </a:r>
            <a:r>
              <a:rPr lang="fr-FR" sz="2000" dirty="0" smtClean="0">
                <a:latin typeface="Times New Roman" pitchFamily="18" charset="0"/>
                <a:cs typeface="Times New Roman" pitchFamily="18" charset="0"/>
              </a:rPr>
              <a:t>  </a:t>
            </a:r>
            <a:r>
              <a:rPr lang="fr-FR" sz="2000" dirty="0" smtClean="0">
                <a:solidFill>
                  <a:srgbClr val="00B050"/>
                </a:solidFill>
                <a:latin typeface="Times New Roman" pitchFamily="18" charset="0"/>
                <a:cs typeface="Times New Roman" pitchFamily="18" charset="0"/>
              </a:rPr>
              <a:t>2(OH)−</a:t>
            </a:r>
          </a:p>
          <a:p>
            <a:pPr algn="ctr"/>
            <a:r>
              <a:rPr lang="fr-FR" sz="2000" dirty="0" smtClean="0">
                <a:solidFill>
                  <a:schemeClr val="tx1"/>
                </a:solidFill>
                <a:latin typeface="Times New Roman" pitchFamily="18" charset="0"/>
                <a:cs typeface="Times New Roman" pitchFamily="18" charset="0"/>
              </a:rPr>
              <a:t>et le</a:t>
            </a:r>
            <a:r>
              <a:rPr lang="fr-FR" sz="2000" b="1" dirty="0" smtClean="0">
                <a:solidFill>
                  <a:schemeClr val="tx1"/>
                </a:solidFill>
                <a:latin typeface="Times New Roman" pitchFamily="18" charset="0"/>
                <a:cs typeface="Times New Roman" pitchFamily="18" charset="0"/>
              </a:rPr>
              <a:t> </a:t>
            </a:r>
            <a:r>
              <a:rPr lang="fr-FR" sz="2000" b="1" dirty="0" smtClean="0">
                <a:solidFill>
                  <a:srgbClr val="0070C0"/>
                </a:solidFill>
                <a:latin typeface="Times New Roman" pitchFamily="18" charset="0"/>
                <a:cs typeface="Times New Roman" pitchFamily="18" charset="0"/>
              </a:rPr>
              <a:t>pH </a:t>
            </a:r>
            <a:r>
              <a:rPr lang="fr-FR" sz="2000" dirty="0" smtClean="0">
                <a:solidFill>
                  <a:schemeClr val="tx1"/>
                </a:solidFill>
                <a:latin typeface="Times New Roman" pitchFamily="18" charset="0"/>
                <a:cs typeface="Times New Roman" pitchFamily="18" charset="0"/>
              </a:rPr>
              <a:t>devient supérieur à </a:t>
            </a:r>
            <a:r>
              <a:rPr lang="fr-FR" sz="2000" b="1" dirty="0" smtClean="0">
                <a:solidFill>
                  <a:srgbClr val="0070C0"/>
                </a:solidFill>
                <a:latin typeface="Times New Roman" pitchFamily="18" charset="0"/>
                <a:cs typeface="Times New Roman" pitchFamily="18" charset="0"/>
              </a:rPr>
              <a:t>12.3</a:t>
            </a:r>
            <a:endParaRPr lang="fr-FR" sz="2000" dirty="0">
              <a:solidFill>
                <a:srgbClr val="00B050"/>
              </a:solidFill>
              <a:latin typeface="Times New Roman" pitchFamily="18" charset="0"/>
              <a:cs typeface="Times New Roman" pitchFamily="18" charset="0"/>
            </a:endParaRPr>
          </a:p>
        </p:txBody>
      </p:sp>
      <p:sp>
        <p:nvSpPr>
          <p:cNvPr id="13" name="Rectangle 12"/>
          <p:cNvSpPr/>
          <p:nvPr/>
        </p:nvSpPr>
        <p:spPr>
          <a:xfrm>
            <a:off x="142844" y="3291488"/>
            <a:ext cx="8786874" cy="104644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2000" b="1" dirty="0" smtClean="0">
                <a:solidFill>
                  <a:srgbClr val="0000FF"/>
                </a:solidFill>
                <a:latin typeface="Times New Roman" pitchFamily="18" charset="0"/>
                <a:cs typeface="Times New Roman" pitchFamily="18" charset="0"/>
              </a:rPr>
              <a:t>Dissolution</a:t>
            </a:r>
            <a:r>
              <a:rPr lang="fr-FR" sz="2000" b="1" dirty="0" smtClean="0">
                <a:solidFill>
                  <a:schemeClr val="tx1"/>
                </a:solidFill>
                <a:latin typeface="Times New Roman" pitchFamily="18" charset="0"/>
                <a:cs typeface="Times New Roman" pitchFamily="18" charset="0"/>
              </a:rPr>
              <a:t> </a:t>
            </a:r>
            <a:r>
              <a:rPr lang="fr-FR" sz="2000" dirty="0" smtClean="0">
                <a:solidFill>
                  <a:schemeClr val="tx1"/>
                </a:solidFill>
                <a:latin typeface="Times New Roman" pitchFamily="18" charset="0"/>
                <a:cs typeface="Times New Roman" pitchFamily="18" charset="0"/>
              </a:rPr>
              <a:t>des sulfates dans les sols ou ils sont </a:t>
            </a:r>
            <a:r>
              <a:rPr lang="fr-FR" sz="2000" b="1" dirty="0" smtClean="0">
                <a:solidFill>
                  <a:srgbClr val="2948E3"/>
                </a:solidFill>
                <a:latin typeface="Times New Roman" pitchFamily="18" charset="0"/>
                <a:cs typeface="Times New Roman" pitchFamily="18" charset="0"/>
              </a:rPr>
              <a:t>déjà solubles </a:t>
            </a:r>
            <a:r>
              <a:rPr lang="fr-FR" sz="2000" dirty="0" smtClean="0">
                <a:solidFill>
                  <a:schemeClr val="tx1"/>
                </a:solidFill>
                <a:latin typeface="Times New Roman" pitchFamily="18" charset="0"/>
                <a:cs typeface="Times New Roman" pitchFamily="18" charset="0"/>
              </a:rPr>
              <a:t>dans l’eau de nappe.</a:t>
            </a:r>
          </a:p>
          <a:p>
            <a:pPr algn="ctr"/>
            <a:r>
              <a:rPr lang="fr-FR" sz="2200" b="1" dirty="0" smtClean="0">
                <a:solidFill>
                  <a:srgbClr val="00B050"/>
                </a:solidFill>
                <a:latin typeface="Times New Roman" pitchFamily="18" charset="0"/>
                <a:cs typeface="Times New Roman" pitchFamily="18" charset="0"/>
              </a:rPr>
              <a:t>M</a:t>
            </a:r>
            <a:r>
              <a:rPr lang="fr-FR" sz="2200" b="1" baseline="-25000" dirty="0" smtClean="0">
                <a:solidFill>
                  <a:srgbClr val="00B0F0"/>
                </a:solidFill>
                <a:latin typeface="Times New Roman" pitchFamily="18" charset="0"/>
                <a:cs typeface="Times New Roman" pitchFamily="18" charset="0"/>
              </a:rPr>
              <a:t>x</a:t>
            </a:r>
            <a:r>
              <a:rPr lang="fr-FR" sz="2200" dirty="0" smtClean="0">
                <a:latin typeface="Times New Roman" pitchFamily="18" charset="0"/>
                <a:cs typeface="Times New Roman" pitchFamily="18" charset="0"/>
              </a:rPr>
              <a:t>SO</a:t>
            </a:r>
            <a:r>
              <a:rPr lang="fr-FR" sz="1200" dirty="0" smtClean="0">
                <a:latin typeface="Times New Roman" pitchFamily="18" charset="0"/>
                <a:cs typeface="Times New Roman" pitchFamily="18" charset="0"/>
              </a:rPr>
              <a:t>4</a:t>
            </a:r>
            <a:r>
              <a:rPr lang="fr-FR" sz="2200" dirty="0" smtClean="0">
                <a:latin typeface="Times New Roman" pitchFamily="18" charset="0"/>
                <a:cs typeface="Times New Roman" pitchFamily="18" charset="0"/>
              </a:rPr>
              <a:t> . nH</a:t>
            </a:r>
            <a:r>
              <a:rPr lang="fr-FR" sz="1200" dirty="0" smtClean="0">
                <a:latin typeface="Times New Roman" pitchFamily="18" charset="0"/>
                <a:cs typeface="Times New Roman" pitchFamily="18" charset="0"/>
              </a:rPr>
              <a:t>2</a:t>
            </a:r>
            <a:r>
              <a:rPr lang="fr-FR" sz="2200" dirty="0" smtClean="0">
                <a:latin typeface="Times New Roman" pitchFamily="18" charset="0"/>
                <a:cs typeface="Times New Roman" pitchFamily="18" charset="0"/>
              </a:rPr>
              <a:t>O  →  </a:t>
            </a:r>
            <a:r>
              <a:rPr lang="fr-FR" sz="2200" b="1" dirty="0" smtClean="0">
                <a:solidFill>
                  <a:srgbClr val="00B0F0"/>
                </a:solidFill>
                <a:latin typeface="Times New Roman" pitchFamily="18" charset="0"/>
                <a:cs typeface="Times New Roman" pitchFamily="18" charset="0"/>
              </a:rPr>
              <a:t>X</a:t>
            </a:r>
            <a:r>
              <a:rPr lang="fr-FR" sz="2200" b="1" dirty="0" smtClean="0">
                <a:solidFill>
                  <a:srgbClr val="00B050"/>
                </a:solidFill>
                <a:latin typeface="Times New Roman" pitchFamily="18" charset="0"/>
                <a:cs typeface="Times New Roman" pitchFamily="18" charset="0"/>
              </a:rPr>
              <a:t>M</a:t>
            </a:r>
            <a:r>
              <a:rPr lang="fr-FR" sz="2200" b="1" baseline="30000" dirty="0" smtClean="0">
                <a:solidFill>
                  <a:srgbClr val="00B0F0"/>
                </a:solidFill>
                <a:latin typeface="Times New Roman" pitchFamily="18" charset="0"/>
                <a:cs typeface="Times New Roman" pitchFamily="18" charset="0"/>
              </a:rPr>
              <a:t>Y+  </a:t>
            </a:r>
            <a:r>
              <a:rPr lang="fr-FR" sz="2200" b="1" dirty="0" smtClean="0">
                <a:solidFill>
                  <a:srgbClr val="FF0000"/>
                </a:solidFill>
              </a:rPr>
              <a:t>+  </a:t>
            </a:r>
            <a:r>
              <a:rPr lang="fr-FR" sz="2200" dirty="0" smtClean="0">
                <a:solidFill>
                  <a:schemeClr val="tx1"/>
                </a:solidFill>
                <a:latin typeface="Times New Roman" pitchFamily="18" charset="0"/>
                <a:cs typeface="Times New Roman" pitchFamily="18" charset="0"/>
              </a:rPr>
              <a:t>(</a:t>
            </a:r>
            <a:r>
              <a:rPr lang="fr-FR" sz="2200" dirty="0" smtClean="0">
                <a:latin typeface="Times New Roman" pitchFamily="18" charset="0"/>
                <a:cs typeface="Times New Roman" pitchFamily="18" charset="0"/>
              </a:rPr>
              <a:t>SO</a:t>
            </a:r>
            <a:r>
              <a:rPr lang="fr-FR" sz="1200" dirty="0" smtClean="0">
                <a:latin typeface="Times New Roman" pitchFamily="18" charset="0"/>
                <a:cs typeface="Times New Roman" pitchFamily="18" charset="0"/>
              </a:rPr>
              <a:t>4</a:t>
            </a:r>
            <a:r>
              <a:rPr lang="fr-FR" sz="2200" dirty="0" smtClean="0">
                <a:latin typeface="Times New Roman" pitchFamily="18" charset="0"/>
                <a:cs typeface="Times New Roman" pitchFamily="18" charset="0"/>
              </a:rPr>
              <a:t>)</a:t>
            </a:r>
            <a:r>
              <a:rPr lang="fr-FR" sz="2200" baseline="30000" dirty="0" smtClean="0">
                <a:latin typeface="Times New Roman" pitchFamily="18" charset="0"/>
                <a:cs typeface="Times New Roman" pitchFamily="18" charset="0"/>
              </a:rPr>
              <a:t>2- </a:t>
            </a:r>
            <a:r>
              <a:rPr lang="fr-FR" sz="2200" dirty="0" smtClean="0">
                <a:latin typeface="Times New Roman" pitchFamily="18" charset="0"/>
                <a:cs typeface="Times New Roman" pitchFamily="18" charset="0"/>
              </a:rPr>
              <a:t> </a:t>
            </a:r>
            <a:r>
              <a:rPr lang="fr-FR" sz="2200" b="1" dirty="0" smtClean="0">
                <a:solidFill>
                  <a:srgbClr val="FF0000"/>
                </a:solidFill>
                <a:latin typeface="Times New Roman" pitchFamily="18" charset="0"/>
                <a:cs typeface="Times New Roman" pitchFamily="18" charset="0"/>
              </a:rPr>
              <a:t> </a:t>
            </a:r>
            <a:r>
              <a:rPr lang="fr-FR" sz="2200" b="1" dirty="0" smtClean="0">
                <a:solidFill>
                  <a:srgbClr val="FF0000"/>
                </a:solidFill>
              </a:rPr>
              <a:t>+  </a:t>
            </a:r>
            <a:r>
              <a:rPr lang="fr-FR" sz="2200" dirty="0" smtClean="0">
                <a:latin typeface="Times New Roman" pitchFamily="18" charset="0"/>
                <a:cs typeface="Times New Roman" pitchFamily="18" charset="0"/>
              </a:rPr>
              <a:t>nH</a:t>
            </a:r>
            <a:r>
              <a:rPr lang="fr-FR" sz="2200" baseline="-25000" dirty="0" smtClean="0">
                <a:latin typeface="Times New Roman" pitchFamily="18" charset="0"/>
                <a:cs typeface="Times New Roman" pitchFamily="18" charset="0"/>
              </a:rPr>
              <a:t>2</a:t>
            </a:r>
            <a:r>
              <a:rPr lang="fr-FR" sz="2200" dirty="0" smtClean="0">
                <a:latin typeface="Times New Roman" pitchFamily="18" charset="0"/>
                <a:cs typeface="Times New Roman" pitchFamily="18" charset="0"/>
              </a:rPr>
              <a:t>O</a:t>
            </a:r>
          </a:p>
          <a:p>
            <a:pPr algn="ctr"/>
            <a:r>
              <a:rPr lang="fr-FR" dirty="0" smtClean="0">
                <a:solidFill>
                  <a:schemeClr val="tx1"/>
                </a:solidFill>
                <a:latin typeface="Times New Roman" pitchFamily="18" charset="0"/>
                <a:cs typeface="Times New Roman" pitchFamily="18" charset="0"/>
              </a:rPr>
              <a:t>Tel que : </a:t>
            </a:r>
            <a:r>
              <a:rPr lang="es-ES" b="1" dirty="0" smtClean="0">
                <a:solidFill>
                  <a:srgbClr val="00B0F0"/>
                </a:solidFill>
                <a:latin typeface="Times New Roman" pitchFamily="18" charset="0"/>
                <a:cs typeface="Times New Roman" pitchFamily="18" charset="0"/>
              </a:rPr>
              <a:t>x = 1</a:t>
            </a:r>
            <a:r>
              <a:rPr lang="es-ES" b="1" dirty="0" smtClean="0">
                <a:latin typeface="Times New Roman" pitchFamily="18" charset="0"/>
                <a:cs typeface="Times New Roman" pitchFamily="18" charset="0"/>
              </a:rPr>
              <a:t>; </a:t>
            </a:r>
            <a:r>
              <a:rPr lang="es-ES" b="1" dirty="0" smtClean="0">
                <a:solidFill>
                  <a:srgbClr val="00B0F0"/>
                </a:solidFill>
                <a:latin typeface="Times New Roman" pitchFamily="18" charset="0"/>
                <a:cs typeface="Times New Roman" pitchFamily="18" charset="0"/>
              </a:rPr>
              <a:t>y = 2 </a:t>
            </a:r>
            <a:r>
              <a:rPr lang="es-ES" dirty="0" smtClean="0">
                <a:latin typeface="Times New Roman" pitchFamily="18" charset="0"/>
                <a:cs typeface="Times New Roman" pitchFamily="18" charset="0"/>
              </a:rPr>
              <a:t>ou bien </a:t>
            </a:r>
            <a:r>
              <a:rPr lang="es-ES" b="1" dirty="0" smtClean="0">
                <a:solidFill>
                  <a:srgbClr val="00B0F0"/>
                </a:solidFill>
                <a:latin typeface="Times New Roman" pitchFamily="18" charset="0"/>
                <a:cs typeface="Times New Roman" pitchFamily="18" charset="0"/>
              </a:rPr>
              <a:t>x = 2</a:t>
            </a:r>
            <a:r>
              <a:rPr lang="es-ES" b="1" dirty="0" smtClean="0">
                <a:latin typeface="Times New Roman" pitchFamily="18" charset="0"/>
                <a:cs typeface="Times New Roman" pitchFamily="18" charset="0"/>
              </a:rPr>
              <a:t>; </a:t>
            </a:r>
            <a:r>
              <a:rPr lang="es-ES" b="1" dirty="0" smtClean="0">
                <a:solidFill>
                  <a:srgbClr val="00B0F0"/>
                </a:solidFill>
                <a:latin typeface="Times New Roman" pitchFamily="18" charset="0"/>
                <a:cs typeface="Times New Roman" pitchFamily="18" charset="0"/>
              </a:rPr>
              <a:t>y = 1</a:t>
            </a:r>
            <a:r>
              <a:rPr lang="fr-FR" b="1" dirty="0" smtClean="0">
                <a:solidFill>
                  <a:srgbClr val="00B0F0"/>
                </a:solidFill>
                <a:latin typeface="Times New Roman" pitchFamily="18" charset="0"/>
                <a:cs typeface="Times New Roman" pitchFamily="18" charset="0"/>
              </a:rPr>
              <a:t> </a:t>
            </a:r>
            <a:r>
              <a:rPr lang="fr-FR" dirty="0" smtClean="0">
                <a:solidFill>
                  <a:schemeClr val="tx1"/>
                </a:solidFill>
                <a:latin typeface="Times New Roman" pitchFamily="18" charset="0"/>
                <a:cs typeface="Times New Roman" pitchFamily="18" charset="0"/>
              </a:rPr>
              <a:t>(</a:t>
            </a:r>
            <a:r>
              <a:rPr lang="fr-FR" sz="2000" b="1" dirty="0" smtClean="0">
                <a:solidFill>
                  <a:srgbClr val="00B050"/>
                </a:solidFill>
                <a:latin typeface="Times New Roman" pitchFamily="18" charset="0"/>
                <a:cs typeface="Times New Roman" pitchFamily="18" charset="0"/>
              </a:rPr>
              <a:t>M</a:t>
            </a:r>
            <a:r>
              <a:rPr lang="fr-FR" b="1" dirty="0" smtClean="0">
                <a:solidFill>
                  <a:srgbClr val="0070C0"/>
                </a:solidFill>
                <a:latin typeface="Times New Roman" pitchFamily="18" charset="0"/>
                <a:cs typeface="Times New Roman" pitchFamily="18" charset="0"/>
              </a:rPr>
              <a:t>: </a:t>
            </a:r>
            <a:r>
              <a:rPr lang="fr-FR" dirty="0" smtClean="0">
                <a:solidFill>
                  <a:schemeClr val="tx1"/>
                </a:solidFill>
                <a:latin typeface="Times New Roman" pitchFamily="18" charset="0"/>
                <a:cs typeface="Times New Roman" pitchFamily="18" charset="0"/>
              </a:rPr>
              <a:t>éléments chimiques mono et divalents)</a:t>
            </a:r>
          </a:p>
        </p:txBody>
      </p:sp>
      <p:sp>
        <p:nvSpPr>
          <p:cNvPr id="14" name="Flèche droite 13"/>
          <p:cNvSpPr/>
          <p:nvPr/>
        </p:nvSpPr>
        <p:spPr>
          <a:xfrm rot="16200000" flipH="1" flipV="1">
            <a:off x="3962095" y="3538839"/>
            <a:ext cx="219678" cy="185738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dirty="0"/>
          </a:p>
        </p:txBody>
      </p:sp>
      <p:grpSp>
        <p:nvGrpSpPr>
          <p:cNvPr id="29" name="Groupe 28"/>
          <p:cNvGrpSpPr/>
          <p:nvPr/>
        </p:nvGrpSpPr>
        <p:grpSpPr>
          <a:xfrm>
            <a:off x="244478" y="5148876"/>
            <a:ext cx="1500198" cy="1217835"/>
            <a:chOff x="244478" y="5148876"/>
            <a:chExt cx="1500198" cy="1217835"/>
          </a:xfrm>
        </p:grpSpPr>
        <p:sp>
          <p:nvSpPr>
            <p:cNvPr id="15" name="Rectangle 14"/>
            <p:cNvSpPr/>
            <p:nvPr/>
          </p:nvSpPr>
          <p:spPr>
            <a:xfrm>
              <a:off x="244478" y="5720380"/>
              <a:ext cx="1500198"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dirty="0" smtClean="0">
                  <a:latin typeface="Times New Roman" pitchFamily="18" charset="0"/>
                  <a:cs typeface="Times New Roman" pitchFamily="18" charset="0"/>
                </a:rPr>
                <a:t>Ca</a:t>
              </a:r>
              <a:r>
                <a:rPr lang="fr-FR" baseline="30000" dirty="0" smtClean="0">
                  <a:latin typeface="Times New Roman" pitchFamily="18" charset="0"/>
                  <a:cs typeface="Times New Roman" pitchFamily="18" charset="0"/>
                </a:rPr>
                <a:t>2+ </a:t>
              </a:r>
              <a:r>
                <a:rPr lang="fr-FR" dirty="0" smtClean="0">
                  <a:latin typeface="Times New Roman" pitchFamily="18" charset="0"/>
                  <a:cs typeface="Times New Roman" pitchFamily="18" charset="0"/>
                </a:rPr>
                <a:t>apporté par la chaux</a:t>
              </a:r>
            </a:p>
          </p:txBody>
        </p:sp>
        <p:cxnSp>
          <p:nvCxnSpPr>
            <p:cNvPr id="22" name="Connecteur droit avec flèche 21"/>
            <p:cNvCxnSpPr/>
            <p:nvPr/>
          </p:nvCxnSpPr>
          <p:spPr>
            <a:xfrm rot="5400000" flipH="1" flipV="1">
              <a:off x="478619" y="5271131"/>
              <a:ext cx="500860" cy="25635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grpSp>
        <p:nvGrpSpPr>
          <p:cNvPr id="32" name="Groupe 31"/>
          <p:cNvGrpSpPr/>
          <p:nvPr/>
        </p:nvGrpSpPr>
        <p:grpSpPr>
          <a:xfrm>
            <a:off x="1816114" y="5220314"/>
            <a:ext cx="1928826" cy="1209082"/>
            <a:chOff x="1816114" y="5220314"/>
            <a:chExt cx="1928826" cy="1209082"/>
          </a:xfrm>
        </p:grpSpPr>
        <p:sp>
          <p:nvSpPr>
            <p:cNvPr id="16" name="Plus 15"/>
            <p:cNvSpPr/>
            <p:nvPr/>
          </p:nvSpPr>
          <p:spPr>
            <a:xfrm>
              <a:off x="1816114" y="5863256"/>
              <a:ext cx="414334" cy="485772"/>
            </a:xfrm>
            <a:prstGeom prst="mathPlu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dirty="0"/>
            </a:p>
          </p:txBody>
        </p:sp>
        <p:sp>
          <p:nvSpPr>
            <p:cNvPr id="17" name="Rectangle 16"/>
            <p:cNvSpPr/>
            <p:nvPr/>
          </p:nvSpPr>
          <p:spPr>
            <a:xfrm>
              <a:off x="2244742" y="5506066"/>
              <a:ext cx="1500198"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dirty="0" smtClean="0">
                  <a:latin typeface="Times New Roman" pitchFamily="18" charset="0"/>
                  <a:cs typeface="Times New Roman" pitchFamily="18" charset="0"/>
                </a:rPr>
                <a:t>Composés d’aluminium de l’argile</a:t>
              </a:r>
            </a:p>
          </p:txBody>
        </p:sp>
        <p:cxnSp>
          <p:nvCxnSpPr>
            <p:cNvPr id="23" name="Connecteur droit avec flèche 22"/>
            <p:cNvCxnSpPr/>
            <p:nvPr/>
          </p:nvCxnSpPr>
          <p:spPr>
            <a:xfrm rot="10800000">
              <a:off x="1928794" y="5220314"/>
              <a:ext cx="315948" cy="28575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grpSp>
        <p:nvGrpSpPr>
          <p:cNvPr id="33" name="Groupe 32"/>
          <p:cNvGrpSpPr/>
          <p:nvPr/>
        </p:nvGrpSpPr>
        <p:grpSpPr>
          <a:xfrm>
            <a:off x="3744940" y="5220314"/>
            <a:ext cx="1643074" cy="1209082"/>
            <a:chOff x="3744940" y="5220314"/>
            <a:chExt cx="1643074" cy="1209082"/>
          </a:xfrm>
        </p:grpSpPr>
        <p:sp>
          <p:nvSpPr>
            <p:cNvPr id="18" name="Plus 17"/>
            <p:cNvSpPr/>
            <p:nvPr/>
          </p:nvSpPr>
          <p:spPr>
            <a:xfrm>
              <a:off x="3744940" y="5863256"/>
              <a:ext cx="414334" cy="414334"/>
            </a:xfrm>
            <a:prstGeom prst="mathPlu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dirty="0"/>
            </a:p>
          </p:txBody>
        </p:sp>
        <p:sp>
          <p:nvSpPr>
            <p:cNvPr id="19" name="Rectangle 18"/>
            <p:cNvSpPr/>
            <p:nvPr/>
          </p:nvSpPr>
          <p:spPr>
            <a:xfrm>
              <a:off x="4173568" y="5506066"/>
              <a:ext cx="1214446"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dirty="0" smtClean="0">
                  <a:latin typeface="Times New Roman" pitchFamily="18" charset="0"/>
                  <a:cs typeface="Times New Roman" pitchFamily="18" charset="0"/>
                </a:rPr>
                <a:t>Ion sulfatiques</a:t>
              </a:r>
            </a:p>
            <a:p>
              <a:pPr algn="ctr"/>
              <a:r>
                <a:rPr lang="pt-BR" dirty="0" smtClean="0">
                  <a:latin typeface="Times New Roman" pitchFamily="18" charset="0"/>
                  <a:cs typeface="Times New Roman" pitchFamily="18" charset="0"/>
                </a:rPr>
                <a:t>(SO</a:t>
              </a:r>
              <a:r>
                <a:rPr lang="pt-BR" baseline="-25000" dirty="0" smtClean="0">
                  <a:latin typeface="Times New Roman" pitchFamily="18" charset="0"/>
                  <a:cs typeface="Times New Roman" pitchFamily="18" charset="0"/>
                </a:rPr>
                <a:t>4</a:t>
              </a:r>
              <a:r>
                <a:rPr lang="pt-BR" dirty="0" smtClean="0">
                  <a:latin typeface="Times New Roman" pitchFamily="18" charset="0"/>
                  <a:cs typeface="Times New Roman" pitchFamily="18" charset="0"/>
                </a:rPr>
                <a:t>)</a:t>
              </a:r>
              <a:r>
                <a:rPr lang="pt-BR" baseline="30000" dirty="0" smtClean="0">
                  <a:latin typeface="Times New Roman" pitchFamily="18" charset="0"/>
                  <a:cs typeface="Times New Roman" pitchFamily="18" charset="0"/>
                </a:rPr>
                <a:t>2-</a:t>
              </a:r>
              <a:endParaRPr lang="fr-FR" baseline="30000" dirty="0" smtClean="0">
                <a:latin typeface="Times New Roman" pitchFamily="18" charset="0"/>
                <a:cs typeface="Times New Roman" pitchFamily="18" charset="0"/>
              </a:endParaRPr>
            </a:p>
          </p:txBody>
        </p:sp>
        <p:cxnSp>
          <p:nvCxnSpPr>
            <p:cNvPr id="24" name="Connecteur droit avec flèche 23"/>
            <p:cNvCxnSpPr/>
            <p:nvPr/>
          </p:nvCxnSpPr>
          <p:spPr>
            <a:xfrm rot="10800000">
              <a:off x="3744940" y="5220314"/>
              <a:ext cx="428628" cy="28575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grpSp>
        <p:nvGrpSpPr>
          <p:cNvPr id="34" name="Groupe 33"/>
          <p:cNvGrpSpPr/>
          <p:nvPr/>
        </p:nvGrpSpPr>
        <p:grpSpPr>
          <a:xfrm>
            <a:off x="5102262" y="5148876"/>
            <a:ext cx="1785950" cy="1217835"/>
            <a:chOff x="5102262" y="5148876"/>
            <a:chExt cx="1785950" cy="1217835"/>
          </a:xfrm>
        </p:grpSpPr>
        <p:sp>
          <p:nvSpPr>
            <p:cNvPr id="25" name="Plus 24"/>
            <p:cNvSpPr/>
            <p:nvPr/>
          </p:nvSpPr>
          <p:spPr>
            <a:xfrm>
              <a:off x="5459452" y="5863256"/>
              <a:ext cx="414334" cy="414334"/>
            </a:xfrm>
            <a:prstGeom prst="mathPlu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dirty="0"/>
            </a:p>
          </p:txBody>
        </p:sp>
        <p:sp>
          <p:nvSpPr>
            <p:cNvPr id="26" name="Rectangle 25"/>
            <p:cNvSpPr/>
            <p:nvPr/>
          </p:nvSpPr>
          <p:spPr>
            <a:xfrm>
              <a:off x="5888080" y="5720380"/>
              <a:ext cx="1000132"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dirty="0" smtClean="0">
                  <a:latin typeface="Times New Roman" pitchFamily="18" charset="0"/>
                  <a:cs typeface="Times New Roman" pitchFamily="18" charset="0"/>
                </a:rPr>
                <a:t>L’eau H</a:t>
              </a:r>
              <a:r>
                <a:rPr lang="fr-FR" baseline="-25000" dirty="0" smtClean="0">
                  <a:latin typeface="Times New Roman" pitchFamily="18" charset="0"/>
                  <a:cs typeface="Times New Roman" pitchFamily="18" charset="0"/>
                </a:rPr>
                <a:t>2</a:t>
              </a:r>
              <a:r>
                <a:rPr lang="fr-FR" dirty="0" smtClean="0">
                  <a:latin typeface="Times New Roman" pitchFamily="18" charset="0"/>
                  <a:cs typeface="Times New Roman" pitchFamily="18" charset="0"/>
                </a:rPr>
                <a:t>O</a:t>
              </a:r>
            </a:p>
          </p:txBody>
        </p:sp>
        <p:cxnSp>
          <p:nvCxnSpPr>
            <p:cNvPr id="27" name="Connecteur droit avec flèche 26"/>
            <p:cNvCxnSpPr/>
            <p:nvPr/>
          </p:nvCxnSpPr>
          <p:spPr>
            <a:xfrm rot="10800000">
              <a:off x="5102262" y="5148876"/>
              <a:ext cx="785818" cy="57150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grpSp>
        <p:nvGrpSpPr>
          <p:cNvPr id="35" name="Groupe 34"/>
          <p:cNvGrpSpPr/>
          <p:nvPr/>
        </p:nvGrpSpPr>
        <p:grpSpPr>
          <a:xfrm>
            <a:off x="6959650" y="5220314"/>
            <a:ext cx="1928826" cy="1128714"/>
            <a:chOff x="6959650" y="5220314"/>
            <a:chExt cx="1928826" cy="1128714"/>
          </a:xfrm>
        </p:grpSpPr>
        <p:sp>
          <p:nvSpPr>
            <p:cNvPr id="5" name="Bouton d'action : Aide 4">
              <a:hlinkClick r:id="" action="ppaction://noaction" highlightClick="1"/>
            </p:cNvPr>
            <p:cNvSpPr/>
            <p:nvPr/>
          </p:nvSpPr>
          <p:spPr>
            <a:xfrm>
              <a:off x="8102658" y="5363190"/>
              <a:ext cx="428628" cy="428628"/>
            </a:xfrm>
            <a:prstGeom prst="actionButtonHelp">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21" name="Rectangle 20"/>
            <p:cNvSpPr/>
            <p:nvPr/>
          </p:nvSpPr>
          <p:spPr>
            <a:xfrm>
              <a:off x="7745468" y="5863256"/>
              <a:ext cx="1143008"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b="1" dirty="0" smtClean="0">
                  <a:solidFill>
                    <a:srgbClr val="FF0000"/>
                  </a:solidFill>
                  <a:latin typeface="Times New Roman" pitchFamily="18" charset="0"/>
                  <a:cs typeface="Times New Roman" pitchFamily="18" charset="0"/>
                </a:rPr>
                <a:t>Ettringite</a:t>
              </a:r>
            </a:p>
          </p:txBody>
        </p:sp>
        <p:cxnSp>
          <p:nvCxnSpPr>
            <p:cNvPr id="28" name="Connecteur droit avec flèche 27"/>
            <p:cNvCxnSpPr/>
            <p:nvPr/>
          </p:nvCxnSpPr>
          <p:spPr>
            <a:xfrm rot="10800000">
              <a:off x="6959650" y="5220314"/>
              <a:ext cx="785818" cy="64294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0" name="Égal 29"/>
            <p:cNvSpPr/>
            <p:nvPr/>
          </p:nvSpPr>
          <p:spPr>
            <a:xfrm>
              <a:off x="7072330" y="5791818"/>
              <a:ext cx="571504" cy="557210"/>
            </a:xfrm>
            <a:prstGeom prst="mathEqua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solidFill>
                  <a:schemeClr val="tx1"/>
                </a:solidFill>
              </a:endParaRPr>
            </a:p>
          </p:txBody>
        </p:sp>
      </p:grpSp>
      <p:sp>
        <p:nvSpPr>
          <p:cNvPr id="31" name="Rectangle 30"/>
          <p:cNvSpPr/>
          <p:nvPr/>
        </p:nvSpPr>
        <p:spPr>
          <a:xfrm>
            <a:off x="428596" y="642918"/>
            <a:ext cx="8143932" cy="40011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fr-FR" sz="2000" b="1" dirty="0" smtClean="0">
                <a:solidFill>
                  <a:schemeClr val="tx1"/>
                </a:solidFill>
                <a:latin typeface="Times New Roman" pitchFamily="18" charset="0"/>
                <a:ea typeface="Times New Roman" pitchFamily="18" charset="0"/>
                <a:cs typeface="Times New Roman" pitchFamily="18" charset="0"/>
              </a:rPr>
              <a:t>Quels sont les produits qui peuvent avoir naissance après perturbation ? </a:t>
            </a:r>
            <a:endParaRPr lang="fr-FR" sz="2000" dirty="0">
              <a:solidFill>
                <a:schemeClr val="tx1"/>
              </a:solidFill>
            </a:endParaRPr>
          </a:p>
        </p:txBody>
      </p:sp>
      <p:sp>
        <p:nvSpPr>
          <p:cNvPr id="36" name="Rectangle 35"/>
          <p:cNvSpPr/>
          <p:nvPr/>
        </p:nvSpPr>
        <p:spPr>
          <a:xfrm>
            <a:off x="0" y="6519446"/>
            <a:ext cx="9144000" cy="338554"/>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wrap="square">
            <a:spAutoFit/>
          </a:bodyPr>
          <a:lstStyle/>
          <a:p>
            <a:r>
              <a:rPr lang="fr-FR" sz="1600" i="1" dirty="0" smtClean="0">
                <a:solidFill>
                  <a:schemeClr val="bg1"/>
                </a:solidFill>
              </a:rPr>
              <a:t>Cours de 1</a:t>
            </a:r>
            <a:r>
              <a:rPr lang="fr-FR" sz="1600" i="1" baseline="30000" dirty="0" smtClean="0">
                <a:solidFill>
                  <a:schemeClr val="bg1"/>
                </a:solidFill>
              </a:rPr>
              <a:t>ère</a:t>
            </a:r>
            <a:r>
              <a:rPr lang="fr-FR" sz="1600" i="1" dirty="0" smtClean="0">
                <a:solidFill>
                  <a:schemeClr val="bg1"/>
                </a:solidFill>
              </a:rPr>
              <a:t> année Master – Université de Médéa-                                         E-mail: h_gadouri@yahoo.fr   </a:t>
            </a:r>
            <a:r>
              <a:rPr lang="fr-FR" sz="1600" b="1" dirty="0" smtClean="0">
                <a:solidFill>
                  <a:srgbClr val="FF0000"/>
                </a:solidFill>
              </a:rPr>
              <a:t>(27)</a:t>
            </a:r>
            <a:endParaRPr lang="fr-FR" sz="1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500"/>
                                        <p:tgtEl>
                                          <p:spTgt spid="7"/>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amond(i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amond(in)">
                                      <p:cBhvr>
                                        <p:cTn id="20" dur="500"/>
                                        <p:tgtEl>
                                          <p:spTgt spid="9"/>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amond(i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amond(in)">
                                      <p:cBhvr>
                                        <p:cTn id="28" dur="500"/>
                                        <p:tgtEl>
                                          <p:spTgt spid="10"/>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amond(i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diamond(in)">
                                      <p:cBhvr>
                                        <p:cTn id="36" dur="500"/>
                                        <p:tgtEl>
                                          <p:spTgt spid="14"/>
                                        </p:tgtEl>
                                      </p:cBhvr>
                                    </p:animEffect>
                                  </p:childTnLst>
                                </p:cTn>
                              </p:par>
                              <p:par>
                                <p:cTn id="37" presetID="8" presetClass="entr" presetSubtype="16"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diamond(in)">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slide(fromBottom)">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slide(fromBottom)">
                                      <p:cBhvr>
                                        <p:cTn id="49" dur="5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slide(fromBottom)">
                                      <p:cBhvr>
                                        <p:cTn id="54" dur="500"/>
                                        <p:tgtEl>
                                          <p:spTgt spid="33"/>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slide(fromBottom)">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12" presetClass="entr" presetSubtype="4" fill="hold"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slide(fromBottom)">
                                      <p:cBhvr>
                                        <p:cTn id="6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796366" y="0"/>
            <a:ext cx="347634" cy="6555641"/>
          </a:xfrm>
          <a:prstGeom prst="rect">
            <a:avLst/>
          </a:prstGeom>
          <a:solidFill>
            <a:srgbClr val="FF0000"/>
          </a:solidFill>
        </p:spPr>
        <p:style>
          <a:lnRef idx="1">
            <a:schemeClr val="dk1"/>
          </a:lnRef>
          <a:fillRef idx="2">
            <a:schemeClr val="dk1"/>
          </a:fillRef>
          <a:effectRef idx="1">
            <a:schemeClr val="dk1"/>
          </a:effectRef>
          <a:fontRef idx="minor">
            <a:schemeClr val="dk1"/>
          </a:fontRef>
        </p:style>
        <p:txBody>
          <a:bodyPr wrap="square">
            <a:spAutoFit/>
          </a:bodyPr>
          <a:lstStyle/>
          <a:p>
            <a:pPr lvl="0" algn="ctr" fontAlgn="base">
              <a:spcBef>
                <a:spcPct val="0"/>
              </a:spcBef>
              <a:spcAft>
                <a:spcPct val="0"/>
              </a:spcAft>
            </a:pPr>
            <a:endParaRPr lang="fr-FR" sz="2800" b="1" dirty="0" smtClean="0">
              <a:solidFill>
                <a:schemeClr val="bg1"/>
              </a:solidFill>
              <a:latin typeface="Times New Roman" pitchFamily="18" charset="0"/>
              <a:ea typeface="Times New Roman" pitchFamily="18" charset="0"/>
              <a:cs typeface="Times New Roman" pitchFamily="18" charset="0"/>
            </a:endParaRPr>
          </a:p>
          <a:p>
            <a:pPr lvl="0" algn="ctr" fontAlgn="base">
              <a:spcBef>
                <a:spcPct val="0"/>
              </a:spcBef>
              <a:spcAft>
                <a:spcPct val="0"/>
              </a:spcAft>
            </a:pPr>
            <a:endParaRPr lang="fr-FR" sz="2800" b="1" dirty="0" smtClean="0">
              <a:solidFill>
                <a:schemeClr val="bg1"/>
              </a:solidFill>
              <a:latin typeface="Times New Roman" pitchFamily="18" charset="0"/>
              <a:ea typeface="Times New Roman" pitchFamily="18" charset="0"/>
              <a:cs typeface="Times New Roman" pitchFamily="18" charset="0"/>
            </a:endParaRPr>
          </a:p>
          <a:p>
            <a:pPr lvl="0" algn="ctr" fontAlgn="base">
              <a:spcBef>
                <a:spcPct val="0"/>
              </a:spcBef>
              <a:spcAft>
                <a:spcPct val="0"/>
              </a:spcAft>
            </a:pPr>
            <a:endParaRPr lang="fr-FR" sz="2800" b="1" dirty="0" smtClean="0">
              <a:solidFill>
                <a:schemeClr val="bg1"/>
              </a:solidFill>
              <a:latin typeface="Times New Roman" pitchFamily="18" charset="0"/>
              <a:ea typeface="Times New Roman" pitchFamily="18" charset="0"/>
              <a:cs typeface="Times New Roman" pitchFamily="18" charset="0"/>
            </a:endParaRPr>
          </a:p>
          <a:p>
            <a:pPr lvl="0" algn="ctr" fontAlgn="base">
              <a:spcBef>
                <a:spcPct val="0"/>
              </a:spcBef>
              <a:spcAft>
                <a:spcPct val="0"/>
              </a:spcAft>
            </a:pPr>
            <a:endParaRPr lang="fr-FR" sz="2800" b="1" dirty="0" smtClean="0">
              <a:solidFill>
                <a:schemeClr val="bg1"/>
              </a:solidFill>
              <a:latin typeface="Times New Roman" pitchFamily="18" charset="0"/>
              <a:ea typeface="Times New Roman" pitchFamily="18" charset="0"/>
              <a:cs typeface="Times New Roman" pitchFamily="18" charset="0"/>
            </a:endParaRPr>
          </a:p>
          <a:p>
            <a:pPr lvl="0" algn="ctr" fontAlgn="base">
              <a:spcBef>
                <a:spcPct val="0"/>
              </a:spcBef>
              <a:spcAft>
                <a:spcPct val="0"/>
              </a:spcAft>
            </a:pPr>
            <a:endParaRPr lang="fr-FR" sz="2800" b="1" dirty="0" smtClean="0">
              <a:solidFill>
                <a:schemeClr val="bg1"/>
              </a:solidFill>
              <a:latin typeface="Times New Roman" pitchFamily="18" charset="0"/>
              <a:ea typeface="Times New Roman" pitchFamily="18" charset="0"/>
              <a:cs typeface="Times New Roman" pitchFamily="18" charset="0"/>
            </a:endParaRPr>
          </a:p>
          <a:p>
            <a:pPr lvl="0" algn="ctr" fontAlgn="base">
              <a:spcBef>
                <a:spcPct val="0"/>
              </a:spcBef>
              <a:spcAft>
                <a:spcPct val="0"/>
              </a:spcAft>
            </a:pPr>
            <a:endParaRPr lang="fr-FR" sz="2800" b="1" dirty="0" smtClean="0">
              <a:solidFill>
                <a:schemeClr val="bg1"/>
              </a:solidFill>
              <a:latin typeface="Times New Roman" pitchFamily="18" charset="0"/>
              <a:ea typeface="Times New Roman" pitchFamily="18" charset="0"/>
              <a:cs typeface="Times New Roman" pitchFamily="18" charset="0"/>
            </a:endParaRPr>
          </a:p>
          <a:p>
            <a:pPr lvl="0" algn="ctr" fontAlgn="base">
              <a:spcBef>
                <a:spcPct val="0"/>
              </a:spcBef>
              <a:spcAft>
                <a:spcPct val="0"/>
              </a:spcAft>
            </a:pPr>
            <a:endParaRPr lang="fr-FR" sz="2800" b="1" dirty="0" smtClean="0">
              <a:solidFill>
                <a:schemeClr val="bg1"/>
              </a:solidFill>
              <a:latin typeface="Times New Roman" pitchFamily="18" charset="0"/>
              <a:ea typeface="Times New Roman" pitchFamily="18" charset="0"/>
              <a:cs typeface="Times New Roman" pitchFamily="18" charset="0"/>
            </a:endParaRPr>
          </a:p>
          <a:p>
            <a:pPr lvl="0" algn="ctr" fontAlgn="base">
              <a:spcBef>
                <a:spcPct val="0"/>
              </a:spcBef>
              <a:spcAft>
                <a:spcPct val="0"/>
              </a:spcAft>
            </a:pPr>
            <a:endParaRPr lang="fr-FR" sz="2800" b="1" dirty="0" smtClean="0">
              <a:solidFill>
                <a:schemeClr val="bg1"/>
              </a:solidFill>
              <a:latin typeface="Times New Roman" pitchFamily="18" charset="0"/>
              <a:ea typeface="Times New Roman" pitchFamily="18" charset="0"/>
              <a:cs typeface="Times New Roman" pitchFamily="18" charset="0"/>
            </a:endParaRPr>
          </a:p>
          <a:p>
            <a:pPr lvl="0" algn="ctr" fontAlgn="base">
              <a:spcBef>
                <a:spcPct val="0"/>
              </a:spcBef>
              <a:spcAft>
                <a:spcPct val="0"/>
              </a:spcAft>
            </a:pPr>
            <a:endParaRPr lang="fr-FR" sz="2800" b="1" dirty="0" smtClean="0">
              <a:solidFill>
                <a:schemeClr val="bg1"/>
              </a:solidFill>
              <a:latin typeface="Times New Roman" pitchFamily="18" charset="0"/>
              <a:ea typeface="Times New Roman" pitchFamily="18" charset="0"/>
              <a:cs typeface="Times New Roman" pitchFamily="18" charset="0"/>
            </a:endParaRPr>
          </a:p>
          <a:p>
            <a:pPr lvl="0" algn="ctr" fontAlgn="base">
              <a:spcBef>
                <a:spcPct val="0"/>
              </a:spcBef>
              <a:spcAft>
                <a:spcPct val="0"/>
              </a:spcAft>
            </a:pPr>
            <a:endParaRPr lang="fr-FR" sz="2800" b="1" dirty="0" smtClean="0">
              <a:solidFill>
                <a:schemeClr val="bg1"/>
              </a:solidFill>
              <a:latin typeface="Times New Roman" pitchFamily="18" charset="0"/>
              <a:ea typeface="Times New Roman" pitchFamily="18" charset="0"/>
              <a:cs typeface="Times New Roman" pitchFamily="18" charset="0"/>
            </a:endParaRPr>
          </a:p>
          <a:p>
            <a:pPr lvl="0" algn="ctr" fontAlgn="base">
              <a:spcBef>
                <a:spcPct val="0"/>
              </a:spcBef>
              <a:spcAft>
                <a:spcPct val="0"/>
              </a:spcAft>
            </a:pPr>
            <a:endParaRPr lang="fr-FR" sz="2800" b="1" dirty="0" smtClean="0">
              <a:solidFill>
                <a:schemeClr val="bg1"/>
              </a:solidFill>
              <a:latin typeface="Times New Roman" pitchFamily="18" charset="0"/>
              <a:ea typeface="Times New Roman" pitchFamily="18" charset="0"/>
              <a:cs typeface="Times New Roman" pitchFamily="18" charset="0"/>
            </a:endParaRPr>
          </a:p>
          <a:p>
            <a:pPr lvl="0" algn="ctr" fontAlgn="base">
              <a:spcBef>
                <a:spcPct val="0"/>
              </a:spcBef>
              <a:spcAft>
                <a:spcPct val="0"/>
              </a:spcAft>
            </a:pPr>
            <a:endParaRPr lang="fr-FR" sz="2800" b="1" dirty="0" smtClean="0">
              <a:solidFill>
                <a:schemeClr val="bg1"/>
              </a:solidFill>
              <a:latin typeface="Times New Roman" pitchFamily="18" charset="0"/>
              <a:ea typeface="Times New Roman" pitchFamily="18" charset="0"/>
              <a:cs typeface="Times New Roman" pitchFamily="18" charset="0"/>
            </a:endParaRPr>
          </a:p>
          <a:p>
            <a:pPr lvl="0" algn="ctr" fontAlgn="base">
              <a:spcBef>
                <a:spcPct val="0"/>
              </a:spcBef>
              <a:spcAft>
                <a:spcPct val="0"/>
              </a:spcAft>
            </a:pPr>
            <a:endParaRPr lang="fr-FR" sz="2800" b="1" dirty="0" smtClean="0">
              <a:solidFill>
                <a:schemeClr val="bg1"/>
              </a:solidFill>
              <a:latin typeface="Times New Roman" pitchFamily="18" charset="0"/>
              <a:ea typeface="Times New Roman" pitchFamily="18" charset="0"/>
              <a:cs typeface="Times New Roman" pitchFamily="18" charset="0"/>
            </a:endParaRPr>
          </a:p>
          <a:p>
            <a:pPr lvl="0" algn="ctr" fontAlgn="base">
              <a:spcBef>
                <a:spcPct val="0"/>
              </a:spcBef>
              <a:spcAft>
                <a:spcPct val="0"/>
              </a:spcAft>
            </a:pPr>
            <a:endParaRPr lang="fr-FR" sz="2800" b="1" dirty="0" smtClean="0">
              <a:solidFill>
                <a:schemeClr val="bg1"/>
              </a:solidFill>
              <a:latin typeface="Times New Roman" pitchFamily="18" charset="0"/>
              <a:ea typeface="Times New Roman" pitchFamily="18" charset="0"/>
              <a:cs typeface="Times New Roman" pitchFamily="18" charset="0"/>
            </a:endParaRPr>
          </a:p>
          <a:p>
            <a:pPr lvl="0" algn="ctr" fontAlgn="base">
              <a:spcBef>
                <a:spcPct val="0"/>
              </a:spcBef>
              <a:spcAft>
                <a:spcPct val="0"/>
              </a:spcAft>
            </a:pPr>
            <a:endParaRPr lang="fr-FR" sz="2800" b="1" dirty="0" smtClean="0">
              <a:solidFill>
                <a:schemeClr val="bg1"/>
              </a:solidFill>
              <a:latin typeface="Times New Roman" pitchFamily="18" charset="0"/>
              <a:ea typeface="Times New Roman" pitchFamily="18" charset="0"/>
              <a:cs typeface="Times New Roman" pitchFamily="18" charset="0"/>
            </a:endParaRPr>
          </a:p>
        </p:txBody>
      </p:sp>
      <p:sp>
        <p:nvSpPr>
          <p:cNvPr id="9" name="Rectangle 8"/>
          <p:cNvSpPr/>
          <p:nvPr/>
        </p:nvSpPr>
        <p:spPr>
          <a:xfrm>
            <a:off x="0" y="0"/>
            <a:ext cx="347634" cy="6555641"/>
          </a:xfrm>
          <a:prstGeom prst="rect">
            <a:avLst/>
          </a:prstGeom>
          <a:solidFill>
            <a:srgbClr val="FF0000"/>
          </a:solidFill>
        </p:spPr>
        <p:style>
          <a:lnRef idx="1">
            <a:schemeClr val="dk1"/>
          </a:lnRef>
          <a:fillRef idx="2">
            <a:schemeClr val="dk1"/>
          </a:fillRef>
          <a:effectRef idx="1">
            <a:schemeClr val="dk1"/>
          </a:effectRef>
          <a:fontRef idx="minor">
            <a:schemeClr val="dk1"/>
          </a:fontRef>
        </p:style>
        <p:txBody>
          <a:bodyPr wrap="square">
            <a:spAutoFit/>
          </a:bodyPr>
          <a:lstStyle/>
          <a:p>
            <a:pPr lvl="0" algn="ctr" fontAlgn="base">
              <a:spcBef>
                <a:spcPct val="0"/>
              </a:spcBef>
              <a:spcAft>
                <a:spcPct val="0"/>
              </a:spcAft>
            </a:pPr>
            <a:endParaRPr lang="fr-FR" sz="2800" b="1" dirty="0" smtClean="0">
              <a:solidFill>
                <a:schemeClr val="bg1"/>
              </a:solidFill>
              <a:latin typeface="Times New Roman" pitchFamily="18" charset="0"/>
              <a:ea typeface="Times New Roman" pitchFamily="18" charset="0"/>
              <a:cs typeface="Times New Roman" pitchFamily="18" charset="0"/>
            </a:endParaRPr>
          </a:p>
          <a:p>
            <a:pPr lvl="0" algn="ctr" fontAlgn="base">
              <a:spcBef>
                <a:spcPct val="0"/>
              </a:spcBef>
              <a:spcAft>
                <a:spcPct val="0"/>
              </a:spcAft>
            </a:pPr>
            <a:endParaRPr lang="fr-FR" sz="2800" b="1" dirty="0" smtClean="0">
              <a:solidFill>
                <a:schemeClr val="bg1"/>
              </a:solidFill>
              <a:latin typeface="Times New Roman" pitchFamily="18" charset="0"/>
              <a:ea typeface="Times New Roman" pitchFamily="18" charset="0"/>
              <a:cs typeface="Times New Roman" pitchFamily="18" charset="0"/>
            </a:endParaRPr>
          </a:p>
          <a:p>
            <a:pPr lvl="0" algn="ctr" fontAlgn="base">
              <a:spcBef>
                <a:spcPct val="0"/>
              </a:spcBef>
              <a:spcAft>
                <a:spcPct val="0"/>
              </a:spcAft>
            </a:pPr>
            <a:endParaRPr lang="fr-FR" sz="2800" b="1" dirty="0" smtClean="0">
              <a:solidFill>
                <a:schemeClr val="bg1"/>
              </a:solidFill>
              <a:latin typeface="Times New Roman" pitchFamily="18" charset="0"/>
              <a:ea typeface="Times New Roman" pitchFamily="18" charset="0"/>
              <a:cs typeface="Times New Roman" pitchFamily="18" charset="0"/>
            </a:endParaRPr>
          </a:p>
          <a:p>
            <a:pPr lvl="0" algn="ctr" fontAlgn="base">
              <a:spcBef>
                <a:spcPct val="0"/>
              </a:spcBef>
              <a:spcAft>
                <a:spcPct val="0"/>
              </a:spcAft>
            </a:pPr>
            <a:endParaRPr lang="fr-FR" sz="2800" b="1" dirty="0" smtClean="0">
              <a:solidFill>
                <a:schemeClr val="bg1"/>
              </a:solidFill>
              <a:latin typeface="Times New Roman" pitchFamily="18" charset="0"/>
              <a:ea typeface="Times New Roman" pitchFamily="18" charset="0"/>
              <a:cs typeface="Times New Roman" pitchFamily="18" charset="0"/>
            </a:endParaRPr>
          </a:p>
          <a:p>
            <a:pPr lvl="0" algn="ctr" fontAlgn="base">
              <a:spcBef>
                <a:spcPct val="0"/>
              </a:spcBef>
              <a:spcAft>
                <a:spcPct val="0"/>
              </a:spcAft>
            </a:pPr>
            <a:endParaRPr lang="fr-FR" sz="2800" b="1" dirty="0" smtClean="0">
              <a:solidFill>
                <a:schemeClr val="bg1"/>
              </a:solidFill>
              <a:latin typeface="Times New Roman" pitchFamily="18" charset="0"/>
              <a:ea typeface="Times New Roman" pitchFamily="18" charset="0"/>
              <a:cs typeface="Times New Roman" pitchFamily="18" charset="0"/>
            </a:endParaRPr>
          </a:p>
          <a:p>
            <a:pPr lvl="0" algn="ctr" fontAlgn="base">
              <a:spcBef>
                <a:spcPct val="0"/>
              </a:spcBef>
              <a:spcAft>
                <a:spcPct val="0"/>
              </a:spcAft>
            </a:pPr>
            <a:endParaRPr lang="fr-FR" sz="2800" b="1" dirty="0" smtClean="0">
              <a:solidFill>
                <a:schemeClr val="bg1"/>
              </a:solidFill>
              <a:latin typeface="Times New Roman" pitchFamily="18" charset="0"/>
              <a:ea typeface="Times New Roman" pitchFamily="18" charset="0"/>
              <a:cs typeface="Times New Roman" pitchFamily="18" charset="0"/>
            </a:endParaRPr>
          </a:p>
          <a:p>
            <a:pPr lvl="0" algn="ctr" fontAlgn="base">
              <a:spcBef>
                <a:spcPct val="0"/>
              </a:spcBef>
              <a:spcAft>
                <a:spcPct val="0"/>
              </a:spcAft>
            </a:pPr>
            <a:endParaRPr lang="fr-FR" sz="2800" b="1" dirty="0" smtClean="0">
              <a:solidFill>
                <a:schemeClr val="bg1"/>
              </a:solidFill>
              <a:latin typeface="Times New Roman" pitchFamily="18" charset="0"/>
              <a:ea typeface="Times New Roman" pitchFamily="18" charset="0"/>
              <a:cs typeface="Times New Roman" pitchFamily="18" charset="0"/>
            </a:endParaRPr>
          </a:p>
          <a:p>
            <a:pPr lvl="0" algn="ctr" fontAlgn="base">
              <a:spcBef>
                <a:spcPct val="0"/>
              </a:spcBef>
              <a:spcAft>
                <a:spcPct val="0"/>
              </a:spcAft>
            </a:pPr>
            <a:endParaRPr lang="fr-FR" sz="2800" b="1" dirty="0" smtClean="0">
              <a:solidFill>
                <a:schemeClr val="bg1"/>
              </a:solidFill>
              <a:latin typeface="Times New Roman" pitchFamily="18" charset="0"/>
              <a:ea typeface="Times New Roman" pitchFamily="18" charset="0"/>
              <a:cs typeface="Times New Roman" pitchFamily="18" charset="0"/>
            </a:endParaRPr>
          </a:p>
          <a:p>
            <a:pPr lvl="0" algn="ctr" fontAlgn="base">
              <a:spcBef>
                <a:spcPct val="0"/>
              </a:spcBef>
              <a:spcAft>
                <a:spcPct val="0"/>
              </a:spcAft>
            </a:pPr>
            <a:endParaRPr lang="fr-FR" sz="2800" b="1" dirty="0" smtClean="0">
              <a:solidFill>
                <a:schemeClr val="bg1"/>
              </a:solidFill>
              <a:latin typeface="Times New Roman" pitchFamily="18" charset="0"/>
              <a:ea typeface="Times New Roman" pitchFamily="18" charset="0"/>
              <a:cs typeface="Times New Roman" pitchFamily="18" charset="0"/>
            </a:endParaRPr>
          </a:p>
          <a:p>
            <a:pPr lvl="0" algn="ctr" fontAlgn="base">
              <a:spcBef>
                <a:spcPct val="0"/>
              </a:spcBef>
              <a:spcAft>
                <a:spcPct val="0"/>
              </a:spcAft>
            </a:pPr>
            <a:endParaRPr lang="fr-FR" sz="2800" b="1" dirty="0" smtClean="0">
              <a:solidFill>
                <a:schemeClr val="bg1"/>
              </a:solidFill>
              <a:latin typeface="Times New Roman" pitchFamily="18" charset="0"/>
              <a:ea typeface="Times New Roman" pitchFamily="18" charset="0"/>
              <a:cs typeface="Times New Roman" pitchFamily="18" charset="0"/>
            </a:endParaRPr>
          </a:p>
          <a:p>
            <a:pPr lvl="0" algn="ctr" fontAlgn="base">
              <a:spcBef>
                <a:spcPct val="0"/>
              </a:spcBef>
              <a:spcAft>
                <a:spcPct val="0"/>
              </a:spcAft>
            </a:pPr>
            <a:endParaRPr lang="fr-FR" sz="2800" b="1" dirty="0" smtClean="0">
              <a:solidFill>
                <a:schemeClr val="bg1"/>
              </a:solidFill>
              <a:latin typeface="Times New Roman" pitchFamily="18" charset="0"/>
              <a:ea typeface="Times New Roman" pitchFamily="18" charset="0"/>
              <a:cs typeface="Times New Roman" pitchFamily="18" charset="0"/>
            </a:endParaRPr>
          </a:p>
          <a:p>
            <a:pPr lvl="0" algn="ctr" fontAlgn="base">
              <a:spcBef>
                <a:spcPct val="0"/>
              </a:spcBef>
              <a:spcAft>
                <a:spcPct val="0"/>
              </a:spcAft>
            </a:pPr>
            <a:endParaRPr lang="fr-FR" sz="2800" b="1" dirty="0" smtClean="0">
              <a:solidFill>
                <a:schemeClr val="bg1"/>
              </a:solidFill>
              <a:latin typeface="Times New Roman" pitchFamily="18" charset="0"/>
              <a:ea typeface="Times New Roman" pitchFamily="18" charset="0"/>
              <a:cs typeface="Times New Roman" pitchFamily="18" charset="0"/>
            </a:endParaRPr>
          </a:p>
          <a:p>
            <a:pPr lvl="0" algn="ctr" fontAlgn="base">
              <a:spcBef>
                <a:spcPct val="0"/>
              </a:spcBef>
              <a:spcAft>
                <a:spcPct val="0"/>
              </a:spcAft>
            </a:pPr>
            <a:endParaRPr lang="fr-FR" sz="2800" b="1" dirty="0" smtClean="0">
              <a:solidFill>
                <a:schemeClr val="bg1"/>
              </a:solidFill>
              <a:latin typeface="Times New Roman" pitchFamily="18" charset="0"/>
              <a:ea typeface="Times New Roman" pitchFamily="18" charset="0"/>
              <a:cs typeface="Times New Roman" pitchFamily="18" charset="0"/>
            </a:endParaRPr>
          </a:p>
          <a:p>
            <a:pPr lvl="0" algn="ctr" fontAlgn="base">
              <a:spcBef>
                <a:spcPct val="0"/>
              </a:spcBef>
              <a:spcAft>
                <a:spcPct val="0"/>
              </a:spcAft>
            </a:pPr>
            <a:endParaRPr lang="fr-FR" sz="2800" b="1" dirty="0" smtClean="0">
              <a:solidFill>
                <a:schemeClr val="bg1"/>
              </a:solidFill>
              <a:latin typeface="Times New Roman" pitchFamily="18" charset="0"/>
              <a:ea typeface="Times New Roman" pitchFamily="18" charset="0"/>
              <a:cs typeface="Times New Roman" pitchFamily="18" charset="0"/>
            </a:endParaRPr>
          </a:p>
          <a:p>
            <a:pPr lvl="0" algn="ctr" fontAlgn="base">
              <a:spcBef>
                <a:spcPct val="0"/>
              </a:spcBef>
              <a:spcAft>
                <a:spcPct val="0"/>
              </a:spcAft>
            </a:pPr>
            <a:endParaRPr lang="fr-FR" sz="2800" b="1" dirty="0" smtClean="0">
              <a:solidFill>
                <a:schemeClr val="bg1"/>
              </a:solidFill>
              <a:latin typeface="Times New Roman" pitchFamily="18" charset="0"/>
              <a:ea typeface="Times New Roman" pitchFamily="18" charset="0"/>
              <a:cs typeface="Times New Roman" pitchFamily="18" charset="0"/>
            </a:endParaRPr>
          </a:p>
        </p:txBody>
      </p:sp>
      <p:sp>
        <p:nvSpPr>
          <p:cNvPr id="8" name="Rectangle 7"/>
          <p:cNvSpPr/>
          <p:nvPr/>
        </p:nvSpPr>
        <p:spPr>
          <a:xfrm>
            <a:off x="357158" y="500042"/>
            <a:ext cx="8429684" cy="618630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buNone/>
            </a:pPr>
            <a:r>
              <a:rPr lang="fr-FR" sz="2200" dirty="0" smtClean="0"/>
              <a:t>       Comme il existe un grand nombre de types de sols, il est nécessaire de décrire et de classer les sols dans des groupes qui définissent les caractéristiques acceptées et admises par tous les spécialistes de sols en géotechnique. Toute connaissance sur le comportement des sols commence par une classification logique et systématique des sols. De plus, la classification des sols facilite la communication entre ingénieurs et professionnels de sols.</a:t>
            </a:r>
          </a:p>
          <a:p>
            <a:pPr algn="just">
              <a:buNone/>
            </a:pPr>
            <a:endParaRPr lang="fr-FR" sz="2200" dirty="0" smtClean="0"/>
          </a:p>
          <a:p>
            <a:pPr algn="just">
              <a:buNone/>
            </a:pPr>
            <a:r>
              <a:rPr lang="fr-FR" sz="2200" dirty="0" smtClean="0"/>
              <a:t>       Au sujet de la classification des sols, Terzaghi (1927) écrit : Si les sols de fondation d’un bâtiment subit des tassements important faisant apparaitre des fissures dans les murs de fondation, la raison de ces tassements excessifs est due à la compressibilité élevée des sols de fondation. La vitesse de tassement du sol dépend de son coefficient de perméabilité. Plus le sol est perméable, plus sa consolidation est rapide. Donc, si on veut décrire les propriétés des sols, leur compressibilité et perméabilité doivent être déterminées et exprimées selon des procédures et des termes standards d’où la classification des sols.</a:t>
            </a:r>
          </a:p>
          <a:p>
            <a:pPr algn="just">
              <a:buNone/>
            </a:pPr>
            <a:endParaRPr lang="fr-FR" sz="2200" dirty="0" smtClean="0"/>
          </a:p>
        </p:txBody>
      </p:sp>
      <p:sp>
        <p:nvSpPr>
          <p:cNvPr id="5" name="Rectangle 4"/>
          <p:cNvSpPr/>
          <p:nvPr/>
        </p:nvSpPr>
        <p:spPr>
          <a:xfrm>
            <a:off x="0" y="1"/>
            <a:ext cx="9144000" cy="523220"/>
          </a:xfrm>
          <a:prstGeom prst="rect">
            <a:avLst/>
          </a:prstGeom>
          <a:solidFill>
            <a:srgbClr val="FF0000"/>
          </a:solidFill>
        </p:spPr>
        <p:style>
          <a:lnRef idx="1">
            <a:schemeClr val="dk1"/>
          </a:lnRef>
          <a:fillRef idx="2">
            <a:schemeClr val="dk1"/>
          </a:fillRef>
          <a:effectRef idx="1">
            <a:schemeClr val="dk1"/>
          </a:effectRef>
          <a:fontRef idx="minor">
            <a:schemeClr val="dk1"/>
          </a:fontRef>
        </p:style>
        <p:txBody>
          <a:bodyPr wrap="square">
            <a:spAutoFit/>
          </a:bodyPr>
          <a:lstStyle/>
          <a:p>
            <a:pPr lvl="0" algn="ctr" fontAlgn="base">
              <a:spcBef>
                <a:spcPct val="0"/>
              </a:spcBef>
              <a:spcAft>
                <a:spcPct val="0"/>
              </a:spcAft>
            </a:pPr>
            <a:r>
              <a:rPr lang="fr-FR" sz="2800" b="1" dirty="0" smtClean="0">
                <a:solidFill>
                  <a:schemeClr val="bg1"/>
                </a:solidFill>
                <a:latin typeface="Times New Roman" pitchFamily="18" charset="0"/>
                <a:ea typeface="Times New Roman" pitchFamily="18" charset="0"/>
                <a:cs typeface="Times New Roman" pitchFamily="18" charset="0"/>
              </a:rPr>
              <a:t>Introduction </a:t>
            </a:r>
          </a:p>
        </p:txBody>
      </p:sp>
      <p:sp>
        <p:nvSpPr>
          <p:cNvPr id="7" name="Rectangle 6"/>
          <p:cNvSpPr/>
          <p:nvPr/>
        </p:nvSpPr>
        <p:spPr>
          <a:xfrm>
            <a:off x="0" y="6525344"/>
            <a:ext cx="9144000" cy="338554"/>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wrap="square">
            <a:spAutoFit/>
          </a:bodyPr>
          <a:lstStyle/>
          <a:p>
            <a:r>
              <a:rPr lang="fr-FR" sz="1600" i="1" dirty="0" smtClean="0">
                <a:solidFill>
                  <a:srgbClr val="FFFF00"/>
                </a:solidFill>
              </a:rPr>
              <a:t>Cours de 2</a:t>
            </a:r>
            <a:r>
              <a:rPr lang="fr-FR" sz="1600" i="1" baseline="30000" dirty="0" smtClean="0">
                <a:solidFill>
                  <a:srgbClr val="FFFF00"/>
                </a:solidFill>
              </a:rPr>
              <a:t>ème</a:t>
            </a:r>
            <a:r>
              <a:rPr lang="fr-FR" sz="1600" i="1" dirty="0" smtClean="0">
                <a:solidFill>
                  <a:srgbClr val="FFFF00"/>
                </a:solidFill>
              </a:rPr>
              <a:t> Année Master – Université DBKM                               E-mail: hamid_gadouri2000@yahoo.fr   </a:t>
            </a:r>
            <a:r>
              <a:rPr lang="fr-FR" sz="1600" b="1" dirty="0" smtClean="0">
                <a:solidFill>
                  <a:srgbClr val="FF0000"/>
                </a:solidFill>
              </a:rPr>
              <a:t>(03)</a:t>
            </a:r>
            <a:endParaRPr lang="fr-FR" sz="1600" b="1"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Image 48" descr="220px-Clay-ss-2005">
            <a:hlinkClick r:id="rId3"/>
          </p:cNvPr>
          <p:cNvPicPr/>
          <p:nvPr/>
        </p:nvPicPr>
        <p:blipFill>
          <a:blip r:embed="rId4" cstate="print"/>
          <a:srcRect/>
          <a:stretch>
            <a:fillRect/>
          </a:stretch>
        </p:blipFill>
        <p:spPr bwMode="auto">
          <a:xfrm>
            <a:off x="214282" y="1214422"/>
            <a:ext cx="2643206" cy="200026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Rectangle 4"/>
          <p:cNvSpPr/>
          <p:nvPr/>
        </p:nvSpPr>
        <p:spPr>
          <a:xfrm>
            <a:off x="0" y="1"/>
            <a:ext cx="9144000" cy="523220"/>
          </a:xfrm>
          <a:prstGeom prst="rect">
            <a:avLst/>
          </a:prstGeom>
          <a:solidFill>
            <a:srgbClr val="FF0000"/>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2800" b="1" dirty="0" smtClean="0">
                <a:solidFill>
                  <a:schemeClr val="bg1"/>
                </a:solidFill>
                <a:latin typeface="Times New Roman" pitchFamily="18" charset="0"/>
                <a:ea typeface="Times New Roman" pitchFamily="18" charset="0"/>
                <a:cs typeface="Times New Roman" pitchFamily="18" charset="0"/>
              </a:rPr>
              <a:t>1-  Définitions de bases</a:t>
            </a:r>
            <a:endParaRPr lang="fr-FR" sz="2800" dirty="0">
              <a:solidFill>
                <a:schemeClr val="bg1"/>
              </a:solidFill>
              <a:latin typeface="Tahoma" pitchFamily="34" charset="0"/>
              <a:ea typeface="Tahoma" pitchFamily="34" charset="0"/>
              <a:cs typeface="Tahoma" pitchFamily="34" charset="0"/>
            </a:endParaRPr>
          </a:p>
        </p:txBody>
      </p:sp>
      <p:sp>
        <p:nvSpPr>
          <p:cNvPr id="18" name="Plaque 17"/>
          <p:cNvSpPr/>
          <p:nvPr/>
        </p:nvSpPr>
        <p:spPr>
          <a:xfrm>
            <a:off x="3571868" y="1571612"/>
            <a:ext cx="2000264" cy="1000132"/>
          </a:xfrm>
          <a:prstGeom prst="bevel">
            <a:avLst>
              <a:gd name="adj" fmla="val 892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b="1" dirty="0" smtClean="0">
                <a:solidFill>
                  <a:schemeClr val="tx1"/>
                </a:solidFill>
                <a:latin typeface="Times New Roman" pitchFamily="18" charset="0"/>
                <a:cs typeface="Times New Roman" pitchFamily="18" charset="0"/>
              </a:rPr>
              <a:t>Est une roche sédimentaire </a:t>
            </a:r>
          </a:p>
        </p:txBody>
      </p:sp>
      <p:sp>
        <p:nvSpPr>
          <p:cNvPr id="15" name="Plaque 14"/>
          <p:cNvSpPr/>
          <p:nvPr/>
        </p:nvSpPr>
        <p:spPr>
          <a:xfrm>
            <a:off x="1643042" y="1785926"/>
            <a:ext cx="1285884" cy="642942"/>
          </a:xfrm>
          <a:prstGeom prst="bevel">
            <a:avLst>
              <a:gd name="adj" fmla="val 10038"/>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fontAlgn="base">
              <a:spcBef>
                <a:spcPct val="0"/>
              </a:spcBef>
              <a:spcAft>
                <a:spcPct val="0"/>
              </a:spcAft>
            </a:pPr>
            <a:r>
              <a:rPr lang="fr-FR" sz="2000" b="1" dirty="0" smtClean="0">
                <a:solidFill>
                  <a:schemeClr val="tx1"/>
                </a:solidFill>
                <a:latin typeface="Times New Roman" pitchFamily="18" charset="0"/>
                <a:ea typeface="Times New Roman" pitchFamily="18" charset="0"/>
                <a:cs typeface="Times New Roman" pitchFamily="18" charset="0"/>
              </a:rPr>
              <a:t>L’argile</a:t>
            </a:r>
            <a:r>
              <a:rPr lang="fr-FR" b="1" dirty="0" smtClean="0">
                <a:solidFill>
                  <a:schemeClr val="tx1"/>
                </a:solidFill>
                <a:latin typeface="Times New Roman" pitchFamily="18" charset="0"/>
                <a:ea typeface="Times New Roman" pitchFamily="18" charset="0"/>
                <a:cs typeface="Times New Roman" pitchFamily="18" charset="0"/>
              </a:rPr>
              <a:t> </a:t>
            </a:r>
          </a:p>
        </p:txBody>
      </p:sp>
      <p:sp>
        <p:nvSpPr>
          <p:cNvPr id="21" name="Plaque 20"/>
          <p:cNvSpPr/>
          <p:nvPr/>
        </p:nvSpPr>
        <p:spPr>
          <a:xfrm>
            <a:off x="6143636" y="1428736"/>
            <a:ext cx="2857520" cy="1357322"/>
          </a:xfrm>
          <a:prstGeom prst="bevel">
            <a:avLst>
              <a:gd name="adj" fmla="val 555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b="1" dirty="0" smtClean="0">
                <a:solidFill>
                  <a:schemeClr val="tx1"/>
                </a:solidFill>
                <a:latin typeface="Times New Roman" pitchFamily="18" charset="0"/>
                <a:cs typeface="Times New Roman" pitchFamily="18" charset="0"/>
              </a:rPr>
              <a:t>Composée en générale, de Silicates d’aluminium plus ou moins hydratés</a:t>
            </a:r>
            <a:endParaRPr lang="fr-FR" sz="2000" b="1" dirty="0" smtClean="0">
              <a:solidFill>
                <a:schemeClr val="tx1"/>
              </a:solidFill>
              <a:latin typeface="Times New Roman" pitchFamily="18" charset="0"/>
              <a:ea typeface="Times New Roman" pitchFamily="18" charset="0"/>
              <a:cs typeface="Times New Roman" pitchFamily="18" charset="0"/>
            </a:endParaRPr>
          </a:p>
        </p:txBody>
      </p:sp>
      <p:sp>
        <p:nvSpPr>
          <p:cNvPr id="30" name="Flèche droite 29"/>
          <p:cNvSpPr/>
          <p:nvPr/>
        </p:nvSpPr>
        <p:spPr>
          <a:xfrm>
            <a:off x="3000364" y="1428736"/>
            <a:ext cx="571504" cy="135732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b="1" dirty="0">
              <a:solidFill>
                <a:schemeClr val="tx1"/>
              </a:solidFill>
              <a:latin typeface="Times New Roman" pitchFamily="18" charset="0"/>
              <a:cs typeface="Times New Roman" pitchFamily="18" charset="0"/>
            </a:endParaRPr>
          </a:p>
        </p:txBody>
      </p:sp>
      <p:sp>
        <p:nvSpPr>
          <p:cNvPr id="39" name="Plaque 38"/>
          <p:cNvSpPr/>
          <p:nvPr/>
        </p:nvSpPr>
        <p:spPr>
          <a:xfrm>
            <a:off x="142844" y="3500438"/>
            <a:ext cx="2143140" cy="1214446"/>
          </a:xfrm>
          <a:prstGeom prst="bevel">
            <a:avLst>
              <a:gd name="adj" fmla="val 6563"/>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fontAlgn="base">
              <a:spcBef>
                <a:spcPct val="0"/>
              </a:spcBef>
              <a:spcAft>
                <a:spcPct val="0"/>
              </a:spcAft>
            </a:pPr>
            <a:r>
              <a:rPr lang="fr-FR" sz="2000" b="1" dirty="0" smtClean="0">
                <a:solidFill>
                  <a:schemeClr val="tx1"/>
                </a:solidFill>
                <a:latin typeface="Times New Roman" pitchFamily="18" charset="0"/>
                <a:ea typeface="Times New Roman" pitchFamily="18" charset="0"/>
                <a:cs typeface="Times New Roman" pitchFamily="18" charset="0"/>
              </a:rPr>
              <a:t>Ces silicates</a:t>
            </a:r>
          </a:p>
          <a:p>
            <a:pPr lvl="0" algn="ctr" fontAlgn="base">
              <a:spcBef>
                <a:spcPct val="0"/>
              </a:spcBef>
              <a:spcAft>
                <a:spcPct val="0"/>
              </a:spcAft>
            </a:pPr>
            <a:r>
              <a:rPr lang="fr-FR" sz="2000" b="1" dirty="0" smtClean="0">
                <a:solidFill>
                  <a:schemeClr val="tx1"/>
                </a:solidFill>
                <a:latin typeface="Times New Roman" pitchFamily="18" charset="0"/>
                <a:ea typeface="Times New Roman" pitchFamily="18" charset="0"/>
                <a:cs typeface="Times New Roman" pitchFamily="18" charset="0"/>
              </a:rPr>
              <a:t>Présentent </a:t>
            </a:r>
            <a:r>
              <a:rPr lang="fr-FR" sz="2000" b="1" dirty="0" smtClean="0">
                <a:solidFill>
                  <a:schemeClr val="tx1"/>
                </a:solidFill>
                <a:latin typeface="Times New Roman" pitchFamily="18" charset="0"/>
                <a:cs typeface="Times New Roman" pitchFamily="18" charset="0"/>
              </a:rPr>
              <a:t>Une structure</a:t>
            </a:r>
            <a:r>
              <a:rPr lang="fr-FR" sz="2000" b="1" dirty="0" smtClean="0">
                <a:solidFill>
                  <a:schemeClr val="tx1"/>
                </a:solidFill>
                <a:latin typeface="Times New Roman" pitchFamily="18" charset="0"/>
                <a:ea typeface="Times New Roman" pitchFamily="18" charset="0"/>
                <a:cs typeface="Times New Roman" pitchFamily="18" charset="0"/>
              </a:rPr>
              <a:t> </a:t>
            </a:r>
          </a:p>
        </p:txBody>
      </p:sp>
      <p:sp>
        <p:nvSpPr>
          <p:cNvPr id="41" name="Plaque 40"/>
          <p:cNvSpPr/>
          <p:nvPr/>
        </p:nvSpPr>
        <p:spPr>
          <a:xfrm>
            <a:off x="3071802" y="3143248"/>
            <a:ext cx="2000264" cy="857256"/>
          </a:xfrm>
          <a:prstGeom prst="bevel">
            <a:avLst>
              <a:gd name="adj" fmla="val 544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b="1" dirty="0" smtClean="0">
                <a:solidFill>
                  <a:schemeClr val="tx1"/>
                </a:solidFill>
                <a:latin typeface="Times New Roman" pitchFamily="18" charset="0"/>
                <a:cs typeface="Times New Roman" pitchFamily="18" charset="0"/>
              </a:rPr>
              <a:t>Feuilletée</a:t>
            </a:r>
          </a:p>
          <a:p>
            <a:pPr algn="ctr"/>
            <a:r>
              <a:rPr lang="fr-FR" sz="2000" b="1" dirty="0" smtClean="0">
                <a:solidFill>
                  <a:schemeClr val="tx1"/>
                </a:solidFill>
              </a:rPr>
              <a:t>(</a:t>
            </a:r>
            <a:r>
              <a:rPr lang="fr-FR" sz="2000" b="1" dirty="0" smtClean="0">
                <a:solidFill>
                  <a:srgbClr val="0070C0"/>
                </a:solidFill>
                <a:latin typeface="Times New Roman" pitchFamily="18" charset="0"/>
                <a:cs typeface="Times New Roman" pitchFamily="18" charset="0"/>
              </a:rPr>
              <a:t>Phyllosilicates</a:t>
            </a:r>
            <a:r>
              <a:rPr lang="fr-FR" sz="2000" b="1" dirty="0" smtClean="0">
                <a:solidFill>
                  <a:schemeClr val="tx1"/>
                </a:solidFill>
              </a:rPr>
              <a:t>) </a:t>
            </a:r>
            <a:endParaRPr lang="fr-FR" sz="2000" b="1" dirty="0" smtClean="0">
              <a:solidFill>
                <a:schemeClr val="tx1"/>
              </a:solidFill>
              <a:latin typeface="Times New Roman" pitchFamily="18" charset="0"/>
              <a:cs typeface="Times New Roman" pitchFamily="18" charset="0"/>
            </a:endParaRPr>
          </a:p>
        </p:txBody>
      </p:sp>
      <p:sp>
        <p:nvSpPr>
          <p:cNvPr id="42" name="Flèche angle droit à deux pointes 41"/>
          <p:cNvSpPr/>
          <p:nvPr/>
        </p:nvSpPr>
        <p:spPr>
          <a:xfrm rot="8264929">
            <a:off x="2399523" y="3741283"/>
            <a:ext cx="842228" cy="875633"/>
          </a:xfrm>
          <a:prstGeom prst="leftUp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43" name="Plaque 42"/>
          <p:cNvSpPr/>
          <p:nvPr/>
        </p:nvSpPr>
        <p:spPr>
          <a:xfrm>
            <a:off x="3071802" y="4214818"/>
            <a:ext cx="2000264" cy="1071570"/>
          </a:xfrm>
          <a:prstGeom prst="bevel">
            <a:avLst>
              <a:gd name="adj" fmla="val 454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b="1" dirty="0" smtClean="0">
                <a:solidFill>
                  <a:schemeClr val="tx1"/>
                </a:solidFill>
                <a:latin typeface="Times New Roman" pitchFamily="18" charset="0"/>
                <a:cs typeface="Times New Roman" pitchFamily="18" charset="0"/>
              </a:rPr>
              <a:t>Fibreuse (</a:t>
            </a:r>
            <a:r>
              <a:rPr lang="fr-FR" sz="2000" b="1" dirty="0" smtClean="0">
                <a:solidFill>
                  <a:srgbClr val="0070C0"/>
                </a:solidFill>
                <a:latin typeface="Times New Roman" pitchFamily="18" charset="0"/>
                <a:cs typeface="Times New Roman" pitchFamily="18" charset="0"/>
              </a:rPr>
              <a:t>Sépiolite</a:t>
            </a:r>
            <a:r>
              <a:rPr lang="fr-FR" sz="2000" b="1" dirty="0" smtClean="0">
                <a:solidFill>
                  <a:schemeClr val="tx1"/>
                </a:solidFill>
                <a:latin typeface="Times New Roman" pitchFamily="18" charset="0"/>
                <a:cs typeface="Times New Roman" pitchFamily="18" charset="0"/>
              </a:rPr>
              <a:t> et </a:t>
            </a:r>
            <a:r>
              <a:rPr lang="fr-FR" sz="2000" b="1" dirty="0" smtClean="0">
                <a:solidFill>
                  <a:srgbClr val="0070C0"/>
                </a:solidFill>
                <a:latin typeface="Times New Roman" pitchFamily="18" charset="0"/>
                <a:cs typeface="Times New Roman" pitchFamily="18" charset="0"/>
              </a:rPr>
              <a:t>Palygorskite</a:t>
            </a:r>
            <a:r>
              <a:rPr lang="fr-FR" sz="2000" b="1" dirty="0" smtClean="0">
                <a:solidFill>
                  <a:schemeClr val="tx1"/>
                </a:solidFill>
                <a:latin typeface="Times New Roman" pitchFamily="18" charset="0"/>
                <a:cs typeface="Times New Roman" pitchFamily="18" charset="0"/>
              </a:rPr>
              <a:t>)</a:t>
            </a:r>
          </a:p>
        </p:txBody>
      </p:sp>
      <p:sp>
        <p:nvSpPr>
          <p:cNvPr id="44" name="Flèche droite 43"/>
          <p:cNvSpPr/>
          <p:nvPr/>
        </p:nvSpPr>
        <p:spPr>
          <a:xfrm>
            <a:off x="5143504" y="3214686"/>
            <a:ext cx="1643074" cy="642942"/>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b="1" dirty="0" smtClean="0">
                <a:solidFill>
                  <a:schemeClr val="tx1"/>
                </a:solidFill>
                <a:latin typeface="Times New Roman" pitchFamily="18" charset="0"/>
                <a:cs typeface="Times New Roman" pitchFamily="18" charset="0"/>
              </a:rPr>
              <a:t>Qui explique  </a:t>
            </a:r>
            <a:endParaRPr lang="fr-FR" b="1" dirty="0">
              <a:solidFill>
                <a:schemeClr val="tx1"/>
              </a:solidFill>
              <a:latin typeface="Times New Roman" pitchFamily="18" charset="0"/>
              <a:cs typeface="Times New Roman" pitchFamily="18" charset="0"/>
            </a:endParaRPr>
          </a:p>
        </p:txBody>
      </p:sp>
      <p:sp>
        <p:nvSpPr>
          <p:cNvPr id="46" name="Flèche droite 45"/>
          <p:cNvSpPr/>
          <p:nvPr/>
        </p:nvSpPr>
        <p:spPr>
          <a:xfrm>
            <a:off x="5143504" y="4429132"/>
            <a:ext cx="1643074" cy="642942"/>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b="1" dirty="0" smtClean="0">
                <a:solidFill>
                  <a:schemeClr val="tx1"/>
                </a:solidFill>
                <a:latin typeface="Times New Roman" pitchFamily="18" charset="0"/>
                <a:cs typeface="Times New Roman" pitchFamily="18" charset="0"/>
              </a:rPr>
              <a:t>Qui explique  </a:t>
            </a:r>
            <a:endParaRPr lang="fr-FR" b="1" dirty="0">
              <a:solidFill>
                <a:schemeClr val="tx1"/>
              </a:solidFill>
              <a:latin typeface="Times New Roman" pitchFamily="18" charset="0"/>
              <a:cs typeface="Times New Roman" pitchFamily="18" charset="0"/>
            </a:endParaRPr>
          </a:p>
        </p:txBody>
      </p:sp>
      <p:sp>
        <p:nvSpPr>
          <p:cNvPr id="47" name="Plaque 46"/>
          <p:cNvSpPr/>
          <p:nvPr/>
        </p:nvSpPr>
        <p:spPr>
          <a:xfrm>
            <a:off x="6858016" y="3214686"/>
            <a:ext cx="2071702" cy="642942"/>
          </a:xfrm>
          <a:prstGeom prst="bevel">
            <a:avLst>
              <a:gd name="adj" fmla="val 544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b="1" dirty="0" smtClean="0">
                <a:solidFill>
                  <a:schemeClr val="tx1"/>
                </a:solidFill>
                <a:latin typeface="Times New Roman" pitchFamily="18" charset="0"/>
                <a:cs typeface="Times New Roman" pitchFamily="18" charset="0"/>
              </a:rPr>
              <a:t>Leur plasticité</a:t>
            </a:r>
          </a:p>
        </p:txBody>
      </p:sp>
      <p:sp>
        <p:nvSpPr>
          <p:cNvPr id="48" name="Plaque 47"/>
          <p:cNvSpPr/>
          <p:nvPr/>
        </p:nvSpPr>
        <p:spPr>
          <a:xfrm>
            <a:off x="6858016" y="4357694"/>
            <a:ext cx="2071702" cy="785818"/>
          </a:xfrm>
          <a:prstGeom prst="bevel">
            <a:avLst>
              <a:gd name="adj" fmla="val 5445"/>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sz="2000" b="1" dirty="0" smtClean="0">
                <a:latin typeface="Times New Roman" pitchFamily="18" charset="0"/>
                <a:cs typeface="Times New Roman" pitchFamily="18" charset="0"/>
              </a:rPr>
              <a:t>Leurs qualités d'absorption.</a:t>
            </a:r>
            <a:endParaRPr lang="fr-FR" sz="2000" b="1" dirty="0">
              <a:latin typeface="Times New Roman" pitchFamily="18" charset="0"/>
              <a:cs typeface="Times New Roman" pitchFamily="18" charset="0"/>
            </a:endParaRPr>
          </a:p>
        </p:txBody>
      </p:sp>
      <p:sp>
        <p:nvSpPr>
          <p:cNvPr id="52" name="Flèche droite 51"/>
          <p:cNvSpPr/>
          <p:nvPr/>
        </p:nvSpPr>
        <p:spPr>
          <a:xfrm>
            <a:off x="5643570" y="1428736"/>
            <a:ext cx="500066" cy="135732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b="1" dirty="0">
              <a:solidFill>
                <a:schemeClr val="tx1"/>
              </a:solidFill>
              <a:latin typeface="Times New Roman" pitchFamily="18" charset="0"/>
              <a:cs typeface="Times New Roman" pitchFamily="18" charset="0"/>
            </a:endParaRPr>
          </a:p>
        </p:txBody>
      </p:sp>
      <p:sp>
        <p:nvSpPr>
          <p:cNvPr id="53" name="Rectangle 52"/>
          <p:cNvSpPr/>
          <p:nvPr/>
        </p:nvSpPr>
        <p:spPr>
          <a:xfrm>
            <a:off x="142844" y="5500702"/>
            <a:ext cx="8929718" cy="76944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fr-FR" sz="2200" b="1" dirty="0" smtClean="0">
                <a:solidFill>
                  <a:srgbClr val="FF0000"/>
                </a:solidFill>
                <a:latin typeface="Times New Roman" pitchFamily="18" charset="0"/>
                <a:cs typeface="Times New Roman" pitchFamily="18" charset="0"/>
              </a:rPr>
              <a:t>Remarque</a:t>
            </a:r>
            <a:r>
              <a:rPr lang="fr-FR" sz="2200" dirty="0" smtClean="0">
                <a:latin typeface="Times New Roman" pitchFamily="18" charset="0"/>
                <a:cs typeface="Times New Roman" pitchFamily="18" charset="0"/>
              </a:rPr>
              <a:t> : En géotechnique, on désigne par argile les matériaux de </a:t>
            </a:r>
            <a:r>
              <a:rPr lang="fr-FR" sz="2200" b="1" dirty="0" smtClean="0">
                <a:solidFill>
                  <a:srgbClr val="0070C0"/>
                </a:solidFill>
                <a:latin typeface="Times New Roman" pitchFamily="18" charset="0"/>
                <a:cs typeface="Times New Roman" pitchFamily="18" charset="0"/>
              </a:rPr>
              <a:t>granulométrie </a:t>
            </a:r>
            <a:r>
              <a:rPr lang="fr-FR" sz="2200" dirty="0" smtClean="0">
                <a:latin typeface="Times New Roman" pitchFamily="18" charset="0"/>
                <a:cs typeface="Times New Roman" pitchFamily="18" charset="0"/>
              </a:rPr>
              <a:t>inférieure à </a:t>
            </a:r>
            <a:r>
              <a:rPr lang="fr-FR" sz="2200" b="1" dirty="0" smtClean="0">
                <a:solidFill>
                  <a:srgbClr val="FF0000"/>
                </a:solidFill>
                <a:latin typeface="Times New Roman" pitchFamily="18" charset="0"/>
                <a:cs typeface="Times New Roman" pitchFamily="18" charset="0"/>
              </a:rPr>
              <a:t>4 </a:t>
            </a:r>
            <a:r>
              <a:rPr lang="fr-FR" sz="2200" dirty="0" smtClean="0">
                <a:solidFill>
                  <a:schemeClr val="tx1"/>
                </a:solidFill>
                <a:latin typeface="Times New Roman" pitchFamily="18" charset="0"/>
                <a:cs typeface="Times New Roman" pitchFamily="18" charset="0"/>
              </a:rPr>
              <a:t>µm, mais</a:t>
            </a:r>
            <a:r>
              <a:rPr lang="fr-FR" sz="2200" dirty="0" smtClean="0">
                <a:latin typeface="Times New Roman" pitchFamily="18" charset="0"/>
                <a:cs typeface="Times New Roman" pitchFamily="18" charset="0"/>
              </a:rPr>
              <a:t> entre </a:t>
            </a:r>
            <a:r>
              <a:rPr lang="fr-FR" sz="2200" b="1" dirty="0" smtClean="0">
                <a:solidFill>
                  <a:srgbClr val="FF0000"/>
                </a:solidFill>
                <a:latin typeface="Times New Roman" pitchFamily="18" charset="0"/>
                <a:cs typeface="Times New Roman" pitchFamily="18" charset="0"/>
              </a:rPr>
              <a:t>4</a:t>
            </a:r>
            <a:r>
              <a:rPr lang="fr-FR" sz="2200" dirty="0" smtClean="0">
                <a:latin typeface="Times New Roman" pitchFamily="18" charset="0"/>
                <a:cs typeface="Times New Roman" pitchFamily="18" charset="0"/>
              </a:rPr>
              <a:t> et </a:t>
            </a:r>
            <a:r>
              <a:rPr lang="fr-FR" sz="2200" b="1" dirty="0" smtClean="0">
                <a:solidFill>
                  <a:srgbClr val="FF0000"/>
                </a:solidFill>
                <a:latin typeface="Times New Roman" pitchFamily="18" charset="0"/>
                <a:cs typeface="Times New Roman" pitchFamily="18" charset="0"/>
              </a:rPr>
              <a:t>63 µm</a:t>
            </a:r>
            <a:r>
              <a:rPr lang="fr-FR" sz="2200" dirty="0" smtClean="0">
                <a:latin typeface="Times New Roman" pitchFamily="18" charset="0"/>
                <a:cs typeface="Times New Roman" pitchFamily="18" charset="0"/>
              </a:rPr>
              <a:t>, on parle de </a:t>
            </a:r>
            <a:r>
              <a:rPr lang="fr-FR" sz="2200" b="1" dirty="0" smtClean="0">
                <a:solidFill>
                  <a:srgbClr val="FF0000"/>
                </a:solidFill>
                <a:latin typeface="Times New Roman" pitchFamily="18" charset="0"/>
                <a:cs typeface="Times New Roman" pitchFamily="18" charset="0"/>
              </a:rPr>
              <a:t>limon</a:t>
            </a:r>
            <a:r>
              <a:rPr lang="fr-FR" sz="2200" dirty="0" smtClean="0">
                <a:latin typeface="Times New Roman" pitchFamily="18" charset="0"/>
                <a:cs typeface="Times New Roman" pitchFamily="18" charset="0"/>
              </a:rPr>
              <a:t>.</a:t>
            </a:r>
            <a:endParaRPr lang="fr-FR" sz="2200" dirty="0">
              <a:latin typeface="Times New Roman" pitchFamily="18" charset="0"/>
              <a:cs typeface="Times New Roman" pitchFamily="18" charset="0"/>
            </a:endParaRPr>
          </a:p>
        </p:txBody>
      </p:sp>
      <p:sp>
        <p:nvSpPr>
          <p:cNvPr id="19" name="Rectangle 18"/>
          <p:cNvSpPr/>
          <p:nvPr/>
        </p:nvSpPr>
        <p:spPr>
          <a:xfrm>
            <a:off x="142844" y="571480"/>
            <a:ext cx="4429156" cy="5232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fr-FR" sz="2800" b="1" dirty="0" smtClean="0">
                <a:solidFill>
                  <a:srgbClr val="0070C0"/>
                </a:solidFill>
                <a:latin typeface="Times New Roman" pitchFamily="18" charset="0"/>
                <a:ea typeface="Times New Roman" pitchFamily="18" charset="0"/>
                <a:cs typeface="Times New Roman" pitchFamily="18" charset="0"/>
              </a:rPr>
              <a:t>Qu’</a:t>
            </a:r>
            <a:r>
              <a:rPr lang="fr-FR" sz="2800" b="1" dirty="0" err="1" smtClean="0">
                <a:solidFill>
                  <a:srgbClr val="0070C0"/>
                </a:solidFill>
                <a:latin typeface="Times New Roman" pitchFamily="18" charset="0"/>
                <a:ea typeface="Times New Roman" pitchFamily="18" charset="0"/>
                <a:cs typeface="Times New Roman" pitchFamily="18" charset="0"/>
              </a:rPr>
              <a:t>est-ce-qu’une</a:t>
            </a:r>
            <a:r>
              <a:rPr lang="fr-FR" sz="2800" b="1" dirty="0" smtClean="0">
                <a:solidFill>
                  <a:srgbClr val="0070C0"/>
                </a:solidFill>
                <a:latin typeface="Times New Roman" pitchFamily="18" charset="0"/>
                <a:ea typeface="Times New Roman" pitchFamily="18" charset="0"/>
                <a:cs typeface="Times New Roman" pitchFamily="18" charset="0"/>
              </a:rPr>
              <a:t> argile ?</a:t>
            </a:r>
            <a:endParaRPr lang="fr-FR" sz="2800" dirty="0">
              <a:solidFill>
                <a:srgbClr val="0070C0"/>
              </a:solidFill>
              <a:latin typeface="Tahoma" pitchFamily="34" charset="0"/>
              <a:ea typeface="Tahoma" pitchFamily="34" charset="0"/>
              <a:cs typeface="Tahoma" pitchFamily="34" charset="0"/>
            </a:endParaRPr>
          </a:p>
        </p:txBody>
      </p:sp>
      <p:sp>
        <p:nvSpPr>
          <p:cNvPr id="20" name="Rectangle 19"/>
          <p:cNvSpPr/>
          <p:nvPr/>
        </p:nvSpPr>
        <p:spPr>
          <a:xfrm>
            <a:off x="0" y="6474822"/>
            <a:ext cx="9144000" cy="338554"/>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wrap="square">
            <a:spAutoFit/>
          </a:bodyPr>
          <a:lstStyle/>
          <a:p>
            <a:r>
              <a:rPr lang="fr-FR" sz="1600" i="1" dirty="0" smtClean="0">
                <a:solidFill>
                  <a:srgbClr val="FFFF00"/>
                </a:solidFill>
              </a:rPr>
              <a:t>Cours de 2</a:t>
            </a:r>
            <a:r>
              <a:rPr lang="fr-FR" sz="1600" i="1" baseline="30000" dirty="0" smtClean="0">
                <a:solidFill>
                  <a:srgbClr val="FFFF00"/>
                </a:solidFill>
              </a:rPr>
              <a:t>ème</a:t>
            </a:r>
            <a:r>
              <a:rPr lang="fr-FR" sz="1600" i="1" dirty="0" smtClean="0">
                <a:solidFill>
                  <a:srgbClr val="FFFF00"/>
                </a:solidFill>
              </a:rPr>
              <a:t> Année Master – Université DBKM                               E-mail: hamid_gadouri2000@yahoo.fr   </a:t>
            </a:r>
            <a:r>
              <a:rPr lang="fr-FR" sz="1600" b="1" dirty="0" smtClean="0">
                <a:solidFill>
                  <a:srgbClr val="FF0000"/>
                </a:solidFill>
              </a:rPr>
              <a:t>(04)</a:t>
            </a:r>
            <a:endParaRPr lang="fr-FR" sz="1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edge">
                                      <p:cBhvr>
                                        <p:cTn id="7" dur="500"/>
                                        <p:tgtEl>
                                          <p:spTgt spid="49"/>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edge">
                                      <p:cBhvr>
                                        <p:cTn id="10" dur="500"/>
                                        <p:tgtEl>
                                          <p:spTgt spid="1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fltVal val="0"/>
                                          </p:val>
                                        </p:tav>
                                        <p:tav tm="100000">
                                          <p:val>
                                            <p:strVal val="#ppt_w"/>
                                          </p:val>
                                        </p:tav>
                                      </p:tavLst>
                                    </p:anim>
                                    <p:anim calcmode="lin" valueType="num">
                                      <p:cBhvr>
                                        <p:cTn id="15" dur="500" fill="hold"/>
                                        <p:tgtEl>
                                          <p:spTgt spid="30"/>
                                        </p:tgtEl>
                                        <p:attrNameLst>
                                          <p:attrName>ppt_h</p:attrName>
                                        </p:attrNameLst>
                                      </p:cBhvr>
                                      <p:tavLst>
                                        <p:tav tm="0">
                                          <p:val>
                                            <p:fltVal val="0"/>
                                          </p:val>
                                        </p:tav>
                                        <p:tav tm="100000">
                                          <p:val>
                                            <p:strVal val="#ppt_h"/>
                                          </p:val>
                                        </p:tav>
                                      </p:tavLst>
                                    </p:anim>
                                  </p:childTnLst>
                                </p:cTn>
                              </p:par>
                            </p:childTnLst>
                          </p:cTn>
                        </p:par>
                        <p:par>
                          <p:cTn id="16" fill="hold">
                            <p:stCondLst>
                              <p:cond delay="1000"/>
                            </p:stCondLst>
                            <p:childTnLst>
                              <p:par>
                                <p:cTn id="17" presetID="2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childTnLst>
                                </p:cTn>
                              </p:par>
                            </p:childTnLst>
                          </p:cTn>
                        </p:par>
                        <p:par>
                          <p:cTn id="21" fill="hold">
                            <p:stCondLst>
                              <p:cond delay="1500"/>
                            </p:stCondLst>
                            <p:childTnLst>
                              <p:par>
                                <p:cTn id="22" presetID="12" presetClass="entr" presetSubtype="4"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slide(fromBottom)">
                                      <p:cBhvr>
                                        <p:cTn id="24" dur="500"/>
                                        <p:tgtEl>
                                          <p:spTgt spid="52"/>
                                        </p:tgtEl>
                                      </p:cBhvr>
                                    </p:animEffect>
                                  </p:childTnLst>
                                </p:cTn>
                              </p:par>
                            </p:childTnLst>
                          </p:cTn>
                        </p:par>
                        <p:par>
                          <p:cTn id="25" fill="hold">
                            <p:stCondLst>
                              <p:cond delay="2000"/>
                            </p:stCondLst>
                            <p:childTnLst>
                              <p:par>
                                <p:cTn id="26" presetID="12" presetClass="entr" presetSubtype="4"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slide(fromBottom)">
                                      <p:cBhvr>
                                        <p:cTn id="28" dur="500"/>
                                        <p:tgtEl>
                                          <p:spTgt spid="21"/>
                                        </p:tgtEl>
                                      </p:cBhvr>
                                    </p:animEffect>
                                  </p:childTnLst>
                                </p:cTn>
                              </p:par>
                            </p:childTnLst>
                          </p:cTn>
                        </p:par>
                        <p:par>
                          <p:cTn id="29" fill="hold">
                            <p:stCondLst>
                              <p:cond delay="2500"/>
                            </p:stCondLst>
                            <p:childTnLst>
                              <p:par>
                                <p:cTn id="30" presetID="4" presetClass="entr" presetSubtype="16"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box(in)">
                                      <p:cBhvr>
                                        <p:cTn id="32" dur="500"/>
                                        <p:tgtEl>
                                          <p:spTgt spid="39"/>
                                        </p:tgtEl>
                                      </p:cBhvr>
                                    </p:animEffect>
                                  </p:childTnLst>
                                </p:cTn>
                              </p:par>
                            </p:childTnLst>
                          </p:cTn>
                        </p:par>
                        <p:par>
                          <p:cTn id="33" fill="hold">
                            <p:stCondLst>
                              <p:cond delay="3000"/>
                            </p:stCondLst>
                            <p:childTnLst>
                              <p:par>
                                <p:cTn id="34" presetID="4" presetClass="entr" presetSubtype="16"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box(in)">
                                      <p:cBhvr>
                                        <p:cTn id="36" dur="500"/>
                                        <p:tgtEl>
                                          <p:spTgt spid="42"/>
                                        </p:tgtEl>
                                      </p:cBhvr>
                                    </p:animEffect>
                                  </p:childTnLst>
                                </p:cTn>
                              </p:par>
                            </p:childTnLst>
                          </p:cTn>
                        </p:par>
                        <p:par>
                          <p:cTn id="37" fill="hold">
                            <p:stCondLst>
                              <p:cond delay="3500"/>
                            </p:stCondLst>
                            <p:childTnLst>
                              <p:par>
                                <p:cTn id="38" presetID="23" presetClass="entr" presetSubtype="16"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 calcmode="lin" valueType="num">
                                      <p:cBhvr>
                                        <p:cTn id="40" dur="500" fill="hold"/>
                                        <p:tgtEl>
                                          <p:spTgt spid="41"/>
                                        </p:tgtEl>
                                        <p:attrNameLst>
                                          <p:attrName>ppt_w</p:attrName>
                                        </p:attrNameLst>
                                      </p:cBhvr>
                                      <p:tavLst>
                                        <p:tav tm="0">
                                          <p:val>
                                            <p:fltVal val="0"/>
                                          </p:val>
                                        </p:tav>
                                        <p:tav tm="100000">
                                          <p:val>
                                            <p:strVal val="#ppt_w"/>
                                          </p:val>
                                        </p:tav>
                                      </p:tavLst>
                                    </p:anim>
                                    <p:anim calcmode="lin" valueType="num">
                                      <p:cBhvr>
                                        <p:cTn id="41" dur="500" fill="hold"/>
                                        <p:tgtEl>
                                          <p:spTgt spid="41"/>
                                        </p:tgtEl>
                                        <p:attrNameLst>
                                          <p:attrName>ppt_h</p:attrName>
                                        </p:attrNameLst>
                                      </p:cBhvr>
                                      <p:tavLst>
                                        <p:tav tm="0">
                                          <p:val>
                                            <p:fltVal val="0"/>
                                          </p:val>
                                        </p:tav>
                                        <p:tav tm="100000">
                                          <p:val>
                                            <p:strVal val="#ppt_h"/>
                                          </p:val>
                                        </p:tav>
                                      </p:tavLst>
                                    </p:anim>
                                  </p:childTnLst>
                                </p:cTn>
                              </p:par>
                            </p:childTnLst>
                          </p:cTn>
                        </p:par>
                        <p:par>
                          <p:cTn id="42" fill="hold">
                            <p:stCondLst>
                              <p:cond delay="4000"/>
                            </p:stCondLst>
                            <p:childTnLst>
                              <p:par>
                                <p:cTn id="43" presetID="23" presetClass="entr" presetSubtype="16"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p:cTn id="45" dur="500" fill="hold"/>
                                        <p:tgtEl>
                                          <p:spTgt spid="44"/>
                                        </p:tgtEl>
                                        <p:attrNameLst>
                                          <p:attrName>ppt_w</p:attrName>
                                        </p:attrNameLst>
                                      </p:cBhvr>
                                      <p:tavLst>
                                        <p:tav tm="0">
                                          <p:val>
                                            <p:fltVal val="0"/>
                                          </p:val>
                                        </p:tav>
                                        <p:tav tm="100000">
                                          <p:val>
                                            <p:strVal val="#ppt_w"/>
                                          </p:val>
                                        </p:tav>
                                      </p:tavLst>
                                    </p:anim>
                                    <p:anim calcmode="lin" valueType="num">
                                      <p:cBhvr>
                                        <p:cTn id="46" dur="500" fill="hold"/>
                                        <p:tgtEl>
                                          <p:spTgt spid="44"/>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2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childTnLst>
                                </p:cTn>
                              </p:par>
                            </p:childTnLst>
                          </p:cTn>
                        </p:par>
                        <p:par>
                          <p:cTn id="52" fill="hold">
                            <p:stCondLst>
                              <p:cond delay="5000"/>
                            </p:stCondLst>
                            <p:childTnLst>
                              <p:par>
                                <p:cTn id="53" presetID="2" presetClass="entr" presetSubtype="2"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fill="hold"/>
                                        <p:tgtEl>
                                          <p:spTgt spid="43"/>
                                        </p:tgtEl>
                                        <p:attrNameLst>
                                          <p:attrName>ppt_x</p:attrName>
                                        </p:attrNameLst>
                                      </p:cBhvr>
                                      <p:tavLst>
                                        <p:tav tm="0">
                                          <p:val>
                                            <p:strVal val="1+#ppt_w/2"/>
                                          </p:val>
                                        </p:tav>
                                        <p:tav tm="100000">
                                          <p:val>
                                            <p:strVal val="#ppt_x"/>
                                          </p:val>
                                        </p:tav>
                                      </p:tavLst>
                                    </p:anim>
                                    <p:anim calcmode="lin" valueType="num">
                                      <p:cBhvr additive="base">
                                        <p:cTn id="56" dur="500" fill="hold"/>
                                        <p:tgtEl>
                                          <p:spTgt spid="43"/>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2" presetClass="entr" presetSubtype="2" fill="hold" grpId="0" nodeType="afterEffect">
                                  <p:stCondLst>
                                    <p:cond delay="0"/>
                                  </p:stCondLst>
                                  <p:childTnLst>
                                    <p:set>
                                      <p:cBhvr>
                                        <p:cTn id="59" dur="1" fill="hold">
                                          <p:stCondLst>
                                            <p:cond delay="0"/>
                                          </p:stCondLst>
                                        </p:cTn>
                                        <p:tgtEl>
                                          <p:spTgt spid="46"/>
                                        </p:tgtEl>
                                        <p:attrNameLst>
                                          <p:attrName>style.visibility</p:attrName>
                                        </p:attrNameLst>
                                      </p:cBhvr>
                                      <p:to>
                                        <p:strVal val="visible"/>
                                      </p:to>
                                    </p:set>
                                    <p:anim calcmode="lin" valueType="num">
                                      <p:cBhvr additive="base">
                                        <p:cTn id="60" dur="500" fill="hold"/>
                                        <p:tgtEl>
                                          <p:spTgt spid="46"/>
                                        </p:tgtEl>
                                        <p:attrNameLst>
                                          <p:attrName>ppt_x</p:attrName>
                                        </p:attrNameLst>
                                      </p:cBhvr>
                                      <p:tavLst>
                                        <p:tav tm="0">
                                          <p:val>
                                            <p:strVal val="1+#ppt_w/2"/>
                                          </p:val>
                                        </p:tav>
                                        <p:tav tm="100000">
                                          <p:val>
                                            <p:strVal val="#ppt_x"/>
                                          </p:val>
                                        </p:tav>
                                      </p:tavLst>
                                    </p:anim>
                                    <p:anim calcmode="lin" valueType="num">
                                      <p:cBhvr additive="base">
                                        <p:cTn id="61" dur="500" fill="hold"/>
                                        <p:tgtEl>
                                          <p:spTgt spid="46"/>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 presetClass="entr" presetSubtype="2" fill="hold" grpId="0" nodeType="afterEffect">
                                  <p:stCondLst>
                                    <p:cond delay="0"/>
                                  </p:stCondLst>
                                  <p:childTnLst>
                                    <p:set>
                                      <p:cBhvr>
                                        <p:cTn id="64" dur="1" fill="hold">
                                          <p:stCondLst>
                                            <p:cond delay="0"/>
                                          </p:stCondLst>
                                        </p:cTn>
                                        <p:tgtEl>
                                          <p:spTgt spid="48"/>
                                        </p:tgtEl>
                                        <p:attrNameLst>
                                          <p:attrName>style.visibility</p:attrName>
                                        </p:attrNameLst>
                                      </p:cBhvr>
                                      <p:to>
                                        <p:strVal val="visible"/>
                                      </p:to>
                                    </p:set>
                                    <p:anim calcmode="lin" valueType="num">
                                      <p:cBhvr additive="base">
                                        <p:cTn id="65" dur="500" fill="hold"/>
                                        <p:tgtEl>
                                          <p:spTgt spid="48"/>
                                        </p:tgtEl>
                                        <p:attrNameLst>
                                          <p:attrName>ppt_x</p:attrName>
                                        </p:attrNameLst>
                                      </p:cBhvr>
                                      <p:tavLst>
                                        <p:tav tm="0">
                                          <p:val>
                                            <p:strVal val="1+#ppt_w/2"/>
                                          </p:val>
                                        </p:tav>
                                        <p:tav tm="100000">
                                          <p:val>
                                            <p:strVal val="#ppt_x"/>
                                          </p:val>
                                        </p:tav>
                                      </p:tavLst>
                                    </p:anim>
                                    <p:anim calcmode="lin" valueType="num">
                                      <p:cBhvr additive="base">
                                        <p:cTn id="66" dur="500" fill="hold"/>
                                        <p:tgtEl>
                                          <p:spTgt spid="48"/>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additive="base">
                                        <p:cTn id="70" dur="500" fill="hold"/>
                                        <p:tgtEl>
                                          <p:spTgt spid="53"/>
                                        </p:tgtEl>
                                        <p:attrNameLst>
                                          <p:attrName>ppt_x</p:attrName>
                                        </p:attrNameLst>
                                      </p:cBhvr>
                                      <p:tavLst>
                                        <p:tav tm="0">
                                          <p:val>
                                            <p:strVal val="#ppt_x"/>
                                          </p:val>
                                        </p:tav>
                                        <p:tav tm="100000">
                                          <p:val>
                                            <p:strVal val="#ppt_x"/>
                                          </p:val>
                                        </p:tav>
                                      </p:tavLst>
                                    </p:anim>
                                    <p:anim calcmode="lin" valueType="num">
                                      <p:cBhvr additive="base">
                                        <p:cTn id="71"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P spid="21" grpId="0" animBg="1"/>
      <p:bldP spid="30" grpId="0" animBg="1"/>
      <p:bldP spid="39" grpId="0" animBg="1"/>
      <p:bldP spid="41" grpId="0" animBg="1"/>
      <p:bldP spid="42" grpId="0" animBg="1"/>
      <p:bldP spid="43" grpId="0" animBg="1"/>
      <p:bldP spid="44" grpId="0" animBg="1"/>
      <p:bldP spid="46" grpId="0" animBg="1"/>
      <p:bldP spid="47" grpId="0" animBg="1"/>
      <p:bldP spid="48" grpId="0" animBg="1"/>
      <p:bldP spid="52" grpId="0" animBg="1"/>
      <p:bldP spid="5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1071538" y="2357430"/>
            <a:ext cx="1725283" cy="2258758"/>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5929321" y="2357430"/>
            <a:ext cx="1997463" cy="2214578"/>
          </a:xfrm>
          <a:prstGeom prst="rect">
            <a:avLst/>
          </a:prstGeom>
          <a:noFill/>
          <a:ln w="9525">
            <a:noFill/>
            <a:miter lim="800000"/>
            <a:headEnd/>
            <a:tailEnd/>
          </a:ln>
          <a:effectLst/>
        </p:spPr>
      </p:pic>
      <p:sp>
        <p:nvSpPr>
          <p:cNvPr id="5" name="Rectangle 4"/>
          <p:cNvSpPr/>
          <p:nvPr/>
        </p:nvSpPr>
        <p:spPr>
          <a:xfrm>
            <a:off x="285720" y="714356"/>
            <a:ext cx="6929486" cy="5232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fr-FR" sz="2800" b="1" dirty="0" smtClean="0">
                <a:solidFill>
                  <a:srgbClr val="0070C0"/>
                </a:solidFill>
                <a:latin typeface="Times New Roman" pitchFamily="18" charset="0"/>
                <a:ea typeface="Times New Roman" pitchFamily="18" charset="0"/>
                <a:cs typeface="Times New Roman" pitchFamily="18" charset="0"/>
              </a:rPr>
              <a:t>Qu’</a:t>
            </a:r>
            <a:r>
              <a:rPr lang="fr-FR" sz="2800" b="1" dirty="0" err="1" smtClean="0">
                <a:solidFill>
                  <a:srgbClr val="0070C0"/>
                </a:solidFill>
                <a:latin typeface="Times New Roman" pitchFamily="18" charset="0"/>
                <a:ea typeface="Times New Roman" pitchFamily="18" charset="0"/>
                <a:cs typeface="Times New Roman" pitchFamily="18" charset="0"/>
              </a:rPr>
              <a:t>est-ce-qu’un</a:t>
            </a:r>
            <a:r>
              <a:rPr lang="fr-FR" sz="2800" b="1" dirty="0" smtClean="0">
                <a:solidFill>
                  <a:srgbClr val="0070C0"/>
                </a:solidFill>
                <a:latin typeface="Times New Roman" pitchFamily="18" charset="0"/>
                <a:ea typeface="Times New Roman" pitchFamily="18" charset="0"/>
                <a:cs typeface="Times New Roman" pitchFamily="18" charset="0"/>
              </a:rPr>
              <a:t> tétraèdre et un octaèdre ?</a:t>
            </a:r>
            <a:endParaRPr lang="fr-FR" sz="2800" dirty="0">
              <a:solidFill>
                <a:srgbClr val="0070C0"/>
              </a:solidFill>
              <a:latin typeface="Tahoma" pitchFamily="34" charset="0"/>
              <a:ea typeface="Tahoma" pitchFamily="34" charset="0"/>
              <a:cs typeface="Tahoma" pitchFamily="34" charset="0"/>
            </a:endParaRPr>
          </a:p>
        </p:txBody>
      </p:sp>
      <p:sp>
        <p:nvSpPr>
          <p:cNvPr id="9" name="Plaque 8"/>
          <p:cNvSpPr/>
          <p:nvPr/>
        </p:nvSpPr>
        <p:spPr>
          <a:xfrm>
            <a:off x="3929058" y="2643182"/>
            <a:ext cx="1071570" cy="428628"/>
          </a:xfrm>
          <a:prstGeom prst="bevel">
            <a:avLst>
              <a:gd name="adj" fmla="val 10038"/>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fontAlgn="base">
              <a:spcBef>
                <a:spcPct val="0"/>
              </a:spcBef>
              <a:spcAft>
                <a:spcPct val="0"/>
              </a:spcAft>
            </a:pPr>
            <a:r>
              <a:rPr lang="fr-FR" sz="2000" b="1" dirty="0" smtClean="0">
                <a:solidFill>
                  <a:srgbClr val="FF0000"/>
                </a:solidFill>
                <a:latin typeface="Times New Roman" pitchFamily="18" charset="0"/>
                <a:ea typeface="Times New Roman" pitchFamily="18" charset="0"/>
                <a:cs typeface="Times New Roman" pitchFamily="18" charset="0"/>
              </a:rPr>
              <a:t>Centre</a:t>
            </a:r>
            <a:r>
              <a:rPr lang="fr-FR" sz="2000" b="1" dirty="0" smtClean="0">
                <a:solidFill>
                  <a:schemeClr val="tx1"/>
                </a:solidFill>
                <a:latin typeface="Times New Roman" pitchFamily="18" charset="0"/>
                <a:ea typeface="Times New Roman" pitchFamily="18" charset="0"/>
                <a:cs typeface="Times New Roman" pitchFamily="18" charset="0"/>
              </a:rPr>
              <a:t> </a:t>
            </a:r>
            <a:endParaRPr lang="fr-FR" b="1" dirty="0" smtClean="0">
              <a:solidFill>
                <a:schemeClr val="tx1"/>
              </a:solidFill>
              <a:latin typeface="Times New Roman" pitchFamily="18" charset="0"/>
              <a:ea typeface="Times New Roman" pitchFamily="18" charset="0"/>
              <a:cs typeface="Times New Roman" pitchFamily="18" charset="0"/>
            </a:endParaRPr>
          </a:p>
        </p:txBody>
      </p:sp>
      <p:sp>
        <p:nvSpPr>
          <p:cNvPr id="10" name="Plaque 9"/>
          <p:cNvSpPr/>
          <p:nvPr/>
        </p:nvSpPr>
        <p:spPr>
          <a:xfrm>
            <a:off x="3214678" y="3571876"/>
            <a:ext cx="2571768" cy="1000132"/>
          </a:xfrm>
          <a:prstGeom prst="bevel">
            <a:avLst>
              <a:gd name="adj" fmla="val 7089"/>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fontAlgn="base">
              <a:spcBef>
                <a:spcPct val="0"/>
              </a:spcBef>
              <a:spcAft>
                <a:spcPct val="0"/>
              </a:spcAft>
            </a:pPr>
            <a:r>
              <a:rPr lang="fr-FR" sz="2000" b="1" dirty="0" smtClean="0">
                <a:solidFill>
                  <a:srgbClr val="FF0000"/>
                </a:solidFill>
                <a:latin typeface="Times New Roman" pitchFamily="18" charset="0"/>
                <a:ea typeface="Times New Roman" pitchFamily="18" charset="0"/>
                <a:cs typeface="Times New Roman" pitchFamily="18" charset="0"/>
              </a:rPr>
              <a:t>Têtes</a:t>
            </a:r>
            <a:r>
              <a:rPr lang="fr-FR" sz="2000" b="1" dirty="0" smtClean="0">
                <a:solidFill>
                  <a:schemeClr val="tx1"/>
                </a:solidFill>
                <a:latin typeface="Times New Roman" pitchFamily="18" charset="0"/>
                <a:ea typeface="Times New Roman" pitchFamily="18" charset="0"/>
                <a:cs typeface="Times New Roman" pitchFamily="18" charset="0"/>
              </a:rPr>
              <a:t> </a:t>
            </a:r>
            <a:r>
              <a:rPr lang="fr-FR" sz="2000" dirty="0" smtClean="0">
                <a:solidFill>
                  <a:schemeClr val="tx1"/>
                </a:solidFill>
                <a:latin typeface="Times New Roman" pitchFamily="18" charset="0"/>
                <a:ea typeface="Times New Roman" pitchFamily="18" charset="0"/>
                <a:cs typeface="Times New Roman" pitchFamily="18" charset="0"/>
              </a:rPr>
              <a:t>qui </a:t>
            </a:r>
            <a:r>
              <a:rPr lang="fr-FR" sz="2000" dirty="0" smtClean="0">
                <a:latin typeface="Times New Roman" pitchFamily="18" charset="0"/>
                <a:cs typeface="Times New Roman" pitchFamily="18" charset="0"/>
              </a:rPr>
              <a:t>se positionnent  autour du </a:t>
            </a:r>
            <a:r>
              <a:rPr lang="fr-FR" sz="2000" b="1" dirty="0" smtClean="0">
                <a:solidFill>
                  <a:srgbClr val="FF0000"/>
                </a:solidFill>
                <a:latin typeface="Times New Roman" pitchFamily="18" charset="0"/>
                <a:cs typeface="Times New Roman" pitchFamily="18" charset="0"/>
              </a:rPr>
              <a:t>centre</a:t>
            </a:r>
            <a:r>
              <a:rPr lang="fr-FR" sz="2000" dirty="0" smtClean="0">
                <a:solidFill>
                  <a:srgbClr val="FF0000"/>
                </a:solidFill>
                <a:latin typeface="Times New Roman" pitchFamily="18" charset="0"/>
                <a:cs typeface="Times New Roman" pitchFamily="18" charset="0"/>
              </a:rPr>
              <a:t>. </a:t>
            </a:r>
            <a:r>
              <a:rPr lang="fr-FR" sz="2000" b="1" dirty="0" smtClean="0">
                <a:solidFill>
                  <a:schemeClr val="tx1"/>
                </a:solidFill>
                <a:latin typeface="Times New Roman" pitchFamily="18" charset="0"/>
                <a:ea typeface="Times New Roman" pitchFamily="18" charset="0"/>
                <a:cs typeface="Times New Roman" pitchFamily="18" charset="0"/>
              </a:rPr>
              <a:t> </a:t>
            </a:r>
          </a:p>
        </p:txBody>
      </p:sp>
      <p:cxnSp>
        <p:nvCxnSpPr>
          <p:cNvPr id="12" name="Connecteur droit avec flèche 11"/>
          <p:cNvCxnSpPr>
            <a:stCxn id="9" idx="4"/>
          </p:cNvCxnSpPr>
          <p:nvPr/>
        </p:nvCxnSpPr>
        <p:spPr>
          <a:xfrm rot="10800000" flipV="1">
            <a:off x="2143108" y="2857496"/>
            <a:ext cx="1785950" cy="64294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8" name="Connecteur droit avec flèche 17"/>
          <p:cNvCxnSpPr>
            <a:stCxn id="9" idx="0"/>
          </p:cNvCxnSpPr>
          <p:nvPr/>
        </p:nvCxnSpPr>
        <p:spPr>
          <a:xfrm>
            <a:off x="5000628" y="2857496"/>
            <a:ext cx="1928826" cy="64294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4" name="Connecteur droit avec flèche 23"/>
          <p:cNvCxnSpPr>
            <a:stCxn id="10" idx="4"/>
          </p:cNvCxnSpPr>
          <p:nvPr/>
        </p:nvCxnSpPr>
        <p:spPr>
          <a:xfrm rot="10800000" flipV="1">
            <a:off x="2428860" y="4071942"/>
            <a:ext cx="785818" cy="28575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7" name="Connecteur droit avec flèche 26"/>
          <p:cNvCxnSpPr>
            <a:stCxn id="10" idx="1"/>
          </p:cNvCxnSpPr>
          <p:nvPr/>
        </p:nvCxnSpPr>
        <p:spPr>
          <a:xfrm>
            <a:off x="5715547" y="4071942"/>
            <a:ext cx="1213907" cy="28734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48" name="Plaque 47"/>
          <p:cNvSpPr/>
          <p:nvPr/>
        </p:nvSpPr>
        <p:spPr>
          <a:xfrm>
            <a:off x="285720" y="5643578"/>
            <a:ext cx="8572560" cy="714380"/>
          </a:xfrm>
          <a:prstGeom prst="bevel">
            <a:avLst>
              <a:gd name="adj" fmla="val 4294"/>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just" fontAlgn="base">
              <a:spcBef>
                <a:spcPct val="0"/>
              </a:spcBef>
              <a:spcAft>
                <a:spcPct val="0"/>
              </a:spcAft>
            </a:pPr>
            <a:r>
              <a:rPr lang="fr-FR" sz="2000" dirty="0" smtClean="0">
                <a:solidFill>
                  <a:schemeClr val="tx1"/>
                </a:solidFill>
                <a:latin typeface="Times New Roman" pitchFamily="18" charset="0"/>
                <a:cs typeface="Times New Roman" pitchFamily="18" charset="0"/>
              </a:rPr>
              <a:t>En géotechnique, le</a:t>
            </a:r>
            <a:r>
              <a:rPr lang="fr-FR" sz="2000" b="1" dirty="0" smtClean="0">
                <a:solidFill>
                  <a:srgbClr val="FF0000"/>
                </a:solidFill>
                <a:latin typeface="Times New Roman" pitchFamily="18" charset="0"/>
                <a:cs typeface="Times New Roman" pitchFamily="18" charset="0"/>
              </a:rPr>
              <a:t> tétraèdre</a:t>
            </a:r>
            <a:r>
              <a:rPr lang="fr-FR" sz="2000" dirty="0" smtClean="0">
                <a:latin typeface="Times New Roman" pitchFamily="18" charset="0"/>
                <a:cs typeface="Times New Roman" pitchFamily="18" charset="0"/>
              </a:rPr>
              <a:t> et </a:t>
            </a:r>
            <a:r>
              <a:rPr lang="fr-FR" sz="2000" dirty="0" smtClean="0">
                <a:solidFill>
                  <a:schemeClr val="tx1"/>
                </a:solidFill>
                <a:latin typeface="Times New Roman" pitchFamily="18" charset="0"/>
                <a:cs typeface="Times New Roman" pitchFamily="18" charset="0"/>
              </a:rPr>
              <a:t>l’</a:t>
            </a:r>
            <a:r>
              <a:rPr lang="fr-FR" sz="2000" b="1" dirty="0" smtClean="0">
                <a:solidFill>
                  <a:srgbClr val="FF0000"/>
                </a:solidFill>
                <a:latin typeface="Times New Roman" pitchFamily="18" charset="0"/>
                <a:cs typeface="Times New Roman" pitchFamily="18" charset="0"/>
              </a:rPr>
              <a:t>octaèdre </a:t>
            </a:r>
            <a:r>
              <a:rPr lang="fr-FR" sz="2000" dirty="0" smtClean="0">
                <a:solidFill>
                  <a:schemeClr val="tx1"/>
                </a:solidFill>
                <a:latin typeface="Times New Roman" pitchFamily="18" charset="0"/>
                <a:cs typeface="Times New Roman" pitchFamily="18" charset="0"/>
              </a:rPr>
              <a:t>sont utilisés pour schématiser la structure des minéraux argileux. </a:t>
            </a:r>
          </a:p>
        </p:txBody>
      </p:sp>
      <p:sp>
        <p:nvSpPr>
          <p:cNvPr id="49" name="Plaque 48"/>
          <p:cNvSpPr/>
          <p:nvPr/>
        </p:nvSpPr>
        <p:spPr>
          <a:xfrm>
            <a:off x="285720" y="4643446"/>
            <a:ext cx="3214710" cy="785818"/>
          </a:xfrm>
          <a:prstGeom prst="bevel">
            <a:avLst>
              <a:gd name="adj" fmla="val 4294"/>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base">
              <a:spcBef>
                <a:spcPct val="0"/>
              </a:spcBef>
              <a:spcAft>
                <a:spcPct val="0"/>
              </a:spcAft>
            </a:pPr>
            <a:r>
              <a:rPr lang="fr-FR" sz="2000" b="1" dirty="0" smtClean="0">
                <a:solidFill>
                  <a:schemeClr val="tx1"/>
                </a:solidFill>
                <a:latin typeface="Times New Roman" pitchFamily="18" charset="0"/>
                <a:cs typeface="Times New Roman" pitchFamily="18" charset="0"/>
              </a:rPr>
              <a:t>Fig. 01 </a:t>
            </a:r>
            <a:r>
              <a:rPr lang="fr-FR" sz="2000" dirty="0" smtClean="0">
                <a:solidFill>
                  <a:schemeClr val="tx1"/>
                </a:solidFill>
                <a:latin typeface="Times New Roman" pitchFamily="18" charset="0"/>
                <a:cs typeface="Times New Roman" pitchFamily="18" charset="0"/>
              </a:rPr>
              <a:t>: la structure géométrique du </a:t>
            </a:r>
            <a:r>
              <a:rPr lang="fr-FR" sz="2000" b="1" dirty="0" smtClean="0">
                <a:solidFill>
                  <a:srgbClr val="FF0000"/>
                </a:solidFill>
                <a:latin typeface="Times New Roman" pitchFamily="18" charset="0"/>
                <a:cs typeface="Times New Roman" pitchFamily="18" charset="0"/>
              </a:rPr>
              <a:t>tétraèdre</a:t>
            </a:r>
            <a:endParaRPr lang="fr-FR" sz="2000" dirty="0" smtClean="0">
              <a:solidFill>
                <a:schemeClr val="tx1"/>
              </a:solidFill>
              <a:latin typeface="Times New Roman" pitchFamily="18" charset="0"/>
              <a:cs typeface="Times New Roman" pitchFamily="18" charset="0"/>
            </a:endParaRPr>
          </a:p>
        </p:txBody>
      </p:sp>
      <p:sp>
        <p:nvSpPr>
          <p:cNvPr id="50" name="Plaque 49"/>
          <p:cNvSpPr/>
          <p:nvPr/>
        </p:nvSpPr>
        <p:spPr>
          <a:xfrm>
            <a:off x="5643570" y="4643446"/>
            <a:ext cx="3214710" cy="785818"/>
          </a:xfrm>
          <a:prstGeom prst="bevel">
            <a:avLst>
              <a:gd name="adj" fmla="val 4294"/>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base">
              <a:spcBef>
                <a:spcPct val="0"/>
              </a:spcBef>
              <a:spcAft>
                <a:spcPct val="0"/>
              </a:spcAft>
            </a:pPr>
            <a:r>
              <a:rPr lang="fr-FR" sz="2000" b="1" dirty="0" smtClean="0">
                <a:solidFill>
                  <a:schemeClr val="tx1"/>
                </a:solidFill>
                <a:latin typeface="Times New Roman" pitchFamily="18" charset="0"/>
                <a:cs typeface="Times New Roman" pitchFamily="18" charset="0"/>
              </a:rPr>
              <a:t>Fig. 02 </a:t>
            </a:r>
            <a:r>
              <a:rPr lang="fr-FR" sz="2000" dirty="0" smtClean="0">
                <a:solidFill>
                  <a:schemeClr val="tx1"/>
                </a:solidFill>
                <a:latin typeface="Times New Roman" pitchFamily="18" charset="0"/>
                <a:cs typeface="Times New Roman" pitchFamily="18" charset="0"/>
              </a:rPr>
              <a:t>: la structure géométrique de l’</a:t>
            </a:r>
            <a:r>
              <a:rPr lang="fr-FR" sz="2000" b="1" dirty="0" smtClean="0">
                <a:solidFill>
                  <a:srgbClr val="FF0000"/>
                </a:solidFill>
                <a:latin typeface="Times New Roman" pitchFamily="18" charset="0"/>
                <a:cs typeface="Times New Roman" pitchFamily="18" charset="0"/>
              </a:rPr>
              <a:t>octaèdre</a:t>
            </a:r>
            <a:endParaRPr lang="fr-FR" sz="2000" dirty="0" smtClean="0">
              <a:solidFill>
                <a:schemeClr val="tx1"/>
              </a:solidFill>
              <a:latin typeface="Times New Roman" pitchFamily="18" charset="0"/>
              <a:cs typeface="Times New Roman" pitchFamily="18" charset="0"/>
            </a:endParaRPr>
          </a:p>
        </p:txBody>
      </p:sp>
      <p:sp>
        <p:nvSpPr>
          <p:cNvPr id="51" name="Rectangle 50"/>
          <p:cNvSpPr/>
          <p:nvPr/>
        </p:nvSpPr>
        <p:spPr>
          <a:xfrm>
            <a:off x="0" y="0"/>
            <a:ext cx="9144000" cy="523220"/>
          </a:xfrm>
          <a:prstGeom prst="rect">
            <a:avLst/>
          </a:prstGeom>
          <a:solidFill>
            <a:srgbClr val="FF0000"/>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2800" b="1" dirty="0" smtClean="0">
                <a:solidFill>
                  <a:schemeClr val="bg1"/>
                </a:solidFill>
                <a:latin typeface="Times New Roman" pitchFamily="18" charset="0"/>
                <a:ea typeface="Times New Roman" pitchFamily="18" charset="0"/>
                <a:cs typeface="Times New Roman" pitchFamily="18" charset="0"/>
              </a:rPr>
              <a:t>1-  Définition de bases</a:t>
            </a:r>
            <a:endParaRPr lang="fr-FR" sz="2800" dirty="0">
              <a:solidFill>
                <a:schemeClr val="bg1"/>
              </a:solidFill>
              <a:latin typeface="Tahoma" pitchFamily="34" charset="0"/>
              <a:ea typeface="Tahoma" pitchFamily="34" charset="0"/>
              <a:cs typeface="Tahoma" pitchFamily="34" charset="0"/>
            </a:endParaRPr>
          </a:p>
        </p:txBody>
      </p:sp>
      <p:sp>
        <p:nvSpPr>
          <p:cNvPr id="17" name="Rectangle 16"/>
          <p:cNvSpPr/>
          <p:nvPr/>
        </p:nvSpPr>
        <p:spPr>
          <a:xfrm>
            <a:off x="285720" y="1428736"/>
            <a:ext cx="3786214" cy="1015663"/>
          </a:xfrm>
          <a:prstGeom prst="rect">
            <a:avLst/>
          </a:prstGeom>
        </p:spPr>
        <p:txBody>
          <a:bodyPr wrap="square">
            <a:spAutoFit/>
          </a:bodyPr>
          <a:lstStyle/>
          <a:p>
            <a:pPr algn="just" fontAlgn="base">
              <a:spcBef>
                <a:spcPct val="0"/>
              </a:spcBef>
              <a:spcAft>
                <a:spcPct val="0"/>
              </a:spcAft>
            </a:pPr>
            <a:r>
              <a:rPr lang="fr-FR" sz="2000" dirty="0" smtClean="0">
                <a:latin typeface="Times New Roman" pitchFamily="18" charset="0"/>
                <a:cs typeface="Times New Roman" pitchFamily="18" charset="0"/>
              </a:rPr>
              <a:t>Un </a:t>
            </a:r>
            <a:r>
              <a:rPr lang="fr-FR" sz="2000" b="1" dirty="0" smtClean="0">
                <a:solidFill>
                  <a:srgbClr val="FF0000"/>
                </a:solidFill>
                <a:latin typeface="Times New Roman" pitchFamily="18" charset="0"/>
                <a:cs typeface="Times New Roman" pitchFamily="18" charset="0"/>
              </a:rPr>
              <a:t>tétraèdre</a:t>
            </a:r>
            <a:r>
              <a:rPr lang="fr-FR" sz="2000" dirty="0" smtClean="0">
                <a:latin typeface="Times New Roman" pitchFamily="18" charset="0"/>
                <a:cs typeface="Times New Roman" pitchFamily="18" charset="0"/>
              </a:rPr>
              <a:t> est l’union de </a:t>
            </a:r>
            <a:r>
              <a:rPr lang="fr-FR" sz="2000" b="1" dirty="0" smtClean="0">
                <a:solidFill>
                  <a:srgbClr val="0070C0"/>
                </a:solidFill>
                <a:latin typeface="Times New Roman" pitchFamily="18" charset="0"/>
                <a:cs typeface="Times New Roman" pitchFamily="18" charset="0"/>
              </a:rPr>
              <a:t>quatre triangles </a:t>
            </a:r>
            <a:r>
              <a:rPr lang="fr-FR" sz="2000" dirty="0" smtClean="0">
                <a:latin typeface="Times New Roman" pitchFamily="18" charset="0"/>
                <a:cs typeface="Times New Roman" pitchFamily="18" charset="0"/>
              </a:rPr>
              <a:t>formant </a:t>
            </a:r>
            <a:r>
              <a:rPr lang="fr-FR" sz="2000" b="1" dirty="0" smtClean="0">
                <a:solidFill>
                  <a:srgbClr val="00B050"/>
                </a:solidFill>
                <a:latin typeface="Times New Roman" pitchFamily="18" charset="0"/>
                <a:cs typeface="Times New Roman" pitchFamily="18" charset="0"/>
              </a:rPr>
              <a:t>quatre têtes</a:t>
            </a:r>
            <a:r>
              <a:rPr lang="fr-FR" sz="2000"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fig. 01</a:t>
            </a:r>
            <a:r>
              <a:rPr lang="fr-FR" sz="2000" dirty="0" smtClean="0">
                <a:latin typeface="Times New Roman" pitchFamily="18" charset="0"/>
                <a:cs typeface="Times New Roman" pitchFamily="18" charset="0"/>
              </a:rPr>
              <a:t>). </a:t>
            </a:r>
          </a:p>
        </p:txBody>
      </p:sp>
      <p:sp>
        <p:nvSpPr>
          <p:cNvPr id="19" name="Rectangle 18"/>
          <p:cNvSpPr/>
          <p:nvPr/>
        </p:nvSpPr>
        <p:spPr>
          <a:xfrm>
            <a:off x="5214942" y="1357298"/>
            <a:ext cx="3571900" cy="1015663"/>
          </a:xfrm>
          <a:prstGeom prst="rect">
            <a:avLst/>
          </a:prstGeom>
        </p:spPr>
        <p:txBody>
          <a:bodyPr wrap="square">
            <a:spAutoFit/>
          </a:bodyPr>
          <a:lstStyle/>
          <a:p>
            <a:pPr algn="just"/>
            <a:r>
              <a:rPr lang="fr-FR" sz="2000" dirty="0" smtClean="0">
                <a:latin typeface="Times New Roman" pitchFamily="18" charset="0"/>
                <a:cs typeface="Times New Roman" pitchFamily="18" charset="0"/>
              </a:rPr>
              <a:t>Un </a:t>
            </a:r>
            <a:r>
              <a:rPr lang="fr-FR" sz="2000" b="1" dirty="0" smtClean="0">
                <a:solidFill>
                  <a:srgbClr val="FF0000"/>
                </a:solidFill>
                <a:latin typeface="Times New Roman" pitchFamily="18" charset="0"/>
                <a:cs typeface="Times New Roman" pitchFamily="18" charset="0"/>
              </a:rPr>
              <a:t>octaèdre </a:t>
            </a:r>
            <a:r>
              <a:rPr lang="fr-FR" sz="2000" dirty="0" smtClean="0">
                <a:latin typeface="Times New Roman" pitchFamily="18" charset="0"/>
                <a:cs typeface="Times New Roman" pitchFamily="18" charset="0"/>
              </a:rPr>
              <a:t>est l’union de </a:t>
            </a:r>
            <a:r>
              <a:rPr lang="fr-FR" sz="2000" b="1" dirty="0" smtClean="0">
                <a:solidFill>
                  <a:srgbClr val="0070C0"/>
                </a:solidFill>
                <a:latin typeface="Times New Roman" pitchFamily="18" charset="0"/>
                <a:cs typeface="Times New Roman" pitchFamily="18" charset="0"/>
              </a:rPr>
              <a:t>huit triangles </a:t>
            </a:r>
            <a:r>
              <a:rPr lang="fr-FR" sz="2000" dirty="0" smtClean="0">
                <a:latin typeface="Times New Roman" pitchFamily="18" charset="0"/>
                <a:cs typeface="Times New Roman" pitchFamily="18" charset="0"/>
              </a:rPr>
              <a:t>qui forment  </a:t>
            </a:r>
            <a:r>
              <a:rPr lang="fr-FR" sz="2000" b="1" dirty="0" smtClean="0">
                <a:solidFill>
                  <a:srgbClr val="00B050"/>
                </a:solidFill>
                <a:latin typeface="Times New Roman" pitchFamily="18" charset="0"/>
                <a:cs typeface="Times New Roman" pitchFamily="18" charset="0"/>
              </a:rPr>
              <a:t>six têtes</a:t>
            </a:r>
            <a:r>
              <a:rPr lang="fr-FR" sz="2000" b="1"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a:t>
            </a:r>
            <a:r>
              <a:rPr lang="fr-FR" sz="2000" b="1" dirty="0" smtClean="0">
                <a:latin typeface="Times New Roman" pitchFamily="18" charset="0"/>
                <a:cs typeface="Times New Roman" pitchFamily="18" charset="0"/>
              </a:rPr>
              <a:t>fig. 02</a:t>
            </a:r>
            <a:r>
              <a:rPr lang="fr-FR" sz="2000" dirty="0" smtClean="0">
                <a:latin typeface="Times New Roman" pitchFamily="18" charset="0"/>
                <a:cs typeface="Times New Roman" pitchFamily="18" charset="0"/>
              </a:rPr>
              <a:t>).</a:t>
            </a:r>
            <a:r>
              <a:rPr lang="fr-FR" sz="2000" b="1" dirty="0" smtClean="0">
                <a:solidFill>
                  <a:srgbClr val="00B050"/>
                </a:solidFill>
                <a:latin typeface="Times New Roman" pitchFamily="18" charset="0"/>
                <a:cs typeface="Times New Roman" pitchFamily="18" charset="0"/>
              </a:rPr>
              <a:t> </a:t>
            </a:r>
            <a:endParaRPr lang="fr-FR" sz="2000" dirty="0"/>
          </a:p>
        </p:txBody>
      </p:sp>
      <p:sp>
        <p:nvSpPr>
          <p:cNvPr id="20" name="Rectangle 19"/>
          <p:cNvSpPr/>
          <p:nvPr/>
        </p:nvSpPr>
        <p:spPr>
          <a:xfrm>
            <a:off x="0" y="6525344"/>
            <a:ext cx="9144000" cy="338554"/>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wrap="square">
            <a:spAutoFit/>
          </a:bodyPr>
          <a:lstStyle/>
          <a:p>
            <a:r>
              <a:rPr lang="fr-FR" sz="1600" i="1" dirty="0" smtClean="0">
                <a:solidFill>
                  <a:srgbClr val="FFFF00"/>
                </a:solidFill>
              </a:rPr>
              <a:t>Cours de 2</a:t>
            </a:r>
            <a:r>
              <a:rPr lang="fr-FR" sz="1600" i="1" baseline="30000" dirty="0" smtClean="0">
                <a:solidFill>
                  <a:srgbClr val="FFFF00"/>
                </a:solidFill>
              </a:rPr>
              <a:t>ème</a:t>
            </a:r>
            <a:r>
              <a:rPr lang="fr-FR" sz="1600" i="1" dirty="0" smtClean="0">
                <a:solidFill>
                  <a:srgbClr val="FFFF00"/>
                </a:solidFill>
              </a:rPr>
              <a:t> Année Master – Université DBKM                               E-mail: hamid_gadouri2000@yahoo.fr   </a:t>
            </a:r>
            <a:r>
              <a:rPr lang="fr-FR" sz="1600" b="1" dirty="0" smtClean="0">
                <a:solidFill>
                  <a:srgbClr val="FF0000"/>
                </a:solidFill>
              </a:rPr>
              <a:t>(05)</a:t>
            </a:r>
            <a:endParaRPr lang="fr-FR" sz="1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slide(fromLeft)">
                                      <p:cBhvr>
                                        <p:cTn id="11" dur="500"/>
                                        <p:tgtEl>
                                          <p:spTgt spid="1027"/>
                                        </p:tgtEl>
                                      </p:cBhvr>
                                    </p:animEffect>
                                  </p:childTnLst>
                                </p:cTn>
                              </p:par>
                              <p:par>
                                <p:cTn id="12" presetID="12" presetClass="entr" presetSubtype="8" fill="hold" grpId="0" nodeType="with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slide(fromLeft)">
                                      <p:cBhvr>
                                        <p:cTn id="14" dur="500"/>
                                        <p:tgtEl>
                                          <p:spTgt spid="49"/>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slide(fromBottom)">
                                      <p:cBhvr>
                                        <p:cTn id="19" dur="500"/>
                                        <p:tgtEl>
                                          <p:spTgt spid="19"/>
                                        </p:tgtEl>
                                      </p:cBhvr>
                                    </p:animEffect>
                                  </p:childTnLst>
                                </p:cTn>
                              </p:par>
                            </p:childTnLst>
                          </p:cTn>
                        </p:par>
                        <p:par>
                          <p:cTn id="20" fill="hold">
                            <p:stCondLst>
                              <p:cond delay="500"/>
                            </p:stCondLst>
                            <p:childTnLst>
                              <p:par>
                                <p:cTn id="21" presetID="12" presetClass="entr" presetSubtype="2" fill="hold" nodeType="after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slide(fromRight)">
                                      <p:cBhvr>
                                        <p:cTn id="23" dur="500"/>
                                        <p:tgtEl>
                                          <p:spTgt spid="1028"/>
                                        </p:tgtEl>
                                      </p:cBhvr>
                                    </p:animEffect>
                                  </p:childTnLst>
                                </p:cTn>
                              </p:par>
                              <p:par>
                                <p:cTn id="24" presetID="12" presetClass="entr" presetSubtype="2" fill="hold" grpId="0"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slide(fromRight)">
                                      <p:cBhvr>
                                        <p:cTn id="26" dur="500"/>
                                        <p:tgtEl>
                                          <p:spTgt spid="50"/>
                                        </p:tgtEl>
                                      </p:cBhvr>
                                    </p:animEffect>
                                  </p:childTnLst>
                                </p:cTn>
                              </p:par>
                            </p:childTnLst>
                          </p:cTn>
                        </p:par>
                        <p:par>
                          <p:cTn id="27" fill="hold">
                            <p:stCondLst>
                              <p:cond delay="1000"/>
                            </p:stCondLst>
                            <p:childTnLst>
                              <p:par>
                                <p:cTn id="28" presetID="2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childTnLst>
                                </p:cTn>
                              </p:par>
                            </p:childTnLst>
                          </p:cTn>
                        </p:par>
                        <p:par>
                          <p:cTn id="32" fill="hold">
                            <p:stCondLst>
                              <p:cond delay="1500"/>
                            </p:stCondLst>
                            <p:childTnLst>
                              <p:par>
                                <p:cTn id="33" presetID="23" presetClass="entr" presetSubtype="16"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childTnLst>
                                </p:cTn>
                              </p:par>
                            </p:childTnLst>
                          </p:cTn>
                        </p:par>
                        <p:par>
                          <p:cTn id="37" fill="hold">
                            <p:stCondLst>
                              <p:cond delay="2000"/>
                            </p:stCondLst>
                            <p:childTnLst>
                              <p:par>
                                <p:cTn id="38" presetID="23" presetClass="entr" presetSubtype="16"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childTnLst>
                                </p:cTn>
                              </p:par>
                            </p:childTnLst>
                          </p:cTn>
                        </p:par>
                        <p:par>
                          <p:cTn id="42" fill="hold">
                            <p:stCondLst>
                              <p:cond delay="2500"/>
                            </p:stCondLst>
                            <p:childTnLst>
                              <p:par>
                                <p:cTn id="43" presetID="23" presetClass="entr" presetSubtype="16"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childTnLst>
                                </p:cTn>
                              </p:par>
                            </p:childTnLst>
                          </p:cTn>
                        </p:par>
                        <p:par>
                          <p:cTn id="47" fill="hold">
                            <p:stCondLst>
                              <p:cond delay="3000"/>
                            </p:stCondLst>
                            <p:childTnLst>
                              <p:par>
                                <p:cTn id="48" presetID="23" presetClass="entr" presetSubtype="16"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childTnLst>
                                </p:cTn>
                              </p:par>
                            </p:childTnLst>
                          </p:cTn>
                        </p:par>
                        <p:par>
                          <p:cTn id="52" fill="hold">
                            <p:stCondLst>
                              <p:cond delay="3500"/>
                            </p:stCondLst>
                            <p:childTnLst>
                              <p:par>
                                <p:cTn id="53" presetID="23" presetClass="entr" presetSubtype="16"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childTnLst>
                                </p:cTn>
                              </p:par>
                            </p:childTnLst>
                          </p:cTn>
                        </p:par>
                        <p:par>
                          <p:cTn id="57" fill="hold">
                            <p:stCondLst>
                              <p:cond delay="4000"/>
                            </p:stCondLst>
                            <p:childTnLst>
                              <p:par>
                                <p:cTn id="58" presetID="2" presetClass="entr" presetSubtype="4"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additive="base">
                                        <p:cTn id="60" dur="500" fill="hold"/>
                                        <p:tgtEl>
                                          <p:spTgt spid="48"/>
                                        </p:tgtEl>
                                        <p:attrNameLst>
                                          <p:attrName>ppt_x</p:attrName>
                                        </p:attrNameLst>
                                      </p:cBhvr>
                                      <p:tavLst>
                                        <p:tav tm="0">
                                          <p:val>
                                            <p:strVal val="#ppt_x"/>
                                          </p:val>
                                        </p:tav>
                                        <p:tav tm="100000">
                                          <p:val>
                                            <p:strVal val="#ppt_x"/>
                                          </p:val>
                                        </p:tav>
                                      </p:tavLst>
                                    </p:anim>
                                    <p:anim calcmode="lin" valueType="num">
                                      <p:cBhvr additive="base">
                                        <p:cTn id="61"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48" grpId="0" animBg="1"/>
      <p:bldP spid="49" grpId="0" animBg="1"/>
      <p:bldP spid="50" grpId="0" animBg="1"/>
      <p:bldP spid="17"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5143504" y="2571744"/>
            <a:ext cx="1500198" cy="1964075"/>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6786578" y="4286256"/>
            <a:ext cx="1812565" cy="2009581"/>
          </a:xfrm>
          <a:prstGeom prst="rect">
            <a:avLst/>
          </a:prstGeom>
          <a:noFill/>
          <a:ln w="9525">
            <a:noFill/>
            <a:miter lim="800000"/>
            <a:headEnd/>
            <a:tailEnd/>
          </a:ln>
          <a:effectLst/>
        </p:spPr>
      </p:pic>
      <p:sp>
        <p:nvSpPr>
          <p:cNvPr id="5" name="Rectangle 4"/>
          <p:cNvSpPr/>
          <p:nvPr/>
        </p:nvSpPr>
        <p:spPr>
          <a:xfrm>
            <a:off x="285720" y="642918"/>
            <a:ext cx="8572560" cy="8309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fr-FR" sz="2400" b="1" dirty="0" smtClean="0">
                <a:solidFill>
                  <a:srgbClr val="0070C0"/>
                </a:solidFill>
                <a:latin typeface="Times New Roman" pitchFamily="18" charset="0"/>
                <a:ea typeface="Times New Roman" pitchFamily="18" charset="0"/>
                <a:cs typeface="Times New Roman" pitchFamily="18" charset="0"/>
              </a:rPr>
              <a:t>Quelle est la nature du centre et des têtes qui forment un tétraèdre ou un octaèdre?</a:t>
            </a:r>
            <a:endParaRPr lang="fr-FR" sz="2400" dirty="0">
              <a:solidFill>
                <a:srgbClr val="0070C0"/>
              </a:solidFill>
              <a:latin typeface="Tahoma" pitchFamily="34" charset="0"/>
              <a:ea typeface="Tahoma" pitchFamily="34" charset="0"/>
              <a:cs typeface="Tahoma" pitchFamily="34" charset="0"/>
            </a:endParaRPr>
          </a:p>
        </p:txBody>
      </p:sp>
      <p:sp>
        <p:nvSpPr>
          <p:cNvPr id="49" name="Plaque 48"/>
          <p:cNvSpPr/>
          <p:nvPr/>
        </p:nvSpPr>
        <p:spPr>
          <a:xfrm>
            <a:off x="7000892" y="3286124"/>
            <a:ext cx="1357322" cy="357190"/>
          </a:xfrm>
          <a:prstGeom prst="bevel">
            <a:avLst>
              <a:gd name="adj" fmla="val 4294"/>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base">
              <a:spcBef>
                <a:spcPct val="0"/>
              </a:spcBef>
              <a:spcAft>
                <a:spcPct val="0"/>
              </a:spcAft>
            </a:pPr>
            <a:r>
              <a:rPr lang="fr-FR" b="1" dirty="0" smtClean="0">
                <a:solidFill>
                  <a:srgbClr val="FF0000"/>
                </a:solidFill>
                <a:latin typeface="Times New Roman" pitchFamily="18" charset="0"/>
                <a:cs typeface="Times New Roman" pitchFamily="18" charset="0"/>
              </a:rPr>
              <a:t>Tétraèdre</a:t>
            </a:r>
            <a:endParaRPr lang="fr-FR" dirty="0" smtClean="0">
              <a:solidFill>
                <a:schemeClr val="tx1"/>
              </a:solidFill>
              <a:latin typeface="Times New Roman" pitchFamily="18" charset="0"/>
              <a:cs typeface="Times New Roman" pitchFamily="18" charset="0"/>
            </a:endParaRPr>
          </a:p>
        </p:txBody>
      </p:sp>
      <p:sp>
        <p:nvSpPr>
          <p:cNvPr id="50" name="Plaque 49"/>
          <p:cNvSpPr/>
          <p:nvPr/>
        </p:nvSpPr>
        <p:spPr>
          <a:xfrm>
            <a:off x="5072066" y="5286388"/>
            <a:ext cx="1428760" cy="357190"/>
          </a:xfrm>
          <a:prstGeom prst="bevel">
            <a:avLst>
              <a:gd name="adj" fmla="val 4294"/>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base">
              <a:spcBef>
                <a:spcPct val="0"/>
              </a:spcBef>
              <a:spcAft>
                <a:spcPct val="0"/>
              </a:spcAft>
            </a:pPr>
            <a:r>
              <a:rPr lang="fr-FR" sz="2000" b="1" dirty="0" smtClean="0">
                <a:solidFill>
                  <a:srgbClr val="FF0000"/>
                </a:solidFill>
                <a:latin typeface="Times New Roman" pitchFamily="18" charset="0"/>
                <a:cs typeface="Times New Roman" pitchFamily="18" charset="0"/>
              </a:rPr>
              <a:t>Octaèdre</a:t>
            </a:r>
            <a:endParaRPr lang="fr-FR" sz="2000" dirty="0" smtClean="0">
              <a:solidFill>
                <a:schemeClr val="tx1"/>
              </a:solidFill>
              <a:latin typeface="Times New Roman" pitchFamily="18" charset="0"/>
              <a:cs typeface="Times New Roman" pitchFamily="18" charset="0"/>
            </a:endParaRPr>
          </a:p>
        </p:txBody>
      </p:sp>
      <p:sp>
        <p:nvSpPr>
          <p:cNvPr id="51" name="Rectangle 50"/>
          <p:cNvSpPr/>
          <p:nvPr/>
        </p:nvSpPr>
        <p:spPr>
          <a:xfrm>
            <a:off x="0" y="0"/>
            <a:ext cx="9144000" cy="523220"/>
          </a:xfrm>
          <a:prstGeom prst="rect">
            <a:avLst/>
          </a:prstGeom>
          <a:solidFill>
            <a:srgbClr val="FF0000"/>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2800" b="1" dirty="0" smtClean="0">
                <a:solidFill>
                  <a:schemeClr val="bg1"/>
                </a:solidFill>
                <a:latin typeface="Times New Roman" pitchFamily="18" charset="0"/>
                <a:ea typeface="Times New Roman" pitchFamily="18" charset="0"/>
                <a:cs typeface="Times New Roman" pitchFamily="18" charset="0"/>
              </a:rPr>
              <a:t>1-  Définition de bases</a:t>
            </a:r>
            <a:endParaRPr lang="fr-FR" sz="2800" dirty="0">
              <a:solidFill>
                <a:schemeClr val="bg1"/>
              </a:solidFill>
              <a:latin typeface="Tahoma" pitchFamily="34" charset="0"/>
              <a:ea typeface="Tahoma" pitchFamily="34" charset="0"/>
              <a:cs typeface="Tahoma" pitchFamily="34" charset="0"/>
            </a:endParaRPr>
          </a:p>
        </p:txBody>
      </p:sp>
      <p:sp>
        <p:nvSpPr>
          <p:cNvPr id="20" name="Rectangle 19"/>
          <p:cNvSpPr/>
          <p:nvPr/>
        </p:nvSpPr>
        <p:spPr>
          <a:xfrm>
            <a:off x="357158" y="2643182"/>
            <a:ext cx="4429156" cy="163121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fr-FR" sz="2000" dirty="0" smtClean="0">
                <a:latin typeface="Times New Roman" pitchFamily="18" charset="0"/>
                <a:cs typeface="Times New Roman" pitchFamily="18" charset="0"/>
              </a:rPr>
              <a:t>La structure d’un </a:t>
            </a:r>
            <a:r>
              <a:rPr lang="fr-FR" sz="2000" dirty="0" smtClean="0">
                <a:solidFill>
                  <a:srgbClr val="FF0000"/>
                </a:solidFill>
                <a:latin typeface="Times New Roman" pitchFamily="18" charset="0"/>
                <a:cs typeface="Times New Roman" pitchFamily="18" charset="0"/>
              </a:rPr>
              <a:t>tétraèdre </a:t>
            </a:r>
            <a:r>
              <a:rPr lang="fr-FR" sz="2000" dirty="0" smtClean="0">
                <a:solidFill>
                  <a:schemeClr val="tx1"/>
                </a:solidFill>
                <a:latin typeface="Times New Roman" pitchFamily="18" charset="0"/>
                <a:cs typeface="Times New Roman" pitchFamily="18" charset="0"/>
              </a:rPr>
              <a:t>est formée par </a:t>
            </a:r>
            <a:r>
              <a:rPr lang="fr-FR" sz="2000" dirty="0" smtClean="0">
                <a:latin typeface="Times New Roman" pitchFamily="18" charset="0"/>
                <a:cs typeface="Times New Roman" pitchFamily="18" charset="0"/>
              </a:rPr>
              <a:t>quatre atomes (</a:t>
            </a:r>
            <a:r>
              <a:rPr lang="fr-FR" sz="2000" dirty="0" smtClean="0">
                <a:solidFill>
                  <a:srgbClr val="FF0000"/>
                </a:solidFill>
                <a:latin typeface="Times New Roman" pitchFamily="18" charset="0"/>
                <a:cs typeface="Times New Roman" pitchFamily="18" charset="0"/>
              </a:rPr>
              <a:t>têtes</a:t>
            </a:r>
            <a:r>
              <a:rPr lang="fr-FR" sz="2000" dirty="0" smtClean="0">
                <a:latin typeface="Times New Roman" pitchFamily="18" charset="0"/>
                <a:cs typeface="Times New Roman" pitchFamily="18" charset="0"/>
              </a:rPr>
              <a:t>) d’</a:t>
            </a:r>
            <a:r>
              <a:rPr lang="fr-FR" sz="2000" dirty="0" smtClean="0">
                <a:solidFill>
                  <a:srgbClr val="0070C0"/>
                </a:solidFill>
                <a:latin typeface="Times New Roman" pitchFamily="18" charset="0"/>
                <a:cs typeface="Times New Roman" pitchFamily="18" charset="0"/>
              </a:rPr>
              <a:t>oxygène</a:t>
            </a:r>
            <a:r>
              <a:rPr lang="fr-FR" sz="2000" dirty="0" smtClean="0">
                <a:latin typeface="Times New Roman" pitchFamily="18" charset="0"/>
                <a:cs typeface="Times New Roman" pitchFamily="18" charset="0"/>
              </a:rPr>
              <a:t> </a:t>
            </a:r>
            <a:r>
              <a:rPr lang="fr-FR" sz="2000" dirty="0" smtClean="0">
                <a:solidFill>
                  <a:srgbClr val="0070C0"/>
                </a:solidFill>
                <a:latin typeface="Times New Roman" pitchFamily="18" charset="0"/>
                <a:cs typeface="Times New Roman" pitchFamily="18" charset="0"/>
              </a:rPr>
              <a:t>(O</a:t>
            </a:r>
            <a:r>
              <a:rPr lang="fr-FR" sz="2000" baseline="30000" dirty="0" smtClean="0">
                <a:solidFill>
                  <a:srgbClr val="0070C0"/>
                </a:solidFill>
                <a:latin typeface="Times New Roman" pitchFamily="18" charset="0"/>
                <a:cs typeface="Times New Roman" pitchFamily="18" charset="0"/>
              </a:rPr>
              <a:t>2-</a:t>
            </a:r>
            <a:r>
              <a:rPr lang="fr-FR" sz="2000" dirty="0" smtClean="0">
                <a:solidFill>
                  <a:srgbClr val="0070C0"/>
                </a:solidFill>
                <a:latin typeface="Times New Roman" pitchFamily="18" charset="0"/>
                <a:cs typeface="Times New Roman" pitchFamily="18" charset="0"/>
              </a:rPr>
              <a:t>)</a:t>
            </a:r>
            <a:r>
              <a:rPr lang="fr-FR" sz="2000" dirty="0" smtClean="0">
                <a:latin typeface="Times New Roman" pitchFamily="18" charset="0"/>
                <a:cs typeface="Times New Roman" pitchFamily="18" charset="0"/>
              </a:rPr>
              <a:t> ou </a:t>
            </a:r>
            <a:r>
              <a:rPr lang="fr-FR" sz="2000" dirty="0" smtClean="0">
                <a:solidFill>
                  <a:srgbClr val="0070C0"/>
                </a:solidFill>
                <a:latin typeface="Times New Roman" pitchFamily="18" charset="0"/>
                <a:cs typeface="Times New Roman" pitchFamily="18" charset="0"/>
              </a:rPr>
              <a:t>d’hydroxyle (OH</a:t>
            </a:r>
            <a:r>
              <a:rPr lang="fr-FR" sz="2000" baseline="30000" dirty="0" smtClean="0">
                <a:solidFill>
                  <a:srgbClr val="0070C0"/>
                </a:solidFill>
                <a:latin typeface="Times New Roman" pitchFamily="18" charset="0"/>
                <a:cs typeface="Times New Roman" pitchFamily="18" charset="0"/>
              </a:rPr>
              <a:t>-</a:t>
            </a:r>
            <a:r>
              <a:rPr lang="fr-FR" sz="2000" dirty="0" smtClean="0">
                <a:solidFill>
                  <a:srgbClr val="0070C0"/>
                </a:solidFill>
                <a:latin typeface="Times New Roman" pitchFamily="18" charset="0"/>
                <a:cs typeface="Times New Roman" pitchFamily="18" charset="0"/>
              </a:rPr>
              <a:t>) </a:t>
            </a:r>
            <a:r>
              <a:rPr lang="fr-FR" sz="2000" dirty="0" smtClean="0">
                <a:solidFill>
                  <a:schemeClr val="tx1"/>
                </a:solidFill>
                <a:latin typeface="Times New Roman" pitchFamily="18" charset="0"/>
                <a:cs typeface="Times New Roman" pitchFamily="18" charset="0"/>
              </a:rPr>
              <a:t>et</a:t>
            </a:r>
            <a:r>
              <a:rPr lang="fr-FR" sz="2000" dirty="0" smtClean="0">
                <a:latin typeface="Times New Roman" pitchFamily="18" charset="0"/>
                <a:cs typeface="Times New Roman" pitchFamily="18" charset="0"/>
              </a:rPr>
              <a:t> un atome de </a:t>
            </a:r>
            <a:r>
              <a:rPr lang="fr-FR" sz="2000" dirty="0" smtClean="0">
                <a:solidFill>
                  <a:srgbClr val="0070C0"/>
                </a:solidFill>
                <a:latin typeface="Times New Roman" pitchFamily="18" charset="0"/>
                <a:cs typeface="Times New Roman" pitchFamily="18" charset="0"/>
              </a:rPr>
              <a:t>silicium</a:t>
            </a:r>
            <a:r>
              <a:rPr lang="fr-FR" sz="2000" dirty="0" smtClean="0">
                <a:latin typeface="Times New Roman" pitchFamily="18" charset="0"/>
                <a:cs typeface="Times New Roman" pitchFamily="18" charset="0"/>
              </a:rPr>
              <a:t> </a:t>
            </a:r>
            <a:r>
              <a:rPr lang="fr-FR" sz="2000" dirty="0" smtClean="0">
                <a:solidFill>
                  <a:srgbClr val="0070C0"/>
                </a:solidFill>
                <a:latin typeface="Times New Roman" pitchFamily="18" charset="0"/>
                <a:cs typeface="Times New Roman" pitchFamily="18" charset="0"/>
              </a:rPr>
              <a:t>(Si</a:t>
            </a:r>
            <a:r>
              <a:rPr lang="fr-FR" sz="2000" baseline="30000" dirty="0" smtClean="0">
                <a:solidFill>
                  <a:srgbClr val="0070C0"/>
                </a:solidFill>
                <a:latin typeface="Times New Roman" pitchFamily="18" charset="0"/>
                <a:cs typeface="Times New Roman" pitchFamily="18" charset="0"/>
              </a:rPr>
              <a:t>2+</a:t>
            </a:r>
            <a:r>
              <a:rPr lang="fr-FR" sz="2000" dirty="0" smtClean="0">
                <a:solidFill>
                  <a:srgbClr val="0070C0"/>
                </a:solidFill>
                <a:latin typeface="Times New Roman" pitchFamily="18" charset="0"/>
                <a:cs typeface="Times New Roman" pitchFamily="18" charset="0"/>
              </a:rPr>
              <a:t>) </a:t>
            </a:r>
            <a:r>
              <a:rPr lang="fr-FR" sz="2000" dirty="0" smtClean="0">
                <a:latin typeface="Times New Roman" pitchFamily="18" charset="0"/>
                <a:cs typeface="Times New Roman" pitchFamily="18" charset="0"/>
              </a:rPr>
              <a:t>qui se positionne au </a:t>
            </a:r>
            <a:r>
              <a:rPr lang="fr-FR" sz="2000" dirty="0" smtClean="0">
                <a:solidFill>
                  <a:srgbClr val="FF0000"/>
                </a:solidFill>
                <a:latin typeface="Times New Roman" pitchFamily="18" charset="0"/>
                <a:cs typeface="Times New Roman" pitchFamily="18" charset="0"/>
              </a:rPr>
              <a:t>centre</a:t>
            </a:r>
            <a:r>
              <a:rPr lang="fr-FR" sz="2000" dirty="0" smtClean="0">
                <a:latin typeface="Times New Roman" pitchFamily="18" charset="0"/>
                <a:cs typeface="Times New Roman" pitchFamily="18" charset="0"/>
              </a:rPr>
              <a:t> de cette structure. </a:t>
            </a:r>
            <a:endParaRPr lang="fr-FR" sz="2000" b="1" dirty="0">
              <a:latin typeface="Times New Roman" pitchFamily="18" charset="0"/>
              <a:cs typeface="Times New Roman" pitchFamily="18" charset="0"/>
            </a:endParaRPr>
          </a:p>
        </p:txBody>
      </p:sp>
      <p:sp>
        <p:nvSpPr>
          <p:cNvPr id="21" name="Rectangle 20"/>
          <p:cNvSpPr/>
          <p:nvPr/>
        </p:nvSpPr>
        <p:spPr>
          <a:xfrm>
            <a:off x="357158" y="4500570"/>
            <a:ext cx="4429156" cy="193899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fr-FR" sz="2000" dirty="0" smtClean="0">
                <a:latin typeface="Times New Roman" pitchFamily="18" charset="0"/>
                <a:cs typeface="Times New Roman" pitchFamily="18" charset="0"/>
              </a:rPr>
              <a:t>La structure d’un </a:t>
            </a:r>
            <a:r>
              <a:rPr lang="fr-FR" sz="2000" dirty="0" smtClean="0">
                <a:solidFill>
                  <a:srgbClr val="FF0000"/>
                </a:solidFill>
                <a:latin typeface="Times New Roman" pitchFamily="18" charset="0"/>
                <a:cs typeface="Times New Roman" pitchFamily="18" charset="0"/>
              </a:rPr>
              <a:t>tétraèdre </a:t>
            </a:r>
            <a:r>
              <a:rPr lang="fr-FR" sz="2000" dirty="0" smtClean="0">
                <a:solidFill>
                  <a:schemeClr val="tx1"/>
                </a:solidFill>
                <a:latin typeface="Times New Roman" pitchFamily="18" charset="0"/>
                <a:cs typeface="Times New Roman" pitchFamily="18" charset="0"/>
              </a:rPr>
              <a:t>est formée par six</a:t>
            </a:r>
            <a:r>
              <a:rPr lang="fr-FR" sz="2000" dirty="0" smtClean="0">
                <a:latin typeface="Times New Roman" pitchFamily="18" charset="0"/>
                <a:cs typeface="Times New Roman" pitchFamily="18" charset="0"/>
              </a:rPr>
              <a:t> atomes (</a:t>
            </a:r>
            <a:r>
              <a:rPr lang="fr-FR" sz="2000" dirty="0" smtClean="0">
                <a:solidFill>
                  <a:srgbClr val="FF0000"/>
                </a:solidFill>
                <a:latin typeface="Times New Roman" pitchFamily="18" charset="0"/>
                <a:cs typeface="Times New Roman" pitchFamily="18" charset="0"/>
              </a:rPr>
              <a:t>têtes</a:t>
            </a:r>
            <a:r>
              <a:rPr lang="fr-FR" sz="2000" dirty="0" smtClean="0">
                <a:latin typeface="Times New Roman" pitchFamily="18" charset="0"/>
                <a:cs typeface="Times New Roman" pitchFamily="18" charset="0"/>
              </a:rPr>
              <a:t>) d’</a:t>
            </a:r>
            <a:r>
              <a:rPr lang="fr-FR" sz="2000" dirty="0" smtClean="0">
                <a:solidFill>
                  <a:srgbClr val="0070C0"/>
                </a:solidFill>
                <a:latin typeface="Times New Roman" pitchFamily="18" charset="0"/>
                <a:cs typeface="Times New Roman" pitchFamily="18" charset="0"/>
              </a:rPr>
              <a:t>oxygène</a:t>
            </a:r>
            <a:r>
              <a:rPr lang="fr-FR" sz="2000" dirty="0" smtClean="0">
                <a:latin typeface="Times New Roman" pitchFamily="18" charset="0"/>
                <a:cs typeface="Times New Roman" pitchFamily="18" charset="0"/>
              </a:rPr>
              <a:t> </a:t>
            </a:r>
            <a:r>
              <a:rPr lang="fr-FR" sz="2000" dirty="0" smtClean="0">
                <a:solidFill>
                  <a:srgbClr val="0070C0"/>
                </a:solidFill>
                <a:latin typeface="Times New Roman" pitchFamily="18" charset="0"/>
                <a:cs typeface="Times New Roman" pitchFamily="18" charset="0"/>
              </a:rPr>
              <a:t>(O</a:t>
            </a:r>
            <a:r>
              <a:rPr lang="fr-FR" sz="2000" baseline="30000" dirty="0" smtClean="0">
                <a:solidFill>
                  <a:srgbClr val="0070C0"/>
                </a:solidFill>
                <a:latin typeface="Times New Roman" pitchFamily="18" charset="0"/>
                <a:cs typeface="Times New Roman" pitchFamily="18" charset="0"/>
              </a:rPr>
              <a:t>2-</a:t>
            </a:r>
            <a:r>
              <a:rPr lang="fr-FR" sz="2000" dirty="0" smtClean="0">
                <a:solidFill>
                  <a:srgbClr val="0070C0"/>
                </a:solidFill>
                <a:latin typeface="Times New Roman" pitchFamily="18" charset="0"/>
                <a:cs typeface="Times New Roman" pitchFamily="18" charset="0"/>
              </a:rPr>
              <a:t>)</a:t>
            </a:r>
            <a:r>
              <a:rPr lang="fr-FR" sz="2000" dirty="0" smtClean="0">
                <a:latin typeface="Times New Roman" pitchFamily="18" charset="0"/>
                <a:cs typeface="Times New Roman" pitchFamily="18" charset="0"/>
              </a:rPr>
              <a:t> ou </a:t>
            </a:r>
            <a:r>
              <a:rPr lang="fr-FR" sz="2000" dirty="0" smtClean="0">
                <a:solidFill>
                  <a:srgbClr val="0070C0"/>
                </a:solidFill>
                <a:latin typeface="Times New Roman" pitchFamily="18" charset="0"/>
                <a:cs typeface="Times New Roman" pitchFamily="18" charset="0"/>
              </a:rPr>
              <a:t>d’hydroxyle (OH</a:t>
            </a:r>
            <a:r>
              <a:rPr lang="fr-FR" sz="2000" baseline="30000" dirty="0" smtClean="0">
                <a:solidFill>
                  <a:srgbClr val="0070C0"/>
                </a:solidFill>
                <a:latin typeface="Times New Roman" pitchFamily="18" charset="0"/>
                <a:cs typeface="Times New Roman" pitchFamily="18" charset="0"/>
              </a:rPr>
              <a:t>-</a:t>
            </a:r>
            <a:r>
              <a:rPr lang="fr-FR" sz="2000" dirty="0" smtClean="0">
                <a:solidFill>
                  <a:srgbClr val="0070C0"/>
                </a:solidFill>
                <a:latin typeface="Times New Roman" pitchFamily="18" charset="0"/>
                <a:cs typeface="Times New Roman" pitchFamily="18" charset="0"/>
              </a:rPr>
              <a:t>) </a:t>
            </a:r>
            <a:r>
              <a:rPr lang="fr-FR" sz="2000" dirty="0" smtClean="0">
                <a:solidFill>
                  <a:schemeClr val="tx1"/>
                </a:solidFill>
                <a:latin typeface="Times New Roman" pitchFamily="18" charset="0"/>
                <a:cs typeface="Times New Roman" pitchFamily="18" charset="0"/>
              </a:rPr>
              <a:t>et un </a:t>
            </a:r>
            <a:r>
              <a:rPr lang="fr-FR" sz="2000" dirty="0" smtClean="0">
                <a:latin typeface="Times New Roman" pitchFamily="18" charset="0"/>
                <a:cs typeface="Times New Roman" pitchFamily="18" charset="0"/>
              </a:rPr>
              <a:t>atome d’</a:t>
            </a:r>
            <a:r>
              <a:rPr lang="fr-FR" sz="2000" dirty="0" smtClean="0">
                <a:solidFill>
                  <a:srgbClr val="0070C0"/>
                </a:solidFill>
                <a:latin typeface="Times New Roman" pitchFamily="18" charset="0"/>
                <a:cs typeface="Times New Roman" pitchFamily="18" charset="0"/>
              </a:rPr>
              <a:t>aluminium (Al</a:t>
            </a:r>
            <a:r>
              <a:rPr lang="fr-FR" sz="2000" baseline="30000" dirty="0" smtClean="0">
                <a:solidFill>
                  <a:srgbClr val="0070C0"/>
                </a:solidFill>
                <a:latin typeface="Times New Roman" pitchFamily="18" charset="0"/>
                <a:cs typeface="Times New Roman" pitchFamily="18" charset="0"/>
              </a:rPr>
              <a:t>3+</a:t>
            </a:r>
            <a:r>
              <a:rPr lang="fr-FR" sz="2000" dirty="0" smtClean="0">
                <a:solidFill>
                  <a:srgbClr val="0070C0"/>
                </a:solidFill>
                <a:latin typeface="Times New Roman" pitchFamily="18" charset="0"/>
                <a:cs typeface="Times New Roman" pitchFamily="18" charset="0"/>
              </a:rPr>
              <a:t>)</a:t>
            </a:r>
            <a:r>
              <a:rPr lang="fr-FR" sz="2000" dirty="0" smtClean="0">
                <a:latin typeface="Times New Roman" pitchFamily="18" charset="0"/>
                <a:cs typeface="Times New Roman" pitchFamily="18" charset="0"/>
              </a:rPr>
              <a:t> ou </a:t>
            </a:r>
            <a:r>
              <a:rPr lang="fr-FR" sz="2000" dirty="0" smtClean="0">
                <a:solidFill>
                  <a:srgbClr val="0070C0"/>
                </a:solidFill>
                <a:latin typeface="Times New Roman" pitchFamily="18" charset="0"/>
                <a:cs typeface="Times New Roman" pitchFamily="18" charset="0"/>
              </a:rPr>
              <a:t>de magnésium (Mg</a:t>
            </a:r>
            <a:r>
              <a:rPr lang="fr-FR" sz="2000" baseline="30000" dirty="0" smtClean="0">
                <a:solidFill>
                  <a:srgbClr val="0070C0"/>
                </a:solidFill>
                <a:latin typeface="Times New Roman" pitchFamily="18" charset="0"/>
                <a:cs typeface="Times New Roman" pitchFamily="18" charset="0"/>
              </a:rPr>
              <a:t>2+</a:t>
            </a:r>
            <a:r>
              <a:rPr lang="fr-FR" sz="2000" dirty="0" smtClean="0">
                <a:solidFill>
                  <a:srgbClr val="0070C0"/>
                </a:solidFill>
                <a:latin typeface="Times New Roman" pitchFamily="18" charset="0"/>
                <a:cs typeface="Times New Roman" pitchFamily="18" charset="0"/>
              </a:rPr>
              <a:t>) </a:t>
            </a:r>
            <a:r>
              <a:rPr lang="fr-FR" sz="2000" dirty="0" smtClean="0">
                <a:solidFill>
                  <a:schemeClr val="tx1"/>
                </a:solidFill>
                <a:latin typeface="Times New Roman" pitchFamily="18" charset="0"/>
                <a:cs typeface="Times New Roman" pitchFamily="18" charset="0"/>
              </a:rPr>
              <a:t>se positionne </a:t>
            </a:r>
            <a:r>
              <a:rPr lang="fr-FR" sz="2000" dirty="0" smtClean="0">
                <a:latin typeface="Times New Roman" pitchFamily="18" charset="0"/>
                <a:cs typeface="Times New Roman" pitchFamily="18" charset="0"/>
              </a:rPr>
              <a:t>au centre de cette structure. </a:t>
            </a:r>
            <a:endParaRPr lang="fr-FR" sz="2000" b="1" dirty="0">
              <a:latin typeface="Times New Roman" pitchFamily="18" charset="0"/>
              <a:cs typeface="Times New Roman" pitchFamily="18" charset="0"/>
            </a:endParaRPr>
          </a:p>
        </p:txBody>
      </p:sp>
      <p:sp>
        <p:nvSpPr>
          <p:cNvPr id="22" name="Rectangle 21"/>
          <p:cNvSpPr/>
          <p:nvPr/>
        </p:nvSpPr>
        <p:spPr>
          <a:xfrm>
            <a:off x="357158" y="1571612"/>
            <a:ext cx="8501122" cy="70788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fr-FR" sz="2000" dirty="0" smtClean="0">
                <a:latin typeface="Times New Roman" pitchFamily="18" charset="0"/>
                <a:cs typeface="Times New Roman" pitchFamily="18" charset="0"/>
              </a:rPr>
              <a:t>Le centre et les têtes sont des noms donnés aux « </a:t>
            </a:r>
            <a:r>
              <a:rPr lang="fr-FR" sz="2000" dirty="0" smtClean="0">
                <a:solidFill>
                  <a:srgbClr val="FF0000"/>
                </a:solidFill>
                <a:latin typeface="Times New Roman" pitchFamily="18" charset="0"/>
                <a:cs typeface="Times New Roman" pitchFamily="18" charset="0"/>
              </a:rPr>
              <a:t>atomes</a:t>
            </a:r>
            <a:r>
              <a:rPr lang="fr-FR" sz="2000" dirty="0" smtClean="0">
                <a:latin typeface="Times New Roman" pitchFamily="18" charset="0"/>
                <a:cs typeface="Times New Roman" pitchFamily="18" charset="0"/>
              </a:rPr>
              <a:t> » qui doivent prendre des positions bien déterminées dans la formation des </a:t>
            </a:r>
            <a:r>
              <a:rPr lang="fr-FR" sz="2000" dirty="0" smtClean="0">
                <a:solidFill>
                  <a:schemeClr val="tx1"/>
                </a:solidFill>
                <a:latin typeface="Times New Roman" pitchFamily="18" charset="0"/>
                <a:ea typeface="Times New Roman" pitchFamily="18" charset="0"/>
                <a:cs typeface="Times New Roman" pitchFamily="18" charset="0"/>
              </a:rPr>
              <a:t>tétraèdres et des octaèdres.</a:t>
            </a:r>
            <a:r>
              <a:rPr lang="fr-FR" sz="2000" dirty="0" smtClean="0">
                <a:solidFill>
                  <a:schemeClr val="tx1"/>
                </a:solidFill>
                <a:latin typeface="Times New Roman" pitchFamily="18" charset="0"/>
                <a:cs typeface="Times New Roman" pitchFamily="18" charset="0"/>
              </a:rPr>
              <a:t> </a:t>
            </a:r>
            <a:endParaRPr lang="fr-FR" sz="2000" dirty="0">
              <a:solidFill>
                <a:schemeClr val="tx1"/>
              </a:solidFill>
              <a:latin typeface="Times New Roman" pitchFamily="18" charset="0"/>
              <a:cs typeface="Times New Roman" pitchFamily="18" charset="0"/>
            </a:endParaRPr>
          </a:p>
        </p:txBody>
      </p:sp>
      <p:sp>
        <p:nvSpPr>
          <p:cNvPr id="12" name="Rectangle 11"/>
          <p:cNvSpPr/>
          <p:nvPr/>
        </p:nvSpPr>
        <p:spPr>
          <a:xfrm>
            <a:off x="0" y="6525344"/>
            <a:ext cx="9144000" cy="338554"/>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wrap="square">
            <a:spAutoFit/>
          </a:bodyPr>
          <a:lstStyle/>
          <a:p>
            <a:r>
              <a:rPr lang="fr-FR" sz="1600" i="1" dirty="0" smtClean="0">
                <a:solidFill>
                  <a:srgbClr val="FFFF00"/>
                </a:solidFill>
              </a:rPr>
              <a:t>Cours de 2</a:t>
            </a:r>
            <a:r>
              <a:rPr lang="fr-FR" sz="1600" i="1" baseline="30000" dirty="0" smtClean="0">
                <a:solidFill>
                  <a:srgbClr val="FFFF00"/>
                </a:solidFill>
              </a:rPr>
              <a:t>ème</a:t>
            </a:r>
            <a:r>
              <a:rPr lang="fr-FR" sz="1600" i="1" dirty="0" smtClean="0">
                <a:solidFill>
                  <a:srgbClr val="FFFF00"/>
                </a:solidFill>
              </a:rPr>
              <a:t> Année Master – Université DBKM                               E-mail: hamid_gadouri2000@yahoo.fr   </a:t>
            </a:r>
            <a:r>
              <a:rPr lang="fr-FR" sz="1600" b="1" dirty="0" smtClean="0">
                <a:solidFill>
                  <a:srgbClr val="FF0000"/>
                </a:solidFill>
              </a:rPr>
              <a:t>(06)</a:t>
            </a:r>
            <a:endParaRPr lang="fr-FR" sz="1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slide(fromLeft)">
                                      <p:cBhvr>
                                        <p:cTn id="7" dur="500"/>
                                        <p:tgtEl>
                                          <p:spTgt spid="1027"/>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slide(fromLeft)">
                                      <p:cBhvr>
                                        <p:cTn id="10" dur="500"/>
                                        <p:tgtEl>
                                          <p:spTgt spid="49"/>
                                        </p:tgtEl>
                                      </p:cBhvr>
                                    </p:animEffect>
                                  </p:childTnLst>
                                </p:cTn>
                              </p:par>
                            </p:childTnLst>
                          </p:cTn>
                        </p:par>
                        <p:par>
                          <p:cTn id="11" fill="hold">
                            <p:stCondLst>
                              <p:cond delay="500"/>
                            </p:stCondLst>
                            <p:childTnLst>
                              <p:par>
                                <p:cTn id="12" presetID="12" presetClass="entr" presetSubtype="2" fill="hold" nodeType="after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slide(fromRight)">
                                      <p:cBhvr>
                                        <p:cTn id="14" dur="500"/>
                                        <p:tgtEl>
                                          <p:spTgt spid="1028"/>
                                        </p:tgtEl>
                                      </p:cBhvr>
                                    </p:animEffect>
                                  </p:childTnLst>
                                </p:cTn>
                              </p:par>
                              <p:par>
                                <p:cTn id="15" presetID="12" presetClass="entr" presetSubtype="2"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lide(fromRight)">
                                      <p:cBhvr>
                                        <p:cTn id="1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Rectangle 175"/>
          <p:cNvSpPr/>
          <p:nvPr/>
        </p:nvSpPr>
        <p:spPr>
          <a:xfrm>
            <a:off x="285720" y="2357430"/>
            <a:ext cx="4000528" cy="1015663"/>
          </a:xfrm>
          <a:prstGeom prst="rect">
            <a:avLst/>
          </a:prstGeom>
        </p:spPr>
        <p:txBody>
          <a:bodyPr wrap="square">
            <a:spAutoFit/>
          </a:bodyPr>
          <a:lstStyle/>
          <a:p>
            <a:pPr algn="just" fontAlgn="base">
              <a:spcBef>
                <a:spcPct val="0"/>
              </a:spcBef>
              <a:spcAft>
                <a:spcPct val="0"/>
              </a:spcAft>
              <a:buFont typeface="Wingdings" pitchFamily="2" charset="2"/>
              <a:buChar char="q"/>
            </a:pPr>
            <a:r>
              <a:rPr lang="fr-FR" sz="2000" dirty="0" smtClean="0">
                <a:latin typeface="Times New Roman" pitchFamily="18" charset="0"/>
                <a:cs typeface="Times New Roman" pitchFamily="18" charset="0"/>
              </a:rPr>
              <a:t> L’ensemble des sommets partagés constitue un assemblage de </a:t>
            </a:r>
            <a:r>
              <a:rPr lang="fr-FR" sz="2000" b="1" dirty="0" smtClean="0">
                <a:solidFill>
                  <a:srgbClr val="00B050"/>
                </a:solidFill>
                <a:latin typeface="Times New Roman" pitchFamily="18" charset="0"/>
                <a:cs typeface="Times New Roman" pitchFamily="18" charset="0"/>
              </a:rPr>
              <a:t>plan hexagonal</a:t>
            </a:r>
            <a:r>
              <a:rPr lang="fr-FR" sz="2000" dirty="0" smtClean="0">
                <a:solidFill>
                  <a:srgbClr val="00B050"/>
                </a:solidFill>
                <a:latin typeface="Times New Roman" pitchFamily="18" charset="0"/>
                <a:cs typeface="Times New Roman" pitchFamily="18" charset="0"/>
              </a:rPr>
              <a:t> </a:t>
            </a:r>
            <a:r>
              <a:rPr lang="fr-FR" sz="2000" dirty="0" smtClean="0">
                <a:latin typeface="Times New Roman" pitchFamily="18" charset="0"/>
                <a:cs typeface="Times New Roman" pitchFamily="18" charset="0"/>
              </a:rPr>
              <a:t>(</a:t>
            </a:r>
            <a:r>
              <a:rPr lang="fr-FR" sz="2000" b="1" dirty="0" smtClean="0">
                <a:latin typeface="Times New Roman" pitchFamily="18" charset="0"/>
                <a:cs typeface="Times New Roman" pitchFamily="18" charset="0"/>
              </a:rPr>
              <a:t>fig. 03</a:t>
            </a:r>
            <a:r>
              <a:rPr lang="fr-FR" sz="2000" dirty="0" smtClean="0">
                <a:latin typeface="Times New Roman" pitchFamily="18" charset="0"/>
                <a:cs typeface="Times New Roman" pitchFamily="18" charset="0"/>
              </a:rPr>
              <a:t>). </a:t>
            </a:r>
            <a:endParaRPr lang="fr-FR" sz="2000" b="1" dirty="0" smtClean="0">
              <a:solidFill>
                <a:srgbClr val="00B050"/>
              </a:solidFill>
              <a:latin typeface="Times New Roman" pitchFamily="18" charset="0"/>
              <a:cs typeface="Times New Roman" pitchFamily="18" charset="0"/>
            </a:endParaRPr>
          </a:p>
        </p:txBody>
      </p:sp>
      <p:sp>
        <p:nvSpPr>
          <p:cNvPr id="5" name="Rectangle 4"/>
          <p:cNvSpPr/>
          <p:nvPr/>
        </p:nvSpPr>
        <p:spPr>
          <a:xfrm>
            <a:off x="285720" y="642918"/>
            <a:ext cx="8572560" cy="5232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fr-FR" sz="2800" b="1" dirty="0" smtClean="0">
                <a:solidFill>
                  <a:srgbClr val="0070C0"/>
                </a:solidFill>
                <a:latin typeface="Times New Roman" pitchFamily="18" charset="0"/>
                <a:ea typeface="Times New Roman" pitchFamily="18" charset="0"/>
                <a:cs typeface="Times New Roman" pitchFamily="18" charset="0"/>
              </a:rPr>
              <a:t>Qu’</a:t>
            </a:r>
            <a:r>
              <a:rPr lang="fr-FR" sz="2800" b="1" dirty="0" err="1" smtClean="0">
                <a:solidFill>
                  <a:srgbClr val="0070C0"/>
                </a:solidFill>
                <a:latin typeface="Times New Roman" pitchFamily="18" charset="0"/>
                <a:ea typeface="Times New Roman" pitchFamily="18" charset="0"/>
                <a:cs typeface="Times New Roman" pitchFamily="18" charset="0"/>
              </a:rPr>
              <a:t>est-ce-qu’une</a:t>
            </a:r>
            <a:r>
              <a:rPr lang="fr-FR" sz="2800" b="1" dirty="0" smtClean="0">
                <a:solidFill>
                  <a:srgbClr val="0070C0"/>
                </a:solidFill>
                <a:latin typeface="Times New Roman" pitchFamily="18" charset="0"/>
                <a:ea typeface="Times New Roman" pitchFamily="18" charset="0"/>
                <a:cs typeface="Times New Roman" pitchFamily="18" charset="0"/>
              </a:rPr>
              <a:t> couche tétraédrique et octaédrique ?</a:t>
            </a:r>
            <a:endParaRPr lang="fr-FR" sz="2800" dirty="0">
              <a:solidFill>
                <a:srgbClr val="0070C0"/>
              </a:solidFill>
              <a:latin typeface="Tahoma" pitchFamily="34" charset="0"/>
              <a:ea typeface="Tahoma" pitchFamily="34" charset="0"/>
              <a:cs typeface="Tahoma" pitchFamily="34" charset="0"/>
            </a:endParaRPr>
          </a:p>
        </p:txBody>
      </p:sp>
      <p:sp>
        <p:nvSpPr>
          <p:cNvPr id="51" name="Rectangle 50"/>
          <p:cNvSpPr/>
          <p:nvPr/>
        </p:nvSpPr>
        <p:spPr>
          <a:xfrm>
            <a:off x="0" y="0"/>
            <a:ext cx="9144000" cy="523220"/>
          </a:xfrm>
          <a:prstGeom prst="rect">
            <a:avLst/>
          </a:prstGeom>
          <a:solidFill>
            <a:srgbClr val="FF0000"/>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2800" b="1" dirty="0" smtClean="0">
                <a:solidFill>
                  <a:schemeClr val="bg1"/>
                </a:solidFill>
                <a:latin typeface="Times New Roman" pitchFamily="18" charset="0"/>
                <a:ea typeface="Times New Roman" pitchFamily="18" charset="0"/>
                <a:cs typeface="Times New Roman" pitchFamily="18" charset="0"/>
              </a:rPr>
              <a:t>1-  Définition de bases </a:t>
            </a:r>
            <a:endParaRPr lang="fr-FR" sz="2800" dirty="0">
              <a:solidFill>
                <a:schemeClr val="bg1"/>
              </a:solidFill>
              <a:latin typeface="Tahoma" pitchFamily="34" charset="0"/>
              <a:ea typeface="Tahoma" pitchFamily="34" charset="0"/>
              <a:cs typeface="Tahoma" pitchFamily="34" charset="0"/>
            </a:endParaRPr>
          </a:p>
        </p:txBody>
      </p:sp>
      <p:sp>
        <p:nvSpPr>
          <p:cNvPr id="49" name="Plaque 48"/>
          <p:cNvSpPr/>
          <p:nvPr/>
        </p:nvSpPr>
        <p:spPr>
          <a:xfrm>
            <a:off x="357158" y="6072206"/>
            <a:ext cx="3643338" cy="428628"/>
          </a:xfrm>
          <a:prstGeom prst="bevel">
            <a:avLst>
              <a:gd name="adj" fmla="val 4294"/>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base">
              <a:spcBef>
                <a:spcPct val="0"/>
              </a:spcBef>
              <a:spcAft>
                <a:spcPct val="0"/>
              </a:spcAft>
            </a:pPr>
            <a:r>
              <a:rPr lang="fr-FR" b="1" dirty="0" smtClean="0">
                <a:solidFill>
                  <a:schemeClr val="tx1"/>
                </a:solidFill>
                <a:latin typeface="Times New Roman" pitchFamily="18" charset="0"/>
                <a:cs typeface="Times New Roman" pitchFamily="18" charset="0"/>
              </a:rPr>
              <a:t>Fig. 03 </a:t>
            </a:r>
            <a:r>
              <a:rPr lang="fr-FR" dirty="0" smtClean="0">
                <a:solidFill>
                  <a:schemeClr val="tx1"/>
                </a:solidFill>
                <a:latin typeface="Times New Roman" pitchFamily="18" charset="0"/>
                <a:cs typeface="Times New Roman" pitchFamily="18" charset="0"/>
              </a:rPr>
              <a:t>: Couche </a:t>
            </a:r>
            <a:r>
              <a:rPr lang="fr-FR" b="1" dirty="0" smtClean="0">
                <a:solidFill>
                  <a:srgbClr val="FF0000"/>
                </a:solidFill>
                <a:latin typeface="Times New Roman" pitchFamily="18" charset="0"/>
                <a:cs typeface="Times New Roman" pitchFamily="18" charset="0"/>
              </a:rPr>
              <a:t>tétraédrique </a:t>
            </a:r>
            <a:r>
              <a:rPr lang="fr-FR" b="1" dirty="0" smtClean="0">
                <a:solidFill>
                  <a:schemeClr val="tx1"/>
                </a:solidFill>
                <a:latin typeface="Times New Roman" pitchFamily="18" charset="0"/>
                <a:cs typeface="Times New Roman" pitchFamily="18" charset="0"/>
              </a:rPr>
              <a:t>(C.T)</a:t>
            </a:r>
            <a:endParaRPr lang="fr-FR" dirty="0" smtClean="0">
              <a:solidFill>
                <a:schemeClr val="tx1"/>
              </a:solidFill>
              <a:latin typeface="Times New Roman" pitchFamily="18" charset="0"/>
              <a:cs typeface="Times New Roman" pitchFamily="18" charset="0"/>
            </a:endParaRPr>
          </a:p>
        </p:txBody>
      </p:sp>
      <p:sp>
        <p:nvSpPr>
          <p:cNvPr id="50" name="Plaque 49"/>
          <p:cNvSpPr/>
          <p:nvPr/>
        </p:nvSpPr>
        <p:spPr>
          <a:xfrm>
            <a:off x="4929190" y="5929330"/>
            <a:ext cx="4000528" cy="428628"/>
          </a:xfrm>
          <a:prstGeom prst="bevel">
            <a:avLst>
              <a:gd name="adj" fmla="val 4294"/>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base">
              <a:spcBef>
                <a:spcPct val="0"/>
              </a:spcBef>
              <a:spcAft>
                <a:spcPct val="0"/>
              </a:spcAft>
            </a:pPr>
            <a:r>
              <a:rPr lang="fr-FR" sz="2000" b="1" dirty="0" smtClean="0">
                <a:solidFill>
                  <a:schemeClr val="tx1"/>
                </a:solidFill>
                <a:latin typeface="Times New Roman" pitchFamily="18" charset="0"/>
                <a:cs typeface="Times New Roman" pitchFamily="18" charset="0"/>
              </a:rPr>
              <a:t>Fig. 04 </a:t>
            </a:r>
            <a:r>
              <a:rPr lang="fr-FR" sz="2000" dirty="0" smtClean="0">
                <a:solidFill>
                  <a:schemeClr val="tx1"/>
                </a:solidFill>
                <a:latin typeface="Times New Roman" pitchFamily="18" charset="0"/>
                <a:cs typeface="Times New Roman" pitchFamily="18" charset="0"/>
              </a:rPr>
              <a:t>: Couche </a:t>
            </a:r>
            <a:r>
              <a:rPr lang="fr-FR" sz="2000" b="1" dirty="0" smtClean="0">
                <a:solidFill>
                  <a:srgbClr val="FF0000"/>
                </a:solidFill>
                <a:latin typeface="Times New Roman" pitchFamily="18" charset="0"/>
                <a:cs typeface="Times New Roman" pitchFamily="18" charset="0"/>
              </a:rPr>
              <a:t>octaédrique </a:t>
            </a:r>
            <a:r>
              <a:rPr lang="fr-FR" b="1" dirty="0" smtClean="0">
                <a:solidFill>
                  <a:schemeClr val="tx1"/>
                </a:solidFill>
                <a:latin typeface="Times New Roman" pitchFamily="18" charset="0"/>
                <a:cs typeface="Times New Roman" pitchFamily="18" charset="0"/>
              </a:rPr>
              <a:t>(C.T)</a:t>
            </a:r>
            <a:endParaRPr lang="fr-FR" dirty="0" smtClean="0">
              <a:solidFill>
                <a:schemeClr val="tx1"/>
              </a:solidFill>
              <a:latin typeface="Times New Roman" pitchFamily="18" charset="0"/>
              <a:cs typeface="Times New Roman" pitchFamily="18" charset="0"/>
            </a:endParaRPr>
          </a:p>
        </p:txBody>
      </p:sp>
      <p:grpSp>
        <p:nvGrpSpPr>
          <p:cNvPr id="13" name="Groupe 255"/>
          <p:cNvGrpSpPr/>
          <p:nvPr/>
        </p:nvGrpSpPr>
        <p:grpSpPr>
          <a:xfrm rot="21446799">
            <a:off x="599325" y="3503547"/>
            <a:ext cx="1102362" cy="1727313"/>
            <a:chOff x="1071538" y="1928802"/>
            <a:chExt cx="1102362" cy="1727313"/>
          </a:xfrm>
        </p:grpSpPr>
        <p:grpSp>
          <p:nvGrpSpPr>
            <p:cNvPr id="89" name="Groupe 200"/>
            <p:cNvGrpSpPr/>
            <p:nvPr/>
          </p:nvGrpSpPr>
          <p:grpSpPr>
            <a:xfrm>
              <a:off x="1142976" y="2000240"/>
              <a:ext cx="1030104" cy="1574491"/>
              <a:chOff x="1053681" y="2128828"/>
              <a:chExt cx="880221" cy="1085856"/>
            </a:xfrm>
          </p:grpSpPr>
          <p:grpSp>
            <p:nvGrpSpPr>
              <p:cNvPr id="95" name="Groupe 112"/>
              <p:cNvGrpSpPr/>
              <p:nvPr/>
            </p:nvGrpSpPr>
            <p:grpSpPr>
              <a:xfrm>
                <a:off x="1053681" y="2128828"/>
                <a:ext cx="880221" cy="1085856"/>
                <a:chOff x="1806328" y="2838814"/>
                <a:chExt cx="1224655" cy="1475651"/>
              </a:xfrm>
            </p:grpSpPr>
            <p:cxnSp>
              <p:nvCxnSpPr>
                <p:cNvPr id="97" name="Connecteur droit 96"/>
                <p:cNvCxnSpPr/>
                <p:nvPr/>
              </p:nvCxnSpPr>
              <p:spPr>
                <a:xfrm rot="16200000" flipV="1">
                  <a:off x="1272614" y="3372532"/>
                  <a:ext cx="1475650" cy="408214"/>
                </a:xfrm>
                <a:prstGeom prst="line">
                  <a:avLst/>
                </a:prstGeom>
                <a:ln>
                  <a:prstDash val="sysDot"/>
                </a:ln>
              </p:spPr>
              <p:style>
                <a:lnRef idx="2">
                  <a:schemeClr val="accent4"/>
                </a:lnRef>
                <a:fillRef idx="0">
                  <a:schemeClr val="accent4"/>
                </a:fillRef>
                <a:effectRef idx="1">
                  <a:schemeClr val="accent4"/>
                </a:effectRef>
                <a:fontRef idx="minor">
                  <a:schemeClr val="tx1"/>
                </a:fontRef>
              </p:style>
            </p:cxnSp>
            <p:cxnSp>
              <p:nvCxnSpPr>
                <p:cNvPr id="98" name="Connecteur droit 97"/>
                <p:cNvCxnSpPr/>
                <p:nvPr/>
              </p:nvCxnSpPr>
              <p:spPr>
                <a:xfrm rot="10800000">
                  <a:off x="1806328" y="2838814"/>
                  <a:ext cx="1224652" cy="1726"/>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99" name="Connecteur droit 98"/>
                <p:cNvCxnSpPr/>
                <p:nvPr/>
              </p:nvCxnSpPr>
              <p:spPr>
                <a:xfrm rot="5400000" flipH="1" flipV="1">
                  <a:off x="1884938" y="3168420"/>
                  <a:ext cx="1475651" cy="816439"/>
                </a:xfrm>
                <a:prstGeom prst="line">
                  <a:avLst/>
                </a:prstGeom>
                <a:ln>
                  <a:prstDash val="sysDot"/>
                </a:ln>
              </p:spPr>
              <p:style>
                <a:lnRef idx="2">
                  <a:schemeClr val="accent4"/>
                </a:lnRef>
                <a:fillRef idx="0">
                  <a:schemeClr val="accent4"/>
                </a:fillRef>
                <a:effectRef idx="1">
                  <a:schemeClr val="accent4"/>
                </a:effectRef>
                <a:fontRef idx="minor">
                  <a:schemeClr val="tx1"/>
                </a:fontRef>
              </p:style>
            </p:cxnSp>
            <p:cxnSp>
              <p:nvCxnSpPr>
                <p:cNvPr id="100" name="Connecteur droit 99"/>
                <p:cNvCxnSpPr/>
                <p:nvPr/>
              </p:nvCxnSpPr>
              <p:spPr>
                <a:xfrm rot="10800000">
                  <a:off x="1806328" y="2838814"/>
                  <a:ext cx="408217" cy="232995"/>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101" name="Connecteur droit 100"/>
                <p:cNvCxnSpPr/>
                <p:nvPr/>
              </p:nvCxnSpPr>
              <p:spPr>
                <a:xfrm rot="10800000" flipV="1">
                  <a:off x="2214545" y="2838814"/>
                  <a:ext cx="816436" cy="232996"/>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102" name="Connecteur droit 101"/>
                <p:cNvCxnSpPr/>
                <p:nvPr/>
              </p:nvCxnSpPr>
              <p:spPr>
                <a:xfrm rot="5400000" flipH="1" flipV="1">
                  <a:off x="1593219" y="3693138"/>
                  <a:ext cx="1242653" cy="1"/>
                </a:xfrm>
                <a:prstGeom prst="line">
                  <a:avLst/>
                </a:prstGeom>
                <a:ln>
                  <a:prstDash val="sysDot"/>
                </a:ln>
              </p:spPr>
              <p:style>
                <a:lnRef idx="2">
                  <a:schemeClr val="accent4"/>
                </a:lnRef>
                <a:fillRef idx="0">
                  <a:schemeClr val="accent4"/>
                </a:fillRef>
                <a:effectRef idx="1">
                  <a:schemeClr val="accent4"/>
                </a:effectRef>
                <a:fontRef idx="minor">
                  <a:schemeClr val="tx1"/>
                </a:fontRef>
              </p:style>
            </p:cxnSp>
          </p:grpSp>
          <p:cxnSp>
            <p:nvCxnSpPr>
              <p:cNvPr id="96" name="Connecteur droit 95"/>
              <p:cNvCxnSpPr/>
              <p:nvPr/>
            </p:nvCxnSpPr>
            <p:spPr>
              <a:xfrm rot="5400000">
                <a:off x="1221557" y="2707477"/>
                <a:ext cx="628656" cy="357190"/>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90" name="Ellipse 89"/>
            <p:cNvSpPr/>
            <p:nvPr/>
          </p:nvSpPr>
          <p:spPr>
            <a:xfrm>
              <a:off x="1428728" y="2428868"/>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91" name="Ellipse 90"/>
            <p:cNvSpPr/>
            <p:nvPr/>
          </p:nvSpPr>
          <p:spPr>
            <a:xfrm>
              <a:off x="1071538" y="1928802"/>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92" name="Ellipse 91"/>
            <p:cNvSpPr/>
            <p:nvPr/>
          </p:nvSpPr>
          <p:spPr>
            <a:xfrm>
              <a:off x="1428728" y="3429000"/>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93" name="Ellipse 92"/>
            <p:cNvSpPr/>
            <p:nvPr/>
          </p:nvSpPr>
          <p:spPr>
            <a:xfrm>
              <a:off x="2000232" y="1928802"/>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94" name="Ellipse 93"/>
            <p:cNvSpPr/>
            <p:nvPr/>
          </p:nvSpPr>
          <p:spPr>
            <a:xfrm>
              <a:off x="1428728" y="2143116"/>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grpSp>
      <p:grpSp>
        <p:nvGrpSpPr>
          <p:cNvPr id="14" name="Groupe 261"/>
          <p:cNvGrpSpPr/>
          <p:nvPr/>
        </p:nvGrpSpPr>
        <p:grpSpPr>
          <a:xfrm rot="21446799">
            <a:off x="1252308" y="3882917"/>
            <a:ext cx="1173799" cy="1727313"/>
            <a:chOff x="1785919" y="2357430"/>
            <a:chExt cx="1173799" cy="1727313"/>
          </a:xfrm>
        </p:grpSpPr>
        <p:grpSp>
          <p:nvGrpSpPr>
            <p:cNvPr id="76" name="Groupe 260"/>
            <p:cNvGrpSpPr/>
            <p:nvPr/>
          </p:nvGrpSpPr>
          <p:grpSpPr>
            <a:xfrm>
              <a:off x="1785919" y="2357430"/>
              <a:ext cx="1123211" cy="1643066"/>
              <a:chOff x="1785918" y="2357430"/>
              <a:chExt cx="1123211" cy="1643066"/>
            </a:xfrm>
          </p:grpSpPr>
          <p:grpSp>
            <p:nvGrpSpPr>
              <p:cNvPr id="81" name="Groupe 112"/>
              <p:cNvGrpSpPr/>
              <p:nvPr/>
            </p:nvGrpSpPr>
            <p:grpSpPr>
              <a:xfrm>
                <a:off x="1810356" y="2426007"/>
                <a:ext cx="1098773" cy="1574489"/>
                <a:chOff x="1806328" y="2838814"/>
                <a:chExt cx="1306295" cy="1475651"/>
              </a:xfrm>
            </p:grpSpPr>
            <p:cxnSp>
              <p:nvCxnSpPr>
                <p:cNvPr id="83" name="Connecteur droit 82"/>
                <p:cNvCxnSpPr/>
                <p:nvPr/>
              </p:nvCxnSpPr>
              <p:spPr>
                <a:xfrm rot="10800000" flipV="1">
                  <a:off x="2214544" y="2916478"/>
                  <a:ext cx="898078" cy="155332"/>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84" name="Connecteur droit 83"/>
                <p:cNvCxnSpPr/>
                <p:nvPr/>
              </p:nvCxnSpPr>
              <p:spPr>
                <a:xfrm rot="16200000" flipV="1">
                  <a:off x="1272614" y="3372532"/>
                  <a:ext cx="1475650" cy="40821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85" name="Connecteur droit 84"/>
                <p:cNvCxnSpPr/>
                <p:nvPr/>
              </p:nvCxnSpPr>
              <p:spPr>
                <a:xfrm rot="10800000">
                  <a:off x="1806328" y="2838814"/>
                  <a:ext cx="1306295" cy="7766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86" name="Connecteur droit 85"/>
                <p:cNvCxnSpPr/>
                <p:nvPr/>
              </p:nvCxnSpPr>
              <p:spPr>
                <a:xfrm rot="5400000" flipH="1" flipV="1">
                  <a:off x="1964590" y="3166432"/>
                  <a:ext cx="1397986" cy="898078"/>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87" name="Connecteur droit 86"/>
                <p:cNvCxnSpPr/>
                <p:nvPr/>
              </p:nvCxnSpPr>
              <p:spPr>
                <a:xfrm rot="10800000">
                  <a:off x="1806328" y="2838814"/>
                  <a:ext cx="408217" cy="232995"/>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88" name="Connecteur droit 87"/>
                <p:cNvCxnSpPr/>
                <p:nvPr/>
              </p:nvCxnSpPr>
              <p:spPr>
                <a:xfrm rot="5400000" flipH="1" flipV="1">
                  <a:off x="1593219" y="3693138"/>
                  <a:ext cx="1242653" cy="1"/>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82" name="Ellipse 81"/>
              <p:cNvSpPr/>
              <p:nvPr/>
            </p:nvSpPr>
            <p:spPr>
              <a:xfrm>
                <a:off x="1785918" y="2357430"/>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grpSp>
        <p:sp>
          <p:nvSpPr>
            <p:cNvPr id="77" name="Ellipse 76"/>
            <p:cNvSpPr/>
            <p:nvPr/>
          </p:nvSpPr>
          <p:spPr>
            <a:xfrm>
              <a:off x="2214546" y="2928934"/>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78" name="Ellipse 77"/>
            <p:cNvSpPr/>
            <p:nvPr/>
          </p:nvSpPr>
          <p:spPr>
            <a:xfrm>
              <a:off x="2071670" y="3857628"/>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79" name="Ellipse 78"/>
            <p:cNvSpPr/>
            <p:nvPr/>
          </p:nvSpPr>
          <p:spPr>
            <a:xfrm>
              <a:off x="2071671" y="2571745"/>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80" name="Ellipse 79"/>
            <p:cNvSpPr/>
            <p:nvPr/>
          </p:nvSpPr>
          <p:spPr>
            <a:xfrm>
              <a:off x="2786050" y="2428868"/>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grpSp>
      <p:grpSp>
        <p:nvGrpSpPr>
          <p:cNvPr id="16" name="Groupe 258"/>
          <p:cNvGrpSpPr/>
          <p:nvPr/>
        </p:nvGrpSpPr>
        <p:grpSpPr>
          <a:xfrm rot="21446799">
            <a:off x="109228" y="3735151"/>
            <a:ext cx="1316676" cy="1727313"/>
            <a:chOff x="571472" y="2143116"/>
            <a:chExt cx="1316676" cy="1727313"/>
          </a:xfrm>
        </p:grpSpPr>
        <p:grpSp>
          <p:nvGrpSpPr>
            <p:cNvPr id="64" name="Groupe 256"/>
            <p:cNvGrpSpPr/>
            <p:nvPr/>
          </p:nvGrpSpPr>
          <p:grpSpPr>
            <a:xfrm>
              <a:off x="571472" y="2214554"/>
              <a:ext cx="1316676" cy="1655875"/>
              <a:chOff x="571472" y="2214554"/>
              <a:chExt cx="1316676" cy="1655875"/>
            </a:xfrm>
          </p:grpSpPr>
          <p:sp>
            <p:nvSpPr>
              <p:cNvPr id="65" name="Ellipse 64"/>
              <p:cNvSpPr/>
              <p:nvPr/>
            </p:nvSpPr>
            <p:spPr>
              <a:xfrm>
                <a:off x="1071538" y="2714620"/>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grpSp>
            <p:nvGrpSpPr>
              <p:cNvPr id="66" name="Groupe 112"/>
              <p:cNvGrpSpPr/>
              <p:nvPr/>
            </p:nvGrpSpPr>
            <p:grpSpPr>
              <a:xfrm>
                <a:off x="642908" y="2285992"/>
                <a:ext cx="1167449" cy="1491625"/>
                <a:chOff x="1806327" y="2838811"/>
                <a:chExt cx="1387941" cy="1397986"/>
              </a:xfrm>
            </p:grpSpPr>
            <p:cxnSp>
              <p:nvCxnSpPr>
                <p:cNvPr id="70" name="Connecteur droit 69"/>
                <p:cNvCxnSpPr/>
                <p:nvPr/>
              </p:nvCxnSpPr>
              <p:spPr>
                <a:xfrm rot="16200000" flipV="1">
                  <a:off x="1433909" y="3211230"/>
                  <a:ext cx="1397986" cy="653148"/>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71" name="Connecteur droit 70"/>
                <p:cNvCxnSpPr/>
                <p:nvPr/>
              </p:nvCxnSpPr>
              <p:spPr>
                <a:xfrm rot="10800000">
                  <a:off x="1806327" y="2838811"/>
                  <a:ext cx="1387939" cy="15533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72" name="Connecteur droit 71"/>
                <p:cNvCxnSpPr/>
                <p:nvPr/>
              </p:nvCxnSpPr>
              <p:spPr>
                <a:xfrm rot="5400000" flipH="1" flipV="1">
                  <a:off x="2205546" y="3248075"/>
                  <a:ext cx="1242653" cy="734791"/>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73" name="Connecteur droit 72"/>
                <p:cNvCxnSpPr/>
                <p:nvPr/>
              </p:nvCxnSpPr>
              <p:spPr>
                <a:xfrm rot="10800000" flipV="1">
                  <a:off x="1806327" y="2838811"/>
                  <a:ext cx="979719" cy="2"/>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74" name="Connecteur droit 73"/>
                <p:cNvCxnSpPr/>
                <p:nvPr/>
              </p:nvCxnSpPr>
              <p:spPr>
                <a:xfrm rot="10800000">
                  <a:off x="2786049" y="2838811"/>
                  <a:ext cx="408217" cy="15533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75" name="Connecteur droit 74"/>
                <p:cNvCxnSpPr/>
                <p:nvPr/>
              </p:nvCxnSpPr>
              <p:spPr>
                <a:xfrm rot="5400000" flipH="1" flipV="1">
                  <a:off x="1923771" y="3374518"/>
                  <a:ext cx="1397984" cy="326574"/>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67" name="Ellipse 66"/>
              <p:cNvSpPr/>
              <p:nvPr/>
            </p:nvSpPr>
            <p:spPr>
              <a:xfrm>
                <a:off x="571472" y="2214554"/>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68" name="Ellipse 67"/>
              <p:cNvSpPr/>
              <p:nvPr/>
            </p:nvSpPr>
            <p:spPr>
              <a:xfrm>
                <a:off x="1142976" y="3643314"/>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69" name="Ellipse 68"/>
              <p:cNvSpPr/>
              <p:nvPr/>
            </p:nvSpPr>
            <p:spPr>
              <a:xfrm>
                <a:off x="1714480" y="2357430"/>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sp>
          <p:nvSpPr>
            <p:cNvPr id="63" name="Ellipse 62"/>
            <p:cNvSpPr/>
            <p:nvPr/>
          </p:nvSpPr>
          <p:spPr>
            <a:xfrm>
              <a:off x="1428728" y="2143116"/>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grpSp>
        <p:nvGrpSpPr>
          <p:cNvPr id="17" name="Groupe 263"/>
          <p:cNvGrpSpPr/>
          <p:nvPr/>
        </p:nvGrpSpPr>
        <p:grpSpPr>
          <a:xfrm rot="21446799">
            <a:off x="2259756" y="3853778"/>
            <a:ext cx="1316676" cy="1727313"/>
            <a:chOff x="2857488" y="2357430"/>
            <a:chExt cx="1316676" cy="1727313"/>
          </a:xfrm>
        </p:grpSpPr>
        <p:grpSp>
          <p:nvGrpSpPr>
            <p:cNvPr id="48" name="Groupe 112"/>
            <p:cNvGrpSpPr/>
            <p:nvPr/>
          </p:nvGrpSpPr>
          <p:grpSpPr>
            <a:xfrm>
              <a:off x="2909134" y="2426010"/>
              <a:ext cx="1236121" cy="1574494"/>
              <a:chOff x="1724684" y="2761145"/>
              <a:chExt cx="1469582" cy="1475653"/>
            </a:xfrm>
          </p:grpSpPr>
          <p:cxnSp>
            <p:nvCxnSpPr>
              <p:cNvPr id="57" name="Connecteur droit 56"/>
              <p:cNvCxnSpPr/>
              <p:nvPr/>
            </p:nvCxnSpPr>
            <p:spPr>
              <a:xfrm rot="16200000" flipV="1">
                <a:off x="1352267" y="3211232"/>
                <a:ext cx="1397985" cy="653146"/>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58" name="Connecteur droit 57"/>
              <p:cNvCxnSpPr/>
              <p:nvPr/>
            </p:nvCxnSpPr>
            <p:spPr>
              <a:xfrm rot="10800000">
                <a:off x="1724684" y="2838813"/>
                <a:ext cx="1469582" cy="155332"/>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59" name="Connecteur droit 58"/>
              <p:cNvCxnSpPr/>
              <p:nvPr/>
            </p:nvCxnSpPr>
            <p:spPr>
              <a:xfrm rot="5400000" flipH="1" flipV="1">
                <a:off x="2164722" y="3207254"/>
                <a:ext cx="1242654" cy="81643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60" name="Connecteur droit 59"/>
              <p:cNvCxnSpPr/>
              <p:nvPr/>
            </p:nvCxnSpPr>
            <p:spPr>
              <a:xfrm rot="10800000" flipV="1">
                <a:off x="1724686" y="2761145"/>
                <a:ext cx="979719" cy="77668"/>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61" name="Connecteur droit 60"/>
              <p:cNvCxnSpPr/>
              <p:nvPr/>
            </p:nvCxnSpPr>
            <p:spPr>
              <a:xfrm rot="10800000">
                <a:off x="2704405" y="2761145"/>
                <a:ext cx="489861" cy="233000"/>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62" name="Connecteur droit 61"/>
              <p:cNvCxnSpPr/>
              <p:nvPr/>
            </p:nvCxnSpPr>
            <p:spPr>
              <a:xfrm rot="5400000" flipH="1" flipV="1">
                <a:off x="1803296" y="3335683"/>
                <a:ext cx="1475649" cy="326575"/>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52" name="Ellipse 51"/>
            <p:cNvSpPr/>
            <p:nvPr/>
          </p:nvSpPr>
          <p:spPr>
            <a:xfrm>
              <a:off x="3357554" y="2928934"/>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53" name="Ellipse 52"/>
            <p:cNvSpPr/>
            <p:nvPr/>
          </p:nvSpPr>
          <p:spPr>
            <a:xfrm>
              <a:off x="3357554" y="3857628"/>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54" name="Ellipse 53"/>
            <p:cNvSpPr/>
            <p:nvPr/>
          </p:nvSpPr>
          <p:spPr>
            <a:xfrm>
              <a:off x="4000496" y="2571744"/>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55" name="Ellipse 54"/>
            <p:cNvSpPr/>
            <p:nvPr/>
          </p:nvSpPr>
          <p:spPr>
            <a:xfrm>
              <a:off x="3643306" y="2357430"/>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56" name="Ellipse 55"/>
            <p:cNvSpPr/>
            <p:nvPr/>
          </p:nvSpPr>
          <p:spPr>
            <a:xfrm>
              <a:off x="2857488" y="2428868"/>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grpSp>
        <p:nvGrpSpPr>
          <p:cNvPr id="18" name="Groupe 265"/>
          <p:cNvGrpSpPr/>
          <p:nvPr/>
        </p:nvGrpSpPr>
        <p:grpSpPr>
          <a:xfrm rot="21446799">
            <a:off x="2676855" y="3550770"/>
            <a:ext cx="1245238" cy="1798751"/>
            <a:chOff x="3286116" y="2071678"/>
            <a:chExt cx="1245238" cy="1798751"/>
          </a:xfrm>
        </p:grpSpPr>
        <p:grpSp>
          <p:nvGrpSpPr>
            <p:cNvPr id="36" name="Groupe 112"/>
            <p:cNvGrpSpPr/>
            <p:nvPr/>
          </p:nvGrpSpPr>
          <p:grpSpPr>
            <a:xfrm>
              <a:off x="3401787" y="2218843"/>
              <a:ext cx="1098773" cy="1574491"/>
              <a:chOff x="1806328" y="2838814"/>
              <a:chExt cx="1306295" cy="1475651"/>
            </a:xfrm>
          </p:grpSpPr>
          <p:cxnSp>
            <p:nvCxnSpPr>
              <p:cNvPr id="42" name="Connecteur droit 41"/>
              <p:cNvCxnSpPr/>
              <p:nvPr/>
            </p:nvCxnSpPr>
            <p:spPr>
              <a:xfrm rot="16200000" flipV="1">
                <a:off x="1272614" y="3372532"/>
                <a:ext cx="1475650" cy="408214"/>
              </a:xfrm>
              <a:prstGeom prst="line">
                <a:avLst/>
              </a:prstGeom>
              <a:ln>
                <a:prstDash val="sysDot"/>
              </a:ln>
            </p:spPr>
            <p:style>
              <a:lnRef idx="2">
                <a:schemeClr val="accent4"/>
              </a:lnRef>
              <a:fillRef idx="0">
                <a:schemeClr val="accent4"/>
              </a:fillRef>
              <a:effectRef idx="1">
                <a:schemeClr val="accent4"/>
              </a:effectRef>
              <a:fontRef idx="minor">
                <a:schemeClr val="tx1"/>
              </a:fontRef>
            </p:style>
          </p:cxnSp>
          <p:cxnSp>
            <p:nvCxnSpPr>
              <p:cNvPr id="43" name="Connecteur droit 42"/>
              <p:cNvCxnSpPr/>
              <p:nvPr/>
            </p:nvCxnSpPr>
            <p:spPr>
              <a:xfrm rot="10800000">
                <a:off x="1806328" y="2838814"/>
                <a:ext cx="1306295" cy="7766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4" name="Connecteur droit 43"/>
              <p:cNvCxnSpPr/>
              <p:nvPr/>
            </p:nvCxnSpPr>
            <p:spPr>
              <a:xfrm rot="5400000" flipH="1" flipV="1">
                <a:off x="1964590" y="3166432"/>
                <a:ext cx="1397986" cy="898078"/>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5" name="Connecteur droit 44"/>
              <p:cNvCxnSpPr/>
              <p:nvPr/>
            </p:nvCxnSpPr>
            <p:spPr>
              <a:xfrm rot="10800000">
                <a:off x="1806328" y="2838814"/>
                <a:ext cx="408217" cy="232995"/>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6" name="Connecteur droit 45"/>
              <p:cNvCxnSpPr/>
              <p:nvPr/>
            </p:nvCxnSpPr>
            <p:spPr>
              <a:xfrm rot="10800000" flipV="1">
                <a:off x="2214544" y="2916478"/>
                <a:ext cx="898078" cy="155332"/>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7" name="Connecteur droit 46"/>
              <p:cNvCxnSpPr/>
              <p:nvPr/>
            </p:nvCxnSpPr>
            <p:spPr>
              <a:xfrm rot="5400000" flipH="1" flipV="1">
                <a:off x="1593219" y="3693138"/>
                <a:ext cx="1242653" cy="1"/>
              </a:xfrm>
              <a:prstGeom prst="line">
                <a:avLst/>
              </a:prstGeom>
              <a:ln>
                <a:prstDash val="sysDot"/>
              </a:ln>
            </p:spPr>
            <p:style>
              <a:lnRef idx="2">
                <a:schemeClr val="accent4"/>
              </a:lnRef>
              <a:fillRef idx="0">
                <a:schemeClr val="accent4"/>
              </a:fillRef>
              <a:effectRef idx="1">
                <a:schemeClr val="accent4"/>
              </a:effectRef>
              <a:fontRef idx="minor">
                <a:schemeClr val="tx1"/>
              </a:fontRef>
            </p:style>
          </p:cxnSp>
        </p:grpSp>
        <p:sp>
          <p:nvSpPr>
            <p:cNvPr id="37" name="Ellipse 36"/>
            <p:cNvSpPr/>
            <p:nvPr/>
          </p:nvSpPr>
          <p:spPr>
            <a:xfrm>
              <a:off x="3714744" y="2643182"/>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38" name="Ellipse 37"/>
            <p:cNvSpPr/>
            <p:nvPr/>
          </p:nvSpPr>
          <p:spPr>
            <a:xfrm>
              <a:off x="3714744" y="3643314"/>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9" name="Ellipse 38"/>
            <p:cNvSpPr/>
            <p:nvPr/>
          </p:nvSpPr>
          <p:spPr>
            <a:xfrm>
              <a:off x="4357686" y="2214554"/>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40" name="Ellipse 39"/>
            <p:cNvSpPr/>
            <p:nvPr/>
          </p:nvSpPr>
          <p:spPr>
            <a:xfrm>
              <a:off x="3286116" y="2071678"/>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41" name="Ellipse 40"/>
            <p:cNvSpPr/>
            <p:nvPr/>
          </p:nvSpPr>
          <p:spPr>
            <a:xfrm>
              <a:off x="3643306" y="2357430"/>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grpSp>
        <p:nvGrpSpPr>
          <p:cNvPr id="19" name="Groupe 268"/>
          <p:cNvGrpSpPr/>
          <p:nvPr/>
        </p:nvGrpSpPr>
        <p:grpSpPr>
          <a:xfrm rot="21446799">
            <a:off x="1523808" y="3386034"/>
            <a:ext cx="1316676" cy="1727313"/>
            <a:chOff x="2143108" y="1857364"/>
            <a:chExt cx="1316676" cy="1727313"/>
          </a:xfrm>
        </p:grpSpPr>
        <p:grpSp>
          <p:nvGrpSpPr>
            <p:cNvPr id="20" name="Groupe 212"/>
            <p:cNvGrpSpPr/>
            <p:nvPr/>
          </p:nvGrpSpPr>
          <p:grpSpPr>
            <a:xfrm>
              <a:off x="2153727" y="1928800"/>
              <a:ext cx="1236122" cy="1574494"/>
              <a:chOff x="1933899" y="2071678"/>
              <a:chExt cx="1056263" cy="1085859"/>
            </a:xfrm>
          </p:grpSpPr>
          <p:grpSp>
            <p:nvGrpSpPr>
              <p:cNvPr id="28" name="Groupe 112"/>
              <p:cNvGrpSpPr/>
              <p:nvPr/>
            </p:nvGrpSpPr>
            <p:grpSpPr>
              <a:xfrm>
                <a:off x="1933899" y="2071678"/>
                <a:ext cx="1056263" cy="1085859"/>
                <a:chOff x="1724684" y="2761145"/>
                <a:chExt cx="1469582" cy="1475654"/>
              </a:xfrm>
            </p:grpSpPr>
            <p:cxnSp>
              <p:nvCxnSpPr>
                <p:cNvPr id="30" name="Connecteur droit 29"/>
                <p:cNvCxnSpPr/>
                <p:nvPr/>
              </p:nvCxnSpPr>
              <p:spPr>
                <a:xfrm rot="16200000" flipV="1">
                  <a:off x="1352267" y="3211232"/>
                  <a:ext cx="1397985" cy="653146"/>
                </a:xfrm>
                <a:prstGeom prst="line">
                  <a:avLst/>
                </a:prstGeom>
                <a:ln>
                  <a:prstDash val="sysDot"/>
                </a:ln>
              </p:spPr>
              <p:style>
                <a:lnRef idx="2">
                  <a:schemeClr val="accent4"/>
                </a:lnRef>
                <a:fillRef idx="0">
                  <a:schemeClr val="accent4"/>
                </a:fillRef>
                <a:effectRef idx="1">
                  <a:schemeClr val="accent4"/>
                </a:effectRef>
                <a:fontRef idx="minor">
                  <a:schemeClr val="tx1"/>
                </a:fontRef>
              </p:style>
            </p:cxnSp>
            <p:cxnSp>
              <p:nvCxnSpPr>
                <p:cNvPr id="31" name="Connecteur droit 30"/>
                <p:cNvCxnSpPr/>
                <p:nvPr/>
              </p:nvCxnSpPr>
              <p:spPr>
                <a:xfrm rot="10800000">
                  <a:off x="1724684" y="2838813"/>
                  <a:ext cx="1469582" cy="155332"/>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32" name="Connecteur droit 31"/>
                <p:cNvCxnSpPr/>
                <p:nvPr/>
              </p:nvCxnSpPr>
              <p:spPr>
                <a:xfrm rot="5400000" flipH="1" flipV="1">
                  <a:off x="2164722" y="3207254"/>
                  <a:ext cx="1242654" cy="81643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33" name="Connecteur droit 32"/>
                <p:cNvCxnSpPr/>
                <p:nvPr/>
              </p:nvCxnSpPr>
              <p:spPr>
                <a:xfrm rot="10800000" flipV="1">
                  <a:off x="1724686" y="2761145"/>
                  <a:ext cx="979719" cy="77668"/>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34" name="Connecteur droit 33"/>
                <p:cNvCxnSpPr/>
                <p:nvPr/>
              </p:nvCxnSpPr>
              <p:spPr>
                <a:xfrm rot="10800000">
                  <a:off x="2704405" y="2761145"/>
                  <a:ext cx="489861" cy="233000"/>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35" name="Connecteur droit 34"/>
                <p:cNvCxnSpPr/>
                <p:nvPr/>
              </p:nvCxnSpPr>
              <p:spPr>
                <a:xfrm rot="5400000" flipH="1" flipV="1">
                  <a:off x="1803293" y="3335686"/>
                  <a:ext cx="1475653" cy="326573"/>
                </a:xfrm>
                <a:prstGeom prst="line">
                  <a:avLst/>
                </a:prstGeom>
                <a:ln>
                  <a:prstDash val="sysDot"/>
                </a:ln>
              </p:spPr>
              <p:style>
                <a:lnRef idx="2">
                  <a:schemeClr val="accent4"/>
                </a:lnRef>
                <a:fillRef idx="0">
                  <a:schemeClr val="accent4"/>
                </a:fillRef>
                <a:effectRef idx="1">
                  <a:schemeClr val="accent4"/>
                </a:effectRef>
                <a:fontRef idx="minor">
                  <a:schemeClr val="tx1"/>
                </a:fontRef>
              </p:style>
            </p:cxnSp>
          </p:grpSp>
          <p:cxnSp>
            <p:nvCxnSpPr>
              <p:cNvPr id="29" name="Connecteur droit 28"/>
              <p:cNvCxnSpPr/>
              <p:nvPr/>
            </p:nvCxnSpPr>
            <p:spPr>
              <a:xfrm rot="16200000" flipV="1">
                <a:off x="2250265" y="2964653"/>
                <a:ext cx="214314" cy="142876"/>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23" name="Ellipse 22"/>
            <p:cNvSpPr/>
            <p:nvPr/>
          </p:nvSpPr>
          <p:spPr>
            <a:xfrm>
              <a:off x="2643174" y="2357430"/>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4" name="Ellipse 23"/>
            <p:cNvSpPr/>
            <p:nvPr/>
          </p:nvSpPr>
          <p:spPr>
            <a:xfrm>
              <a:off x="2643174" y="3357562"/>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25" name="Ellipse 24"/>
            <p:cNvSpPr/>
            <p:nvPr/>
          </p:nvSpPr>
          <p:spPr>
            <a:xfrm>
              <a:off x="2857488" y="1857364"/>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26" name="Ellipse 25"/>
            <p:cNvSpPr/>
            <p:nvPr/>
          </p:nvSpPr>
          <p:spPr>
            <a:xfrm>
              <a:off x="2143108" y="1928802"/>
              <a:ext cx="173668" cy="227115"/>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27" name="Ellipse 26"/>
            <p:cNvSpPr/>
            <p:nvPr/>
          </p:nvSpPr>
          <p:spPr>
            <a:xfrm>
              <a:off x="3286116" y="2071678"/>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sp>
        <p:nvSpPr>
          <p:cNvPr id="175" name="Rectangle 174"/>
          <p:cNvSpPr/>
          <p:nvPr/>
        </p:nvSpPr>
        <p:spPr>
          <a:xfrm>
            <a:off x="285720" y="1285860"/>
            <a:ext cx="4000528" cy="1015663"/>
          </a:xfrm>
          <a:prstGeom prst="rect">
            <a:avLst/>
          </a:prstGeom>
        </p:spPr>
        <p:txBody>
          <a:bodyPr wrap="square">
            <a:spAutoFit/>
          </a:bodyPr>
          <a:lstStyle/>
          <a:p>
            <a:pPr algn="just" fontAlgn="base">
              <a:spcBef>
                <a:spcPct val="0"/>
              </a:spcBef>
              <a:spcAft>
                <a:spcPct val="0"/>
              </a:spcAft>
              <a:buFont typeface="Wingdings" pitchFamily="2" charset="2"/>
              <a:buChar char="q"/>
            </a:pPr>
            <a:r>
              <a:rPr lang="fr-FR" sz="2000" dirty="0" smtClean="0">
                <a:latin typeface="Times New Roman" pitchFamily="18" charset="0"/>
                <a:cs typeface="Times New Roman" pitchFamily="18" charset="0"/>
              </a:rPr>
              <a:t> Une </a:t>
            </a:r>
            <a:r>
              <a:rPr lang="fr-FR" sz="2000" b="1" dirty="0" smtClean="0">
                <a:solidFill>
                  <a:srgbClr val="FF0000"/>
                </a:solidFill>
                <a:latin typeface="Times New Roman" pitchFamily="18" charset="0"/>
                <a:cs typeface="Times New Roman" pitchFamily="18" charset="0"/>
              </a:rPr>
              <a:t>couche tétraédrique </a:t>
            </a:r>
            <a:r>
              <a:rPr lang="fr-FR" sz="2000" dirty="0" smtClean="0">
                <a:latin typeface="Times New Roman" pitchFamily="18" charset="0"/>
                <a:cs typeface="Times New Roman" pitchFamily="18" charset="0"/>
              </a:rPr>
              <a:t>est un assemblage de </a:t>
            </a:r>
            <a:r>
              <a:rPr lang="fr-FR" sz="2000" b="1" dirty="0" smtClean="0">
                <a:solidFill>
                  <a:srgbClr val="0070C0"/>
                </a:solidFill>
                <a:latin typeface="Times New Roman" pitchFamily="18" charset="0"/>
                <a:cs typeface="Times New Roman" pitchFamily="18" charset="0"/>
              </a:rPr>
              <a:t>six tétraèdres</a:t>
            </a:r>
            <a:r>
              <a:rPr lang="fr-FR" sz="2000" b="1"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qui partageant six </a:t>
            </a:r>
            <a:r>
              <a:rPr lang="fr-FR" sz="2000" b="1" dirty="0" smtClean="0">
                <a:solidFill>
                  <a:srgbClr val="00B050"/>
                </a:solidFill>
                <a:latin typeface="Times New Roman" pitchFamily="18" charset="0"/>
                <a:cs typeface="Times New Roman" pitchFamily="18" charset="0"/>
              </a:rPr>
              <a:t>sommets</a:t>
            </a:r>
            <a:r>
              <a:rPr lang="fr-FR" sz="2000" dirty="0" smtClean="0">
                <a:latin typeface="Times New Roman" pitchFamily="18" charset="0"/>
                <a:cs typeface="Times New Roman" pitchFamily="18" charset="0"/>
              </a:rPr>
              <a:t> entre eux.</a:t>
            </a:r>
          </a:p>
        </p:txBody>
      </p:sp>
      <p:grpSp>
        <p:nvGrpSpPr>
          <p:cNvPr id="226" name="Groupe 225"/>
          <p:cNvGrpSpPr/>
          <p:nvPr/>
        </p:nvGrpSpPr>
        <p:grpSpPr>
          <a:xfrm>
            <a:off x="928662" y="3466423"/>
            <a:ext cx="2245370" cy="727181"/>
            <a:chOff x="1071538" y="3571876"/>
            <a:chExt cx="2245370" cy="727181"/>
          </a:xfrm>
        </p:grpSpPr>
        <p:grpSp>
          <p:nvGrpSpPr>
            <p:cNvPr id="164" name="Groupe 163"/>
            <p:cNvGrpSpPr/>
            <p:nvPr/>
          </p:nvGrpSpPr>
          <p:grpSpPr>
            <a:xfrm>
              <a:off x="1155703" y="3691189"/>
              <a:ext cx="2096100" cy="508767"/>
              <a:chOff x="4924768" y="2273106"/>
              <a:chExt cx="1791113" cy="350875"/>
            </a:xfrm>
            <a:scene3d>
              <a:camera prst="orthographicFront">
                <a:rot lat="0" lon="0" rev="0"/>
              </a:camera>
              <a:lightRig rig="threePt" dir="t"/>
            </a:scene3d>
          </p:grpSpPr>
          <p:cxnSp>
            <p:nvCxnSpPr>
              <p:cNvPr id="165" name="Connecteur droit 164"/>
              <p:cNvCxnSpPr/>
              <p:nvPr/>
            </p:nvCxnSpPr>
            <p:spPr>
              <a:xfrm rot="10800000">
                <a:off x="5463280" y="2273106"/>
                <a:ext cx="888509" cy="65516"/>
              </a:xfrm>
              <a:prstGeom prst="line">
                <a:avLst/>
              </a:prstGeom>
              <a:ln w="73025">
                <a:solidFill>
                  <a:srgbClr val="2948E3"/>
                </a:solidFill>
                <a:prstDash val="sysDot"/>
              </a:ln>
              <a:sp3d>
                <a:bevelT w="114300" prst="artDeco"/>
              </a:sp3d>
            </p:spPr>
            <p:style>
              <a:lnRef idx="3">
                <a:schemeClr val="accent1"/>
              </a:lnRef>
              <a:fillRef idx="0">
                <a:schemeClr val="accent1"/>
              </a:fillRef>
              <a:effectRef idx="2">
                <a:schemeClr val="accent1"/>
              </a:effectRef>
              <a:fontRef idx="minor">
                <a:schemeClr val="tx1"/>
              </a:fontRef>
            </p:style>
          </p:cxnSp>
          <p:cxnSp>
            <p:nvCxnSpPr>
              <p:cNvPr id="166" name="Connecteur droit 165"/>
              <p:cNvCxnSpPr/>
              <p:nvPr/>
            </p:nvCxnSpPr>
            <p:spPr>
              <a:xfrm rot="10800000">
                <a:off x="5168942" y="2584961"/>
                <a:ext cx="837268" cy="39020"/>
              </a:xfrm>
              <a:prstGeom prst="line">
                <a:avLst/>
              </a:prstGeom>
              <a:ln w="73025">
                <a:solidFill>
                  <a:srgbClr val="2948E3"/>
                </a:solidFill>
                <a:prstDash val="sysDot"/>
              </a:ln>
              <a:sp3d>
                <a:bevelT w="114300" prst="artDeco"/>
              </a:sp3d>
            </p:spPr>
            <p:style>
              <a:lnRef idx="3">
                <a:schemeClr val="accent1"/>
              </a:lnRef>
              <a:fillRef idx="0">
                <a:schemeClr val="accent1"/>
              </a:fillRef>
              <a:effectRef idx="2">
                <a:schemeClr val="accent1"/>
              </a:effectRef>
              <a:fontRef idx="minor">
                <a:schemeClr val="tx1"/>
              </a:fontRef>
            </p:style>
          </p:cxnSp>
          <p:cxnSp>
            <p:nvCxnSpPr>
              <p:cNvPr id="167" name="Connecteur droit 166"/>
              <p:cNvCxnSpPr/>
              <p:nvPr/>
            </p:nvCxnSpPr>
            <p:spPr>
              <a:xfrm rot="10800000" flipV="1">
                <a:off x="4974932" y="2289353"/>
                <a:ext cx="427307" cy="147804"/>
              </a:xfrm>
              <a:prstGeom prst="line">
                <a:avLst/>
              </a:prstGeom>
              <a:ln w="73025">
                <a:solidFill>
                  <a:srgbClr val="2948E3"/>
                </a:solidFill>
                <a:prstDash val="sysDot"/>
              </a:ln>
              <a:sp3d>
                <a:bevelT w="114300" prst="artDeco"/>
              </a:sp3d>
            </p:spPr>
            <p:style>
              <a:lnRef idx="3">
                <a:schemeClr val="accent1"/>
              </a:lnRef>
              <a:fillRef idx="0">
                <a:schemeClr val="accent1"/>
              </a:fillRef>
              <a:effectRef idx="2">
                <a:schemeClr val="accent1"/>
              </a:effectRef>
              <a:fontRef idx="minor">
                <a:schemeClr val="tx1"/>
              </a:fontRef>
            </p:style>
          </p:cxnSp>
          <p:cxnSp>
            <p:nvCxnSpPr>
              <p:cNvPr id="168" name="Connecteur droit 167"/>
              <p:cNvCxnSpPr/>
              <p:nvPr/>
            </p:nvCxnSpPr>
            <p:spPr>
              <a:xfrm rot="16200000" flipV="1">
                <a:off x="4996704" y="2414489"/>
                <a:ext cx="80297" cy="224169"/>
              </a:xfrm>
              <a:prstGeom prst="line">
                <a:avLst/>
              </a:prstGeom>
              <a:ln w="73025">
                <a:solidFill>
                  <a:srgbClr val="2948E3"/>
                </a:solidFill>
                <a:prstDash val="sysDot"/>
              </a:ln>
              <a:sp3d>
                <a:bevelT w="114300" prst="artDeco"/>
              </a:sp3d>
            </p:spPr>
            <p:style>
              <a:lnRef idx="3">
                <a:schemeClr val="accent1"/>
              </a:lnRef>
              <a:fillRef idx="0">
                <a:schemeClr val="accent1"/>
              </a:fillRef>
              <a:effectRef idx="2">
                <a:schemeClr val="accent1"/>
              </a:effectRef>
              <a:fontRef idx="minor">
                <a:schemeClr val="tx1"/>
              </a:fontRef>
            </p:style>
          </p:cxnSp>
          <p:cxnSp>
            <p:nvCxnSpPr>
              <p:cNvPr id="169" name="Connecteur droit 168"/>
              <p:cNvCxnSpPr>
                <a:endCxn id="206" idx="6"/>
              </p:cNvCxnSpPr>
              <p:nvPr/>
            </p:nvCxnSpPr>
            <p:spPr>
              <a:xfrm rot="10800000" flipV="1">
                <a:off x="6099960" y="2535695"/>
                <a:ext cx="615921" cy="75649"/>
              </a:xfrm>
              <a:prstGeom prst="line">
                <a:avLst/>
              </a:prstGeom>
              <a:ln w="73025">
                <a:solidFill>
                  <a:srgbClr val="2948E3"/>
                </a:solidFill>
                <a:prstDash val="sysDot"/>
              </a:ln>
              <a:sp3d>
                <a:bevelT w="114300" prst="artDeco"/>
              </a:sp3d>
            </p:spPr>
            <p:style>
              <a:lnRef idx="3">
                <a:schemeClr val="accent1"/>
              </a:lnRef>
              <a:fillRef idx="0">
                <a:schemeClr val="accent1"/>
              </a:fillRef>
              <a:effectRef idx="2">
                <a:schemeClr val="accent1"/>
              </a:effectRef>
              <a:fontRef idx="minor">
                <a:schemeClr val="tx1"/>
              </a:fontRef>
            </p:style>
          </p:cxnSp>
          <p:cxnSp>
            <p:nvCxnSpPr>
              <p:cNvPr id="170" name="Connecteur droit 169"/>
              <p:cNvCxnSpPr>
                <a:endCxn id="202" idx="5"/>
              </p:cNvCxnSpPr>
              <p:nvPr/>
            </p:nvCxnSpPr>
            <p:spPr>
              <a:xfrm rot="10800000">
                <a:off x="6451816" y="2374431"/>
                <a:ext cx="171299" cy="111998"/>
              </a:xfrm>
              <a:prstGeom prst="line">
                <a:avLst/>
              </a:prstGeom>
              <a:ln w="73025">
                <a:solidFill>
                  <a:srgbClr val="2948E3"/>
                </a:solidFill>
                <a:prstDash val="sysDot"/>
              </a:ln>
              <a:sp3d>
                <a:bevelT w="114300" prst="artDeco"/>
              </a:sp3d>
            </p:spPr>
            <p:style>
              <a:lnRef idx="3">
                <a:schemeClr val="accent1"/>
              </a:lnRef>
              <a:fillRef idx="0">
                <a:schemeClr val="accent1"/>
              </a:fillRef>
              <a:effectRef idx="2">
                <a:schemeClr val="accent1"/>
              </a:effectRef>
              <a:fontRef idx="minor">
                <a:schemeClr val="tx1"/>
              </a:fontRef>
            </p:style>
          </p:cxnSp>
        </p:grpSp>
        <p:grpSp>
          <p:nvGrpSpPr>
            <p:cNvPr id="223" name="Groupe 222"/>
            <p:cNvGrpSpPr/>
            <p:nvPr/>
          </p:nvGrpSpPr>
          <p:grpSpPr>
            <a:xfrm>
              <a:off x="1071538" y="3571876"/>
              <a:ext cx="2245370" cy="727181"/>
              <a:chOff x="2433833" y="2146872"/>
              <a:chExt cx="2245370" cy="727181"/>
            </a:xfrm>
          </p:grpSpPr>
          <p:sp>
            <p:nvSpPr>
              <p:cNvPr id="201" name="Ellipse 200"/>
              <p:cNvSpPr/>
              <p:nvPr/>
            </p:nvSpPr>
            <p:spPr>
              <a:xfrm rot="21446799">
                <a:off x="4505535" y="2504062"/>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02" name="Ellipse 201"/>
              <p:cNvSpPr/>
              <p:nvPr/>
            </p:nvSpPr>
            <p:spPr>
              <a:xfrm rot="21446799">
                <a:off x="4153317" y="2222065"/>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03" name="Ellipse 202"/>
              <p:cNvSpPr/>
              <p:nvPr/>
            </p:nvSpPr>
            <p:spPr>
              <a:xfrm rot="21446799">
                <a:off x="3005337" y="2146872"/>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04" name="Ellipse 203"/>
              <p:cNvSpPr/>
              <p:nvPr/>
            </p:nvSpPr>
            <p:spPr>
              <a:xfrm rot="21446799">
                <a:off x="2433833" y="2432624"/>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05" name="Ellipse 204"/>
              <p:cNvSpPr/>
              <p:nvPr/>
            </p:nvSpPr>
            <p:spPr>
              <a:xfrm rot="21446799">
                <a:off x="2719585" y="2575499"/>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06" name="Ellipse 205"/>
              <p:cNvSpPr/>
              <p:nvPr/>
            </p:nvSpPr>
            <p:spPr>
              <a:xfrm rot="21446799">
                <a:off x="3719717" y="2646938"/>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grpSp>
      </p:grpSp>
      <p:grpSp>
        <p:nvGrpSpPr>
          <p:cNvPr id="214" name="Groupe 213"/>
          <p:cNvGrpSpPr/>
          <p:nvPr/>
        </p:nvGrpSpPr>
        <p:grpSpPr>
          <a:xfrm>
            <a:off x="5786446" y="3500438"/>
            <a:ext cx="1913280" cy="1644289"/>
            <a:chOff x="4307632" y="3564214"/>
            <a:chExt cx="1913280" cy="1644289"/>
          </a:xfrm>
        </p:grpSpPr>
        <p:grpSp>
          <p:nvGrpSpPr>
            <p:cNvPr id="122" name="Groupe 7"/>
            <p:cNvGrpSpPr/>
            <p:nvPr/>
          </p:nvGrpSpPr>
          <p:grpSpPr>
            <a:xfrm rot="1168759">
              <a:off x="4516637" y="3697044"/>
              <a:ext cx="1416122" cy="1380526"/>
              <a:chOff x="2857488" y="1500174"/>
              <a:chExt cx="2143140" cy="1571636"/>
            </a:xfrm>
          </p:grpSpPr>
          <p:cxnSp>
            <p:nvCxnSpPr>
              <p:cNvPr id="151" name="Connecteur droit 150"/>
              <p:cNvCxnSpPr/>
              <p:nvPr/>
            </p:nvCxnSpPr>
            <p:spPr>
              <a:xfrm rot="5400000" flipH="1" flipV="1">
                <a:off x="2572134" y="2142720"/>
                <a:ext cx="1071568" cy="500860"/>
              </a:xfrm>
              <a:prstGeom prst="line">
                <a:avLst/>
              </a:prstGeom>
            </p:spPr>
            <p:style>
              <a:lnRef idx="2">
                <a:schemeClr val="accent4"/>
              </a:lnRef>
              <a:fillRef idx="0">
                <a:schemeClr val="accent4"/>
              </a:fillRef>
              <a:effectRef idx="1">
                <a:schemeClr val="accent4"/>
              </a:effectRef>
              <a:fontRef idx="minor">
                <a:schemeClr val="tx1"/>
              </a:fontRef>
            </p:style>
          </p:cxnSp>
          <p:cxnSp>
            <p:nvCxnSpPr>
              <p:cNvPr id="152" name="Connecteur droit 151"/>
              <p:cNvCxnSpPr/>
              <p:nvPr/>
            </p:nvCxnSpPr>
            <p:spPr>
              <a:xfrm flipV="1">
                <a:off x="3357554" y="1500174"/>
                <a:ext cx="571504" cy="347666"/>
              </a:xfrm>
              <a:prstGeom prst="line">
                <a:avLst/>
              </a:prstGeom>
            </p:spPr>
            <p:style>
              <a:lnRef idx="2">
                <a:schemeClr val="accent4"/>
              </a:lnRef>
              <a:fillRef idx="0">
                <a:schemeClr val="accent4"/>
              </a:fillRef>
              <a:effectRef idx="1">
                <a:schemeClr val="accent4"/>
              </a:effectRef>
              <a:fontRef idx="minor">
                <a:schemeClr val="tx1"/>
              </a:fontRef>
            </p:style>
          </p:cxnSp>
          <p:cxnSp>
            <p:nvCxnSpPr>
              <p:cNvPr id="153" name="Connecteur droit 152"/>
              <p:cNvCxnSpPr/>
              <p:nvPr/>
            </p:nvCxnSpPr>
            <p:spPr>
              <a:xfrm flipV="1">
                <a:off x="3357554" y="1500174"/>
                <a:ext cx="1643074" cy="357190"/>
              </a:xfrm>
              <a:prstGeom prst="line">
                <a:avLst/>
              </a:prstGeom>
            </p:spPr>
            <p:style>
              <a:lnRef idx="2">
                <a:schemeClr val="accent4"/>
              </a:lnRef>
              <a:fillRef idx="0">
                <a:schemeClr val="accent4"/>
              </a:fillRef>
              <a:effectRef idx="1">
                <a:schemeClr val="accent4"/>
              </a:effectRef>
              <a:fontRef idx="minor">
                <a:schemeClr val="tx1"/>
              </a:fontRef>
            </p:style>
          </p:cxnSp>
          <p:cxnSp>
            <p:nvCxnSpPr>
              <p:cNvPr id="154" name="Connecteur droit 153"/>
              <p:cNvCxnSpPr/>
              <p:nvPr/>
            </p:nvCxnSpPr>
            <p:spPr>
              <a:xfrm>
                <a:off x="3857620" y="1500174"/>
                <a:ext cx="1143008" cy="1588"/>
              </a:xfrm>
              <a:prstGeom prst="line">
                <a:avLst/>
              </a:prstGeom>
            </p:spPr>
            <p:style>
              <a:lnRef idx="2">
                <a:schemeClr val="accent4"/>
              </a:lnRef>
              <a:fillRef idx="0">
                <a:schemeClr val="accent4"/>
              </a:fillRef>
              <a:effectRef idx="1">
                <a:schemeClr val="accent4"/>
              </a:effectRef>
              <a:fontRef idx="minor">
                <a:schemeClr val="tx1"/>
              </a:fontRef>
            </p:style>
          </p:cxnSp>
          <p:cxnSp>
            <p:nvCxnSpPr>
              <p:cNvPr id="155" name="Connecteur droit 154"/>
              <p:cNvCxnSpPr/>
              <p:nvPr/>
            </p:nvCxnSpPr>
            <p:spPr>
              <a:xfrm rot="16200000" flipH="1">
                <a:off x="3071802" y="2143116"/>
                <a:ext cx="1214446" cy="642942"/>
              </a:xfrm>
              <a:prstGeom prst="line">
                <a:avLst/>
              </a:prstGeom>
            </p:spPr>
            <p:style>
              <a:lnRef idx="2">
                <a:schemeClr val="accent4"/>
              </a:lnRef>
              <a:fillRef idx="0">
                <a:schemeClr val="accent4"/>
              </a:fillRef>
              <a:effectRef idx="1">
                <a:schemeClr val="accent4"/>
              </a:effectRef>
              <a:fontRef idx="minor">
                <a:schemeClr val="tx1"/>
              </a:fontRef>
            </p:style>
          </p:cxnSp>
          <p:cxnSp>
            <p:nvCxnSpPr>
              <p:cNvPr id="156" name="Connecteur droit 155"/>
              <p:cNvCxnSpPr/>
              <p:nvPr/>
            </p:nvCxnSpPr>
            <p:spPr>
              <a:xfrm>
                <a:off x="2857488" y="2928934"/>
                <a:ext cx="1143008" cy="142876"/>
              </a:xfrm>
              <a:prstGeom prst="line">
                <a:avLst/>
              </a:prstGeom>
            </p:spPr>
            <p:style>
              <a:lnRef idx="2">
                <a:schemeClr val="accent4"/>
              </a:lnRef>
              <a:fillRef idx="0">
                <a:schemeClr val="accent4"/>
              </a:fillRef>
              <a:effectRef idx="1">
                <a:schemeClr val="accent4"/>
              </a:effectRef>
              <a:fontRef idx="minor">
                <a:schemeClr val="tx1"/>
              </a:fontRef>
            </p:style>
          </p:cxnSp>
          <p:cxnSp>
            <p:nvCxnSpPr>
              <p:cNvPr id="157" name="Connecteur droit 156"/>
              <p:cNvCxnSpPr/>
              <p:nvPr/>
            </p:nvCxnSpPr>
            <p:spPr>
              <a:xfrm rot="5400000">
                <a:off x="3714744" y="1785926"/>
                <a:ext cx="1571636" cy="1000132"/>
              </a:xfrm>
              <a:prstGeom prst="line">
                <a:avLst/>
              </a:prstGeom>
            </p:spPr>
            <p:style>
              <a:lnRef idx="2">
                <a:schemeClr val="accent4"/>
              </a:lnRef>
              <a:fillRef idx="0">
                <a:schemeClr val="accent4"/>
              </a:fillRef>
              <a:effectRef idx="1">
                <a:schemeClr val="accent4"/>
              </a:effectRef>
              <a:fontRef idx="minor">
                <a:schemeClr val="tx1"/>
              </a:fontRef>
            </p:style>
          </p:cxnSp>
          <p:cxnSp>
            <p:nvCxnSpPr>
              <p:cNvPr id="158" name="Connecteur droit 157"/>
              <p:cNvCxnSpPr/>
              <p:nvPr/>
            </p:nvCxnSpPr>
            <p:spPr>
              <a:xfrm rot="16200000" flipH="1">
                <a:off x="3679025" y="1678769"/>
                <a:ext cx="857256" cy="500066"/>
              </a:xfrm>
              <a:prstGeom prst="line">
                <a:avLst/>
              </a:prstGeom>
              <a:ln>
                <a:prstDash val="sysDot"/>
              </a:ln>
            </p:spPr>
            <p:style>
              <a:lnRef idx="2">
                <a:schemeClr val="accent4"/>
              </a:lnRef>
              <a:fillRef idx="0">
                <a:schemeClr val="accent4"/>
              </a:fillRef>
              <a:effectRef idx="1">
                <a:schemeClr val="accent4"/>
              </a:effectRef>
              <a:fontRef idx="minor">
                <a:schemeClr val="tx1"/>
              </a:fontRef>
            </p:style>
          </p:cxnSp>
          <p:cxnSp>
            <p:nvCxnSpPr>
              <p:cNvPr id="159" name="Connecteur droit 158"/>
              <p:cNvCxnSpPr/>
              <p:nvPr/>
            </p:nvCxnSpPr>
            <p:spPr>
              <a:xfrm rot="16200000" flipH="1">
                <a:off x="4286248" y="2428868"/>
                <a:ext cx="357190" cy="214314"/>
              </a:xfrm>
              <a:prstGeom prst="line">
                <a:avLst/>
              </a:prstGeom>
            </p:spPr>
            <p:style>
              <a:lnRef idx="2">
                <a:schemeClr val="accent4"/>
              </a:lnRef>
              <a:fillRef idx="0">
                <a:schemeClr val="accent4"/>
              </a:fillRef>
              <a:effectRef idx="1">
                <a:schemeClr val="accent4"/>
              </a:effectRef>
              <a:fontRef idx="minor">
                <a:schemeClr val="tx1"/>
              </a:fontRef>
            </p:style>
          </p:cxnSp>
          <p:cxnSp>
            <p:nvCxnSpPr>
              <p:cNvPr id="160" name="Connecteur droit 159"/>
              <p:cNvCxnSpPr/>
              <p:nvPr/>
            </p:nvCxnSpPr>
            <p:spPr>
              <a:xfrm flipV="1">
                <a:off x="4000496" y="2714620"/>
                <a:ext cx="571504" cy="347666"/>
              </a:xfrm>
              <a:prstGeom prst="line">
                <a:avLst/>
              </a:prstGeom>
            </p:spPr>
            <p:style>
              <a:lnRef idx="2">
                <a:schemeClr val="accent4"/>
              </a:lnRef>
              <a:fillRef idx="0">
                <a:schemeClr val="accent4"/>
              </a:fillRef>
              <a:effectRef idx="1">
                <a:schemeClr val="accent4"/>
              </a:effectRef>
              <a:fontRef idx="minor">
                <a:schemeClr val="tx1"/>
              </a:fontRef>
            </p:style>
          </p:cxnSp>
          <p:cxnSp>
            <p:nvCxnSpPr>
              <p:cNvPr id="161" name="Connecteur droit 20"/>
              <p:cNvCxnSpPr/>
              <p:nvPr/>
            </p:nvCxnSpPr>
            <p:spPr>
              <a:xfrm rot="5400000">
                <a:off x="4179091" y="1893083"/>
                <a:ext cx="1214446" cy="428628"/>
              </a:xfrm>
              <a:prstGeom prst="line">
                <a:avLst/>
              </a:prstGeom>
            </p:spPr>
            <p:style>
              <a:lnRef idx="2">
                <a:schemeClr val="accent4"/>
              </a:lnRef>
              <a:fillRef idx="0">
                <a:schemeClr val="accent4"/>
              </a:fillRef>
              <a:effectRef idx="1">
                <a:schemeClr val="accent4"/>
              </a:effectRef>
              <a:fontRef idx="minor">
                <a:schemeClr val="tx1"/>
              </a:fontRef>
            </p:style>
          </p:cxnSp>
          <p:cxnSp>
            <p:nvCxnSpPr>
              <p:cNvPr id="162" name="Connecteur droit 21"/>
              <p:cNvCxnSpPr/>
              <p:nvPr/>
            </p:nvCxnSpPr>
            <p:spPr>
              <a:xfrm rot="5400000">
                <a:off x="2643174" y="1714488"/>
                <a:ext cx="1428760" cy="1000132"/>
              </a:xfrm>
              <a:prstGeom prst="line">
                <a:avLst/>
              </a:prstGeom>
              <a:ln>
                <a:prstDash val="sysDot"/>
              </a:ln>
            </p:spPr>
            <p:style>
              <a:lnRef idx="2">
                <a:schemeClr val="accent4"/>
              </a:lnRef>
              <a:fillRef idx="0">
                <a:schemeClr val="accent4"/>
              </a:fillRef>
              <a:effectRef idx="1">
                <a:schemeClr val="accent4"/>
              </a:effectRef>
              <a:fontRef idx="minor">
                <a:schemeClr val="tx1"/>
              </a:fontRef>
            </p:style>
          </p:cxnSp>
          <p:cxnSp>
            <p:nvCxnSpPr>
              <p:cNvPr id="163" name="Connecteur droit 22"/>
              <p:cNvCxnSpPr/>
              <p:nvPr/>
            </p:nvCxnSpPr>
            <p:spPr>
              <a:xfrm flipV="1">
                <a:off x="2857488" y="2715414"/>
                <a:ext cx="1643868" cy="213520"/>
              </a:xfrm>
              <a:prstGeom prst="line">
                <a:avLst/>
              </a:prstGeom>
              <a:ln>
                <a:prstDash val="sysDot"/>
              </a:ln>
            </p:spPr>
            <p:style>
              <a:lnRef idx="2">
                <a:schemeClr val="accent4"/>
              </a:lnRef>
              <a:fillRef idx="0">
                <a:schemeClr val="accent4"/>
              </a:fillRef>
              <a:effectRef idx="1">
                <a:schemeClr val="accent4"/>
              </a:effectRef>
              <a:fontRef idx="minor">
                <a:schemeClr val="tx1"/>
              </a:fontRef>
            </p:style>
          </p:cxnSp>
        </p:grpSp>
        <p:sp>
          <p:nvSpPr>
            <p:cNvPr id="109" name="Ellipse 108"/>
            <p:cNvSpPr/>
            <p:nvPr/>
          </p:nvSpPr>
          <p:spPr>
            <a:xfrm rot="531003">
              <a:off x="4934335" y="3683669"/>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110" name="Ellipse 109"/>
            <p:cNvSpPr/>
            <p:nvPr/>
          </p:nvSpPr>
          <p:spPr>
            <a:xfrm rot="531003">
              <a:off x="5366677" y="3564214"/>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111" name="Ellipse 110"/>
            <p:cNvSpPr/>
            <p:nvPr/>
          </p:nvSpPr>
          <p:spPr>
            <a:xfrm rot="531003">
              <a:off x="4307632" y="4519950"/>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112" name="Ellipse 111"/>
            <p:cNvSpPr/>
            <p:nvPr/>
          </p:nvSpPr>
          <p:spPr>
            <a:xfrm rot="531003">
              <a:off x="4969085" y="4915146"/>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119" name="Ellipse 118"/>
            <p:cNvSpPr/>
            <p:nvPr/>
          </p:nvSpPr>
          <p:spPr>
            <a:xfrm rot="531003">
              <a:off x="5138589" y="4290851"/>
              <a:ext cx="198769" cy="2933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12" name="Ellipse 211"/>
            <p:cNvSpPr/>
            <p:nvPr/>
          </p:nvSpPr>
          <p:spPr>
            <a:xfrm rot="531003">
              <a:off x="6022143" y="3799735"/>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213" name="Ellipse 212"/>
            <p:cNvSpPr/>
            <p:nvPr/>
          </p:nvSpPr>
          <p:spPr>
            <a:xfrm rot="531003">
              <a:off x="5450637" y="4728429"/>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grpSp>
        <p:nvGrpSpPr>
          <p:cNvPr id="219" name="Groupe 218"/>
          <p:cNvGrpSpPr/>
          <p:nvPr/>
        </p:nvGrpSpPr>
        <p:grpSpPr>
          <a:xfrm>
            <a:off x="6929454" y="3571876"/>
            <a:ext cx="1863227" cy="1584233"/>
            <a:chOff x="5500694" y="3571876"/>
            <a:chExt cx="1863227" cy="1584233"/>
          </a:xfrm>
        </p:grpSpPr>
        <p:grpSp>
          <p:nvGrpSpPr>
            <p:cNvPr id="211" name="Groupe 210"/>
            <p:cNvGrpSpPr/>
            <p:nvPr/>
          </p:nvGrpSpPr>
          <p:grpSpPr>
            <a:xfrm>
              <a:off x="5500694" y="3571876"/>
              <a:ext cx="1644271" cy="1584233"/>
              <a:chOff x="5450639" y="3619652"/>
              <a:chExt cx="1644271" cy="1584233"/>
            </a:xfrm>
          </p:grpSpPr>
          <p:grpSp>
            <p:nvGrpSpPr>
              <p:cNvPr id="123" name="Groupe 23"/>
              <p:cNvGrpSpPr/>
              <p:nvPr/>
            </p:nvGrpSpPr>
            <p:grpSpPr>
              <a:xfrm rot="806819">
                <a:off x="5678788" y="3734023"/>
                <a:ext cx="1416122" cy="1380526"/>
                <a:chOff x="2857488" y="1500174"/>
                <a:chExt cx="2143140" cy="1571636"/>
              </a:xfrm>
            </p:grpSpPr>
            <p:cxnSp>
              <p:nvCxnSpPr>
                <p:cNvPr id="138" name="Connecteur droit 137"/>
                <p:cNvCxnSpPr/>
                <p:nvPr/>
              </p:nvCxnSpPr>
              <p:spPr>
                <a:xfrm rot="5400000" flipH="1" flipV="1">
                  <a:off x="2572134" y="2142720"/>
                  <a:ext cx="1071568" cy="500860"/>
                </a:xfrm>
                <a:prstGeom prst="line">
                  <a:avLst/>
                </a:prstGeom>
              </p:spPr>
              <p:style>
                <a:lnRef idx="2">
                  <a:schemeClr val="accent4"/>
                </a:lnRef>
                <a:fillRef idx="0">
                  <a:schemeClr val="accent4"/>
                </a:fillRef>
                <a:effectRef idx="1">
                  <a:schemeClr val="accent4"/>
                </a:effectRef>
                <a:fontRef idx="minor">
                  <a:schemeClr val="tx1"/>
                </a:fontRef>
              </p:style>
            </p:cxnSp>
            <p:cxnSp>
              <p:nvCxnSpPr>
                <p:cNvPr id="139" name="Connecteur droit 138"/>
                <p:cNvCxnSpPr/>
                <p:nvPr/>
              </p:nvCxnSpPr>
              <p:spPr>
                <a:xfrm flipV="1">
                  <a:off x="3357554" y="1500174"/>
                  <a:ext cx="571504" cy="347666"/>
                </a:xfrm>
                <a:prstGeom prst="line">
                  <a:avLst/>
                </a:prstGeom>
              </p:spPr>
              <p:style>
                <a:lnRef idx="2">
                  <a:schemeClr val="accent4"/>
                </a:lnRef>
                <a:fillRef idx="0">
                  <a:schemeClr val="accent4"/>
                </a:fillRef>
                <a:effectRef idx="1">
                  <a:schemeClr val="accent4"/>
                </a:effectRef>
                <a:fontRef idx="minor">
                  <a:schemeClr val="tx1"/>
                </a:fontRef>
              </p:style>
            </p:cxnSp>
            <p:cxnSp>
              <p:nvCxnSpPr>
                <p:cNvPr id="140" name="Connecteur droit 139"/>
                <p:cNvCxnSpPr/>
                <p:nvPr/>
              </p:nvCxnSpPr>
              <p:spPr>
                <a:xfrm flipV="1">
                  <a:off x="3357554" y="1500174"/>
                  <a:ext cx="1643074" cy="357190"/>
                </a:xfrm>
                <a:prstGeom prst="line">
                  <a:avLst/>
                </a:prstGeom>
              </p:spPr>
              <p:style>
                <a:lnRef idx="2">
                  <a:schemeClr val="accent4"/>
                </a:lnRef>
                <a:fillRef idx="0">
                  <a:schemeClr val="accent4"/>
                </a:fillRef>
                <a:effectRef idx="1">
                  <a:schemeClr val="accent4"/>
                </a:effectRef>
                <a:fontRef idx="minor">
                  <a:schemeClr val="tx1"/>
                </a:fontRef>
              </p:style>
            </p:cxnSp>
            <p:cxnSp>
              <p:nvCxnSpPr>
                <p:cNvPr id="141" name="Connecteur droit 140"/>
                <p:cNvCxnSpPr/>
                <p:nvPr/>
              </p:nvCxnSpPr>
              <p:spPr>
                <a:xfrm>
                  <a:off x="3857620" y="1500174"/>
                  <a:ext cx="1143008" cy="1588"/>
                </a:xfrm>
                <a:prstGeom prst="line">
                  <a:avLst/>
                </a:prstGeom>
              </p:spPr>
              <p:style>
                <a:lnRef idx="2">
                  <a:schemeClr val="accent4"/>
                </a:lnRef>
                <a:fillRef idx="0">
                  <a:schemeClr val="accent4"/>
                </a:fillRef>
                <a:effectRef idx="1">
                  <a:schemeClr val="accent4"/>
                </a:effectRef>
                <a:fontRef idx="minor">
                  <a:schemeClr val="tx1"/>
                </a:fontRef>
              </p:style>
            </p:cxnSp>
            <p:cxnSp>
              <p:nvCxnSpPr>
                <p:cNvPr id="142" name="Connecteur droit 141"/>
                <p:cNvCxnSpPr/>
                <p:nvPr/>
              </p:nvCxnSpPr>
              <p:spPr>
                <a:xfrm rot="16200000" flipH="1">
                  <a:off x="3071802" y="2143116"/>
                  <a:ext cx="1214446" cy="642942"/>
                </a:xfrm>
                <a:prstGeom prst="line">
                  <a:avLst/>
                </a:prstGeom>
              </p:spPr>
              <p:style>
                <a:lnRef idx="2">
                  <a:schemeClr val="accent4"/>
                </a:lnRef>
                <a:fillRef idx="0">
                  <a:schemeClr val="accent4"/>
                </a:fillRef>
                <a:effectRef idx="1">
                  <a:schemeClr val="accent4"/>
                </a:effectRef>
                <a:fontRef idx="minor">
                  <a:schemeClr val="tx1"/>
                </a:fontRef>
              </p:style>
            </p:cxnSp>
            <p:cxnSp>
              <p:nvCxnSpPr>
                <p:cNvPr id="143" name="Connecteur droit 142"/>
                <p:cNvCxnSpPr/>
                <p:nvPr/>
              </p:nvCxnSpPr>
              <p:spPr>
                <a:xfrm>
                  <a:off x="2857488" y="2928934"/>
                  <a:ext cx="1143008" cy="142876"/>
                </a:xfrm>
                <a:prstGeom prst="line">
                  <a:avLst/>
                </a:prstGeom>
              </p:spPr>
              <p:style>
                <a:lnRef idx="2">
                  <a:schemeClr val="accent4"/>
                </a:lnRef>
                <a:fillRef idx="0">
                  <a:schemeClr val="accent4"/>
                </a:fillRef>
                <a:effectRef idx="1">
                  <a:schemeClr val="accent4"/>
                </a:effectRef>
                <a:fontRef idx="minor">
                  <a:schemeClr val="tx1"/>
                </a:fontRef>
              </p:style>
            </p:cxnSp>
            <p:cxnSp>
              <p:nvCxnSpPr>
                <p:cNvPr id="144" name="Connecteur droit 143"/>
                <p:cNvCxnSpPr/>
                <p:nvPr/>
              </p:nvCxnSpPr>
              <p:spPr>
                <a:xfrm rot="5400000">
                  <a:off x="3714744" y="1785926"/>
                  <a:ext cx="1571636" cy="1000132"/>
                </a:xfrm>
                <a:prstGeom prst="line">
                  <a:avLst/>
                </a:prstGeom>
              </p:spPr>
              <p:style>
                <a:lnRef idx="2">
                  <a:schemeClr val="accent4"/>
                </a:lnRef>
                <a:fillRef idx="0">
                  <a:schemeClr val="accent4"/>
                </a:fillRef>
                <a:effectRef idx="1">
                  <a:schemeClr val="accent4"/>
                </a:effectRef>
                <a:fontRef idx="minor">
                  <a:schemeClr val="tx1"/>
                </a:fontRef>
              </p:style>
            </p:cxnSp>
            <p:cxnSp>
              <p:nvCxnSpPr>
                <p:cNvPr id="145" name="Connecteur droit 144"/>
                <p:cNvCxnSpPr/>
                <p:nvPr/>
              </p:nvCxnSpPr>
              <p:spPr>
                <a:xfrm rot="16200000" flipH="1">
                  <a:off x="3679025" y="1678769"/>
                  <a:ext cx="857256" cy="500066"/>
                </a:xfrm>
                <a:prstGeom prst="line">
                  <a:avLst/>
                </a:prstGeom>
                <a:ln>
                  <a:prstDash val="sysDot"/>
                </a:ln>
              </p:spPr>
              <p:style>
                <a:lnRef idx="2">
                  <a:schemeClr val="accent4"/>
                </a:lnRef>
                <a:fillRef idx="0">
                  <a:schemeClr val="accent4"/>
                </a:fillRef>
                <a:effectRef idx="1">
                  <a:schemeClr val="accent4"/>
                </a:effectRef>
                <a:fontRef idx="minor">
                  <a:schemeClr val="tx1"/>
                </a:fontRef>
              </p:style>
            </p:cxnSp>
            <p:cxnSp>
              <p:nvCxnSpPr>
                <p:cNvPr id="146" name="Connecteur droit 145"/>
                <p:cNvCxnSpPr/>
                <p:nvPr/>
              </p:nvCxnSpPr>
              <p:spPr>
                <a:xfrm rot="16200000" flipH="1">
                  <a:off x="4286248" y="2428868"/>
                  <a:ext cx="357190" cy="214314"/>
                </a:xfrm>
                <a:prstGeom prst="line">
                  <a:avLst/>
                </a:prstGeom>
              </p:spPr>
              <p:style>
                <a:lnRef idx="2">
                  <a:schemeClr val="accent4"/>
                </a:lnRef>
                <a:fillRef idx="0">
                  <a:schemeClr val="accent4"/>
                </a:fillRef>
                <a:effectRef idx="1">
                  <a:schemeClr val="accent4"/>
                </a:effectRef>
                <a:fontRef idx="minor">
                  <a:schemeClr val="tx1"/>
                </a:fontRef>
              </p:style>
            </p:cxnSp>
            <p:cxnSp>
              <p:nvCxnSpPr>
                <p:cNvPr id="147" name="Connecteur droit 146"/>
                <p:cNvCxnSpPr/>
                <p:nvPr/>
              </p:nvCxnSpPr>
              <p:spPr>
                <a:xfrm flipV="1">
                  <a:off x="4000496" y="2714620"/>
                  <a:ext cx="571504" cy="347666"/>
                </a:xfrm>
                <a:prstGeom prst="line">
                  <a:avLst/>
                </a:prstGeom>
              </p:spPr>
              <p:style>
                <a:lnRef idx="2">
                  <a:schemeClr val="accent4"/>
                </a:lnRef>
                <a:fillRef idx="0">
                  <a:schemeClr val="accent4"/>
                </a:fillRef>
                <a:effectRef idx="1">
                  <a:schemeClr val="accent4"/>
                </a:effectRef>
                <a:fontRef idx="minor">
                  <a:schemeClr val="tx1"/>
                </a:fontRef>
              </p:style>
            </p:cxnSp>
            <p:cxnSp>
              <p:nvCxnSpPr>
                <p:cNvPr id="148" name="Connecteur droit 147"/>
                <p:cNvCxnSpPr/>
                <p:nvPr/>
              </p:nvCxnSpPr>
              <p:spPr>
                <a:xfrm rot="5400000">
                  <a:off x="4179091" y="1893083"/>
                  <a:ext cx="1214446" cy="428628"/>
                </a:xfrm>
                <a:prstGeom prst="line">
                  <a:avLst/>
                </a:prstGeom>
              </p:spPr>
              <p:style>
                <a:lnRef idx="2">
                  <a:schemeClr val="accent4"/>
                </a:lnRef>
                <a:fillRef idx="0">
                  <a:schemeClr val="accent4"/>
                </a:fillRef>
                <a:effectRef idx="1">
                  <a:schemeClr val="accent4"/>
                </a:effectRef>
                <a:fontRef idx="minor">
                  <a:schemeClr val="tx1"/>
                </a:fontRef>
              </p:style>
            </p:cxnSp>
            <p:cxnSp>
              <p:nvCxnSpPr>
                <p:cNvPr id="149" name="Connecteur droit 148"/>
                <p:cNvCxnSpPr/>
                <p:nvPr/>
              </p:nvCxnSpPr>
              <p:spPr>
                <a:xfrm rot="5400000">
                  <a:off x="2643174" y="1714488"/>
                  <a:ext cx="1428760" cy="1000132"/>
                </a:xfrm>
                <a:prstGeom prst="line">
                  <a:avLst/>
                </a:prstGeom>
                <a:ln>
                  <a:prstDash val="sysDot"/>
                </a:ln>
              </p:spPr>
              <p:style>
                <a:lnRef idx="2">
                  <a:schemeClr val="accent4"/>
                </a:lnRef>
                <a:fillRef idx="0">
                  <a:schemeClr val="accent4"/>
                </a:fillRef>
                <a:effectRef idx="1">
                  <a:schemeClr val="accent4"/>
                </a:effectRef>
                <a:fontRef idx="minor">
                  <a:schemeClr val="tx1"/>
                </a:fontRef>
              </p:style>
            </p:cxnSp>
            <p:cxnSp>
              <p:nvCxnSpPr>
                <p:cNvPr id="150" name="Connecteur droit 149"/>
                <p:cNvCxnSpPr/>
                <p:nvPr/>
              </p:nvCxnSpPr>
              <p:spPr>
                <a:xfrm flipV="1">
                  <a:off x="2857488" y="2715414"/>
                  <a:ext cx="1643868" cy="213520"/>
                </a:xfrm>
                <a:prstGeom prst="line">
                  <a:avLst/>
                </a:prstGeom>
                <a:ln>
                  <a:prstDash val="sysDot"/>
                </a:ln>
              </p:spPr>
              <p:style>
                <a:lnRef idx="2">
                  <a:schemeClr val="accent4"/>
                </a:lnRef>
                <a:fillRef idx="0">
                  <a:schemeClr val="accent4"/>
                </a:fillRef>
                <a:effectRef idx="1">
                  <a:schemeClr val="accent4"/>
                </a:effectRef>
                <a:fontRef idx="minor">
                  <a:schemeClr val="tx1"/>
                </a:fontRef>
              </p:style>
            </p:cxnSp>
          </p:grpSp>
          <p:sp>
            <p:nvSpPr>
              <p:cNvPr id="113" name="Ellipse 112"/>
              <p:cNvSpPr/>
              <p:nvPr/>
            </p:nvSpPr>
            <p:spPr>
              <a:xfrm rot="531003">
                <a:off x="6399877" y="3619652"/>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114" name="Ellipse 113"/>
              <p:cNvSpPr/>
              <p:nvPr/>
            </p:nvSpPr>
            <p:spPr>
              <a:xfrm rot="531003">
                <a:off x="6207102" y="4910528"/>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121" name="Ellipse 120"/>
              <p:cNvSpPr/>
              <p:nvPr/>
            </p:nvSpPr>
            <p:spPr>
              <a:xfrm rot="531003">
                <a:off x="6300961" y="4254938"/>
                <a:ext cx="198769" cy="2933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08" name="Ellipse 207"/>
              <p:cNvSpPr/>
              <p:nvPr/>
            </p:nvSpPr>
            <p:spPr>
              <a:xfrm rot="531003">
                <a:off x="6022145" y="3799735"/>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209" name="Ellipse 208"/>
              <p:cNvSpPr/>
              <p:nvPr/>
            </p:nvSpPr>
            <p:spPr>
              <a:xfrm rot="531003">
                <a:off x="5450639" y="4728429"/>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sp>
          <p:nvSpPr>
            <p:cNvPr id="217" name="Ellipse 216"/>
            <p:cNvSpPr/>
            <p:nvPr/>
          </p:nvSpPr>
          <p:spPr>
            <a:xfrm rot="531003">
              <a:off x="6643703" y="4623490"/>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218" name="Ellipse 217"/>
            <p:cNvSpPr/>
            <p:nvPr/>
          </p:nvSpPr>
          <p:spPr>
            <a:xfrm rot="531003">
              <a:off x="7165152" y="3799733"/>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grpSp>
        <p:nvGrpSpPr>
          <p:cNvPr id="200" name="Groupe 199"/>
          <p:cNvGrpSpPr/>
          <p:nvPr/>
        </p:nvGrpSpPr>
        <p:grpSpPr>
          <a:xfrm>
            <a:off x="6950836" y="3728296"/>
            <a:ext cx="770274" cy="1222052"/>
            <a:chOff x="5473329" y="3860592"/>
            <a:chExt cx="770274" cy="1222052"/>
          </a:xfrm>
        </p:grpSpPr>
        <p:sp>
          <p:nvSpPr>
            <p:cNvPr id="106" name="Ellipse 105"/>
            <p:cNvSpPr/>
            <p:nvPr/>
          </p:nvSpPr>
          <p:spPr>
            <a:xfrm rot="531003">
              <a:off x="6044834" y="3860592"/>
              <a:ext cx="198769" cy="293357"/>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07" name="Ellipse 106"/>
            <p:cNvSpPr/>
            <p:nvPr/>
          </p:nvSpPr>
          <p:spPr>
            <a:xfrm rot="531003">
              <a:off x="5473329" y="4789287"/>
              <a:ext cx="198769" cy="293357"/>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cxnSp>
          <p:nvCxnSpPr>
            <p:cNvPr id="171" name="Connecteur droit 170"/>
            <p:cNvCxnSpPr>
              <a:stCxn id="106" idx="3"/>
              <a:endCxn id="107" idx="0"/>
            </p:cNvCxnSpPr>
            <p:nvPr/>
          </p:nvCxnSpPr>
          <p:spPr>
            <a:xfrm rot="5400000">
              <a:off x="5481006" y="4213216"/>
              <a:ext cx="692092" cy="463543"/>
            </a:xfrm>
            <a:prstGeom prst="line">
              <a:avLst/>
            </a:prstGeom>
            <a:ln w="73025">
              <a:solidFill>
                <a:srgbClr val="2948E3"/>
              </a:solidFill>
              <a:prstDash val="sysDot"/>
            </a:ln>
            <a:scene3d>
              <a:camera prst="orthographicFront">
                <a:rot lat="0" lon="0" rev="0"/>
              </a:camera>
              <a:lightRig rig="threePt" dir="t"/>
            </a:scene3d>
            <a:sp3d>
              <a:bevelT w="114300" prst="artDeco"/>
            </a:sp3d>
          </p:spPr>
          <p:style>
            <a:lnRef idx="3">
              <a:schemeClr val="accent1"/>
            </a:lnRef>
            <a:fillRef idx="0">
              <a:schemeClr val="accent1"/>
            </a:fillRef>
            <a:effectRef idx="2">
              <a:schemeClr val="accent1"/>
            </a:effectRef>
            <a:fontRef idx="minor">
              <a:schemeClr val="tx1"/>
            </a:fontRef>
          </p:style>
        </p:cxnSp>
      </p:grpSp>
      <p:sp>
        <p:nvSpPr>
          <p:cNvPr id="224" name="Rectangle 223"/>
          <p:cNvSpPr/>
          <p:nvPr/>
        </p:nvSpPr>
        <p:spPr>
          <a:xfrm>
            <a:off x="4572000" y="1341767"/>
            <a:ext cx="4286280" cy="1015663"/>
          </a:xfrm>
          <a:prstGeom prst="rect">
            <a:avLst/>
          </a:prstGeom>
        </p:spPr>
        <p:txBody>
          <a:bodyPr wrap="square">
            <a:spAutoFit/>
          </a:bodyPr>
          <a:lstStyle/>
          <a:p>
            <a:pPr algn="just" fontAlgn="base">
              <a:spcBef>
                <a:spcPct val="0"/>
              </a:spcBef>
              <a:spcAft>
                <a:spcPct val="0"/>
              </a:spcAft>
              <a:buFont typeface="Wingdings" pitchFamily="2" charset="2"/>
              <a:buChar char="q"/>
            </a:pPr>
            <a:r>
              <a:rPr lang="fr-FR" sz="2000" dirty="0" smtClean="0">
                <a:latin typeface="Times New Roman" pitchFamily="18" charset="0"/>
                <a:cs typeface="Times New Roman" pitchFamily="18" charset="0"/>
              </a:rPr>
              <a:t> Une </a:t>
            </a:r>
            <a:r>
              <a:rPr lang="fr-FR" sz="2000" b="1" dirty="0" smtClean="0">
                <a:solidFill>
                  <a:srgbClr val="FF0000"/>
                </a:solidFill>
                <a:latin typeface="Times New Roman" pitchFamily="18" charset="0"/>
                <a:cs typeface="Times New Roman" pitchFamily="18" charset="0"/>
              </a:rPr>
              <a:t>couche octaédrique </a:t>
            </a:r>
            <a:r>
              <a:rPr lang="fr-FR" sz="2000" dirty="0" smtClean="0">
                <a:latin typeface="Times New Roman" pitchFamily="18" charset="0"/>
                <a:cs typeface="Times New Roman" pitchFamily="18" charset="0"/>
              </a:rPr>
              <a:t>est formée par l’assemblage de </a:t>
            </a:r>
            <a:r>
              <a:rPr lang="fr-FR" sz="2000" b="1" dirty="0" smtClean="0">
                <a:solidFill>
                  <a:srgbClr val="0070C0"/>
                </a:solidFill>
                <a:latin typeface="Times New Roman" pitchFamily="18" charset="0"/>
                <a:cs typeface="Times New Roman" pitchFamily="18" charset="0"/>
              </a:rPr>
              <a:t>deux octaèdres </a:t>
            </a:r>
            <a:r>
              <a:rPr lang="fr-FR" sz="2000" dirty="0" smtClean="0">
                <a:latin typeface="Times New Roman" pitchFamily="18" charset="0"/>
                <a:cs typeface="Times New Roman" pitchFamily="18" charset="0"/>
              </a:rPr>
              <a:t>qui partagent </a:t>
            </a:r>
            <a:r>
              <a:rPr lang="fr-FR" sz="2000" b="1" dirty="0" smtClean="0">
                <a:solidFill>
                  <a:srgbClr val="0070C0"/>
                </a:solidFill>
                <a:latin typeface="Times New Roman" pitchFamily="18" charset="0"/>
                <a:cs typeface="Times New Roman" pitchFamily="18" charset="0"/>
              </a:rPr>
              <a:t>deux</a:t>
            </a:r>
            <a:r>
              <a:rPr lang="fr-FR" sz="2000" dirty="0" smtClean="0">
                <a:latin typeface="Times New Roman" pitchFamily="18" charset="0"/>
                <a:cs typeface="Times New Roman" pitchFamily="18" charset="0"/>
              </a:rPr>
              <a:t> </a:t>
            </a:r>
            <a:r>
              <a:rPr lang="fr-FR" sz="2000" b="1" dirty="0" smtClean="0">
                <a:solidFill>
                  <a:srgbClr val="0070C0"/>
                </a:solidFill>
                <a:latin typeface="Times New Roman" pitchFamily="18" charset="0"/>
                <a:cs typeface="Times New Roman" pitchFamily="18" charset="0"/>
              </a:rPr>
              <a:t>atomes </a:t>
            </a:r>
            <a:r>
              <a:rPr lang="fr-FR" sz="2000" dirty="0" smtClean="0">
                <a:latin typeface="Times New Roman" pitchFamily="18" charset="0"/>
                <a:cs typeface="Times New Roman" pitchFamily="18" charset="0"/>
              </a:rPr>
              <a:t>entre eux.</a:t>
            </a:r>
          </a:p>
        </p:txBody>
      </p:sp>
      <p:sp>
        <p:nvSpPr>
          <p:cNvPr id="225" name="Rectangle 224"/>
          <p:cNvSpPr/>
          <p:nvPr/>
        </p:nvSpPr>
        <p:spPr>
          <a:xfrm>
            <a:off x="4572000" y="2428868"/>
            <a:ext cx="4286280" cy="1015663"/>
          </a:xfrm>
          <a:prstGeom prst="rect">
            <a:avLst/>
          </a:prstGeom>
        </p:spPr>
        <p:txBody>
          <a:bodyPr wrap="square">
            <a:spAutoFit/>
          </a:bodyPr>
          <a:lstStyle/>
          <a:p>
            <a:pPr algn="just" fontAlgn="base">
              <a:spcBef>
                <a:spcPct val="0"/>
              </a:spcBef>
              <a:spcAft>
                <a:spcPct val="0"/>
              </a:spcAft>
              <a:buFont typeface="Wingdings" pitchFamily="2" charset="2"/>
              <a:buChar char="q"/>
            </a:pPr>
            <a:r>
              <a:rPr lang="fr-FR" sz="2000" dirty="0" smtClean="0">
                <a:latin typeface="Times New Roman" pitchFamily="18" charset="0"/>
                <a:cs typeface="Times New Roman" pitchFamily="18" charset="0"/>
              </a:rPr>
              <a:t> L’ensemble des atomes partagés constitue un assemblage </a:t>
            </a:r>
            <a:r>
              <a:rPr lang="fr-FR" sz="2000" b="1" dirty="0" smtClean="0">
                <a:solidFill>
                  <a:srgbClr val="00B050"/>
                </a:solidFill>
                <a:latin typeface="Times New Roman" pitchFamily="18" charset="0"/>
                <a:cs typeface="Times New Roman" pitchFamily="18" charset="0"/>
              </a:rPr>
              <a:t>linéaire</a:t>
            </a:r>
            <a:r>
              <a:rPr lang="fr-FR" sz="2000" dirty="0" smtClean="0">
                <a:solidFill>
                  <a:srgbClr val="00B050"/>
                </a:solidFill>
                <a:latin typeface="Times New Roman" pitchFamily="18" charset="0"/>
                <a:cs typeface="Times New Roman" pitchFamily="18" charset="0"/>
              </a:rPr>
              <a:t> </a:t>
            </a:r>
            <a:r>
              <a:rPr lang="fr-FR" sz="2000" dirty="0" smtClean="0">
                <a:latin typeface="Times New Roman" pitchFamily="18" charset="0"/>
                <a:cs typeface="Times New Roman" pitchFamily="18" charset="0"/>
              </a:rPr>
              <a:t>(</a:t>
            </a:r>
            <a:r>
              <a:rPr lang="fr-FR" sz="2000" b="1" dirty="0" smtClean="0">
                <a:latin typeface="Times New Roman" pitchFamily="18" charset="0"/>
                <a:cs typeface="Times New Roman" pitchFamily="18" charset="0"/>
              </a:rPr>
              <a:t>fig. 04</a:t>
            </a:r>
            <a:r>
              <a:rPr lang="fr-FR" sz="2000" dirty="0" smtClean="0">
                <a:latin typeface="Times New Roman" pitchFamily="18" charset="0"/>
                <a:cs typeface="Times New Roman" pitchFamily="18" charset="0"/>
              </a:rPr>
              <a:t>). </a:t>
            </a:r>
            <a:endParaRPr lang="fr-FR" sz="2000" b="1" dirty="0" smtClean="0">
              <a:solidFill>
                <a:srgbClr val="00B050"/>
              </a:solidFill>
              <a:latin typeface="Times New Roman" pitchFamily="18" charset="0"/>
              <a:cs typeface="Times New Roman" pitchFamily="18" charset="0"/>
            </a:endParaRPr>
          </a:p>
        </p:txBody>
      </p:sp>
      <p:grpSp>
        <p:nvGrpSpPr>
          <p:cNvPr id="188" name="Groupe 187"/>
          <p:cNvGrpSpPr/>
          <p:nvPr/>
        </p:nvGrpSpPr>
        <p:grpSpPr>
          <a:xfrm>
            <a:off x="2428860" y="5572140"/>
            <a:ext cx="1571636" cy="412192"/>
            <a:chOff x="3714744" y="5124833"/>
            <a:chExt cx="1571636" cy="304431"/>
          </a:xfrm>
        </p:grpSpPr>
        <p:sp>
          <p:nvSpPr>
            <p:cNvPr id="186" name="Trapèze 185"/>
            <p:cNvSpPr/>
            <p:nvPr/>
          </p:nvSpPr>
          <p:spPr>
            <a:xfrm>
              <a:off x="3714744" y="5143512"/>
              <a:ext cx="1571636" cy="285752"/>
            </a:xfrm>
            <a:prstGeom prst="trapezoid">
              <a:avLst>
                <a:gd name="adj" fmla="val 5360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181" name="Rectangle 180"/>
            <p:cNvSpPr/>
            <p:nvPr/>
          </p:nvSpPr>
          <p:spPr>
            <a:xfrm>
              <a:off x="4143372" y="5124833"/>
              <a:ext cx="642942" cy="272776"/>
            </a:xfrm>
            <a:prstGeom prst="rect">
              <a:avLst/>
            </a:prstGeom>
          </p:spPr>
          <p:txBody>
            <a:bodyPr wrap="square">
              <a:spAutoFit/>
            </a:bodyPr>
            <a:lstStyle/>
            <a:p>
              <a:r>
                <a:rPr lang="fr-FR" b="1" dirty="0" smtClean="0">
                  <a:latin typeface="Times New Roman" pitchFamily="18" charset="0"/>
                  <a:cs typeface="Times New Roman" pitchFamily="18" charset="0"/>
                </a:rPr>
                <a:t>C.T</a:t>
              </a:r>
              <a:r>
                <a:rPr lang="fr-FR" b="1" dirty="0" smtClean="0">
                  <a:solidFill>
                    <a:srgbClr val="151AF7"/>
                  </a:solidFill>
                  <a:latin typeface="Times New Roman" pitchFamily="18" charset="0"/>
                  <a:cs typeface="Times New Roman" pitchFamily="18" charset="0"/>
                </a:rPr>
                <a:t> </a:t>
              </a:r>
              <a:endParaRPr lang="fr-FR" dirty="0">
                <a:solidFill>
                  <a:srgbClr val="151AF7"/>
                </a:solidFill>
              </a:endParaRPr>
            </a:p>
          </p:txBody>
        </p:sp>
      </p:grpSp>
      <p:grpSp>
        <p:nvGrpSpPr>
          <p:cNvPr id="189" name="Groupe 188"/>
          <p:cNvGrpSpPr/>
          <p:nvPr/>
        </p:nvGrpSpPr>
        <p:grpSpPr>
          <a:xfrm>
            <a:off x="5929322" y="5429258"/>
            <a:ext cx="1428760" cy="412193"/>
            <a:chOff x="6643702" y="5410584"/>
            <a:chExt cx="1428760" cy="304432"/>
          </a:xfrm>
        </p:grpSpPr>
        <p:sp>
          <p:nvSpPr>
            <p:cNvPr id="184" name="Rectangle 183"/>
            <p:cNvSpPr/>
            <p:nvPr/>
          </p:nvSpPr>
          <p:spPr>
            <a:xfrm>
              <a:off x="6643702" y="5429264"/>
              <a:ext cx="1428760" cy="28575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182" name="Rectangle 181"/>
            <p:cNvSpPr/>
            <p:nvPr/>
          </p:nvSpPr>
          <p:spPr>
            <a:xfrm>
              <a:off x="7000892" y="5410584"/>
              <a:ext cx="642942" cy="272776"/>
            </a:xfrm>
            <a:prstGeom prst="rect">
              <a:avLst/>
            </a:prstGeom>
          </p:spPr>
          <p:txBody>
            <a:bodyPr wrap="square">
              <a:spAutoFit/>
            </a:bodyPr>
            <a:lstStyle/>
            <a:p>
              <a:r>
                <a:rPr lang="fr-FR" b="1" dirty="0" smtClean="0">
                  <a:latin typeface="Times New Roman" pitchFamily="18" charset="0"/>
                  <a:cs typeface="Times New Roman" pitchFamily="18" charset="0"/>
                </a:rPr>
                <a:t>C.O</a:t>
              </a:r>
              <a:r>
                <a:rPr lang="fr-FR" b="1" dirty="0" smtClean="0">
                  <a:solidFill>
                    <a:srgbClr val="151AF7"/>
                  </a:solidFill>
                  <a:latin typeface="Times New Roman" pitchFamily="18" charset="0"/>
                  <a:cs typeface="Times New Roman" pitchFamily="18" charset="0"/>
                </a:rPr>
                <a:t> </a:t>
              </a:r>
              <a:endParaRPr lang="fr-FR" dirty="0">
                <a:solidFill>
                  <a:srgbClr val="151AF7"/>
                </a:solidFill>
              </a:endParaRPr>
            </a:p>
          </p:txBody>
        </p:sp>
      </p:grpSp>
      <p:grpSp>
        <p:nvGrpSpPr>
          <p:cNvPr id="227" name="Groupe 226"/>
          <p:cNvGrpSpPr/>
          <p:nvPr/>
        </p:nvGrpSpPr>
        <p:grpSpPr>
          <a:xfrm>
            <a:off x="3643306" y="3929066"/>
            <a:ext cx="2571768" cy="1571636"/>
            <a:chOff x="3643306" y="3929066"/>
            <a:chExt cx="2571768" cy="1571636"/>
          </a:xfrm>
        </p:grpSpPr>
        <p:sp>
          <p:nvSpPr>
            <p:cNvPr id="190" name="Rectangle 189"/>
            <p:cNvSpPr/>
            <p:nvPr/>
          </p:nvSpPr>
          <p:spPr>
            <a:xfrm>
              <a:off x="3929058" y="3929066"/>
              <a:ext cx="1714512" cy="101566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fontAlgn="base">
                <a:spcBef>
                  <a:spcPct val="0"/>
                </a:spcBef>
                <a:spcAft>
                  <a:spcPct val="0"/>
                </a:spcAft>
              </a:pPr>
              <a:r>
                <a:rPr lang="fr-FR" sz="2000" dirty="0" smtClean="0">
                  <a:latin typeface="Times New Roman" pitchFamily="18" charset="0"/>
                  <a:cs typeface="Times New Roman" pitchFamily="18" charset="0"/>
                </a:rPr>
                <a:t>Ces deux couches sont simplifiée par:</a:t>
              </a:r>
            </a:p>
          </p:txBody>
        </p:sp>
        <p:cxnSp>
          <p:nvCxnSpPr>
            <p:cNvPr id="195" name="Connecteur droit avec flèche 194"/>
            <p:cNvCxnSpPr/>
            <p:nvPr/>
          </p:nvCxnSpPr>
          <p:spPr>
            <a:xfrm>
              <a:off x="5643570" y="4929198"/>
              <a:ext cx="571504" cy="42862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96" name="Connecteur droit avec flèche 195"/>
            <p:cNvCxnSpPr/>
            <p:nvPr/>
          </p:nvCxnSpPr>
          <p:spPr>
            <a:xfrm rot="5400000">
              <a:off x="3607587" y="4964917"/>
              <a:ext cx="571504" cy="50006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sp>
        <p:nvSpPr>
          <p:cNvPr id="172" name="Rectangle 171"/>
          <p:cNvSpPr/>
          <p:nvPr/>
        </p:nvSpPr>
        <p:spPr>
          <a:xfrm>
            <a:off x="0" y="6525344"/>
            <a:ext cx="9144000" cy="338554"/>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wrap="square">
            <a:spAutoFit/>
          </a:bodyPr>
          <a:lstStyle/>
          <a:p>
            <a:r>
              <a:rPr lang="fr-FR" sz="1600" i="1" dirty="0" smtClean="0">
                <a:solidFill>
                  <a:srgbClr val="FFFF00"/>
                </a:solidFill>
              </a:rPr>
              <a:t>Cours de 2</a:t>
            </a:r>
            <a:r>
              <a:rPr lang="fr-FR" sz="1600" i="1" baseline="30000" dirty="0" smtClean="0">
                <a:solidFill>
                  <a:srgbClr val="FFFF00"/>
                </a:solidFill>
              </a:rPr>
              <a:t>ème</a:t>
            </a:r>
            <a:r>
              <a:rPr lang="fr-FR" sz="1600" i="1" dirty="0" smtClean="0">
                <a:solidFill>
                  <a:srgbClr val="FFFF00"/>
                </a:solidFill>
              </a:rPr>
              <a:t> Année Master – Université DBKM                               E-mail: hamid_gadouri2000@yahoo.fr   </a:t>
            </a:r>
            <a:r>
              <a:rPr lang="fr-FR" sz="1600" b="1" dirty="0" smtClean="0">
                <a:solidFill>
                  <a:srgbClr val="FF0000"/>
                </a:solidFill>
              </a:rPr>
              <a:t>(07)</a:t>
            </a:r>
            <a:endParaRPr lang="fr-FR" sz="1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checkerboard(across)">
                                      <p:cBhvr>
                                        <p:cTn id="7" dur="500"/>
                                        <p:tgtEl>
                                          <p:spTgt spid="175"/>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lide(fromBottom)">
                                      <p:cBhvr>
                                        <p:cTn id="11" dur="1000"/>
                                        <p:tgtEl>
                                          <p:spTgt spid="19"/>
                                        </p:tgtEl>
                                      </p:cBhvr>
                                    </p:animEffect>
                                  </p:childTnLst>
                                </p:cTn>
                              </p:par>
                            </p:childTnLst>
                          </p:cTn>
                        </p:par>
                        <p:par>
                          <p:cTn id="12" fill="hold">
                            <p:stCondLst>
                              <p:cond delay="1500"/>
                            </p:stCondLst>
                            <p:childTnLst>
                              <p:par>
                                <p:cTn id="13" presetID="12" presetClass="entr" presetSubtype="4"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slide(fromBottom)">
                                      <p:cBhvr>
                                        <p:cTn id="15" dur="1000"/>
                                        <p:tgtEl>
                                          <p:spTgt spid="18"/>
                                        </p:tgtEl>
                                      </p:cBhvr>
                                    </p:animEffect>
                                  </p:childTnLst>
                                </p:cTn>
                              </p:par>
                              <p:par>
                                <p:cTn id="16" presetID="1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slide(fromBottom)">
                                      <p:cBhvr>
                                        <p:cTn id="18" dur="1000"/>
                                        <p:tgtEl>
                                          <p:spTgt spid="13"/>
                                        </p:tgtEl>
                                      </p:cBhvr>
                                    </p:animEffect>
                                  </p:childTnLst>
                                </p:cTn>
                              </p:par>
                            </p:childTnLst>
                          </p:cTn>
                        </p:par>
                        <p:par>
                          <p:cTn id="19" fill="hold">
                            <p:stCondLst>
                              <p:cond delay="2500"/>
                            </p:stCondLst>
                            <p:childTnLst>
                              <p:par>
                                <p:cTn id="20" presetID="12" presetClass="entr" presetSubtype="4"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slide(fromBottom)">
                                      <p:cBhvr>
                                        <p:cTn id="22" dur="1000"/>
                                        <p:tgtEl>
                                          <p:spTgt spid="16"/>
                                        </p:tgtEl>
                                      </p:cBhvr>
                                    </p:animEffect>
                                  </p:childTnLst>
                                </p:cTn>
                              </p:par>
                              <p:par>
                                <p:cTn id="23" presetID="12" presetClass="entr" presetSubtype="4"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slide(fromBottom)">
                                      <p:cBhvr>
                                        <p:cTn id="25" dur="1000"/>
                                        <p:tgtEl>
                                          <p:spTgt spid="17"/>
                                        </p:tgtEl>
                                      </p:cBhvr>
                                    </p:animEffect>
                                  </p:childTnLst>
                                </p:cTn>
                              </p:par>
                            </p:childTnLst>
                          </p:cTn>
                        </p:par>
                        <p:par>
                          <p:cTn id="26" fill="hold">
                            <p:stCondLst>
                              <p:cond delay="3500"/>
                            </p:stCondLst>
                            <p:childTnLst>
                              <p:par>
                                <p:cTn id="27" presetID="12" presetClass="entr" presetSubtype="4"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slide(fromBottom)">
                                      <p:cBhvr>
                                        <p:cTn id="29" dur="1000"/>
                                        <p:tgtEl>
                                          <p:spTgt spid="14"/>
                                        </p:tgtEl>
                                      </p:cBhvr>
                                    </p:animEffect>
                                  </p:childTnLst>
                                </p:cTn>
                              </p:par>
                            </p:childTnLst>
                          </p:cTn>
                        </p:par>
                        <p:par>
                          <p:cTn id="30" fill="hold">
                            <p:stCondLst>
                              <p:cond delay="4500"/>
                            </p:stCondLst>
                            <p:childTnLst>
                              <p:par>
                                <p:cTn id="31" presetID="1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lide(fromLeft)">
                                      <p:cBhvr>
                                        <p:cTn id="33" dur="500"/>
                                        <p:tgtEl>
                                          <p:spTgt spid="49"/>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76"/>
                                        </p:tgtEl>
                                        <p:attrNameLst>
                                          <p:attrName>style.visibility</p:attrName>
                                        </p:attrNameLst>
                                      </p:cBhvr>
                                      <p:to>
                                        <p:strVal val="visible"/>
                                      </p:to>
                                    </p:set>
                                    <p:animEffect transition="in" filter="box(in)">
                                      <p:cBhvr>
                                        <p:cTn id="38" dur="500"/>
                                        <p:tgtEl>
                                          <p:spTgt spid="176"/>
                                        </p:tgtEl>
                                      </p:cBhvr>
                                    </p:animEffect>
                                  </p:childTnLst>
                                </p:cTn>
                              </p:par>
                            </p:childTnLst>
                          </p:cTn>
                        </p:par>
                        <p:par>
                          <p:cTn id="39" fill="hold">
                            <p:stCondLst>
                              <p:cond delay="500"/>
                            </p:stCondLst>
                            <p:childTnLst>
                              <p:par>
                                <p:cTn id="40" presetID="20" presetClass="entr" presetSubtype="0" repeatCount="indefinite" fill="hold" nodeType="afterEffect">
                                  <p:stCondLst>
                                    <p:cond delay="0"/>
                                  </p:stCondLst>
                                  <p:endCondLst>
                                    <p:cond evt="onNext" delay="0">
                                      <p:tgtEl>
                                        <p:sldTgt/>
                                      </p:tgtEl>
                                    </p:cond>
                                  </p:endCondLst>
                                  <p:childTnLst>
                                    <p:set>
                                      <p:cBhvr>
                                        <p:cTn id="41" dur="1" fill="hold">
                                          <p:stCondLst>
                                            <p:cond delay="0"/>
                                          </p:stCondLst>
                                        </p:cTn>
                                        <p:tgtEl>
                                          <p:spTgt spid="226"/>
                                        </p:tgtEl>
                                        <p:attrNameLst>
                                          <p:attrName>style.visibility</p:attrName>
                                        </p:attrNameLst>
                                      </p:cBhvr>
                                      <p:to>
                                        <p:strVal val="visible"/>
                                      </p:to>
                                    </p:set>
                                    <p:animEffect transition="in" filter="wedge">
                                      <p:cBhvr>
                                        <p:cTn id="42" dur="2000"/>
                                        <p:tgtEl>
                                          <p:spTgt spid="226"/>
                                        </p:tgtEl>
                                      </p:cBhvr>
                                    </p:animEffect>
                                  </p:childTnLst>
                                  <p:subTnLst>
                                    <p:animClr>
                                      <p:cBhvr override="childStyle">
                                        <p:cTn dur="1" fill="hold" display="0" masterRel="nextClick" afterEffect="1"/>
                                        <p:tgtEl>
                                          <p:spTgt spid="226"/>
                                        </p:tgtEl>
                                        <p:attrNameLst>
                                          <p:attrName>ppt_c</p:attrName>
                                        </p:attrNameLst>
                                      </p:cBhvr>
                                      <p:to>
                                        <a:srgbClr val="99CC00"/>
                                      </p:to>
                                    </p:animClr>
                                  </p:subTnLst>
                                </p:cTn>
                              </p:par>
                            </p:childTnLst>
                          </p:cTn>
                        </p:par>
                      </p:childTnLst>
                    </p:cTn>
                  </p:par>
                  <p:par>
                    <p:cTn id="43" fill="hold">
                      <p:stCondLst>
                        <p:cond delay="indefinite"/>
                      </p:stCondLst>
                      <p:childTnLst>
                        <p:par>
                          <p:cTn id="44" fill="hold">
                            <p:stCondLst>
                              <p:cond delay="0"/>
                            </p:stCondLst>
                            <p:childTnLst>
                              <p:par>
                                <p:cTn id="45" presetID="5" presetClass="entr" presetSubtype="5" fill="hold" grpId="0" nodeType="clickEffect">
                                  <p:stCondLst>
                                    <p:cond delay="0"/>
                                  </p:stCondLst>
                                  <p:childTnLst>
                                    <p:set>
                                      <p:cBhvr>
                                        <p:cTn id="46" dur="1" fill="hold">
                                          <p:stCondLst>
                                            <p:cond delay="0"/>
                                          </p:stCondLst>
                                        </p:cTn>
                                        <p:tgtEl>
                                          <p:spTgt spid="224"/>
                                        </p:tgtEl>
                                        <p:attrNameLst>
                                          <p:attrName>style.visibility</p:attrName>
                                        </p:attrNameLst>
                                      </p:cBhvr>
                                      <p:to>
                                        <p:strVal val="visible"/>
                                      </p:to>
                                    </p:set>
                                    <p:animEffect transition="in" filter="checkerboard(down)">
                                      <p:cBhvr>
                                        <p:cTn id="47" dur="500"/>
                                        <p:tgtEl>
                                          <p:spTgt spid="224"/>
                                        </p:tgtEl>
                                      </p:cBhvr>
                                    </p:animEffect>
                                  </p:childTnLst>
                                </p:cTn>
                              </p:par>
                            </p:childTnLst>
                          </p:cTn>
                        </p:par>
                        <p:par>
                          <p:cTn id="48" fill="hold">
                            <p:stCondLst>
                              <p:cond delay="500"/>
                            </p:stCondLst>
                            <p:childTnLst>
                              <p:par>
                                <p:cTn id="49" presetID="12" presetClass="entr" presetSubtype="4" fill="hold" nodeType="afterEffect">
                                  <p:stCondLst>
                                    <p:cond delay="0"/>
                                  </p:stCondLst>
                                  <p:childTnLst>
                                    <p:set>
                                      <p:cBhvr>
                                        <p:cTn id="50" dur="1" fill="hold">
                                          <p:stCondLst>
                                            <p:cond delay="0"/>
                                          </p:stCondLst>
                                        </p:cTn>
                                        <p:tgtEl>
                                          <p:spTgt spid="214"/>
                                        </p:tgtEl>
                                        <p:attrNameLst>
                                          <p:attrName>style.visibility</p:attrName>
                                        </p:attrNameLst>
                                      </p:cBhvr>
                                      <p:to>
                                        <p:strVal val="visible"/>
                                      </p:to>
                                    </p:set>
                                    <p:animEffect transition="in" filter="slide(fromBottom)">
                                      <p:cBhvr>
                                        <p:cTn id="51" dur="1000"/>
                                        <p:tgtEl>
                                          <p:spTgt spid="214"/>
                                        </p:tgtEl>
                                      </p:cBhvr>
                                    </p:animEffect>
                                  </p:childTnLst>
                                </p:cTn>
                              </p:par>
                            </p:childTnLst>
                          </p:cTn>
                        </p:par>
                        <p:par>
                          <p:cTn id="52" fill="hold">
                            <p:stCondLst>
                              <p:cond delay="1500"/>
                            </p:stCondLst>
                            <p:childTnLst>
                              <p:par>
                                <p:cTn id="53" presetID="12" presetClass="entr" presetSubtype="4" fill="hold" nodeType="afterEffect">
                                  <p:stCondLst>
                                    <p:cond delay="0"/>
                                  </p:stCondLst>
                                  <p:childTnLst>
                                    <p:set>
                                      <p:cBhvr>
                                        <p:cTn id="54" dur="1" fill="hold">
                                          <p:stCondLst>
                                            <p:cond delay="0"/>
                                          </p:stCondLst>
                                        </p:cTn>
                                        <p:tgtEl>
                                          <p:spTgt spid="219"/>
                                        </p:tgtEl>
                                        <p:attrNameLst>
                                          <p:attrName>style.visibility</p:attrName>
                                        </p:attrNameLst>
                                      </p:cBhvr>
                                      <p:to>
                                        <p:strVal val="visible"/>
                                      </p:to>
                                    </p:set>
                                    <p:animEffect transition="in" filter="slide(fromBottom)">
                                      <p:cBhvr>
                                        <p:cTn id="55" dur="1000"/>
                                        <p:tgtEl>
                                          <p:spTgt spid="219"/>
                                        </p:tgtEl>
                                      </p:cBhvr>
                                    </p:animEffect>
                                  </p:childTnLst>
                                </p:cTn>
                              </p:par>
                            </p:childTnLst>
                          </p:cTn>
                        </p:par>
                        <p:par>
                          <p:cTn id="56" fill="hold">
                            <p:stCondLst>
                              <p:cond delay="2500"/>
                            </p:stCondLst>
                            <p:childTnLst>
                              <p:par>
                                <p:cTn id="57" presetID="12" presetClass="entr" presetSubtype="2"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lide(fromRight)">
                                      <p:cBhvr>
                                        <p:cTn id="59" dur="500"/>
                                        <p:tgtEl>
                                          <p:spTgt spid="50"/>
                                        </p:tgtEl>
                                      </p:cBhvr>
                                    </p:animEffect>
                                  </p:childTnLst>
                                </p:cTn>
                              </p:par>
                            </p:childTnLst>
                          </p:cTn>
                        </p:par>
                      </p:childTnLst>
                    </p:cTn>
                  </p:par>
                  <p:par>
                    <p:cTn id="60" fill="hold">
                      <p:stCondLst>
                        <p:cond delay="indefinite"/>
                      </p:stCondLst>
                      <p:childTnLst>
                        <p:par>
                          <p:cTn id="61" fill="hold">
                            <p:stCondLst>
                              <p:cond delay="0"/>
                            </p:stCondLst>
                            <p:childTnLst>
                              <p:par>
                                <p:cTn id="62" presetID="4" presetClass="entr" presetSubtype="16" fill="hold" grpId="0" nodeType="clickEffect">
                                  <p:stCondLst>
                                    <p:cond delay="0"/>
                                  </p:stCondLst>
                                  <p:childTnLst>
                                    <p:set>
                                      <p:cBhvr>
                                        <p:cTn id="63" dur="1" fill="hold">
                                          <p:stCondLst>
                                            <p:cond delay="0"/>
                                          </p:stCondLst>
                                        </p:cTn>
                                        <p:tgtEl>
                                          <p:spTgt spid="225"/>
                                        </p:tgtEl>
                                        <p:attrNameLst>
                                          <p:attrName>style.visibility</p:attrName>
                                        </p:attrNameLst>
                                      </p:cBhvr>
                                      <p:to>
                                        <p:strVal val="visible"/>
                                      </p:to>
                                    </p:set>
                                    <p:animEffect transition="in" filter="box(in)">
                                      <p:cBhvr>
                                        <p:cTn id="64" dur="500"/>
                                        <p:tgtEl>
                                          <p:spTgt spid="225"/>
                                        </p:tgtEl>
                                      </p:cBhvr>
                                    </p:animEffect>
                                  </p:childTnLst>
                                </p:cTn>
                              </p:par>
                              <p:par>
                                <p:cTn id="65" presetID="4" presetClass="entr" presetSubtype="16" repeatCount="3000" fill="hold" nodeType="withEffect">
                                  <p:stCondLst>
                                    <p:cond delay="0"/>
                                  </p:stCondLst>
                                  <p:childTnLst>
                                    <p:set>
                                      <p:cBhvr>
                                        <p:cTn id="66" dur="1" fill="hold">
                                          <p:stCondLst>
                                            <p:cond delay="0"/>
                                          </p:stCondLst>
                                        </p:cTn>
                                        <p:tgtEl>
                                          <p:spTgt spid="200"/>
                                        </p:tgtEl>
                                        <p:attrNameLst>
                                          <p:attrName>style.visibility</p:attrName>
                                        </p:attrNameLst>
                                      </p:cBhvr>
                                      <p:to>
                                        <p:strVal val="visible"/>
                                      </p:to>
                                    </p:set>
                                    <p:animEffect transition="in" filter="box(in)">
                                      <p:cBhvr>
                                        <p:cTn id="67" dur="500"/>
                                        <p:tgtEl>
                                          <p:spTgt spid="200"/>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nodeType="clickEffect">
                                  <p:stCondLst>
                                    <p:cond delay="0"/>
                                  </p:stCondLst>
                                  <p:childTnLst>
                                    <p:set>
                                      <p:cBhvr>
                                        <p:cTn id="71" dur="1" fill="hold">
                                          <p:stCondLst>
                                            <p:cond delay="0"/>
                                          </p:stCondLst>
                                        </p:cTn>
                                        <p:tgtEl>
                                          <p:spTgt spid="227"/>
                                        </p:tgtEl>
                                        <p:attrNameLst>
                                          <p:attrName>style.visibility</p:attrName>
                                        </p:attrNameLst>
                                      </p:cBhvr>
                                      <p:to>
                                        <p:strVal val="visible"/>
                                      </p:to>
                                    </p:set>
                                    <p:animEffect transition="in" filter="checkerboard(across)">
                                      <p:cBhvr>
                                        <p:cTn id="72" dur="500"/>
                                        <p:tgtEl>
                                          <p:spTgt spid="227"/>
                                        </p:tgtEl>
                                      </p:cBhvr>
                                    </p:animEffect>
                                  </p:childTnLst>
                                </p:cTn>
                              </p:par>
                              <p:par>
                                <p:cTn id="73" presetID="2" presetClass="entr" presetSubtype="2" fill="hold" nodeType="withEffect">
                                  <p:stCondLst>
                                    <p:cond delay="0"/>
                                  </p:stCondLst>
                                  <p:childTnLst>
                                    <p:set>
                                      <p:cBhvr>
                                        <p:cTn id="74" dur="1" fill="hold">
                                          <p:stCondLst>
                                            <p:cond delay="0"/>
                                          </p:stCondLst>
                                        </p:cTn>
                                        <p:tgtEl>
                                          <p:spTgt spid="189"/>
                                        </p:tgtEl>
                                        <p:attrNameLst>
                                          <p:attrName>style.visibility</p:attrName>
                                        </p:attrNameLst>
                                      </p:cBhvr>
                                      <p:to>
                                        <p:strVal val="visible"/>
                                      </p:to>
                                    </p:set>
                                    <p:anim calcmode="lin" valueType="num">
                                      <p:cBhvr additive="base">
                                        <p:cTn id="75" dur="500" fill="hold"/>
                                        <p:tgtEl>
                                          <p:spTgt spid="189"/>
                                        </p:tgtEl>
                                        <p:attrNameLst>
                                          <p:attrName>ppt_x</p:attrName>
                                        </p:attrNameLst>
                                      </p:cBhvr>
                                      <p:tavLst>
                                        <p:tav tm="0">
                                          <p:val>
                                            <p:strVal val="1+#ppt_w/2"/>
                                          </p:val>
                                        </p:tav>
                                        <p:tav tm="100000">
                                          <p:val>
                                            <p:strVal val="#ppt_x"/>
                                          </p:val>
                                        </p:tav>
                                      </p:tavLst>
                                    </p:anim>
                                    <p:anim calcmode="lin" valueType="num">
                                      <p:cBhvr additive="base">
                                        <p:cTn id="76" dur="500" fill="hold"/>
                                        <p:tgtEl>
                                          <p:spTgt spid="189"/>
                                        </p:tgtEl>
                                        <p:attrNameLst>
                                          <p:attrName>ppt_y</p:attrName>
                                        </p:attrNameLst>
                                      </p:cBhvr>
                                      <p:tavLst>
                                        <p:tav tm="0">
                                          <p:val>
                                            <p:strVal val="#ppt_y"/>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188"/>
                                        </p:tgtEl>
                                        <p:attrNameLst>
                                          <p:attrName>style.visibility</p:attrName>
                                        </p:attrNameLst>
                                      </p:cBhvr>
                                      <p:to>
                                        <p:strVal val="visible"/>
                                      </p:to>
                                    </p:set>
                                    <p:anim calcmode="lin" valueType="num">
                                      <p:cBhvr additive="base">
                                        <p:cTn id="79" dur="500" fill="hold"/>
                                        <p:tgtEl>
                                          <p:spTgt spid="188"/>
                                        </p:tgtEl>
                                        <p:attrNameLst>
                                          <p:attrName>ppt_x</p:attrName>
                                        </p:attrNameLst>
                                      </p:cBhvr>
                                      <p:tavLst>
                                        <p:tav tm="0">
                                          <p:val>
                                            <p:strVal val="0-#ppt_w/2"/>
                                          </p:val>
                                        </p:tav>
                                        <p:tav tm="100000">
                                          <p:val>
                                            <p:strVal val="#ppt_x"/>
                                          </p:val>
                                        </p:tav>
                                      </p:tavLst>
                                    </p:anim>
                                    <p:anim calcmode="lin" valueType="num">
                                      <p:cBhvr additive="base">
                                        <p:cTn id="80" dur="500" fill="hold"/>
                                        <p:tgtEl>
                                          <p:spTgt spid="1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p:bldP spid="49" grpId="0" animBg="1"/>
      <p:bldP spid="50" grpId="0" animBg="1"/>
      <p:bldP spid="175" grpId="0"/>
      <p:bldP spid="224" grpId="0"/>
      <p:bldP spid="2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523220"/>
          </a:xfrm>
          <a:prstGeom prst="rect">
            <a:avLst/>
          </a:prstGeom>
          <a:solidFill>
            <a:srgbClr val="FF0000"/>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2800" b="1" dirty="0" smtClean="0">
                <a:solidFill>
                  <a:schemeClr val="bg1"/>
                </a:solidFill>
                <a:latin typeface="Times New Roman" pitchFamily="18" charset="0"/>
                <a:ea typeface="Times New Roman" pitchFamily="18" charset="0"/>
                <a:cs typeface="Times New Roman" pitchFamily="18" charset="0"/>
              </a:rPr>
              <a:t>1- Définitions de bases</a:t>
            </a:r>
            <a:endParaRPr lang="fr-FR" sz="2800" dirty="0">
              <a:solidFill>
                <a:schemeClr val="bg1"/>
              </a:solidFill>
              <a:latin typeface="Tahoma" pitchFamily="34" charset="0"/>
              <a:ea typeface="Tahoma" pitchFamily="34" charset="0"/>
              <a:cs typeface="Tahoma" pitchFamily="34" charset="0"/>
            </a:endParaRPr>
          </a:p>
        </p:txBody>
      </p:sp>
      <p:sp>
        <p:nvSpPr>
          <p:cNvPr id="88" name="Rectangle 87"/>
          <p:cNvSpPr/>
          <p:nvPr/>
        </p:nvSpPr>
        <p:spPr>
          <a:xfrm>
            <a:off x="285720" y="1142984"/>
            <a:ext cx="8643998" cy="1631216"/>
          </a:xfrm>
          <a:prstGeom prst="rect">
            <a:avLst/>
          </a:prstGeom>
        </p:spPr>
        <p:txBody>
          <a:bodyPr wrap="square">
            <a:spAutoFit/>
          </a:bodyPr>
          <a:lstStyle/>
          <a:p>
            <a:pPr algn="just"/>
            <a:r>
              <a:rPr lang="fr-FR" sz="2000" b="1" dirty="0" smtClean="0">
                <a:latin typeface="Times New Roman" pitchFamily="18" charset="0"/>
                <a:cs typeface="Times New Roman" pitchFamily="18" charset="0"/>
              </a:rPr>
              <a:t>Le sommet </a:t>
            </a:r>
            <a:r>
              <a:rPr lang="fr-FR" sz="2000" dirty="0" smtClean="0">
                <a:latin typeface="Times New Roman" pitchFamily="18" charset="0"/>
                <a:cs typeface="Times New Roman" pitchFamily="18" charset="0"/>
              </a:rPr>
              <a:t>du tétraèdre </a:t>
            </a:r>
            <a:r>
              <a:rPr lang="fr-FR" sz="2000" b="1" dirty="0" smtClean="0">
                <a:solidFill>
                  <a:srgbClr val="0070C0"/>
                </a:solidFill>
                <a:latin typeface="Times New Roman" pitchFamily="18" charset="0"/>
                <a:cs typeface="Times New Roman" pitchFamily="18" charset="0"/>
              </a:rPr>
              <a:t>SiO</a:t>
            </a:r>
            <a:r>
              <a:rPr lang="fr-FR" sz="2000" b="1" baseline="-25000" dirty="0" smtClean="0">
                <a:solidFill>
                  <a:srgbClr val="0070C0"/>
                </a:solidFill>
                <a:latin typeface="Times New Roman" pitchFamily="18" charset="0"/>
                <a:cs typeface="Times New Roman" pitchFamily="18" charset="0"/>
              </a:rPr>
              <a:t>4</a:t>
            </a:r>
            <a:r>
              <a:rPr lang="fr-FR" sz="2000" b="1" dirty="0" smtClean="0">
                <a:solidFill>
                  <a:srgbClr val="0070C0"/>
                </a:solidFill>
                <a:latin typeface="Times New Roman" pitchFamily="18" charset="0"/>
                <a:cs typeface="Times New Roman" pitchFamily="18" charset="0"/>
              </a:rPr>
              <a:t> </a:t>
            </a:r>
            <a:r>
              <a:rPr lang="fr-FR" sz="2000" dirty="0" smtClean="0">
                <a:latin typeface="Times New Roman" pitchFamily="18" charset="0"/>
                <a:cs typeface="Times New Roman" pitchFamily="18" charset="0"/>
              </a:rPr>
              <a:t>qui n’est pas dans le </a:t>
            </a:r>
            <a:r>
              <a:rPr lang="fr-FR" sz="2000" b="1" dirty="0" smtClean="0">
                <a:latin typeface="Times New Roman" pitchFamily="18" charset="0"/>
                <a:cs typeface="Times New Roman" pitchFamily="18" charset="0"/>
              </a:rPr>
              <a:t>plan hexagonal </a:t>
            </a:r>
            <a:r>
              <a:rPr lang="fr-FR" sz="2000" dirty="0" smtClean="0">
                <a:latin typeface="Times New Roman" pitchFamily="18" charset="0"/>
                <a:cs typeface="Times New Roman" pitchFamily="18" charset="0"/>
              </a:rPr>
              <a:t>est partagé avec un octaèdre </a:t>
            </a:r>
            <a:r>
              <a:rPr lang="fr-FR" sz="2000" b="1" dirty="0" smtClean="0">
                <a:solidFill>
                  <a:srgbClr val="0070C0"/>
                </a:solidFill>
                <a:latin typeface="Times New Roman" pitchFamily="18" charset="0"/>
                <a:cs typeface="Times New Roman" pitchFamily="18" charset="0"/>
              </a:rPr>
              <a:t>Al(OH)</a:t>
            </a:r>
            <a:r>
              <a:rPr lang="fr-FR" sz="2000" b="1" baseline="-25000" dirty="0" smtClean="0">
                <a:solidFill>
                  <a:srgbClr val="0070C0"/>
                </a:solidFill>
                <a:latin typeface="Times New Roman" pitchFamily="18" charset="0"/>
                <a:cs typeface="Times New Roman" pitchFamily="18" charset="0"/>
              </a:rPr>
              <a:t>6</a:t>
            </a:r>
            <a:r>
              <a:rPr lang="fr-FR" sz="2000" b="1" dirty="0" smtClean="0">
                <a:latin typeface="Times New Roman" pitchFamily="18" charset="0"/>
                <a:cs typeface="Times New Roman" pitchFamily="18" charset="0"/>
              </a:rPr>
              <a:t> ou </a:t>
            </a:r>
            <a:r>
              <a:rPr lang="fr-FR" sz="2000" b="1" dirty="0" smtClean="0">
                <a:solidFill>
                  <a:srgbClr val="0070C0"/>
                </a:solidFill>
                <a:latin typeface="Times New Roman" pitchFamily="18" charset="0"/>
                <a:ea typeface="Times New Roman" pitchFamily="18" charset="0"/>
                <a:cs typeface="Times New Roman" pitchFamily="18" charset="0"/>
              </a:rPr>
              <a:t>Al</a:t>
            </a:r>
            <a:r>
              <a:rPr lang="fr-FR" sz="2000" b="1" baseline="-25000" dirty="0" smtClean="0">
                <a:solidFill>
                  <a:srgbClr val="0070C0"/>
                </a:solidFill>
                <a:latin typeface="Times New Roman" pitchFamily="18" charset="0"/>
                <a:ea typeface="Times New Roman" pitchFamily="18" charset="0"/>
                <a:cs typeface="Times New Roman" pitchFamily="18" charset="0"/>
              </a:rPr>
              <a:t>2</a:t>
            </a:r>
            <a:r>
              <a:rPr lang="fr-FR" sz="2000" b="1" dirty="0" smtClean="0">
                <a:solidFill>
                  <a:srgbClr val="0070C0"/>
                </a:solidFill>
                <a:latin typeface="Times New Roman" pitchFamily="18" charset="0"/>
                <a:ea typeface="Times New Roman" pitchFamily="18" charset="0"/>
                <a:cs typeface="Times New Roman" pitchFamily="18" charset="0"/>
              </a:rPr>
              <a:t>O</a:t>
            </a:r>
            <a:r>
              <a:rPr lang="fr-FR" sz="2000" b="1" baseline="-25000" dirty="0" smtClean="0">
                <a:solidFill>
                  <a:srgbClr val="0070C0"/>
                </a:solidFill>
                <a:latin typeface="Times New Roman" pitchFamily="18" charset="0"/>
                <a:ea typeface="Times New Roman" pitchFamily="18" charset="0"/>
                <a:cs typeface="Times New Roman" pitchFamily="18" charset="0"/>
              </a:rPr>
              <a:t>6</a:t>
            </a:r>
            <a:r>
              <a:rPr lang="fr-FR" sz="2000" b="1" dirty="0" smtClean="0">
                <a:solidFill>
                  <a:srgbClr val="0070C0"/>
                </a:solidFill>
                <a:latin typeface="Times New Roman" pitchFamily="18" charset="0"/>
                <a:ea typeface="Times New Roman" pitchFamily="18" charset="0"/>
                <a:cs typeface="Times New Roman" pitchFamily="18" charset="0"/>
              </a:rPr>
              <a:t>.</a:t>
            </a:r>
            <a:r>
              <a:rPr lang="fr-FR" sz="2000" b="1"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 </a:t>
            </a:r>
          </a:p>
          <a:p>
            <a:pPr algn="just"/>
            <a:r>
              <a:rPr lang="fr-FR" sz="2000" b="1" dirty="0" smtClean="0">
                <a:solidFill>
                  <a:srgbClr val="FF0000"/>
                </a:solidFill>
                <a:latin typeface="Times New Roman" pitchFamily="18" charset="0"/>
                <a:cs typeface="Times New Roman" pitchFamily="18" charset="0"/>
              </a:rPr>
              <a:t>Un feuillet </a:t>
            </a:r>
            <a:r>
              <a:rPr lang="fr-FR" sz="2000" dirty="0" smtClean="0">
                <a:latin typeface="Times New Roman" pitchFamily="18" charset="0"/>
                <a:cs typeface="Times New Roman" pitchFamily="18" charset="0"/>
              </a:rPr>
              <a:t>est l’association de </a:t>
            </a:r>
            <a:r>
              <a:rPr lang="fr-FR" sz="2000" b="1" dirty="0" smtClean="0">
                <a:latin typeface="Times New Roman" pitchFamily="18" charset="0"/>
                <a:cs typeface="Times New Roman" pitchFamily="18" charset="0"/>
              </a:rPr>
              <a:t>couches tétraédriques </a:t>
            </a:r>
            <a:r>
              <a:rPr lang="fr-FR" sz="2000" b="1" dirty="0" smtClean="0">
                <a:solidFill>
                  <a:srgbClr val="FF0000"/>
                </a:solidFill>
                <a:latin typeface="Times New Roman" pitchFamily="18" charset="0"/>
                <a:cs typeface="Times New Roman" pitchFamily="18" charset="0"/>
              </a:rPr>
              <a:t>(T) </a:t>
            </a:r>
            <a:r>
              <a:rPr lang="fr-FR" sz="2000" dirty="0" smtClean="0">
                <a:latin typeface="Times New Roman" pitchFamily="18" charset="0"/>
                <a:cs typeface="Times New Roman" pitchFamily="18" charset="0"/>
              </a:rPr>
              <a:t>et de </a:t>
            </a:r>
            <a:r>
              <a:rPr lang="fr-FR" sz="2000" b="1" dirty="0" smtClean="0">
                <a:latin typeface="Times New Roman" pitchFamily="18" charset="0"/>
                <a:cs typeface="Times New Roman" pitchFamily="18" charset="0"/>
              </a:rPr>
              <a:t>couches octaédriques </a:t>
            </a:r>
            <a:r>
              <a:rPr lang="fr-FR" sz="2000" b="1" dirty="0" smtClean="0">
                <a:solidFill>
                  <a:srgbClr val="FF0000"/>
                </a:solidFill>
                <a:latin typeface="Times New Roman" pitchFamily="18" charset="0"/>
                <a:cs typeface="Times New Roman" pitchFamily="18" charset="0"/>
              </a:rPr>
              <a:t>(O)</a:t>
            </a:r>
            <a:r>
              <a:rPr lang="fr-FR" sz="2000" dirty="0" smtClean="0">
                <a:solidFill>
                  <a:srgbClr val="FF0000"/>
                </a:solidFill>
                <a:latin typeface="Times New Roman" pitchFamily="18" charset="0"/>
                <a:cs typeface="Times New Roman" pitchFamily="18" charset="0"/>
              </a:rPr>
              <a:t> </a:t>
            </a:r>
            <a:r>
              <a:rPr lang="fr-FR" sz="2000" dirty="0" smtClean="0">
                <a:latin typeface="Times New Roman" pitchFamily="18" charset="0"/>
                <a:cs typeface="Times New Roman" pitchFamily="18" charset="0"/>
              </a:rPr>
              <a:t>qui constitue </a:t>
            </a:r>
            <a:r>
              <a:rPr lang="fr-FR" sz="2000" b="1" dirty="0" smtClean="0">
                <a:solidFill>
                  <a:srgbClr val="0070C0"/>
                </a:solidFill>
                <a:latin typeface="Times New Roman" pitchFamily="18" charset="0"/>
                <a:cs typeface="Times New Roman" pitchFamily="18" charset="0"/>
              </a:rPr>
              <a:t>le motif (ou feuillet) </a:t>
            </a:r>
            <a:r>
              <a:rPr lang="fr-FR" sz="2000" dirty="0" smtClean="0">
                <a:latin typeface="Times New Roman" pitchFamily="18" charset="0"/>
                <a:cs typeface="Times New Roman" pitchFamily="18" charset="0"/>
              </a:rPr>
              <a:t>du réseau cristallin de chaque argile.</a:t>
            </a:r>
            <a:endParaRPr lang="fr-FR" sz="2000" dirty="0" smtClean="0">
              <a:solidFill>
                <a:srgbClr val="FF0000"/>
              </a:solidFill>
              <a:latin typeface="Times New Roman" pitchFamily="18" charset="0"/>
              <a:cs typeface="Times New Roman" pitchFamily="18" charset="0"/>
            </a:endParaRPr>
          </a:p>
        </p:txBody>
      </p:sp>
      <p:sp>
        <p:nvSpPr>
          <p:cNvPr id="105" name="Rectangle 104"/>
          <p:cNvSpPr/>
          <p:nvPr/>
        </p:nvSpPr>
        <p:spPr>
          <a:xfrm>
            <a:off x="642910" y="571480"/>
            <a:ext cx="7643866" cy="5232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fr-FR" sz="2800" b="1" dirty="0" smtClean="0">
                <a:solidFill>
                  <a:srgbClr val="0070C0"/>
                </a:solidFill>
                <a:latin typeface="Times New Roman" pitchFamily="18" charset="0"/>
                <a:ea typeface="Times New Roman" pitchFamily="18" charset="0"/>
                <a:cs typeface="Times New Roman" pitchFamily="18" charset="0"/>
              </a:rPr>
              <a:t>Qu’</a:t>
            </a:r>
            <a:r>
              <a:rPr lang="fr-FR" sz="2800" b="1" dirty="0" err="1" smtClean="0">
                <a:solidFill>
                  <a:srgbClr val="0070C0"/>
                </a:solidFill>
                <a:latin typeface="Times New Roman" pitchFamily="18" charset="0"/>
                <a:ea typeface="Times New Roman" pitchFamily="18" charset="0"/>
                <a:cs typeface="Times New Roman" pitchFamily="18" charset="0"/>
              </a:rPr>
              <a:t>est-ce-qu’un</a:t>
            </a:r>
            <a:r>
              <a:rPr lang="fr-FR" sz="2800" b="1" dirty="0" smtClean="0">
                <a:solidFill>
                  <a:srgbClr val="0070C0"/>
                </a:solidFill>
                <a:latin typeface="Times New Roman" pitchFamily="18" charset="0"/>
                <a:ea typeface="Times New Roman" pitchFamily="18" charset="0"/>
                <a:cs typeface="Times New Roman" pitchFamily="18" charset="0"/>
              </a:rPr>
              <a:t> feuillet (ou réseau cristallin) ?</a:t>
            </a:r>
            <a:endParaRPr lang="fr-FR" sz="2800" dirty="0">
              <a:solidFill>
                <a:srgbClr val="0070C0"/>
              </a:solidFill>
              <a:latin typeface="Tahoma" pitchFamily="34" charset="0"/>
              <a:ea typeface="Tahoma" pitchFamily="34" charset="0"/>
              <a:cs typeface="Tahoma" pitchFamily="34" charset="0"/>
            </a:endParaRPr>
          </a:p>
        </p:txBody>
      </p:sp>
      <p:sp>
        <p:nvSpPr>
          <p:cNvPr id="6" name="Plaque 5"/>
          <p:cNvSpPr/>
          <p:nvPr/>
        </p:nvSpPr>
        <p:spPr>
          <a:xfrm>
            <a:off x="71406" y="5500702"/>
            <a:ext cx="928694" cy="428628"/>
          </a:xfrm>
          <a:prstGeom prst="bevel">
            <a:avLst>
              <a:gd name="adj" fmla="val 4294"/>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base">
              <a:spcBef>
                <a:spcPct val="0"/>
              </a:spcBef>
              <a:spcAft>
                <a:spcPct val="0"/>
              </a:spcAft>
            </a:pPr>
            <a:r>
              <a:rPr lang="fr-FR" b="1" dirty="0" smtClean="0">
                <a:solidFill>
                  <a:schemeClr val="tx1"/>
                </a:solidFill>
                <a:latin typeface="Times New Roman" pitchFamily="18" charset="0"/>
                <a:cs typeface="Times New Roman" pitchFamily="18" charset="0"/>
              </a:rPr>
              <a:t>Fig. 05</a:t>
            </a:r>
            <a:endParaRPr lang="fr-FR" dirty="0" smtClean="0">
              <a:solidFill>
                <a:schemeClr val="tx1"/>
              </a:solidFill>
              <a:latin typeface="Times New Roman" pitchFamily="18" charset="0"/>
              <a:cs typeface="Times New Roman" pitchFamily="18" charset="0"/>
            </a:endParaRPr>
          </a:p>
        </p:txBody>
      </p:sp>
      <p:sp>
        <p:nvSpPr>
          <p:cNvPr id="8" name="Plaque 7"/>
          <p:cNvSpPr/>
          <p:nvPr/>
        </p:nvSpPr>
        <p:spPr>
          <a:xfrm>
            <a:off x="7929586" y="5643578"/>
            <a:ext cx="928662" cy="428628"/>
          </a:xfrm>
          <a:prstGeom prst="bevel">
            <a:avLst>
              <a:gd name="adj" fmla="val 4294"/>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base">
              <a:spcBef>
                <a:spcPct val="0"/>
              </a:spcBef>
              <a:spcAft>
                <a:spcPct val="0"/>
              </a:spcAft>
            </a:pPr>
            <a:r>
              <a:rPr lang="fr-FR" b="1" dirty="0" smtClean="0">
                <a:solidFill>
                  <a:schemeClr val="tx1"/>
                </a:solidFill>
                <a:latin typeface="Times New Roman" pitchFamily="18" charset="0"/>
                <a:cs typeface="Times New Roman" pitchFamily="18" charset="0"/>
              </a:rPr>
              <a:t>Fig. 06</a:t>
            </a:r>
            <a:endParaRPr lang="fr-FR" dirty="0" smtClean="0">
              <a:solidFill>
                <a:schemeClr val="tx1"/>
              </a:solidFill>
              <a:latin typeface="Times New Roman" pitchFamily="18" charset="0"/>
              <a:cs typeface="Times New Roman" pitchFamily="18" charset="0"/>
            </a:endParaRPr>
          </a:p>
        </p:txBody>
      </p:sp>
      <p:sp>
        <p:nvSpPr>
          <p:cNvPr id="470" name="Rectangle 469"/>
          <p:cNvSpPr/>
          <p:nvPr/>
        </p:nvSpPr>
        <p:spPr>
          <a:xfrm>
            <a:off x="285720" y="2714620"/>
            <a:ext cx="5572164" cy="400110"/>
          </a:xfrm>
          <a:prstGeom prst="rect">
            <a:avLst/>
          </a:prstGeom>
        </p:spPr>
        <p:txBody>
          <a:bodyPr wrap="square">
            <a:spAutoFit/>
          </a:bodyPr>
          <a:lstStyle/>
          <a:p>
            <a:pPr algn="just"/>
            <a:r>
              <a:rPr lang="fr-FR" sz="2000" dirty="0" smtClean="0">
                <a:latin typeface="Times New Roman" pitchFamily="18" charset="0"/>
                <a:cs typeface="Times New Roman" pitchFamily="18" charset="0"/>
              </a:rPr>
              <a:t>On distingue deux structures feuilletées principales :</a:t>
            </a:r>
          </a:p>
        </p:txBody>
      </p:sp>
      <p:grpSp>
        <p:nvGrpSpPr>
          <p:cNvPr id="490" name="Groupe 489"/>
          <p:cNvGrpSpPr/>
          <p:nvPr/>
        </p:nvGrpSpPr>
        <p:grpSpPr>
          <a:xfrm>
            <a:off x="5500694" y="3929066"/>
            <a:ext cx="3429024" cy="1071570"/>
            <a:chOff x="4786314" y="3929066"/>
            <a:chExt cx="3429024" cy="1071570"/>
          </a:xfrm>
        </p:grpSpPr>
        <p:grpSp>
          <p:nvGrpSpPr>
            <p:cNvPr id="369" name="Groupe 368"/>
            <p:cNvGrpSpPr/>
            <p:nvPr/>
          </p:nvGrpSpPr>
          <p:grpSpPr>
            <a:xfrm>
              <a:off x="5929322" y="3929066"/>
              <a:ext cx="2286016" cy="1071570"/>
              <a:chOff x="264833" y="3491487"/>
              <a:chExt cx="3812865" cy="2261619"/>
            </a:xfrm>
          </p:grpSpPr>
          <p:grpSp>
            <p:nvGrpSpPr>
              <p:cNvPr id="370" name="Groupe 261"/>
              <p:cNvGrpSpPr/>
              <p:nvPr/>
            </p:nvGrpSpPr>
            <p:grpSpPr>
              <a:xfrm rot="21446799">
                <a:off x="1395191" y="4025793"/>
                <a:ext cx="1173799" cy="1727313"/>
                <a:chOff x="1785919" y="2357430"/>
                <a:chExt cx="1173799" cy="1727313"/>
              </a:xfrm>
            </p:grpSpPr>
            <p:grpSp>
              <p:nvGrpSpPr>
                <p:cNvPr id="457" name="Groupe 260"/>
                <p:cNvGrpSpPr/>
                <p:nvPr/>
              </p:nvGrpSpPr>
              <p:grpSpPr>
                <a:xfrm>
                  <a:off x="1785919" y="2357430"/>
                  <a:ext cx="1123211" cy="1643066"/>
                  <a:chOff x="1785918" y="2357430"/>
                  <a:chExt cx="1123211" cy="1643066"/>
                </a:xfrm>
              </p:grpSpPr>
              <p:grpSp>
                <p:nvGrpSpPr>
                  <p:cNvPr id="462" name="Groupe 112"/>
                  <p:cNvGrpSpPr/>
                  <p:nvPr/>
                </p:nvGrpSpPr>
                <p:grpSpPr>
                  <a:xfrm>
                    <a:off x="1810356" y="2426007"/>
                    <a:ext cx="1098773" cy="1574489"/>
                    <a:chOff x="1806328" y="2838814"/>
                    <a:chExt cx="1306295" cy="1475651"/>
                  </a:xfrm>
                </p:grpSpPr>
                <p:cxnSp>
                  <p:nvCxnSpPr>
                    <p:cNvPr id="464" name="Connecteur droit 463"/>
                    <p:cNvCxnSpPr/>
                    <p:nvPr/>
                  </p:nvCxnSpPr>
                  <p:spPr>
                    <a:xfrm rot="10800000" flipV="1">
                      <a:off x="2214544" y="2916478"/>
                      <a:ext cx="898078" cy="155332"/>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65" name="Connecteur droit 464"/>
                    <p:cNvCxnSpPr/>
                    <p:nvPr/>
                  </p:nvCxnSpPr>
                  <p:spPr>
                    <a:xfrm rot="16200000" flipV="1">
                      <a:off x="1272614" y="3372532"/>
                      <a:ext cx="1475650" cy="40821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66" name="Connecteur droit 465"/>
                    <p:cNvCxnSpPr/>
                    <p:nvPr/>
                  </p:nvCxnSpPr>
                  <p:spPr>
                    <a:xfrm rot="10800000">
                      <a:off x="1806328" y="2838814"/>
                      <a:ext cx="1306295" cy="7766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67" name="Connecteur droit 466"/>
                    <p:cNvCxnSpPr/>
                    <p:nvPr/>
                  </p:nvCxnSpPr>
                  <p:spPr>
                    <a:xfrm rot="5400000" flipH="1" flipV="1">
                      <a:off x="1964590" y="3166432"/>
                      <a:ext cx="1397986" cy="898078"/>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68" name="Connecteur droit 467"/>
                    <p:cNvCxnSpPr/>
                    <p:nvPr/>
                  </p:nvCxnSpPr>
                  <p:spPr>
                    <a:xfrm rot="10800000">
                      <a:off x="1806328" y="2838814"/>
                      <a:ext cx="408217" cy="232995"/>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69" name="Connecteur droit 468"/>
                    <p:cNvCxnSpPr/>
                    <p:nvPr/>
                  </p:nvCxnSpPr>
                  <p:spPr>
                    <a:xfrm rot="5400000" flipH="1" flipV="1">
                      <a:off x="1593219" y="3693138"/>
                      <a:ext cx="1242653" cy="1"/>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463" name="Ellipse 462"/>
                  <p:cNvSpPr/>
                  <p:nvPr/>
                </p:nvSpPr>
                <p:spPr>
                  <a:xfrm>
                    <a:off x="1785918" y="2357430"/>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grpSp>
            <p:sp>
              <p:nvSpPr>
                <p:cNvPr id="458" name="Ellipse 457"/>
                <p:cNvSpPr/>
                <p:nvPr/>
              </p:nvSpPr>
              <p:spPr>
                <a:xfrm>
                  <a:off x="2214546" y="2928934"/>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59" name="Ellipse 458"/>
                <p:cNvSpPr/>
                <p:nvPr/>
              </p:nvSpPr>
              <p:spPr>
                <a:xfrm>
                  <a:off x="2071670" y="3857628"/>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460" name="Ellipse 459"/>
                <p:cNvSpPr/>
                <p:nvPr/>
              </p:nvSpPr>
              <p:spPr>
                <a:xfrm>
                  <a:off x="2071671" y="2571745"/>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461" name="Ellipse 79"/>
                <p:cNvSpPr/>
                <p:nvPr/>
              </p:nvSpPr>
              <p:spPr>
                <a:xfrm>
                  <a:off x="2786050" y="2428868"/>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grpSp>
          <p:grpSp>
            <p:nvGrpSpPr>
              <p:cNvPr id="371" name="Groupe 263"/>
              <p:cNvGrpSpPr/>
              <p:nvPr/>
            </p:nvGrpSpPr>
            <p:grpSpPr>
              <a:xfrm rot="21446799">
                <a:off x="2415361" y="3959225"/>
                <a:ext cx="1316676" cy="1727313"/>
                <a:chOff x="2857488" y="2357430"/>
                <a:chExt cx="1316676" cy="1727313"/>
              </a:xfrm>
            </p:grpSpPr>
            <p:grpSp>
              <p:nvGrpSpPr>
                <p:cNvPr id="445" name="Groupe 112"/>
                <p:cNvGrpSpPr/>
                <p:nvPr/>
              </p:nvGrpSpPr>
              <p:grpSpPr>
                <a:xfrm>
                  <a:off x="2909134" y="2426010"/>
                  <a:ext cx="1236121" cy="1574494"/>
                  <a:chOff x="1724684" y="2761145"/>
                  <a:chExt cx="1469582" cy="1475653"/>
                </a:xfrm>
              </p:grpSpPr>
              <p:cxnSp>
                <p:nvCxnSpPr>
                  <p:cNvPr id="451" name="Connecteur droit 450"/>
                  <p:cNvCxnSpPr/>
                  <p:nvPr/>
                </p:nvCxnSpPr>
                <p:spPr>
                  <a:xfrm rot="16200000" flipV="1">
                    <a:off x="1352267" y="3211232"/>
                    <a:ext cx="1397985" cy="653146"/>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52" name="Connecteur droit 451"/>
                  <p:cNvCxnSpPr/>
                  <p:nvPr/>
                </p:nvCxnSpPr>
                <p:spPr>
                  <a:xfrm rot="10800000">
                    <a:off x="1724684" y="2838813"/>
                    <a:ext cx="1469582" cy="155332"/>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53" name="Connecteur droit 452"/>
                  <p:cNvCxnSpPr/>
                  <p:nvPr/>
                </p:nvCxnSpPr>
                <p:spPr>
                  <a:xfrm rot="5400000" flipH="1" flipV="1">
                    <a:off x="2164722" y="3207254"/>
                    <a:ext cx="1242654" cy="81643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54" name="Connecteur droit 453"/>
                  <p:cNvCxnSpPr/>
                  <p:nvPr/>
                </p:nvCxnSpPr>
                <p:spPr>
                  <a:xfrm rot="10800000" flipV="1">
                    <a:off x="1724686" y="2761145"/>
                    <a:ext cx="979719" cy="77668"/>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55" name="Connecteur droit 454"/>
                  <p:cNvCxnSpPr/>
                  <p:nvPr/>
                </p:nvCxnSpPr>
                <p:spPr>
                  <a:xfrm rot="10800000">
                    <a:off x="2704405" y="2761145"/>
                    <a:ext cx="489861" cy="233000"/>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56" name="Connecteur droit 455"/>
                  <p:cNvCxnSpPr/>
                  <p:nvPr/>
                </p:nvCxnSpPr>
                <p:spPr>
                  <a:xfrm rot="5400000" flipH="1" flipV="1">
                    <a:off x="1803296" y="3335683"/>
                    <a:ext cx="1475649" cy="326575"/>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446" name="Ellipse 445"/>
                <p:cNvSpPr/>
                <p:nvPr/>
              </p:nvSpPr>
              <p:spPr>
                <a:xfrm>
                  <a:off x="3357554" y="2928934"/>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47" name="Ellipse 52"/>
                <p:cNvSpPr/>
                <p:nvPr/>
              </p:nvSpPr>
              <p:spPr>
                <a:xfrm>
                  <a:off x="3357554" y="3857628"/>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448" name="Ellipse 447"/>
                <p:cNvSpPr/>
                <p:nvPr/>
              </p:nvSpPr>
              <p:spPr>
                <a:xfrm>
                  <a:off x="4000496" y="2571744"/>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449" name="Ellipse 448"/>
                <p:cNvSpPr/>
                <p:nvPr/>
              </p:nvSpPr>
              <p:spPr>
                <a:xfrm>
                  <a:off x="3643306" y="2357430"/>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450" name="Ellipse 55"/>
                <p:cNvSpPr/>
                <p:nvPr/>
              </p:nvSpPr>
              <p:spPr>
                <a:xfrm>
                  <a:off x="2857488" y="2428868"/>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grpSp>
            <p:nvGrpSpPr>
              <p:cNvPr id="372" name="Groupe 194"/>
              <p:cNvGrpSpPr/>
              <p:nvPr/>
            </p:nvGrpSpPr>
            <p:grpSpPr>
              <a:xfrm>
                <a:off x="264827" y="3491487"/>
                <a:ext cx="3812871" cy="2076430"/>
                <a:chOff x="264827" y="3491487"/>
                <a:chExt cx="3812871" cy="2076430"/>
              </a:xfrm>
            </p:grpSpPr>
            <p:grpSp>
              <p:nvGrpSpPr>
                <p:cNvPr id="373" name="Groupe 255"/>
                <p:cNvGrpSpPr/>
                <p:nvPr/>
              </p:nvGrpSpPr>
              <p:grpSpPr>
                <a:xfrm rot="21446799">
                  <a:off x="754930" y="3609006"/>
                  <a:ext cx="1102362" cy="1727313"/>
                  <a:chOff x="1071538" y="1928802"/>
                  <a:chExt cx="1102362" cy="1727313"/>
                </a:xfrm>
              </p:grpSpPr>
              <p:grpSp>
                <p:nvGrpSpPr>
                  <p:cNvPr id="431" name="Groupe 200"/>
                  <p:cNvGrpSpPr/>
                  <p:nvPr/>
                </p:nvGrpSpPr>
                <p:grpSpPr>
                  <a:xfrm>
                    <a:off x="1142976" y="2000240"/>
                    <a:ext cx="1030104" cy="1574491"/>
                    <a:chOff x="1053681" y="2128828"/>
                    <a:chExt cx="880221" cy="1085856"/>
                  </a:xfrm>
                </p:grpSpPr>
                <p:grpSp>
                  <p:nvGrpSpPr>
                    <p:cNvPr id="437" name="Groupe 112"/>
                    <p:cNvGrpSpPr/>
                    <p:nvPr/>
                  </p:nvGrpSpPr>
                  <p:grpSpPr>
                    <a:xfrm>
                      <a:off x="1053681" y="2128828"/>
                      <a:ext cx="880221" cy="1085856"/>
                      <a:chOff x="1806328" y="2838814"/>
                      <a:chExt cx="1224655" cy="1475651"/>
                    </a:xfrm>
                  </p:grpSpPr>
                  <p:cxnSp>
                    <p:nvCxnSpPr>
                      <p:cNvPr id="439" name="Connecteur droit 438"/>
                      <p:cNvCxnSpPr/>
                      <p:nvPr/>
                    </p:nvCxnSpPr>
                    <p:spPr>
                      <a:xfrm rot="16200000" flipV="1">
                        <a:off x="1272614" y="3372532"/>
                        <a:ext cx="1475650" cy="408214"/>
                      </a:xfrm>
                      <a:prstGeom prst="line">
                        <a:avLst/>
                      </a:prstGeom>
                      <a:ln>
                        <a:prstDash val="sysDot"/>
                      </a:ln>
                    </p:spPr>
                    <p:style>
                      <a:lnRef idx="2">
                        <a:schemeClr val="accent4"/>
                      </a:lnRef>
                      <a:fillRef idx="0">
                        <a:schemeClr val="accent4"/>
                      </a:fillRef>
                      <a:effectRef idx="1">
                        <a:schemeClr val="accent4"/>
                      </a:effectRef>
                      <a:fontRef idx="minor">
                        <a:schemeClr val="tx1"/>
                      </a:fontRef>
                    </p:style>
                  </p:cxnSp>
                  <p:cxnSp>
                    <p:nvCxnSpPr>
                      <p:cNvPr id="440" name="Connecteur droit 439"/>
                      <p:cNvCxnSpPr/>
                      <p:nvPr/>
                    </p:nvCxnSpPr>
                    <p:spPr>
                      <a:xfrm rot="10800000">
                        <a:off x="1806328" y="2838814"/>
                        <a:ext cx="1224652" cy="1726"/>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41" name="Connecteur droit 440"/>
                      <p:cNvCxnSpPr/>
                      <p:nvPr/>
                    </p:nvCxnSpPr>
                    <p:spPr>
                      <a:xfrm rot="5400000" flipH="1" flipV="1">
                        <a:off x="1884938" y="3168420"/>
                        <a:ext cx="1475651" cy="816439"/>
                      </a:xfrm>
                      <a:prstGeom prst="line">
                        <a:avLst/>
                      </a:prstGeom>
                      <a:ln>
                        <a:prstDash val="sysDot"/>
                      </a:ln>
                    </p:spPr>
                    <p:style>
                      <a:lnRef idx="2">
                        <a:schemeClr val="accent4"/>
                      </a:lnRef>
                      <a:fillRef idx="0">
                        <a:schemeClr val="accent4"/>
                      </a:fillRef>
                      <a:effectRef idx="1">
                        <a:schemeClr val="accent4"/>
                      </a:effectRef>
                      <a:fontRef idx="minor">
                        <a:schemeClr val="tx1"/>
                      </a:fontRef>
                    </p:style>
                  </p:cxnSp>
                  <p:cxnSp>
                    <p:nvCxnSpPr>
                      <p:cNvPr id="442" name="Connecteur droit 441"/>
                      <p:cNvCxnSpPr/>
                      <p:nvPr/>
                    </p:nvCxnSpPr>
                    <p:spPr>
                      <a:xfrm rot="10800000">
                        <a:off x="1806328" y="2838814"/>
                        <a:ext cx="408217" cy="232995"/>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43" name="Connecteur droit 442"/>
                      <p:cNvCxnSpPr/>
                      <p:nvPr/>
                    </p:nvCxnSpPr>
                    <p:spPr>
                      <a:xfrm rot="10800000" flipV="1">
                        <a:off x="2214545" y="2838814"/>
                        <a:ext cx="816436" cy="232996"/>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44" name="Connecteur droit 443"/>
                      <p:cNvCxnSpPr/>
                      <p:nvPr/>
                    </p:nvCxnSpPr>
                    <p:spPr>
                      <a:xfrm rot="5400000" flipH="1" flipV="1">
                        <a:off x="1593219" y="3693138"/>
                        <a:ext cx="1242653" cy="1"/>
                      </a:xfrm>
                      <a:prstGeom prst="line">
                        <a:avLst/>
                      </a:prstGeom>
                      <a:ln>
                        <a:prstDash val="sysDot"/>
                      </a:ln>
                    </p:spPr>
                    <p:style>
                      <a:lnRef idx="2">
                        <a:schemeClr val="accent4"/>
                      </a:lnRef>
                      <a:fillRef idx="0">
                        <a:schemeClr val="accent4"/>
                      </a:fillRef>
                      <a:effectRef idx="1">
                        <a:schemeClr val="accent4"/>
                      </a:effectRef>
                      <a:fontRef idx="minor">
                        <a:schemeClr val="tx1"/>
                      </a:fontRef>
                    </p:style>
                  </p:cxnSp>
                </p:grpSp>
                <p:cxnSp>
                  <p:nvCxnSpPr>
                    <p:cNvPr id="438" name="Connecteur droit 437"/>
                    <p:cNvCxnSpPr/>
                    <p:nvPr/>
                  </p:nvCxnSpPr>
                  <p:spPr>
                    <a:xfrm rot="5400000">
                      <a:off x="1221557" y="2707477"/>
                      <a:ext cx="628656" cy="357190"/>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432" name="Ellipse 431"/>
                  <p:cNvSpPr/>
                  <p:nvPr/>
                </p:nvSpPr>
                <p:spPr>
                  <a:xfrm>
                    <a:off x="1428728" y="2428868"/>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33" name="Ellipse 432"/>
                  <p:cNvSpPr/>
                  <p:nvPr/>
                </p:nvSpPr>
                <p:spPr>
                  <a:xfrm>
                    <a:off x="1071538" y="1928802"/>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434" name="Ellipse 433"/>
                  <p:cNvSpPr/>
                  <p:nvPr/>
                </p:nvSpPr>
                <p:spPr>
                  <a:xfrm>
                    <a:off x="1428728" y="3429000"/>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435" name="Ellipse 434"/>
                  <p:cNvSpPr/>
                  <p:nvPr/>
                </p:nvSpPr>
                <p:spPr>
                  <a:xfrm>
                    <a:off x="2000232" y="1928802"/>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436" name="Ellipse 435"/>
                  <p:cNvSpPr/>
                  <p:nvPr/>
                </p:nvSpPr>
                <p:spPr>
                  <a:xfrm>
                    <a:off x="1428728" y="2143116"/>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grpSp>
            <p:grpSp>
              <p:nvGrpSpPr>
                <p:cNvPr id="374" name="Groupe 258"/>
                <p:cNvGrpSpPr/>
                <p:nvPr/>
              </p:nvGrpSpPr>
              <p:grpSpPr>
                <a:xfrm rot="21446799">
                  <a:off x="264827" y="3840604"/>
                  <a:ext cx="1316676" cy="1727313"/>
                  <a:chOff x="571472" y="2143116"/>
                  <a:chExt cx="1316676" cy="1727313"/>
                </a:xfrm>
              </p:grpSpPr>
              <p:grpSp>
                <p:nvGrpSpPr>
                  <p:cNvPr id="418" name="Groupe 256"/>
                  <p:cNvGrpSpPr/>
                  <p:nvPr/>
                </p:nvGrpSpPr>
                <p:grpSpPr>
                  <a:xfrm>
                    <a:off x="571472" y="2214554"/>
                    <a:ext cx="1316676" cy="1655875"/>
                    <a:chOff x="571472" y="2214554"/>
                    <a:chExt cx="1316676" cy="1655875"/>
                  </a:xfrm>
                </p:grpSpPr>
                <p:sp>
                  <p:nvSpPr>
                    <p:cNvPr id="420" name="Ellipse 419"/>
                    <p:cNvSpPr/>
                    <p:nvPr/>
                  </p:nvSpPr>
                  <p:spPr>
                    <a:xfrm>
                      <a:off x="1071538" y="2714620"/>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grpSp>
                  <p:nvGrpSpPr>
                    <p:cNvPr id="421" name="Groupe 112"/>
                    <p:cNvGrpSpPr/>
                    <p:nvPr/>
                  </p:nvGrpSpPr>
                  <p:grpSpPr>
                    <a:xfrm>
                      <a:off x="642902" y="2285992"/>
                      <a:ext cx="1167449" cy="1491625"/>
                      <a:chOff x="1806327" y="2838811"/>
                      <a:chExt cx="1387941" cy="1397986"/>
                    </a:xfrm>
                  </p:grpSpPr>
                  <p:cxnSp>
                    <p:nvCxnSpPr>
                      <p:cNvPr id="425" name="Connecteur droit 424"/>
                      <p:cNvCxnSpPr/>
                      <p:nvPr/>
                    </p:nvCxnSpPr>
                    <p:spPr>
                      <a:xfrm rot="16200000" flipV="1">
                        <a:off x="1433909" y="3211230"/>
                        <a:ext cx="1397986" cy="653148"/>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26" name="Connecteur droit 425"/>
                      <p:cNvCxnSpPr/>
                      <p:nvPr/>
                    </p:nvCxnSpPr>
                    <p:spPr>
                      <a:xfrm rot="10800000">
                        <a:off x="1806327" y="2838811"/>
                        <a:ext cx="1387939" cy="15533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27" name="Connecteur droit 426"/>
                      <p:cNvCxnSpPr/>
                      <p:nvPr/>
                    </p:nvCxnSpPr>
                    <p:spPr>
                      <a:xfrm rot="5400000" flipH="1" flipV="1">
                        <a:off x="2205546" y="3248075"/>
                        <a:ext cx="1242653" cy="734791"/>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28" name="Connecteur droit 427"/>
                      <p:cNvCxnSpPr/>
                      <p:nvPr/>
                    </p:nvCxnSpPr>
                    <p:spPr>
                      <a:xfrm rot="10800000" flipV="1">
                        <a:off x="1806327" y="2838811"/>
                        <a:ext cx="979719" cy="2"/>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29" name="Connecteur droit 428"/>
                      <p:cNvCxnSpPr/>
                      <p:nvPr/>
                    </p:nvCxnSpPr>
                    <p:spPr>
                      <a:xfrm rot="10800000">
                        <a:off x="2786049" y="2838811"/>
                        <a:ext cx="408217" cy="15533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30" name="Connecteur droit 429"/>
                      <p:cNvCxnSpPr/>
                      <p:nvPr/>
                    </p:nvCxnSpPr>
                    <p:spPr>
                      <a:xfrm rot="5400000" flipH="1" flipV="1">
                        <a:off x="1923771" y="3374518"/>
                        <a:ext cx="1397984" cy="326574"/>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422" name="Ellipse 421"/>
                    <p:cNvSpPr/>
                    <p:nvPr/>
                  </p:nvSpPr>
                  <p:spPr>
                    <a:xfrm>
                      <a:off x="571472" y="2214554"/>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423" name="Ellipse 422"/>
                    <p:cNvSpPr/>
                    <p:nvPr/>
                  </p:nvSpPr>
                  <p:spPr>
                    <a:xfrm>
                      <a:off x="1142976" y="3643314"/>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424" name="Ellipse 423"/>
                    <p:cNvSpPr/>
                    <p:nvPr/>
                  </p:nvSpPr>
                  <p:spPr>
                    <a:xfrm>
                      <a:off x="1714480" y="2357430"/>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sp>
                <p:nvSpPr>
                  <p:cNvPr id="419" name="Ellipse 418"/>
                  <p:cNvSpPr/>
                  <p:nvPr/>
                </p:nvSpPr>
                <p:spPr>
                  <a:xfrm>
                    <a:off x="1428728" y="2143116"/>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grpSp>
              <p:nvGrpSpPr>
                <p:cNvPr id="375" name="Groupe 265"/>
                <p:cNvGrpSpPr/>
                <p:nvPr/>
              </p:nvGrpSpPr>
              <p:grpSpPr>
                <a:xfrm rot="21446799">
                  <a:off x="2832460" y="3656223"/>
                  <a:ext cx="1245238" cy="1798751"/>
                  <a:chOff x="3286116" y="2071678"/>
                  <a:chExt cx="1245238" cy="1798751"/>
                </a:xfrm>
              </p:grpSpPr>
              <p:grpSp>
                <p:nvGrpSpPr>
                  <p:cNvPr id="406" name="Groupe 112"/>
                  <p:cNvGrpSpPr/>
                  <p:nvPr/>
                </p:nvGrpSpPr>
                <p:grpSpPr>
                  <a:xfrm>
                    <a:off x="3401787" y="2218843"/>
                    <a:ext cx="1098773" cy="1574491"/>
                    <a:chOff x="1806328" y="2838814"/>
                    <a:chExt cx="1306295" cy="1475651"/>
                  </a:xfrm>
                </p:grpSpPr>
                <p:cxnSp>
                  <p:nvCxnSpPr>
                    <p:cNvPr id="412" name="Connecteur droit 411"/>
                    <p:cNvCxnSpPr/>
                    <p:nvPr/>
                  </p:nvCxnSpPr>
                  <p:spPr>
                    <a:xfrm rot="16200000" flipV="1">
                      <a:off x="1272614" y="3372532"/>
                      <a:ext cx="1475650" cy="408214"/>
                    </a:xfrm>
                    <a:prstGeom prst="line">
                      <a:avLst/>
                    </a:prstGeom>
                    <a:ln>
                      <a:prstDash val="sysDot"/>
                    </a:ln>
                  </p:spPr>
                  <p:style>
                    <a:lnRef idx="2">
                      <a:schemeClr val="accent4"/>
                    </a:lnRef>
                    <a:fillRef idx="0">
                      <a:schemeClr val="accent4"/>
                    </a:fillRef>
                    <a:effectRef idx="1">
                      <a:schemeClr val="accent4"/>
                    </a:effectRef>
                    <a:fontRef idx="minor">
                      <a:schemeClr val="tx1"/>
                    </a:fontRef>
                  </p:style>
                </p:cxnSp>
                <p:cxnSp>
                  <p:nvCxnSpPr>
                    <p:cNvPr id="413" name="Connecteur droit 412"/>
                    <p:cNvCxnSpPr/>
                    <p:nvPr/>
                  </p:nvCxnSpPr>
                  <p:spPr>
                    <a:xfrm rot="10800000">
                      <a:off x="1806328" y="2838814"/>
                      <a:ext cx="1306295" cy="7766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14" name="Connecteur droit 413"/>
                    <p:cNvCxnSpPr/>
                    <p:nvPr/>
                  </p:nvCxnSpPr>
                  <p:spPr>
                    <a:xfrm rot="5400000" flipH="1" flipV="1">
                      <a:off x="1964590" y="3166432"/>
                      <a:ext cx="1397986" cy="898078"/>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15" name="Connecteur droit 414"/>
                    <p:cNvCxnSpPr/>
                    <p:nvPr/>
                  </p:nvCxnSpPr>
                  <p:spPr>
                    <a:xfrm rot="10800000">
                      <a:off x="1806328" y="2838814"/>
                      <a:ext cx="408217" cy="232995"/>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16" name="Connecteur droit 415"/>
                    <p:cNvCxnSpPr/>
                    <p:nvPr/>
                  </p:nvCxnSpPr>
                  <p:spPr>
                    <a:xfrm rot="10800000" flipV="1">
                      <a:off x="2214544" y="2916478"/>
                      <a:ext cx="898078" cy="155332"/>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17" name="Connecteur droit 416"/>
                    <p:cNvCxnSpPr/>
                    <p:nvPr/>
                  </p:nvCxnSpPr>
                  <p:spPr>
                    <a:xfrm rot="5400000" flipH="1" flipV="1">
                      <a:off x="1593219" y="3693138"/>
                      <a:ext cx="1242653" cy="1"/>
                    </a:xfrm>
                    <a:prstGeom prst="line">
                      <a:avLst/>
                    </a:prstGeom>
                    <a:ln>
                      <a:prstDash val="sysDot"/>
                    </a:ln>
                  </p:spPr>
                  <p:style>
                    <a:lnRef idx="2">
                      <a:schemeClr val="accent4"/>
                    </a:lnRef>
                    <a:fillRef idx="0">
                      <a:schemeClr val="accent4"/>
                    </a:fillRef>
                    <a:effectRef idx="1">
                      <a:schemeClr val="accent4"/>
                    </a:effectRef>
                    <a:fontRef idx="minor">
                      <a:schemeClr val="tx1"/>
                    </a:fontRef>
                  </p:style>
                </p:cxnSp>
              </p:grpSp>
              <p:sp>
                <p:nvSpPr>
                  <p:cNvPr id="407" name="Ellipse 406"/>
                  <p:cNvSpPr/>
                  <p:nvPr/>
                </p:nvSpPr>
                <p:spPr>
                  <a:xfrm>
                    <a:off x="3714744" y="2643182"/>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08" name="Ellipse 407"/>
                  <p:cNvSpPr/>
                  <p:nvPr/>
                </p:nvSpPr>
                <p:spPr>
                  <a:xfrm>
                    <a:off x="3714744" y="3643314"/>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409" name="Ellipse 408"/>
                  <p:cNvSpPr/>
                  <p:nvPr/>
                </p:nvSpPr>
                <p:spPr>
                  <a:xfrm>
                    <a:off x="4357686" y="2214554"/>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410" name="Ellipse 409"/>
                  <p:cNvSpPr/>
                  <p:nvPr/>
                </p:nvSpPr>
                <p:spPr>
                  <a:xfrm>
                    <a:off x="3286116" y="2071678"/>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411" name="Ellipse 40"/>
                  <p:cNvSpPr/>
                  <p:nvPr/>
                </p:nvSpPr>
                <p:spPr>
                  <a:xfrm>
                    <a:off x="3643306" y="2357430"/>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grpSp>
              <p:nvGrpSpPr>
                <p:cNvPr id="376" name="Groupe 268"/>
                <p:cNvGrpSpPr/>
                <p:nvPr/>
              </p:nvGrpSpPr>
              <p:grpSpPr>
                <a:xfrm rot="21446799">
                  <a:off x="1679411" y="3491487"/>
                  <a:ext cx="1316676" cy="1727313"/>
                  <a:chOff x="2143108" y="1857364"/>
                  <a:chExt cx="1316676" cy="1727313"/>
                </a:xfrm>
              </p:grpSpPr>
              <p:grpSp>
                <p:nvGrpSpPr>
                  <p:cNvPr id="392" name="Groupe 212"/>
                  <p:cNvGrpSpPr/>
                  <p:nvPr/>
                </p:nvGrpSpPr>
                <p:grpSpPr>
                  <a:xfrm>
                    <a:off x="2153727" y="1928791"/>
                    <a:ext cx="1236122" cy="1574488"/>
                    <a:chOff x="1933899" y="2071678"/>
                    <a:chExt cx="1056263" cy="1085859"/>
                  </a:xfrm>
                </p:grpSpPr>
                <p:grpSp>
                  <p:nvGrpSpPr>
                    <p:cNvPr id="398" name="Groupe 112"/>
                    <p:cNvGrpSpPr/>
                    <p:nvPr/>
                  </p:nvGrpSpPr>
                  <p:grpSpPr>
                    <a:xfrm>
                      <a:off x="1933899" y="2071678"/>
                      <a:ext cx="1056263" cy="1085859"/>
                      <a:chOff x="1724684" y="2761145"/>
                      <a:chExt cx="1469582" cy="1475654"/>
                    </a:xfrm>
                  </p:grpSpPr>
                  <p:cxnSp>
                    <p:nvCxnSpPr>
                      <p:cNvPr id="400" name="Connecteur droit 399"/>
                      <p:cNvCxnSpPr/>
                      <p:nvPr/>
                    </p:nvCxnSpPr>
                    <p:spPr>
                      <a:xfrm rot="16200000" flipV="1">
                        <a:off x="1352267" y="3211232"/>
                        <a:ext cx="1397985" cy="653146"/>
                      </a:xfrm>
                      <a:prstGeom prst="line">
                        <a:avLst/>
                      </a:prstGeom>
                      <a:ln>
                        <a:prstDash val="sysDot"/>
                      </a:ln>
                    </p:spPr>
                    <p:style>
                      <a:lnRef idx="2">
                        <a:schemeClr val="accent4"/>
                      </a:lnRef>
                      <a:fillRef idx="0">
                        <a:schemeClr val="accent4"/>
                      </a:fillRef>
                      <a:effectRef idx="1">
                        <a:schemeClr val="accent4"/>
                      </a:effectRef>
                      <a:fontRef idx="minor">
                        <a:schemeClr val="tx1"/>
                      </a:fontRef>
                    </p:style>
                  </p:cxnSp>
                  <p:cxnSp>
                    <p:nvCxnSpPr>
                      <p:cNvPr id="401" name="Connecteur droit 400"/>
                      <p:cNvCxnSpPr/>
                      <p:nvPr/>
                    </p:nvCxnSpPr>
                    <p:spPr>
                      <a:xfrm rot="10800000">
                        <a:off x="1724684" y="2838813"/>
                        <a:ext cx="1469582" cy="155332"/>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02" name="Connecteur droit 401"/>
                      <p:cNvCxnSpPr/>
                      <p:nvPr/>
                    </p:nvCxnSpPr>
                    <p:spPr>
                      <a:xfrm rot="5400000" flipH="1" flipV="1">
                        <a:off x="2164722" y="3207254"/>
                        <a:ext cx="1242654" cy="81643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03" name="Connecteur droit 32"/>
                      <p:cNvCxnSpPr/>
                      <p:nvPr/>
                    </p:nvCxnSpPr>
                    <p:spPr>
                      <a:xfrm rot="10800000" flipV="1">
                        <a:off x="1724686" y="2761145"/>
                        <a:ext cx="979719" cy="77668"/>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04" name="Connecteur droit 403"/>
                      <p:cNvCxnSpPr/>
                      <p:nvPr/>
                    </p:nvCxnSpPr>
                    <p:spPr>
                      <a:xfrm rot="10800000">
                        <a:off x="2704405" y="2761145"/>
                        <a:ext cx="489861" cy="233000"/>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05" name="Connecteur droit 404"/>
                      <p:cNvCxnSpPr/>
                      <p:nvPr/>
                    </p:nvCxnSpPr>
                    <p:spPr>
                      <a:xfrm rot="5400000" flipH="1" flipV="1">
                        <a:off x="1803293" y="3335686"/>
                        <a:ext cx="1475653" cy="326573"/>
                      </a:xfrm>
                      <a:prstGeom prst="line">
                        <a:avLst/>
                      </a:prstGeom>
                      <a:ln>
                        <a:prstDash val="sysDot"/>
                      </a:ln>
                    </p:spPr>
                    <p:style>
                      <a:lnRef idx="2">
                        <a:schemeClr val="accent4"/>
                      </a:lnRef>
                      <a:fillRef idx="0">
                        <a:schemeClr val="accent4"/>
                      </a:fillRef>
                      <a:effectRef idx="1">
                        <a:schemeClr val="accent4"/>
                      </a:effectRef>
                      <a:fontRef idx="minor">
                        <a:schemeClr val="tx1"/>
                      </a:fontRef>
                    </p:style>
                  </p:cxnSp>
                </p:grpSp>
                <p:cxnSp>
                  <p:nvCxnSpPr>
                    <p:cNvPr id="399" name="Connecteur droit 398"/>
                    <p:cNvCxnSpPr/>
                    <p:nvPr/>
                  </p:nvCxnSpPr>
                  <p:spPr>
                    <a:xfrm rot="16200000" flipV="1">
                      <a:off x="2250265" y="2964653"/>
                      <a:ext cx="214314" cy="142876"/>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393" name="Ellipse 392"/>
                  <p:cNvSpPr/>
                  <p:nvPr/>
                </p:nvSpPr>
                <p:spPr>
                  <a:xfrm>
                    <a:off x="2643174" y="2357430"/>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394" name="Ellipse 393"/>
                  <p:cNvSpPr/>
                  <p:nvPr/>
                </p:nvSpPr>
                <p:spPr>
                  <a:xfrm>
                    <a:off x="2643174" y="3357562"/>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95" name="Ellipse 394"/>
                  <p:cNvSpPr/>
                  <p:nvPr/>
                </p:nvSpPr>
                <p:spPr>
                  <a:xfrm>
                    <a:off x="2857488" y="1857364"/>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96" name="Ellipse 395"/>
                  <p:cNvSpPr/>
                  <p:nvPr/>
                </p:nvSpPr>
                <p:spPr>
                  <a:xfrm>
                    <a:off x="2143108" y="1928802"/>
                    <a:ext cx="173668" cy="227115"/>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97" name="Ellipse 26"/>
                  <p:cNvSpPr/>
                  <p:nvPr/>
                </p:nvSpPr>
                <p:spPr>
                  <a:xfrm>
                    <a:off x="3286116" y="2071678"/>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grpSp>
              <p:nvGrpSpPr>
                <p:cNvPr id="377" name="Groupe 225"/>
                <p:cNvGrpSpPr/>
                <p:nvPr/>
              </p:nvGrpSpPr>
              <p:grpSpPr>
                <a:xfrm>
                  <a:off x="1071538" y="3571876"/>
                  <a:ext cx="2245370" cy="727181"/>
                  <a:chOff x="1071538" y="3571876"/>
                  <a:chExt cx="2245370" cy="727181"/>
                </a:xfrm>
              </p:grpSpPr>
              <p:grpSp>
                <p:nvGrpSpPr>
                  <p:cNvPr id="378" name="Groupe 163"/>
                  <p:cNvGrpSpPr/>
                  <p:nvPr/>
                </p:nvGrpSpPr>
                <p:grpSpPr>
                  <a:xfrm>
                    <a:off x="1142968" y="3691200"/>
                    <a:ext cx="2046488" cy="500273"/>
                    <a:chOff x="4913888" y="2273106"/>
                    <a:chExt cx="1748721" cy="345016"/>
                  </a:xfrm>
                  <a:scene3d>
                    <a:camera prst="orthographicFront">
                      <a:rot lat="0" lon="0" rev="0"/>
                    </a:camera>
                    <a:lightRig rig="threePt" dir="t"/>
                  </a:scene3d>
                </p:grpSpPr>
                <p:cxnSp>
                  <p:nvCxnSpPr>
                    <p:cNvPr id="386" name="Connecteur droit 385"/>
                    <p:cNvCxnSpPr/>
                    <p:nvPr/>
                  </p:nvCxnSpPr>
                  <p:spPr>
                    <a:xfrm rot="10800000">
                      <a:off x="5463280" y="2273106"/>
                      <a:ext cx="888509" cy="65516"/>
                    </a:xfrm>
                    <a:prstGeom prst="line">
                      <a:avLst/>
                    </a:prstGeom>
                    <a:ln w="73025">
                      <a:solidFill>
                        <a:srgbClr val="2948E3"/>
                      </a:solidFill>
                      <a:prstDash val="sysDot"/>
                    </a:ln>
                    <a:sp3d>
                      <a:bevelT w="114300" prst="artDeco"/>
                    </a:sp3d>
                  </p:spPr>
                  <p:style>
                    <a:lnRef idx="3">
                      <a:schemeClr val="accent1"/>
                    </a:lnRef>
                    <a:fillRef idx="0">
                      <a:schemeClr val="accent1"/>
                    </a:fillRef>
                    <a:effectRef idx="2">
                      <a:schemeClr val="accent1"/>
                    </a:effectRef>
                    <a:fontRef idx="minor">
                      <a:schemeClr val="tx1"/>
                    </a:fontRef>
                  </p:style>
                </p:cxnSp>
                <p:cxnSp>
                  <p:nvCxnSpPr>
                    <p:cNvPr id="387" name="Connecteur droit 386"/>
                    <p:cNvCxnSpPr/>
                    <p:nvPr/>
                  </p:nvCxnSpPr>
                  <p:spPr>
                    <a:xfrm rot="10800000">
                      <a:off x="5199636" y="2567223"/>
                      <a:ext cx="837267" cy="39020"/>
                    </a:xfrm>
                    <a:prstGeom prst="line">
                      <a:avLst/>
                    </a:prstGeom>
                    <a:ln w="73025">
                      <a:solidFill>
                        <a:srgbClr val="2948E3"/>
                      </a:solidFill>
                      <a:prstDash val="sysDot"/>
                    </a:ln>
                    <a:sp3d>
                      <a:bevelT w="114300" prst="artDeco"/>
                    </a:sp3d>
                  </p:spPr>
                  <p:style>
                    <a:lnRef idx="3">
                      <a:schemeClr val="accent1"/>
                    </a:lnRef>
                    <a:fillRef idx="0">
                      <a:schemeClr val="accent1"/>
                    </a:fillRef>
                    <a:effectRef idx="2">
                      <a:schemeClr val="accent1"/>
                    </a:effectRef>
                    <a:fontRef idx="minor">
                      <a:schemeClr val="tx1"/>
                    </a:fontRef>
                  </p:style>
                </p:cxnSp>
                <p:cxnSp>
                  <p:nvCxnSpPr>
                    <p:cNvPr id="388" name="Connecteur droit 387"/>
                    <p:cNvCxnSpPr/>
                    <p:nvPr/>
                  </p:nvCxnSpPr>
                  <p:spPr>
                    <a:xfrm rot="10800000" flipV="1">
                      <a:off x="4974932" y="2289353"/>
                      <a:ext cx="427307" cy="147804"/>
                    </a:xfrm>
                    <a:prstGeom prst="line">
                      <a:avLst/>
                    </a:prstGeom>
                    <a:ln w="73025">
                      <a:solidFill>
                        <a:srgbClr val="2948E3"/>
                      </a:solidFill>
                      <a:prstDash val="sysDot"/>
                    </a:ln>
                    <a:sp3d>
                      <a:bevelT w="114300" prst="artDeco"/>
                    </a:sp3d>
                  </p:spPr>
                  <p:style>
                    <a:lnRef idx="3">
                      <a:schemeClr val="accent1"/>
                    </a:lnRef>
                    <a:fillRef idx="0">
                      <a:schemeClr val="accent1"/>
                    </a:fillRef>
                    <a:effectRef idx="2">
                      <a:schemeClr val="accent1"/>
                    </a:effectRef>
                    <a:fontRef idx="minor">
                      <a:schemeClr val="tx1"/>
                    </a:fontRef>
                  </p:style>
                </p:cxnSp>
                <p:cxnSp>
                  <p:nvCxnSpPr>
                    <p:cNvPr id="389" name="Connecteur droit 388"/>
                    <p:cNvCxnSpPr>
                      <a:stCxn id="424" idx="1"/>
                    </p:cNvCxnSpPr>
                    <p:nvPr/>
                  </p:nvCxnSpPr>
                  <p:spPr>
                    <a:xfrm rot="16200000" flipV="1">
                      <a:off x="4985824" y="2380979"/>
                      <a:ext cx="80297" cy="224169"/>
                    </a:xfrm>
                    <a:prstGeom prst="line">
                      <a:avLst/>
                    </a:prstGeom>
                    <a:ln w="73025">
                      <a:solidFill>
                        <a:srgbClr val="2948E3"/>
                      </a:solidFill>
                      <a:prstDash val="sysDot"/>
                    </a:ln>
                    <a:sp3d>
                      <a:bevelT w="114300" prst="artDeco"/>
                    </a:sp3d>
                  </p:spPr>
                  <p:style>
                    <a:lnRef idx="3">
                      <a:schemeClr val="accent1"/>
                    </a:lnRef>
                    <a:fillRef idx="0">
                      <a:schemeClr val="accent1"/>
                    </a:fillRef>
                    <a:effectRef idx="2">
                      <a:schemeClr val="accent1"/>
                    </a:effectRef>
                    <a:fontRef idx="minor">
                      <a:schemeClr val="tx1"/>
                    </a:fontRef>
                  </p:style>
                </p:cxnSp>
                <p:cxnSp>
                  <p:nvCxnSpPr>
                    <p:cNvPr id="390" name="Connecteur droit 389"/>
                    <p:cNvCxnSpPr/>
                    <p:nvPr/>
                  </p:nvCxnSpPr>
                  <p:spPr>
                    <a:xfrm rot="10800000" flipV="1">
                      <a:off x="6073717" y="2532876"/>
                      <a:ext cx="570238" cy="85246"/>
                    </a:xfrm>
                    <a:prstGeom prst="line">
                      <a:avLst/>
                    </a:prstGeom>
                    <a:ln w="73025">
                      <a:solidFill>
                        <a:srgbClr val="2948E3"/>
                      </a:solidFill>
                      <a:prstDash val="sysDot"/>
                    </a:ln>
                    <a:sp3d>
                      <a:bevelT w="114300" prst="artDeco"/>
                    </a:sp3d>
                  </p:spPr>
                  <p:style>
                    <a:lnRef idx="3">
                      <a:schemeClr val="accent1"/>
                    </a:lnRef>
                    <a:fillRef idx="0">
                      <a:schemeClr val="accent1"/>
                    </a:fillRef>
                    <a:effectRef idx="2">
                      <a:schemeClr val="accent1"/>
                    </a:effectRef>
                    <a:fontRef idx="minor">
                      <a:schemeClr val="tx1"/>
                    </a:fontRef>
                  </p:style>
                </p:cxnSp>
                <p:cxnSp>
                  <p:nvCxnSpPr>
                    <p:cNvPr id="391" name="Connecteur droit 390"/>
                    <p:cNvCxnSpPr/>
                    <p:nvPr/>
                  </p:nvCxnSpPr>
                  <p:spPr>
                    <a:xfrm rot="16200000" flipV="1">
                      <a:off x="6506854" y="2321015"/>
                      <a:ext cx="88879" cy="222631"/>
                    </a:xfrm>
                    <a:prstGeom prst="line">
                      <a:avLst/>
                    </a:prstGeom>
                    <a:ln w="73025">
                      <a:solidFill>
                        <a:srgbClr val="2948E3"/>
                      </a:solidFill>
                      <a:prstDash val="sysDot"/>
                    </a:ln>
                    <a:sp3d>
                      <a:bevelT w="114300" prst="artDeco"/>
                    </a:sp3d>
                  </p:spPr>
                  <p:style>
                    <a:lnRef idx="3">
                      <a:schemeClr val="accent1"/>
                    </a:lnRef>
                    <a:fillRef idx="0">
                      <a:schemeClr val="accent1"/>
                    </a:fillRef>
                    <a:effectRef idx="2">
                      <a:schemeClr val="accent1"/>
                    </a:effectRef>
                    <a:fontRef idx="minor">
                      <a:schemeClr val="tx1"/>
                    </a:fontRef>
                  </p:style>
                </p:cxnSp>
              </p:grpSp>
              <p:grpSp>
                <p:nvGrpSpPr>
                  <p:cNvPr id="379" name="Groupe 222"/>
                  <p:cNvGrpSpPr/>
                  <p:nvPr/>
                </p:nvGrpSpPr>
                <p:grpSpPr>
                  <a:xfrm>
                    <a:off x="1071538" y="3571876"/>
                    <a:ext cx="2245370" cy="727181"/>
                    <a:chOff x="2433833" y="2146872"/>
                    <a:chExt cx="2245370" cy="727181"/>
                  </a:xfrm>
                </p:grpSpPr>
                <p:sp>
                  <p:nvSpPr>
                    <p:cNvPr id="380" name="Ellipse 379"/>
                    <p:cNvSpPr/>
                    <p:nvPr/>
                  </p:nvSpPr>
                  <p:spPr>
                    <a:xfrm rot="21446799">
                      <a:off x="4505535" y="2504062"/>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381" name="Ellipse 380"/>
                    <p:cNvSpPr/>
                    <p:nvPr/>
                  </p:nvSpPr>
                  <p:spPr>
                    <a:xfrm rot="21446799">
                      <a:off x="4153317" y="2222065"/>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382" name="Ellipse 381"/>
                    <p:cNvSpPr/>
                    <p:nvPr/>
                  </p:nvSpPr>
                  <p:spPr>
                    <a:xfrm rot="21446799">
                      <a:off x="3005337" y="2146872"/>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383" name="Ellipse 382"/>
                    <p:cNvSpPr/>
                    <p:nvPr/>
                  </p:nvSpPr>
                  <p:spPr>
                    <a:xfrm rot="21446799">
                      <a:off x="2433833" y="2432624"/>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384" name="Ellipse 383"/>
                    <p:cNvSpPr/>
                    <p:nvPr/>
                  </p:nvSpPr>
                  <p:spPr>
                    <a:xfrm rot="21446799">
                      <a:off x="2719585" y="2575499"/>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385" name="Ellipse 384"/>
                    <p:cNvSpPr/>
                    <p:nvPr/>
                  </p:nvSpPr>
                  <p:spPr>
                    <a:xfrm rot="21446799">
                      <a:off x="3719717" y="2646938"/>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grpSp>
            </p:grpSp>
          </p:grpSp>
        </p:grpSp>
        <p:sp>
          <p:nvSpPr>
            <p:cNvPr id="473" name="Accolade fermante 472"/>
            <p:cNvSpPr/>
            <p:nvPr/>
          </p:nvSpPr>
          <p:spPr>
            <a:xfrm rot="10800000">
              <a:off x="5429256" y="4000504"/>
              <a:ext cx="357190" cy="714380"/>
            </a:xfrm>
            <a:prstGeom prst="rightBrace">
              <a:avLst>
                <a:gd name="adj1" fmla="val 24087"/>
                <a:gd name="adj2" fmla="val 50000"/>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fr-FR"/>
            </a:p>
          </p:txBody>
        </p:sp>
        <p:sp>
          <p:nvSpPr>
            <p:cNvPr id="476" name="Rectangle 475"/>
            <p:cNvSpPr/>
            <p:nvPr/>
          </p:nvSpPr>
          <p:spPr>
            <a:xfrm>
              <a:off x="4786314" y="4071942"/>
              <a:ext cx="703703" cy="523220"/>
            </a:xfrm>
            <a:prstGeom prst="rect">
              <a:avLst/>
            </a:prstGeom>
          </p:spPr>
          <p:txBody>
            <a:bodyPr wrap="square">
              <a:spAutoFit/>
            </a:bodyPr>
            <a:lstStyle/>
            <a:p>
              <a:r>
                <a:rPr lang="fr-FR" sz="2800" b="1" dirty="0" smtClean="0">
                  <a:solidFill>
                    <a:srgbClr val="151AF7"/>
                  </a:solidFill>
                  <a:latin typeface="Times New Roman" pitchFamily="18" charset="0"/>
                  <a:cs typeface="Times New Roman" pitchFamily="18" charset="0"/>
                </a:rPr>
                <a:t>(T) </a:t>
              </a:r>
              <a:endParaRPr lang="fr-FR" sz="2800" dirty="0">
                <a:solidFill>
                  <a:srgbClr val="151AF7"/>
                </a:solidFill>
              </a:endParaRPr>
            </a:p>
          </p:txBody>
        </p:sp>
      </p:grpSp>
      <p:grpSp>
        <p:nvGrpSpPr>
          <p:cNvPr id="489" name="Groupe 488"/>
          <p:cNvGrpSpPr/>
          <p:nvPr/>
        </p:nvGrpSpPr>
        <p:grpSpPr>
          <a:xfrm>
            <a:off x="1000100" y="5357826"/>
            <a:ext cx="3346909" cy="1071570"/>
            <a:chOff x="1000100" y="5357826"/>
            <a:chExt cx="3346909" cy="1071570"/>
          </a:xfrm>
        </p:grpSpPr>
        <p:grpSp>
          <p:nvGrpSpPr>
            <p:cNvPr id="9" name="Groupe 8"/>
            <p:cNvGrpSpPr/>
            <p:nvPr/>
          </p:nvGrpSpPr>
          <p:grpSpPr>
            <a:xfrm rot="10800000">
              <a:off x="1000100" y="5357826"/>
              <a:ext cx="2286016" cy="1071570"/>
              <a:chOff x="264833" y="3491487"/>
              <a:chExt cx="3812865" cy="2261619"/>
            </a:xfrm>
          </p:grpSpPr>
          <p:grpSp>
            <p:nvGrpSpPr>
              <p:cNvPr id="10" name="Groupe 261"/>
              <p:cNvGrpSpPr/>
              <p:nvPr/>
            </p:nvGrpSpPr>
            <p:grpSpPr>
              <a:xfrm rot="21446799">
                <a:off x="1395187" y="4025793"/>
                <a:ext cx="1173799" cy="1727313"/>
                <a:chOff x="1785919" y="2357430"/>
                <a:chExt cx="1173799" cy="1727313"/>
              </a:xfrm>
            </p:grpSpPr>
            <p:grpSp>
              <p:nvGrpSpPr>
                <p:cNvPr id="98" name="Groupe 260"/>
                <p:cNvGrpSpPr/>
                <p:nvPr/>
              </p:nvGrpSpPr>
              <p:grpSpPr>
                <a:xfrm>
                  <a:off x="1785919" y="2357430"/>
                  <a:ext cx="1123211" cy="1643066"/>
                  <a:chOff x="1785918" y="2357430"/>
                  <a:chExt cx="1123211" cy="1643066"/>
                </a:xfrm>
              </p:grpSpPr>
              <p:grpSp>
                <p:nvGrpSpPr>
                  <p:cNvPr id="103" name="Groupe 112"/>
                  <p:cNvGrpSpPr/>
                  <p:nvPr/>
                </p:nvGrpSpPr>
                <p:grpSpPr>
                  <a:xfrm>
                    <a:off x="1810356" y="2426007"/>
                    <a:ext cx="1098773" cy="1574489"/>
                    <a:chOff x="1806328" y="2838814"/>
                    <a:chExt cx="1306295" cy="1475651"/>
                  </a:xfrm>
                </p:grpSpPr>
                <p:cxnSp>
                  <p:nvCxnSpPr>
                    <p:cNvPr id="106" name="Connecteur droit 105"/>
                    <p:cNvCxnSpPr/>
                    <p:nvPr/>
                  </p:nvCxnSpPr>
                  <p:spPr>
                    <a:xfrm rot="10800000" flipV="1">
                      <a:off x="2214544" y="2916478"/>
                      <a:ext cx="898078" cy="155332"/>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107" name="Connecteur droit 106"/>
                    <p:cNvCxnSpPr/>
                    <p:nvPr/>
                  </p:nvCxnSpPr>
                  <p:spPr>
                    <a:xfrm rot="16200000" flipV="1">
                      <a:off x="1272614" y="3372532"/>
                      <a:ext cx="1475650" cy="40821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108" name="Connecteur droit 107"/>
                    <p:cNvCxnSpPr/>
                    <p:nvPr/>
                  </p:nvCxnSpPr>
                  <p:spPr>
                    <a:xfrm rot="10800000">
                      <a:off x="1806328" y="2838814"/>
                      <a:ext cx="1306295" cy="7766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109" name="Connecteur droit 108"/>
                    <p:cNvCxnSpPr/>
                    <p:nvPr/>
                  </p:nvCxnSpPr>
                  <p:spPr>
                    <a:xfrm rot="5400000" flipH="1" flipV="1">
                      <a:off x="1964590" y="3166432"/>
                      <a:ext cx="1397986" cy="898078"/>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110" name="Connecteur droit 109"/>
                    <p:cNvCxnSpPr/>
                    <p:nvPr/>
                  </p:nvCxnSpPr>
                  <p:spPr>
                    <a:xfrm rot="10800000">
                      <a:off x="1806328" y="2838814"/>
                      <a:ext cx="408217" cy="232995"/>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111" name="Connecteur droit 110"/>
                    <p:cNvCxnSpPr/>
                    <p:nvPr/>
                  </p:nvCxnSpPr>
                  <p:spPr>
                    <a:xfrm rot="5400000" flipH="1" flipV="1">
                      <a:off x="1593219" y="3693138"/>
                      <a:ext cx="1242653" cy="1"/>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104" name="Ellipse 103"/>
                  <p:cNvSpPr/>
                  <p:nvPr/>
                </p:nvSpPr>
                <p:spPr>
                  <a:xfrm>
                    <a:off x="1785918" y="2357430"/>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grpSp>
            <p:sp>
              <p:nvSpPr>
                <p:cNvPr id="99" name="Ellipse 98"/>
                <p:cNvSpPr/>
                <p:nvPr/>
              </p:nvSpPr>
              <p:spPr>
                <a:xfrm>
                  <a:off x="2214546" y="2928934"/>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00" name="Ellipse 99"/>
                <p:cNvSpPr/>
                <p:nvPr/>
              </p:nvSpPr>
              <p:spPr>
                <a:xfrm>
                  <a:off x="2071670" y="3857628"/>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101" name="Ellipse 100"/>
                <p:cNvSpPr/>
                <p:nvPr/>
              </p:nvSpPr>
              <p:spPr>
                <a:xfrm>
                  <a:off x="2071671" y="2571745"/>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102" name="Ellipse 79"/>
                <p:cNvSpPr/>
                <p:nvPr/>
              </p:nvSpPr>
              <p:spPr>
                <a:xfrm>
                  <a:off x="2786050" y="2428868"/>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grpSp>
          <p:grpSp>
            <p:nvGrpSpPr>
              <p:cNvPr id="11" name="Groupe 263"/>
              <p:cNvGrpSpPr/>
              <p:nvPr/>
            </p:nvGrpSpPr>
            <p:grpSpPr>
              <a:xfrm rot="21446799">
                <a:off x="2415361" y="3959229"/>
                <a:ext cx="1316676" cy="1727313"/>
                <a:chOff x="2857488" y="2357430"/>
                <a:chExt cx="1316676" cy="1727313"/>
              </a:xfrm>
            </p:grpSpPr>
            <p:grpSp>
              <p:nvGrpSpPr>
                <p:cNvPr id="85" name="Groupe 112"/>
                <p:cNvGrpSpPr/>
                <p:nvPr/>
              </p:nvGrpSpPr>
              <p:grpSpPr>
                <a:xfrm>
                  <a:off x="2909134" y="2426010"/>
                  <a:ext cx="1236121" cy="1574494"/>
                  <a:chOff x="1724684" y="2761145"/>
                  <a:chExt cx="1469582" cy="1475653"/>
                </a:xfrm>
              </p:grpSpPr>
              <p:cxnSp>
                <p:nvCxnSpPr>
                  <p:cNvPr id="92" name="Connecteur droit 91"/>
                  <p:cNvCxnSpPr/>
                  <p:nvPr/>
                </p:nvCxnSpPr>
                <p:spPr>
                  <a:xfrm rot="16200000" flipV="1">
                    <a:off x="1352267" y="3211232"/>
                    <a:ext cx="1397985" cy="653146"/>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93" name="Connecteur droit 92"/>
                  <p:cNvCxnSpPr/>
                  <p:nvPr/>
                </p:nvCxnSpPr>
                <p:spPr>
                  <a:xfrm rot="10800000">
                    <a:off x="1724684" y="2838813"/>
                    <a:ext cx="1469582" cy="155332"/>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94" name="Connecteur droit 93"/>
                  <p:cNvCxnSpPr/>
                  <p:nvPr/>
                </p:nvCxnSpPr>
                <p:spPr>
                  <a:xfrm rot="5400000" flipH="1" flipV="1">
                    <a:off x="2164722" y="3207254"/>
                    <a:ext cx="1242654" cy="816434"/>
                  </a:xfrm>
                  <a:prstGeom prst="line">
                    <a:avLst/>
                  </a:prstGeom>
                  <a:ln>
                    <a:prstDash val="sysDot"/>
                  </a:ln>
                </p:spPr>
                <p:style>
                  <a:lnRef idx="2">
                    <a:schemeClr val="accent4"/>
                  </a:lnRef>
                  <a:fillRef idx="0">
                    <a:schemeClr val="accent4"/>
                  </a:fillRef>
                  <a:effectRef idx="1">
                    <a:schemeClr val="accent4"/>
                  </a:effectRef>
                  <a:fontRef idx="minor">
                    <a:schemeClr val="tx1"/>
                  </a:fontRef>
                </p:style>
              </p:cxnSp>
              <p:cxnSp>
                <p:nvCxnSpPr>
                  <p:cNvPr id="95" name="Connecteur droit 94"/>
                  <p:cNvCxnSpPr/>
                  <p:nvPr/>
                </p:nvCxnSpPr>
                <p:spPr>
                  <a:xfrm rot="10800000" flipV="1">
                    <a:off x="1724686" y="2761145"/>
                    <a:ext cx="979719" cy="77668"/>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96" name="Connecteur droit 95"/>
                  <p:cNvCxnSpPr/>
                  <p:nvPr/>
                </p:nvCxnSpPr>
                <p:spPr>
                  <a:xfrm rot="10800000">
                    <a:off x="2704405" y="2761145"/>
                    <a:ext cx="489861" cy="233000"/>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97" name="Connecteur droit 96"/>
                  <p:cNvCxnSpPr/>
                  <p:nvPr/>
                </p:nvCxnSpPr>
                <p:spPr>
                  <a:xfrm rot="5400000" flipH="1" flipV="1">
                    <a:off x="1803296" y="3335683"/>
                    <a:ext cx="1475649" cy="326575"/>
                  </a:xfrm>
                  <a:prstGeom prst="line">
                    <a:avLst/>
                  </a:prstGeom>
                  <a:ln>
                    <a:prstDash val="sysDot"/>
                  </a:ln>
                </p:spPr>
                <p:style>
                  <a:lnRef idx="2">
                    <a:schemeClr val="accent4"/>
                  </a:lnRef>
                  <a:fillRef idx="0">
                    <a:schemeClr val="accent4"/>
                  </a:fillRef>
                  <a:effectRef idx="1">
                    <a:schemeClr val="accent4"/>
                  </a:effectRef>
                  <a:fontRef idx="minor">
                    <a:schemeClr val="tx1"/>
                  </a:fontRef>
                </p:style>
              </p:cxnSp>
            </p:grpSp>
            <p:sp>
              <p:nvSpPr>
                <p:cNvPr id="86" name="Ellipse 85"/>
                <p:cNvSpPr/>
                <p:nvPr/>
              </p:nvSpPr>
              <p:spPr>
                <a:xfrm>
                  <a:off x="3357554" y="2928934"/>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87" name="Ellipse 52"/>
                <p:cNvSpPr/>
                <p:nvPr/>
              </p:nvSpPr>
              <p:spPr>
                <a:xfrm>
                  <a:off x="3357554" y="3857628"/>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89" name="Ellipse 88"/>
                <p:cNvSpPr/>
                <p:nvPr/>
              </p:nvSpPr>
              <p:spPr>
                <a:xfrm>
                  <a:off x="4000496" y="2571744"/>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90" name="Ellipse 89"/>
                <p:cNvSpPr/>
                <p:nvPr/>
              </p:nvSpPr>
              <p:spPr>
                <a:xfrm>
                  <a:off x="3643306" y="2357430"/>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91" name="Ellipse 55"/>
                <p:cNvSpPr/>
                <p:nvPr/>
              </p:nvSpPr>
              <p:spPr>
                <a:xfrm>
                  <a:off x="2857488" y="2428868"/>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grpSp>
            <p:nvGrpSpPr>
              <p:cNvPr id="12" name="Groupe 194"/>
              <p:cNvGrpSpPr/>
              <p:nvPr/>
            </p:nvGrpSpPr>
            <p:grpSpPr>
              <a:xfrm>
                <a:off x="264831" y="3491487"/>
                <a:ext cx="3812867" cy="2076430"/>
                <a:chOff x="264831" y="3491487"/>
                <a:chExt cx="3812867" cy="2076430"/>
              </a:xfrm>
            </p:grpSpPr>
            <p:grpSp>
              <p:nvGrpSpPr>
                <p:cNvPr id="13" name="Groupe 255"/>
                <p:cNvGrpSpPr/>
                <p:nvPr/>
              </p:nvGrpSpPr>
              <p:grpSpPr>
                <a:xfrm rot="21446799">
                  <a:off x="754930" y="3609002"/>
                  <a:ext cx="1102362" cy="1727313"/>
                  <a:chOff x="1071538" y="1928802"/>
                  <a:chExt cx="1102362" cy="1727313"/>
                </a:xfrm>
              </p:grpSpPr>
              <p:grpSp>
                <p:nvGrpSpPr>
                  <p:cNvPr id="71" name="Groupe 200"/>
                  <p:cNvGrpSpPr/>
                  <p:nvPr/>
                </p:nvGrpSpPr>
                <p:grpSpPr>
                  <a:xfrm>
                    <a:off x="1142976" y="2000240"/>
                    <a:ext cx="1030104" cy="1574491"/>
                    <a:chOff x="1053681" y="2128828"/>
                    <a:chExt cx="880221" cy="1085856"/>
                  </a:xfrm>
                </p:grpSpPr>
                <p:grpSp>
                  <p:nvGrpSpPr>
                    <p:cNvPr id="77" name="Groupe 112"/>
                    <p:cNvGrpSpPr/>
                    <p:nvPr/>
                  </p:nvGrpSpPr>
                  <p:grpSpPr>
                    <a:xfrm>
                      <a:off x="1053681" y="2128828"/>
                      <a:ext cx="880221" cy="1085856"/>
                      <a:chOff x="1806328" y="2838814"/>
                      <a:chExt cx="1224655" cy="1475651"/>
                    </a:xfrm>
                  </p:grpSpPr>
                  <p:cxnSp>
                    <p:nvCxnSpPr>
                      <p:cNvPr id="79" name="Connecteur droit 78"/>
                      <p:cNvCxnSpPr/>
                      <p:nvPr/>
                    </p:nvCxnSpPr>
                    <p:spPr>
                      <a:xfrm rot="16200000" flipV="1">
                        <a:off x="1272614" y="3372532"/>
                        <a:ext cx="1475650" cy="408214"/>
                      </a:xfrm>
                      <a:prstGeom prst="line">
                        <a:avLst/>
                      </a:prstGeom>
                      <a:ln>
                        <a:prstDash val="sysDot"/>
                      </a:ln>
                    </p:spPr>
                    <p:style>
                      <a:lnRef idx="2">
                        <a:schemeClr val="accent4"/>
                      </a:lnRef>
                      <a:fillRef idx="0">
                        <a:schemeClr val="accent4"/>
                      </a:fillRef>
                      <a:effectRef idx="1">
                        <a:schemeClr val="accent4"/>
                      </a:effectRef>
                      <a:fontRef idx="minor">
                        <a:schemeClr val="tx1"/>
                      </a:fontRef>
                    </p:style>
                  </p:cxnSp>
                  <p:cxnSp>
                    <p:nvCxnSpPr>
                      <p:cNvPr id="80" name="Connecteur droit 79"/>
                      <p:cNvCxnSpPr/>
                      <p:nvPr/>
                    </p:nvCxnSpPr>
                    <p:spPr>
                      <a:xfrm rot="10800000">
                        <a:off x="1806328" y="2838814"/>
                        <a:ext cx="1224652" cy="1726"/>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81" name="Connecteur droit 80"/>
                      <p:cNvCxnSpPr/>
                      <p:nvPr/>
                    </p:nvCxnSpPr>
                    <p:spPr>
                      <a:xfrm rot="5400000" flipH="1" flipV="1">
                        <a:off x="1884938" y="3168420"/>
                        <a:ext cx="1475651" cy="816439"/>
                      </a:xfrm>
                      <a:prstGeom prst="line">
                        <a:avLst/>
                      </a:prstGeom>
                      <a:ln>
                        <a:prstDash val="sysDot"/>
                      </a:ln>
                    </p:spPr>
                    <p:style>
                      <a:lnRef idx="2">
                        <a:schemeClr val="accent4"/>
                      </a:lnRef>
                      <a:fillRef idx="0">
                        <a:schemeClr val="accent4"/>
                      </a:fillRef>
                      <a:effectRef idx="1">
                        <a:schemeClr val="accent4"/>
                      </a:effectRef>
                      <a:fontRef idx="minor">
                        <a:schemeClr val="tx1"/>
                      </a:fontRef>
                    </p:style>
                  </p:cxnSp>
                  <p:cxnSp>
                    <p:nvCxnSpPr>
                      <p:cNvPr id="82" name="Connecteur droit 81"/>
                      <p:cNvCxnSpPr/>
                      <p:nvPr/>
                    </p:nvCxnSpPr>
                    <p:spPr>
                      <a:xfrm rot="10800000">
                        <a:off x="1806328" y="2838814"/>
                        <a:ext cx="408217" cy="232995"/>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83" name="Connecteur droit 82"/>
                      <p:cNvCxnSpPr/>
                      <p:nvPr/>
                    </p:nvCxnSpPr>
                    <p:spPr>
                      <a:xfrm rot="10800000" flipV="1">
                        <a:off x="2214545" y="2838814"/>
                        <a:ext cx="816436" cy="232996"/>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84" name="Connecteur droit 83"/>
                      <p:cNvCxnSpPr/>
                      <p:nvPr/>
                    </p:nvCxnSpPr>
                    <p:spPr>
                      <a:xfrm rot="5400000" flipH="1" flipV="1">
                        <a:off x="1593219" y="3693138"/>
                        <a:ext cx="1242653" cy="1"/>
                      </a:xfrm>
                      <a:prstGeom prst="line">
                        <a:avLst/>
                      </a:prstGeom>
                      <a:ln>
                        <a:prstDash val="sysDot"/>
                      </a:ln>
                    </p:spPr>
                    <p:style>
                      <a:lnRef idx="2">
                        <a:schemeClr val="accent4"/>
                      </a:lnRef>
                      <a:fillRef idx="0">
                        <a:schemeClr val="accent4"/>
                      </a:fillRef>
                      <a:effectRef idx="1">
                        <a:schemeClr val="accent4"/>
                      </a:effectRef>
                      <a:fontRef idx="minor">
                        <a:schemeClr val="tx1"/>
                      </a:fontRef>
                    </p:style>
                  </p:cxnSp>
                </p:grpSp>
                <p:cxnSp>
                  <p:nvCxnSpPr>
                    <p:cNvPr id="78" name="Connecteur droit 77"/>
                    <p:cNvCxnSpPr/>
                    <p:nvPr/>
                  </p:nvCxnSpPr>
                  <p:spPr>
                    <a:xfrm rot="5400000">
                      <a:off x="1221557" y="2707477"/>
                      <a:ext cx="628656" cy="357190"/>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72" name="Ellipse 71"/>
                  <p:cNvSpPr/>
                  <p:nvPr/>
                </p:nvSpPr>
                <p:spPr>
                  <a:xfrm>
                    <a:off x="1428728" y="2428868"/>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73" name="Ellipse 72"/>
                  <p:cNvSpPr/>
                  <p:nvPr/>
                </p:nvSpPr>
                <p:spPr>
                  <a:xfrm>
                    <a:off x="1071538" y="1928802"/>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74" name="Ellipse 73"/>
                  <p:cNvSpPr/>
                  <p:nvPr/>
                </p:nvSpPr>
                <p:spPr>
                  <a:xfrm>
                    <a:off x="1428728" y="3429000"/>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75" name="Ellipse 74"/>
                  <p:cNvSpPr/>
                  <p:nvPr/>
                </p:nvSpPr>
                <p:spPr>
                  <a:xfrm>
                    <a:off x="2000232" y="1928802"/>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76" name="Ellipse 75"/>
                  <p:cNvSpPr/>
                  <p:nvPr/>
                </p:nvSpPr>
                <p:spPr>
                  <a:xfrm>
                    <a:off x="1428728" y="2143116"/>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grpSp>
            <p:grpSp>
              <p:nvGrpSpPr>
                <p:cNvPr id="14" name="Groupe 258"/>
                <p:cNvGrpSpPr/>
                <p:nvPr/>
              </p:nvGrpSpPr>
              <p:grpSpPr>
                <a:xfrm rot="21446799">
                  <a:off x="264831" y="3840604"/>
                  <a:ext cx="1316676" cy="1727313"/>
                  <a:chOff x="571472" y="2143116"/>
                  <a:chExt cx="1316676" cy="1727313"/>
                </a:xfrm>
              </p:grpSpPr>
              <p:grpSp>
                <p:nvGrpSpPr>
                  <p:cNvPr id="58" name="Groupe 256"/>
                  <p:cNvGrpSpPr/>
                  <p:nvPr/>
                </p:nvGrpSpPr>
                <p:grpSpPr>
                  <a:xfrm>
                    <a:off x="571472" y="2214554"/>
                    <a:ext cx="1316676" cy="1655875"/>
                    <a:chOff x="571472" y="2214554"/>
                    <a:chExt cx="1316676" cy="1655875"/>
                  </a:xfrm>
                </p:grpSpPr>
                <p:sp>
                  <p:nvSpPr>
                    <p:cNvPr id="60" name="Ellipse 59"/>
                    <p:cNvSpPr/>
                    <p:nvPr/>
                  </p:nvSpPr>
                  <p:spPr>
                    <a:xfrm>
                      <a:off x="1071538" y="2714620"/>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grpSp>
                  <p:nvGrpSpPr>
                    <p:cNvPr id="61" name="Groupe 112"/>
                    <p:cNvGrpSpPr/>
                    <p:nvPr/>
                  </p:nvGrpSpPr>
                  <p:grpSpPr>
                    <a:xfrm>
                      <a:off x="642906" y="2285992"/>
                      <a:ext cx="1167449" cy="1491625"/>
                      <a:chOff x="1806327" y="2838811"/>
                      <a:chExt cx="1387941" cy="1397986"/>
                    </a:xfrm>
                  </p:grpSpPr>
                  <p:cxnSp>
                    <p:nvCxnSpPr>
                      <p:cNvPr id="65" name="Connecteur droit 64"/>
                      <p:cNvCxnSpPr/>
                      <p:nvPr/>
                    </p:nvCxnSpPr>
                    <p:spPr>
                      <a:xfrm rot="16200000" flipV="1">
                        <a:off x="1433909" y="3211230"/>
                        <a:ext cx="1397986" cy="653148"/>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66" name="Connecteur droit 65"/>
                      <p:cNvCxnSpPr/>
                      <p:nvPr/>
                    </p:nvCxnSpPr>
                    <p:spPr>
                      <a:xfrm rot="10800000">
                        <a:off x="1806327" y="2838811"/>
                        <a:ext cx="1387939" cy="15533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67" name="Connecteur droit 66"/>
                      <p:cNvCxnSpPr/>
                      <p:nvPr/>
                    </p:nvCxnSpPr>
                    <p:spPr>
                      <a:xfrm rot="5400000" flipH="1" flipV="1">
                        <a:off x="2205546" y="3248075"/>
                        <a:ext cx="1242653" cy="734791"/>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68" name="Connecteur droit 67"/>
                      <p:cNvCxnSpPr/>
                      <p:nvPr/>
                    </p:nvCxnSpPr>
                    <p:spPr>
                      <a:xfrm rot="10800000" flipV="1">
                        <a:off x="1806327" y="2838811"/>
                        <a:ext cx="979719" cy="2"/>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69" name="Connecteur droit 68"/>
                      <p:cNvCxnSpPr/>
                      <p:nvPr/>
                    </p:nvCxnSpPr>
                    <p:spPr>
                      <a:xfrm rot="10800000">
                        <a:off x="2786049" y="2838811"/>
                        <a:ext cx="408217" cy="15533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70" name="Connecteur droit 69"/>
                      <p:cNvCxnSpPr/>
                      <p:nvPr/>
                    </p:nvCxnSpPr>
                    <p:spPr>
                      <a:xfrm rot="5400000" flipH="1" flipV="1">
                        <a:off x="1923771" y="3374518"/>
                        <a:ext cx="1397984" cy="326574"/>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62" name="Ellipse 61"/>
                    <p:cNvSpPr/>
                    <p:nvPr/>
                  </p:nvSpPr>
                  <p:spPr>
                    <a:xfrm>
                      <a:off x="571472" y="2214554"/>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63" name="Ellipse 62"/>
                    <p:cNvSpPr/>
                    <p:nvPr/>
                  </p:nvSpPr>
                  <p:spPr>
                    <a:xfrm>
                      <a:off x="1142976" y="3643314"/>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64" name="Ellipse 63"/>
                    <p:cNvSpPr/>
                    <p:nvPr/>
                  </p:nvSpPr>
                  <p:spPr>
                    <a:xfrm>
                      <a:off x="1714480" y="2357430"/>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sp>
                <p:nvSpPr>
                  <p:cNvPr id="59" name="Ellipse 58"/>
                  <p:cNvSpPr/>
                  <p:nvPr/>
                </p:nvSpPr>
                <p:spPr>
                  <a:xfrm>
                    <a:off x="1428728" y="2143116"/>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grpSp>
              <p:nvGrpSpPr>
                <p:cNvPr id="15" name="Groupe 265"/>
                <p:cNvGrpSpPr/>
                <p:nvPr/>
              </p:nvGrpSpPr>
              <p:grpSpPr>
                <a:xfrm rot="21446799">
                  <a:off x="2832460" y="3656223"/>
                  <a:ext cx="1245238" cy="1798751"/>
                  <a:chOff x="3286116" y="2071678"/>
                  <a:chExt cx="1245238" cy="1798751"/>
                </a:xfrm>
              </p:grpSpPr>
              <p:grpSp>
                <p:nvGrpSpPr>
                  <p:cNvPr id="46" name="Groupe 112"/>
                  <p:cNvGrpSpPr/>
                  <p:nvPr/>
                </p:nvGrpSpPr>
                <p:grpSpPr>
                  <a:xfrm>
                    <a:off x="3401787" y="2218843"/>
                    <a:ext cx="1098773" cy="1574491"/>
                    <a:chOff x="1806328" y="2838814"/>
                    <a:chExt cx="1306295" cy="1475651"/>
                  </a:xfrm>
                </p:grpSpPr>
                <p:cxnSp>
                  <p:nvCxnSpPr>
                    <p:cNvPr id="52" name="Connecteur droit 51"/>
                    <p:cNvCxnSpPr/>
                    <p:nvPr/>
                  </p:nvCxnSpPr>
                  <p:spPr>
                    <a:xfrm rot="16200000" flipV="1">
                      <a:off x="1272614" y="3372532"/>
                      <a:ext cx="1475650" cy="408214"/>
                    </a:xfrm>
                    <a:prstGeom prst="line">
                      <a:avLst/>
                    </a:prstGeom>
                    <a:ln>
                      <a:prstDash val="solid"/>
                    </a:ln>
                  </p:spPr>
                  <p:style>
                    <a:lnRef idx="2">
                      <a:schemeClr val="accent4"/>
                    </a:lnRef>
                    <a:fillRef idx="0">
                      <a:schemeClr val="accent4"/>
                    </a:fillRef>
                    <a:effectRef idx="1">
                      <a:schemeClr val="accent4"/>
                    </a:effectRef>
                    <a:fontRef idx="minor">
                      <a:schemeClr val="tx1"/>
                    </a:fontRef>
                  </p:style>
                </p:cxnSp>
                <p:cxnSp>
                  <p:nvCxnSpPr>
                    <p:cNvPr id="53" name="Connecteur droit 52"/>
                    <p:cNvCxnSpPr/>
                    <p:nvPr/>
                  </p:nvCxnSpPr>
                  <p:spPr>
                    <a:xfrm rot="10800000">
                      <a:off x="1806328" y="2838814"/>
                      <a:ext cx="1306295" cy="7766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54" name="Connecteur droit 53"/>
                    <p:cNvCxnSpPr/>
                    <p:nvPr/>
                  </p:nvCxnSpPr>
                  <p:spPr>
                    <a:xfrm rot="5400000" flipH="1" flipV="1">
                      <a:off x="1964590" y="3166432"/>
                      <a:ext cx="1397986" cy="898078"/>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55" name="Connecteur droit 54"/>
                    <p:cNvCxnSpPr/>
                    <p:nvPr/>
                  </p:nvCxnSpPr>
                  <p:spPr>
                    <a:xfrm rot="10800000">
                      <a:off x="1806328" y="2838814"/>
                      <a:ext cx="408217" cy="232995"/>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56" name="Connecteur droit 55"/>
                    <p:cNvCxnSpPr/>
                    <p:nvPr/>
                  </p:nvCxnSpPr>
                  <p:spPr>
                    <a:xfrm rot="10800000" flipV="1">
                      <a:off x="2214544" y="2916478"/>
                      <a:ext cx="898078" cy="155332"/>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57" name="Connecteur droit 56"/>
                    <p:cNvCxnSpPr/>
                    <p:nvPr/>
                  </p:nvCxnSpPr>
                  <p:spPr>
                    <a:xfrm rot="5400000" flipH="1" flipV="1">
                      <a:off x="1593219" y="3693138"/>
                      <a:ext cx="1242653" cy="1"/>
                    </a:xfrm>
                    <a:prstGeom prst="line">
                      <a:avLst/>
                    </a:prstGeom>
                    <a:ln>
                      <a:prstDash val="solid"/>
                    </a:ln>
                  </p:spPr>
                  <p:style>
                    <a:lnRef idx="2">
                      <a:schemeClr val="accent4"/>
                    </a:lnRef>
                    <a:fillRef idx="0">
                      <a:schemeClr val="accent4"/>
                    </a:fillRef>
                    <a:effectRef idx="1">
                      <a:schemeClr val="accent4"/>
                    </a:effectRef>
                    <a:fontRef idx="minor">
                      <a:schemeClr val="tx1"/>
                    </a:fontRef>
                  </p:style>
                </p:cxnSp>
              </p:grpSp>
              <p:sp>
                <p:nvSpPr>
                  <p:cNvPr id="47" name="Ellipse 46"/>
                  <p:cNvSpPr/>
                  <p:nvPr/>
                </p:nvSpPr>
                <p:spPr>
                  <a:xfrm>
                    <a:off x="3714744" y="2643182"/>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8" name="Ellipse 47"/>
                  <p:cNvSpPr/>
                  <p:nvPr/>
                </p:nvSpPr>
                <p:spPr>
                  <a:xfrm>
                    <a:off x="3714744" y="3643314"/>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49" name="Ellipse 48"/>
                  <p:cNvSpPr/>
                  <p:nvPr/>
                </p:nvSpPr>
                <p:spPr>
                  <a:xfrm>
                    <a:off x="4357686" y="2214554"/>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50" name="Ellipse 49"/>
                  <p:cNvSpPr/>
                  <p:nvPr/>
                </p:nvSpPr>
                <p:spPr>
                  <a:xfrm>
                    <a:off x="3286116" y="2071678"/>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51" name="Ellipse 40"/>
                  <p:cNvSpPr/>
                  <p:nvPr/>
                </p:nvSpPr>
                <p:spPr>
                  <a:xfrm>
                    <a:off x="3643306" y="2357430"/>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grpSp>
              <p:nvGrpSpPr>
                <p:cNvPr id="16" name="Groupe 268"/>
                <p:cNvGrpSpPr/>
                <p:nvPr/>
              </p:nvGrpSpPr>
              <p:grpSpPr>
                <a:xfrm rot="21446799">
                  <a:off x="1679413" y="3491487"/>
                  <a:ext cx="1316676" cy="1727313"/>
                  <a:chOff x="2143108" y="1857364"/>
                  <a:chExt cx="1316676" cy="1727313"/>
                </a:xfrm>
              </p:grpSpPr>
              <p:grpSp>
                <p:nvGrpSpPr>
                  <p:cNvPr id="32" name="Groupe 212"/>
                  <p:cNvGrpSpPr/>
                  <p:nvPr/>
                </p:nvGrpSpPr>
                <p:grpSpPr>
                  <a:xfrm>
                    <a:off x="2153727" y="1928796"/>
                    <a:ext cx="1236122" cy="1574492"/>
                    <a:chOff x="1933899" y="2071678"/>
                    <a:chExt cx="1056263" cy="1085859"/>
                  </a:xfrm>
                </p:grpSpPr>
                <p:grpSp>
                  <p:nvGrpSpPr>
                    <p:cNvPr id="38" name="Groupe 112"/>
                    <p:cNvGrpSpPr/>
                    <p:nvPr/>
                  </p:nvGrpSpPr>
                  <p:grpSpPr>
                    <a:xfrm>
                      <a:off x="1933899" y="2071678"/>
                      <a:ext cx="1056263" cy="1085859"/>
                      <a:chOff x="1724684" y="2761145"/>
                      <a:chExt cx="1469582" cy="1475654"/>
                    </a:xfrm>
                  </p:grpSpPr>
                  <p:cxnSp>
                    <p:nvCxnSpPr>
                      <p:cNvPr id="40" name="Connecteur droit 39"/>
                      <p:cNvCxnSpPr/>
                      <p:nvPr/>
                    </p:nvCxnSpPr>
                    <p:spPr>
                      <a:xfrm rot="16200000" flipV="1">
                        <a:off x="1352267" y="3211232"/>
                        <a:ext cx="1397985" cy="653146"/>
                      </a:xfrm>
                      <a:prstGeom prst="line">
                        <a:avLst/>
                      </a:prstGeom>
                      <a:ln>
                        <a:prstDash val="sysDot"/>
                      </a:ln>
                    </p:spPr>
                    <p:style>
                      <a:lnRef idx="2">
                        <a:schemeClr val="accent4"/>
                      </a:lnRef>
                      <a:fillRef idx="0">
                        <a:schemeClr val="accent4"/>
                      </a:fillRef>
                      <a:effectRef idx="1">
                        <a:schemeClr val="accent4"/>
                      </a:effectRef>
                      <a:fontRef idx="minor">
                        <a:schemeClr val="tx1"/>
                      </a:fontRef>
                    </p:style>
                  </p:cxnSp>
                  <p:cxnSp>
                    <p:nvCxnSpPr>
                      <p:cNvPr id="41" name="Connecteur droit 40"/>
                      <p:cNvCxnSpPr/>
                      <p:nvPr/>
                    </p:nvCxnSpPr>
                    <p:spPr>
                      <a:xfrm rot="10800000">
                        <a:off x="1724684" y="2838813"/>
                        <a:ext cx="1469582" cy="155332"/>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2" name="Connecteur droit 41"/>
                      <p:cNvCxnSpPr/>
                      <p:nvPr/>
                    </p:nvCxnSpPr>
                    <p:spPr>
                      <a:xfrm rot="5400000" flipH="1" flipV="1">
                        <a:off x="2164722" y="3207254"/>
                        <a:ext cx="1242654" cy="81643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3" name="Connecteur droit 32"/>
                      <p:cNvCxnSpPr/>
                      <p:nvPr/>
                    </p:nvCxnSpPr>
                    <p:spPr>
                      <a:xfrm rot="10800000" flipV="1">
                        <a:off x="1724686" y="2761145"/>
                        <a:ext cx="979719" cy="77668"/>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4" name="Connecteur droit 43"/>
                      <p:cNvCxnSpPr/>
                      <p:nvPr/>
                    </p:nvCxnSpPr>
                    <p:spPr>
                      <a:xfrm rot="10800000">
                        <a:off x="2704405" y="2761145"/>
                        <a:ext cx="489861" cy="233000"/>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5" name="Connecteur droit 44"/>
                      <p:cNvCxnSpPr/>
                      <p:nvPr/>
                    </p:nvCxnSpPr>
                    <p:spPr>
                      <a:xfrm rot="5400000" flipH="1" flipV="1">
                        <a:off x="1803293" y="3335686"/>
                        <a:ext cx="1475653" cy="326573"/>
                      </a:xfrm>
                      <a:prstGeom prst="line">
                        <a:avLst/>
                      </a:prstGeom>
                      <a:ln>
                        <a:prstDash val="sysDot"/>
                      </a:ln>
                    </p:spPr>
                    <p:style>
                      <a:lnRef idx="2">
                        <a:schemeClr val="accent4"/>
                      </a:lnRef>
                      <a:fillRef idx="0">
                        <a:schemeClr val="accent4"/>
                      </a:fillRef>
                      <a:effectRef idx="1">
                        <a:schemeClr val="accent4"/>
                      </a:effectRef>
                      <a:fontRef idx="minor">
                        <a:schemeClr val="tx1"/>
                      </a:fontRef>
                    </p:style>
                  </p:cxnSp>
                </p:grpSp>
                <p:cxnSp>
                  <p:nvCxnSpPr>
                    <p:cNvPr id="39" name="Connecteur droit 38"/>
                    <p:cNvCxnSpPr/>
                    <p:nvPr/>
                  </p:nvCxnSpPr>
                  <p:spPr>
                    <a:xfrm rot="16200000" flipV="1">
                      <a:off x="2250265" y="2964653"/>
                      <a:ext cx="214314" cy="142876"/>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33" name="Ellipse 32"/>
                  <p:cNvSpPr/>
                  <p:nvPr/>
                </p:nvSpPr>
                <p:spPr>
                  <a:xfrm>
                    <a:off x="2643174" y="2357430"/>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34" name="Ellipse 33"/>
                  <p:cNvSpPr/>
                  <p:nvPr/>
                </p:nvSpPr>
                <p:spPr>
                  <a:xfrm>
                    <a:off x="2643174" y="3357562"/>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5" name="Ellipse 34"/>
                  <p:cNvSpPr/>
                  <p:nvPr/>
                </p:nvSpPr>
                <p:spPr>
                  <a:xfrm>
                    <a:off x="2857488" y="1857364"/>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6" name="Ellipse 35"/>
                  <p:cNvSpPr/>
                  <p:nvPr/>
                </p:nvSpPr>
                <p:spPr>
                  <a:xfrm>
                    <a:off x="2143108" y="1928802"/>
                    <a:ext cx="173668" cy="227115"/>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7" name="Ellipse 26"/>
                  <p:cNvSpPr/>
                  <p:nvPr/>
                </p:nvSpPr>
                <p:spPr>
                  <a:xfrm>
                    <a:off x="3286116" y="2071678"/>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grpSp>
              <p:nvGrpSpPr>
                <p:cNvPr id="17" name="Groupe 225"/>
                <p:cNvGrpSpPr/>
                <p:nvPr/>
              </p:nvGrpSpPr>
              <p:grpSpPr>
                <a:xfrm>
                  <a:off x="1071538" y="3571876"/>
                  <a:ext cx="2245370" cy="727181"/>
                  <a:chOff x="1071538" y="3571876"/>
                  <a:chExt cx="2245370" cy="727181"/>
                </a:xfrm>
              </p:grpSpPr>
              <p:grpSp>
                <p:nvGrpSpPr>
                  <p:cNvPr id="18" name="Groupe 163"/>
                  <p:cNvGrpSpPr/>
                  <p:nvPr/>
                </p:nvGrpSpPr>
                <p:grpSpPr>
                  <a:xfrm>
                    <a:off x="1142968" y="3691200"/>
                    <a:ext cx="2046488" cy="500273"/>
                    <a:chOff x="4913888" y="2273106"/>
                    <a:chExt cx="1748721" cy="345016"/>
                  </a:xfrm>
                  <a:scene3d>
                    <a:camera prst="orthographicFront">
                      <a:rot lat="0" lon="0" rev="0"/>
                    </a:camera>
                    <a:lightRig rig="threePt" dir="t"/>
                  </a:scene3d>
                </p:grpSpPr>
                <p:cxnSp>
                  <p:nvCxnSpPr>
                    <p:cNvPr id="26" name="Connecteur droit 25"/>
                    <p:cNvCxnSpPr/>
                    <p:nvPr/>
                  </p:nvCxnSpPr>
                  <p:spPr>
                    <a:xfrm rot="10800000">
                      <a:off x="5463280" y="2273106"/>
                      <a:ext cx="888509" cy="65516"/>
                    </a:xfrm>
                    <a:prstGeom prst="line">
                      <a:avLst/>
                    </a:prstGeom>
                    <a:ln w="73025">
                      <a:solidFill>
                        <a:srgbClr val="2948E3"/>
                      </a:solidFill>
                      <a:prstDash val="sysDot"/>
                    </a:ln>
                    <a:sp3d>
                      <a:bevelT w="114300" prst="artDeco"/>
                    </a:sp3d>
                  </p:spPr>
                  <p:style>
                    <a:lnRef idx="3">
                      <a:schemeClr val="accent1"/>
                    </a:lnRef>
                    <a:fillRef idx="0">
                      <a:schemeClr val="accent1"/>
                    </a:fillRef>
                    <a:effectRef idx="2">
                      <a:schemeClr val="accent1"/>
                    </a:effectRef>
                    <a:fontRef idx="minor">
                      <a:schemeClr val="tx1"/>
                    </a:fontRef>
                  </p:style>
                </p:cxnSp>
                <p:cxnSp>
                  <p:nvCxnSpPr>
                    <p:cNvPr id="27" name="Connecteur droit 26"/>
                    <p:cNvCxnSpPr/>
                    <p:nvPr/>
                  </p:nvCxnSpPr>
                  <p:spPr>
                    <a:xfrm rot="10800000">
                      <a:off x="5199636" y="2567223"/>
                      <a:ext cx="837267" cy="39020"/>
                    </a:xfrm>
                    <a:prstGeom prst="line">
                      <a:avLst/>
                    </a:prstGeom>
                    <a:ln w="73025">
                      <a:solidFill>
                        <a:srgbClr val="2948E3"/>
                      </a:solidFill>
                      <a:prstDash val="sysDot"/>
                    </a:ln>
                    <a:sp3d>
                      <a:bevelT w="114300" prst="artDeco"/>
                    </a:sp3d>
                  </p:spPr>
                  <p:style>
                    <a:lnRef idx="3">
                      <a:schemeClr val="accent1"/>
                    </a:lnRef>
                    <a:fillRef idx="0">
                      <a:schemeClr val="accent1"/>
                    </a:fillRef>
                    <a:effectRef idx="2">
                      <a:schemeClr val="accent1"/>
                    </a:effectRef>
                    <a:fontRef idx="minor">
                      <a:schemeClr val="tx1"/>
                    </a:fontRef>
                  </p:style>
                </p:cxnSp>
                <p:cxnSp>
                  <p:nvCxnSpPr>
                    <p:cNvPr id="28" name="Connecteur droit 27"/>
                    <p:cNvCxnSpPr/>
                    <p:nvPr/>
                  </p:nvCxnSpPr>
                  <p:spPr>
                    <a:xfrm rot="10800000" flipV="1">
                      <a:off x="4974932" y="2289353"/>
                      <a:ext cx="427307" cy="147804"/>
                    </a:xfrm>
                    <a:prstGeom prst="line">
                      <a:avLst/>
                    </a:prstGeom>
                    <a:ln w="73025">
                      <a:solidFill>
                        <a:srgbClr val="2948E3"/>
                      </a:solidFill>
                      <a:prstDash val="sysDot"/>
                    </a:ln>
                    <a:sp3d>
                      <a:bevelT w="114300" prst="artDeco"/>
                    </a:sp3d>
                  </p:spPr>
                  <p:style>
                    <a:lnRef idx="3">
                      <a:schemeClr val="accent1"/>
                    </a:lnRef>
                    <a:fillRef idx="0">
                      <a:schemeClr val="accent1"/>
                    </a:fillRef>
                    <a:effectRef idx="2">
                      <a:schemeClr val="accent1"/>
                    </a:effectRef>
                    <a:fontRef idx="minor">
                      <a:schemeClr val="tx1"/>
                    </a:fontRef>
                  </p:style>
                </p:cxnSp>
                <p:cxnSp>
                  <p:nvCxnSpPr>
                    <p:cNvPr id="29" name="Connecteur droit 28"/>
                    <p:cNvCxnSpPr>
                      <a:stCxn id="64" idx="1"/>
                    </p:cNvCxnSpPr>
                    <p:nvPr/>
                  </p:nvCxnSpPr>
                  <p:spPr>
                    <a:xfrm rot="16200000" flipV="1">
                      <a:off x="4985824" y="2380979"/>
                      <a:ext cx="80297" cy="224169"/>
                    </a:xfrm>
                    <a:prstGeom prst="line">
                      <a:avLst/>
                    </a:prstGeom>
                    <a:ln w="73025">
                      <a:solidFill>
                        <a:srgbClr val="2948E3"/>
                      </a:solidFill>
                      <a:prstDash val="sysDot"/>
                    </a:ln>
                    <a:sp3d>
                      <a:bevelT w="114300" prst="artDeco"/>
                    </a:sp3d>
                  </p:spPr>
                  <p:style>
                    <a:lnRef idx="3">
                      <a:schemeClr val="accent1"/>
                    </a:lnRef>
                    <a:fillRef idx="0">
                      <a:schemeClr val="accent1"/>
                    </a:fillRef>
                    <a:effectRef idx="2">
                      <a:schemeClr val="accent1"/>
                    </a:effectRef>
                    <a:fontRef idx="minor">
                      <a:schemeClr val="tx1"/>
                    </a:fontRef>
                  </p:style>
                </p:cxnSp>
                <p:cxnSp>
                  <p:nvCxnSpPr>
                    <p:cNvPr id="30" name="Connecteur droit 29"/>
                    <p:cNvCxnSpPr/>
                    <p:nvPr/>
                  </p:nvCxnSpPr>
                  <p:spPr>
                    <a:xfrm rot="10800000" flipV="1">
                      <a:off x="6073717" y="2532876"/>
                      <a:ext cx="570238" cy="85246"/>
                    </a:xfrm>
                    <a:prstGeom prst="line">
                      <a:avLst/>
                    </a:prstGeom>
                    <a:ln w="73025">
                      <a:solidFill>
                        <a:srgbClr val="2948E3"/>
                      </a:solidFill>
                      <a:prstDash val="sysDot"/>
                    </a:ln>
                    <a:sp3d>
                      <a:bevelT w="114300" prst="artDeco"/>
                    </a:sp3d>
                  </p:spPr>
                  <p:style>
                    <a:lnRef idx="3">
                      <a:schemeClr val="accent1"/>
                    </a:lnRef>
                    <a:fillRef idx="0">
                      <a:schemeClr val="accent1"/>
                    </a:fillRef>
                    <a:effectRef idx="2">
                      <a:schemeClr val="accent1"/>
                    </a:effectRef>
                    <a:fontRef idx="minor">
                      <a:schemeClr val="tx1"/>
                    </a:fontRef>
                  </p:style>
                </p:cxnSp>
                <p:cxnSp>
                  <p:nvCxnSpPr>
                    <p:cNvPr id="31" name="Connecteur droit 30"/>
                    <p:cNvCxnSpPr/>
                    <p:nvPr/>
                  </p:nvCxnSpPr>
                  <p:spPr>
                    <a:xfrm rot="16200000" flipV="1">
                      <a:off x="6506854" y="2321015"/>
                      <a:ext cx="88879" cy="222631"/>
                    </a:xfrm>
                    <a:prstGeom prst="line">
                      <a:avLst/>
                    </a:prstGeom>
                    <a:ln w="73025">
                      <a:solidFill>
                        <a:srgbClr val="2948E3"/>
                      </a:solidFill>
                      <a:prstDash val="sysDot"/>
                    </a:ln>
                    <a:sp3d>
                      <a:bevelT w="114300" prst="artDeco"/>
                    </a:sp3d>
                  </p:spPr>
                  <p:style>
                    <a:lnRef idx="3">
                      <a:schemeClr val="accent1"/>
                    </a:lnRef>
                    <a:fillRef idx="0">
                      <a:schemeClr val="accent1"/>
                    </a:fillRef>
                    <a:effectRef idx="2">
                      <a:schemeClr val="accent1"/>
                    </a:effectRef>
                    <a:fontRef idx="minor">
                      <a:schemeClr val="tx1"/>
                    </a:fontRef>
                  </p:style>
                </p:cxnSp>
              </p:grpSp>
              <p:grpSp>
                <p:nvGrpSpPr>
                  <p:cNvPr id="19" name="Groupe 222"/>
                  <p:cNvGrpSpPr/>
                  <p:nvPr/>
                </p:nvGrpSpPr>
                <p:grpSpPr>
                  <a:xfrm>
                    <a:off x="1071538" y="3571876"/>
                    <a:ext cx="2245370" cy="727181"/>
                    <a:chOff x="2433833" y="2146872"/>
                    <a:chExt cx="2245370" cy="727181"/>
                  </a:xfrm>
                </p:grpSpPr>
                <p:sp>
                  <p:nvSpPr>
                    <p:cNvPr id="20" name="Ellipse 19"/>
                    <p:cNvSpPr/>
                    <p:nvPr/>
                  </p:nvSpPr>
                  <p:spPr>
                    <a:xfrm rot="21446799">
                      <a:off x="4505535" y="2504062"/>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1" name="Ellipse 20"/>
                    <p:cNvSpPr/>
                    <p:nvPr/>
                  </p:nvSpPr>
                  <p:spPr>
                    <a:xfrm rot="21446799">
                      <a:off x="4153317" y="2222065"/>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2" name="Ellipse 21"/>
                    <p:cNvSpPr/>
                    <p:nvPr/>
                  </p:nvSpPr>
                  <p:spPr>
                    <a:xfrm rot="21446799">
                      <a:off x="3005337" y="2146872"/>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3" name="Ellipse 22"/>
                    <p:cNvSpPr/>
                    <p:nvPr/>
                  </p:nvSpPr>
                  <p:spPr>
                    <a:xfrm rot="21446799">
                      <a:off x="2433833" y="2432624"/>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4" name="Ellipse 23"/>
                    <p:cNvSpPr/>
                    <p:nvPr/>
                  </p:nvSpPr>
                  <p:spPr>
                    <a:xfrm rot="21446799">
                      <a:off x="2719585" y="2575499"/>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5" name="Ellipse 24"/>
                    <p:cNvSpPr/>
                    <p:nvPr/>
                  </p:nvSpPr>
                  <p:spPr>
                    <a:xfrm rot="21446799">
                      <a:off x="3719717" y="2646938"/>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grpSp>
            </p:grpSp>
          </p:grpSp>
        </p:grpSp>
        <p:grpSp>
          <p:nvGrpSpPr>
            <p:cNvPr id="487" name="Groupe 486"/>
            <p:cNvGrpSpPr/>
            <p:nvPr/>
          </p:nvGrpSpPr>
          <p:grpSpPr>
            <a:xfrm>
              <a:off x="3286116" y="5572140"/>
              <a:ext cx="1060893" cy="714380"/>
              <a:chOff x="3286116" y="5572140"/>
              <a:chExt cx="1060893" cy="714380"/>
            </a:xfrm>
          </p:grpSpPr>
          <p:sp>
            <p:nvSpPr>
              <p:cNvPr id="472" name="Accolade fermante 471"/>
              <p:cNvSpPr/>
              <p:nvPr/>
            </p:nvSpPr>
            <p:spPr>
              <a:xfrm>
                <a:off x="3286116" y="5572140"/>
                <a:ext cx="357190" cy="714380"/>
              </a:xfrm>
              <a:prstGeom prst="rightBrace">
                <a:avLst>
                  <a:gd name="adj1" fmla="val 24087"/>
                  <a:gd name="adj2" fmla="val 50000"/>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fr-FR"/>
              </a:p>
            </p:txBody>
          </p:sp>
          <p:sp>
            <p:nvSpPr>
              <p:cNvPr id="477" name="Rectangle 476"/>
              <p:cNvSpPr/>
              <p:nvPr/>
            </p:nvSpPr>
            <p:spPr>
              <a:xfrm>
                <a:off x="3643306" y="5643578"/>
                <a:ext cx="703703" cy="523220"/>
              </a:xfrm>
              <a:prstGeom prst="rect">
                <a:avLst/>
              </a:prstGeom>
            </p:spPr>
            <p:txBody>
              <a:bodyPr wrap="square">
                <a:spAutoFit/>
              </a:bodyPr>
              <a:lstStyle/>
              <a:p>
                <a:r>
                  <a:rPr lang="fr-FR" sz="2800" b="1" dirty="0" smtClean="0">
                    <a:solidFill>
                      <a:srgbClr val="151AF7"/>
                    </a:solidFill>
                    <a:latin typeface="Times New Roman" pitchFamily="18" charset="0"/>
                    <a:cs typeface="Times New Roman" pitchFamily="18" charset="0"/>
                  </a:rPr>
                  <a:t>(T) </a:t>
                </a:r>
                <a:endParaRPr lang="fr-FR" sz="2800" dirty="0">
                  <a:solidFill>
                    <a:srgbClr val="151AF7"/>
                  </a:solidFill>
                </a:endParaRPr>
              </a:p>
            </p:txBody>
          </p:sp>
        </p:grpSp>
      </p:grpSp>
      <p:grpSp>
        <p:nvGrpSpPr>
          <p:cNvPr id="492" name="Groupe 491"/>
          <p:cNvGrpSpPr/>
          <p:nvPr/>
        </p:nvGrpSpPr>
        <p:grpSpPr>
          <a:xfrm>
            <a:off x="4429124" y="5357826"/>
            <a:ext cx="3286148" cy="1071570"/>
            <a:chOff x="5000628" y="5357826"/>
            <a:chExt cx="3286148" cy="1071570"/>
          </a:xfrm>
        </p:grpSpPr>
        <p:grpSp>
          <p:nvGrpSpPr>
            <p:cNvPr id="190" name="Groupe 189"/>
            <p:cNvGrpSpPr/>
            <p:nvPr/>
          </p:nvGrpSpPr>
          <p:grpSpPr>
            <a:xfrm rot="10800000">
              <a:off x="6000760" y="5357826"/>
              <a:ext cx="2286016" cy="1071570"/>
              <a:chOff x="264833" y="3491487"/>
              <a:chExt cx="3812865" cy="2261619"/>
            </a:xfrm>
          </p:grpSpPr>
          <p:grpSp>
            <p:nvGrpSpPr>
              <p:cNvPr id="191" name="Groupe 261"/>
              <p:cNvGrpSpPr/>
              <p:nvPr/>
            </p:nvGrpSpPr>
            <p:grpSpPr>
              <a:xfrm rot="21446799">
                <a:off x="1395189" y="4025793"/>
                <a:ext cx="1173799" cy="1727313"/>
                <a:chOff x="1785919" y="2357430"/>
                <a:chExt cx="1173799" cy="1727313"/>
              </a:xfrm>
            </p:grpSpPr>
            <p:grpSp>
              <p:nvGrpSpPr>
                <p:cNvPr id="278" name="Groupe 260"/>
                <p:cNvGrpSpPr/>
                <p:nvPr/>
              </p:nvGrpSpPr>
              <p:grpSpPr>
                <a:xfrm>
                  <a:off x="1785919" y="2357430"/>
                  <a:ext cx="1123211" cy="1643066"/>
                  <a:chOff x="1785918" y="2357430"/>
                  <a:chExt cx="1123211" cy="1643066"/>
                </a:xfrm>
              </p:grpSpPr>
              <p:grpSp>
                <p:nvGrpSpPr>
                  <p:cNvPr id="283" name="Groupe 112"/>
                  <p:cNvGrpSpPr/>
                  <p:nvPr/>
                </p:nvGrpSpPr>
                <p:grpSpPr>
                  <a:xfrm>
                    <a:off x="1810356" y="2426007"/>
                    <a:ext cx="1098773" cy="1574489"/>
                    <a:chOff x="1806328" y="2838814"/>
                    <a:chExt cx="1306295" cy="1475651"/>
                  </a:xfrm>
                </p:grpSpPr>
                <p:cxnSp>
                  <p:nvCxnSpPr>
                    <p:cNvPr id="285" name="Connecteur droit 284"/>
                    <p:cNvCxnSpPr/>
                    <p:nvPr/>
                  </p:nvCxnSpPr>
                  <p:spPr>
                    <a:xfrm rot="10800000" flipV="1">
                      <a:off x="2214544" y="2916478"/>
                      <a:ext cx="898078" cy="155332"/>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286" name="Connecteur droit 285"/>
                    <p:cNvCxnSpPr/>
                    <p:nvPr/>
                  </p:nvCxnSpPr>
                  <p:spPr>
                    <a:xfrm rot="16200000" flipV="1">
                      <a:off x="1272614" y="3372532"/>
                      <a:ext cx="1475650" cy="40821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287" name="Connecteur droit 286"/>
                    <p:cNvCxnSpPr/>
                    <p:nvPr/>
                  </p:nvCxnSpPr>
                  <p:spPr>
                    <a:xfrm rot="10800000">
                      <a:off x="1806328" y="2838814"/>
                      <a:ext cx="1306295" cy="7766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288" name="Connecteur droit 287"/>
                    <p:cNvCxnSpPr/>
                    <p:nvPr/>
                  </p:nvCxnSpPr>
                  <p:spPr>
                    <a:xfrm rot="5400000" flipH="1" flipV="1">
                      <a:off x="1964590" y="3166432"/>
                      <a:ext cx="1397986" cy="898078"/>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289" name="Connecteur droit 288"/>
                    <p:cNvCxnSpPr/>
                    <p:nvPr/>
                  </p:nvCxnSpPr>
                  <p:spPr>
                    <a:xfrm rot="10800000">
                      <a:off x="1806328" y="2838814"/>
                      <a:ext cx="408217" cy="232995"/>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290" name="Connecteur droit 289"/>
                    <p:cNvCxnSpPr/>
                    <p:nvPr/>
                  </p:nvCxnSpPr>
                  <p:spPr>
                    <a:xfrm rot="5400000" flipH="1" flipV="1">
                      <a:off x="1593219" y="3693138"/>
                      <a:ext cx="1242653" cy="1"/>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284" name="Ellipse 283"/>
                  <p:cNvSpPr/>
                  <p:nvPr/>
                </p:nvSpPr>
                <p:spPr>
                  <a:xfrm>
                    <a:off x="1785918" y="2357430"/>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grpSp>
            <p:sp>
              <p:nvSpPr>
                <p:cNvPr id="279" name="Ellipse 278"/>
                <p:cNvSpPr/>
                <p:nvPr/>
              </p:nvSpPr>
              <p:spPr>
                <a:xfrm>
                  <a:off x="2214546" y="2928934"/>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80" name="Ellipse 279"/>
                <p:cNvSpPr/>
                <p:nvPr/>
              </p:nvSpPr>
              <p:spPr>
                <a:xfrm>
                  <a:off x="2071670" y="3857628"/>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281" name="Ellipse 280"/>
                <p:cNvSpPr/>
                <p:nvPr/>
              </p:nvSpPr>
              <p:spPr>
                <a:xfrm>
                  <a:off x="2071671" y="2571745"/>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282" name="Ellipse 79"/>
                <p:cNvSpPr/>
                <p:nvPr/>
              </p:nvSpPr>
              <p:spPr>
                <a:xfrm>
                  <a:off x="2786050" y="2428868"/>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grpSp>
          <p:grpSp>
            <p:nvGrpSpPr>
              <p:cNvPr id="192" name="Groupe 263"/>
              <p:cNvGrpSpPr/>
              <p:nvPr/>
            </p:nvGrpSpPr>
            <p:grpSpPr>
              <a:xfrm rot="21446799">
                <a:off x="2415361" y="3959227"/>
                <a:ext cx="1316676" cy="1727313"/>
                <a:chOff x="2857488" y="2357430"/>
                <a:chExt cx="1316676" cy="1727313"/>
              </a:xfrm>
            </p:grpSpPr>
            <p:grpSp>
              <p:nvGrpSpPr>
                <p:cNvPr id="266" name="Groupe 112"/>
                <p:cNvGrpSpPr/>
                <p:nvPr/>
              </p:nvGrpSpPr>
              <p:grpSpPr>
                <a:xfrm>
                  <a:off x="2909134" y="2426010"/>
                  <a:ext cx="1236121" cy="1574494"/>
                  <a:chOff x="1724684" y="2761145"/>
                  <a:chExt cx="1469582" cy="1475653"/>
                </a:xfrm>
              </p:grpSpPr>
              <p:cxnSp>
                <p:nvCxnSpPr>
                  <p:cNvPr id="272" name="Connecteur droit 271"/>
                  <p:cNvCxnSpPr/>
                  <p:nvPr/>
                </p:nvCxnSpPr>
                <p:spPr>
                  <a:xfrm rot="16200000" flipV="1">
                    <a:off x="1352267" y="3211232"/>
                    <a:ext cx="1397985" cy="653146"/>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273" name="Connecteur droit 272"/>
                  <p:cNvCxnSpPr/>
                  <p:nvPr/>
                </p:nvCxnSpPr>
                <p:spPr>
                  <a:xfrm rot="10800000">
                    <a:off x="1724684" y="2838813"/>
                    <a:ext cx="1469582" cy="155332"/>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274" name="Connecteur droit 273"/>
                  <p:cNvCxnSpPr/>
                  <p:nvPr/>
                </p:nvCxnSpPr>
                <p:spPr>
                  <a:xfrm rot="5400000" flipH="1" flipV="1">
                    <a:off x="2164722" y="3207254"/>
                    <a:ext cx="1242654" cy="816434"/>
                  </a:xfrm>
                  <a:prstGeom prst="line">
                    <a:avLst/>
                  </a:prstGeom>
                  <a:ln>
                    <a:prstDash val="sysDot"/>
                  </a:ln>
                </p:spPr>
                <p:style>
                  <a:lnRef idx="2">
                    <a:schemeClr val="accent4"/>
                  </a:lnRef>
                  <a:fillRef idx="0">
                    <a:schemeClr val="accent4"/>
                  </a:fillRef>
                  <a:effectRef idx="1">
                    <a:schemeClr val="accent4"/>
                  </a:effectRef>
                  <a:fontRef idx="minor">
                    <a:schemeClr val="tx1"/>
                  </a:fontRef>
                </p:style>
              </p:cxnSp>
              <p:cxnSp>
                <p:nvCxnSpPr>
                  <p:cNvPr id="275" name="Connecteur droit 274"/>
                  <p:cNvCxnSpPr/>
                  <p:nvPr/>
                </p:nvCxnSpPr>
                <p:spPr>
                  <a:xfrm rot="10800000" flipV="1">
                    <a:off x="1724686" y="2761145"/>
                    <a:ext cx="979719" cy="77668"/>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276" name="Connecteur droit 275"/>
                  <p:cNvCxnSpPr/>
                  <p:nvPr/>
                </p:nvCxnSpPr>
                <p:spPr>
                  <a:xfrm rot="10800000">
                    <a:off x="2704405" y="2761145"/>
                    <a:ext cx="489861" cy="233000"/>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277" name="Connecteur droit 276"/>
                  <p:cNvCxnSpPr/>
                  <p:nvPr/>
                </p:nvCxnSpPr>
                <p:spPr>
                  <a:xfrm rot="5400000" flipH="1" flipV="1">
                    <a:off x="1803296" y="3335683"/>
                    <a:ext cx="1475649" cy="326575"/>
                  </a:xfrm>
                  <a:prstGeom prst="line">
                    <a:avLst/>
                  </a:prstGeom>
                  <a:ln>
                    <a:prstDash val="sysDot"/>
                  </a:ln>
                </p:spPr>
                <p:style>
                  <a:lnRef idx="2">
                    <a:schemeClr val="accent4"/>
                  </a:lnRef>
                  <a:fillRef idx="0">
                    <a:schemeClr val="accent4"/>
                  </a:fillRef>
                  <a:effectRef idx="1">
                    <a:schemeClr val="accent4"/>
                  </a:effectRef>
                  <a:fontRef idx="minor">
                    <a:schemeClr val="tx1"/>
                  </a:fontRef>
                </p:style>
              </p:cxnSp>
            </p:grpSp>
            <p:sp>
              <p:nvSpPr>
                <p:cNvPr id="267" name="Ellipse 266"/>
                <p:cNvSpPr/>
                <p:nvPr/>
              </p:nvSpPr>
              <p:spPr>
                <a:xfrm>
                  <a:off x="3357554" y="2928934"/>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68" name="Ellipse 52"/>
                <p:cNvSpPr/>
                <p:nvPr/>
              </p:nvSpPr>
              <p:spPr>
                <a:xfrm>
                  <a:off x="3357554" y="3857628"/>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269" name="Ellipse 268"/>
                <p:cNvSpPr/>
                <p:nvPr/>
              </p:nvSpPr>
              <p:spPr>
                <a:xfrm>
                  <a:off x="4000496" y="2571744"/>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270" name="Ellipse 269"/>
                <p:cNvSpPr/>
                <p:nvPr/>
              </p:nvSpPr>
              <p:spPr>
                <a:xfrm>
                  <a:off x="3643306" y="2357430"/>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71" name="Ellipse 55"/>
                <p:cNvSpPr/>
                <p:nvPr/>
              </p:nvSpPr>
              <p:spPr>
                <a:xfrm>
                  <a:off x="2857488" y="2428868"/>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grpSp>
            <p:nvGrpSpPr>
              <p:cNvPr id="193" name="Groupe 194"/>
              <p:cNvGrpSpPr/>
              <p:nvPr/>
            </p:nvGrpSpPr>
            <p:grpSpPr>
              <a:xfrm>
                <a:off x="264829" y="3491487"/>
                <a:ext cx="3812869" cy="2076430"/>
                <a:chOff x="264829" y="3491487"/>
                <a:chExt cx="3812869" cy="2076430"/>
              </a:xfrm>
            </p:grpSpPr>
            <p:grpSp>
              <p:nvGrpSpPr>
                <p:cNvPr id="194" name="Groupe 255"/>
                <p:cNvGrpSpPr/>
                <p:nvPr/>
              </p:nvGrpSpPr>
              <p:grpSpPr>
                <a:xfrm rot="21446799">
                  <a:off x="754930" y="3609004"/>
                  <a:ext cx="1102362" cy="1727313"/>
                  <a:chOff x="1071538" y="1928802"/>
                  <a:chExt cx="1102362" cy="1727313"/>
                </a:xfrm>
              </p:grpSpPr>
              <p:grpSp>
                <p:nvGrpSpPr>
                  <p:cNvPr id="252" name="Groupe 200"/>
                  <p:cNvGrpSpPr/>
                  <p:nvPr/>
                </p:nvGrpSpPr>
                <p:grpSpPr>
                  <a:xfrm>
                    <a:off x="1142976" y="2000240"/>
                    <a:ext cx="1030104" cy="1574491"/>
                    <a:chOff x="1053681" y="2128828"/>
                    <a:chExt cx="880221" cy="1085856"/>
                  </a:xfrm>
                </p:grpSpPr>
                <p:grpSp>
                  <p:nvGrpSpPr>
                    <p:cNvPr id="258" name="Groupe 112"/>
                    <p:cNvGrpSpPr/>
                    <p:nvPr/>
                  </p:nvGrpSpPr>
                  <p:grpSpPr>
                    <a:xfrm>
                      <a:off x="1053681" y="2128828"/>
                      <a:ext cx="880221" cy="1085856"/>
                      <a:chOff x="1806328" y="2838814"/>
                      <a:chExt cx="1224655" cy="1475651"/>
                    </a:xfrm>
                  </p:grpSpPr>
                  <p:cxnSp>
                    <p:nvCxnSpPr>
                      <p:cNvPr id="260" name="Connecteur droit 259"/>
                      <p:cNvCxnSpPr/>
                      <p:nvPr/>
                    </p:nvCxnSpPr>
                    <p:spPr>
                      <a:xfrm rot="16200000" flipV="1">
                        <a:off x="1272614" y="3372532"/>
                        <a:ext cx="1475650" cy="408214"/>
                      </a:xfrm>
                      <a:prstGeom prst="line">
                        <a:avLst/>
                      </a:prstGeom>
                      <a:ln>
                        <a:prstDash val="sysDot"/>
                      </a:ln>
                    </p:spPr>
                    <p:style>
                      <a:lnRef idx="2">
                        <a:schemeClr val="accent4"/>
                      </a:lnRef>
                      <a:fillRef idx="0">
                        <a:schemeClr val="accent4"/>
                      </a:fillRef>
                      <a:effectRef idx="1">
                        <a:schemeClr val="accent4"/>
                      </a:effectRef>
                      <a:fontRef idx="minor">
                        <a:schemeClr val="tx1"/>
                      </a:fontRef>
                    </p:style>
                  </p:cxnSp>
                  <p:cxnSp>
                    <p:nvCxnSpPr>
                      <p:cNvPr id="261" name="Connecteur droit 260"/>
                      <p:cNvCxnSpPr/>
                      <p:nvPr/>
                    </p:nvCxnSpPr>
                    <p:spPr>
                      <a:xfrm rot="10800000">
                        <a:off x="1806328" y="2838814"/>
                        <a:ext cx="1224652" cy="1726"/>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262" name="Connecteur droit 261"/>
                      <p:cNvCxnSpPr/>
                      <p:nvPr/>
                    </p:nvCxnSpPr>
                    <p:spPr>
                      <a:xfrm rot="5400000" flipH="1" flipV="1">
                        <a:off x="1884938" y="3168420"/>
                        <a:ext cx="1475651" cy="816439"/>
                      </a:xfrm>
                      <a:prstGeom prst="line">
                        <a:avLst/>
                      </a:prstGeom>
                      <a:ln>
                        <a:prstDash val="sysDot"/>
                      </a:ln>
                    </p:spPr>
                    <p:style>
                      <a:lnRef idx="2">
                        <a:schemeClr val="accent4"/>
                      </a:lnRef>
                      <a:fillRef idx="0">
                        <a:schemeClr val="accent4"/>
                      </a:fillRef>
                      <a:effectRef idx="1">
                        <a:schemeClr val="accent4"/>
                      </a:effectRef>
                      <a:fontRef idx="minor">
                        <a:schemeClr val="tx1"/>
                      </a:fontRef>
                    </p:style>
                  </p:cxnSp>
                  <p:cxnSp>
                    <p:nvCxnSpPr>
                      <p:cNvPr id="263" name="Connecteur droit 262"/>
                      <p:cNvCxnSpPr/>
                      <p:nvPr/>
                    </p:nvCxnSpPr>
                    <p:spPr>
                      <a:xfrm rot="10800000">
                        <a:off x="1806328" y="2838814"/>
                        <a:ext cx="408217" cy="232995"/>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264" name="Connecteur droit 263"/>
                      <p:cNvCxnSpPr/>
                      <p:nvPr/>
                    </p:nvCxnSpPr>
                    <p:spPr>
                      <a:xfrm rot="10800000" flipV="1">
                        <a:off x="2214545" y="2838814"/>
                        <a:ext cx="816436" cy="232996"/>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265" name="Connecteur droit 264"/>
                      <p:cNvCxnSpPr/>
                      <p:nvPr/>
                    </p:nvCxnSpPr>
                    <p:spPr>
                      <a:xfrm rot="5400000" flipH="1" flipV="1">
                        <a:off x="1593219" y="3693138"/>
                        <a:ext cx="1242653" cy="1"/>
                      </a:xfrm>
                      <a:prstGeom prst="line">
                        <a:avLst/>
                      </a:prstGeom>
                      <a:ln>
                        <a:prstDash val="sysDot"/>
                      </a:ln>
                    </p:spPr>
                    <p:style>
                      <a:lnRef idx="2">
                        <a:schemeClr val="accent4"/>
                      </a:lnRef>
                      <a:fillRef idx="0">
                        <a:schemeClr val="accent4"/>
                      </a:fillRef>
                      <a:effectRef idx="1">
                        <a:schemeClr val="accent4"/>
                      </a:effectRef>
                      <a:fontRef idx="minor">
                        <a:schemeClr val="tx1"/>
                      </a:fontRef>
                    </p:style>
                  </p:cxnSp>
                </p:grpSp>
                <p:cxnSp>
                  <p:nvCxnSpPr>
                    <p:cNvPr id="259" name="Connecteur droit 258"/>
                    <p:cNvCxnSpPr/>
                    <p:nvPr/>
                  </p:nvCxnSpPr>
                  <p:spPr>
                    <a:xfrm rot="5400000">
                      <a:off x="1221557" y="2707477"/>
                      <a:ext cx="628656" cy="357190"/>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253" name="Ellipse 252"/>
                  <p:cNvSpPr/>
                  <p:nvPr/>
                </p:nvSpPr>
                <p:spPr>
                  <a:xfrm>
                    <a:off x="1428728" y="2428868"/>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54" name="Ellipse 253"/>
                  <p:cNvSpPr/>
                  <p:nvPr/>
                </p:nvSpPr>
                <p:spPr>
                  <a:xfrm>
                    <a:off x="1071538" y="1928802"/>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255" name="Ellipse 254"/>
                  <p:cNvSpPr/>
                  <p:nvPr/>
                </p:nvSpPr>
                <p:spPr>
                  <a:xfrm>
                    <a:off x="1428728" y="3429000"/>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256" name="Ellipse 255"/>
                  <p:cNvSpPr/>
                  <p:nvPr/>
                </p:nvSpPr>
                <p:spPr>
                  <a:xfrm>
                    <a:off x="2000232" y="1928802"/>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57" name="Ellipse 256"/>
                  <p:cNvSpPr/>
                  <p:nvPr/>
                </p:nvSpPr>
                <p:spPr>
                  <a:xfrm>
                    <a:off x="1428728" y="2143116"/>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grpSp>
            <p:grpSp>
              <p:nvGrpSpPr>
                <p:cNvPr id="195" name="Groupe 258"/>
                <p:cNvGrpSpPr/>
                <p:nvPr/>
              </p:nvGrpSpPr>
              <p:grpSpPr>
                <a:xfrm rot="21446799">
                  <a:off x="264829" y="3840604"/>
                  <a:ext cx="1316676" cy="1727313"/>
                  <a:chOff x="571472" y="2143116"/>
                  <a:chExt cx="1316676" cy="1727313"/>
                </a:xfrm>
              </p:grpSpPr>
              <p:grpSp>
                <p:nvGrpSpPr>
                  <p:cNvPr id="239" name="Groupe 256"/>
                  <p:cNvGrpSpPr/>
                  <p:nvPr/>
                </p:nvGrpSpPr>
                <p:grpSpPr>
                  <a:xfrm>
                    <a:off x="571472" y="2214554"/>
                    <a:ext cx="1316676" cy="1655875"/>
                    <a:chOff x="571472" y="2214554"/>
                    <a:chExt cx="1316676" cy="1655875"/>
                  </a:xfrm>
                </p:grpSpPr>
                <p:sp>
                  <p:nvSpPr>
                    <p:cNvPr id="241" name="Ellipse 240"/>
                    <p:cNvSpPr/>
                    <p:nvPr/>
                  </p:nvSpPr>
                  <p:spPr>
                    <a:xfrm>
                      <a:off x="1071538" y="2714620"/>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grpSp>
                  <p:nvGrpSpPr>
                    <p:cNvPr id="242" name="Groupe 112"/>
                    <p:cNvGrpSpPr/>
                    <p:nvPr/>
                  </p:nvGrpSpPr>
                  <p:grpSpPr>
                    <a:xfrm>
                      <a:off x="642904" y="2285992"/>
                      <a:ext cx="1167449" cy="1491625"/>
                      <a:chOff x="1806327" y="2838811"/>
                      <a:chExt cx="1387941" cy="1397986"/>
                    </a:xfrm>
                  </p:grpSpPr>
                  <p:cxnSp>
                    <p:nvCxnSpPr>
                      <p:cNvPr id="246" name="Connecteur droit 245"/>
                      <p:cNvCxnSpPr/>
                      <p:nvPr/>
                    </p:nvCxnSpPr>
                    <p:spPr>
                      <a:xfrm rot="16200000" flipV="1">
                        <a:off x="1433909" y="3211230"/>
                        <a:ext cx="1397986" cy="653148"/>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247" name="Connecteur droit 246"/>
                      <p:cNvCxnSpPr/>
                      <p:nvPr/>
                    </p:nvCxnSpPr>
                    <p:spPr>
                      <a:xfrm rot="10800000">
                        <a:off x="1806327" y="2838811"/>
                        <a:ext cx="1387939" cy="15533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248" name="Connecteur droit 247"/>
                      <p:cNvCxnSpPr/>
                      <p:nvPr/>
                    </p:nvCxnSpPr>
                    <p:spPr>
                      <a:xfrm rot="5400000" flipH="1" flipV="1">
                        <a:off x="2205546" y="3248075"/>
                        <a:ext cx="1242653" cy="734791"/>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249" name="Connecteur droit 248"/>
                      <p:cNvCxnSpPr/>
                      <p:nvPr/>
                    </p:nvCxnSpPr>
                    <p:spPr>
                      <a:xfrm rot="10800000" flipV="1">
                        <a:off x="1806327" y="2838811"/>
                        <a:ext cx="979719" cy="2"/>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250" name="Connecteur droit 249"/>
                      <p:cNvCxnSpPr/>
                      <p:nvPr/>
                    </p:nvCxnSpPr>
                    <p:spPr>
                      <a:xfrm rot="10800000">
                        <a:off x="2786049" y="2838811"/>
                        <a:ext cx="408217" cy="15533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251" name="Connecteur droit 250"/>
                      <p:cNvCxnSpPr/>
                      <p:nvPr/>
                    </p:nvCxnSpPr>
                    <p:spPr>
                      <a:xfrm rot="5400000" flipH="1" flipV="1">
                        <a:off x="1923771" y="3374518"/>
                        <a:ext cx="1397984" cy="326574"/>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243" name="Ellipse 242"/>
                    <p:cNvSpPr/>
                    <p:nvPr/>
                  </p:nvSpPr>
                  <p:spPr>
                    <a:xfrm>
                      <a:off x="571472" y="2214554"/>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244" name="Ellipse 243"/>
                    <p:cNvSpPr/>
                    <p:nvPr/>
                  </p:nvSpPr>
                  <p:spPr>
                    <a:xfrm>
                      <a:off x="1142976" y="3643314"/>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245" name="Ellipse 244"/>
                    <p:cNvSpPr/>
                    <p:nvPr/>
                  </p:nvSpPr>
                  <p:spPr>
                    <a:xfrm>
                      <a:off x="1714480" y="2357430"/>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sp>
                <p:nvSpPr>
                  <p:cNvPr id="240" name="Ellipse 239"/>
                  <p:cNvSpPr/>
                  <p:nvPr/>
                </p:nvSpPr>
                <p:spPr>
                  <a:xfrm>
                    <a:off x="1428728" y="2143116"/>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grpSp>
              <p:nvGrpSpPr>
                <p:cNvPr id="196" name="Groupe 265"/>
                <p:cNvGrpSpPr/>
                <p:nvPr/>
              </p:nvGrpSpPr>
              <p:grpSpPr>
                <a:xfrm rot="21446799">
                  <a:off x="2832460" y="3656223"/>
                  <a:ext cx="1245238" cy="1798751"/>
                  <a:chOff x="3286116" y="2071678"/>
                  <a:chExt cx="1245238" cy="1798751"/>
                </a:xfrm>
              </p:grpSpPr>
              <p:grpSp>
                <p:nvGrpSpPr>
                  <p:cNvPr id="227" name="Groupe 112"/>
                  <p:cNvGrpSpPr/>
                  <p:nvPr/>
                </p:nvGrpSpPr>
                <p:grpSpPr>
                  <a:xfrm>
                    <a:off x="3401787" y="2218843"/>
                    <a:ext cx="1098773" cy="1574491"/>
                    <a:chOff x="1806328" y="2838814"/>
                    <a:chExt cx="1306295" cy="1475651"/>
                  </a:xfrm>
                </p:grpSpPr>
                <p:cxnSp>
                  <p:nvCxnSpPr>
                    <p:cNvPr id="233" name="Connecteur droit 232"/>
                    <p:cNvCxnSpPr/>
                    <p:nvPr/>
                  </p:nvCxnSpPr>
                  <p:spPr>
                    <a:xfrm rot="16200000" flipV="1">
                      <a:off x="1272614" y="3372532"/>
                      <a:ext cx="1475650" cy="408214"/>
                    </a:xfrm>
                    <a:prstGeom prst="line">
                      <a:avLst/>
                    </a:prstGeom>
                    <a:ln>
                      <a:prstDash val="solid"/>
                    </a:ln>
                  </p:spPr>
                  <p:style>
                    <a:lnRef idx="2">
                      <a:schemeClr val="accent4"/>
                    </a:lnRef>
                    <a:fillRef idx="0">
                      <a:schemeClr val="accent4"/>
                    </a:fillRef>
                    <a:effectRef idx="1">
                      <a:schemeClr val="accent4"/>
                    </a:effectRef>
                    <a:fontRef idx="minor">
                      <a:schemeClr val="tx1"/>
                    </a:fontRef>
                  </p:style>
                </p:cxnSp>
                <p:cxnSp>
                  <p:nvCxnSpPr>
                    <p:cNvPr id="234" name="Connecteur droit 233"/>
                    <p:cNvCxnSpPr/>
                    <p:nvPr/>
                  </p:nvCxnSpPr>
                  <p:spPr>
                    <a:xfrm rot="10800000">
                      <a:off x="1806328" y="2838814"/>
                      <a:ext cx="1306295" cy="7766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235" name="Connecteur droit 234"/>
                    <p:cNvCxnSpPr/>
                    <p:nvPr/>
                  </p:nvCxnSpPr>
                  <p:spPr>
                    <a:xfrm rot="5400000" flipH="1" flipV="1">
                      <a:off x="1964590" y="3166432"/>
                      <a:ext cx="1397986" cy="898078"/>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236" name="Connecteur droit 235"/>
                    <p:cNvCxnSpPr/>
                    <p:nvPr/>
                  </p:nvCxnSpPr>
                  <p:spPr>
                    <a:xfrm rot="10800000">
                      <a:off x="1806328" y="2838814"/>
                      <a:ext cx="408217" cy="232995"/>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237" name="Connecteur droit 236"/>
                    <p:cNvCxnSpPr/>
                    <p:nvPr/>
                  </p:nvCxnSpPr>
                  <p:spPr>
                    <a:xfrm rot="10800000" flipV="1">
                      <a:off x="2214544" y="2916478"/>
                      <a:ext cx="898078" cy="155332"/>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238" name="Connecteur droit 237"/>
                    <p:cNvCxnSpPr/>
                    <p:nvPr/>
                  </p:nvCxnSpPr>
                  <p:spPr>
                    <a:xfrm rot="5400000" flipH="1" flipV="1">
                      <a:off x="1593219" y="3693138"/>
                      <a:ext cx="1242653" cy="1"/>
                    </a:xfrm>
                    <a:prstGeom prst="line">
                      <a:avLst/>
                    </a:prstGeom>
                    <a:ln>
                      <a:prstDash val="solid"/>
                    </a:ln>
                  </p:spPr>
                  <p:style>
                    <a:lnRef idx="2">
                      <a:schemeClr val="accent4"/>
                    </a:lnRef>
                    <a:fillRef idx="0">
                      <a:schemeClr val="accent4"/>
                    </a:fillRef>
                    <a:effectRef idx="1">
                      <a:schemeClr val="accent4"/>
                    </a:effectRef>
                    <a:fontRef idx="minor">
                      <a:schemeClr val="tx1"/>
                    </a:fontRef>
                  </p:style>
                </p:cxnSp>
              </p:grpSp>
              <p:sp>
                <p:nvSpPr>
                  <p:cNvPr id="228" name="Ellipse 227"/>
                  <p:cNvSpPr/>
                  <p:nvPr/>
                </p:nvSpPr>
                <p:spPr>
                  <a:xfrm>
                    <a:off x="3714744" y="2643182"/>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29" name="Ellipse 228"/>
                  <p:cNvSpPr/>
                  <p:nvPr/>
                </p:nvSpPr>
                <p:spPr>
                  <a:xfrm>
                    <a:off x="3714744" y="3643314"/>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230" name="Ellipse 229"/>
                  <p:cNvSpPr/>
                  <p:nvPr/>
                </p:nvSpPr>
                <p:spPr>
                  <a:xfrm>
                    <a:off x="4357686" y="2214554"/>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231" name="Ellipse 230"/>
                  <p:cNvSpPr/>
                  <p:nvPr/>
                </p:nvSpPr>
                <p:spPr>
                  <a:xfrm>
                    <a:off x="3286116" y="2071678"/>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32" name="Ellipse 40"/>
                  <p:cNvSpPr/>
                  <p:nvPr/>
                </p:nvSpPr>
                <p:spPr>
                  <a:xfrm>
                    <a:off x="3643306" y="2357430"/>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grpSp>
              <p:nvGrpSpPr>
                <p:cNvPr id="197" name="Groupe 268"/>
                <p:cNvGrpSpPr/>
                <p:nvPr/>
              </p:nvGrpSpPr>
              <p:grpSpPr>
                <a:xfrm rot="21446799">
                  <a:off x="1679413" y="3491487"/>
                  <a:ext cx="1316676" cy="1727313"/>
                  <a:chOff x="2143108" y="1857364"/>
                  <a:chExt cx="1316676" cy="1727313"/>
                </a:xfrm>
              </p:grpSpPr>
              <p:grpSp>
                <p:nvGrpSpPr>
                  <p:cNvPr id="213" name="Groupe 212"/>
                  <p:cNvGrpSpPr/>
                  <p:nvPr/>
                </p:nvGrpSpPr>
                <p:grpSpPr>
                  <a:xfrm>
                    <a:off x="2153727" y="1928793"/>
                    <a:ext cx="1236122" cy="1574490"/>
                    <a:chOff x="1933899" y="2071678"/>
                    <a:chExt cx="1056263" cy="1085859"/>
                  </a:xfrm>
                </p:grpSpPr>
                <p:grpSp>
                  <p:nvGrpSpPr>
                    <p:cNvPr id="219" name="Groupe 112"/>
                    <p:cNvGrpSpPr/>
                    <p:nvPr/>
                  </p:nvGrpSpPr>
                  <p:grpSpPr>
                    <a:xfrm>
                      <a:off x="1933899" y="2071678"/>
                      <a:ext cx="1056263" cy="1085859"/>
                      <a:chOff x="1724684" y="2761145"/>
                      <a:chExt cx="1469582" cy="1475654"/>
                    </a:xfrm>
                  </p:grpSpPr>
                  <p:cxnSp>
                    <p:nvCxnSpPr>
                      <p:cNvPr id="221" name="Connecteur droit 220"/>
                      <p:cNvCxnSpPr/>
                      <p:nvPr/>
                    </p:nvCxnSpPr>
                    <p:spPr>
                      <a:xfrm rot="16200000" flipV="1">
                        <a:off x="1352267" y="3211232"/>
                        <a:ext cx="1397985" cy="653146"/>
                      </a:xfrm>
                      <a:prstGeom prst="line">
                        <a:avLst/>
                      </a:prstGeom>
                      <a:ln>
                        <a:prstDash val="sysDot"/>
                      </a:ln>
                    </p:spPr>
                    <p:style>
                      <a:lnRef idx="2">
                        <a:schemeClr val="accent4"/>
                      </a:lnRef>
                      <a:fillRef idx="0">
                        <a:schemeClr val="accent4"/>
                      </a:fillRef>
                      <a:effectRef idx="1">
                        <a:schemeClr val="accent4"/>
                      </a:effectRef>
                      <a:fontRef idx="minor">
                        <a:schemeClr val="tx1"/>
                      </a:fontRef>
                    </p:style>
                  </p:cxnSp>
                  <p:cxnSp>
                    <p:nvCxnSpPr>
                      <p:cNvPr id="222" name="Connecteur droit 221"/>
                      <p:cNvCxnSpPr/>
                      <p:nvPr/>
                    </p:nvCxnSpPr>
                    <p:spPr>
                      <a:xfrm rot="10800000">
                        <a:off x="1724684" y="2838813"/>
                        <a:ext cx="1469582" cy="155332"/>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223" name="Connecteur droit 222"/>
                      <p:cNvCxnSpPr/>
                      <p:nvPr/>
                    </p:nvCxnSpPr>
                    <p:spPr>
                      <a:xfrm rot="5400000" flipH="1" flipV="1">
                        <a:off x="2164722" y="3207254"/>
                        <a:ext cx="1242654" cy="81643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224" name="Connecteur droit 32"/>
                      <p:cNvCxnSpPr/>
                      <p:nvPr/>
                    </p:nvCxnSpPr>
                    <p:spPr>
                      <a:xfrm rot="10800000" flipV="1">
                        <a:off x="1724686" y="2761145"/>
                        <a:ext cx="979719" cy="77668"/>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225" name="Connecteur droit 224"/>
                      <p:cNvCxnSpPr/>
                      <p:nvPr/>
                    </p:nvCxnSpPr>
                    <p:spPr>
                      <a:xfrm rot="10800000">
                        <a:off x="2704405" y="2761145"/>
                        <a:ext cx="489861" cy="233000"/>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226" name="Connecteur droit 225"/>
                      <p:cNvCxnSpPr/>
                      <p:nvPr/>
                    </p:nvCxnSpPr>
                    <p:spPr>
                      <a:xfrm rot="5400000" flipH="1" flipV="1">
                        <a:off x="1803293" y="3335686"/>
                        <a:ext cx="1475653" cy="326573"/>
                      </a:xfrm>
                      <a:prstGeom prst="line">
                        <a:avLst/>
                      </a:prstGeom>
                      <a:ln>
                        <a:prstDash val="sysDot"/>
                      </a:ln>
                    </p:spPr>
                    <p:style>
                      <a:lnRef idx="2">
                        <a:schemeClr val="accent4"/>
                      </a:lnRef>
                      <a:fillRef idx="0">
                        <a:schemeClr val="accent4"/>
                      </a:fillRef>
                      <a:effectRef idx="1">
                        <a:schemeClr val="accent4"/>
                      </a:effectRef>
                      <a:fontRef idx="minor">
                        <a:schemeClr val="tx1"/>
                      </a:fontRef>
                    </p:style>
                  </p:cxnSp>
                </p:grpSp>
                <p:cxnSp>
                  <p:nvCxnSpPr>
                    <p:cNvPr id="220" name="Connecteur droit 219"/>
                    <p:cNvCxnSpPr/>
                    <p:nvPr/>
                  </p:nvCxnSpPr>
                  <p:spPr>
                    <a:xfrm rot="16200000" flipV="1">
                      <a:off x="2250265" y="2964653"/>
                      <a:ext cx="214314" cy="142876"/>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214" name="Ellipse 213"/>
                  <p:cNvSpPr/>
                  <p:nvPr/>
                </p:nvSpPr>
                <p:spPr>
                  <a:xfrm>
                    <a:off x="2643174" y="2357430"/>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15" name="Ellipse 214"/>
                  <p:cNvSpPr/>
                  <p:nvPr/>
                </p:nvSpPr>
                <p:spPr>
                  <a:xfrm>
                    <a:off x="2643174" y="3357562"/>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216" name="Ellipse 215"/>
                  <p:cNvSpPr/>
                  <p:nvPr/>
                </p:nvSpPr>
                <p:spPr>
                  <a:xfrm>
                    <a:off x="2857488" y="1857364"/>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217" name="Ellipse 216"/>
                  <p:cNvSpPr/>
                  <p:nvPr/>
                </p:nvSpPr>
                <p:spPr>
                  <a:xfrm>
                    <a:off x="2143108" y="1928802"/>
                    <a:ext cx="173668" cy="227115"/>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218" name="Ellipse 26"/>
                  <p:cNvSpPr/>
                  <p:nvPr/>
                </p:nvSpPr>
                <p:spPr>
                  <a:xfrm>
                    <a:off x="3286116" y="2071678"/>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grpSp>
              <p:nvGrpSpPr>
                <p:cNvPr id="198" name="Groupe 225"/>
                <p:cNvGrpSpPr/>
                <p:nvPr/>
              </p:nvGrpSpPr>
              <p:grpSpPr>
                <a:xfrm>
                  <a:off x="1071538" y="3571876"/>
                  <a:ext cx="2245370" cy="727181"/>
                  <a:chOff x="1071538" y="3571876"/>
                  <a:chExt cx="2245370" cy="727181"/>
                </a:xfrm>
              </p:grpSpPr>
              <p:grpSp>
                <p:nvGrpSpPr>
                  <p:cNvPr id="199" name="Groupe 163"/>
                  <p:cNvGrpSpPr/>
                  <p:nvPr/>
                </p:nvGrpSpPr>
                <p:grpSpPr>
                  <a:xfrm>
                    <a:off x="1142968" y="3691200"/>
                    <a:ext cx="2046488" cy="500273"/>
                    <a:chOff x="4913888" y="2273106"/>
                    <a:chExt cx="1748721" cy="345016"/>
                  </a:xfrm>
                  <a:scene3d>
                    <a:camera prst="orthographicFront">
                      <a:rot lat="0" lon="0" rev="0"/>
                    </a:camera>
                    <a:lightRig rig="threePt" dir="t"/>
                  </a:scene3d>
                </p:grpSpPr>
                <p:cxnSp>
                  <p:nvCxnSpPr>
                    <p:cNvPr id="207" name="Connecteur droit 206"/>
                    <p:cNvCxnSpPr/>
                    <p:nvPr/>
                  </p:nvCxnSpPr>
                  <p:spPr>
                    <a:xfrm rot="10800000">
                      <a:off x="5463280" y="2273106"/>
                      <a:ext cx="888509" cy="65516"/>
                    </a:xfrm>
                    <a:prstGeom prst="line">
                      <a:avLst/>
                    </a:prstGeom>
                    <a:ln w="73025">
                      <a:solidFill>
                        <a:srgbClr val="2948E3"/>
                      </a:solidFill>
                      <a:prstDash val="sysDot"/>
                    </a:ln>
                    <a:sp3d>
                      <a:bevelT w="114300" prst="artDeco"/>
                    </a:sp3d>
                  </p:spPr>
                  <p:style>
                    <a:lnRef idx="3">
                      <a:schemeClr val="accent1"/>
                    </a:lnRef>
                    <a:fillRef idx="0">
                      <a:schemeClr val="accent1"/>
                    </a:fillRef>
                    <a:effectRef idx="2">
                      <a:schemeClr val="accent1"/>
                    </a:effectRef>
                    <a:fontRef idx="minor">
                      <a:schemeClr val="tx1"/>
                    </a:fontRef>
                  </p:style>
                </p:cxnSp>
                <p:cxnSp>
                  <p:nvCxnSpPr>
                    <p:cNvPr id="208" name="Connecteur droit 207"/>
                    <p:cNvCxnSpPr/>
                    <p:nvPr/>
                  </p:nvCxnSpPr>
                  <p:spPr>
                    <a:xfrm rot="10800000">
                      <a:off x="5199636" y="2567223"/>
                      <a:ext cx="837267" cy="39020"/>
                    </a:xfrm>
                    <a:prstGeom prst="line">
                      <a:avLst/>
                    </a:prstGeom>
                    <a:ln w="73025">
                      <a:solidFill>
                        <a:srgbClr val="2948E3"/>
                      </a:solidFill>
                      <a:prstDash val="sysDot"/>
                    </a:ln>
                    <a:sp3d>
                      <a:bevelT w="114300" prst="artDeco"/>
                    </a:sp3d>
                  </p:spPr>
                  <p:style>
                    <a:lnRef idx="3">
                      <a:schemeClr val="accent1"/>
                    </a:lnRef>
                    <a:fillRef idx="0">
                      <a:schemeClr val="accent1"/>
                    </a:fillRef>
                    <a:effectRef idx="2">
                      <a:schemeClr val="accent1"/>
                    </a:effectRef>
                    <a:fontRef idx="minor">
                      <a:schemeClr val="tx1"/>
                    </a:fontRef>
                  </p:style>
                </p:cxnSp>
                <p:cxnSp>
                  <p:nvCxnSpPr>
                    <p:cNvPr id="209" name="Connecteur droit 208"/>
                    <p:cNvCxnSpPr/>
                    <p:nvPr/>
                  </p:nvCxnSpPr>
                  <p:spPr>
                    <a:xfrm rot="10800000" flipV="1">
                      <a:off x="4974932" y="2289353"/>
                      <a:ext cx="427307" cy="147804"/>
                    </a:xfrm>
                    <a:prstGeom prst="line">
                      <a:avLst/>
                    </a:prstGeom>
                    <a:ln w="73025">
                      <a:solidFill>
                        <a:srgbClr val="2948E3"/>
                      </a:solidFill>
                      <a:prstDash val="sysDot"/>
                    </a:ln>
                    <a:sp3d>
                      <a:bevelT w="114300" prst="artDeco"/>
                    </a:sp3d>
                  </p:spPr>
                  <p:style>
                    <a:lnRef idx="3">
                      <a:schemeClr val="accent1"/>
                    </a:lnRef>
                    <a:fillRef idx="0">
                      <a:schemeClr val="accent1"/>
                    </a:fillRef>
                    <a:effectRef idx="2">
                      <a:schemeClr val="accent1"/>
                    </a:effectRef>
                    <a:fontRef idx="minor">
                      <a:schemeClr val="tx1"/>
                    </a:fontRef>
                  </p:style>
                </p:cxnSp>
                <p:cxnSp>
                  <p:nvCxnSpPr>
                    <p:cNvPr id="210" name="Connecteur droit 209"/>
                    <p:cNvCxnSpPr>
                      <a:stCxn id="245" idx="1"/>
                    </p:cNvCxnSpPr>
                    <p:nvPr/>
                  </p:nvCxnSpPr>
                  <p:spPr>
                    <a:xfrm rot="16200000" flipV="1">
                      <a:off x="4985824" y="2380979"/>
                      <a:ext cx="80297" cy="224169"/>
                    </a:xfrm>
                    <a:prstGeom prst="line">
                      <a:avLst/>
                    </a:prstGeom>
                    <a:ln w="73025">
                      <a:solidFill>
                        <a:srgbClr val="2948E3"/>
                      </a:solidFill>
                      <a:prstDash val="sysDot"/>
                    </a:ln>
                    <a:sp3d>
                      <a:bevelT w="114300" prst="artDeco"/>
                    </a:sp3d>
                  </p:spPr>
                  <p:style>
                    <a:lnRef idx="3">
                      <a:schemeClr val="accent1"/>
                    </a:lnRef>
                    <a:fillRef idx="0">
                      <a:schemeClr val="accent1"/>
                    </a:fillRef>
                    <a:effectRef idx="2">
                      <a:schemeClr val="accent1"/>
                    </a:effectRef>
                    <a:fontRef idx="minor">
                      <a:schemeClr val="tx1"/>
                    </a:fontRef>
                  </p:style>
                </p:cxnSp>
                <p:cxnSp>
                  <p:nvCxnSpPr>
                    <p:cNvPr id="211" name="Connecteur droit 210"/>
                    <p:cNvCxnSpPr/>
                    <p:nvPr/>
                  </p:nvCxnSpPr>
                  <p:spPr>
                    <a:xfrm rot="10800000" flipV="1">
                      <a:off x="6073717" y="2532876"/>
                      <a:ext cx="570238" cy="85246"/>
                    </a:xfrm>
                    <a:prstGeom prst="line">
                      <a:avLst/>
                    </a:prstGeom>
                    <a:ln w="73025">
                      <a:solidFill>
                        <a:srgbClr val="2948E3"/>
                      </a:solidFill>
                      <a:prstDash val="sysDot"/>
                    </a:ln>
                    <a:sp3d>
                      <a:bevelT w="114300" prst="artDeco"/>
                    </a:sp3d>
                  </p:spPr>
                  <p:style>
                    <a:lnRef idx="3">
                      <a:schemeClr val="accent1"/>
                    </a:lnRef>
                    <a:fillRef idx="0">
                      <a:schemeClr val="accent1"/>
                    </a:fillRef>
                    <a:effectRef idx="2">
                      <a:schemeClr val="accent1"/>
                    </a:effectRef>
                    <a:fontRef idx="minor">
                      <a:schemeClr val="tx1"/>
                    </a:fontRef>
                  </p:style>
                </p:cxnSp>
                <p:cxnSp>
                  <p:nvCxnSpPr>
                    <p:cNvPr id="212" name="Connecteur droit 211"/>
                    <p:cNvCxnSpPr/>
                    <p:nvPr/>
                  </p:nvCxnSpPr>
                  <p:spPr>
                    <a:xfrm rot="16200000" flipV="1">
                      <a:off x="6506854" y="2321015"/>
                      <a:ext cx="88879" cy="222631"/>
                    </a:xfrm>
                    <a:prstGeom prst="line">
                      <a:avLst/>
                    </a:prstGeom>
                    <a:ln w="73025">
                      <a:solidFill>
                        <a:srgbClr val="2948E3"/>
                      </a:solidFill>
                      <a:prstDash val="sysDot"/>
                    </a:ln>
                    <a:sp3d>
                      <a:bevelT w="114300" prst="artDeco"/>
                    </a:sp3d>
                  </p:spPr>
                  <p:style>
                    <a:lnRef idx="3">
                      <a:schemeClr val="accent1"/>
                    </a:lnRef>
                    <a:fillRef idx="0">
                      <a:schemeClr val="accent1"/>
                    </a:fillRef>
                    <a:effectRef idx="2">
                      <a:schemeClr val="accent1"/>
                    </a:effectRef>
                    <a:fontRef idx="minor">
                      <a:schemeClr val="tx1"/>
                    </a:fontRef>
                  </p:style>
                </p:cxnSp>
              </p:grpSp>
              <p:grpSp>
                <p:nvGrpSpPr>
                  <p:cNvPr id="200" name="Groupe 222"/>
                  <p:cNvGrpSpPr/>
                  <p:nvPr/>
                </p:nvGrpSpPr>
                <p:grpSpPr>
                  <a:xfrm>
                    <a:off x="1071538" y="3571876"/>
                    <a:ext cx="2245370" cy="727181"/>
                    <a:chOff x="2433833" y="2146872"/>
                    <a:chExt cx="2245370" cy="727181"/>
                  </a:xfrm>
                </p:grpSpPr>
                <p:sp>
                  <p:nvSpPr>
                    <p:cNvPr id="201" name="Ellipse 200"/>
                    <p:cNvSpPr/>
                    <p:nvPr/>
                  </p:nvSpPr>
                  <p:spPr>
                    <a:xfrm rot="21446799">
                      <a:off x="4505535" y="2504062"/>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02" name="Ellipse 201"/>
                    <p:cNvSpPr/>
                    <p:nvPr/>
                  </p:nvSpPr>
                  <p:spPr>
                    <a:xfrm rot="21446799">
                      <a:off x="4153317" y="2222065"/>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03" name="Ellipse 202"/>
                    <p:cNvSpPr/>
                    <p:nvPr/>
                  </p:nvSpPr>
                  <p:spPr>
                    <a:xfrm rot="21446799">
                      <a:off x="3005337" y="2146872"/>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04" name="Ellipse 203"/>
                    <p:cNvSpPr/>
                    <p:nvPr/>
                  </p:nvSpPr>
                  <p:spPr>
                    <a:xfrm rot="21446799">
                      <a:off x="2433833" y="2432624"/>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05" name="Ellipse 204"/>
                    <p:cNvSpPr/>
                    <p:nvPr/>
                  </p:nvSpPr>
                  <p:spPr>
                    <a:xfrm rot="21446799">
                      <a:off x="2719585" y="2575499"/>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06" name="Ellipse 205"/>
                    <p:cNvSpPr/>
                    <p:nvPr/>
                  </p:nvSpPr>
                  <p:spPr>
                    <a:xfrm rot="21446799">
                      <a:off x="3719717" y="2646938"/>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grpSp>
            </p:grpSp>
          </p:grpSp>
        </p:grpSp>
        <p:sp>
          <p:nvSpPr>
            <p:cNvPr id="475" name="Accolade fermante 474"/>
            <p:cNvSpPr/>
            <p:nvPr/>
          </p:nvSpPr>
          <p:spPr>
            <a:xfrm rot="10800000">
              <a:off x="5572132" y="5572140"/>
              <a:ext cx="357190" cy="714380"/>
            </a:xfrm>
            <a:prstGeom prst="rightBrace">
              <a:avLst>
                <a:gd name="adj1" fmla="val 24087"/>
                <a:gd name="adj2" fmla="val 50000"/>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fr-FR"/>
            </a:p>
          </p:txBody>
        </p:sp>
        <p:sp>
          <p:nvSpPr>
            <p:cNvPr id="480" name="Rectangle 479"/>
            <p:cNvSpPr/>
            <p:nvPr/>
          </p:nvSpPr>
          <p:spPr>
            <a:xfrm>
              <a:off x="5000628" y="5643578"/>
              <a:ext cx="703703" cy="523220"/>
            </a:xfrm>
            <a:prstGeom prst="rect">
              <a:avLst/>
            </a:prstGeom>
          </p:spPr>
          <p:txBody>
            <a:bodyPr wrap="square">
              <a:spAutoFit/>
            </a:bodyPr>
            <a:lstStyle/>
            <a:p>
              <a:r>
                <a:rPr lang="fr-FR" sz="2800" b="1" dirty="0" smtClean="0">
                  <a:solidFill>
                    <a:srgbClr val="151AF7"/>
                  </a:solidFill>
                  <a:latin typeface="Times New Roman" pitchFamily="18" charset="0"/>
                  <a:cs typeface="Times New Roman" pitchFamily="18" charset="0"/>
                </a:rPr>
                <a:t>(T) </a:t>
              </a:r>
              <a:endParaRPr lang="fr-FR" sz="2800" dirty="0">
                <a:solidFill>
                  <a:srgbClr val="151AF7"/>
                </a:solidFill>
              </a:endParaRPr>
            </a:p>
          </p:txBody>
        </p:sp>
      </p:grpSp>
      <p:grpSp>
        <p:nvGrpSpPr>
          <p:cNvPr id="488" name="Groupe 487"/>
          <p:cNvGrpSpPr/>
          <p:nvPr/>
        </p:nvGrpSpPr>
        <p:grpSpPr>
          <a:xfrm>
            <a:off x="1602432" y="4688120"/>
            <a:ext cx="2755254" cy="1026897"/>
            <a:chOff x="1602432" y="4688120"/>
            <a:chExt cx="2755254" cy="1026897"/>
          </a:xfrm>
        </p:grpSpPr>
        <p:grpSp>
          <p:nvGrpSpPr>
            <p:cNvPr id="112" name="Groupe 111"/>
            <p:cNvGrpSpPr/>
            <p:nvPr/>
          </p:nvGrpSpPr>
          <p:grpSpPr>
            <a:xfrm>
              <a:off x="1602432" y="4688120"/>
              <a:ext cx="1540807" cy="1026897"/>
              <a:chOff x="5934398" y="3786190"/>
              <a:chExt cx="2923882" cy="1642128"/>
            </a:xfrm>
          </p:grpSpPr>
          <p:grpSp>
            <p:nvGrpSpPr>
              <p:cNvPr id="113" name="Groupe 199"/>
              <p:cNvGrpSpPr/>
              <p:nvPr/>
            </p:nvGrpSpPr>
            <p:grpSpPr>
              <a:xfrm>
                <a:off x="5934398" y="3786190"/>
                <a:ext cx="2923882" cy="1642128"/>
                <a:chOff x="5934398" y="3786190"/>
                <a:chExt cx="2923882" cy="1642128"/>
              </a:xfrm>
            </p:grpSpPr>
            <p:grpSp>
              <p:nvGrpSpPr>
                <p:cNvPr id="123" name="Groupe 209"/>
                <p:cNvGrpSpPr/>
                <p:nvPr/>
              </p:nvGrpSpPr>
              <p:grpSpPr>
                <a:xfrm>
                  <a:off x="7077409" y="3857628"/>
                  <a:ext cx="1780871" cy="1570690"/>
                  <a:chOff x="6950837" y="3748251"/>
                  <a:chExt cx="1780871" cy="1570690"/>
                </a:xfrm>
              </p:grpSpPr>
              <p:grpSp>
                <p:nvGrpSpPr>
                  <p:cNvPr id="169" name="Groupe 23"/>
                  <p:cNvGrpSpPr/>
                  <p:nvPr/>
                </p:nvGrpSpPr>
                <p:grpSpPr>
                  <a:xfrm rot="806819">
                    <a:off x="7141998" y="3860486"/>
                    <a:ext cx="1416122" cy="1380526"/>
                    <a:chOff x="2857488" y="1500174"/>
                    <a:chExt cx="2143140" cy="1571636"/>
                  </a:xfrm>
                </p:grpSpPr>
                <p:cxnSp>
                  <p:nvCxnSpPr>
                    <p:cNvPr id="177" name="Connecteur droit 176"/>
                    <p:cNvCxnSpPr/>
                    <p:nvPr/>
                  </p:nvCxnSpPr>
                  <p:spPr>
                    <a:xfrm rot="5400000" flipH="1" flipV="1">
                      <a:off x="2572134" y="2142720"/>
                      <a:ext cx="1071568" cy="500860"/>
                    </a:xfrm>
                    <a:prstGeom prst="line">
                      <a:avLst/>
                    </a:prstGeom>
                  </p:spPr>
                  <p:style>
                    <a:lnRef idx="2">
                      <a:schemeClr val="accent4"/>
                    </a:lnRef>
                    <a:fillRef idx="0">
                      <a:schemeClr val="accent4"/>
                    </a:fillRef>
                    <a:effectRef idx="1">
                      <a:schemeClr val="accent4"/>
                    </a:effectRef>
                    <a:fontRef idx="minor">
                      <a:schemeClr val="tx1"/>
                    </a:fontRef>
                  </p:style>
                </p:cxnSp>
                <p:cxnSp>
                  <p:nvCxnSpPr>
                    <p:cNvPr id="178" name="Connecteur droit 177"/>
                    <p:cNvCxnSpPr/>
                    <p:nvPr/>
                  </p:nvCxnSpPr>
                  <p:spPr>
                    <a:xfrm flipV="1">
                      <a:off x="3357554" y="1500174"/>
                      <a:ext cx="571504" cy="347666"/>
                    </a:xfrm>
                    <a:prstGeom prst="line">
                      <a:avLst/>
                    </a:prstGeom>
                  </p:spPr>
                  <p:style>
                    <a:lnRef idx="2">
                      <a:schemeClr val="accent4"/>
                    </a:lnRef>
                    <a:fillRef idx="0">
                      <a:schemeClr val="accent4"/>
                    </a:fillRef>
                    <a:effectRef idx="1">
                      <a:schemeClr val="accent4"/>
                    </a:effectRef>
                    <a:fontRef idx="minor">
                      <a:schemeClr val="tx1"/>
                    </a:fontRef>
                  </p:style>
                </p:cxnSp>
                <p:cxnSp>
                  <p:nvCxnSpPr>
                    <p:cNvPr id="179" name="Connecteur droit 178"/>
                    <p:cNvCxnSpPr/>
                    <p:nvPr/>
                  </p:nvCxnSpPr>
                  <p:spPr>
                    <a:xfrm flipV="1">
                      <a:off x="3357554" y="1500174"/>
                      <a:ext cx="1643074" cy="357190"/>
                    </a:xfrm>
                    <a:prstGeom prst="line">
                      <a:avLst/>
                    </a:prstGeom>
                  </p:spPr>
                  <p:style>
                    <a:lnRef idx="2">
                      <a:schemeClr val="accent4"/>
                    </a:lnRef>
                    <a:fillRef idx="0">
                      <a:schemeClr val="accent4"/>
                    </a:fillRef>
                    <a:effectRef idx="1">
                      <a:schemeClr val="accent4"/>
                    </a:effectRef>
                    <a:fontRef idx="minor">
                      <a:schemeClr val="tx1"/>
                    </a:fontRef>
                  </p:style>
                </p:cxnSp>
                <p:cxnSp>
                  <p:nvCxnSpPr>
                    <p:cNvPr id="180" name="Connecteur droit 179"/>
                    <p:cNvCxnSpPr/>
                    <p:nvPr/>
                  </p:nvCxnSpPr>
                  <p:spPr>
                    <a:xfrm>
                      <a:off x="3857620" y="1500174"/>
                      <a:ext cx="1143008" cy="1588"/>
                    </a:xfrm>
                    <a:prstGeom prst="line">
                      <a:avLst/>
                    </a:prstGeom>
                  </p:spPr>
                  <p:style>
                    <a:lnRef idx="2">
                      <a:schemeClr val="accent4"/>
                    </a:lnRef>
                    <a:fillRef idx="0">
                      <a:schemeClr val="accent4"/>
                    </a:fillRef>
                    <a:effectRef idx="1">
                      <a:schemeClr val="accent4"/>
                    </a:effectRef>
                    <a:fontRef idx="minor">
                      <a:schemeClr val="tx1"/>
                    </a:fontRef>
                  </p:style>
                </p:cxnSp>
                <p:cxnSp>
                  <p:nvCxnSpPr>
                    <p:cNvPr id="181" name="Connecteur droit 180"/>
                    <p:cNvCxnSpPr/>
                    <p:nvPr/>
                  </p:nvCxnSpPr>
                  <p:spPr>
                    <a:xfrm rot="16200000" flipH="1">
                      <a:off x="3071802" y="2143116"/>
                      <a:ext cx="1214446" cy="642942"/>
                    </a:xfrm>
                    <a:prstGeom prst="line">
                      <a:avLst/>
                    </a:prstGeom>
                  </p:spPr>
                  <p:style>
                    <a:lnRef idx="2">
                      <a:schemeClr val="accent4"/>
                    </a:lnRef>
                    <a:fillRef idx="0">
                      <a:schemeClr val="accent4"/>
                    </a:fillRef>
                    <a:effectRef idx="1">
                      <a:schemeClr val="accent4"/>
                    </a:effectRef>
                    <a:fontRef idx="minor">
                      <a:schemeClr val="tx1"/>
                    </a:fontRef>
                  </p:style>
                </p:cxnSp>
                <p:cxnSp>
                  <p:nvCxnSpPr>
                    <p:cNvPr id="182" name="Connecteur droit 181"/>
                    <p:cNvCxnSpPr/>
                    <p:nvPr/>
                  </p:nvCxnSpPr>
                  <p:spPr>
                    <a:xfrm>
                      <a:off x="2857488" y="2928934"/>
                      <a:ext cx="1143008" cy="142876"/>
                    </a:xfrm>
                    <a:prstGeom prst="line">
                      <a:avLst/>
                    </a:prstGeom>
                  </p:spPr>
                  <p:style>
                    <a:lnRef idx="2">
                      <a:schemeClr val="accent4"/>
                    </a:lnRef>
                    <a:fillRef idx="0">
                      <a:schemeClr val="accent4"/>
                    </a:fillRef>
                    <a:effectRef idx="1">
                      <a:schemeClr val="accent4"/>
                    </a:effectRef>
                    <a:fontRef idx="minor">
                      <a:schemeClr val="tx1"/>
                    </a:fontRef>
                  </p:style>
                </p:cxnSp>
                <p:cxnSp>
                  <p:nvCxnSpPr>
                    <p:cNvPr id="183" name="Connecteur droit 182"/>
                    <p:cNvCxnSpPr/>
                    <p:nvPr/>
                  </p:nvCxnSpPr>
                  <p:spPr>
                    <a:xfrm rot="5400000">
                      <a:off x="3714744" y="1785926"/>
                      <a:ext cx="1571636" cy="1000132"/>
                    </a:xfrm>
                    <a:prstGeom prst="line">
                      <a:avLst/>
                    </a:prstGeom>
                  </p:spPr>
                  <p:style>
                    <a:lnRef idx="2">
                      <a:schemeClr val="accent4"/>
                    </a:lnRef>
                    <a:fillRef idx="0">
                      <a:schemeClr val="accent4"/>
                    </a:fillRef>
                    <a:effectRef idx="1">
                      <a:schemeClr val="accent4"/>
                    </a:effectRef>
                    <a:fontRef idx="minor">
                      <a:schemeClr val="tx1"/>
                    </a:fontRef>
                  </p:style>
                </p:cxnSp>
                <p:cxnSp>
                  <p:nvCxnSpPr>
                    <p:cNvPr id="184" name="Connecteur droit 183"/>
                    <p:cNvCxnSpPr/>
                    <p:nvPr/>
                  </p:nvCxnSpPr>
                  <p:spPr>
                    <a:xfrm rot="16200000" flipH="1">
                      <a:off x="3679025" y="1678769"/>
                      <a:ext cx="857256" cy="500066"/>
                    </a:xfrm>
                    <a:prstGeom prst="line">
                      <a:avLst/>
                    </a:prstGeom>
                    <a:ln>
                      <a:prstDash val="sysDot"/>
                    </a:ln>
                  </p:spPr>
                  <p:style>
                    <a:lnRef idx="2">
                      <a:schemeClr val="accent4"/>
                    </a:lnRef>
                    <a:fillRef idx="0">
                      <a:schemeClr val="accent4"/>
                    </a:fillRef>
                    <a:effectRef idx="1">
                      <a:schemeClr val="accent4"/>
                    </a:effectRef>
                    <a:fontRef idx="minor">
                      <a:schemeClr val="tx1"/>
                    </a:fontRef>
                  </p:style>
                </p:cxnSp>
                <p:cxnSp>
                  <p:nvCxnSpPr>
                    <p:cNvPr id="185" name="Connecteur droit 184"/>
                    <p:cNvCxnSpPr/>
                    <p:nvPr/>
                  </p:nvCxnSpPr>
                  <p:spPr>
                    <a:xfrm rot="16200000" flipH="1">
                      <a:off x="4286248" y="2428868"/>
                      <a:ext cx="357190" cy="214314"/>
                    </a:xfrm>
                    <a:prstGeom prst="line">
                      <a:avLst/>
                    </a:prstGeom>
                  </p:spPr>
                  <p:style>
                    <a:lnRef idx="2">
                      <a:schemeClr val="accent4"/>
                    </a:lnRef>
                    <a:fillRef idx="0">
                      <a:schemeClr val="accent4"/>
                    </a:fillRef>
                    <a:effectRef idx="1">
                      <a:schemeClr val="accent4"/>
                    </a:effectRef>
                    <a:fontRef idx="minor">
                      <a:schemeClr val="tx1"/>
                    </a:fontRef>
                  </p:style>
                </p:cxnSp>
                <p:cxnSp>
                  <p:nvCxnSpPr>
                    <p:cNvPr id="186" name="Connecteur droit 185"/>
                    <p:cNvCxnSpPr/>
                    <p:nvPr/>
                  </p:nvCxnSpPr>
                  <p:spPr>
                    <a:xfrm flipV="1">
                      <a:off x="4000496" y="2714620"/>
                      <a:ext cx="571504" cy="347666"/>
                    </a:xfrm>
                    <a:prstGeom prst="line">
                      <a:avLst/>
                    </a:prstGeom>
                  </p:spPr>
                  <p:style>
                    <a:lnRef idx="2">
                      <a:schemeClr val="accent4"/>
                    </a:lnRef>
                    <a:fillRef idx="0">
                      <a:schemeClr val="accent4"/>
                    </a:fillRef>
                    <a:effectRef idx="1">
                      <a:schemeClr val="accent4"/>
                    </a:effectRef>
                    <a:fontRef idx="minor">
                      <a:schemeClr val="tx1"/>
                    </a:fontRef>
                  </p:style>
                </p:cxnSp>
                <p:cxnSp>
                  <p:nvCxnSpPr>
                    <p:cNvPr id="187" name="Connecteur droit 186"/>
                    <p:cNvCxnSpPr/>
                    <p:nvPr/>
                  </p:nvCxnSpPr>
                  <p:spPr>
                    <a:xfrm rot="5400000">
                      <a:off x="4179091" y="1893083"/>
                      <a:ext cx="1214446" cy="428628"/>
                    </a:xfrm>
                    <a:prstGeom prst="line">
                      <a:avLst/>
                    </a:prstGeom>
                  </p:spPr>
                  <p:style>
                    <a:lnRef idx="2">
                      <a:schemeClr val="accent4"/>
                    </a:lnRef>
                    <a:fillRef idx="0">
                      <a:schemeClr val="accent4"/>
                    </a:fillRef>
                    <a:effectRef idx="1">
                      <a:schemeClr val="accent4"/>
                    </a:effectRef>
                    <a:fontRef idx="minor">
                      <a:schemeClr val="tx1"/>
                    </a:fontRef>
                  </p:style>
                </p:cxnSp>
                <p:cxnSp>
                  <p:nvCxnSpPr>
                    <p:cNvPr id="188" name="Connecteur droit 187"/>
                    <p:cNvCxnSpPr/>
                    <p:nvPr/>
                  </p:nvCxnSpPr>
                  <p:spPr>
                    <a:xfrm rot="5400000">
                      <a:off x="2643174" y="1714488"/>
                      <a:ext cx="1428760" cy="1000132"/>
                    </a:xfrm>
                    <a:prstGeom prst="line">
                      <a:avLst/>
                    </a:prstGeom>
                    <a:ln>
                      <a:prstDash val="sysDot"/>
                    </a:ln>
                  </p:spPr>
                  <p:style>
                    <a:lnRef idx="2">
                      <a:schemeClr val="accent4"/>
                    </a:lnRef>
                    <a:fillRef idx="0">
                      <a:schemeClr val="accent4"/>
                    </a:fillRef>
                    <a:effectRef idx="1">
                      <a:schemeClr val="accent4"/>
                    </a:effectRef>
                    <a:fontRef idx="minor">
                      <a:schemeClr val="tx1"/>
                    </a:fontRef>
                  </p:style>
                </p:cxnSp>
                <p:cxnSp>
                  <p:nvCxnSpPr>
                    <p:cNvPr id="189" name="Connecteur droit 188"/>
                    <p:cNvCxnSpPr/>
                    <p:nvPr/>
                  </p:nvCxnSpPr>
                  <p:spPr>
                    <a:xfrm flipV="1">
                      <a:off x="2857488" y="2715414"/>
                      <a:ext cx="1643868" cy="213520"/>
                    </a:xfrm>
                    <a:prstGeom prst="line">
                      <a:avLst/>
                    </a:prstGeom>
                    <a:ln>
                      <a:prstDash val="sysDot"/>
                    </a:ln>
                  </p:spPr>
                  <p:style>
                    <a:lnRef idx="2">
                      <a:schemeClr val="accent4"/>
                    </a:lnRef>
                    <a:fillRef idx="0">
                      <a:schemeClr val="accent4"/>
                    </a:fillRef>
                    <a:effectRef idx="1">
                      <a:schemeClr val="accent4"/>
                    </a:effectRef>
                    <a:fontRef idx="minor">
                      <a:schemeClr val="tx1"/>
                    </a:fontRef>
                  </p:style>
                </p:cxnSp>
              </p:grpSp>
              <p:sp>
                <p:nvSpPr>
                  <p:cNvPr id="170" name="Ellipse 169"/>
                  <p:cNvSpPr/>
                  <p:nvPr/>
                </p:nvSpPr>
                <p:spPr>
                  <a:xfrm rot="531003">
                    <a:off x="8532939" y="3978255"/>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171" name="Ellipse 170"/>
                  <p:cNvSpPr/>
                  <p:nvPr/>
                </p:nvSpPr>
                <p:spPr>
                  <a:xfrm rot="531003">
                    <a:off x="8165282" y="4799867"/>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172" name="Ellipse 171"/>
                  <p:cNvSpPr/>
                  <p:nvPr/>
                </p:nvSpPr>
                <p:spPr>
                  <a:xfrm rot="531003">
                    <a:off x="7632264" y="5025584"/>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173" name="Ellipse 172"/>
                  <p:cNvSpPr/>
                  <p:nvPr/>
                </p:nvSpPr>
                <p:spPr>
                  <a:xfrm rot="531003">
                    <a:off x="7726123" y="4369994"/>
                    <a:ext cx="198769" cy="2933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74" name="Ellipse 173"/>
                  <p:cNvSpPr/>
                  <p:nvPr/>
                </p:nvSpPr>
                <p:spPr>
                  <a:xfrm rot="531003">
                    <a:off x="6950837" y="4728428"/>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175" name="Ellipse 174"/>
                  <p:cNvSpPr/>
                  <p:nvPr/>
                </p:nvSpPr>
                <p:spPr>
                  <a:xfrm rot="531003">
                    <a:off x="7472286" y="3904671"/>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176" name="Ellipse 175"/>
                  <p:cNvSpPr/>
                  <p:nvPr/>
                </p:nvSpPr>
                <p:spPr>
                  <a:xfrm rot="531003">
                    <a:off x="7895868" y="3748251"/>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grpSp>
              <p:nvGrpSpPr>
                <p:cNvPr id="124" name="Groupe 213"/>
                <p:cNvGrpSpPr/>
                <p:nvPr/>
              </p:nvGrpSpPr>
              <p:grpSpPr>
                <a:xfrm>
                  <a:off x="5934398" y="3950273"/>
                  <a:ext cx="770275" cy="1222051"/>
                  <a:chOff x="5450637" y="3799735"/>
                  <a:chExt cx="770275" cy="1222051"/>
                </a:xfrm>
              </p:grpSpPr>
              <p:cxnSp>
                <p:nvCxnSpPr>
                  <p:cNvPr id="166" name="Connecteur droit 20"/>
                  <p:cNvCxnSpPr/>
                  <p:nvPr/>
                </p:nvCxnSpPr>
                <p:spPr>
                  <a:xfrm rot="6568759">
                    <a:off x="5287420" y="4256973"/>
                    <a:ext cx="1066770" cy="283225"/>
                  </a:xfrm>
                  <a:prstGeom prst="line">
                    <a:avLst/>
                  </a:prstGeom>
                </p:spPr>
                <p:style>
                  <a:lnRef idx="2">
                    <a:schemeClr val="accent4"/>
                  </a:lnRef>
                  <a:fillRef idx="0">
                    <a:schemeClr val="accent4"/>
                  </a:fillRef>
                  <a:effectRef idx="1">
                    <a:schemeClr val="accent4"/>
                  </a:effectRef>
                  <a:fontRef idx="minor">
                    <a:schemeClr val="tx1"/>
                  </a:fontRef>
                </p:style>
              </p:cxnSp>
              <p:sp>
                <p:nvSpPr>
                  <p:cNvPr id="154" name="Ellipse 153"/>
                  <p:cNvSpPr/>
                  <p:nvPr/>
                </p:nvSpPr>
                <p:spPr>
                  <a:xfrm rot="531003">
                    <a:off x="6022143" y="3799735"/>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155" name="Ellipse 154"/>
                  <p:cNvSpPr/>
                  <p:nvPr/>
                </p:nvSpPr>
                <p:spPr>
                  <a:xfrm rot="531003">
                    <a:off x="5450637" y="4728429"/>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grpSp>
              <p:nvGrpSpPr>
                <p:cNvPr id="125" name="Groupe 218"/>
                <p:cNvGrpSpPr/>
                <p:nvPr/>
              </p:nvGrpSpPr>
              <p:grpSpPr>
                <a:xfrm>
                  <a:off x="5934401" y="3786190"/>
                  <a:ext cx="1863227" cy="1584233"/>
                  <a:chOff x="5500694" y="3571876"/>
                  <a:chExt cx="1863227" cy="1584233"/>
                </a:xfrm>
              </p:grpSpPr>
              <p:grpSp>
                <p:nvGrpSpPr>
                  <p:cNvPr id="126" name="Groupe 210"/>
                  <p:cNvGrpSpPr/>
                  <p:nvPr/>
                </p:nvGrpSpPr>
                <p:grpSpPr>
                  <a:xfrm>
                    <a:off x="5500694" y="3571876"/>
                    <a:ext cx="1644271" cy="1584233"/>
                    <a:chOff x="5450639" y="3619652"/>
                    <a:chExt cx="1644271" cy="1584233"/>
                  </a:xfrm>
                </p:grpSpPr>
                <p:grpSp>
                  <p:nvGrpSpPr>
                    <p:cNvPr id="129" name="Groupe 23"/>
                    <p:cNvGrpSpPr/>
                    <p:nvPr/>
                  </p:nvGrpSpPr>
                  <p:grpSpPr>
                    <a:xfrm rot="806819">
                      <a:off x="5678788" y="3734023"/>
                      <a:ext cx="1416122" cy="1380526"/>
                      <a:chOff x="2857488" y="1500174"/>
                      <a:chExt cx="2143140" cy="1571636"/>
                    </a:xfrm>
                  </p:grpSpPr>
                  <p:cxnSp>
                    <p:nvCxnSpPr>
                      <p:cNvPr id="135" name="Connecteur droit 134"/>
                      <p:cNvCxnSpPr/>
                      <p:nvPr/>
                    </p:nvCxnSpPr>
                    <p:spPr>
                      <a:xfrm rot="5400000" flipH="1" flipV="1">
                        <a:off x="2572134" y="2142720"/>
                        <a:ext cx="1071568" cy="500860"/>
                      </a:xfrm>
                      <a:prstGeom prst="line">
                        <a:avLst/>
                      </a:prstGeom>
                    </p:spPr>
                    <p:style>
                      <a:lnRef idx="2">
                        <a:schemeClr val="accent4"/>
                      </a:lnRef>
                      <a:fillRef idx="0">
                        <a:schemeClr val="accent4"/>
                      </a:fillRef>
                      <a:effectRef idx="1">
                        <a:schemeClr val="accent4"/>
                      </a:effectRef>
                      <a:fontRef idx="minor">
                        <a:schemeClr val="tx1"/>
                      </a:fontRef>
                    </p:style>
                  </p:cxnSp>
                  <p:cxnSp>
                    <p:nvCxnSpPr>
                      <p:cNvPr id="136" name="Connecteur droit 135"/>
                      <p:cNvCxnSpPr/>
                      <p:nvPr/>
                    </p:nvCxnSpPr>
                    <p:spPr>
                      <a:xfrm flipV="1">
                        <a:off x="3357554" y="1500174"/>
                        <a:ext cx="571504" cy="347666"/>
                      </a:xfrm>
                      <a:prstGeom prst="line">
                        <a:avLst/>
                      </a:prstGeom>
                    </p:spPr>
                    <p:style>
                      <a:lnRef idx="2">
                        <a:schemeClr val="accent4"/>
                      </a:lnRef>
                      <a:fillRef idx="0">
                        <a:schemeClr val="accent4"/>
                      </a:fillRef>
                      <a:effectRef idx="1">
                        <a:schemeClr val="accent4"/>
                      </a:effectRef>
                      <a:fontRef idx="minor">
                        <a:schemeClr val="tx1"/>
                      </a:fontRef>
                    </p:style>
                  </p:cxnSp>
                  <p:cxnSp>
                    <p:nvCxnSpPr>
                      <p:cNvPr id="137" name="Connecteur droit 136"/>
                      <p:cNvCxnSpPr/>
                      <p:nvPr/>
                    </p:nvCxnSpPr>
                    <p:spPr>
                      <a:xfrm flipV="1">
                        <a:off x="3357554" y="1500174"/>
                        <a:ext cx="1643074" cy="357190"/>
                      </a:xfrm>
                      <a:prstGeom prst="line">
                        <a:avLst/>
                      </a:prstGeom>
                    </p:spPr>
                    <p:style>
                      <a:lnRef idx="2">
                        <a:schemeClr val="accent4"/>
                      </a:lnRef>
                      <a:fillRef idx="0">
                        <a:schemeClr val="accent4"/>
                      </a:fillRef>
                      <a:effectRef idx="1">
                        <a:schemeClr val="accent4"/>
                      </a:effectRef>
                      <a:fontRef idx="minor">
                        <a:schemeClr val="tx1"/>
                      </a:fontRef>
                    </p:style>
                  </p:cxnSp>
                  <p:cxnSp>
                    <p:nvCxnSpPr>
                      <p:cNvPr id="138" name="Connecteur droit 137"/>
                      <p:cNvCxnSpPr/>
                      <p:nvPr/>
                    </p:nvCxnSpPr>
                    <p:spPr>
                      <a:xfrm>
                        <a:off x="3857620" y="1500174"/>
                        <a:ext cx="1143008" cy="1588"/>
                      </a:xfrm>
                      <a:prstGeom prst="line">
                        <a:avLst/>
                      </a:prstGeom>
                    </p:spPr>
                    <p:style>
                      <a:lnRef idx="2">
                        <a:schemeClr val="accent4"/>
                      </a:lnRef>
                      <a:fillRef idx="0">
                        <a:schemeClr val="accent4"/>
                      </a:fillRef>
                      <a:effectRef idx="1">
                        <a:schemeClr val="accent4"/>
                      </a:effectRef>
                      <a:fontRef idx="minor">
                        <a:schemeClr val="tx1"/>
                      </a:fontRef>
                    </p:style>
                  </p:cxnSp>
                  <p:cxnSp>
                    <p:nvCxnSpPr>
                      <p:cNvPr id="139" name="Connecteur droit 138"/>
                      <p:cNvCxnSpPr/>
                      <p:nvPr/>
                    </p:nvCxnSpPr>
                    <p:spPr>
                      <a:xfrm rot="16200000" flipH="1">
                        <a:off x="3071802" y="2143116"/>
                        <a:ext cx="1214446" cy="642942"/>
                      </a:xfrm>
                      <a:prstGeom prst="line">
                        <a:avLst/>
                      </a:prstGeom>
                    </p:spPr>
                    <p:style>
                      <a:lnRef idx="2">
                        <a:schemeClr val="accent4"/>
                      </a:lnRef>
                      <a:fillRef idx="0">
                        <a:schemeClr val="accent4"/>
                      </a:fillRef>
                      <a:effectRef idx="1">
                        <a:schemeClr val="accent4"/>
                      </a:effectRef>
                      <a:fontRef idx="minor">
                        <a:schemeClr val="tx1"/>
                      </a:fontRef>
                    </p:style>
                  </p:cxnSp>
                  <p:cxnSp>
                    <p:nvCxnSpPr>
                      <p:cNvPr id="140" name="Connecteur droit 139"/>
                      <p:cNvCxnSpPr/>
                      <p:nvPr/>
                    </p:nvCxnSpPr>
                    <p:spPr>
                      <a:xfrm>
                        <a:off x="2857488" y="2928934"/>
                        <a:ext cx="1143008" cy="142876"/>
                      </a:xfrm>
                      <a:prstGeom prst="line">
                        <a:avLst/>
                      </a:prstGeom>
                    </p:spPr>
                    <p:style>
                      <a:lnRef idx="2">
                        <a:schemeClr val="accent4"/>
                      </a:lnRef>
                      <a:fillRef idx="0">
                        <a:schemeClr val="accent4"/>
                      </a:fillRef>
                      <a:effectRef idx="1">
                        <a:schemeClr val="accent4"/>
                      </a:effectRef>
                      <a:fontRef idx="minor">
                        <a:schemeClr val="tx1"/>
                      </a:fontRef>
                    </p:style>
                  </p:cxnSp>
                  <p:cxnSp>
                    <p:nvCxnSpPr>
                      <p:cNvPr id="141" name="Connecteur droit 140"/>
                      <p:cNvCxnSpPr/>
                      <p:nvPr/>
                    </p:nvCxnSpPr>
                    <p:spPr>
                      <a:xfrm rot="5400000">
                        <a:off x="3714744" y="1785926"/>
                        <a:ext cx="1571636" cy="1000132"/>
                      </a:xfrm>
                      <a:prstGeom prst="line">
                        <a:avLst/>
                      </a:prstGeom>
                    </p:spPr>
                    <p:style>
                      <a:lnRef idx="2">
                        <a:schemeClr val="accent4"/>
                      </a:lnRef>
                      <a:fillRef idx="0">
                        <a:schemeClr val="accent4"/>
                      </a:fillRef>
                      <a:effectRef idx="1">
                        <a:schemeClr val="accent4"/>
                      </a:effectRef>
                      <a:fontRef idx="minor">
                        <a:schemeClr val="tx1"/>
                      </a:fontRef>
                    </p:style>
                  </p:cxnSp>
                  <p:cxnSp>
                    <p:nvCxnSpPr>
                      <p:cNvPr id="142" name="Connecteur droit 141"/>
                      <p:cNvCxnSpPr/>
                      <p:nvPr/>
                    </p:nvCxnSpPr>
                    <p:spPr>
                      <a:xfrm rot="16200000" flipH="1">
                        <a:off x="3679025" y="1678769"/>
                        <a:ext cx="857256" cy="500066"/>
                      </a:xfrm>
                      <a:prstGeom prst="line">
                        <a:avLst/>
                      </a:prstGeom>
                      <a:ln>
                        <a:prstDash val="sysDot"/>
                      </a:ln>
                    </p:spPr>
                    <p:style>
                      <a:lnRef idx="2">
                        <a:schemeClr val="accent4"/>
                      </a:lnRef>
                      <a:fillRef idx="0">
                        <a:schemeClr val="accent4"/>
                      </a:fillRef>
                      <a:effectRef idx="1">
                        <a:schemeClr val="accent4"/>
                      </a:effectRef>
                      <a:fontRef idx="minor">
                        <a:schemeClr val="tx1"/>
                      </a:fontRef>
                    </p:style>
                  </p:cxnSp>
                  <p:cxnSp>
                    <p:nvCxnSpPr>
                      <p:cNvPr id="143" name="Connecteur droit 142"/>
                      <p:cNvCxnSpPr/>
                      <p:nvPr/>
                    </p:nvCxnSpPr>
                    <p:spPr>
                      <a:xfrm rot="16200000" flipH="1">
                        <a:off x="4286248" y="2428868"/>
                        <a:ext cx="357190" cy="214314"/>
                      </a:xfrm>
                      <a:prstGeom prst="line">
                        <a:avLst/>
                      </a:prstGeom>
                    </p:spPr>
                    <p:style>
                      <a:lnRef idx="2">
                        <a:schemeClr val="accent4"/>
                      </a:lnRef>
                      <a:fillRef idx="0">
                        <a:schemeClr val="accent4"/>
                      </a:fillRef>
                      <a:effectRef idx="1">
                        <a:schemeClr val="accent4"/>
                      </a:effectRef>
                      <a:fontRef idx="minor">
                        <a:schemeClr val="tx1"/>
                      </a:fontRef>
                    </p:style>
                  </p:cxnSp>
                  <p:cxnSp>
                    <p:nvCxnSpPr>
                      <p:cNvPr id="144" name="Connecteur droit 143"/>
                      <p:cNvCxnSpPr/>
                      <p:nvPr/>
                    </p:nvCxnSpPr>
                    <p:spPr>
                      <a:xfrm flipV="1">
                        <a:off x="4000496" y="2714620"/>
                        <a:ext cx="571504" cy="347666"/>
                      </a:xfrm>
                      <a:prstGeom prst="line">
                        <a:avLst/>
                      </a:prstGeom>
                    </p:spPr>
                    <p:style>
                      <a:lnRef idx="2">
                        <a:schemeClr val="accent4"/>
                      </a:lnRef>
                      <a:fillRef idx="0">
                        <a:schemeClr val="accent4"/>
                      </a:fillRef>
                      <a:effectRef idx="1">
                        <a:schemeClr val="accent4"/>
                      </a:effectRef>
                      <a:fontRef idx="minor">
                        <a:schemeClr val="tx1"/>
                      </a:fontRef>
                    </p:style>
                  </p:cxnSp>
                  <p:cxnSp>
                    <p:nvCxnSpPr>
                      <p:cNvPr id="145" name="Connecteur droit 144"/>
                      <p:cNvCxnSpPr/>
                      <p:nvPr/>
                    </p:nvCxnSpPr>
                    <p:spPr>
                      <a:xfrm rot="5400000">
                        <a:off x="4179091" y="1893083"/>
                        <a:ext cx="1214446" cy="428628"/>
                      </a:xfrm>
                      <a:prstGeom prst="line">
                        <a:avLst/>
                      </a:prstGeom>
                    </p:spPr>
                    <p:style>
                      <a:lnRef idx="2">
                        <a:schemeClr val="accent4"/>
                      </a:lnRef>
                      <a:fillRef idx="0">
                        <a:schemeClr val="accent4"/>
                      </a:fillRef>
                      <a:effectRef idx="1">
                        <a:schemeClr val="accent4"/>
                      </a:effectRef>
                      <a:fontRef idx="minor">
                        <a:schemeClr val="tx1"/>
                      </a:fontRef>
                    </p:style>
                  </p:cxnSp>
                  <p:cxnSp>
                    <p:nvCxnSpPr>
                      <p:cNvPr id="146" name="Connecteur droit 145"/>
                      <p:cNvCxnSpPr/>
                      <p:nvPr/>
                    </p:nvCxnSpPr>
                    <p:spPr>
                      <a:xfrm rot="5400000">
                        <a:off x="2643174" y="1714488"/>
                        <a:ext cx="1428760" cy="1000132"/>
                      </a:xfrm>
                      <a:prstGeom prst="line">
                        <a:avLst/>
                      </a:prstGeom>
                      <a:ln>
                        <a:prstDash val="sysDot"/>
                      </a:ln>
                    </p:spPr>
                    <p:style>
                      <a:lnRef idx="2">
                        <a:schemeClr val="accent4"/>
                      </a:lnRef>
                      <a:fillRef idx="0">
                        <a:schemeClr val="accent4"/>
                      </a:fillRef>
                      <a:effectRef idx="1">
                        <a:schemeClr val="accent4"/>
                      </a:effectRef>
                      <a:fontRef idx="minor">
                        <a:schemeClr val="tx1"/>
                      </a:fontRef>
                    </p:style>
                  </p:cxnSp>
                  <p:cxnSp>
                    <p:nvCxnSpPr>
                      <p:cNvPr id="147" name="Connecteur droit 146"/>
                      <p:cNvCxnSpPr/>
                      <p:nvPr/>
                    </p:nvCxnSpPr>
                    <p:spPr>
                      <a:xfrm flipV="1">
                        <a:off x="2857488" y="2715414"/>
                        <a:ext cx="1643868" cy="213520"/>
                      </a:xfrm>
                      <a:prstGeom prst="line">
                        <a:avLst/>
                      </a:prstGeom>
                      <a:ln>
                        <a:prstDash val="sysDot"/>
                      </a:ln>
                    </p:spPr>
                    <p:style>
                      <a:lnRef idx="2">
                        <a:schemeClr val="accent4"/>
                      </a:lnRef>
                      <a:fillRef idx="0">
                        <a:schemeClr val="accent4"/>
                      </a:fillRef>
                      <a:effectRef idx="1">
                        <a:schemeClr val="accent4"/>
                      </a:effectRef>
                      <a:fontRef idx="minor">
                        <a:schemeClr val="tx1"/>
                      </a:fontRef>
                    </p:style>
                  </p:cxnSp>
                </p:grpSp>
                <p:sp>
                  <p:nvSpPr>
                    <p:cNvPr id="130" name="Ellipse 129"/>
                    <p:cNvSpPr/>
                    <p:nvPr/>
                  </p:nvSpPr>
                  <p:spPr>
                    <a:xfrm rot="531003">
                      <a:off x="6399877" y="3619652"/>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131" name="Ellipse 130"/>
                    <p:cNvSpPr/>
                    <p:nvPr/>
                  </p:nvSpPr>
                  <p:spPr>
                    <a:xfrm rot="531003">
                      <a:off x="6207102" y="4910528"/>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132" name="Ellipse 131"/>
                    <p:cNvSpPr/>
                    <p:nvPr/>
                  </p:nvSpPr>
                  <p:spPr>
                    <a:xfrm rot="531003">
                      <a:off x="6300961" y="4254938"/>
                      <a:ext cx="198769" cy="2933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33" name="Ellipse 132"/>
                    <p:cNvSpPr/>
                    <p:nvPr/>
                  </p:nvSpPr>
                  <p:spPr>
                    <a:xfrm rot="531003">
                      <a:off x="6022145" y="3799735"/>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134" name="Ellipse 133"/>
                    <p:cNvSpPr/>
                    <p:nvPr/>
                  </p:nvSpPr>
                  <p:spPr>
                    <a:xfrm rot="531003">
                      <a:off x="5450639" y="4728429"/>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sp>
                <p:nvSpPr>
                  <p:cNvPr id="127" name="Ellipse 126"/>
                  <p:cNvSpPr/>
                  <p:nvPr/>
                </p:nvSpPr>
                <p:spPr>
                  <a:xfrm rot="531003">
                    <a:off x="6643703" y="4623490"/>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128" name="Ellipse 127"/>
                  <p:cNvSpPr/>
                  <p:nvPr/>
                </p:nvSpPr>
                <p:spPr>
                  <a:xfrm rot="531003">
                    <a:off x="7165152" y="3799733"/>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grpSp>
          <p:grpSp>
            <p:nvGrpSpPr>
              <p:cNvPr id="115" name="Groupe 198"/>
              <p:cNvGrpSpPr/>
              <p:nvPr/>
            </p:nvGrpSpPr>
            <p:grpSpPr>
              <a:xfrm>
                <a:off x="7072329" y="4000502"/>
                <a:ext cx="699744" cy="1148087"/>
                <a:chOff x="6927164" y="3962104"/>
                <a:chExt cx="699744" cy="1148087"/>
              </a:xfrm>
            </p:grpSpPr>
            <p:sp>
              <p:nvSpPr>
                <p:cNvPr id="120" name="Ellipse 119"/>
                <p:cNvSpPr/>
                <p:nvPr/>
              </p:nvSpPr>
              <p:spPr>
                <a:xfrm rot="531003">
                  <a:off x="7428139" y="3962104"/>
                  <a:ext cx="198769" cy="293357"/>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21" name="Ellipse 120"/>
                <p:cNvSpPr/>
                <p:nvPr/>
              </p:nvSpPr>
              <p:spPr>
                <a:xfrm rot="531003">
                  <a:off x="6927164" y="4816834"/>
                  <a:ext cx="198769" cy="293357"/>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cxnSp>
              <p:nvCxnSpPr>
                <p:cNvPr id="122" name="Connecteur droit 121"/>
                <p:cNvCxnSpPr/>
                <p:nvPr/>
              </p:nvCxnSpPr>
              <p:spPr>
                <a:xfrm rot="5400000">
                  <a:off x="6949478" y="4266232"/>
                  <a:ext cx="675532" cy="429829"/>
                </a:xfrm>
                <a:prstGeom prst="line">
                  <a:avLst/>
                </a:prstGeom>
                <a:ln w="73025">
                  <a:solidFill>
                    <a:srgbClr val="2948E3"/>
                  </a:solidFill>
                  <a:prstDash val="sysDot"/>
                </a:ln>
                <a:scene3d>
                  <a:camera prst="orthographicFront">
                    <a:rot lat="0" lon="0" rev="0"/>
                  </a:camera>
                  <a:lightRig rig="threePt" dir="t"/>
                </a:scene3d>
                <a:sp3d>
                  <a:bevelT w="114300" prst="artDeco"/>
                </a:sp3d>
              </p:spPr>
              <p:style>
                <a:lnRef idx="3">
                  <a:schemeClr val="accent1"/>
                </a:lnRef>
                <a:fillRef idx="0">
                  <a:schemeClr val="accent1"/>
                </a:fillRef>
                <a:effectRef idx="2">
                  <a:schemeClr val="accent1"/>
                </a:effectRef>
                <a:fontRef idx="minor">
                  <a:schemeClr val="tx1"/>
                </a:fontRef>
              </p:style>
            </p:cxnSp>
          </p:grpSp>
        </p:grpSp>
        <p:grpSp>
          <p:nvGrpSpPr>
            <p:cNvPr id="486" name="Groupe 485"/>
            <p:cNvGrpSpPr/>
            <p:nvPr/>
          </p:nvGrpSpPr>
          <p:grpSpPr>
            <a:xfrm>
              <a:off x="3286116" y="4714884"/>
              <a:ext cx="1071570" cy="714380"/>
              <a:chOff x="3286116" y="4714884"/>
              <a:chExt cx="1071570" cy="714380"/>
            </a:xfrm>
          </p:grpSpPr>
          <p:sp>
            <p:nvSpPr>
              <p:cNvPr id="471" name="Accolade fermante 470"/>
              <p:cNvSpPr/>
              <p:nvPr/>
            </p:nvSpPr>
            <p:spPr>
              <a:xfrm>
                <a:off x="3286116" y="4714884"/>
                <a:ext cx="357190" cy="714380"/>
              </a:xfrm>
              <a:prstGeom prst="rightBrace">
                <a:avLst>
                  <a:gd name="adj1" fmla="val 24087"/>
                  <a:gd name="adj2" fmla="val 50000"/>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fr-FR"/>
              </a:p>
            </p:txBody>
          </p:sp>
          <p:sp>
            <p:nvSpPr>
              <p:cNvPr id="481" name="Rectangle 480"/>
              <p:cNvSpPr/>
              <p:nvPr/>
            </p:nvSpPr>
            <p:spPr>
              <a:xfrm>
                <a:off x="3653983" y="4834606"/>
                <a:ext cx="703703" cy="523220"/>
              </a:xfrm>
              <a:prstGeom prst="rect">
                <a:avLst/>
              </a:prstGeom>
            </p:spPr>
            <p:txBody>
              <a:bodyPr wrap="square">
                <a:spAutoFit/>
              </a:bodyPr>
              <a:lstStyle/>
              <a:p>
                <a:r>
                  <a:rPr lang="fr-FR" sz="2800" b="1" dirty="0" smtClean="0">
                    <a:solidFill>
                      <a:srgbClr val="151AF7"/>
                    </a:solidFill>
                    <a:latin typeface="Times New Roman" pitchFamily="18" charset="0"/>
                    <a:cs typeface="Times New Roman" pitchFamily="18" charset="0"/>
                  </a:rPr>
                  <a:t>(O) </a:t>
                </a:r>
                <a:endParaRPr lang="fr-FR" sz="2800" dirty="0">
                  <a:solidFill>
                    <a:srgbClr val="151AF7"/>
                  </a:solidFill>
                </a:endParaRPr>
              </a:p>
            </p:txBody>
          </p:sp>
        </p:grpSp>
      </p:grpSp>
      <p:sp>
        <p:nvSpPr>
          <p:cNvPr id="482" name="Rectangle 481"/>
          <p:cNvSpPr/>
          <p:nvPr/>
        </p:nvSpPr>
        <p:spPr>
          <a:xfrm>
            <a:off x="1285852" y="3286124"/>
            <a:ext cx="3071834" cy="400110"/>
          </a:xfrm>
          <a:prstGeom prst="rect">
            <a:avLst/>
          </a:prstGeom>
        </p:spPr>
        <p:txBody>
          <a:bodyPr wrap="square">
            <a:spAutoFit/>
          </a:bodyPr>
          <a:lstStyle/>
          <a:p>
            <a:pPr algn="just"/>
            <a:r>
              <a:rPr lang="fr-FR" sz="2000" b="1" dirty="0" smtClean="0">
                <a:solidFill>
                  <a:srgbClr val="FF0000"/>
                </a:solidFill>
                <a:latin typeface="Times New Roman" pitchFamily="18" charset="0"/>
                <a:cs typeface="Times New Roman" pitchFamily="18" charset="0"/>
              </a:rPr>
              <a:t>1- Structure TO </a:t>
            </a:r>
            <a:r>
              <a:rPr lang="fr-FR" sz="2000" b="1" dirty="0" smtClean="0">
                <a:latin typeface="Times New Roman" pitchFamily="18" charset="0"/>
                <a:cs typeface="Times New Roman" pitchFamily="18" charset="0"/>
              </a:rPr>
              <a:t>(Fig.05).</a:t>
            </a:r>
            <a:endParaRPr lang="fr-FR" sz="2000" b="1" dirty="0" smtClean="0">
              <a:solidFill>
                <a:srgbClr val="FF0000"/>
              </a:solidFill>
              <a:latin typeface="Times New Roman" pitchFamily="18" charset="0"/>
              <a:cs typeface="Times New Roman" pitchFamily="18" charset="0"/>
            </a:endParaRPr>
          </a:p>
        </p:txBody>
      </p:sp>
      <p:sp>
        <p:nvSpPr>
          <p:cNvPr id="483" name="Rectangle 482"/>
          <p:cNvSpPr/>
          <p:nvPr/>
        </p:nvSpPr>
        <p:spPr>
          <a:xfrm>
            <a:off x="5786446" y="3214686"/>
            <a:ext cx="3071834" cy="400110"/>
          </a:xfrm>
          <a:prstGeom prst="rect">
            <a:avLst/>
          </a:prstGeom>
        </p:spPr>
        <p:txBody>
          <a:bodyPr wrap="square">
            <a:spAutoFit/>
          </a:bodyPr>
          <a:lstStyle/>
          <a:p>
            <a:pPr algn="just"/>
            <a:r>
              <a:rPr lang="fr-FR" sz="2000" b="1" dirty="0" smtClean="0">
                <a:solidFill>
                  <a:srgbClr val="FF0000"/>
                </a:solidFill>
                <a:latin typeface="Times New Roman" pitchFamily="18" charset="0"/>
                <a:cs typeface="Times New Roman" pitchFamily="18" charset="0"/>
              </a:rPr>
              <a:t>2- Structure TOT </a:t>
            </a:r>
            <a:r>
              <a:rPr lang="fr-FR" sz="2000" b="1" dirty="0" smtClean="0">
                <a:latin typeface="Times New Roman" pitchFamily="18" charset="0"/>
                <a:cs typeface="Times New Roman" pitchFamily="18" charset="0"/>
              </a:rPr>
              <a:t>(Fig.06).</a:t>
            </a:r>
            <a:endParaRPr lang="fr-FR" sz="2000" b="1" dirty="0" smtClean="0">
              <a:solidFill>
                <a:srgbClr val="FF0000"/>
              </a:solidFill>
              <a:latin typeface="Times New Roman" pitchFamily="18" charset="0"/>
              <a:cs typeface="Times New Roman" pitchFamily="18" charset="0"/>
            </a:endParaRPr>
          </a:p>
        </p:txBody>
      </p:sp>
      <p:sp>
        <p:nvSpPr>
          <p:cNvPr id="484" name="Bouton d'action : Fin 483">
            <a:hlinkClick r:id="" action="ppaction://hlinkshowjump?jump=lastslide" highlightClick="1"/>
          </p:cNvPr>
          <p:cNvSpPr/>
          <p:nvPr/>
        </p:nvSpPr>
        <p:spPr>
          <a:xfrm>
            <a:off x="785786" y="3286124"/>
            <a:ext cx="500066" cy="428628"/>
          </a:xfrm>
          <a:prstGeom prst="actionButtonEnd">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sp>
        <p:nvSpPr>
          <p:cNvPr id="485" name="Bouton d'action : Fin 484">
            <a:hlinkClick r:id="" action="ppaction://hlinkshowjump?jump=lastslide" highlightClick="1"/>
          </p:cNvPr>
          <p:cNvSpPr/>
          <p:nvPr/>
        </p:nvSpPr>
        <p:spPr>
          <a:xfrm>
            <a:off x="5286380" y="3214686"/>
            <a:ext cx="500066" cy="428628"/>
          </a:xfrm>
          <a:prstGeom prst="actionButtonEnd">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grpSp>
        <p:nvGrpSpPr>
          <p:cNvPr id="496" name="Groupe 495"/>
          <p:cNvGrpSpPr/>
          <p:nvPr/>
        </p:nvGrpSpPr>
        <p:grpSpPr>
          <a:xfrm>
            <a:off x="5488126" y="4608213"/>
            <a:ext cx="2798650" cy="1035365"/>
            <a:chOff x="5488126" y="4608213"/>
            <a:chExt cx="2798650" cy="1035365"/>
          </a:xfrm>
        </p:grpSpPr>
        <p:grpSp>
          <p:nvGrpSpPr>
            <p:cNvPr id="495" name="Groupe 494"/>
            <p:cNvGrpSpPr/>
            <p:nvPr/>
          </p:nvGrpSpPr>
          <p:grpSpPr>
            <a:xfrm>
              <a:off x="5488126" y="4608213"/>
              <a:ext cx="2798650" cy="1035365"/>
              <a:chOff x="4786314" y="4643446"/>
              <a:chExt cx="2798650" cy="1035365"/>
            </a:xfrm>
          </p:grpSpPr>
          <p:grpSp>
            <p:nvGrpSpPr>
              <p:cNvPr id="493" name="Groupe 492"/>
              <p:cNvGrpSpPr/>
              <p:nvPr/>
            </p:nvGrpSpPr>
            <p:grpSpPr>
              <a:xfrm>
                <a:off x="6000760" y="4643446"/>
                <a:ext cx="1584204" cy="1035365"/>
                <a:chOff x="6000760" y="4643446"/>
                <a:chExt cx="1584204" cy="1035365"/>
              </a:xfrm>
            </p:grpSpPr>
            <p:grpSp>
              <p:nvGrpSpPr>
                <p:cNvPr id="303" name="Groupe 213"/>
                <p:cNvGrpSpPr/>
                <p:nvPr/>
              </p:nvGrpSpPr>
              <p:grpSpPr>
                <a:xfrm>
                  <a:off x="6000760" y="4643446"/>
                  <a:ext cx="1008247" cy="1028248"/>
                  <a:chOff x="4307632" y="3564214"/>
                  <a:chExt cx="1913280" cy="1644289"/>
                </a:xfrm>
              </p:grpSpPr>
              <p:grpSp>
                <p:nvGrpSpPr>
                  <p:cNvPr id="327" name="Groupe 7"/>
                  <p:cNvGrpSpPr/>
                  <p:nvPr/>
                </p:nvGrpSpPr>
                <p:grpSpPr>
                  <a:xfrm rot="1168759">
                    <a:off x="4516637" y="3697044"/>
                    <a:ext cx="1416122" cy="1380526"/>
                    <a:chOff x="2857488" y="1500174"/>
                    <a:chExt cx="2143140" cy="1571636"/>
                  </a:xfrm>
                </p:grpSpPr>
                <p:cxnSp>
                  <p:nvCxnSpPr>
                    <p:cNvPr id="335" name="Connecteur droit 150"/>
                    <p:cNvCxnSpPr/>
                    <p:nvPr/>
                  </p:nvCxnSpPr>
                  <p:spPr>
                    <a:xfrm rot="5400000" flipH="1" flipV="1">
                      <a:off x="2572134" y="2142720"/>
                      <a:ext cx="1071568" cy="500860"/>
                    </a:xfrm>
                    <a:prstGeom prst="line">
                      <a:avLst/>
                    </a:prstGeom>
                  </p:spPr>
                  <p:style>
                    <a:lnRef idx="2">
                      <a:schemeClr val="accent4"/>
                    </a:lnRef>
                    <a:fillRef idx="0">
                      <a:schemeClr val="accent4"/>
                    </a:fillRef>
                    <a:effectRef idx="1">
                      <a:schemeClr val="accent4"/>
                    </a:effectRef>
                    <a:fontRef idx="minor">
                      <a:schemeClr val="tx1"/>
                    </a:fontRef>
                  </p:style>
                </p:cxnSp>
                <p:cxnSp>
                  <p:nvCxnSpPr>
                    <p:cNvPr id="336" name="Connecteur droit 335"/>
                    <p:cNvCxnSpPr/>
                    <p:nvPr/>
                  </p:nvCxnSpPr>
                  <p:spPr>
                    <a:xfrm flipV="1">
                      <a:off x="3357554" y="1500174"/>
                      <a:ext cx="571504" cy="347666"/>
                    </a:xfrm>
                    <a:prstGeom prst="line">
                      <a:avLst/>
                    </a:prstGeom>
                  </p:spPr>
                  <p:style>
                    <a:lnRef idx="2">
                      <a:schemeClr val="accent4"/>
                    </a:lnRef>
                    <a:fillRef idx="0">
                      <a:schemeClr val="accent4"/>
                    </a:fillRef>
                    <a:effectRef idx="1">
                      <a:schemeClr val="accent4"/>
                    </a:effectRef>
                    <a:fontRef idx="minor">
                      <a:schemeClr val="tx1"/>
                    </a:fontRef>
                  </p:style>
                </p:cxnSp>
                <p:cxnSp>
                  <p:nvCxnSpPr>
                    <p:cNvPr id="337" name="Connecteur droit 336"/>
                    <p:cNvCxnSpPr/>
                    <p:nvPr/>
                  </p:nvCxnSpPr>
                  <p:spPr>
                    <a:xfrm flipV="1">
                      <a:off x="3357554" y="1500174"/>
                      <a:ext cx="1643074" cy="357190"/>
                    </a:xfrm>
                    <a:prstGeom prst="line">
                      <a:avLst/>
                    </a:prstGeom>
                  </p:spPr>
                  <p:style>
                    <a:lnRef idx="2">
                      <a:schemeClr val="accent4"/>
                    </a:lnRef>
                    <a:fillRef idx="0">
                      <a:schemeClr val="accent4"/>
                    </a:fillRef>
                    <a:effectRef idx="1">
                      <a:schemeClr val="accent4"/>
                    </a:effectRef>
                    <a:fontRef idx="minor">
                      <a:schemeClr val="tx1"/>
                    </a:fontRef>
                  </p:style>
                </p:cxnSp>
                <p:cxnSp>
                  <p:nvCxnSpPr>
                    <p:cNvPr id="338" name="Connecteur droit 337"/>
                    <p:cNvCxnSpPr/>
                    <p:nvPr/>
                  </p:nvCxnSpPr>
                  <p:spPr>
                    <a:xfrm>
                      <a:off x="3857620" y="1500174"/>
                      <a:ext cx="1143008" cy="1588"/>
                    </a:xfrm>
                    <a:prstGeom prst="line">
                      <a:avLst/>
                    </a:prstGeom>
                  </p:spPr>
                  <p:style>
                    <a:lnRef idx="2">
                      <a:schemeClr val="accent4"/>
                    </a:lnRef>
                    <a:fillRef idx="0">
                      <a:schemeClr val="accent4"/>
                    </a:fillRef>
                    <a:effectRef idx="1">
                      <a:schemeClr val="accent4"/>
                    </a:effectRef>
                    <a:fontRef idx="minor">
                      <a:schemeClr val="tx1"/>
                    </a:fontRef>
                  </p:style>
                </p:cxnSp>
                <p:cxnSp>
                  <p:nvCxnSpPr>
                    <p:cNvPr id="339" name="Connecteur droit 338"/>
                    <p:cNvCxnSpPr/>
                    <p:nvPr/>
                  </p:nvCxnSpPr>
                  <p:spPr>
                    <a:xfrm rot="16200000" flipH="1">
                      <a:off x="3071802" y="2143116"/>
                      <a:ext cx="1214446" cy="642942"/>
                    </a:xfrm>
                    <a:prstGeom prst="line">
                      <a:avLst/>
                    </a:prstGeom>
                  </p:spPr>
                  <p:style>
                    <a:lnRef idx="2">
                      <a:schemeClr val="accent4"/>
                    </a:lnRef>
                    <a:fillRef idx="0">
                      <a:schemeClr val="accent4"/>
                    </a:fillRef>
                    <a:effectRef idx="1">
                      <a:schemeClr val="accent4"/>
                    </a:effectRef>
                    <a:fontRef idx="minor">
                      <a:schemeClr val="tx1"/>
                    </a:fontRef>
                  </p:style>
                </p:cxnSp>
                <p:cxnSp>
                  <p:nvCxnSpPr>
                    <p:cNvPr id="340" name="Connecteur droit 339"/>
                    <p:cNvCxnSpPr/>
                    <p:nvPr/>
                  </p:nvCxnSpPr>
                  <p:spPr>
                    <a:xfrm>
                      <a:off x="2857488" y="2928934"/>
                      <a:ext cx="1143008" cy="142876"/>
                    </a:xfrm>
                    <a:prstGeom prst="line">
                      <a:avLst/>
                    </a:prstGeom>
                  </p:spPr>
                  <p:style>
                    <a:lnRef idx="2">
                      <a:schemeClr val="accent4"/>
                    </a:lnRef>
                    <a:fillRef idx="0">
                      <a:schemeClr val="accent4"/>
                    </a:fillRef>
                    <a:effectRef idx="1">
                      <a:schemeClr val="accent4"/>
                    </a:effectRef>
                    <a:fontRef idx="minor">
                      <a:schemeClr val="tx1"/>
                    </a:fontRef>
                  </p:style>
                </p:cxnSp>
                <p:cxnSp>
                  <p:nvCxnSpPr>
                    <p:cNvPr id="341" name="Connecteur droit 340"/>
                    <p:cNvCxnSpPr/>
                    <p:nvPr/>
                  </p:nvCxnSpPr>
                  <p:spPr>
                    <a:xfrm rot="5400000">
                      <a:off x="3714744" y="1785926"/>
                      <a:ext cx="1571636" cy="1000132"/>
                    </a:xfrm>
                    <a:prstGeom prst="line">
                      <a:avLst/>
                    </a:prstGeom>
                  </p:spPr>
                  <p:style>
                    <a:lnRef idx="2">
                      <a:schemeClr val="accent4"/>
                    </a:lnRef>
                    <a:fillRef idx="0">
                      <a:schemeClr val="accent4"/>
                    </a:fillRef>
                    <a:effectRef idx="1">
                      <a:schemeClr val="accent4"/>
                    </a:effectRef>
                    <a:fontRef idx="minor">
                      <a:schemeClr val="tx1"/>
                    </a:fontRef>
                  </p:style>
                </p:cxnSp>
                <p:cxnSp>
                  <p:nvCxnSpPr>
                    <p:cNvPr id="342" name="Connecteur droit 341"/>
                    <p:cNvCxnSpPr/>
                    <p:nvPr/>
                  </p:nvCxnSpPr>
                  <p:spPr>
                    <a:xfrm rot="16200000" flipH="1">
                      <a:off x="3679025" y="1678769"/>
                      <a:ext cx="857256" cy="500066"/>
                    </a:xfrm>
                    <a:prstGeom prst="line">
                      <a:avLst/>
                    </a:prstGeom>
                    <a:ln>
                      <a:prstDash val="sysDot"/>
                    </a:ln>
                  </p:spPr>
                  <p:style>
                    <a:lnRef idx="2">
                      <a:schemeClr val="accent4"/>
                    </a:lnRef>
                    <a:fillRef idx="0">
                      <a:schemeClr val="accent4"/>
                    </a:fillRef>
                    <a:effectRef idx="1">
                      <a:schemeClr val="accent4"/>
                    </a:effectRef>
                    <a:fontRef idx="minor">
                      <a:schemeClr val="tx1"/>
                    </a:fontRef>
                  </p:style>
                </p:cxnSp>
                <p:cxnSp>
                  <p:nvCxnSpPr>
                    <p:cNvPr id="343" name="Connecteur droit 342"/>
                    <p:cNvCxnSpPr/>
                    <p:nvPr/>
                  </p:nvCxnSpPr>
                  <p:spPr>
                    <a:xfrm rot="16200000" flipH="1">
                      <a:off x="4286248" y="2428868"/>
                      <a:ext cx="357190" cy="214314"/>
                    </a:xfrm>
                    <a:prstGeom prst="line">
                      <a:avLst/>
                    </a:prstGeom>
                  </p:spPr>
                  <p:style>
                    <a:lnRef idx="2">
                      <a:schemeClr val="accent4"/>
                    </a:lnRef>
                    <a:fillRef idx="0">
                      <a:schemeClr val="accent4"/>
                    </a:fillRef>
                    <a:effectRef idx="1">
                      <a:schemeClr val="accent4"/>
                    </a:effectRef>
                    <a:fontRef idx="minor">
                      <a:schemeClr val="tx1"/>
                    </a:fontRef>
                  </p:style>
                </p:cxnSp>
                <p:cxnSp>
                  <p:nvCxnSpPr>
                    <p:cNvPr id="344" name="Connecteur droit 343"/>
                    <p:cNvCxnSpPr/>
                    <p:nvPr/>
                  </p:nvCxnSpPr>
                  <p:spPr>
                    <a:xfrm flipV="1">
                      <a:off x="4000496" y="2714620"/>
                      <a:ext cx="571504" cy="347666"/>
                    </a:xfrm>
                    <a:prstGeom prst="line">
                      <a:avLst/>
                    </a:prstGeom>
                  </p:spPr>
                  <p:style>
                    <a:lnRef idx="2">
                      <a:schemeClr val="accent4"/>
                    </a:lnRef>
                    <a:fillRef idx="0">
                      <a:schemeClr val="accent4"/>
                    </a:fillRef>
                    <a:effectRef idx="1">
                      <a:schemeClr val="accent4"/>
                    </a:effectRef>
                    <a:fontRef idx="minor">
                      <a:schemeClr val="tx1"/>
                    </a:fontRef>
                  </p:style>
                </p:cxnSp>
                <p:cxnSp>
                  <p:nvCxnSpPr>
                    <p:cNvPr id="345" name="Connecteur droit 20"/>
                    <p:cNvCxnSpPr/>
                    <p:nvPr/>
                  </p:nvCxnSpPr>
                  <p:spPr>
                    <a:xfrm rot="5400000">
                      <a:off x="4179091" y="1893083"/>
                      <a:ext cx="1214446" cy="428628"/>
                    </a:xfrm>
                    <a:prstGeom prst="line">
                      <a:avLst/>
                    </a:prstGeom>
                  </p:spPr>
                  <p:style>
                    <a:lnRef idx="2">
                      <a:schemeClr val="accent4"/>
                    </a:lnRef>
                    <a:fillRef idx="0">
                      <a:schemeClr val="accent4"/>
                    </a:fillRef>
                    <a:effectRef idx="1">
                      <a:schemeClr val="accent4"/>
                    </a:effectRef>
                    <a:fontRef idx="minor">
                      <a:schemeClr val="tx1"/>
                    </a:fontRef>
                  </p:style>
                </p:cxnSp>
                <p:cxnSp>
                  <p:nvCxnSpPr>
                    <p:cNvPr id="346" name="Connecteur droit 21"/>
                    <p:cNvCxnSpPr/>
                    <p:nvPr/>
                  </p:nvCxnSpPr>
                  <p:spPr>
                    <a:xfrm rot="5400000">
                      <a:off x="2643174" y="1714488"/>
                      <a:ext cx="1428760" cy="1000132"/>
                    </a:xfrm>
                    <a:prstGeom prst="line">
                      <a:avLst/>
                    </a:prstGeom>
                    <a:ln>
                      <a:prstDash val="sysDot"/>
                    </a:ln>
                  </p:spPr>
                  <p:style>
                    <a:lnRef idx="2">
                      <a:schemeClr val="accent4"/>
                    </a:lnRef>
                    <a:fillRef idx="0">
                      <a:schemeClr val="accent4"/>
                    </a:fillRef>
                    <a:effectRef idx="1">
                      <a:schemeClr val="accent4"/>
                    </a:effectRef>
                    <a:fontRef idx="minor">
                      <a:schemeClr val="tx1"/>
                    </a:fontRef>
                  </p:style>
                </p:cxnSp>
                <p:cxnSp>
                  <p:nvCxnSpPr>
                    <p:cNvPr id="347" name="Connecteur droit 22"/>
                    <p:cNvCxnSpPr/>
                    <p:nvPr/>
                  </p:nvCxnSpPr>
                  <p:spPr>
                    <a:xfrm flipV="1">
                      <a:off x="2857488" y="2715414"/>
                      <a:ext cx="1643868" cy="213520"/>
                    </a:xfrm>
                    <a:prstGeom prst="line">
                      <a:avLst/>
                    </a:prstGeom>
                    <a:ln>
                      <a:prstDash val="sysDot"/>
                    </a:ln>
                  </p:spPr>
                  <p:style>
                    <a:lnRef idx="2">
                      <a:schemeClr val="accent4"/>
                    </a:lnRef>
                    <a:fillRef idx="0">
                      <a:schemeClr val="accent4"/>
                    </a:fillRef>
                    <a:effectRef idx="1">
                      <a:schemeClr val="accent4"/>
                    </a:effectRef>
                    <a:fontRef idx="minor">
                      <a:schemeClr val="tx1"/>
                    </a:fontRef>
                  </p:style>
                </p:cxnSp>
              </p:grpSp>
              <p:sp>
                <p:nvSpPr>
                  <p:cNvPr id="328" name="Ellipse 108"/>
                  <p:cNvSpPr/>
                  <p:nvPr/>
                </p:nvSpPr>
                <p:spPr>
                  <a:xfrm rot="531003">
                    <a:off x="4934335" y="3683669"/>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29" name="Ellipse 328"/>
                  <p:cNvSpPr/>
                  <p:nvPr/>
                </p:nvSpPr>
                <p:spPr>
                  <a:xfrm rot="531003">
                    <a:off x="5366677" y="3564214"/>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30" name="Ellipse 329"/>
                  <p:cNvSpPr/>
                  <p:nvPr/>
                </p:nvSpPr>
                <p:spPr>
                  <a:xfrm rot="531003">
                    <a:off x="4307632" y="4519950"/>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31" name="Ellipse 330"/>
                  <p:cNvSpPr/>
                  <p:nvPr/>
                </p:nvSpPr>
                <p:spPr>
                  <a:xfrm rot="531003">
                    <a:off x="4969085" y="4915146"/>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32" name="Ellipse 118"/>
                  <p:cNvSpPr/>
                  <p:nvPr/>
                </p:nvSpPr>
                <p:spPr>
                  <a:xfrm rot="531003">
                    <a:off x="5138589" y="4290851"/>
                    <a:ext cx="198769" cy="2933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333" name="Ellipse 332"/>
                  <p:cNvSpPr/>
                  <p:nvPr/>
                </p:nvSpPr>
                <p:spPr>
                  <a:xfrm rot="531003">
                    <a:off x="6022143" y="3799735"/>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34" name="Ellipse 333"/>
                  <p:cNvSpPr/>
                  <p:nvPr/>
                </p:nvSpPr>
                <p:spPr>
                  <a:xfrm rot="531003">
                    <a:off x="5450637" y="4728429"/>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grpSp>
              <p:nvGrpSpPr>
                <p:cNvPr id="304" name="Groupe 218"/>
                <p:cNvGrpSpPr/>
                <p:nvPr/>
              </p:nvGrpSpPr>
              <p:grpSpPr>
                <a:xfrm>
                  <a:off x="6603094" y="4688119"/>
                  <a:ext cx="981870" cy="990692"/>
                  <a:chOff x="5500694" y="3571876"/>
                  <a:chExt cx="1863227" cy="1584233"/>
                </a:xfrm>
              </p:grpSpPr>
              <p:grpSp>
                <p:nvGrpSpPr>
                  <p:cNvPr id="305" name="Groupe 210"/>
                  <p:cNvGrpSpPr/>
                  <p:nvPr/>
                </p:nvGrpSpPr>
                <p:grpSpPr>
                  <a:xfrm>
                    <a:off x="5500694" y="3571876"/>
                    <a:ext cx="1644271" cy="1584233"/>
                    <a:chOff x="5450639" y="3619652"/>
                    <a:chExt cx="1644271" cy="1584233"/>
                  </a:xfrm>
                </p:grpSpPr>
                <p:grpSp>
                  <p:nvGrpSpPr>
                    <p:cNvPr id="308" name="Groupe 23"/>
                    <p:cNvGrpSpPr/>
                    <p:nvPr/>
                  </p:nvGrpSpPr>
                  <p:grpSpPr>
                    <a:xfrm rot="806819">
                      <a:off x="5678788" y="3734023"/>
                      <a:ext cx="1416122" cy="1380526"/>
                      <a:chOff x="2857488" y="1500174"/>
                      <a:chExt cx="2143140" cy="1571636"/>
                    </a:xfrm>
                  </p:grpSpPr>
                  <p:cxnSp>
                    <p:nvCxnSpPr>
                      <p:cNvPr id="314" name="Connecteur droit 313"/>
                      <p:cNvCxnSpPr/>
                      <p:nvPr/>
                    </p:nvCxnSpPr>
                    <p:spPr>
                      <a:xfrm rot="5400000" flipH="1" flipV="1">
                        <a:off x="2572134" y="2142720"/>
                        <a:ext cx="1071568" cy="500860"/>
                      </a:xfrm>
                      <a:prstGeom prst="line">
                        <a:avLst/>
                      </a:prstGeom>
                    </p:spPr>
                    <p:style>
                      <a:lnRef idx="2">
                        <a:schemeClr val="accent4"/>
                      </a:lnRef>
                      <a:fillRef idx="0">
                        <a:schemeClr val="accent4"/>
                      </a:fillRef>
                      <a:effectRef idx="1">
                        <a:schemeClr val="accent4"/>
                      </a:effectRef>
                      <a:fontRef idx="minor">
                        <a:schemeClr val="tx1"/>
                      </a:fontRef>
                    </p:style>
                  </p:cxnSp>
                  <p:cxnSp>
                    <p:nvCxnSpPr>
                      <p:cNvPr id="315" name="Connecteur droit 314"/>
                      <p:cNvCxnSpPr/>
                      <p:nvPr/>
                    </p:nvCxnSpPr>
                    <p:spPr>
                      <a:xfrm flipV="1">
                        <a:off x="3357554" y="1500174"/>
                        <a:ext cx="571504" cy="347666"/>
                      </a:xfrm>
                      <a:prstGeom prst="line">
                        <a:avLst/>
                      </a:prstGeom>
                    </p:spPr>
                    <p:style>
                      <a:lnRef idx="2">
                        <a:schemeClr val="accent4"/>
                      </a:lnRef>
                      <a:fillRef idx="0">
                        <a:schemeClr val="accent4"/>
                      </a:fillRef>
                      <a:effectRef idx="1">
                        <a:schemeClr val="accent4"/>
                      </a:effectRef>
                      <a:fontRef idx="minor">
                        <a:schemeClr val="tx1"/>
                      </a:fontRef>
                    </p:style>
                  </p:cxnSp>
                  <p:cxnSp>
                    <p:nvCxnSpPr>
                      <p:cNvPr id="316" name="Connecteur droit 315"/>
                      <p:cNvCxnSpPr/>
                      <p:nvPr/>
                    </p:nvCxnSpPr>
                    <p:spPr>
                      <a:xfrm flipV="1">
                        <a:off x="3357554" y="1500174"/>
                        <a:ext cx="1643074" cy="357190"/>
                      </a:xfrm>
                      <a:prstGeom prst="line">
                        <a:avLst/>
                      </a:prstGeom>
                    </p:spPr>
                    <p:style>
                      <a:lnRef idx="2">
                        <a:schemeClr val="accent4"/>
                      </a:lnRef>
                      <a:fillRef idx="0">
                        <a:schemeClr val="accent4"/>
                      </a:fillRef>
                      <a:effectRef idx="1">
                        <a:schemeClr val="accent4"/>
                      </a:effectRef>
                      <a:fontRef idx="minor">
                        <a:schemeClr val="tx1"/>
                      </a:fontRef>
                    </p:style>
                  </p:cxnSp>
                  <p:cxnSp>
                    <p:nvCxnSpPr>
                      <p:cNvPr id="317" name="Connecteur droit 316"/>
                      <p:cNvCxnSpPr/>
                      <p:nvPr/>
                    </p:nvCxnSpPr>
                    <p:spPr>
                      <a:xfrm>
                        <a:off x="3857620" y="1500174"/>
                        <a:ext cx="1143008" cy="1588"/>
                      </a:xfrm>
                      <a:prstGeom prst="line">
                        <a:avLst/>
                      </a:prstGeom>
                    </p:spPr>
                    <p:style>
                      <a:lnRef idx="2">
                        <a:schemeClr val="accent4"/>
                      </a:lnRef>
                      <a:fillRef idx="0">
                        <a:schemeClr val="accent4"/>
                      </a:fillRef>
                      <a:effectRef idx="1">
                        <a:schemeClr val="accent4"/>
                      </a:effectRef>
                      <a:fontRef idx="minor">
                        <a:schemeClr val="tx1"/>
                      </a:fontRef>
                    </p:style>
                  </p:cxnSp>
                  <p:cxnSp>
                    <p:nvCxnSpPr>
                      <p:cNvPr id="318" name="Connecteur droit 317"/>
                      <p:cNvCxnSpPr/>
                      <p:nvPr/>
                    </p:nvCxnSpPr>
                    <p:spPr>
                      <a:xfrm rot="16200000" flipH="1">
                        <a:off x="3071802" y="2143116"/>
                        <a:ext cx="1214446" cy="642942"/>
                      </a:xfrm>
                      <a:prstGeom prst="line">
                        <a:avLst/>
                      </a:prstGeom>
                    </p:spPr>
                    <p:style>
                      <a:lnRef idx="2">
                        <a:schemeClr val="accent4"/>
                      </a:lnRef>
                      <a:fillRef idx="0">
                        <a:schemeClr val="accent4"/>
                      </a:fillRef>
                      <a:effectRef idx="1">
                        <a:schemeClr val="accent4"/>
                      </a:effectRef>
                      <a:fontRef idx="minor">
                        <a:schemeClr val="tx1"/>
                      </a:fontRef>
                    </p:style>
                  </p:cxnSp>
                  <p:cxnSp>
                    <p:nvCxnSpPr>
                      <p:cNvPr id="319" name="Connecteur droit 318"/>
                      <p:cNvCxnSpPr/>
                      <p:nvPr/>
                    </p:nvCxnSpPr>
                    <p:spPr>
                      <a:xfrm>
                        <a:off x="2857488" y="2928934"/>
                        <a:ext cx="1143008" cy="142876"/>
                      </a:xfrm>
                      <a:prstGeom prst="line">
                        <a:avLst/>
                      </a:prstGeom>
                    </p:spPr>
                    <p:style>
                      <a:lnRef idx="2">
                        <a:schemeClr val="accent4"/>
                      </a:lnRef>
                      <a:fillRef idx="0">
                        <a:schemeClr val="accent4"/>
                      </a:fillRef>
                      <a:effectRef idx="1">
                        <a:schemeClr val="accent4"/>
                      </a:effectRef>
                      <a:fontRef idx="minor">
                        <a:schemeClr val="tx1"/>
                      </a:fontRef>
                    </p:style>
                  </p:cxnSp>
                  <p:cxnSp>
                    <p:nvCxnSpPr>
                      <p:cNvPr id="320" name="Connecteur droit 319"/>
                      <p:cNvCxnSpPr/>
                      <p:nvPr/>
                    </p:nvCxnSpPr>
                    <p:spPr>
                      <a:xfrm rot="5400000">
                        <a:off x="3714744" y="1785926"/>
                        <a:ext cx="1571636" cy="1000132"/>
                      </a:xfrm>
                      <a:prstGeom prst="line">
                        <a:avLst/>
                      </a:prstGeom>
                    </p:spPr>
                    <p:style>
                      <a:lnRef idx="2">
                        <a:schemeClr val="accent4"/>
                      </a:lnRef>
                      <a:fillRef idx="0">
                        <a:schemeClr val="accent4"/>
                      </a:fillRef>
                      <a:effectRef idx="1">
                        <a:schemeClr val="accent4"/>
                      </a:effectRef>
                      <a:fontRef idx="minor">
                        <a:schemeClr val="tx1"/>
                      </a:fontRef>
                    </p:style>
                  </p:cxnSp>
                  <p:cxnSp>
                    <p:nvCxnSpPr>
                      <p:cNvPr id="321" name="Connecteur droit 320"/>
                      <p:cNvCxnSpPr/>
                      <p:nvPr/>
                    </p:nvCxnSpPr>
                    <p:spPr>
                      <a:xfrm rot="16200000" flipH="1">
                        <a:off x="3679025" y="1678769"/>
                        <a:ext cx="857256" cy="500066"/>
                      </a:xfrm>
                      <a:prstGeom prst="line">
                        <a:avLst/>
                      </a:prstGeom>
                      <a:ln>
                        <a:prstDash val="sysDot"/>
                      </a:ln>
                    </p:spPr>
                    <p:style>
                      <a:lnRef idx="2">
                        <a:schemeClr val="accent4"/>
                      </a:lnRef>
                      <a:fillRef idx="0">
                        <a:schemeClr val="accent4"/>
                      </a:fillRef>
                      <a:effectRef idx="1">
                        <a:schemeClr val="accent4"/>
                      </a:effectRef>
                      <a:fontRef idx="minor">
                        <a:schemeClr val="tx1"/>
                      </a:fontRef>
                    </p:style>
                  </p:cxnSp>
                  <p:cxnSp>
                    <p:nvCxnSpPr>
                      <p:cNvPr id="322" name="Connecteur droit 321"/>
                      <p:cNvCxnSpPr/>
                      <p:nvPr/>
                    </p:nvCxnSpPr>
                    <p:spPr>
                      <a:xfrm rot="16200000" flipH="1">
                        <a:off x="4286248" y="2428868"/>
                        <a:ext cx="357190" cy="214314"/>
                      </a:xfrm>
                      <a:prstGeom prst="line">
                        <a:avLst/>
                      </a:prstGeom>
                    </p:spPr>
                    <p:style>
                      <a:lnRef idx="2">
                        <a:schemeClr val="accent4"/>
                      </a:lnRef>
                      <a:fillRef idx="0">
                        <a:schemeClr val="accent4"/>
                      </a:fillRef>
                      <a:effectRef idx="1">
                        <a:schemeClr val="accent4"/>
                      </a:effectRef>
                      <a:fontRef idx="minor">
                        <a:schemeClr val="tx1"/>
                      </a:fontRef>
                    </p:style>
                  </p:cxnSp>
                  <p:cxnSp>
                    <p:nvCxnSpPr>
                      <p:cNvPr id="323" name="Connecteur droit 322"/>
                      <p:cNvCxnSpPr/>
                      <p:nvPr/>
                    </p:nvCxnSpPr>
                    <p:spPr>
                      <a:xfrm flipV="1">
                        <a:off x="4000496" y="2714620"/>
                        <a:ext cx="571504" cy="347666"/>
                      </a:xfrm>
                      <a:prstGeom prst="line">
                        <a:avLst/>
                      </a:prstGeom>
                    </p:spPr>
                    <p:style>
                      <a:lnRef idx="2">
                        <a:schemeClr val="accent4"/>
                      </a:lnRef>
                      <a:fillRef idx="0">
                        <a:schemeClr val="accent4"/>
                      </a:fillRef>
                      <a:effectRef idx="1">
                        <a:schemeClr val="accent4"/>
                      </a:effectRef>
                      <a:fontRef idx="minor">
                        <a:schemeClr val="tx1"/>
                      </a:fontRef>
                    </p:style>
                  </p:cxnSp>
                  <p:cxnSp>
                    <p:nvCxnSpPr>
                      <p:cNvPr id="324" name="Connecteur droit 323"/>
                      <p:cNvCxnSpPr/>
                      <p:nvPr/>
                    </p:nvCxnSpPr>
                    <p:spPr>
                      <a:xfrm rot="5400000">
                        <a:off x="4179091" y="1893083"/>
                        <a:ext cx="1214446" cy="428628"/>
                      </a:xfrm>
                      <a:prstGeom prst="line">
                        <a:avLst/>
                      </a:prstGeom>
                    </p:spPr>
                    <p:style>
                      <a:lnRef idx="2">
                        <a:schemeClr val="accent4"/>
                      </a:lnRef>
                      <a:fillRef idx="0">
                        <a:schemeClr val="accent4"/>
                      </a:fillRef>
                      <a:effectRef idx="1">
                        <a:schemeClr val="accent4"/>
                      </a:effectRef>
                      <a:fontRef idx="minor">
                        <a:schemeClr val="tx1"/>
                      </a:fontRef>
                    </p:style>
                  </p:cxnSp>
                  <p:cxnSp>
                    <p:nvCxnSpPr>
                      <p:cNvPr id="325" name="Connecteur droit 324"/>
                      <p:cNvCxnSpPr/>
                      <p:nvPr/>
                    </p:nvCxnSpPr>
                    <p:spPr>
                      <a:xfrm rot="5400000">
                        <a:off x="2643174" y="1714488"/>
                        <a:ext cx="1428760" cy="1000132"/>
                      </a:xfrm>
                      <a:prstGeom prst="line">
                        <a:avLst/>
                      </a:prstGeom>
                      <a:ln>
                        <a:prstDash val="sysDot"/>
                      </a:ln>
                    </p:spPr>
                    <p:style>
                      <a:lnRef idx="2">
                        <a:schemeClr val="accent4"/>
                      </a:lnRef>
                      <a:fillRef idx="0">
                        <a:schemeClr val="accent4"/>
                      </a:fillRef>
                      <a:effectRef idx="1">
                        <a:schemeClr val="accent4"/>
                      </a:effectRef>
                      <a:fontRef idx="minor">
                        <a:schemeClr val="tx1"/>
                      </a:fontRef>
                    </p:style>
                  </p:cxnSp>
                  <p:cxnSp>
                    <p:nvCxnSpPr>
                      <p:cNvPr id="326" name="Connecteur droit 325"/>
                      <p:cNvCxnSpPr/>
                      <p:nvPr/>
                    </p:nvCxnSpPr>
                    <p:spPr>
                      <a:xfrm flipV="1">
                        <a:off x="2857488" y="2715414"/>
                        <a:ext cx="1643868" cy="213520"/>
                      </a:xfrm>
                      <a:prstGeom prst="line">
                        <a:avLst/>
                      </a:prstGeom>
                      <a:ln>
                        <a:prstDash val="sysDot"/>
                      </a:ln>
                    </p:spPr>
                    <p:style>
                      <a:lnRef idx="2">
                        <a:schemeClr val="accent4"/>
                      </a:lnRef>
                      <a:fillRef idx="0">
                        <a:schemeClr val="accent4"/>
                      </a:fillRef>
                      <a:effectRef idx="1">
                        <a:schemeClr val="accent4"/>
                      </a:effectRef>
                      <a:fontRef idx="minor">
                        <a:schemeClr val="tx1"/>
                      </a:fontRef>
                    </p:style>
                  </p:cxnSp>
                </p:grpSp>
                <p:sp>
                  <p:nvSpPr>
                    <p:cNvPr id="309" name="Ellipse 308"/>
                    <p:cNvSpPr/>
                    <p:nvPr/>
                  </p:nvSpPr>
                  <p:spPr>
                    <a:xfrm rot="531003">
                      <a:off x="6399877" y="3619652"/>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10" name="Ellipse 309"/>
                    <p:cNvSpPr/>
                    <p:nvPr/>
                  </p:nvSpPr>
                  <p:spPr>
                    <a:xfrm rot="531003">
                      <a:off x="6207102" y="4910528"/>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11" name="Ellipse 310"/>
                    <p:cNvSpPr/>
                    <p:nvPr/>
                  </p:nvSpPr>
                  <p:spPr>
                    <a:xfrm rot="531003">
                      <a:off x="6300961" y="4254938"/>
                      <a:ext cx="198769" cy="2933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312" name="Ellipse 311"/>
                    <p:cNvSpPr/>
                    <p:nvPr/>
                  </p:nvSpPr>
                  <p:spPr>
                    <a:xfrm rot="531003">
                      <a:off x="6022145" y="3799735"/>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13" name="Ellipse 312"/>
                    <p:cNvSpPr/>
                    <p:nvPr/>
                  </p:nvSpPr>
                  <p:spPr>
                    <a:xfrm rot="531003">
                      <a:off x="5450639" y="4728429"/>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sp>
                <p:nvSpPr>
                  <p:cNvPr id="306" name="Ellipse 305"/>
                  <p:cNvSpPr/>
                  <p:nvPr/>
                </p:nvSpPr>
                <p:spPr>
                  <a:xfrm rot="531003">
                    <a:off x="6643703" y="4623490"/>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07" name="Ellipse 306"/>
                  <p:cNvSpPr/>
                  <p:nvPr/>
                </p:nvSpPr>
                <p:spPr>
                  <a:xfrm rot="531003">
                    <a:off x="7165152" y="3799733"/>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grpSp>
          <p:grpSp>
            <p:nvGrpSpPr>
              <p:cNvPr id="494" name="Groupe 493"/>
              <p:cNvGrpSpPr/>
              <p:nvPr/>
            </p:nvGrpSpPr>
            <p:grpSpPr>
              <a:xfrm>
                <a:off x="4786314" y="4857760"/>
                <a:ext cx="1000132" cy="714380"/>
                <a:chOff x="4786314" y="4857760"/>
                <a:chExt cx="1000132" cy="714380"/>
              </a:xfrm>
            </p:grpSpPr>
            <p:sp>
              <p:nvSpPr>
                <p:cNvPr id="474" name="Accolade fermante 473"/>
                <p:cNvSpPr/>
                <p:nvPr/>
              </p:nvSpPr>
              <p:spPr>
                <a:xfrm rot="10800000">
                  <a:off x="5429256" y="4857760"/>
                  <a:ext cx="357190" cy="714380"/>
                </a:xfrm>
                <a:prstGeom prst="rightBrace">
                  <a:avLst>
                    <a:gd name="adj1" fmla="val 24087"/>
                    <a:gd name="adj2" fmla="val 50000"/>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fr-FR"/>
                </a:p>
              </p:txBody>
            </p:sp>
            <p:sp>
              <p:nvSpPr>
                <p:cNvPr id="479" name="Rectangle 478"/>
                <p:cNvSpPr/>
                <p:nvPr/>
              </p:nvSpPr>
              <p:spPr>
                <a:xfrm>
                  <a:off x="4786314" y="4929198"/>
                  <a:ext cx="703703" cy="523220"/>
                </a:xfrm>
                <a:prstGeom prst="rect">
                  <a:avLst/>
                </a:prstGeom>
              </p:spPr>
              <p:txBody>
                <a:bodyPr wrap="square">
                  <a:spAutoFit/>
                </a:bodyPr>
                <a:lstStyle/>
                <a:p>
                  <a:r>
                    <a:rPr lang="fr-FR" sz="2800" b="1" dirty="0" smtClean="0">
                      <a:solidFill>
                        <a:srgbClr val="151AF7"/>
                      </a:solidFill>
                      <a:latin typeface="Times New Roman" pitchFamily="18" charset="0"/>
                      <a:cs typeface="Times New Roman" pitchFamily="18" charset="0"/>
                    </a:rPr>
                    <a:t>(O) </a:t>
                  </a:r>
                  <a:endParaRPr lang="fr-FR" sz="2800" dirty="0">
                    <a:solidFill>
                      <a:srgbClr val="151AF7"/>
                    </a:solidFill>
                  </a:endParaRPr>
                </a:p>
              </p:txBody>
            </p:sp>
          </p:grpSp>
        </p:grpSp>
        <p:grpSp>
          <p:nvGrpSpPr>
            <p:cNvPr id="295" name="Groupe 199"/>
            <p:cNvGrpSpPr/>
            <p:nvPr/>
          </p:nvGrpSpPr>
          <p:grpSpPr>
            <a:xfrm>
              <a:off x="7300131" y="4777466"/>
              <a:ext cx="390499" cy="772674"/>
              <a:chOff x="5341981" y="3847048"/>
              <a:chExt cx="741023" cy="1235596"/>
            </a:xfrm>
          </p:grpSpPr>
          <p:sp>
            <p:nvSpPr>
              <p:cNvPr id="296" name="Ellipse 105"/>
              <p:cNvSpPr/>
              <p:nvPr/>
            </p:nvSpPr>
            <p:spPr>
              <a:xfrm rot="531003">
                <a:off x="5884235" y="3847048"/>
                <a:ext cx="198769" cy="29335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97" name="Ellipse 106"/>
              <p:cNvSpPr/>
              <p:nvPr/>
            </p:nvSpPr>
            <p:spPr>
              <a:xfrm rot="531003">
                <a:off x="5341981" y="4789288"/>
                <a:ext cx="198769" cy="29335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cxnSp>
            <p:nvCxnSpPr>
              <p:cNvPr id="298" name="Connecteur droit 297"/>
              <p:cNvCxnSpPr>
                <a:stCxn id="296" idx="3"/>
                <a:endCxn id="297" idx="7"/>
              </p:cNvCxnSpPr>
              <p:nvPr/>
            </p:nvCxnSpPr>
            <p:spPr>
              <a:xfrm rot="5400000">
                <a:off x="5334747" y="4282095"/>
                <a:ext cx="755496" cy="365503"/>
              </a:xfrm>
              <a:prstGeom prst="line">
                <a:avLst/>
              </a:prstGeom>
              <a:ln w="73025">
                <a:solidFill>
                  <a:srgbClr val="2948E3"/>
                </a:solidFill>
                <a:prstDash val="sysDot"/>
              </a:ln>
              <a:scene3d>
                <a:camera prst="orthographicFront">
                  <a:rot lat="0" lon="0" rev="0"/>
                </a:camera>
                <a:lightRig rig="threePt" dir="t"/>
              </a:scene3d>
              <a:sp3d>
                <a:bevelT w="114300" prst="artDeco"/>
              </a:sp3d>
            </p:spPr>
            <p:style>
              <a:lnRef idx="3">
                <a:schemeClr val="accent1"/>
              </a:lnRef>
              <a:fillRef idx="0">
                <a:schemeClr val="accent1"/>
              </a:fillRef>
              <a:effectRef idx="2">
                <a:schemeClr val="accent1"/>
              </a:effectRef>
              <a:fontRef idx="minor">
                <a:schemeClr val="tx1"/>
              </a:fontRef>
            </p:style>
          </p:cxnSp>
        </p:grpSp>
      </p:grpSp>
      <p:sp>
        <p:nvSpPr>
          <p:cNvPr id="478" name="Rectangle 477"/>
          <p:cNvSpPr/>
          <p:nvPr/>
        </p:nvSpPr>
        <p:spPr>
          <a:xfrm>
            <a:off x="0" y="6525344"/>
            <a:ext cx="9144000" cy="338554"/>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wrap="square">
            <a:spAutoFit/>
          </a:bodyPr>
          <a:lstStyle/>
          <a:p>
            <a:r>
              <a:rPr lang="fr-FR" sz="1600" i="1" dirty="0" smtClean="0">
                <a:solidFill>
                  <a:srgbClr val="FFFF00"/>
                </a:solidFill>
              </a:rPr>
              <a:t>Cours de 2</a:t>
            </a:r>
            <a:r>
              <a:rPr lang="fr-FR" sz="1600" i="1" baseline="30000" dirty="0" smtClean="0">
                <a:solidFill>
                  <a:srgbClr val="FFFF00"/>
                </a:solidFill>
              </a:rPr>
              <a:t>ème</a:t>
            </a:r>
            <a:r>
              <a:rPr lang="fr-FR" sz="1600" i="1" dirty="0" smtClean="0">
                <a:solidFill>
                  <a:srgbClr val="FFFF00"/>
                </a:solidFill>
              </a:rPr>
              <a:t> Année Master – Université DBKM                               E-mail: hamid_gadouri2000@yahoo.fr   </a:t>
            </a:r>
            <a:r>
              <a:rPr lang="fr-FR" sz="1600" b="1" dirty="0" smtClean="0">
                <a:solidFill>
                  <a:srgbClr val="FF0000"/>
                </a:solidFill>
              </a:rPr>
              <a:t>(08)</a:t>
            </a:r>
            <a:endParaRPr lang="fr-FR" sz="1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fill="hold"/>
                                        <p:tgtEl>
                                          <p:spTgt spid="88"/>
                                        </p:tgtEl>
                                        <p:attrNameLst>
                                          <p:attrName>ppt_x</p:attrName>
                                        </p:attrNameLst>
                                      </p:cBhvr>
                                      <p:tavLst>
                                        <p:tav tm="0">
                                          <p:val>
                                            <p:strVal val="#ppt_x"/>
                                          </p:val>
                                        </p:tav>
                                        <p:tav tm="100000">
                                          <p:val>
                                            <p:strVal val="#ppt_x"/>
                                          </p:val>
                                        </p:tav>
                                      </p:tavLst>
                                    </p:anim>
                                    <p:anim calcmode="lin" valueType="num">
                                      <p:cBhvr additive="base">
                                        <p:cTn id="8" dur="500" fill="hold"/>
                                        <p:tgtEl>
                                          <p:spTgt spid="8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70"/>
                                        </p:tgtEl>
                                        <p:attrNameLst>
                                          <p:attrName>style.visibility</p:attrName>
                                        </p:attrNameLst>
                                      </p:cBhvr>
                                      <p:to>
                                        <p:strVal val="visible"/>
                                      </p:to>
                                    </p:set>
                                    <p:animEffect transition="in" filter="checkerboard(across)">
                                      <p:cBhvr>
                                        <p:cTn id="13" dur="500"/>
                                        <p:tgtEl>
                                          <p:spTgt spid="470"/>
                                        </p:tgtEl>
                                      </p:cBhvr>
                                    </p:animEffect>
                                  </p:childTnLst>
                                </p:cTn>
                              </p:par>
                            </p:childTnLst>
                          </p:cTn>
                        </p:par>
                        <p:par>
                          <p:cTn id="14" fill="hold">
                            <p:stCondLst>
                              <p:cond delay="500"/>
                            </p:stCondLst>
                            <p:childTnLst>
                              <p:par>
                                <p:cTn id="15" presetID="12" presetClass="entr" presetSubtype="8" fill="hold" grpId="0" nodeType="afterEffect">
                                  <p:stCondLst>
                                    <p:cond delay="0"/>
                                  </p:stCondLst>
                                  <p:childTnLst>
                                    <p:set>
                                      <p:cBhvr>
                                        <p:cTn id="16" dur="1" fill="hold">
                                          <p:stCondLst>
                                            <p:cond delay="0"/>
                                          </p:stCondLst>
                                        </p:cTn>
                                        <p:tgtEl>
                                          <p:spTgt spid="484"/>
                                        </p:tgtEl>
                                        <p:attrNameLst>
                                          <p:attrName>style.visibility</p:attrName>
                                        </p:attrNameLst>
                                      </p:cBhvr>
                                      <p:to>
                                        <p:strVal val="visible"/>
                                      </p:to>
                                    </p:set>
                                    <p:animEffect transition="in" filter="slide(fromLeft)">
                                      <p:cBhvr>
                                        <p:cTn id="17" dur="1000"/>
                                        <p:tgtEl>
                                          <p:spTgt spid="484"/>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482"/>
                                        </p:tgtEl>
                                        <p:attrNameLst>
                                          <p:attrName>style.visibility</p:attrName>
                                        </p:attrNameLst>
                                      </p:cBhvr>
                                      <p:to>
                                        <p:strVal val="visible"/>
                                      </p:to>
                                    </p:set>
                                    <p:animEffect transition="in" filter="slide(fromLeft)">
                                      <p:cBhvr>
                                        <p:cTn id="20" dur="1000"/>
                                        <p:tgtEl>
                                          <p:spTgt spid="482"/>
                                        </p:tgtEl>
                                      </p:cBhvr>
                                    </p:animEffect>
                                  </p:childTnLst>
                                </p:cTn>
                              </p:par>
                              <p:par>
                                <p:cTn id="21" presetID="23"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childTnLst>
                                </p:cTn>
                              </p:par>
                            </p:childTnLst>
                          </p:cTn>
                        </p:par>
                        <p:par>
                          <p:cTn id="25" fill="hold">
                            <p:stCondLst>
                              <p:cond delay="1500"/>
                            </p:stCondLst>
                            <p:childTnLst>
                              <p:par>
                                <p:cTn id="26" presetID="12" presetClass="entr" presetSubtype="1" fill="hold" nodeType="afterEffect">
                                  <p:stCondLst>
                                    <p:cond delay="0"/>
                                  </p:stCondLst>
                                  <p:childTnLst>
                                    <p:set>
                                      <p:cBhvr>
                                        <p:cTn id="27" dur="1" fill="hold">
                                          <p:stCondLst>
                                            <p:cond delay="0"/>
                                          </p:stCondLst>
                                        </p:cTn>
                                        <p:tgtEl>
                                          <p:spTgt spid="488"/>
                                        </p:tgtEl>
                                        <p:attrNameLst>
                                          <p:attrName>style.visibility</p:attrName>
                                        </p:attrNameLst>
                                      </p:cBhvr>
                                      <p:to>
                                        <p:strVal val="visible"/>
                                      </p:to>
                                    </p:set>
                                    <p:animEffect transition="in" filter="slide(fromTop)">
                                      <p:cBhvr>
                                        <p:cTn id="28" dur="3000"/>
                                        <p:tgtEl>
                                          <p:spTgt spid="488"/>
                                        </p:tgtEl>
                                      </p:cBhvr>
                                    </p:animEffect>
                                  </p:childTnLst>
                                </p:cTn>
                              </p:par>
                              <p:par>
                                <p:cTn id="29" presetID="12" presetClass="entr" presetSubtype="4" fill="hold" nodeType="withEffect">
                                  <p:stCondLst>
                                    <p:cond delay="0"/>
                                  </p:stCondLst>
                                  <p:childTnLst>
                                    <p:set>
                                      <p:cBhvr>
                                        <p:cTn id="30" dur="1" fill="hold">
                                          <p:stCondLst>
                                            <p:cond delay="0"/>
                                          </p:stCondLst>
                                        </p:cTn>
                                        <p:tgtEl>
                                          <p:spTgt spid="489"/>
                                        </p:tgtEl>
                                        <p:attrNameLst>
                                          <p:attrName>style.visibility</p:attrName>
                                        </p:attrNameLst>
                                      </p:cBhvr>
                                      <p:to>
                                        <p:strVal val="visible"/>
                                      </p:to>
                                    </p:set>
                                    <p:animEffect transition="in" filter="slide(fromBottom)">
                                      <p:cBhvr>
                                        <p:cTn id="31" dur="3000"/>
                                        <p:tgtEl>
                                          <p:spTgt spid="489"/>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2" fill="hold" grpId="0" nodeType="clickEffect">
                                  <p:stCondLst>
                                    <p:cond delay="0"/>
                                  </p:stCondLst>
                                  <p:childTnLst>
                                    <p:set>
                                      <p:cBhvr>
                                        <p:cTn id="35" dur="1" fill="hold">
                                          <p:stCondLst>
                                            <p:cond delay="0"/>
                                          </p:stCondLst>
                                        </p:cTn>
                                        <p:tgtEl>
                                          <p:spTgt spid="485"/>
                                        </p:tgtEl>
                                        <p:attrNameLst>
                                          <p:attrName>style.visibility</p:attrName>
                                        </p:attrNameLst>
                                      </p:cBhvr>
                                      <p:to>
                                        <p:strVal val="visible"/>
                                      </p:to>
                                    </p:set>
                                    <p:animEffect transition="in" filter="slide(fromRight)">
                                      <p:cBhvr>
                                        <p:cTn id="36" dur="1000"/>
                                        <p:tgtEl>
                                          <p:spTgt spid="485"/>
                                        </p:tgtEl>
                                      </p:cBhvr>
                                    </p:animEffect>
                                  </p:childTnLst>
                                </p:cTn>
                              </p:par>
                              <p:par>
                                <p:cTn id="37" presetID="12" presetClass="entr" presetSubtype="2" fill="hold" grpId="0" nodeType="withEffect">
                                  <p:stCondLst>
                                    <p:cond delay="0"/>
                                  </p:stCondLst>
                                  <p:childTnLst>
                                    <p:set>
                                      <p:cBhvr>
                                        <p:cTn id="38" dur="1" fill="hold">
                                          <p:stCondLst>
                                            <p:cond delay="0"/>
                                          </p:stCondLst>
                                        </p:cTn>
                                        <p:tgtEl>
                                          <p:spTgt spid="483"/>
                                        </p:tgtEl>
                                        <p:attrNameLst>
                                          <p:attrName>style.visibility</p:attrName>
                                        </p:attrNameLst>
                                      </p:cBhvr>
                                      <p:to>
                                        <p:strVal val="visible"/>
                                      </p:to>
                                    </p:set>
                                    <p:animEffect transition="in" filter="slide(fromRight)">
                                      <p:cBhvr>
                                        <p:cTn id="39" dur="1000"/>
                                        <p:tgtEl>
                                          <p:spTgt spid="483"/>
                                        </p:tgtEl>
                                      </p:cBhvr>
                                    </p:animEffect>
                                  </p:childTnLst>
                                </p:cTn>
                              </p:par>
                              <p:par>
                                <p:cTn id="40" presetID="23" presetClass="entr" presetSubtype="16"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childTnLst>
                                </p:cTn>
                              </p:par>
                            </p:childTnLst>
                          </p:cTn>
                        </p:par>
                        <p:par>
                          <p:cTn id="44" fill="hold">
                            <p:stCondLst>
                              <p:cond delay="1000"/>
                            </p:stCondLst>
                            <p:childTnLst>
                              <p:par>
                                <p:cTn id="45" presetID="12" presetClass="entr" presetSubtype="1" fill="hold" nodeType="afterEffect">
                                  <p:stCondLst>
                                    <p:cond delay="0"/>
                                  </p:stCondLst>
                                  <p:childTnLst>
                                    <p:set>
                                      <p:cBhvr>
                                        <p:cTn id="46" dur="1" fill="hold">
                                          <p:stCondLst>
                                            <p:cond delay="0"/>
                                          </p:stCondLst>
                                        </p:cTn>
                                        <p:tgtEl>
                                          <p:spTgt spid="490"/>
                                        </p:tgtEl>
                                        <p:attrNameLst>
                                          <p:attrName>style.visibility</p:attrName>
                                        </p:attrNameLst>
                                      </p:cBhvr>
                                      <p:to>
                                        <p:strVal val="visible"/>
                                      </p:to>
                                    </p:set>
                                    <p:animEffect transition="in" filter="slide(fromTop)">
                                      <p:cBhvr>
                                        <p:cTn id="47" dur="3000"/>
                                        <p:tgtEl>
                                          <p:spTgt spid="490"/>
                                        </p:tgtEl>
                                      </p:cBhvr>
                                    </p:animEffect>
                                  </p:childTnLst>
                                </p:cTn>
                              </p:par>
                              <p:par>
                                <p:cTn id="48" presetID="12" presetClass="entr" presetSubtype="4" fill="hold" nodeType="withEffect">
                                  <p:stCondLst>
                                    <p:cond delay="0"/>
                                  </p:stCondLst>
                                  <p:childTnLst>
                                    <p:set>
                                      <p:cBhvr>
                                        <p:cTn id="49" dur="1" fill="hold">
                                          <p:stCondLst>
                                            <p:cond delay="0"/>
                                          </p:stCondLst>
                                        </p:cTn>
                                        <p:tgtEl>
                                          <p:spTgt spid="492"/>
                                        </p:tgtEl>
                                        <p:attrNameLst>
                                          <p:attrName>style.visibility</p:attrName>
                                        </p:attrNameLst>
                                      </p:cBhvr>
                                      <p:to>
                                        <p:strVal val="visible"/>
                                      </p:to>
                                    </p:set>
                                    <p:animEffect transition="in" filter="slide(fromBottom)">
                                      <p:cBhvr>
                                        <p:cTn id="50" dur="3000"/>
                                        <p:tgtEl>
                                          <p:spTgt spid="492"/>
                                        </p:tgtEl>
                                      </p:cBhvr>
                                    </p:animEffect>
                                  </p:childTnLst>
                                </p:cTn>
                              </p:par>
                              <p:par>
                                <p:cTn id="51" presetID="37" presetClass="entr" presetSubtype="0" fill="hold" nodeType="withEffect">
                                  <p:stCondLst>
                                    <p:cond delay="0"/>
                                  </p:stCondLst>
                                  <p:childTnLst>
                                    <p:set>
                                      <p:cBhvr>
                                        <p:cTn id="52" dur="1" fill="hold">
                                          <p:stCondLst>
                                            <p:cond delay="0"/>
                                          </p:stCondLst>
                                        </p:cTn>
                                        <p:tgtEl>
                                          <p:spTgt spid="496"/>
                                        </p:tgtEl>
                                        <p:attrNameLst>
                                          <p:attrName>style.visibility</p:attrName>
                                        </p:attrNameLst>
                                      </p:cBhvr>
                                      <p:to>
                                        <p:strVal val="visible"/>
                                      </p:to>
                                    </p:set>
                                    <p:animEffect transition="in" filter="fade">
                                      <p:cBhvr>
                                        <p:cTn id="53" dur="1000"/>
                                        <p:tgtEl>
                                          <p:spTgt spid="496"/>
                                        </p:tgtEl>
                                      </p:cBhvr>
                                    </p:animEffect>
                                    <p:anim calcmode="lin" valueType="num">
                                      <p:cBhvr>
                                        <p:cTn id="54" dur="1000" fill="hold"/>
                                        <p:tgtEl>
                                          <p:spTgt spid="496"/>
                                        </p:tgtEl>
                                        <p:attrNameLst>
                                          <p:attrName>ppt_x</p:attrName>
                                        </p:attrNameLst>
                                      </p:cBhvr>
                                      <p:tavLst>
                                        <p:tav tm="0">
                                          <p:val>
                                            <p:strVal val="#ppt_x"/>
                                          </p:val>
                                        </p:tav>
                                        <p:tav tm="100000">
                                          <p:val>
                                            <p:strVal val="#ppt_x"/>
                                          </p:val>
                                        </p:tav>
                                      </p:tavLst>
                                    </p:anim>
                                    <p:anim calcmode="lin" valueType="num">
                                      <p:cBhvr>
                                        <p:cTn id="55" dur="900" decel="100000" fill="hold"/>
                                        <p:tgtEl>
                                          <p:spTgt spid="496"/>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49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6" grpId="0" animBg="1"/>
      <p:bldP spid="8" grpId="0" animBg="1"/>
      <p:bldP spid="470" grpId="0"/>
      <p:bldP spid="482" grpId="0"/>
      <p:bldP spid="483" grpId="0"/>
      <p:bldP spid="484" grpId="0" animBg="1"/>
      <p:bldP spid="4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5" name="Groupe 1054"/>
          <p:cNvGrpSpPr/>
          <p:nvPr/>
        </p:nvGrpSpPr>
        <p:grpSpPr>
          <a:xfrm>
            <a:off x="4714876" y="3500438"/>
            <a:ext cx="4429124" cy="2500330"/>
            <a:chOff x="4714876" y="3500438"/>
            <a:chExt cx="4429124" cy="2500330"/>
          </a:xfrm>
        </p:grpSpPr>
        <p:grpSp>
          <p:nvGrpSpPr>
            <p:cNvPr id="486" name="Groupe 485"/>
            <p:cNvGrpSpPr/>
            <p:nvPr/>
          </p:nvGrpSpPr>
          <p:grpSpPr>
            <a:xfrm>
              <a:off x="4714876" y="3500438"/>
              <a:ext cx="3143272" cy="2500330"/>
              <a:chOff x="5429256" y="3929066"/>
              <a:chExt cx="3500462" cy="2500330"/>
            </a:xfrm>
          </p:grpSpPr>
          <p:grpSp>
            <p:nvGrpSpPr>
              <p:cNvPr id="487" name="Groupe 368"/>
              <p:cNvGrpSpPr/>
              <p:nvPr/>
            </p:nvGrpSpPr>
            <p:grpSpPr>
              <a:xfrm>
                <a:off x="6643696" y="3929069"/>
                <a:ext cx="2286018" cy="1071570"/>
                <a:chOff x="264825" y="3491487"/>
                <a:chExt cx="3812873" cy="2261619"/>
              </a:xfrm>
            </p:grpSpPr>
            <p:grpSp>
              <p:nvGrpSpPr>
                <p:cNvPr id="640" name="Groupe 261"/>
                <p:cNvGrpSpPr/>
                <p:nvPr/>
              </p:nvGrpSpPr>
              <p:grpSpPr>
                <a:xfrm rot="21446799">
                  <a:off x="1395193" y="4025793"/>
                  <a:ext cx="1173799" cy="1727313"/>
                  <a:chOff x="1785919" y="2357430"/>
                  <a:chExt cx="1173799" cy="1727313"/>
                </a:xfrm>
              </p:grpSpPr>
              <p:grpSp>
                <p:nvGrpSpPr>
                  <p:cNvPr id="727" name="Groupe 260"/>
                  <p:cNvGrpSpPr/>
                  <p:nvPr/>
                </p:nvGrpSpPr>
                <p:grpSpPr>
                  <a:xfrm>
                    <a:off x="1785919" y="2357430"/>
                    <a:ext cx="1123211" cy="1643066"/>
                    <a:chOff x="1785918" y="2357430"/>
                    <a:chExt cx="1123211" cy="1643066"/>
                  </a:xfrm>
                </p:grpSpPr>
                <p:grpSp>
                  <p:nvGrpSpPr>
                    <p:cNvPr id="732" name="Groupe 112"/>
                    <p:cNvGrpSpPr/>
                    <p:nvPr/>
                  </p:nvGrpSpPr>
                  <p:grpSpPr>
                    <a:xfrm>
                      <a:off x="1810356" y="2426007"/>
                      <a:ext cx="1098773" cy="1574489"/>
                      <a:chOff x="1806328" y="2838814"/>
                      <a:chExt cx="1306295" cy="1475651"/>
                    </a:xfrm>
                  </p:grpSpPr>
                  <p:cxnSp>
                    <p:nvCxnSpPr>
                      <p:cNvPr id="734" name="Connecteur droit 733"/>
                      <p:cNvCxnSpPr/>
                      <p:nvPr/>
                    </p:nvCxnSpPr>
                    <p:spPr>
                      <a:xfrm rot="10800000" flipV="1">
                        <a:off x="2214544" y="2916478"/>
                        <a:ext cx="898078" cy="155332"/>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735" name="Connecteur droit 734"/>
                      <p:cNvCxnSpPr/>
                      <p:nvPr/>
                    </p:nvCxnSpPr>
                    <p:spPr>
                      <a:xfrm rot="16200000" flipV="1">
                        <a:off x="1272614" y="3372532"/>
                        <a:ext cx="1475650" cy="40821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736" name="Connecteur droit 735"/>
                      <p:cNvCxnSpPr/>
                      <p:nvPr/>
                    </p:nvCxnSpPr>
                    <p:spPr>
                      <a:xfrm rot="10800000">
                        <a:off x="1806328" y="2838814"/>
                        <a:ext cx="1306295" cy="7766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737" name="Connecteur droit 736"/>
                      <p:cNvCxnSpPr/>
                      <p:nvPr/>
                    </p:nvCxnSpPr>
                    <p:spPr>
                      <a:xfrm rot="5400000" flipH="1" flipV="1">
                        <a:off x="1964590" y="3166432"/>
                        <a:ext cx="1397986" cy="898078"/>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738" name="Connecteur droit 737"/>
                      <p:cNvCxnSpPr/>
                      <p:nvPr/>
                    </p:nvCxnSpPr>
                    <p:spPr>
                      <a:xfrm rot="10800000">
                        <a:off x="1806328" y="2838814"/>
                        <a:ext cx="408217" cy="232995"/>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739" name="Connecteur droit 738"/>
                      <p:cNvCxnSpPr/>
                      <p:nvPr/>
                    </p:nvCxnSpPr>
                    <p:spPr>
                      <a:xfrm rot="5400000" flipH="1" flipV="1">
                        <a:off x="1593219" y="3693138"/>
                        <a:ext cx="1242653" cy="1"/>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733" name="Ellipse 732"/>
                    <p:cNvSpPr/>
                    <p:nvPr/>
                  </p:nvSpPr>
                  <p:spPr>
                    <a:xfrm>
                      <a:off x="1785918" y="2357430"/>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grpSp>
              <p:sp>
                <p:nvSpPr>
                  <p:cNvPr id="728" name="Ellipse 727"/>
                  <p:cNvSpPr/>
                  <p:nvPr/>
                </p:nvSpPr>
                <p:spPr>
                  <a:xfrm>
                    <a:off x="2214546" y="2928934"/>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729" name="Ellipse 728"/>
                  <p:cNvSpPr/>
                  <p:nvPr/>
                </p:nvSpPr>
                <p:spPr>
                  <a:xfrm>
                    <a:off x="2071670" y="3857628"/>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730" name="Ellipse 729"/>
                  <p:cNvSpPr/>
                  <p:nvPr/>
                </p:nvSpPr>
                <p:spPr>
                  <a:xfrm>
                    <a:off x="2071671" y="2571745"/>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731" name="Ellipse 79"/>
                  <p:cNvSpPr/>
                  <p:nvPr/>
                </p:nvSpPr>
                <p:spPr>
                  <a:xfrm>
                    <a:off x="2786050" y="2428868"/>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grpSp>
            <p:grpSp>
              <p:nvGrpSpPr>
                <p:cNvPr id="641" name="Groupe 263"/>
                <p:cNvGrpSpPr/>
                <p:nvPr/>
              </p:nvGrpSpPr>
              <p:grpSpPr>
                <a:xfrm rot="21446799">
                  <a:off x="2415361" y="3959223"/>
                  <a:ext cx="1316676" cy="1727313"/>
                  <a:chOff x="2857488" y="2357430"/>
                  <a:chExt cx="1316676" cy="1727313"/>
                </a:xfrm>
              </p:grpSpPr>
              <p:grpSp>
                <p:nvGrpSpPr>
                  <p:cNvPr id="715" name="Groupe 112"/>
                  <p:cNvGrpSpPr/>
                  <p:nvPr/>
                </p:nvGrpSpPr>
                <p:grpSpPr>
                  <a:xfrm>
                    <a:off x="2909134" y="2426010"/>
                    <a:ext cx="1236121" cy="1574494"/>
                    <a:chOff x="1724684" y="2761145"/>
                    <a:chExt cx="1469582" cy="1475653"/>
                  </a:xfrm>
                </p:grpSpPr>
                <p:cxnSp>
                  <p:nvCxnSpPr>
                    <p:cNvPr id="721" name="Connecteur droit 720"/>
                    <p:cNvCxnSpPr/>
                    <p:nvPr/>
                  </p:nvCxnSpPr>
                  <p:spPr>
                    <a:xfrm rot="16200000" flipV="1">
                      <a:off x="1352267" y="3211232"/>
                      <a:ext cx="1397985" cy="653146"/>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722" name="Connecteur droit 721"/>
                    <p:cNvCxnSpPr/>
                    <p:nvPr/>
                  </p:nvCxnSpPr>
                  <p:spPr>
                    <a:xfrm rot="10800000">
                      <a:off x="1724684" y="2838813"/>
                      <a:ext cx="1469582" cy="155332"/>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723" name="Connecteur droit 722"/>
                    <p:cNvCxnSpPr/>
                    <p:nvPr/>
                  </p:nvCxnSpPr>
                  <p:spPr>
                    <a:xfrm rot="5400000" flipH="1" flipV="1">
                      <a:off x="2164722" y="3207254"/>
                      <a:ext cx="1242654" cy="81643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724" name="Connecteur droit 723"/>
                    <p:cNvCxnSpPr/>
                    <p:nvPr/>
                  </p:nvCxnSpPr>
                  <p:spPr>
                    <a:xfrm rot="10800000" flipV="1">
                      <a:off x="1724686" y="2761145"/>
                      <a:ext cx="979719" cy="77668"/>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725" name="Connecteur droit 724"/>
                    <p:cNvCxnSpPr/>
                    <p:nvPr/>
                  </p:nvCxnSpPr>
                  <p:spPr>
                    <a:xfrm rot="10800000">
                      <a:off x="2704405" y="2761145"/>
                      <a:ext cx="489861" cy="233000"/>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726" name="Connecteur droit 725"/>
                    <p:cNvCxnSpPr/>
                    <p:nvPr/>
                  </p:nvCxnSpPr>
                  <p:spPr>
                    <a:xfrm rot="5400000" flipH="1" flipV="1">
                      <a:off x="1803296" y="3335683"/>
                      <a:ext cx="1475649" cy="326575"/>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716" name="Ellipse 715"/>
                  <p:cNvSpPr/>
                  <p:nvPr/>
                </p:nvSpPr>
                <p:spPr>
                  <a:xfrm>
                    <a:off x="3357554" y="2928934"/>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717" name="Ellipse 52"/>
                  <p:cNvSpPr/>
                  <p:nvPr/>
                </p:nvSpPr>
                <p:spPr>
                  <a:xfrm>
                    <a:off x="3357554" y="3857628"/>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718" name="Ellipse 717"/>
                  <p:cNvSpPr/>
                  <p:nvPr/>
                </p:nvSpPr>
                <p:spPr>
                  <a:xfrm>
                    <a:off x="4000496" y="2571744"/>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719" name="Ellipse 718"/>
                  <p:cNvSpPr/>
                  <p:nvPr/>
                </p:nvSpPr>
                <p:spPr>
                  <a:xfrm>
                    <a:off x="3643306" y="2357430"/>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720" name="Ellipse 55"/>
                  <p:cNvSpPr/>
                  <p:nvPr/>
                </p:nvSpPr>
                <p:spPr>
                  <a:xfrm>
                    <a:off x="2857488" y="2428868"/>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grpSp>
              <p:nvGrpSpPr>
                <p:cNvPr id="642" name="Groupe 194"/>
                <p:cNvGrpSpPr/>
                <p:nvPr/>
              </p:nvGrpSpPr>
              <p:grpSpPr>
                <a:xfrm>
                  <a:off x="264825" y="3491487"/>
                  <a:ext cx="3812873" cy="2076430"/>
                  <a:chOff x="264825" y="3491487"/>
                  <a:chExt cx="3812873" cy="2076430"/>
                </a:xfrm>
              </p:grpSpPr>
              <p:grpSp>
                <p:nvGrpSpPr>
                  <p:cNvPr id="643" name="Groupe 255"/>
                  <p:cNvGrpSpPr/>
                  <p:nvPr/>
                </p:nvGrpSpPr>
                <p:grpSpPr>
                  <a:xfrm rot="21446799">
                    <a:off x="754930" y="3609008"/>
                    <a:ext cx="1102362" cy="1727313"/>
                    <a:chOff x="1071538" y="1928802"/>
                    <a:chExt cx="1102362" cy="1727313"/>
                  </a:xfrm>
                </p:grpSpPr>
                <p:grpSp>
                  <p:nvGrpSpPr>
                    <p:cNvPr id="701" name="Groupe 200"/>
                    <p:cNvGrpSpPr/>
                    <p:nvPr/>
                  </p:nvGrpSpPr>
                  <p:grpSpPr>
                    <a:xfrm>
                      <a:off x="1142976" y="2000240"/>
                      <a:ext cx="1030104" cy="1574491"/>
                      <a:chOff x="1053681" y="2128828"/>
                      <a:chExt cx="880221" cy="1085856"/>
                    </a:xfrm>
                  </p:grpSpPr>
                  <p:grpSp>
                    <p:nvGrpSpPr>
                      <p:cNvPr id="707" name="Groupe 112"/>
                      <p:cNvGrpSpPr/>
                      <p:nvPr/>
                    </p:nvGrpSpPr>
                    <p:grpSpPr>
                      <a:xfrm>
                        <a:off x="1053681" y="2128828"/>
                        <a:ext cx="880221" cy="1085856"/>
                        <a:chOff x="1806328" y="2838814"/>
                        <a:chExt cx="1224655" cy="1475651"/>
                      </a:xfrm>
                    </p:grpSpPr>
                    <p:cxnSp>
                      <p:nvCxnSpPr>
                        <p:cNvPr id="709" name="Connecteur droit 708"/>
                        <p:cNvCxnSpPr/>
                        <p:nvPr/>
                      </p:nvCxnSpPr>
                      <p:spPr>
                        <a:xfrm rot="16200000" flipV="1">
                          <a:off x="1272614" y="3372532"/>
                          <a:ext cx="1475650" cy="408214"/>
                        </a:xfrm>
                        <a:prstGeom prst="line">
                          <a:avLst/>
                        </a:prstGeom>
                        <a:ln>
                          <a:prstDash val="sysDot"/>
                        </a:ln>
                      </p:spPr>
                      <p:style>
                        <a:lnRef idx="2">
                          <a:schemeClr val="accent4"/>
                        </a:lnRef>
                        <a:fillRef idx="0">
                          <a:schemeClr val="accent4"/>
                        </a:fillRef>
                        <a:effectRef idx="1">
                          <a:schemeClr val="accent4"/>
                        </a:effectRef>
                        <a:fontRef idx="minor">
                          <a:schemeClr val="tx1"/>
                        </a:fontRef>
                      </p:style>
                    </p:cxnSp>
                    <p:cxnSp>
                      <p:nvCxnSpPr>
                        <p:cNvPr id="710" name="Connecteur droit 709"/>
                        <p:cNvCxnSpPr/>
                        <p:nvPr/>
                      </p:nvCxnSpPr>
                      <p:spPr>
                        <a:xfrm rot="10800000">
                          <a:off x="1806328" y="2838814"/>
                          <a:ext cx="1224652" cy="1726"/>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711" name="Connecteur droit 710"/>
                        <p:cNvCxnSpPr/>
                        <p:nvPr/>
                      </p:nvCxnSpPr>
                      <p:spPr>
                        <a:xfrm rot="5400000" flipH="1" flipV="1">
                          <a:off x="1884938" y="3168420"/>
                          <a:ext cx="1475651" cy="816439"/>
                        </a:xfrm>
                        <a:prstGeom prst="line">
                          <a:avLst/>
                        </a:prstGeom>
                        <a:ln>
                          <a:prstDash val="sysDot"/>
                        </a:ln>
                      </p:spPr>
                      <p:style>
                        <a:lnRef idx="2">
                          <a:schemeClr val="accent4"/>
                        </a:lnRef>
                        <a:fillRef idx="0">
                          <a:schemeClr val="accent4"/>
                        </a:fillRef>
                        <a:effectRef idx="1">
                          <a:schemeClr val="accent4"/>
                        </a:effectRef>
                        <a:fontRef idx="minor">
                          <a:schemeClr val="tx1"/>
                        </a:fontRef>
                      </p:style>
                    </p:cxnSp>
                    <p:cxnSp>
                      <p:nvCxnSpPr>
                        <p:cNvPr id="712" name="Connecteur droit 711"/>
                        <p:cNvCxnSpPr/>
                        <p:nvPr/>
                      </p:nvCxnSpPr>
                      <p:spPr>
                        <a:xfrm rot="10800000">
                          <a:off x="1806328" y="2838814"/>
                          <a:ext cx="408217" cy="232995"/>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713" name="Connecteur droit 712"/>
                        <p:cNvCxnSpPr/>
                        <p:nvPr/>
                      </p:nvCxnSpPr>
                      <p:spPr>
                        <a:xfrm rot="10800000" flipV="1">
                          <a:off x="2214545" y="2838814"/>
                          <a:ext cx="816436" cy="232996"/>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714" name="Connecteur droit 713"/>
                        <p:cNvCxnSpPr/>
                        <p:nvPr/>
                      </p:nvCxnSpPr>
                      <p:spPr>
                        <a:xfrm rot="5400000" flipH="1" flipV="1">
                          <a:off x="1593219" y="3693138"/>
                          <a:ext cx="1242653" cy="1"/>
                        </a:xfrm>
                        <a:prstGeom prst="line">
                          <a:avLst/>
                        </a:prstGeom>
                        <a:ln>
                          <a:prstDash val="sysDot"/>
                        </a:ln>
                      </p:spPr>
                      <p:style>
                        <a:lnRef idx="2">
                          <a:schemeClr val="accent4"/>
                        </a:lnRef>
                        <a:fillRef idx="0">
                          <a:schemeClr val="accent4"/>
                        </a:fillRef>
                        <a:effectRef idx="1">
                          <a:schemeClr val="accent4"/>
                        </a:effectRef>
                        <a:fontRef idx="minor">
                          <a:schemeClr val="tx1"/>
                        </a:fontRef>
                      </p:style>
                    </p:cxnSp>
                  </p:grpSp>
                  <p:cxnSp>
                    <p:nvCxnSpPr>
                      <p:cNvPr id="708" name="Connecteur droit 707"/>
                      <p:cNvCxnSpPr/>
                      <p:nvPr/>
                    </p:nvCxnSpPr>
                    <p:spPr>
                      <a:xfrm rot="5400000">
                        <a:off x="1221557" y="2707477"/>
                        <a:ext cx="628656" cy="357190"/>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702" name="Ellipse 701"/>
                    <p:cNvSpPr/>
                    <p:nvPr/>
                  </p:nvSpPr>
                  <p:spPr>
                    <a:xfrm>
                      <a:off x="1428728" y="2428868"/>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703" name="Ellipse 702"/>
                    <p:cNvSpPr/>
                    <p:nvPr/>
                  </p:nvSpPr>
                  <p:spPr>
                    <a:xfrm>
                      <a:off x="1071538" y="1928802"/>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704" name="Ellipse 703"/>
                    <p:cNvSpPr/>
                    <p:nvPr/>
                  </p:nvSpPr>
                  <p:spPr>
                    <a:xfrm>
                      <a:off x="1428728" y="3429000"/>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705" name="Ellipse 704"/>
                    <p:cNvSpPr/>
                    <p:nvPr/>
                  </p:nvSpPr>
                  <p:spPr>
                    <a:xfrm>
                      <a:off x="2000232" y="1928802"/>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706" name="Ellipse 705"/>
                    <p:cNvSpPr/>
                    <p:nvPr/>
                  </p:nvSpPr>
                  <p:spPr>
                    <a:xfrm>
                      <a:off x="1428728" y="2143116"/>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grpSp>
              <p:grpSp>
                <p:nvGrpSpPr>
                  <p:cNvPr id="644" name="Groupe 258"/>
                  <p:cNvGrpSpPr/>
                  <p:nvPr/>
                </p:nvGrpSpPr>
                <p:grpSpPr>
                  <a:xfrm rot="21446799">
                    <a:off x="264825" y="3840604"/>
                    <a:ext cx="1316676" cy="1727313"/>
                    <a:chOff x="571472" y="2143116"/>
                    <a:chExt cx="1316676" cy="1727313"/>
                  </a:xfrm>
                </p:grpSpPr>
                <p:grpSp>
                  <p:nvGrpSpPr>
                    <p:cNvPr id="688" name="Groupe 256"/>
                    <p:cNvGrpSpPr/>
                    <p:nvPr/>
                  </p:nvGrpSpPr>
                  <p:grpSpPr>
                    <a:xfrm>
                      <a:off x="571472" y="2214554"/>
                      <a:ext cx="1316676" cy="1655875"/>
                      <a:chOff x="571472" y="2214554"/>
                      <a:chExt cx="1316676" cy="1655875"/>
                    </a:xfrm>
                  </p:grpSpPr>
                  <p:sp>
                    <p:nvSpPr>
                      <p:cNvPr id="690" name="Ellipse 689"/>
                      <p:cNvSpPr/>
                      <p:nvPr/>
                    </p:nvSpPr>
                    <p:spPr>
                      <a:xfrm>
                        <a:off x="1071538" y="2714620"/>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grpSp>
                    <p:nvGrpSpPr>
                      <p:cNvPr id="691" name="Groupe 112"/>
                      <p:cNvGrpSpPr/>
                      <p:nvPr/>
                    </p:nvGrpSpPr>
                    <p:grpSpPr>
                      <a:xfrm>
                        <a:off x="642900" y="2285992"/>
                        <a:ext cx="1167449" cy="1491625"/>
                        <a:chOff x="1806327" y="2838811"/>
                        <a:chExt cx="1387941" cy="1397986"/>
                      </a:xfrm>
                    </p:grpSpPr>
                    <p:cxnSp>
                      <p:nvCxnSpPr>
                        <p:cNvPr id="695" name="Connecteur droit 694"/>
                        <p:cNvCxnSpPr/>
                        <p:nvPr/>
                      </p:nvCxnSpPr>
                      <p:spPr>
                        <a:xfrm rot="16200000" flipV="1">
                          <a:off x="1433909" y="3211230"/>
                          <a:ext cx="1397986" cy="653148"/>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696" name="Connecteur droit 695"/>
                        <p:cNvCxnSpPr/>
                        <p:nvPr/>
                      </p:nvCxnSpPr>
                      <p:spPr>
                        <a:xfrm rot="10800000">
                          <a:off x="1806327" y="2838811"/>
                          <a:ext cx="1387939" cy="15533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697" name="Connecteur droit 696"/>
                        <p:cNvCxnSpPr/>
                        <p:nvPr/>
                      </p:nvCxnSpPr>
                      <p:spPr>
                        <a:xfrm rot="5400000" flipH="1" flipV="1">
                          <a:off x="2205546" y="3248075"/>
                          <a:ext cx="1242653" cy="734791"/>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698" name="Connecteur droit 697"/>
                        <p:cNvCxnSpPr/>
                        <p:nvPr/>
                      </p:nvCxnSpPr>
                      <p:spPr>
                        <a:xfrm rot="10800000" flipV="1">
                          <a:off x="1806327" y="2838811"/>
                          <a:ext cx="979719" cy="2"/>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699" name="Connecteur droit 698"/>
                        <p:cNvCxnSpPr/>
                        <p:nvPr/>
                      </p:nvCxnSpPr>
                      <p:spPr>
                        <a:xfrm rot="10800000">
                          <a:off x="2786049" y="2838811"/>
                          <a:ext cx="408217" cy="15533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700" name="Connecteur droit 699"/>
                        <p:cNvCxnSpPr/>
                        <p:nvPr/>
                      </p:nvCxnSpPr>
                      <p:spPr>
                        <a:xfrm rot="5400000" flipH="1" flipV="1">
                          <a:off x="1923771" y="3374518"/>
                          <a:ext cx="1397984" cy="326574"/>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692" name="Ellipse 691"/>
                      <p:cNvSpPr/>
                      <p:nvPr/>
                    </p:nvSpPr>
                    <p:spPr>
                      <a:xfrm>
                        <a:off x="571472" y="2214554"/>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693" name="Ellipse 692"/>
                      <p:cNvSpPr/>
                      <p:nvPr/>
                    </p:nvSpPr>
                    <p:spPr>
                      <a:xfrm>
                        <a:off x="1142976" y="3643314"/>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694" name="Ellipse 693"/>
                      <p:cNvSpPr/>
                      <p:nvPr/>
                    </p:nvSpPr>
                    <p:spPr>
                      <a:xfrm>
                        <a:off x="1714480" y="2357430"/>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sp>
                  <p:nvSpPr>
                    <p:cNvPr id="689" name="Ellipse 688"/>
                    <p:cNvSpPr/>
                    <p:nvPr/>
                  </p:nvSpPr>
                  <p:spPr>
                    <a:xfrm>
                      <a:off x="1428728" y="2143116"/>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grpSp>
                <p:nvGrpSpPr>
                  <p:cNvPr id="645" name="Groupe 265"/>
                  <p:cNvGrpSpPr/>
                  <p:nvPr/>
                </p:nvGrpSpPr>
                <p:grpSpPr>
                  <a:xfrm rot="21446799">
                    <a:off x="2832460" y="3656223"/>
                    <a:ext cx="1245238" cy="1798751"/>
                    <a:chOff x="3286116" y="2071678"/>
                    <a:chExt cx="1245238" cy="1798751"/>
                  </a:xfrm>
                </p:grpSpPr>
                <p:grpSp>
                  <p:nvGrpSpPr>
                    <p:cNvPr id="676" name="Groupe 112"/>
                    <p:cNvGrpSpPr/>
                    <p:nvPr/>
                  </p:nvGrpSpPr>
                  <p:grpSpPr>
                    <a:xfrm>
                      <a:off x="3401787" y="2218843"/>
                      <a:ext cx="1098773" cy="1574491"/>
                      <a:chOff x="1806328" y="2838814"/>
                      <a:chExt cx="1306295" cy="1475651"/>
                    </a:xfrm>
                  </p:grpSpPr>
                  <p:cxnSp>
                    <p:nvCxnSpPr>
                      <p:cNvPr id="682" name="Connecteur droit 681"/>
                      <p:cNvCxnSpPr/>
                      <p:nvPr/>
                    </p:nvCxnSpPr>
                    <p:spPr>
                      <a:xfrm rot="16200000" flipV="1">
                        <a:off x="1272614" y="3372532"/>
                        <a:ext cx="1475650" cy="408214"/>
                      </a:xfrm>
                      <a:prstGeom prst="line">
                        <a:avLst/>
                      </a:prstGeom>
                      <a:ln>
                        <a:prstDash val="sysDot"/>
                      </a:ln>
                    </p:spPr>
                    <p:style>
                      <a:lnRef idx="2">
                        <a:schemeClr val="accent4"/>
                      </a:lnRef>
                      <a:fillRef idx="0">
                        <a:schemeClr val="accent4"/>
                      </a:fillRef>
                      <a:effectRef idx="1">
                        <a:schemeClr val="accent4"/>
                      </a:effectRef>
                      <a:fontRef idx="minor">
                        <a:schemeClr val="tx1"/>
                      </a:fontRef>
                    </p:style>
                  </p:cxnSp>
                  <p:cxnSp>
                    <p:nvCxnSpPr>
                      <p:cNvPr id="683" name="Connecteur droit 682"/>
                      <p:cNvCxnSpPr/>
                      <p:nvPr/>
                    </p:nvCxnSpPr>
                    <p:spPr>
                      <a:xfrm rot="10800000">
                        <a:off x="1806328" y="2838814"/>
                        <a:ext cx="1306295" cy="7766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684" name="Connecteur droit 683"/>
                      <p:cNvCxnSpPr/>
                      <p:nvPr/>
                    </p:nvCxnSpPr>
                    <p:spPr>
                      <a:xfrm rot="5400000" flipH="1" flipV="1">
                        <a:off x="1964590" y="3166432"/>
                        <a:ext cx="1397986" cy="898078"/>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685" name="Connecteur droit 684"/>
                      <p:cNvCxnSpPr/>
                      <p:nvPr/>
                    </p:nvCxnSpPr>
                    <p:spPr>
                      <a:xfrm rot="10800000">
                        <a:off x="1806328" y="2838814"/>
                        <a:ext cx="408217" cy="232995"/>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686" name="Connecteur droit 685"/>
                      <p:cNvCxnSpPr/>
                      <p:nvPr/>
                    </p:nvCxnSpPr>
                    <p:spPr>
                      <a:xfrm rot="10800000" flipV="1">
                        <a:off x="2214544" y="2916478"/>
                        <a:ext cx="898078" cy="155332"/>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687" name="Connecteur droit 686"/>
                      <p:cNvCxnSpPr/>
                      <p:nvPr/>
                    </p:nvCxnSpPr>
                    <p:spPr>
                      <a:xfrm rot="5400000" flipH="1" flipV="1">
                        <a:off x="1593219" y="3693138"/>
                        <a:ext cx="1242653" cy="1"/>
                      </a:xfrm>
                      <a:prstGeom prst="line">
                        <a:avLst/>
                      </a:prstGeom>
                      <a:ln>
                        <a:prstDash val="sysDot"/>
                      </a:ln>
                    </p:spPr>
                    <p:style>
                      <a:lnRef idx="2">
                        <a:schemeClr val="accent4"/>
                      </a:lnRef>
                      <a:fillRef idx="0">
                        <a:schemeClr val="accent4"/>
                      </a:fillRef>
                      <a:effectRef idx="1">
                        <a:schemeClr val="accent4"/>
                      </a:effectRef>
                      <a:fontRef idx="minor">
                        <a:schemeClr val="tx1"/>
                      </a:fontRef>
                    </p:style>
                  </p:cxnSp>
                </p:grpSp>
                <p:sp>
                  <p:nvSpPr>
                    <p:cNvPr id="677" name="Ellipse 676"/>
                    <p:cNvSpPr/>
                    <p:nvPr/>
                  </p:nvSpPr>
                  <p:spPr>
                    <a:xfrm>
                      <a:off x="3714744" y="2643182"/>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678" name="Ellipse 677"/>
                    <p:cNvSpPr/>
                    <p:nvPr/>
                  </p:nvSpPr>
                  <p:spPr>
                    <a:xfrm>
                      <a:off x="3714744" y="3643314"/>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679" name="Ellipse 678"/>
                    <p:cNvSpPr/>
                    <p:nvPr/>
                  </p:nvSpPr>
                  <p:spPr>
                    <a:xfrm>
                      <a:off x="4357686" y="2214554"/>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680" name="Ellipse 679"/>
                    <p:cNvSpPr/>
                    <p:nvPr/>
                  </p:nvSpPr>
                  <p:spPr>
                    <a:xfrm>
                      <a:off x="3286116" y="2071678"/>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681" name="Ellipse 40"/>
                    <p:cNvSpPr/>
                    <p:nvPr/>
                  </p:nvSpPr>
                  <p:spPr>
                    <a:xfrm>
                      <a:off x="3643306" y="2357430"/>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grpSp>
                <p:nvGrpSpPr>
                  <p:cNvPr id="646" name="Groupe 268"/>
                  <p:cNvGrpSpPr/>
                  <p:nvPr/>
                </p:nvGrpSpPr>
                <p:grpSpPr>
                  <a:xfrm rot="21446799">
                    <a:off x="1679409" y="3491487"/>
                    <a:ext cx="1316676" cy="1727313"/>
                    <a:chOff x="2143108" y="1857364"/>
                    <a:chExt cx="1316676" cy="1727313"/>
                  </a:xfrm>
                </p:grpSpPr>
                <p:grpSp>
                  <p:nvGrpSpPr>
                    <p:cNvPr id="662" name="Groupe 212"/>
                    <p:cNvGrpSpPr/>
                    <p:nvPr/>
                  </p:nvGrpSpPr>
                  <p:grpSpPr>
                    <a:xfrm>
                      <a:off x="2153727" y="1928791"/>
                      <a:ext cx="1236122" cy="1574488"/>
                      <a:chOff x="1933899" y="2071678"/>
                      <a:chExt cx="1056263" cy="1085859"/>
                    </a:xfrm>
                  </p:grpSpPr>
                  <p:grpSp>
                    <p:nvGrpSpPr>
                      <p:cNvPr id="668" name="Groupe 112"/>
                      <p:cNvGrpSpPr/>
                      <p:nvPr/>
                    </p:nvGrpSpPr>
                    <p:grpSpPr>
                      <a:xfrm>
                        <a:off x="1933899" y="2071678"/>
                        <a:ext cx="1056263" cy="1085859"/>
                        <a:chOff x="1724684" y="2761145"/>
                        <a:chExt cx="1469582" cy="1475654"/>
                      </a:xfrm>
                    </p:grpSpPr>
                    <p:cxnSp>
                      <p:nvCxnSpPr>
                        <p:cNvPr id="670" name="Connecteur droit 669"/>
                        <p:cNvCxnSpPr/>
                        <p:nvPr/>
                      </p:nvCxnSpPr>
                      <p:spPr>
                        <a:xfrm rot="16200000" flipV="1">
                          <a:off x="1352267" y="3211232"/>
                          <a:ext cx="1397985" cy="653146"/>
                        </a:xfrm>
                        <a:prstGeom prst="line">
                          <a:avLst/>
                        </a:prstGeom>
                        <a:ln>
                          <a:prstDash val="sysDot"/>
                        </a:ln>
                      </p:spPr>
                      <p:style>
                        <a:lnRef idx="2">
                          <a:schemeClr val="accent4"/>
                        </a:lnRef>
                        <a:fillRef idx="0">
                          <a:schemeClr val="accent4"/>
                        </a:fillRef>
                        <a:effectRef idx="1">
                          <a:schemeClr val="accent4"/>
                        </a:effectRef>
                        <a:fontRef idx="minor">
                          <a:schemeClr val="tx1"/>
                        </a:fontRef>
                      </p:style>
                    </p:cxnSp>
                    <p:cxnSp>
                      <p:nvCxnSpPr>
                        <p:cNvPr id="671" name="Connecteur droit 670"/>
                        <p:cNvCxnSpPr/>
                        <p:nvPr/>
                      </p:nvCxnSpPr>
                      <p:spPr>
                        <a:xfrm rot="10800000">
                          <a:off x="1724684" y="2838813"/>
                          <a:ext cx="1469582" cy="155332"/>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672" name="Connecteur droit 671"/>
                        <p:cNvCxnSpPr/>
                        <p:nvPr/>
                      </p:nvCxnSpPr>
                      <p:spPr>
                        <a:xfrm rot="5400000" flipH="1" flipV="1">
                          <a:off x="2164722" y="3207254"/>
                          <a:ext cx="1242654" cy="81643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673" name="Connecteur droit 32"/>
                        <p:cNvCxnSpPr/>
                        <p:nvPr/>
                      </p:nvCxnSpPr>
                      <p:spPr>
                        <a:xfrm rot="10800000" flipV="1">
                          <a:off x="1724686" y="2761145"/>
                          <a:ext cx="979719" cy="77668"/>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674" name="Connecteur droit 673"/>
                        <p:cNvCxnSpPr/>
                        <p:nvPr/>
                      </p:nvCxnSpPr>
                      <p:spPr>
                        <a:xfrm rot="10800000">
                          <a:off x="2704405" y="2761145"/>
                          <a:ext cx="489861" cy="233000"/>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675" name="Connecteur droit 674"/>
                        <p:cNvCxnSpPr/>
                        <p:nvPr/>
                      </p:nvCxnSpPr>
                      <p:spPr>
                        <a:xfrm rot="5400000" flipH="1" flipV="1">
                          <a:off x="1803293" y="3335686"/>
                          <a:ext cx="1475653" cy="326573"/>
                        </a:xfrm>
                        <a:prstGeom prst="line">
                          <a:avLst/>
                        </a:prstGeom>
                        <a:ln>
                          <a:prstDash val="sysDot"/>
                        </a:ln>
                      </p:spPr>
                      <p:style>
                        <a:lnRef idx="2">
                          <a:schemeClr val="accent4"/>
                        </a:lnRef>
                        <a:fillRef idx="0">
                          <a:schemeClr val="accent4"/>
                        </a:fillRef>
                        <a:effectRef idx="1">
                          <a:schemeClr val="accent4"/>
                        </a:effectRef>
                        <a:fontRef idx="minor">
                          <a:schemeClr val="tx1"/>
                        </a:fontRef>
                      </p:style>
                    </p:cxnSp>
                  </p:grpSp>
                  <p:cxnSp>
                    <p:nvCxnSpPr>
                      <p:cNvPr id="669" name="Connecteur droit 668"/>
                      <p:cNvCxnSpPr/>
                      <p:nvPr/>
                    </p:nvCxnSpPr>
                    <p:spPr>
                      <a:xfrm rot="16200000" flipV="1">
                        <a:off x="2250265" y="2964653"/>
                        <a:ext cx="214314" cy="142876"/>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663" name="Ellipse 662"/>
                    <p:cNvSpPr/>
                    <p:nvPr/>
                  </p:nvSpPr>
                  <p:spPr>
                    <a:xfrm>
                      <a:off x="2643174" y="2357430"/>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664" name="Ellipse 663"/>
                    <p:cNvSpPr/>
                    <p:nvPr/>
                  </p:nvSpPr>
                  <p:spPr>
                    <a:xfrm>
                      <a:off x="2643174" y="3357562"/>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665" name="Ellipse 664"/>
                    <p:cNvSpPr/>
                    <p:nvPr/>
                  </p:nvSpPr>
                  <p:spPr>
                    <a:xfrm>
                      <a:off x="2857488" y="1857364"/>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666" name="Ellipse 665"/>
                    <p:cNvSpPr/>
                    <p:nvPr/>
                  </p:nvSpPr>
                  <p:spPr>
                    <a:xfrm>
                      <a:off x="2143108" y="1928802"/>
                      <a:ext cx="173668" cy="227115"/>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667" name="Ellipse 26"/>
                    <p:cNvSpPr/>
                    <p:nvPr/>
                  </p:nvSpPr>
                  <p:spPr>
                    <a:xfrm>
                      <a:off x="3286116" y="2071678"/>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grpSp>
                <p:nvGrpSpPr>
                  <p:cNvPr id="647" name="Groupe 225"/>
                  <p:cNvGrpSpPr/>
                  <p:nvPr/>
                </p:nvGrpSpPr>
                <p:grpSpPr>
                  <a:xfrm>
                    <a:off x="1071538" y="3571876"/>
                    <a:ext cx="2245370" cy="727181"/>
                    <a:chOff x="1071538" y="3571876"/>
                    <a:chExt cx="2245370" cy="727181"/>
                  </a:xfrm>
                </p:grpSpPr>
                <p:grpSp>
                  <p:nvGrpSpPr>
                    <p:cNvPr id="648" name="Groupe 647"/>
                    <p:cNvGrpSpPr/>
                    <p:nvPr/>
                  </p:nvGrpSpPr>
                  <p:grpSpPr>
                    <a:xfrm>
                      <a:off x="1142968" y="3691200"/>
                      <a:ext cx="2046488" cy="500273"/>
                      <a:chOff x="4913888" y="2273106"/>
                      <a:chExt cx="1748721" cy="345016"/>
                    </a:xfrm>
                    <a:scene3d>
                      <a:camera prst="orthographicFront">
                        <a:rot lat="0" lon="0" rev="0"/>
                      </a:camera>
                      <a:lightRig rig="threePt" dir="t"/>
                    </a:scene3d>
                  </p:grpSpPr>
                  <p:cxnSp>
                    <p:nvCxnSpPr>
                      <p:cNvPr id="656" name="Connecteur droit 655"/>
                      <p:cNvCxnSpPr/>
                      <p:nvPr/>
                    </p:nvCxnSpPr>
                    <p:spPr>
                      <a:xfrm rot="10800000">
                        <a:off x="5463280" y="2273106"/>
                        <a:ext cx="888509" cy="65516"/>
                      </a:xfrm>
                      <a:prstGeom prst="line">
                        <a:avLst/>
                      </a:prstGeom>
                      <a:ln w="73025">
                        <a:solidFill>
                          <a:srgbClr val="2948E3"/>
                        </a:solidFill>
                        <a:prstDash val="sysDot"/>
                      </a:ln>
                      <a:sp3d>
                        <a:bevelT w="114300" prst="artDeco"/>
                      </a:sp3d>
                    </p:spPr>
                    <p:style>
                      <a:lnRef idx="3">
                        <a:schemeClr val="accent1"/>
                      </a:lnRef>
                      <a:fillRef idx="0">
                        <a:schemeClr val="accent1"/>
                      </a:fillRef>
                      <a:effectRef idx="2">
                        <a:schemeClr val="accent1"/>
                      </a:effectRef>
                      <a:fontRef idx="minor">
                        <a:schemeClr val="tx1"/>
                      </a:fontRef>
                    </p:style>
                  </p:cxnSp>
                  <p:cxnSp>
                    <p:nvCxnSpPr>
                      <p:cNvPr id="657" name="Connecteur droit 656"/>
                      <p:cNvCxnSpPr/>
                      <p:nvPr/>
                    </p:nvCxnSpPr>
                    <p:spPr>
                      <a:xfrm rot="10800000">
                        <a:off x="5199636" y="2567223"/>
                        <a:ext cx="837267" cy="39020"/>
                      </a:xfrm>
                      <a:prstGeom prst="line">
                        <a:avLst/>
                      </a:prstGeom>
                      <a:ln w="73025">
                        <a:solidFill>
                          <a:srgbClr val="2948E3"/>
                        </a:solidFill>
                        <a:prstDash val="sysDot"/>
                      </a:ln>
                      <a:sp3d>
                        <a:bevelT w="114300" prst="artDeco"/>
                      </a:sp3d>
                    </p:spPr>
                    <p:style>
                      <a:lnRef idx="3">
                        <a:schemeClr val="accent1"/>
                      </a:lnRef>
                      <a:fillRef idx="0">
                        <a:schemeClr val="accent1"/>
                      </a:fillRef>
                      <a:effectRef idx="2">
                        <a:schemeClr val="accent1"/>
                      </a:effectRef>
                      <a:fontRef idx="minor">
                        <a:schemeClr val="tx1"/>
                      </a:fontRef>
                    </p:style>
                  </p:cxnSp>
                  <p:cxnSp>
                    <p:nvCxnSpPr>
                      <p:cNvPr id="658" name="Connecteur droit 657"/>
                      <p:cNvCxnSpPr/>
                      <p:nvPr/>
                    </p:nvCxnSpPr>
                    <p:spPr>
                      <a:xfrm rot="10800000" flipV="1">
                        <a:off x="4974932" y="2289353"/>
                        <a:ext cx="427307" cy="147804"/>
                      </a:xfrm>
                      <a:prstGeom prst="line">
                        <a:avLst/>
                      </a:prstGeom>
                      <a:ln w="73025">
                        <a:solidFill>
                          <a:srgbClr val="2948E3"/>
                        </a:solidFill>
                        <a:prstDash val="sysDot"/>
                      </a:ln>
                      <a:sp3d>
                        <a:bevelT w="114300" prst="artDeco"/>
                      </a:sp3d>
                    </p:spPr>
                    <p:style>
                      <a:lnRef idx="3">
                        <a:schemeClr val="accent1"/>
                      </a:lnRef>
                      <a:fillRef idx="0">
                        <a:schemeClr val="accent1"/>
                      </a:fillRef>
                      <a:effectRef idx="2">
                        <a:schemeClr val="accent1"/>
                      </a:effectRef>
                      <a:fontRef idx="minor">
                        <a:schemeClr val="tx1"/>
                      </a:fontRef>
                    </p:style>
                  </p:cxnSp>
                  <p:cxnSp>
                    <p:nvCxnSpPr>
                      <p:cNvPr id="659" name="Connecteur droit 658"/>
                      <p:cNvCxnSpPr>
                        <a:stCxn id="694" idx="1"/>
                      </p:cNvCxnSpPr>
                      <p:nvPr/>
                    </p:nvCxnSpPr>
                    <p:spPr>
                      <a:xfrm rot="16200000" flipV="1">
                        <a:off x="4985824" y="2380979"/>
                        <a:ext cx="80297" cy="224169"/>
                      </a:xfrm>
                      <a:prstGeom prst="line">
                        <a:avLst/>
                      </a:prstGeom>
                      <a:ln w="73025">
                        <a:solidFill>
                          <a:srgbClr val="2948E3"/>
                        </a:solidFill>
                        <a:prstDash val="sysDot"/>
                      </a:ln>
                      <a:sp3d>
                        <a:bevelT w="114300" prst="artDeco"/>
                      </a:sp3d>
                    </p:spPr>
                    <p:style>
                      <a:lnRef idx="3">
                        <a:schemeClr val="accent1"/>
                      </a:lnRef>
                      <a:fillRef idx="0">
                        <a:schemeClr val="accent1"/>
                      </a:fillRef>
                      <a:effectRef idx="2">
                        <a:schemeClr val="accent1"/>
                      </a:effectRef>
                      <a:fontRef idx="minor">
                        <a:schemeClr val="tx1"/>
                      </a:fontRef>
                    </p:style>
                  </p:cxnSp>
                  <p:cxnSp>
                    <p:nvCxnSpPr>
                      <p:cNvPr id="660" name="Connecteur droit 659"/>
                      <p:cNvCxnSpPr/>
                      <p:nvPr/>
                    </p:nvCxnSpPr>
                    <p:spPr>
                      <a:xfrm rot="10800000" flipV="1">
                        <a:off x="6073717" y="2532876"/>
                        <a:ext cx="570238" cy="85246"/>
                      </a:xfrm>
                      <a:prstGeom prst="line">
                        <a:avLst/>
                      </a:prstGeom>
                      <a:ln w="73025">
                        <a:solidFill>
                          <a:srgbClr val="2948E3"/>
                        </a:solidFill>
                        <a:prstDash val="sysDot"/>
                      </a:ln>
                      <a:sp3d>
                        <a:bevelT w="114300" prst="artDeco"/>
                      </a:sp3d>
                    </p:spPr>
                    <p:style>
                      <a:lnRef idx="3">
                        <a:schemeClr val="accent1"/>
                      </a:lnRef>
                      <a:fillRef idx="0">
                        <a:schemeClr val="accent1"/>
                      </a:fillRef>
                      <a:effectRef idx="2">
                        <a:schemeClr val="accent1"/>
                      </a:effectRef>
                      <a:fontRef idx="minor">
                        <a:schemeClr val="tx1"/>
                      </a:fontRef>
                    </p:style>
                  </p:cxnSp>
                  <p:cxnSp>
                    <p:nvCxnSpPr>
                      <p:cNvPr id="661" name="Connecteur droit 660"/>
                      <p:cNvCxnSpPr/>
                      <p:nvPr/>
                    </p:nvCxnSpPr>
                    <p:spPr>
                      <a:xfrm rot="16200000" flipV="1">
                        <a:off x="6506854" y="2321015"/>
                        <a:ext cx="88879" cy="222631"/>
                      </a:xfrm>
                      <a:prstGeom prst="line">
                        <a:avLst/>
                      </a:prstGeom>
                      <a:ln w="73025">
                        <a:solidFill>
                          <a:srgbClr val="2948E3"/>
                        </a:solidFill>
                        <a:prstDash val="sysDot"/>
                      </a:ln>
                      <a:sp3d>
                        <a:bevelT w="114300" prst="artDeco"/>
                      </a:sp3d>
                    </p:spPr>
                    <p:style>
                      <a:lnRef idx="3">
                        <a:schemeClr val="accent1"/>
                      </a:lnRef>
                      <a:fillRef idx="0">
                        <a:schemeClr val="accent1"/>
                      </a:fillRef>
                      <a:effectRef idx="2">
                        <a:schemeClr val="accent1"/>
                      </a:effectRef>
                      <a:fontRef idx="minor">
                        <a:schemeClr val="tx1"/>
                      </a:fontRef>
                    </p:style>
                  </p:cxnSp>
                </p:grpSp>
                <p:grpSp>
                  <p:nvGrpSpPr>
                    <p:cNvPr id="649" name="Groupe 222"/>
                    <p:cNvGrpSpPr/>
                    <p:nvPr/>
                  </p:nvGrpSpPr>
                  <p:grpSpPr>
                    <a:xfrm>
                      <a:off x="1071538" y="3571876"/>
                      <a:ext cx="2245370" cy="727181"/>
                      <a:chOff x="2433833" y="2146872"/>
                      <a:chExt cx="2245370" cy="727181"/>
                    </a:xfrm>
                  </p:grpSpPr>
                  <p:sp>
                    <p:nvSpPr>
                      <p:cNvPr id="650" name="Ellipse 649"/>
                      <p:cNvSpPr/>
                      <p:nvPr/>
                    </p:nvSpPr>
                    <p:spPr>
                      <a:xfrm rot="21446799">
                        <a:off x="4505535" y="2504062"/>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651" name="Ellipse 650"/>
                      <p:cNvSpPr/>
                      <p:nvPr/>
                    </p:nvSpPr>
                    <p:spPr>
                      <a:xfrm rot="21446799">
                        <a:off x="4153317" y="2222065"/>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652" name="Ellipse 651"/>
                      <p:cNvSpPr/>
                      <p:nvPr/>
                    </p:nvSpPr>
                    <p:spPr>
                      <a:xfrm rot="21446799">
                        <a:off x="3005337" y="2146872"/>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653" name="Ellipse 652"/>
                      <p:cNvSpPr/>
                      <p:nvPr/>
                    </p:nvSpPr>
                    <p:spPr>
                      <a:xfrm rot="21446799">
                        <a:off x="2433833" y="2432624"/>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654" name="Ellipse 653"/>
                      <p:cNvSpPr/>
                      <p:nvPr/>
                    </p:nvSpPr>
                    <p:spPr>
                      <a:xfrm rot="21446799">
                        <a:off x="2719585" y="2575499"/>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655" name="Ellipse 654"/>
                      <p:cNvSpPr/>
                      <p:nvPr/>
                    </p:nvSpPr>
                    <p:spPr>
                      <a:xfrm rot="21446799">
                        <a:off x="3719717" y="2646938"/>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grpSp>
              </p:grpSp>
            </p:grpSp>
          </p:grpSp>
          <p:grpSp>
            <p:nvGrpSpPr>
              <p:cNvPr id="488" name="Groupe 189"/>
              <p:cNvGrpSpPr/>
              <p:nvPr/>
            </p:nvGrpSpPr>
            <p:grpSpPr>
              <a:xfrm rot="10800000">
                <a:off x="5429257" y="5357824"/>
                <a:ext cx="2286017" cy="1071570"/>
                <a:chOff x="264827" y="3491487"/>
                <a:chExt cx="3812871" cy="2261619"/>
              </a:xfrm>
            </p:grpSpPr>
            <p:grpSp>
              <p:nvGrpSpPr>
                <p:cNvPr id="540" name="Groupe 261"/>
                <p:cNvGrpSpPr/>
                <p:nvPr/>
              </p:nvGrpSpPr>
              <p:grpSpPr>
                <a:xfrm rot="21446799">
                  <a:off x="1395191" y="4025793"/>
                  <a:ext cx="1173799" cy="1727313"/>
                  <a:chOff x="1785919" y="2357430"/>
                  <a:chExt cx="1173799" cy="1727313"/>
                </a:xfrm>
              </p:grpSpPr>
              <p:grpSp>
                <p:nvGrpSpPr>
                  <p:cNvPr id="627" name="Groupe 260"/>
                  <p:cNvGrpSpPr/>
                  <p:nvPr/>
                </p:nvGrpSpPr>
                <p:grpSpPr>
                  <a:xfrm>
                    <a:off x="1785919" y="2357430"/>
                    <a:ext cx="1123211" cy="1643066"/>
                    <a:chOff x="1785918" y="2357430"/>
                    <a:chExt cx="1123211" cy="1643066"/>
                  </a:xfrm>
                </p:grpSpPr>
                <p:grpSp>
                  <p:nvGrpSpPr>
                    <p:cNvPr id="632" name="Groupe 112"/>
                    <p:cNvGrpSpPr/>
                    <p:nvPr/>
                  </p:nvGrpSpPr>
                  <p:grpSpPr>
                    <a:xfrm>
                      <a:off x="1810356" y="2426007"/>
                      <a:ext cx="1098773" cy="1574489"/>
                      <a:chOff x="1806328" y="2838814"/>
                      <a:chExt cx="1306295" cy="1475651"/>
                    </a:xfrm>
                  </p:grpSpPr>
                  <p:cxnSp>
                    <p:nvCxnSpPr>
                      <p:cNvPr id="634" name="Connecteur droit 633"/>
                      <p:cNvCxnSpPr/>
                      <p:nvPr/>
                    </p:nvCxnSpPr>
                    <p:spPr>
                      <a:xfrm rot="10800000" flipV="1">
                        <a:off x="2214544" y="2916478"/>
                        <a:ext cx="898078" cy="155332"/>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635" name="Connecteur droit 634"/>
                      <p:cNvCxnSpPr/>
                      <p:nvPr/>
                    </p:nvCxnSpPr>
                    <p:spPr>
                      <a:xfrm rot="16200000" flipV="1">
                        <a:off x="1272614" y="3372532"/>
                        <a:ext cx="1475650" cy="40821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636" name="Connecteur droit 635"/>
                      <p:cNvCxnSpPr/>
                      <p:nvPr/>
                    </p:nvCxnSpPr>
                    <p:spPr>
                      <a:xfrm rot="10800000">
                        <a:off x="1806328" y="2838814"/>
                        <a:ext cx="1306295" cy="7766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637" name="Connecteur droit 636"/>
                      <p:cNvCxnSpPr/>
                      <p:nvPr/>
                    </p:nvCxnSpPr>
                    <p:spPr>
                      <a:xfrm rot="5400000" flipH="1" flipV="1">
                        <a:off x="1964590" y="3166432"/>
                        <a:ext cx="1397986" cy="898078"/>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638" name="Connecteur droit 637"/>
                      <p:cNvCxnSpPr/>
                      <p:nvPr/>
                    </p:nvCxnSpPr>
                    <p:spPr>
                      <a:xfrm rot="10800000">
                        <a:off x="1806328" y="2838814"/>
                        <a:ext cx="408217" cy="232995"/>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639" name="Connecteur droit 638"/>
                      <p:cNvCxnSpPr/>
                      <p:nvPr/>
                    </p:nvCxnSpPr>
                    <p:spPr>
                      <a:xfrm rot="5400000" flipH="1" flipV="1">
                        <a:off x="1593219" y="3693138"/>
                        <a:ext cx="1242653" cy="1"/>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633" name="Ellipse 632"/>
                    <p:cNvSpPr/>
                    <p:nvPr/>
                  </p:nvSpPr>
                  <p:spPr>
                    <a:xfrm>
                      <a:off x="1785918" y="2357430"/>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grpSp>
              <p:sp>
                <p:nvSpPr>
                  <p:cNvPr id="628" name="Ellipse 627"/>
                  <p:cNvSpPr/>
                  <p:nvPr/>
                </p:nvSpPr>
                <p:spPr>
                  <a:xfrm>
                    <a:off x="2214546" y="2928934"/>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629" name="Ellipse 628"/>
                  <p:cNvSpPr/>
                  <p:nvPr/>
                </p:nvSpPr>
                <p:spPr>
                  <a:xfrm>
                    <a:off x="2071670" y="3857628"/>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630" name="Ellipse 629"/>
                  <p:cNvSpPr/>
                  <p:nvPr/>
                </p:nvSpPr>
                <p:spPr>
                  <a:xfrm>
                    <a:off x="2071671" y="2571745"/>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631" name="Ellipse 79"/>
                  <p:cNvSpPr/>
                  <p:nvPr/>
                </p:nvSpPr>
                <p:spPr>
                  <a:xfrm>
                    <a:off x="2786050" y="2428868"/>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grpSp>
            <p:grpSp>
              <p:nvGrpSpPr>
                <p:cNvPr id="541" name="Groupe 263"/>
                <p:cNvGrpSpPr/>
                <p:nvPr/>
              </p:nvGrpSpPr>
              <p:grpSpPr>
                <a:xfrm rot="21446799">
                  <a:off x="2415361" y="3959225"/>
                  <a:ext cx="1316676" cy="1727313"/>
                  <a:chOff x="2857488" y="2357430"/>
                  <a:chExt cx="1316676" cy="1727313"/>
                </a:xfrm>
              </p:grpSpPr>
              <p:grpSp>
                <p:nvGrpSpPr>
                  <p:cNvPr id="615" name="Groupe 112"/>
                  <p:cNvGrpSpPr/>
                  <p:nvPr/>
                </p:nvGrpSpPr>
                <p:grpSpPr>
                  <a:xfrm>
                    <a:off x="2909134" y="2426010"/>
                    <a:ext cx="1236121" cy="1574494"/>
                    <a:chOff x="1724684" y="2761145"/>
                    <a:chExt cx="1469582" cy="1475653"/>
                  </a:xfrm>
                </p:grpSpPr>
                <p:cxnSp>
                  <p:nvCxnSpPr>
                    <p:cNvPr id="621" name="Connecteur droit 620"/>
                    <p:cNvCxnSpPr/>
                    <p:nvPr/>
                  </p:nvCxnSpPr>
                  <p:spPr>
                    <a:xfrm rot="16200000" flipV="1">
                      <a:off x="1352267" y="3211232"/>
                      <a:ext cx="1397985" cy="653146"/>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622" name="Connecteur droit 621"/>
                    <p:cNvCxnSpPr/>
                    <p:nvPr/>
                  </p:nvCxnSpPr>
                  <p:spPr>
                    <a:xfrm rot="10800000">
                      <a:off x="1724684" y="2838813"/>
                      <a:ext cx="1469582" cy="155332"/>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623" name="Connecteur droit 622"/>
                    <p:cNvCxnSpPr/>
                    <p:nvPr/>
                  </p:nvCxnSpPr>
                  <p:spPr>
                    <a:xfrm rot="5400000" flipH="1" flipV="1">
                      <a:off x="2164722" y="3207254"/>
                      <a:ext cx="1242654" cy="816434"/>
                    </a:xfrm>
                    <a:prstGeom prst="line">
                      <a:avLst/>
                    </a:prstGeom>
                    <a:ln>
                      <a:prstDash val="sysDot"/>
                    </a:ln>
                  </p:spPr>
                  <p:style>
                    <a:lnRef idx="2">
                      <a:schemeClr val="accent4"/>
                    </a:lnRef>
                    <a:fillRef idx="0">
                      <a:schemeClr val="accent4"/>
                    </a:fillRef>
                    <a:effectRef idx="1">
                      <a:schemeClr val="accent4"/>
                    </a:effectRef>
                    <a:fontRef idx="minor">
                      <a:schemeClr val="tx1"/>
                    </a:fontRef>
                  </p:style>
                </p:cxnSp>
                <p:cxnSp>
                  <p:nvCxnSpPr>
                    <p:cNvPr id="624" name="Connecteur droit 623"/>
                    <p:cNvCxnSpPr/>
                    <p:nvPr/>
                  </p:nvCxnSpPr>
                  <p:spPr>
                    <a:xfrm rot="10800000" flipV="1">
                      <a:off x="1724686" y="2761145"/>
                      <a:ext cx="979719" cy="77668"/>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625" name="Connecteur droit 624"/>
                    <p:cNvCxnSpPr/>
                    <p:nvPr/>
                  </p:nvCxnSpPr>
                  <p:spPr>
                    <a:xfrm rot="10800000">
                      <a:off x="2704405" y="2761145"/>
                      <a:ext cx="489861" cy="233000"/>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626" name="Connecteur droit 625"/>
                    <p:cNvCxnSpPr/>
                    <p:nvPr/>
                  </p:nvCxnSpPr>
                  <p:spPr>
                    <a:xfrm rot="5400000" flipH="1" flipV="1">
                      <a:off x="1803296" y="3335683"/>
                      <a:ext cx="1475649" cy="326575"/>
                    </a:xfrm>
                    <a:prstGeom prst="line">
                      <a:avLst/>
                    </a:prstGeom>
                    <a:ln>
                      <a:prstDash val="sysDot"/>
                    </a:ln>
                  </p:spPr>
                  <p:style>
                    <a:lnRef idx="2">
                      <a:schemeClr val="accent4"/>
                    </a:lnRef>
                    <a:fillRef idx="0">
                      <a:schemeClr val="accent4"/>
                    </a:fillRef>
                    <a:effectRef idx="1">
                      <a:schemeClr val="accent4"/>
                    </a:effectRef>
                    <a:fontRef idx="minor">
                      <a:schemeClr val="tx1"/>
                    </a:fontRef>
                  </p:style>
                </p:cxnSp>
              </p:grpSp>
              <p:sp>
                <p:nvSpPr>
                  <p:cNvPr id="616" name="Ellipse 615"/>
                  <p:cNvSpPr/>
                  <p:nvPr/>
                </p:nvSpPr>
                <p:spPr>
                  <a:xfrm>
                    <a:off x="3357554" y="2928934"/>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617" name="Ellipse 52"/>
                  <p:cNvSpPr/>
                  <p:nvPr/>
                </p:nvSpPr>
                <p:spPr>
                  <a:xfrm>
                    <a:off x="3357554" y="3857628"/>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618" name="Ellipse 617"/>
                  <p:cNvSpPr/>
                  <p:nvPr/>
                </p:nvSpPr>
                <p:spPr>
                  <a:xfrm>
                    <a:off x="4000496" y="2571744"/>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619" name="Ellipse 618"/>
                  <p:cNvSpPr/>
                  <p:nvPr/>
                </p:nvSpPr>
                <p:spPr>
                  <a:xfrm>
                    <a:off x="3643306" y="2357430"/>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620" name="Ellipse 55"/>
                  <p:cNvSpPr/>
                  <p:nvPr/>
                </p:nvSpPr>
                <p:spPr>
                  <a:xfrm>
                    <a:off x="2857488" y="2428868"/>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grpSp>
              <p:nvGrpSpPr>
                <p:cNvPr id="542" name="Groupe 194"/>
                <p:cNvGrpSpPr/>
                <p:nvPr/>
              </p:nvGrpSpPr>
              <p:grpSpPr>
                <a:xfrm>
                  <a:off x="264827" y="3491487"/>
                  <a:ext cx="3812871" cy="2076430"/>
                  <a:chOff x="264827" y="3491487"/>
                  <a:chExt cx="3812871" cy="2076430"/>
                </a:xfrm>
              </p:grpSpPr>
              <p:grpSp>
                <p:nvGrpSpPr>
                  <p:cNvPr id="543" name="Groupe 255"/>
                  <p:cNvGrpSpPr/>
                  <p:nvPr/>
                </p:nvGrpSpPr>
                <p:grpSpPr>
                  <a:xfrm rot="21446799">
                    <a:off x="754930" y="3609006"/>
                    <a:ext cx="1102362" cy="1727313"/>
                    <a:chOff x="1071538" y="1928802"/>
                    <a:chExt cx="1102362" cy="1727313"/>
                  </a:xfrm>
                </p:grpSpPr>
                <p:grpSp>
                  <p:nvGrpSpPr>
                    <p:cNvPr id="601" name="Groupe 200"/>
                    <p:cNvGrpSpPr/>
                    <p:nvPr/>
                  </p:nvGrpSpPr>
                  <p:grpSpPr>
                    <a:xfrm>
                      <a:off x="1142976" y="2000240"/>
                      <a:ext cx="1030104" cy="1574491"/>
                      <a:chOff x="1053681" y="2128828"/>
                      <a:chExt cx="880221" cy="1085856"/>
                    </a:xfrm>
                  </p:grpSpPr>
                  <p:grpSp>
                    <p:nvGrpSpPr>
                      <p:cNvPr id="607" name="Groupe 112"/>
                      <p:cNvGrpSpPr/>
                      <p:nvPr/>
                    </p:nvGrpSpPr>
                    <p:grpSpPr>
                      <a:xfrm>
                        <a:off x="1053681" y="2128828"/>
                        <a:ext cx="880221" cy="1085856"/>
                        <a:chOff x="1806328" y="2838814"/>
                        <a:chExt cx="1224655" cy="1475651"/>
                      </a:xfrm>
                    </p:grpSpPr>
                    <p:cxnSp>
                      <p:nvCxnSpPr>
                        <p:cNvPr id="609" name="Connecteur droit 608"/>
                        <p:cNvCxnSpPr/>
                        <p:nvPr/>
                      </p:nvCxnSpPr>
                      <p:spPr>
                        <a:xfrm rot="16200000" flipV="1">
                          <a:off x="1272614" y="3372532"/>
                          <a:ext cx="1475650" cy="408214"/>
                        </a:xfrm>
                        <a:prstGeom prst="line">
                          <a:avLst/>
                        </a:prstGeom>
                        <a:ln>
                          <a:prstDash val="sysDot"/>
                        </a:ln>
                      </p:spPr>
                      <p:style>
                        <a:lnRef idx="2">
                          <a:schemeClr val="accent4"/>
                        </a:lnRef>
                        <a:fillRef idx="0">
                          <a:schemeClr val="accent4"/>
                        </a:fillRef>
                        <a:effectRef idx="1">
                          <a:schemeClr val="accent4"/>
                        </a:effectRef>
                        <a:fontRef idx="minor">
                          <a:schemeClr val="tx1"/>
                        </a:fontRef>
                      </p:style>
                    </p:cxnSp>
                    <p:cxnSp>
                      <p:nvCxnSpPr>
                        <p:cNvPr id="610" name="Connecteur droit 609"/>
                        <p:cNvCxnSpPr/>
                        <p:nvPr/>
                      </p:nvCxnSpPr>
                      <p:spPr>
                        <a:xfrm rot="10800000">
                          <a:off x="1806328" y="2838814"/>
                          <a:ext cx="1224652" cy="1726"/>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611" name="Connecteur droit 610"/>
                        <p:cNvCxnSpPr/>
                        <p:nvPr/>
                      </p:nvCxnSpPr>
                      <p:spPr>
                        <a:xfrm rot="5400000" flipH="1" flipV="1">
                          <a:off x="1884938" y="3168420"/>
                          <a:ext cx="1475651" cy="816439"/>
                        </a:xfrm>
                        <a:prstGeom prst="line">
                          <a:avLst/>
                        </a:prstGeom>
                        <a:ln>
                          <a:prstDash val="sysDot"/>
                        </a:ln>
                      </p:spPr>
                      <p:style>
                        <a:lnRef idx="2">
                          <a:schemeClr val="accent4"/>
                        </a:lnRef>
                        <a:fillRef idx="0">
                          <a:schemeClr val="accent4"/>
                        </a:fillRef>
                        <a:effectRef idx="1">
                          <a:schemeClr val="accent4"/>
                        </a:effectRef>
                        <a:fontRef idx="minor">
                          <a:schemeClr val="tx1"/>
                        </a:fontRef>
                      </p:style>
                    </p:cxnSp>
                    <p:cxnSp>
                      <p:nvCxnSpPr>
                        <p:cNvPr id="612" name="Connecteur droit 611"/>
                        <p:cNvCxnSpPr/>
                        <p:nvPr/>
                      </p:nvCxnSpPr>
                      <p:spPr>
                        <a:xfrm rot="10800000">
                          <a:off x="1806328" y="2838814"/>
                          <a:ext cx="408217" cy="232995"/>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613" name="Connecteur droit 612"/>
                        <p:cNvCxnSpPr/>
                        <p:nvPr/>
                      </p:nvCxnSpPr>
                      <p:spPr>
                        <a:xfrm rot="10800000" flipV="1">
                          <a:off x="2214545" y="2838814"/>
                          <a:ext cx="816436" cy="232996"/>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614" name="Connecteur droit 613"/>
                        <p:cNvCxnSpPr/>
                        <p:nvPr/>
                      </p:nvCxnSpPr>
                      <p:spPr>
                        <a:xfrm rot="5400000" flipH="1" flipV="1">
                          <a:off x="1593219" y="3693138"/>
                          <a:ext cx="1242653" cy="1"/>
                        </a:xfrm>
                        <a:prstGeom prst="line">
                          <a:avLst/>
                        </a:prstGeom>
                        <a:ln>
                          <a:prstDash val="sysDot"/>
                        </a:ln>
                      </p:spPr>
                      <p:style>
                        <a:lnRef idx="2">
                          <a:schemeClr val="accent4"/>
                        </a:lnRef>
                        <a:fillRef idx="0">
                          <a:schemeClr val="accent4"/>
                        </a:fillRef>
                        <a:effectRef idx="1">
                          <a:schemeClr val="accent4"/>
                        </a:effectRef>
                        <a:fontRef idx="minor">
                          <a:schemeClr val="tx1"/>
                        </a:fontRef>
                      </p:style>
                    </p:cxnSp>
                  </p:grpSp>
                  <p:cxnSp>
                    <p:nvCxnSpPr>
                      <p:cNvPr id="608" name="Connecteur droit 607"/>
                      <p:cNvCxnSpPr/>
                      <p:nvPr/>
                    </p:nvCxnSpPr>
                    <p:spPr>
                      <a:xfrm rot="5400000">
                        <a:off x="1221557" y="2707477"/>
                        <a:ext cx="628656" cy="357190"/>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602" name="Ellipse 601"/>
                    <p:cNvSpPr/>
                    <p:nvPr/>
                  </p:nvSpPr>
                  <p:spPr>
                    <a:xfrm>
                      <a:off x="1428728" y="2428868"/>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603" name="Ellipse 602"/>
                    <p:cNvSpPr/>
                    <p:nvPr/>
                  </p:nvSpPr>
                  <p:spPr>
                    <a:xfrm>
                      <a:off x="1071538" y="1928802"/>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604" name="Ellipse 603"/>
                    <p:cNvSpPr/>
                    <p:nvPr/>
                  </p:nvSpPr>
                  <p:spPr>
                    <a:xfrm>
                      <a:off x="1428728" y="3429000"/>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605" name="Ellipse 604"/>
                    <p:cNvSpPr/>
                    <p:nvPr/>
                  </p:nvSpPr>
                  <p:spPr>
                    <a:xfrm>
                      <a:off x="2000232" y="1928802"/>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606" name="Ellipse 605"/>
                    <p:cNvSpPr/>
                    <p:nvPr/>
                  </p:nvSpPr>
                  <p:spPr>
                    <a:xfrm>
                      <a:off x="1428728" y="2143116"/>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grpSp>
              <p:grpSp>
                <p:nvGrpSpPr>
                  <p:cNvPr id="544" name="Groupe 258"/>
                  <p:cNvGrpSpPr/>
                  <p:nvPr/>
                </p:nvGrpSpPr>
                <p:grpSpPr>
                  <a:xfrm rot="21446799">
                    <a:off x="264827" y="3840604"/>
                    <a:ext cx="1316676" cy="1727313"/>
                    <a:chOff x="571472" y="2143116"/>
                    <a:chExt cx="1316676" cy="1727313"/>
                  </a:xfrm>
                </p:grpSpPr>
                <p:grpSp>
                  <p:nvGrpSpPr>
                    <p:cNvPr id="588" name="Groupe 256"/>
                    <p:cNvGrpSpPr/>
                    <p:nvPr/>
                  </p:nvGrpSpPr>
                  <p:grpSpPr>
                    <a:xfrm>
                      <a:off x="571472" y="2214554"/>
                      <a:ext cx="1316676" cy="1655875"/>
                      <a:chOff x="571472" y="2214554"/>
                      <a:chExt cx="1316676" cy="1655875"/>
                    </a:xfrm>
                  </p:grpSpPr>
                  <p:sp>
                    <p:nvSpPr>
                      <p:cNvPr id="590" name="Ellipse 589"/>
                      <p:cNvSpPr/>
                      <p:nvPr/>
                    </p:nvSpPr>
                    <p:spPr>
                      <a:xfrm>
                        <a:off x="1071538" y="2714620"/>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grpSp>
                    <p:nvGrpSpPr>
                      <p:cNvPr id="591" name="Groupe 112"/>
                      <p:cNvGrpSpPr/>
                      <p:nvPr/>
                    </p:nvGrpSpPr>
                    <p:grpSpPr>
                      <a:xfrm>
                        <a:off x="642902" y="2285992"/>
                        <a:ext cx="1167449" cy="1491625"/>
                        <a:chOff x="1806327" y="2838811"/>
                        <a:chExt cx="1387941" cy="1397986"/>
                      </a:xfrm>
                    </p:grpSpPr>
                    <p:cxnSp>
                      <p:nvCxnSpPr>
                        <p:cNvPr id="595" name="Connecteur droit 594"/>
                        <p:cNvCxnSpPr/>
                        <p:nvPr/>
                      </p:nvCxnSpPr>
                      <p:spPr>
                        <a:xfrm rot="16200000" flipV="1">
                          <a:off x="1433909" y="3211230"/>
                          <a:ext cx="1397986" cy="653148"/>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596" name="Connecteur droit 595"/>
                        <p:cNvCxnSpPr/>
                        <p:nvPr/>
                      </p:nvCxnSpPr>
                      <p:spPr>
                        <a:xfrm rot="10800000">
                          <a:off x="1806327" y="2838811"/>
                          <a:ext cx="1387939" cy="15533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597" name="Connecteur droit 596"/>
                        <p:cNvCxnSpPr/>
                        <p:nvPr/>
                      </p:nvCxnSpPr>
                      <p:spPr>
                        <a:xfrm rot="5400000" flipH="1" flipV="1">
                          <a:off x="2205546" y="3248075"/>
                          <a:ext cx="1242653" cy="734791"/>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598" name="Connecteur droit 597"/>
                        <p:cNvCxnSpPr/>
                        <p:nvPr/>
                      </p:nvCxnSpPr>
                      <p:spPr>
                        <a:xfrm rot="10800000" flipV="1">
                          <a:off x="1806327" y="2838811"/>
                          <a:ext cx="979719" cy="2"/>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599" name="Connecteur droit 598"/>
                        <p:cNvCxnSpPr/>
                        <p:nvPr/>
                      </p:nvCxnSpPr>
                      <p:spPr>
                        <a:xfrm rot="10800000">
                          <a:off x="2786049" y="2838811"/>
                          <a:ext cx="408217" cy="15533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600" name="Connecteur droit 599"/>
                        <p:cNvCxnSpPr/>
                        <p:nvPr/>
                      </p:nvCxnSpPr>
                      <p:spPr>
                        <a:xfrm rot="5400000" flipH="1" flipV="1">
                          <a:off x="1923771" y="3374518"/>
                          <a:ext cx="1397984" cy="326574"/>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592" name="Ellipse 591"/>
                      <p:cNvSpPr/>
                      <p:nvPr/>
                    </p:nvSpPr>
                    <p:spPr>
                      <a:xfrm>
                        <a:off x="571472" y="2214554"/>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593" name="Ellipse 592"/>
                      <p:cNvSpPr/>
                      <p:nvPr/>
                    </p:nvSpPr>
                    <p:spPr>
                      <a:xfrm>
                        <a:off x="1142976" y="3643314"/>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594" name="Ellipse 593"/>
                      <p:cNvSpPr/>
                      <p:nvPr/>
                    </p:nvSpPr>
                    <p:spPr>
                      <a:xfrm>
                        <a:off x="1714480" y="2357430"/>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sp>
                  <p:nvSpPr>
                    <p:cNvPr id="589" name="Ellipse 588"/>
                    <p:cNvSpPr/>
                    <p:nvPr/>
                  </p:nvSpPr>
                  <p:spPr>
                    <a:xfrm>
                      <a:off x="1428728" y="2143116"/>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grpSp>
                <p:nvGrpSpPr>
                  <p:cNvPr id="545" name="Groupe 265"/>
                  <p:cNvGrpSpPr/>
                  <p:nvPr/>
                </p:nvGrpSpPr>
                <p:grpSpPr>
                  <a:xfrm rot="21446799">
                    <a:off x="2832460" y="3656223"/>
                    <a:ext cx="1245238" cy="1798751"/>
                    <a:chOff x="3286116" y="2071678"/>
                    <a:chExt cx="1245238" cy="1798751"/>
                  </a:xfrm>
                </p:grpSpPr>
                <p:grpSp>
                  <p:nvGrpSpPr>
                    <p:cNvPr id="576" name="Groupe 112"/>
                    <p:cNvGrpSpPr/>
                    <p:nvPr/>
                  </p:nvGrpSpPr>
                  <p:grpSpPr>
                    <a:xfrm>
                      <a:off x="3401787" y="2218843"/>
                      <a:ext cx="1098773" cy="1574491"/>
                      <a:chOff x="1806328" y="2838814"/>
                      <a:chExt cx="1306295" cy="1475651"/>
                    </a:xfrm>
                  </p:grpSpPr>
                  <p:cxnSp>
                    <p:nvCxnSpPr>
                      <p:cNvPr id="582" name="Connecteur droit 581"/>
                      <p:cNvCxnSpPr/>
                      <p:nvPr/>
                    </p:nvCxnSpPr>
                    <p:spPr>
                      <a:xfrm rot="16200000" flipV="1">
                        <a:off x="1272614" y="3372532"/>
                        <a:ext cx="1475650" cy="408214"/>
                      </a:xfrm>
                      <a:prstGeom prst="line">
                        <a:avLst/>
                      </a:prstGeom>
                      <a:ln>
                        <a:prstDash val="solid"/>
                      </a:ln>
                    </p:spPr>
                    <p:style>
                      <a:lnRef idx="2">
                        <a:schemeClr val="accent4"/>
                      </a:lnRef>
                      <a:fillRef idx="0">
                        <a:schemeClr val="accent4"/>
                      </a:fillRef>
                      <a:effectRef idx="1">
                        <a:schemeClr val="accent4"/>
                      </a:effectRef>
                      <a:fontRef idx="minor">
                        <a:schemeClr val="tx1"/>
                      </a:fontRef>
                    </p:style>
                  </p:cxnSp>
                  <p:cxnSp>
                    <p:nvCxnSpPr>
                      <p:cNvPr id="583" name="Connecteur droit 582"/>
                      <p:cNvCxnSpPr/>
                      <p:nvPr/>
                    </p:nvCxnSpPr>
                    <p:spPr>
                      <a:xfrm rot="10800000">
                        <a:off x="1806328" y="2838814"/>
                        <a:ext cx="1306295" cy="7766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584" name="Connecteur droit 583"/>
                      <p:cNvCxnSpPr/>
                      <p:nvPr/>
                    </p:nvCxnSpPr>
                    <p:spPr>
                      <a:xfrm rot="5400000" flipH="1" flipV="1">
                        <a:off x="1964590" y="3166432"/>
                        <a:ext cx="1397986" cy="898078"/>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585" name="Connecteur droit 584"/>
                      <p:cNvCxnSpPr/>
                      <p:nvPr/>
                    </p:nvCxnSpPr>
                    <p:spPr>
                      <a:xfrm rot="10800000">
                        <a:off x="1806328" y="2838814"/>
                        <a:ext cx="408217" cy="232995"/>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586" name="Connecteur droit 585"/>
                      <p:cNvCxnSpPr/>
                      <p:nvPr/>
                    </p:nvCxnSpPr>
                    <p:spPr>
                      <a:xfrm rot="10800000" flipV="1">
                        <a:off x="2214544" y="2916478"/>
                        <a:ext cx="898078" cy="155332"/>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587" name="Connecteur droit 586"/>
                      <p:cNvCxnSpPr/>
                      <p:nvPr/>
                    </p:nvCxnSpPr>
                    <p:spPr>
                      <a:xfrm rot="5400000" flipH="1" flipV="1">
                        <a:off x="1593219" y="3693138"/>
                        <a:ext cx="1242653" cy="1"/>
                      </a:xfrm>
                      <a:prstGeom prst="line">
                        <a:avLst/>
                      </a:prstGeom>
                      <a:ln>
                        <a:prstDash val="solid"/>
                      </a:ln>
                    </p:spPr>
                    <p:style>
                      <a:lnRef idx="2">
                        <a:schemeClr val="accent4"/>
                      </a:lnRef>
                      <a:fillRef idx="0">
                        <a:schemeClr val="accent4"/>
                      </a:fillRef>
                      <a:effectRef idx="1">
                        <a:schemeClr val="accent4"/>
                      </a:effectRef>
                      <a:fontRef idx="minor">
                        <a:schemeClr val="tx1"/>
                      </a:fontRef>
                    </p:style>
                  </p:cxnSp>
                </p:grpSp>
                <p:sp>
                  <p:nvSpPr>
                    <p:cNvPr id="577" name="Ellipse 576"/>
                    <p:cNvSpPr/>
                    <p:nvPr/>
                  </p:nvSpPr>
                  <p:spPr>
                    <a:xfrm>
                      <a:off x="3714744" y="2643182"/>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578" name="Ellipse 577"/>
                    <p:cNvSpPr/>
                    <p:nvPr/>
                  </p:nvSpPr>
                  <p:spPr>
                    <a:xfrm>
                      <a:off x="3714744" y="3643314"/>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579" name="Ellipse 578"/>
                    <p:cNvSpPr/>
                    <p:nvPr/>
                  </p:nvSpPr>
                  <p:spPr>
                    <a:xfrm>
                      <a:off x="4357686" y="2214554"/>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580" name="Ellipse 579"/>
                    <p:cNvSpPr/>
                    <p:nvPr/>
                  </p:nvSpPr>
                  <p:spPr>
                    <a:xfrm>
                      <a:off x="3286116" y="2071678"/>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581" name="Ellipse 40"/>
                    <p:cNvSpPr/>
                    <p:nvPr/>
                  </p:nvSpPr>
                  <p:spPr>
                    <a:xfrm>
                      <a:off x="3643306" y="2357430"/>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grpSp>
                <p:nvGrpSpPr>
                  <p:cNvPr id="546" name="Groupe 268"/>
                  <p:cNvGrpSpPr/>
                  <p:nvPr/>
                </p:nvGrpSpPr>
                <p:grpSpPr>
                  <a:xfrm rot="21446799">
                    <a:off x="1679411" y="3491487"/>
                    <a:ext cx="1316676" cy="1727313"/>
                    <a:chOff x="2143108" y="1857364"/>
                    <a:chExt cx="1316676" cy="1727313"/>
                  </a:xfrm>
                </p:grpSpPr>
                <p:grpSp>
                  <p:nvGrpSpPr>
                    <p:cNvPr id="562" name="Groupe 212"/>
                    <p:cNvGrpSpPr/>
                    <p:nvPr/>
                  </p:nvGrpSpPr>
                  <p:grpSpPr>
                    <a:xfrm>
                      <a:off x="2153727" y="1928791"/>
                      <a:ext cx="1236122" cy="1574488"/>
                      <a:chOff x="1933899" y="2071678"/>
                      <a:chExt cx="1056263" cy="1085859"/>
                    </a:xfrm>
                  </p:grpSpPr>
                  <p:grpSp>
                    <p:nvGrpSpPr>
                      <p:cNvPr id="568" name="Groupe 112"/>
                      <p:cNvGrpSpPr/>
                      <p:nvPr/>
                    </p:nvGrpSpPr>
                    <p:grpSpPr>
                      <a:xfrm>
                        <a:off x="1933899" y="2071678"/>
                        <a:ext cx="1056263" cy="1085859"/>
                        <a:chOff x="1724684" y="2761145"/>
                        <a:chExt cx="1469582" cy="1475654"/>
                      </a:xfrm>
                    </p:grpSpPr>
                    <p:cxnSp>
                      <p:nvCxnSpPr>
                        <p:cNvPr id="570" name="Connecteur droit 569"/>
                        <p:cNvCxnSpPr/>
                        <p:nvPr/>
                      </p:nvCxnSpPr>
                      <p:spPr>
                        <a:xfrm rot="16200000" flipV="1">
                          <a:off x="1352267" y="3211232"/>
                          <a:ext cx="1397985" cy="653146"/>
                        </a:xfrm>
                        <a:prstGeom prst="line">
                          <a:avLst/>
                        </a:prstGeom>
                        <a:ln>
                          <a:prstDash val="sysDot"/>
                        </a:ln>
                      </p:spPr>
                      <p:style>
                        <a:lnRef idx="2">
                          <a:schemeClr val="accent4"/>
                        </a:lnRef>
                        <a:fillRef idx="0">
                          <a:schemeClr val="accent4"/>
                        </a:fillRef>
                        <a:effectRef idx="1">
                          <a:schemeClr val="accent4"/>
                        </a:effectRef>
                        <a:fontRef idx="minor">
                          <a:schemeClr val="tx1"/>
                        </a:fontRef>
                      </p:style>
                    </p:cxnSp>
                    <p:cxnSp>
                      <p:nvCxnSpPr>
                        <p:cNvPr id="571" name="Connecteur droit 570"/>
                        <p:cNvCxnSpPr/>
                        <p:nvPr/>
                      </p:nvCxnSpPr>
                      <p:spPr>
                        <a:xfrm rot="10800000">
                          <a:off x="1724684" y="2838813"/>
                          <a:ext cx="1469582" cy="155332"/>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572" name="Connecteur droit 571"/>
                        <p:cNvCxnSpPr/>
                        <p:nvPr/>
                      </p:nvCxnSpPr>
                      <p:spPr>
                        <a:xfrm rot="5400000" flipH="1" flipV="1">
                          <a:off x="2164722" y="3207254"/>
                          <a:ext cx="1242654" cy="81643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573" name="Connecteur droit 32"/>
                        <p:cNvCxnSpPr/>
                        <p:nvPr/>
                      </p:nvCxnSpPr>
                      <p:spPr>
                        <a:xfrm rot="10800000" flipV="1">
                          <a:off x="1724686" y="2761145"/>
                          <a:ext cx="979719" cy="77668"/>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574" name="Connecteur droit 573"/>
                        <p:cNvCxnSpPr/>
                        <p:nvPr/>
                      </p:nvCxnSpPr>
                      <p:spPr>
                        <a:xfrm rot="10800000">
                          <a:off x="2704405" y="2761145"/>
                          <a:ext cx="489861" cy="233000"/>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575" name="Connecteur droit 574"/>
                        <p:cNvCxnSpPr/>
                        <p:nvPr/>
                      </p:nvCxnSpPr>
                      <p:spPr>
                        <a:xfrm rot="5400000" flipH="1" flipV="1">
                          <a:off x="1803293" y="3335686"/>
                          <a:ext cx="1475653" cy="326573"/>
                        </a:xfrm>
                        <a:prstGeom prst="line">
                          <a:avLst/>
                        </a:prstGeom>
                        <a:ln>
                          <a:prstDash val="sysDot"/>
                        </a:ln>
                      </p:spPr>
                      <p:style>
                        <a:lnRef idx="2">
                          <a:schemeClr val="accent4"/>
                        </a:lnRef>
                        <a:fillRef idx="0">
                          <a:schemeClr val="accent4"/>
                        </a:fillRef>
                        <a:effectRef idx="1">
                          <a:schemeClr val="accent4"/>
                        </a:effectRef>
                        <a:fontRef idx="minor">
                          <a:schemeClr val="tx1"/>
                        </a:fontRef>
                      </p:style>
                    </p:cxnSp>
                  </p:grpSp>
                  <p:cxnSp>
                    <p:nvCxnSpPr>
                      <p:cNvPr id="569" name="Connecteur droit 568"/>
                      <p:cNvCxnSpPr/>
                      <p:nvPr/>
                    </p:nvCxnSpPr>
                    <p:spPr>
                      <a:xfrm rot="16200000" flipV="1">
                        <a:off x="2250265" y="2964653"/>
                        <a:ext cx="214314" cy="142876"/>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563" name="Ellipse 562"/>
                    <p:cNvSpPr/>
                    <p:nvPr/>
                  </p:nvSpPr>
                  <p:spPr>
                    <a:xfrm>
                      <a:off x="2643174" y="2357430"/>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564" name="Ellipse 563"/>
                    <p:cNvSpPr/>
                    <p:nvPr/>
                  </p:nvSpPr>
                  <p:spPr>
                    <a:xfrm>
                      <a:off x="2643174" y="3357562"/>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565" name="Ellipse 564"/>
                    <p:cNvSpPr/>
                    <p:nvPr/>
                  </p:nvSpPr>
                  <p:spPr>
                    <a:xfrm>
                      <a:off x="2857488" y="1857364"/>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566" name="Ellipse 565"/>
                    <p:cNvSpPr/>
                    <p:nvPr/>
                  </p:nvSpPr>
                  <p:spPr>
                    <a:xfrm>
                      <a:off x="2143108" y="1928802"/>
                      <a:ext cx="173668" cy="227115"/>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567" name="Ellipse 26"/>
                    <p:cNvSpPr/>
                    <p:nvPr/>
                  </p:nvSpPr>
                  <p:spPr>
                    <a:xfrm>
                      <a:off x="3286116" y="2071678"/>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grpSp>
                <p:nvGrpSpPr>
                  <p:cNvPr id="547" name="Groupe 225"/>
                  <p:cNvGrpSpPr/>
                  <p:nvPr/>
                </p:nvGrpSpPr>
                <p:grpSpPr>
                  <a:xfrm>
                    <a:off x="1071538" y="3571876"/>
                    <a:ext cx="2245370" cy="727181"/>
                    <a:chOff x="1071538" y="3571876"/>
                    <a:chExt cx="2245370" cy="727181"/>
                  </a:xfrm>
                </p:grpSpPr>
                <p:grpSp>
                  <p:nvGrpSpPr>
                    <p:cNvPr id="548" name="Groupe 163"/>
                    <p:cNvGrpSpPr/>
                    <p:nvPr/>
                  </p:nvGrpSpPr>
                  <p:grpSpPr>
                    <a:xfrm>
                      <a:off x="1142968" y="3691200"/>
                      <a:ext cx="2046488" cy="500273"/>
                      <a:chOff x="4913888" y="2273106"/>
                      <a:chExt cx="1748721" cy="345016"/>
                    </a:xfrm>
                    <a:scene3d>
                      <a:camera prst="orthographicFront">
                        <a:rot lat="0" lon="0" rev="0"/>
                      </a:camera>
                      <a:lightRig rig="threePt" dir="t"/>
                    </a:scene3d>
                  </p:grpSpPr>
                  <p:cxnSp>
                    <p:nvCxnSpPr>
                      <p:cNvPr id="556" name="Connecteur droit 555"/>
                      <p:cNvCxnSpPr/>
                      <p:nvPr/>
                    </p:nvCxnSpPr>
                    <p:spPr>
                      <a:xfrm rot="10800000">
                        <a:off x="5463280" y="2273106"/>
                        <a:ext cx="888509" cy="65516"/>
                      </a:xfrm>
                      <a:prstGeom prst="line">
                        <a:avLst/>
                      </a:prstGeom>
                      <a:ln w="73025">
                        <a:solidFill>
                          <a:srgbClr val="2948E3"/>
                        </a:solidFill>
                        <a:prstDash val="sysDot"/>
                      </a:ln>
                      <a:sp3d>
                        <a:bevelT w="114300" prst="artDeco"/>
                      </a:sp3d>
                    </p:spPr>
                    <p:style>
                      <a:lnRef idx="3">
                        <a:schemeClr val="accent1"/>
                      </a:lnRef>
                      <a:fillRef idx="0">
                        <a:schemeClr val="accent1"/>
                      </a:fillRef>
                      <a:effectRef idx="2">
                        <a:schemeClr val="accent1"/>
                      </a:effectRef>
                      <a:fontRef idx="minor">
                        <a:schemeClr val="tx1"/>
                      </a:fontRef>
                    </p:style>
                  </p:cxnSp>
                  <p:cxnSp>
                    <p:nvCxnSpPr>
                      <p:cNvPr id="557" name="Connecteur droit 556"/>
                      <p:cNvCxnSpPr/>
                      <p:nvPr/>
                    </p:nvCxnSpPr>
                    <p:spPr>
                      <a:xfrm rot="10800000">
                        <a:off x="5199636" y="2567223"/>
                        <a:ext cx="837267" cy="39020"/>
                      </a:xfrm>
                      <a:prstGeom prst="line">
                        <a:avLst/>
                      </a:prstGeom>
                      <a:ln w="73025">
                        <a:solidFill>
                          <a:srgbClr val="2948E3"/>
                        </a:solidFill>
                        <a:prstDash val="sysDot"/>
                      </a:ln>
                      <a:sp3d>
                        <a:bevelT w="114300" prst="artDeco"/>
                      </a:sp3d>
                    </p:spPr>
                    <p:style>
                      <a:lnRef idx="3">
                        <a:schemeClr val="accent1"/>
                      </a:lnRef>
                      <a:fillRef idx="0">
                        <a:schemeClr val="accent1"/>
                      </a:fillRef>
                      <a:effectRef idx="2">
                        <a:schemeClr val="accent1"/>
                      </a:effectRef>
                      <a:fontRef idx="minor">
                        <a:schemeClr val="tx1"/>
                      </a:fontRef>
                    </p:style>
                  </p:cxnSp>
                  <p:cxnSp>
                    <p:nvCxnSpPr>
                      <p:cNvPr id="558" name="Connecteur droit 557"/>
                      <p:cNvCxnSpPr/>
                      <p:nvPr/>
                    </p:nvCxnSpPr>
                    <p:spPr>
                      <a:xfrm rot="10800000" flipV="1">
                        <a:off x="4974932" y="2289353"/>
                        <a:ext cx="427307" cy="147804"/>
                      </a:xfrm>
                      <a:prstGeom prst="line">
                        <a:avLst/>
                      </a:prstGeom>
                      <a:ln w="73025">
                        <a:solidFill>
                          <a:srgbClr val="2948E3"/>
                        </a:solidFill>
                        <a:prstDash val="sysDot"/>
                      </a:ln>
                      <a:sp3d>
                        <a:bevelT w="114300" prst="artDeco"/>
                      </a:sp3d>
                    </p:spPr>
                    <p:style>
                      <a:lnRef idx="3">
                        <a:schemeClr val="accent1"/>
                      </a:lnRef>
                      <a:fillRef idx="0">
                        <a:schemeClr val="accent1"/>
                      </a:fillRef>
                      <a:effectRef idx="2">
                        <a:schemeClr val="accent1"/>
                      </a:effectRef>
                      <a:fontRef idx="minor">
                        <a:schemeClr val="tx1"/>
                      </a:fontRef>
                    </p:style>
                  </p:cxnSp>
                  <p:cxnSp>
                    <p:nvCxnSpPr>
                      <p:cNvPr id="559" name="Connecteur droit 558"/>
                      <p:cNvCxnSpPr>
                        <a:stCxn id="594" idx="1"/>
                      </p:cNvCxnSpPr>
                      <p:nvPr/>
                    </p:nvCxnSpPr>
                    <p:spPr>
                      <a:xfrm rot="16200000" flipV="1">
                        <a:off x="4985824" y="2380979"/>
                        <a:ext cx="80297" cy="224169"/>
                      </a:xfrm>
                      <a:prstGeom prst="line">
                        <a:avLst/>
                      </a:prstGeom>
                      <a:ln w="73025">
                        <a:solidFill>
                          <a:srgbClr val="2948E3"/>
                        </a:solidFill>
                        <a:prstDash val="sysDot"/>
                      </a:ln>
                      <a:sp3d>
                        <a:bevelT w="114300" prst="artDeco"/>
                      </a:sp3d>
                    </p:spPr>
                    <p:style>
                      <a:lnRef idx="3">
                        <a:schemeClr val="accent1"/>
                      </a:lnRef>
                      <a:fillRef idx="0">
                        <a:schemeClr val="accent1"/>
                      </a:fillRef>
                      <a:effectRef idx="2">
                        <a:schemeClr val="accent1"/>
                      </a:effectRef>
                      <a:fontRef idx="minor">
                        <a:schemeClr val="tx1"/>
                      </a:fontRef>
                    </p:style>
                  </p:cxnSp>
                  <p:cxnSp>
                    <p:nvCxnSpPr>
                      <p:cNvPr id="560" name="Connecteur droit 559"/>
                      <p:cNvCxnSpPr/>
                      <p:nvPr/>
                    </p:nvCxnSpPr>
                    <p:spPr>
                      <a:xfrm rot="10800000" flipV="1">
                        <a:off x="6073717" y="2532876"/>
                        <a:ext cx="570238" cy="85246"/>
                      </a:xfrm>
                      <a:prstGeom prst="line">
                        <a:avLst/>
                      </a:prstGeom>
                      <a:ln w="73025">
                        <a:solidFill>
                          <a:srgbClr val="2948E3"/>
                        </a:solidFill>
                        <a:prstDash val="sysDot"/>
                      </a:ln>
                      <a:sp3d>
                        <a:bevelT w="114300" prst="artDeco"/>
                      </a:sp3d>
                    </p:spPr>
                    <p:style>
                      <a:lnRef idx="3">
                        <a:schemeClr val="accent1"/>
                      </a:lnRef>
                      <a:fillRef idx="0">
                        <a:schemeClr val="accent1"/>
                      </a:fillRef>
                      <a:effectRef idx="2">
                        <a:schemeClr val="accent1"/>
                      </a:effectRef>
                      <a:fontRef idx="minor">
                        <a:schemeClr val="tx1"/>
                      </a:fontRef>
                    </p:style>
                  </p:cxnSp>
                  <p:cxnSp>
                    <p:nvCxnSpPr>
                      <p:cNvPr id="561" name="Connecteur droit 560"/>
                      <p:cNvCxnSpPr/>
                      <p:nvPr/>
                    </p:nvCxnSpPr>
                    <p:spPr>
                      <a:xfrm rot="16200000" flipV="1">
                        <a:off x="6506854" y="2321015"/>
                        <a:ext cx="88879" cy="222631"/>
                      </a:xfrm>
                      <a:prstGeom prst="line">
                        <a:avLst/>
                      </a:prstGeom>
                      <a:ln w="73025">
                        <a:solidFill>
                          <a:srgbClr val="2948E3"/>
                        </a:solidFill>
                        <a:prstDash val="sysDot"/>
                      </a:ln>
                      <a:sp3d>
                        <a:bevelT w="114300" prst="artDeco"/>
                      </a:sp3d>
                    </p:spPr>
                    <p:style>
                      <a:lnRef idx="3">
                        <a:schemeClr val="accent1"/>
                      </a:lnRef>
                      <a:fillRef idx="0">
                        <a:schemeClr val="accent1"/>
                      </a:fillRef>
                      <a:effectRef idx="2">
                        <a:schemeClr val="accent1"/>
                      </a:effectRef>
                      <a:fontRef idx="minor">
                        <a:schemeClr val="tx1"/>
                      </a:fontRef>
                    </p:style>
                  </p:cxnSp>
                </p:grpSp>
                <p:grpSp>
                  <p:nvGrpSpPr>
                    <p:cNvPr id="549" name="Groupe 222"/>
                    <p:cNvGrpSpPr/>
                    <p:nvPr/>
                  </p:nvGrpSpPr>
                  <p:grpSpPr>
                    <a:xfrm>
                      <a:off x="1071538" y="3571876"/>
                      <a:ext cx="2245370" cy="727181"/>
                      <a:chOff x="2433833" y="2146872"/>
                      <a:chExt cx="2245370" cy="727181"/>
                    </a:xfrm>
                  </p:grpSpPr>
                  <p:sp>
                    <p:nvSpPr>
                      <p:cNvPr id="550" name="Ellipse 549"/>
                      <p:cNvSpPr/>
                      <p:nvPr/>
                    </p:nvSpPr>
                    <p:spPr>
                      <a:xfrm rot="21446799">
                        <a:off x="4505535" y="2504062"/>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551" name="Ellipse 550"/>
                      <p:cNvSpPr/>
                      <p:nvPr/>
                    </p:nvSpPr>
                    <p:spPr>
                      <a:xfrm rot="21446799">
                        <a:off x="4153317" y="2222065"/>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552" name="Ellipse 551"/>
                      <p:cNvSpPr/>
                      <p:nvPr/>
                    </p:nvSpPr>
                    <p:spPr>
                      <a:xfrm rot="21446799">
                        <a:off x="3005337" y="2146872"/>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553" name="Ellipse 552"/>
                      <p:cNvSpPr/>
                      <p:nvPr/>
                    </p:nvSpPr>
                    <p:spPr>
                      <a:xfrm rot="21446799">
                        <a:off x="2433833" y="2432624"/>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554" name="Ellipse 553"/>
                      <p:cNvSpPr/>
                      <p:nvPr/>
                    </p:nvSpPr>
                    <p:spPr>
                      <a:xfrm rot="21446799">
                        <a:off x="2719585" y="2575499"/>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555" name="Ellipse 554"/>
                      <p:cNvSpPr/>
                      <p:nvPr/>
                    </p:nvSpPr>
                    <p:spPr>
                      <a:xfrm rot="21446799">
                        <a:off x="3719717" y="2646938"/>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grpSp>
              </p:grpSp>
            </p:grpSp>
          </p:grpSp>
          <p:grpSp>
            <p:nvGrpSpPr>
              <p:cNvPr id="489" name="Groupe 495"/>
              <p:cNvGrpSpPr/>
              <p:nvPr/>
            </p:nvGrpSpPr>
            <p:grpSpPr>
              <a:xfrm>
                <a:off x="6702572" y="4608211"/>
                <a:ext cx="1584204" cy="1035367"/>
                <a:chOff x="6702572" y="4608211"/>
                <a:chExt cx="1584204" cy="1035367"/>
              </a:xfrm>
            </p:grpSpPr>
            <p:grpSp>
              <p:nvGrpSpPr>
                <p:cNvPr id="490" name="Groupe 492"/>
                <p:cNvGrpSpPr/>
                <p:nvPr/>
              </p:nvGrpSpPr>
              <p:grpSpPr>
                <a:xfrm>
                  <a:off x="6702572" y="4608211"/>
                  <a:ext cx="1584204" cy="1035367"/>
                  <a:chOff x="6000760" y="4643444"/>
                  <a:chExt cx="1584204" cy="1035367"/>
                </a:xfrm>
              </p:grpSpPr>
              <p:grpSp>
                <p:nvGrpSpPr>
                  <p:cNvPr id="495" name="Groupe 213"/>
                  <p:cNvGrpSpPr/>
                  <p:nvPr/>
                </p:nvGrpSpPr>
                <p:grpSpPr>
                  <a:xfrm>
                    <a:off x="6000760" y="4643444"/>
                    <a:ext cx="1008247" cy="1028248"/>
                    <a:chOff x="4307632" y="3564214"/>
                    <a:chExt cx="1913280" cy="1644289"/>
                  </a:xfrm>
                </p:grpSpPr>
                <p:grpSp>
                  <p:nvGrpSpPr>
                    <p:cNvPr id="519" name="Groupe 7"/>
                    <p:cNvGrpSpPr/>
                    <p:nvPr/>
                  </p:nvGrpSpPr>
                  <p:grpSpPr>
                    <a:xfrm rot="1168759">
                      <a:off x="4516637" y="3697044"/>
                      <a:ext cx="1416122" cy="1380526"/>
                      <a:chOff x="2857488" y="1500174"/>
                      <a:chExt cx="2143140" cy="1571636"/>
                    </a:xfrm>
                  </p:grpSpPr>
                  <p:cxnSp>
                    <p:nvCxnSpPr>
                      <p:cNvPr id="527" name="Connecteur droit 150"/>
                      <p:cNvCxnSpPr/>
                      <p:nvPr/>
                    </p:nvCxnSpPr>
                    <p:spPr>
                      <a:xfrm rot="5400000" flipH="1" flipV="1">
                        <a:off x="2572134" y="2142720"/>
                        <a:ext cx="1071568" cy="500860"/>
                      </a:xfrm>
                      <a:prstGeom prst="line">
                        <a:avLst/>
                      </a:prstGeom>
                    </p:spPr>
                    <p:style>
                      <a:lnRef idx="2">
                        <a:schemeClr val="accent4"/>
                      </a:lnRef>
                      <a:fillRef idx="0">
                        <a:schemeClr val="accent4"/>
                      </a:fillRef>
                      <a:effectRef idx="1">
                        <a:schemeClr val="accent4"/>
                      </a:effectRef>
                      <a:fontRef idx="minor">
                        <a:schemeClr val="tx1"/>
                      </a:fontRef>
                    </p:style>
                  </p:cxnSp>
                  <p:cxnSp>
                    <p:nvCxnSpPr>
                      <p:cNvPr id="528" name="Connecteur droit 527"/>
                      <p:cNvCxnSpPr/>
                      <p:nvPr/>
                    </p:nvCxnSpPr>
                    <p:spPr>
                      <a:xfrm flipV="1">
                        <a:off x="3357554" y="1500174"/>
                        <a:ext cx="571504" cy="347666"/>
                      </a:xfrm>
                      <a:prstGeom prst="line">
                        <a:avLst/>
                      </a:prstGeom>
                    </p:spPr>
                    <p:style>
                      <a:lnRef idx="2">
                        <a:schemeClr val="accent4"/>
                      </a:lnRef>
                      <a:fillRef idx="0">
                        <a:schemeClr val="accent4"/>
                      </a:fillRef>
                      <a:effectRef idx="1">
                        <a:schemeClr val="accent4"/>
                      </a:effectRef>
                      <a:fontRef idx="minor">
                        <a:schemeClr val="tx1"/>
                      </a:fontRef>
                    </p:style>
                  </p:cxnSp>
                  <p:cxnSp>
                    <p:nvCxnSpPr>
                      <p:cNvPr id="529" name="Connecteur droit 528"/>
                      <p:cNvCxnSpPr/>
                      <p:nvPr/>
                    </p:nvCxnSpPr>
                    <p:spPr>
                      <a:xfrm flipV="1">
                        <a:off x="3357554" y="1500174"/>
                        <a:ext cx="1643074" cy="357190"/>
                      </a:xfrm>
                      <a:prstGeom prst="line">
                        <a:avLst/>
                      </a:prstGeom>
                    </p:spPr>
                    <p:style>
                      <a:lnRef idx="2">
                        <a:schemeClr val="accent4"/>
                      </a:lnRef>
                      <a:fillRef idx="0">
                        <a:schemeClr val="accent4"/>
                      </a:fillRef>
                      <a:effectRef idx="1">
                        <a:schemeClr val="accent4"/>
                      </a:effectRef>
                      <a:fontRef idx="minor">
                        <a:schemeClr val="tx1"/>
                      </a:fontRef>
                    </p:style>
                  </p:cxnSp>
                  <p:cxnSp>
                    <p:nvCxnSpPr>
                      <p:cNvPr id="530" name="Connecteur droit 529"/>
                      <p:cNvCxnSpPr/>
                      <p:nvPr/>
                    </p:nvCxnSpPr>
                    <p:spPr>
                      <a:xfrm>
                        <a:off x="3857620" y="1500174"/>
                        <a:ext cx="1143008" cy="1588"/>
                      </a:xfrm>
                      <a:prstGeom prst="line">
                        <a:avLst/>
                      </a:prstGeom>
                    </p:spPr>
                    <p:style>
                      <a:lnRef idx="2">
                        <a:schemeClr val="accent4"/>
                      </a:lnRef>
                      <a:fillRef idx="0">
                        <a:schemeClr val="accent4"/>
                      </a:fillRef>
                      <a:effectRef idx="1">
                        <a:schemeClr val="accent4"/>
                      </a:effectRef>
                      <a:fontRef idx="minor">
                        <a:schemeClr val="tx1"/>
                      </a:fontRef>
                    </p:style>
                  </p:cxnSp>
                  <p:cxnSp>
                    <p:nvCxnSpPr>
                      <p:cNvPr id="531" name="Connecteur droit 530"/>
                      <p:cNvCxnSpPr/>
                      <p:nvPr/>
                    </p:nvCxnSpPr>
                    <p:spPr>
                      <a:xfrm rot="16200000" flipH="1">
                        <a:off x="3071802" y="2143116"/>
                        <a:ext cx="1214446" cy="642942"/>
                      </a:xfrm>
                      <a:prstGeom prst="line">
                        <a:avLst/>
                      </a:prstGeom>
                    </p:spPr>
                    <p:style>
                      <a:lnRef idx="2">
                        <a:schemeClr val="accent4"/>
                      </a:lnRef>
                      <a:fillRef idx="0">
                        <a:schemeClr val="accent4"/>
                      </a:fillRef>
                      <a:effectRef idx="1">
                        <a:schemeClr val="accent4"/>
                      </a:effectRef>
                      <a:fontRef idx="minor">
                        <a:schemeClr val="tx1"/>
                      </a:fontRef>
                    </p:style>
                  </p:cxnSp>
                  <p:cxnSp>
                    <p:nvCxnSpPr>
                      <p:cNvPr id="532" name="Connecteur droit 531"/>
                      <p:cNvCxnSpPr/>
                      <p:nvPr/>
                    </p:nvCxnSpPr>
                    <p:spPr>
                      <a:xfrm>
                        <a:off x="2857488" y="2928934"/>
                        <a:ext cx="1143008" cy="142876"/>
                      </a:xfrm>
                      <a:prstGeom prst="line">
                        <a:avLst/>
                      </a:prstGeom>
                    </p:spPr>
                    <p:style>
                      <a:lnRef idx="2">
                        <a:schemeClr val="accent4"/>
                      </a:lnRef>
                      <a:fillRef idx="0">
                        <a:schemeClr val="accent4"/>
                      </a:fillRef>
                      <a:effectRef idx="1">
                        <a:schemeClr val="accent4"/>
                      </a:effectRef>
                      <a:fontRef idx="minor">
                        <a:schemeClr val="tx1"/>
                      </a:fontRef>
                    </p:style>
                  </p:cxnSp>
                  <p:cxnSp>
                    <p:nvCxnSpPr>
                      <p:cNvPr id="533" name="Connecteur droit 532"/>
                      <p:cNvCxnSpPr/>
                      <p:nvPr/>
                    </p:nvCxnSpPr>
                    <p:spPr>
                      <a:xfrm rot="5400000">
                        <a:off x="3714744" y="1785926"/>
                        <a:ext cx="1571636" cy="1000132"/>
                      </a:xfrm>
                      <a:prstGeom prst="line">
                        <a:avLst/>
                      </a:prstGeom>
                    </p:spPr>
                    <p:style>
                      <a:lnRef idx="2">
                        <a:schemeClr val="accent4"/>
                      </a:lnRef>
                      <a:fillRef idx="0">
                        <a:schemeClr val="accent4"/>
                      </a:fillRef>
                      <a:effectRef idx="1">
                        <a:schemeClr val="accent4"/>
                      </a:effectRef>
                      <a:fontRef idx="minor">
                        <a:schemeClr val="tx1"/>
                      </a:fontRef>
                    </p:style>
                  </p:cxnSp>
                  <p:cxnSp>
                    <p:nvCxnSpPr>
                      <p:cNvPr id="534" name="Connecteur droit 533"/>
                      <p:cNvCxnSpPr/>
                      <p:nvPr/>
                    </p:nvCxnSpPr>
                    <p:spPr>
                      <a:xfrm rot="16200000" flipH="1">
                        <a:off x="3679025" y="1678769"/>
                        <a:ext cx="857256" cy="500066"/>
                      </a:xfrm>
                      <a:prstGeom prst="line">
                        <a:avLst/>
                      </a:prstGeom>
                      <a:ln>
                        <a:prstDash val="sysDot"/>
                      </a:ln>
                    </p:spPr>
                    <p:style>
                      <a:lnRef idx="2">
                        <a:schemeClr val="accent4"/>
                      </a:lnRef>
                      <a:fillRef idx="0">
                        <a:schemeClr val="accent4"/>
                      </a:fillRef>
                      <a:effectRef idx="1">
                        <a:schemeClr val="accent4"/>
                      </a:effectRef>
                      <a:fontRef idx="minor">
                        <a:schemeClr val="tx1"/>
                      </a:fontRef>
                    </p:style>
                  </p:cxnSp>
                  <p:cxnSp>
                    <p:nvCxnSpPr>
                      <p:cNvPr id="535" name="Connecteur droit 534"/>
                      <p:cNvCxnSpPr/>
                      <p:nvPr/>
                    </p:nvCxnSpPr>
                    <p:spPr>
                      <a:xfrm rot="16200000" flipH="1">
                        <a:off x="4286248" y="2428868"/>
                        <a:ext cx="357190" cy="214314"/>
                      </a:xfrm>
                      <a:prstGeom prst="line">
                        <a:avLst/>
                      </a:prstGeom>
                    </p:spPr>
                    <p:style>
                      <a:lnRef idx="2">
                        <a:schemeClr val="accent4"/>
                      </a:lnRef>
                      <a:fillRef idx="0">
                        <a:schemeClr val="accent4"/>
                      </a:fillRef>
                      <a:effectRef idx="1">
                        <a:schemeClr val="accent4"/>
                      </a:effectRef>
                      <a:fontRef idx="minor">
                        <a:schemeClr val="tx1"/>
                      </a:fontRef>
                    </p:style>
                  </p:cxnSp>
                  <p:cxnSp>
                    <p:nvCxnSpPr>
                      <p:cNvPr id="536" name="Connecteur droit 535"/>
                      <p:cNvCxnSpPr/>
                      <p:nvPr/>
                    </p:nvCxnSpPr>
                    <p:spPr>
                      <a:xfrm flipV="1">
                        <a:off x="4000496" y="2714620"/>
                        <a:ext cx="571504" cy="347666"/>
                      </a:xfrm>
                      <a:prstGeom prst="line">
                        <a:avLst/>
                      </a:prstGeom>
                    </p:spPr>
                    <p:style>
                      <a:lnRef idx="2">
                        <a:schemeClr val="accent4"/>
                      </a:lnRef>
                      <a:fillRef idx="0">
                        <a:schemeClr val="accent4"/>
                      </a:fillRef>
                      <a:effectRef idx="1">
                        <a:schemeClr val="accent4"/>
                      </a:effectRef>
                      <a:fontRef idx="minor">
                        <a:schemeClr val="tx1"/>
                      </a:fontRef>
                    </p:style>
                  </p:cxnSp>
                  <p:cxnSp>
                    <p:nvCxnSpPr>
                      <p:cNvPr id="537" name="Connecteur droit 20"/>
                      <p:cNvCxnSpPr/>
                      <p:nvPr/>
                    </p:nvCxnSpPr>
                    <p:spPr>
                      <a:xfrm rot="5400000">
                        <a:off x="4179091" y="1893083"/>
                        <a:ext cx="1214446" cy="428628"/>
                      </a:xfrm>
                      <a:prstGeom prst="line">
                        <a:avLst/>
                      </a:prstGeom>
                    </p:spPr>
                    <p:style>
                      <a:lnRef idx="2">
                        <a:schemeClr val="accent4"/>
                      </a:lnRef>
                      <a:fillRef idx="0">
                        <a:schemeClr val="accent4"/>
                      </a:fillRef>
                      <a:effectRef idx="1">
                        <a:schemeClr val="accent4"/>
                      </a:effectRef>
                      <a:fontRef idx="minor">
                        <a:schemeClr val="tx1"/>
                      </a:fontRef>
                    </p:style>
                  </p:cxnSp>
                  <p:cxnSp>
                    <p:nvCxnSpPr>
                      <p:cNvPr id="538" name="Connecteur droit 21"/>
                      <p:cNvCxnSpPr/>
                      <p:nvPr/>
                    </p:nvCxnSpPr>
                    <p:spPr>
                      <a:xfrm rot="5400000">
                        <a:off x="2643174" y="1714488"/>
                        <a:ext cx="1428760" cy="1000132"/>
                      </a:xfrm>
                      <a:prstGeom prst="line">
                        <a:avLst/>
                      </a:prstGeom>
                      <a:ln>
                        <a:prstDash val="sysDot"/>
                      </a:ln>
                    </p:spPr>
                    <p:style>
                      <a:lnRef idx="2">
                        <a:schemeClr val="accent4"/>
                      </a:lnRef>
                      <a:fillRef idx="0">
                        <a:schemeClr val="accent4"/>
                      </a:fillRef>
                      <a:effectRef idx="1">
                        <a:schemeClr val="accent4"/>
                      </a:effectRef>
                      <a:fontRef idx="minor">
                        <a:schemeClr val="tx1"/>
                      </a:fontRef>
                    </p:style>
                  </p:cxnSp>
                  <p:cxnSp>
                    <p:nvCxnSpPr>
                      <p:cNvPr id="539" name="Connecteur droit 22"/>
                      <p:cNvCxnSpPr/>
                      <p:nvPr/>
                    </p:nvCxnSpPr>
                    <p:spPr>
                      <a:xfrm flipV="1">
                        <a:off x="2857488" y="2715414"/>
                        <a:ext cx="1643868" cy="213520"/>
                      </a:xfrm>
                      <a:prstGeom prst="line">
                        <a:avLst/>
                      </a:prstGeom>
                      <a:ln>
                        <a:prstDash val="sysDot"/>
                      </a:ln>
                    </p:spPr>
                    <p:style>
                      <a:lnRef idx="2">
                        <a:schemeClr val="accent4"/>
                      </a:lnRef>
                      <a:fillRef idx="0">
                        <a:schemeClr val="accent4"/>
                      </a:fillRef>
                      <a:effectRef idx="1">
                        <a:schemeClr val="accent4"/>
                      </a:effectRef>
                      <a:fontRef idx="minor">
                        <a:schemeClr val="tx1"/>
                      </a:fontRef>
                    </p:style>
                  </p:cxnSp>
                </p:grpSp>
                <p:sp>
                  <p:nvSpPr>
                    <p:cNvPr id="520" name="Ellipse 108"/>
                    <p:cNvSpPr/>
                    <p:nvPr/>
                  </p:nvSpPr>
                  <p:spPr>
                    <a:xfrm rot="531003">
                      <a:off x="4934335" y="3683669"/>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521" name="Ellipse 520"/>
                    <p:cNvSpPr/>
                    <p:nvPr/>
                  </p:nvSpPr>
                  <p:spPr>
                    <a:xfrm rot="531003">
                      <a:off x="5366677" y="3564214"/>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522" name="Ellipse 521"/>
                    <p:cNvSpPr/>
                    <p:nvPr/>
                  </p:nvSpPr>
                  <p:spPr>
                    <a:xfrm rot="531003">
                      <a:off x="4307632" y="4519950"/>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523" name="Ellipse 522"/>
                    <p:cNvSpPr/>
                    <p:nvPr/>
                  </p:nvSpPr>
                  <p:spPr>
                    <a:xfrm rot="531003">
                      <a:off x="4969085" y="4915146"/>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524" name="Ellipse 118"/>
                    <p:cNvSpPr/>
                    <p:nvPr/>
                  </p:nvSpPr>
                  <p:spPr>
                    <a:xfrm rot="531003">
                      <a:off x="5138589" y="4290851"/>
                      <a:ext cx="198769" cy="2933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525" name="Ellipse 524"/>
                    <p:cNvSpPr/>
                    <p:nvPr/>
                  </p:nvSpPr>
                  <p:spPr>
                    <a:xfrm rot="531003">
                      <a:off x="6022143" y="3799735"/>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526" name="Ellipse 525"/>
                    <p:cNvSpPr/>
                    <p:nvPr/>
                  </p:nvSpPr>
                  <p:spPr>
                    <a:xfrm rot="531003">
                      <a:off x="5450637" y="4728429"/>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grpSp>
                <p:nvGrpSpPr>
                  <p:cNvPr id="496" name="Groupe 218"/>
                  <p:cNvGrpSpPr/>
                  <p:nvPr/>
                </p:nvGrpSpPr>
                <p:grpSpPr>
                  <a:xfrm>
                    <a:off x="6603094" y="4688119"/>
                    <a:ext cx="981870" cy="990692"/>
                    <a:chOff x="5500694" y="3571876"/>
                    <a:chExt cx="1863227" cy="1584233"/>
                  </a:xfrm>
                </p:grpSpPr>
                <p:grpSp>
                  <p:nvGrpSpPr>
                    <p:cNvPr id="497" name="Groupe 210"/>
                    <p:cNvGrpSpPr/>
                    <p:nvPr/>
                  </p:nvGrpSpPr>
                  <p:grpSpPr>
                    <a:xfrm>
                      <a:off x="5500694" y="3571876"/>
                      <a:ext cx="1644271" cy="1584233"/>
                      <a:chOff x="5450639" y="3619652"/>
                      <a:chExt cx="1644271" cy="1584233"/>
                    </a:xfrm>
                  </p:grpSpPr>
                  <p:grpSp>
                    <p:nvGrpSpPr>
                      <p:cNvPr id="500" name="Groupe 23"/>
                      <p:cNvGrpSpPr/>
                      <p:nvPr/>
                    </p:nvGrpSpPr>
                    <p:grpSpPr>
                      <a:xfrm rot="806819">
                        <a:off x="5678788" y="3734023"/>
                        <a:ext cx="1416122" cy="1380526"/>
                        <a:chOff x="2857488" y="1500174"/>
                        <a:chExt cx="2143140" cy="1571636"/>
                      </a:xfrm>
                    </p:grpSpPr>
                    <p:cxnSp>
                      <p:nvCxnSpPr>
                        <p:cNvPr id="506" name="Connecteur droit 505"/>
                        <p:cNvCxnSpPr/>
                        <p:nvPr/>
                      </p:nvCxnSpPr>
                      <p:spPr>
                        <a:xfrm rot="5400000" flipH="1" flipV="1">
                          <a:off x="2572134" y="2142720"/>
                          <a:ext cx="1071568" cy="500860"/>
                        </a:xfrm>
                        <a:prstGeom prst="line">
                          <a:avLst/>
                        </a:prstGeom>
                      </p:spPr>
                      <p:style>
                        <a:lnRef idx="2">
                          <a:schemeClr val="accent4"/>
                        </a:lnRef>
                        <a:fillRef idx="0">
                          <a:schemeClr val="accent4"/>
                        </a:fillRef>
                        <a:effectRef idx="1">
                          <a:schemeClr val="accent4"/>
                        </a:effectRef>
                        <a:fontRef idx="minor">
                          <a:schemeClr val="tx1"/>
                        </a:fontRef>
                      </p:style>
                    </p:cxnSp>
                    <p:cxnSp>
                      <p:nvCxnSpPr>
                        <p:cNvPr id="507" name="Connecteur droit 506"/>
                        <p:cNvCxnSpPr/>
                        <p:nvPr/>
                      </p:nvCxnSpPr>
                      <p:spPr>
                        <a:xfrm flipV="1">
                          <a:off x="3357554" y="1500174"/>
                          <a:ext cx="571504" cy="347666"/>
                        </a:xfrm>
                        <a:prstGeom prst="line">
                          <a:avLst/>
                        </a:prstGeom>
                      </p:spPr>
                      <p:style>
                        <a:lnRef idx="2">
                          <a:schemeClr val="accent4"/>
                        </a:lnRef>
                        <a:fillRef idx="0">
                          <a:schemeClr val="accent4"/>
                        </a:fillRef>
                        <a:effectRef idx="1">
                          <a:schemeClr val="accent4"/>
                        </a:effectRef>
                        <a:fontRef idx="minor">
                          <a:schemeClr val="tx1"/>
                        </a:fontRef>
                      </p:style>
                    </p:cxnSp>
                    <p:cxnSp>
                      <p:nvCxnSpPr>
                        <p:cNvPr id="508" name="Connecteur droit 507"/>
                        <p:cNvCxnSpPr/>
                        <p:nvPr/>
                      </p:nvCxnSpPr>
                      <p:spPr>
                        <a:xfrm flipV="1">
                          <a:off x="3357554" y="1500174"/>
                          <a:ext cx="1643074" cy="357190"/>
                        </a:xfrm>
                        <a:prstGeom prst="line">
                          <a:avLst/>
                        </a:prstGeom>
                      </p:spPr>
                      <p:style>
                        <a:lnRef idx="2">
                          <a:schemeClr val="accent4"/>
                        </a:lnRef>
                        <a:fillRef idx="0">
                          <a:schemeClr val="accent4"/>
                        </a:fillRef>
                        <a:effectRef idx="1">
                          <a:schemeClr val="accent4"/>
                        </a:effectRef>
                        <a:fontRef idx="minor">
                          <a:schemeClr val="tx1"/>
                        </a:fontRef>
                      </p:style>
                    </p:cxnSp>
                    <p:cxnSp>
                      <p:nvCxnSpPr>
                        <p:cNvPr id="509" name="Connecteur droit 508"/>
                        <p:cNvCxnSpPr/>
                        <p:nvPr/>
                      </p:nvCxnSpPr>
                      <p:spPr>
                        <a:xfrm>
                          <a:off x="3857620" y="1500174"/>
                          <a:ext cx="1143008" cy="1588"/>
                        </a:xfrm>
                        <a:prstGeom prst="line">
                          <a:avLst/>
                        </a:prstGeom>
                      </p:spPr>
                      <p:style>
                        <a:lnRef idx="2">
                          <a:schemeClr val="accent4"/>
                        </a:lnRef>
                        <a:fillRef idx="0">
                          <a:schemeClr val="accent4"/>
                        </a:fillRef>
                        <a:effectRef idx="1">
                          <a:schemeClr val="accent4"/>
                        </a:effectRef>
                        <a:fontRef idx="minor">
                          <a:schemeClr val="tx1"/>
                        </a:fontRef>
                      </p:style>
                    </p:cxnSp>
                    <p:cxnSp>
                      <p:nvCxnSpPr>
                        <p:cNvPr id="510" name="Connecteur droit 509"/>
                        <p:cNvCxnSpPr/>
                        <p:nvPr/>
                      </p:nvCxnSpPr>
                      <p:spPr>
                        <a:xfrm rot="16200000" flipH="1">
                          <a:off x="3071802" y="2143116"/>
                          <a:ext cx="1214446" cy="642942"/>
                        </a:xfrm>
                        <a:prstGeom prst="line">
                          <a:avLst/>
                        </a:prstGeom>
                      </p:spPr>
                      <p:style>
                        <a:lnRef idx="2">
                          <a:schemeClr val="accent4"/>
                        </a:lnRef>
                        <a:fillRef idx="0">
                          <a:schemeClr val="accent4"/>
                        </a:fillRef>
                        <a:effectRef idx="1">
                          <a:schemeClr val="accent4"/>
                        </a:effectRef>
                        <a:fontRef idx="minor">
                          <a:schemeClr val="tx1"/>
                        </a:fontRef>
                      </p:style>
                    </p:cxnSp>
                    <p:cxnSp>
                      <p:nvCxnSpPr>
                        <p:cNvPr id="511" name="Connecteur droit 510"/>
                        <p:cNvCxnSpPr/>
                        <p:nvPr/>
                      </p:nvCxnSpPr>
                      <p:spPr>
                        <a:xfrm>
                          <a:off x="2857488" y="2928934"/>
                          <a:ext cx="1143008" cy="142876"/>
                        </a:xfrm>
                        <a:prstGeom prst="line">
                          <a:avLst/>
                        </a:prstGeom>
                      </p:spPr>
                      <p:style>
                        <a:lnRef idx="2">
                          <a:schemeClr val="accent4"/>
                        </a:lnRef>
                        <a:fillRef idx="0">
                          <a:schemeClr val="accent4"/>
                        </a:fillRef>
                        <a:effectRef idx="1">
                          <a:schemeClr val="accent4"/>
                        </a:effectRef>
                        <a:fontRef idx="minor">
                          <a:schemeClr val="tx1"/>
                        </a:fontRef>
                      </p:style>
                    </p:cxnSp>
                    <p:cxnSp>
                      <p:nvCxnSpPr>
                        <p:cNvPr id="512" name="Connecteur droit 511"/>
                        <p:cNvCxnSpPr/>
                        <p:nvPr/>
                      </p:nvCxnSpPr>
                      <p:spPr>
                        <a:xfrm rot="5400000">
                          <a:off x="3714744" y="1785926"/>
                          <a:ext cx="1571636" cy="1000132"/>
                        </a:xfrm>
                        <a:prstGeom prst="line">
                          <a:avLst/>
                        </a:prstGeom>
                      </p:spPr>
                      <p:style>
                        <a:lnRef idx="2">
                          <a:schemeClr val="accent4"/>
                        </a:lnRef>
                        <a:fillRef idx="0">
                          <a:schemeClr val="accent4"/>
                        </a:fillRef>
                        <a:effectRef idx="1">
                          <a:schemeClr val="accent4"/>
                        </a:effectRef>
                        <a:fontRef idx="minor">
                          <a:schemeClr val="tx1"/>
                        </a:fontRef>
                      </p:style>
                    </p:cxnSp>
                    <p:cxnSp>
                      <p:nvCxnSpPr>
                        <p:cNvPr id="513" name="Connecteur droit 512"/>
                        <p:cNvCxnSpPr/>
                        <p:nvPr/>
                      </p:nvCxnSpPr>
                      <p:spPr>
                        <a:xfrm rot="16200000" flipH="1">
                          <a:off x="3679025" y="1678769"/>
                          <a:ext cx="857256" cy="500066"/>
                        </a:xfrm>
                        <a:prstGeom prst="line">
                          <a:avLst/>
                        </a:prstGeom>
                        <a:ln>
                          <a:prstDash val="sysDot"/>
                        </a:ln>
                      </p:spPr>
                      <p:style>
                        <a:lnRef idx="2">
                          <a:schemeClr val="accent4"/>
                        </a:lnRef>
                        <a:fillRef idx="0">
                          <a:schemeClr val="accent4"/>
                        </a:fillRef>
                        <a:effectRef idx="1">
                          <a:schemeClr val="accent4"/>
                        </a:effectRef>
                        <a:fontRef idx="minor">
                          <a:schemeClr val="tx1"/>
                        </a:fontRef>
                      </p:style>
                    </p:cxnSp>
                    <p:cxnSp>
                      <p:nvCxnSpPr>
                        <p:cNvPr id="514" name="Connecteur droit 513"/>
                        <p:cNvCxnSpPr/>
                        <p:nvPr/>
                      </p:nvCxnSpPr>
                      <p:spPr>
                        <a:xfrm rot="16200000" flipH="1">
                          <a:off x="4286248" y="2428868"/>
                          <a:ext cx="357190" cy="214314"/>
                        </a:xfrm>
                        <a:prstGeom prst="line">
                          <a:avLst/>
                        </a:prstGeom>
                      </p:spPr>
                      <p:style>
                        <a:lnRef idx="2">
                          <a:schemeClr val="accent4"/>
                        </a:lnRef>
                        <a:fillRef idx="0">
                          <a:schemeClr val="accent4"/>
                        </a:fillRef>
                        <a:effectRef idx="1">
                          <a:schemeClr val="accent4"/>
                        </a:effectRef>
                        <a:fontRef idx="minor">
                          <a:schemeClr val="tx1"/>
                        </a:fontRef>
                      </p:style>
                    </p:cxnSp>
                    <p:cxnSp>
                      <p:nvCxnSpPr>
                        <p:cNvPr id="515" name="Connecteur droit 514"/>
                        <p:cNvCxnSpPr/>
                        <p:nvPr/>
                      </p:nvCxnSpPr>
                      <p:spPr>
                        <a:xfrm flipV="1">
                          <a:off x="4000496" y="2714620"/>
                          <a:ext cx="571504" cy="347666"/>
                        </a:xfrm>
                        <a:prstGeom prst="line">
                          <a:avLst/>
                        </a:prstGeom>
                      </p:spPr>
                      <p:style>
                        <a:lnRef idx="2">
                          <a:schemeClr val="accent4"/>
                        </a:lnRef>
                        <a:fillRef idx="0">
                          <a:schemeClr val="accent4"/>
                        </a:fillRef>
                        <a:effectRef idx="1">
                          <a:schemeClr val="accent4"/>
                        </a:effectRef>
                        <a:fontRef idx="minor">
                          <a:schemeClr val="tx1"/>
                        </a:fontRef>
                      </p:style>
                    </p:cxnSp>
                    <p:cxnSp>
                      <p:nvCxnSpPr>
                        <p:cNvPr id="516" name="Connecteur droit 515"/>
                        <p:cNvCxnSpPr/>
                        <p:nvPr/>
                      </p:nvCxnSpPr>
                      <p:spPr>
                        <a:xfrm rot="5400000">
                          <a:off x="4179091" y="1893083"/>
                          <a:ext cx="1214446" cy="428628"/>
                        </a:xfrm>
                        <a:prstGeom prst="line">
                          <a:avLst/>
                        </a:prstGeom>
                      </p:spPr>
                      <p:style>
                        <a:lnRef idx="2">
                          <a:schemeClr val="accent4"/>
                        </a:lnRef>
                        <a:fillRef idx="0">
                          <a:schemeClr val="accent4"/>
                        </a:fillRef>
                        <a:effectRef idx="1">
                          <a:schemeClr val="accent4"/>
                        </a:effectRef>
                        <a:fontRef idx="minor">
                          <a:schemeClr val="tx1"/>
                        </a:fontRef>
                      </p:style>
                    </p:cxnSp>
                    <p:cxnSp>
                      <p:nvCxnSpPr>
                        <p:cNvPr id="517" name="Connecteur droit 516"/>
                        <p:cNvCxnSpPr/>
                        <p:nvPr/>
                      </p:nvCxnSpPr>
                      <p:spPr>
                        <a:xfrm rot="5400000">
                          <a:off x="2643174" y="1714488"/>
                          <a:ext cx="1428760" cy="1000132"/>
                        </a:xfrm>
                        <a:prstGeom prst="line">
                          <a:avLst/>
                        </a:prstGeom>
                        <a:ln>
                          <a:prstDash val="sysDot"/>
                        </a:ln>
                      </p:spPr>
                      <p:style>
                        <a:lnRef idx="2">
                          <a:schemeClr val="accent4"/>
                        </a:lnRef>
                        <a:fillRef idx="0">
                          <a:schemeClr val="accent4"/>
                        </a:fillRef>
                        <a:effectRef idx="1">
                          <a:schemeClr val="accent4"/>
                        </a:effectRef>
                        <a:fontRef idx="minor">
                          <a:schemeClr val="tx1"/>
                        </a:fontRef>
                      </p:style>
                    </p:cxnSp>
                    <p:cxnSp>
                      <p:nvCxnSpPr>
                        <p:cNvPr id="518" name="Connecteur droit 517"/>
                        <p:cNvCxnSpPr/>
                        <p:nvPr/>
                      </p:nvCxnSpPr>
                      <p:spPr>
                        <a:xfrm flipV="1">
                          <a:off x="2857488" y="2715414"/>
                          <a:ext cx="1643868" cy="213520"/>
                        </a:xfrm>
                        <a:prstGeom prst="line">
                          <a:avLst/>
                        </a:prstGeom>
                        <a:ln>
                          <a:prstDash val="sysDot"/>
                        </a:ln>
                      </p:spPr>
                      <p:style>
                        <a:lnRef idx="2">
                          <a:schemeClr val="accent4"/>
                        </a:lnRef>
                        <a:fillRef idx="0">
                          <a:schemeClr val="accent4"/>
                        </a:fillRef>
                        <a:effectRef idx="1">
                          <a:schemeClr val="accent4"/>
                        </a:effectRef>
                        <a:fontRef idx="minor">
                          <a:schemeClr val="tx1"/>
                        </a:fontRef>
                      </p:style>
                    </p:cxnSp>
                  </p:grpSp>
                  <p:sp>
                    <p:nvSpPr>
                      <p:cNvPr id="501" name="Ellipse 500"/>
                      <p:cNvSpPr/>
                      <p:nvPr/>
                    </p:nvSpPr>
                    <p:spPr>
                      <a:xfrm rot="531003">
                        <a:off x="6399877" y="3619652"/>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502" name="Ellipse 501"/>
                      <p:cNvSpPr/>
                      <p:nvPr/>
                    </p:nvSpPr>
                    <p:spPr>
                      <a:xfrm rot="531003">
                        <a:off x="6207102" y="4910528"/>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503" name="Ellipse 502"/>
                      <p:cNvSpPr/>
                      <p:nvPr/>
                    </p:nvSpPr>
                    <p:spPr>
                      <a:xfrm rot="531003">
                        <a:off x="6300961" y="4254938"/>
                        <a:ext cx="198769" cy="2933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504" name="Ellipse 503"/>
                      <p:cNvSpPr/>
                      <p:nvPr/>
                    </p:nvSpPr>
                    <p:spPr>
                      <a:xfrm rot="531003">
                        <a:off x="6022145" y="3799735"/>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505" name="Ellipse 504"/>
                      <p:cNvSpPr/>
                      <p:nvPr/>
                    </p:nvSpPr>
                    <p:spPr>
                      <a:xfrm rot="531003">
                        <a:off x="5450639" y="4728429"/>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sp>
                  <p:nvSpPr>
                    <p:cNvPr id="498" name="Ellipse 497"/>
                    <p:cNvSpPr/>
                    <p:nvPr/>
                  </p:nvSpPr>
                  <p:spPr>
                    <a:xfrm rot="531003">
                      <a:off x="6643703" y="4623490"/>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499" name="Ellipse 498"/>
                    <p:cNvSpPr/>
                    <p:nvPr/>
                  </p:nvSpPr>
                  <p:spPr>
                    <a:xfrm rot="531003">
                      <a:off x="7165152" y="3799733"/>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grpSp>
            <p:grpSp>
              <p:nvGrpSpPr>
                <p:cNvPr id="491" name="Groupe 199"/>
                <p:cNvGrpSpPr/>
                <p:nvPr/>
              </p:nvGrpSpPr>
              <p:grpSpPr>
                <a:xfrm>
                  <a:off x="7300138" y="4777469"/>
                  <a:ext cx="390500" cy="772675"/>
                  <a:chOff x="5341981" y="3847048"/>
                  <a:chExt cx="741023" cy="1235596"/>
                </a:xfrm>
              </p:grpSpPr>
              <p:sp>
                <p:nvSpPr>
                  <p:cNvPr id="492" name="Ellipse 105"/>
                  <p:cNvSpPr/>
                  <p:nvPr/>
                </p:nvSpPr>
                <p:spPr>
                  <a:xfrm rot="531003">
                    <a:off x="5884235" y="3847048"/>
                    <a:ext cx="198769" cy="29335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493" name="Ellipse 106"/>
                  <p:cNvSpPr/>
                  <p:nvPr/>
                </p:nvSpPr>
                <p:spPr>
                  <a:xfrm rot="531003">
                    <a:off x="5341981" y="4789288"/>
                    <a:ext cx="198769" cy="29335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cxnSp>
                <p:nvCxnSpPr>
                  <p:cNvPr id="494" name="Connecteur droit 493"/>
                  <p:cNvCxnSpPr>
                    <a:stCxn id="492" idx="3"/>
                    <a:endCxn id="493" idx="7"/>
                  </p:cNvCxnSpPr>
                  <p:nvPr/>
                </p:nvCxnSpPr>
                <p:spPr>
                  <a:xfrm rot="5400000">
                    <a:off x="5334747" y="4282095"/>
                    <a:ext cx="755496" cy="365503"/>
                  </a:xfrm>
                  <a:prstGeom prst="line">
                    <a:avLst/>
                  </a:prstGeom>
                  <a:ln w="73025">
                    <a:solidFill>
                      <a:srgbClr val="2948E3"/>
                    </a:solidFill>
                    <a:prstDash val="sysDot"/>
                  </a:ln>
                  <a:scene3d>
                    <a:camera prst="orthographicFront">
                      <a:rot lat="0" lon="0" rev="0"/>
                    </a:camera>
                    <a:lightRig rig="threePt" dir="t"/>
                  </a:scene3d>
                  <a:sp3d>
                    <a:bevelT w="114300" prst="artDeco"/>
                  </a:sp3d>
                </p:spPr>
                <p:style>
                  <a:lnRef idx="3">
                    <a:schemeClr val="accent1"/>
                  </a:lnRef>
                  <a:fillRef idx="0">
                    <a:schemeClr val="accent1"/>
                  </a:fillRef>
                  <a:effectRef idx="2">
                    <a:schemeClr val="accent1"/>
                  </a:effectRef>
                  <a:fontRef idx="minor">
                    <a:schemeClr val="tx1"/>
                  </a:fontRef>
                </p:style>
              </p:cxnSp>
            </p:grpSp>
          </p:grpSp>
        </p:grpSp>
        <p:sp>
          <p:nvSpPr>
            <p:cNvPr id="1027" name="Rectangle 1026"/>
            <p:cNvSpPr/>
            <p:nvPr/>
          </p:nvSpPr>
          <p:spPr>
            <a:xfrm>
              <a:off x="8072431" y="4572008"/>
              <a:ext cx="1071569" cy="461665"/>
            </a:xfrm>
            <a:prstGeom prst="rect">
              <a:avLst/>
            </a:prstGeom>
          </p:spPr>
          <p:txBody>
            <a:bodyPr wrap="square">
              <a:spAutoFit/>
            </a:bodyPr>
            <a:lstStyle/>
            <a:p>
              <a:r>
                <a:rPr lang="fr-FR" sz="2400" b="1" dirty="0" smtClean="0">
                  <a:solidFill>
                    <a:srgbClr val="151AF7"/>
                  </a:solidFill>
                  <a:latin typeface="Times New Roman" pitchFamily="18" charset="0"/>
                  <a:cs typeface="Times New Roman" pitchFamily="18" charset="0"/>
                </a:rPr>
                <a:t>(TOT) </a:t>
              </a:r>
              <a:endParaRPr lang="fr-FR" sz="2400" dirty="0">
                <a:solidFill>
                  <a:srgbClr val="151AF7"/>
                </a:solidFill>
              </a:endParaRPr>
            </a:p>
          </p:txBody>
        </p:sp>
        <p:sp>
          <p:nvSpPr>
            <p:cNvPr id="1029" name="Accolade fermante 1028"/>
            <p:cNvSpPr/>
            <p:nvPr/>
          </p:nvSpPr>
          <p:spPr>
            <a:xfrm>
              <a:off x="7858148" y="3714752"/>
              <a:ext cx="285751" cy="2214578"/>
            </a:xfrm>
            <a:prstGeom prst="rightBrace">
              <a:avLst>
                <a:gd name="adj1" fmla="val 24087"/>
                <a:gd name="adj2" fmla="val 50000"/>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fr-FR"/>
            </a:p>
          </p:txBody>
        </p:sp>
        <p:sp>
          <p:nvSpPr>
            <p:cNvPr id="1034" name="Rectangle 1033"/>
            <p:cNvSpPr/>
            <p:nvPr/>
          </p:nvSpPr>
          <p:spPr>
            <a:xfrm>
              <a:off x="7500958" y="4000504"/>
              <a:ext cx="571503" cy="400110"/>
            </a:xfrm>
            <a:prstGeom prst="rect">
              <a:avLst/>
            </a:prstGeom>
          </p:spPr>
          <p:txBody>
            <a:bodyPr wrap="square">
              <a:spAutoFit/>
            </a:bodyPr>
            <a:lstStyle/>
            <a:p>
              <a:r>
                <a:rPr lang="fr-FR" sz="2000" b="1" dirty="0" smtClean="0">
                  <a:solidFill>
                    <a:srgbClr val="151AF7"/>
                  </a:solidFill>
                  <a:latin typeface="Times New Roman" pitchFamily="18" charset="0"/>
                  <a:cs typeface="Times New Roman" pitchFamily="18" charset="0"/>
                </a:rPr>
                <a:t>(T) </a:t>
              </a:r>
              <a:endParaRPr lang="fr-FR" sz="2000" dirty="0">
                <a:solidFill>
                  <a:srgbClr val="151AF7"/>
                </a:solidFill>
              </a:endParaRPr>
            </a:p>
          </p:txBody>
        </p:sp>
        <p:sp>
          <p:nvSpPr>
            <p:cNvPr id="1035" name="Rectangle 1034"/>
            <p:cNvSpPr/>
            <p:nvPr/>
          </p:nvSpPr>
          <p:spPr>
            <a:xfrm>
              <a:off x="7072330" y="4714884"/>
              <a:ext cx="571503" cy="400110"/>
            </a:xfrm>
            <a:prstGeom prst="rect">
              <a:avLst/>
            </a:prstGeom>
          </p:spPr>
          <p:txBody>
            <a:bodyPr wrap="square">
              <a:spAutoFit/>
            </a:bodyPr>
            <a:lstStyle/>
            <a:p>
              <a:r>
                <a:rPr lang="fr-FR" sz="2000" b="1" dirty="0" smtClean="0">
                  <a:solidFill>
                    <a:srgbClr val="151AF7"/>
                  </a:solidFill>
                  <a:latin typeface="Times New Roman" pitchFamily="18" charset="0"/>
                  <a:cs typeface="Times New Roman" pitchFamily="18" charset="0"/>
                </a:rPr>
                <a:t>(O) </a:t>
              </a:r>
              <a:endParaRPr lang="fr-FR" sz="2000" dirty="0">
                <a:solidFill>
                  <a:srgbClr val="151AF7"/>
                </a:solidFill>
              </a:endParaRPr>
            </a:p>
          </p:txBody>
        </p:sp>
        <p:sp>
          <p:nvSpPr>
            <p:cNvPr id="1036" name="Rectangle 1035"/>
            <p:cNvSpPr/>
            <p:nvPr/>
          </p:nvSpPr>
          <p:spPr>
            <a:xfrm>
              <a:off x="6715140" y="5500702"/>
              <a:ext cx="571503" cy="400110"/>
            </a:xfrm>
            <a:prstGeom prst="rect">
              <a:avLst/>
            </a:prstGeom>
          </p:spPr>
          <p:txBody>
            <a:bodyPr wrap="square">
              <a:spAutoFit/>
            </a:bodyPr>
            <a:lstStyle/>
            <a:p>
              <a:r>
                <a:rPr lang="fr-FR" sz="2000" b="1" dirty="0" smtClean="0">
                  <a:solidFill>
                    <a:srgbClr val="151AF7"/>
                  </a:solidFill>
                  <a:latin typeface="Times New Roman" pitchFamily="18" charset="0"/>
                  <a:cs typeface="Times New Roman" pitchFamily="18" charset="0"/>
                </a:rPr>
                <a:t>(T) </a:t>
              </a:r>
              <a:endParaRPr lang="fr-FR" sz="2000" dirty="0">
                <a:solidFill>
                  <a:srgbClr val="151AF7"/>
                </a:solidFill>
              </a:endParaRPr>
            </a:p>
          </p:txBody>
        </p:sp>
      </p:grpSp>
      <p:sp>
        <p:nvSpPr>
          <p:cNvPr id="740" name="Organigramme : Connecteur 739"/>
          <p:cNvSpPr/>
          <p:nvPr/>
        </p:nvSpPr>
        <p:spPr>
          <a:xfrm>
            <a:off x="6357950" y="2928934"/>
            <a:ext cx="928694" cy="928694"/>
          </a:xfrm>
          <a:prstGeom prst="flowChartConnector">
            <a:avLst/>
          </a:prstGeom>
          <a:gradFill flip="none" rotWithShape="1">
            <a:gsLst>
              <a:gs pos="0">
                <a:srgbClr val="000082"/>
              </a:gs>
              <a:gs pos="30000">
                <a:srgbClr val="66008F"/>
              </a:gs>
              <a:gs pos="64999">
                <a:srgbClr val="BA0066"/>
              </a:gs>
              <a:gs pos="89999">
                <a:srgbClr val="FF0000"/>
              </a:gs>
              <a:gs pos="100000">
                <a:srgbClr val="FF8200"/>
              </a:gs>
            </a:gsLst>
            <a:path path="circle">
              <a:fillToRect l="100000" t="100000"/>
            </a:path>
            <a:tileRect r="-100000" b="-100000"/>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5" name="Rectangle 4"/>
          <p:cNvSpPr/>
          <p:nvPr/>
        </p:nvSpPr>
        <p:spPr>
          <a:xfrm>
            <a:off x="0" y="1"/>
            <a:ext cx="9144000" cy="523220"/>
          </a:xfrm>
          <a:prstGeom prst="rect">
            <a:avLst/>
          </a:prstGeom>
          <a:solidFill>
            <a:srgbClr val="FF0000"/>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2800" b="1" dirty="0" smtClean="0">
                <a:solidFill>
                  <a:schemeClr val="bg1"/>
                </a:solidFill>
                <a:latin typeface="Times New Roman" pitchFamily="18" charset="0"/>
                <a:ea typeface="Times New Roman" pitchFamily="18" charset="0"/>
                <a:cs typeface="Times New Roman" pitchFamily="18" charset="0"/>
              </a:rPr>
              <a:t>1- Définitions de bases</a:t>
            </a:r>
            <a:endParaRPr lang="fr-FR" sz="2800" dirty="0">
              <a:solidFill>
                <a:schemeClr val="bg1"/>
              </a:solidFill>
              <a:latin typeface="Tahoma" pitchFamily="34" charset="0"/>
              <a:ea typeface="Tahoma" pitchFamily="34" charset="0"/>
              <a:cs typeface="Tahoma" pitchFamily="34" charset="0"/>
            </a:endParaRPr>
          </a:p>
        </p:txBody>
      </p:sp>
      <p:sp>
        <p:nvSpPr>
          <p:cNvPr id="996" name="Rectangle 995"/>
          <p:cNvSpPr/>
          <p:nvPr/>
        </p:nvSpPr>
        <p:spPr>
          <a:xfrm>
            <a:off x="142844" y="571480"/>
            <a:ext cx="5214974" cy="8309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fr-FR" sz="2400" b="1" dirty="0" smtClean="0">
                <a:solidFill>
                  <a:srgbClr val="0070C0"/>
                </a:solidFill>
                <a:latin typeface="Times New Roman" pitchFamily="18" charset="0"/>
                <a:ea typeface="Times New Roman" pitchFamily="18" charset="0"/>
                <a:cs typeface="Times New Roman" pitchFamily="18" charset="0"/>
              </a:rPr>
              <a:t>Qu’</a:t>
            </a:r>
            <a:r>
              <a:rPr lang="fr-FR" sz="2400" b="1" dirty="0" err="1" smtClean="0">
                <a:solidFill>
                  <a:srgbClr val="0070C0"/>
                </a:solidFill>
                <a:latin typeface="Times New Roman" pitchFamily="18" charset="0"/>
                <a:ea typeface="Times New Roman" pitchFamily="18" charset="0"/>
                <a:cs typeface="Times New Roman" pitchFamily="18" charset="0"/>
              </a:rPr>
              <a:t>est-ce-qu’un</a:t>
            </a:r>
            <a:r>
              <a:rPr lang="fr-FR" sz="2400" b="1" dirty="0" smtClean="0">
                <a:solidFill>
                  <a:srgbClr val="0070C0"/>
                </a:solidFill>
                <a:latin typeface="Times New Roman" pitchFamily="18" charset="0"/>
                <a:ea typeface="Times New Roman" pitchFamily="18" charset="0"/>
                <a:cs typeface="Times New Roman" pitchFamily="18" charset="0"/>
              </a:rPr>
              <a:t> espace interfoliaire et de quoi s’occupe-t-il ?</a:t>
            </a:r>
            <a:endParaRPr lang="fr-FR" sz="2400" dirty="0">
              <a:solidFill>
                <a:srgbClr val="0070C0"/>
              </a:solidFill>
              <a:latin typeface="Tahoma" pitchFamily="34" charset="0"/>
              <a:ea typeface="Tahoma" pitchFamily="34" charset="0"/>
              <a:cs typeface="Tahoma" pitchFamily="34" charset="0"/>
            </a:endParaRPr>
          </a:p>
        </p:txBody>
      </p:sp>
      <p:cxnSp>
        <p:nvCxnSpPr>
          <p:cNvPr id="998" name="Connecteur droit 997"/>
          <p:cNvCxnSpPr/>
          <p:nvPr/>
        </p:nvCxnSpPr>
        <p:spPr>
          <a:xfrm rot="10800000">
            <a:off x="1142976" y="3071810"/>
            <a:ext cx="5931826" cy="3524"/>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999" name="Connecteur droit 998"/>
          <p:cNvCxnSpPr/>
          <p:nvPr/>
        </p:nvCxnSpPr>
        <p:spPr>
          <a:xfrm rot="10800000">
            <a:off x="5000629" y="3786190"/>
            <a:ext cx="2126589" cy="71438"/>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1000" name="Connecteur droit 999"/>
          <p:cNvCxnSpPr>
            <a:stCxn id="552" idx="2"/>
          </p:cNvCxnSpPr>
          <p:nvPr/>
        </p:nvCxnSpPr>
        <p:spPr>
          <a:xfrm flipH="1" flipV="1">
            <a:off x="1142976" y="5857892"/>
            <a:ext cx="4882609" cy="48897"/>
          </a:xfrm>
          <a:prstGeom prst="line">
            <a:avLst/>
          </a:prstGeom>
          <a:ln>
            <a:prstDash val="sysDot"/>
          </a:ln>
        </p:spPr>
        <p:style>
          <a:lnRef idx="3">
            <a:schemeClr val="dk1"/>
          </a:lnRef>
          <a:fillRef idx="0">
            <a:schemeClr val="dk1"/>
          </a:fillRef>
          <a:effectRef idx="2">
            <a:schemeClr val="dk1"/>
          </a:effectRef>
          <a:fontRef idx="minor">
            <a:schemeClr val="tx1"/>
          </a:fontRef>
        </p:style>
      </p:cxnSp>
      <p:grpSp>
        <p:nvGrpSpPr>
          <p:cNvPr id="1057" name="Groupe 1056"/>
          <p:cNvGrpSpPr/>
          <p:nvPr/>
        </p:nvGrpSpPr>
        <p:grpSpPr>
          <a:xfrm>
            <a:off x="3643306" y="3071810"/>
            <a:ext cx="1430348" cy="714380"/>
            <a:chOff x="3643306" y="3071810"/>
            <a:chExt cx="1430348" cy="714380"/>
          </a:xfrm>
        </p:grpSpPr>
        <p:cxnSp>
          <p:nvCxnSpPr>
            <p:cNvPr id="997" name="Connecteur droit avec flèche 996"/>
            <p:cNvCxnSpPr/>
            <p:nvPr/>
          </p:nvCxnSpPr>
          <p:spPr>
            <a:xfrm rot="5400000" flipH="1" flipV="1">
              <a:off x="4715670" y="3428206"/>
              <a:ext cx="714380" cy="1588"/>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
          <p:nvSpPr>
            <p:cNvPr id="1008" name="Rectangle 1007"/>
            <p:cNvSpPr/>
            <p:nvPr/>
          </p:nvSpPr>
          <p:spPr>
            <a:xfrm>
              <a:off x="3643306" y="3071810"/>
              <a:ext cx="1357322" cy="646331"/>
            </a:xfrm>
            <a:prstGeom prst="rect">
              <a:avLst/>
            </a:prstGeom>
          </p:spPr>
          <p:txBody>
            <a:bodyPr wrap="square">
              <a:spAutoFit/>
            </a:bodyPr>
            <a:lstStyle/>
            <a:p>
              <a:pPr algn="ctr"/>
              <a:r>
                <a:rPr lang="fr-FR" b="1" dirty="0" smtClean="0">
                  <a:solidFill>
                    <a:srgbClr val="FF0000"/>
                  </a:solidFill>
                  <a:latin typeface="Times New Roman" pitchFamily="18" charset="0"/>
                  <a:cs typeface="Times New Roman" pitchFamily="18" charset="0"/>
                </a:rPr>
                <a:t>Espace interfoliaire </a:t>
              </a:r>
              <a:endParaRPr lang="fr-FR" dirty="0">
                <a:solidFill>
                  <a:srgbClr val="FF0000"/>
                </a:solidFill>
              </a:endParaRPr>
            </a:p>
          </p:txBody>
        </p:sp>
      </p:grpSp>
      <p:grpSp>
        <p:nvGrpSpPr>
          <p:cNvPr id="1056" name="Groupe 1055"/>
          <p:cNvGrpSpPr/>
          <p:nvPr/>
        </p:nvGrpSpPr>
        <p:grpSpPr>
          <a:xfrm>
            <a:off x="1285852" y="3357562"/>
            <a:ext cx="5214974" cy="2388515"/>
            <a:chOff x="1285852" y="3357562"/>
            <a:chExt cx="5214974" cy="2388515"/>
          </a:xfrm>
        </p:grpSpPr>
        <p:sp>
          <p:nvSpPr>
            <p:cNvPr id="1009" name="Rectangle 1008"/>
            <p:cNvSpPr/>
            <p:nvPr/>
          </p:nvSpPr>
          <p:spPr>
            <a:xfrm>
              <a:off x="1285852" y="3714752"/>
              <a:ext cx="3357586" cy="20313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buFont typeface="Arial" pitchFamily="34" charset="0"/>
                <a:buChar char="•"/>
              </a:pPr>
              <a:r>
                <a:rPr lang="fr-FR" dirty="0" smtClean="0">
                  <a:solidFill>
                    <a:schemeClr val="tx1"/>
                  </a:solidFill>
                  <a:latin typeface="Times New Roman" pitchFamily="18" charset="0"/>
                  <a:cs typeface="Times New Roman" pitchFamily="18" charset="0"/>
                </a:rPr>
                <a:t> Ça peut être une </a:t>
              </a:r>
              <a:r>
                <a:rPr lang="fr-FR" b="1" dirty="0" smtClean="0">
                  <a:solidFill>
                    <a:srgbClr val="00B050"/>
                  </a:solidFill>
                  <a:latin typeface="Times New Roman" pitchFamily="18" charset="0"/>
                  <a:cs typeface="Times New Roman" pitchFamily="18" charset="0"/>
                </a:rPr>
                <a:t>molécule d’eau </a:t>
              </a:r>
              <a:r>
                <a:rPr lang="fr-FR" dirty="0" smtClean="0">
                  <a:solidFill>
                    <a:schemeClr val="tx1"/>
                  </a:solidFill>
                  <a:latin typeface="Times New Roman" pitchFamily="18" charset="0"/>
                  <a:cs typeface="Times New Roman" pitchFamily="18" charset="0"/>
                </a:rPr>
                <a:t>qui est responsable du gonflement de certains types d’argiles.</a:t>
              </a:r>
            </a:p>
            <a:p>
              <a:pPr algn="just">
                <a:buFont typeface="Arial" pitchFamily="34" charset="0"/>
                <a:buChar char="•"/>
              </a:pPr>
              <a:r>
                <a:rPr lang="fr-FR" dirty="0" smtClean="0">
                  <a:solidFill>
                    <a:schemeClr val="tx1"/>
                  </a:solidFill>
                  <a:latin typeface="Times New Roman" pitchFamily="18" charset="0"/>
                  <a:cs typeface="Times New Roman" pitchFamily="18" charset="0"/>
                </a:rPr>
                <a:t> Ça peut être aussi un </a:t>
              </a:r>
              <a:r>
                <a:rPr lang="fr-FR" dirty="0" smtClean="0">
                  <a:solidFill>
                    <a:srgbClr val="00B050"/>
                  </a:solidFill>
                  <a:latin typeface="Times New Roman" pitchFamily="18" charset="0"/>
                  <a:cs typeface="Times New Roman" pitchFamily="18" charset="0"/>
                </a:rPr>
                <a:t>ion interfoliaire résiduel </a:t>
              </a:r>
              <a:r>
                <a:rPr lang="fr-FR" dirty="0" smtClean="0">
                  <a:solidFill>
                    <a:schemeClr val="tx1"/>
                  </a:solidFill>
                  <a:latin typeface="Times New Roman" pitchFamily="18" charset="0"/>
                  <a:cs typeface="Times New Roman" pitchFamily="18" charset="0"/>
                </a:rPr>
                <a:t>(</a:t>
              </a:r>
              <a:r>
                <a:rPr lang="fr-FR" dirty="0" smtClean="0">
                  <a:solidFill>
                    <a:srgbClr val="FF0000"/>
                  </a:solidFill>
                  <a:latin typeface="Times New Roman" pitchFamily="18" charset="0"/>
                  <a:cs typeface="Times New Roman" pitchFamily="18" charset="0"/>
                </a:rPr>
                <a:t>ex: K</a:t>
              </a:r>
              <a:r>
                <a:rPr lang="fr-FR" baseline="30000" dirty="0" smtClean="0">
                  <a:solidFill>
                    <a:srgbClr val="FF0000"/>
                  </a:solidFill>
                  <a:latin typeface="Times New Roman" pitchFamily="18" charset="0"/>
                  <a:cs typeface="Times New Roman" pitchFamily="18" charset="0"/>
                </a:rPr>
                <a:t>+</a:t>
              </a:r>
              <a:r>
                <a:rPr lang="fr-FR" dirty="0" smtClean="0">
                  <a:solidFill>
                    <a:schemeClr val="tx1"/>
                  </a:solidFill>
                  <a:latin typeface="Times New Roman" pitchFamily="18" charset="0"/>
                  <a:cs typeface="Times New Roman" pitchFamily="18" charset="0"/>
                </a:rPr>
                <a:t>) ou acquis lors du traitement des sols suite à l’échange cationique.   </a:t>
              </a:r>
              <a:endParaRPr lang="fr-FR" dirty="0">
                <a:solidFill>
                  <a:schemeClr val="tx1"/>
                </a:solidFill>
              </a:endParaRPr>
            </a:p>
          </p:txBody>
        </p:sp>
        <p:cxnSp>
          <p:nvCxnSpPr>
            <p:cNvPr id="1010" name="Connecteur droit avec flèche 1009"/>
            <p:cNvCxnSpPr/>
            <p:nvPr/>
          </p:nvCxnSpPr>
          <p:spPr>
            <a:xfrm flipV="1">
              <a:off x="4643438" y="3357562"/>
              <a:ext cx="1857388" cy="8572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1058" name="Groupe 1057"/>
          <p:cNvGrpSpPr/>
          <p:nvPr/>
        </p:nvGrpSpPr>
        <p:grpSpPr>
          <a:xfrm>
            <a:off x="214282" y="2928934"/>
            <a:ext cx="1060967" cy="3139321"/>
            <a:chOff x="201957" y="2928934"/>
            <a:chExt cx="999944" cy="3139321"/>
          </a:xfrm>
        </p:grpSpPr>
        <p:cxnSp>
          <p:nvCxnSpPr>
            <p:cNvPr id="1001" name="Connecteur droit avec flèche 1000"/>
            <p:cNvCxnSpPr/>
            <p:nvPr/>
          </p:nvCxnSpPr>
          <p:spPr>
            <a:xfrm rot="5400000" flipH="1" flipV="1">
              <a:off x="-261337" y="4476918"/>
              <a:ext cx="2810215" cy="1588"/>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
          <p:nvSpPr>
            <p:cNvPr id="1011" name="Rectangle 1010"/>
            <p:cNvSpPr/>
            <p:nvPr/>
          </p:nvSpPr>
          <p:spPr>
            <a:xfrm>
              <a:off x="201957" y="2928934"/>
              <a:ext cx="999944" cy="3139321"/>
            </a:xfrm>
            <a:prstGeom prst="rect">
              <a:avLst/>
            </a:prstGeom>
          </p:spPr>
          <p:txBody>
            <a:bodyPr wrap="square">
              <a:spAutoFit/>
            </a:bodyPr>
            <a:lstStyle/>
            <a:p>
              <a:pPr algn="ctr"/>
              <a:r>
                <a:rPr lang="fr-FR" b="1" dirty="0" smtClean="0">
                  <a:solidFill>
                    <a:srgbClr val="FF0000"/>
                  </a:solidFill>
                  <a:latin typeface="Times New Roman" pitchFamily="18" charset="0"/>
                  <a:cs typeface="Times New Roman" pitchFamily="18" charset="0"/>
                </a:rPr>
                <a:t>La distance « </a:t>
              </a:r>
              <a:r>
                <a:rPr lang="fr-FR" b="1" dirty="0" smtClean="0">
                  <a:solidFill>
                    <a:srgbClr val="0070C0"/>
                  </a:solidFill>
                  <a:latin typeface="Times New Roman" pitchFamily="18" charset="0"/>
                  <a:cs typeface="Times New Roman" pitchFamily="18" charset="0"/>
                </a:rPr>
                <a:t>C</a:t>
              </a:r>
              <a:r>
                <a:rPr lang="fr-FR" b="1" dirty="0" smtClean="0">
                  <a:solidFill>
                    <a:srgbClr val="FF0000"/>
                  </a:solidFill>
                  <a:latin typeface="Times New Roman" pitchFamily="18" charset="0"/>
                  <a:cs typeface="Times New Roman" pitchFamily="18" charset="0"/>
                </a:rPr>
                <a:t> » d’un feuillet à l’autre peut avoir </a:t>
              </a:r>
              <a:r>
                <a:rPr lang="fr-FR" b="1" dirty="0" smtClean="0">
                  <a:solidFill>
                    <a:srgbClr val="0070C0"/>
                  </a:solidFill>
                  <a:latin typeface="Times New Roman" pitchFamily="18" charset="0"/>
                  <a:cs typeface="Times New Roman" pitchFamily="18" charset="0"/>
                </a:rPr>
                <a:t>7</a:t>
              </a:r>
              <a:r>
                <a:rPr lang="fr-FR" b="1" dirty="0" smtClean="0">
                  <a:solidFill>
                    <a:srgbClr val="FF0000"/>
                  </a:solidFill>
                  <a:latin typeface="Times New Roman" pitchFamily="18" charset="0"/>
                  <a:cs typeface="Times New Roman" pitchFamily="18" charset="0"/>
                </a:rPr>
                <a:t>A°, </a:t>
              </a:r>
              <a:r>
                <a:rPr lang="fr-FR" b="1" dirty="0" smtClean="0">
                  <a:solidFill>
                    <a:srgbClr val="0070C0"/>
                  </a:solidFill>
                  <a:latin typeface="Times New Roman" pitchFamily="18" charset="0"/>
                  <a:cs typeface="Times New Roman" pitchFamily="18" charset="0"/>
                </a:rPr>
                <a:t>10</a:t>
              </a:r>
              <a:r>
                <a:rPr lang="fr-FR" b="1" dirty="0" smtClean="0">
                  <a:solidFill>
                    <a:srgbClr val="FF0000"/>
                  </a:solidFill>
                  <a:latin typeface="Times New Roman" pitchFamily="18" charset="0"/>
                  <a:cs typeface="Times New Roman" pitchFamily="18" charset="0"/>
                </a:rPr>
                <a:t>A° ou </a:t>
              </a:r>
              <a:r>
                <a:rPr lang="fr-FR" b="1" dirty="0" smtClean="0">
                  <a:solidFill>
                    <a:srgbClr val="0070C0"/>
                  </a:solidFill>
                  <a:latin typeface="Times New Roman" pitchFamily="18" charset="0"/>
                  <a:cs typeface="Times New Roman" pitchFamily="18" charset="0"/>
                </a:rPr>
                <a:t>14</a:t>
              </a:r>
              <a:r>
                <a:rPr lang="fr-FR" b="1" dirty="0" smtClean="0">
                  <a:solidFill>
                    <a:srgbClr val="FF0000"/>
                  </a:solidFill>
                  <a:latin typeface="Times New Roman" pitchFamily="18" charset="0"/>
                  <a:cs typeface="Times New Roman" pitchFamily="18" charset="0"/>
                </a:rPr>
                <a:t>A°</a:t>
              </a:r>
              <a:endParaRPr lang="fr-FR" dirty="0">
                <a:solidFill>
                  <a:srgbClr val="FF0000"/>
                </a:solidFill>
              </a:endParaRPr>
            </a:p>
          </p:txBody>
        </p:sp>
      </p:grpSp>
      <p:sp>
        <p:nvSpPr>
          <p:cNvPr id="1024" name="Plaque 1023"/>
          <p:cNvSpPr/>
          <p:nvPr/>
        </p:nvSpPr>
        <p:spPr>
          <a:xfrm>
            <a:off x="71438" y="6000768"/>
            <a:ext cx="9001156" cy="428628"/>
          </a:xfrm>
          <a:prstGeom prst="bevel">
            <a:avLst>
              <a:gd name="adj" fmla="val 4294"/>
            </a:avLst>
          </a:prstGeom>
        </p:spPr>
        <p:style>
          <a:lnRef idx="1">
            <a:schemeClr val="accent1"/>
          </a:lnRef>
          <a:fillRef idx="2">
            <a:schemeClr val="accent1"/>
          </a:fillRef>
          <a:effectRef idx="1">
            <a:schemeClr val="accent1"/>
          </a:effectRef>
          <a:fontRef idx="minor">
            <a:schemeClr val="dk1"/>
          </a:fontRef>
        </p:style>
        <p:txBody>
          <a:bodyPr rtlCol="0" anchor="ctr"/>
          <a:lstStyle/>
          <a:p>
            <a:pPr fontAlgn="base">
              <a:spcBef>
                <a:spcPct val="0"/>
              </a:spcBef>
              <a:spcAft>
                <a:spcPct val="0"/>
              </a:spcAft>
            </a:pPr>
            <a:r>
              <a:rPr lang="fr-FR" b="1" dirty="0" smtClean="0">
                <a:solidFill>
                  <a:srgbClr val="FF0000"/>
                </a:solidFill>
                <a:latin typeface="Times New Roman" pitchFamily="18" charset="0"/>
                <a:cs typeface="Times New Roman" pitchFamily="18" charset="0"/>
              </a:rPr>
              <a:t>Fig. 07 </a:t>
            </a:r>
            <a:r>
              <a:rPr lang="fr-FR" b="1" dirty="0" smtClean="0">
                <a:solidFill>
                  <a:schemeClr val="tx1"/>
                </a:solidFill>
                <a:latin typeface="Times New Roman" pitchFamily="18" charset="0"/>
                <a:cs typeface="Times New Roman" pitchFamily="18" charset="0"/>
              </a:rPr>
              <a:t>: Schéma montrant l’espace interfoliaire et l’espace « C » entre deux feuillés TOT   </a:t>
            </a:r>
            <a:endParaRPr lang="fr-FR" dirty="0" smtClean="0">
              <a:solidFill>
                <a:schemeClr val="tx1"/>
              </a:solidFill>
              <a:latin typeface="Times New Roman" pitchFamily="18" charset="0"/>
              <a:cs typeface="Times New Roman" pitchFamily="18" charset="0"/>
            </a:endParaRPr>
          </a:p>
        </p:txBody>
      </p:sp>
      <p:grpSp>
        <p:nvGrpSpPr>
          <p:cNvPr id="1054" name="Groupe 1053"/>
          <p:cNvGrpSpPr/>
          <p:nvPr/>
        </p:nvGrpSpPr>
        <p:grpSpPr>
          <a:xfrm>
            <a:off x="4572000" y="714356"/>
            <a:ext cx="4572000" cy="2500330"/>
            <a:chOff x="4572000" y="714356"/>
            <a:chExt cx="4572000" cy="2500330"/>
          </a:xfrm>
        </p:grpSpPr>
        <p:grpSp>
          <p:nvGrpSpPr>
            <p:cNvPr id="1053" name="Groupe 1052"/>
            <p:cNvGrpSpPr/>
            <p:nvPr/>
          </p:nvGrpSpPr>
          <p:grpSpPr>
            <a:xfrm>
              <a:off x="4572000" y="714356"/>
              <a:ext cx="4357718" cy="2500330"/>
              <a:chOff x="4572000" y="714356"/>
              <a:chExt cx="4357718" cy="2500330"/>
            </a:xfrm>
          </p:grpSpPr>
          <p:grpSp>
            <p:nvGrpSpPr>
              <p:cNvPr id="478" name="Groupe 477"/>
              <p:cNvGrpSpPr/>
              <p:nvPr/>
            </p:nvGrpSpPr>
            <p:grpSpPr>
              <a:xfrm>
                <a:off x="5786446" y="714356"/>
                <a:ext cx="3143272" cy="2500330"/>
                <a:chOff x="5429256" y="3929066"/>
                <a:chExt cx="3500462" cy="2500330"/>
              </a:xfrm>
            </p:grpSpPr>
            <p:grpSp>
              <p:nvGrpSpPr>
                <p:cNvPr id="3" name="Groupe 368"/>
                <p:cNvGrpSpPr/>
                <p:nvPr/>
              </p:nvGrpSpPr>
              <p:grpSpPr>
                <a:xfrm>
                  <a:off x="6643702" y="3929066"/>
                  <a:ext cx="2286016" cy="1071570"/>
                  <a:chOff x="264833" y="3491487"/>
                  <a:chExt cx="3812865" cy="2261619"/>
                </a:xfrm>
              </p:grpSpPr>
              <p:grpSp>
                <p:nvGrpSpPr>
                  <p:cNvPr id="4" name="Groupe 261"/>
                  <p:cNvGrpSpPr/>
                  <p:nvPr/>
                </p:nvGrpSpPr>
                <p:grpSpPr>
                  <a:xfrm rot="21446799">
                    <a:off x="1395191" y="4025793"/>
                    <a:ext cx="1173799" cy="1727313"/>
                    <a:chOff x="1785919" y="2357430"/>
                    <a:chExt cx="1173799" cy="1727313"/>
                  </a:xfrm>
                </p:grpSpPr>
                <p:grpSp>
                  <p:nvGrpSpPr>
                    <p:cNvPr id="9" name="Groupe 260"/>
                    <p:cNvGrpSpPr/>
                    <p:nvPr/>
                  </p:nvGrpSpPr>
                  <p:grpSpPr>
                    <a:xfrm>
                      <a:off x="1785919" y="2357430"/>
                      <a:ext cx="1123211" cy="1643066"/>
                      <a:chOff x="1785918" y="2357430"/>
                      <a:chExt cx="1123211" cy="1643066"/>
                    </a:xfrm>
                  </p:grpSpPr>
                  <p:grpSp>
                    <p:nvGrpSpPr>
                      <p:cNvPr id="10" name="Groupe 112"/>
                      <p:cNvGrpSpPr/>
                      <p:nvPr/>
                    </p:nvGrpSpPr>
                    <p:grpSpPr>
                      <a:xfrm>
                        <a:off x="1810356" y="2426007"/>
                        <a:ext cx="1098773" cy="1574489"/>
                        <a:chOff x="1806328" y="2838814"/>
                        <a:chExt cx="1306295" cy="1475651"/>
                      </a:xfrm>
                    </p:grpSpPr>
                    <p:cxnSp>
                      <p:nvCxnSpPr>
                        <p:cNvPr id="464" name="Connecteur droit 463"/>
                        <p:cNvCxnSpPr/>
                        <p:nvPr/>
                      </p:nvCxnSpPr>
                      <p:spPr>
                        <a:xfrm rot="10800000" flipV="1">
                          <a:off x="2214544" y="2916478"/>
                          <a:ext cx="898078" cy="155332"/>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65" name="Connecteur droit 464"/>
                        <p:cNvCxnSpPr/>
                        <p:nvPr/>
                      </p:nvCxnSpPr>
                      <p:spPr>
                        <a:xfrm rot="16200000" flipV="1">
                          <a:off x="1272614" y="3372532"/>
                          <a:ext cx="1475650" cy="40821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66" name="Connecteur droit 465"/>
                        <p:cNvCxnSpPr/>
                        <p:nvPr/>
                      </p:nvCxnSpPr>
                      <p:spPr>
                        <a:xfrm rot="10800000">
                          <a:off x="1806328" y="2838814"/>
                          <a:ext cx="1306295" cy="7766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67" name="Connecteur droit 466"/>
                        <p:cNvCxnSpPr/>
                        <p:nvPr/>
                      </p:nvCxnSpPr>
                      <p:spPr>
                        <a:xfrm rot="5400000" flipH="1" flipV="1">
                          <a:off x="1964590" y="3166432"/>
                          <a:ext cx="1397986" cy="898078"/>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68" name="Connecteur droit 467"/>
                        <p:cNvCxnSpPr/>
                        <p:nvPr/>
                      </p:nvCxnSpPr>
                      <p:spPr>
                        <a:xfrm rot="10800000">
                          <a:off x="1806328" y="2838814"/>
                          <a:ext cx="408217" cy="232995"/>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69" name="Connecteur droit 468"/>
                        <p:cNvCxnSpPr/>
                        <p:nvPr/>
                      </p:nvCxnSpPr>
                      <p:spPr>
                        <a:xfrm rot="5400000" flipH="1" flipV="1">
                          <a:off x="1593219" y="3693138"/>
                          <a:ext cx="1242653" cy="1"/>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463" name="Ellipse 462"/>
                      <p:cNvSpPr/>
                      <p:nvPr/>
                    </p:nvSpPr>
                    <p:spPr>
                      <a:xfrm>
                        <a:off x="1785918" y="2357430"/>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grpSp>
                <p:sp>
                  <p:nvSpPr>
                    <p:cNvPr id="458" name="Ellipse 457"/>
                    <p:cNvSpPr/>
                    <p:nvPr/>
                  </p:nvSpPr>
                  <p:spPr>
                    <a:xfrm>
                      <a:off x="2214546" y="2928934"/>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59" name="Ellipse 458"/>
                    <p:cNvSpPr/>
                    <p:nvPr/>
                  </p:nvSpPr>
                  <p:spPr>
                    <a:xfrm>
                      <a:off x="2071670" y="3857628"/>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460" name="Ellipse 459"/>
                    <p:cNvSpPr/>
                    <p:nvPr/>
                  </p:nvSpPr>
                  <p:spPr>
                    <a:xfrm>
                      <a:off x="2071671" y="2571745"/>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461" name="Ellipse 79"/>
                    <p:cNvSpPr/>
                    <p:nvPr/>
                  </p:nvSpPr>
                  <p:spPr>
                    <a:xfrm>
                      <a:off x="2786050" y="2428868"/>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grpSp>
              <p:grpSp>
                <p:nvGrpSpPr>
                  <p:cNvPr id="11" name="Groupe 263"/>
                  <p:cNvGrpSpPr/>
                  <p:nvPr/>
                </p:nvGrpSpPr>
                <p:grpSpPr>
                  <a:xfrm rot="21446799">
                    <a:off x="2415361" y="3959225"/>
                    <a:ext cx="1316676" cy="1727313"/>
                    <a:chOff x="2857488" y="2357430"/>
                    <a:chExt cx="1316676" cy="1727313"/>
                  </a:xfrm>
                </p:grpSpPr>
                <p:grpSp>
                  <p:nvGrpSpPr>
                    <p:cNvPr id="12" name="Groupe 112"/>
                    <p:cNvGrpSpPr/>
                    <p:nvPr/>
                  </p:nvGrpSpPr>
                  <p:grpSpPr>
                    <a:xfrm>
                      <a:off x="2909134" y="2426010"/>
                      <a:ext cx="1236121" cy="1574494"/>
                      <a:chOff x="1724684" y="2761145"/>
                      <a:chExt cx="1469582" cy="1475653"/>
                    </a:xfrm>
                  </p:grpSpPr>
                  <p:cxnSp>
                    <p:nvCxnSpPr>
                      <p:cNvPr id="451" name="Connecteur droit 450"/>
                      <p:cNvCxnSpPr/>
                      <p:nvPr/>
                    </p:nvCxnSpPr>
                    <p:spPr>
                      <a:xfrm rot="16200000" flipV="1">
                        <a:off x="1352267" y="3211232"/>
                        <a:ext cx="1397985" cy="653146"/>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52" name="Connecteur droit 451"/>
                      <p:cNvCxnSpPr/>
                      <p:nvPr/>
                    </p:nvCxnSpPr>
                    <p:spPr>
                      <a:xfrm rot="10800000">
                        <a:off x="1724684" y="2838813"/>
                        <a:ext cx="1469582" cy="155332"/>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53" name="Connecteur droit 452"/>
                      <p:cNvCxnSpPr/>
                      <p:nvPr/>
                    </p:nvCxnSpPr>
                    <p:spPr>
                      <a:xfrm rot="5400000" flipH="1" flipV="1">
                        <a:off x="2164722" y="3207254"/>
                        <a:ext cx="1242654" cy="81643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54" name="Connecteur droit 453"/>
                      <p:cNvCxnSpPr/>
                      <p:nvPr/>
                    </p:nvCxnSpPr>
                    <p:spPr>
                      <a:xfrm rot="10800000" flipV="1">
                        <a:off x="1724686" y="2761145"/>
                        <a:ext cx="979719" cy="77668"/>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55" name="Connecteur droit 454"/>
                      <p:cNvCxnSpPr/>
                      <p:nvPr/>
                    </p:nvCxnSpPr>
                    <p:spPr>
                      <a:xfrm rot="10800000">
                        <a:off x="2704405" y="2761145"/>
                        <a:ext cx="489861" cy="233000"/>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56" name="Connecteur droit 455"/>
                      <p:cNvCxnSpPr/>
                      <p:nvPr/>
                    </p:nvCxnSpPr>
                    <p:spPr>
                      <a:xfrm rot="5400000" flipH="1" flipV="1">
                        <a:off x="1803296" y="3335683"/>
                        <a:ext cx="1475649" cy="326575"/>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446" name="Ellipse 445"/>
                    <p:cNvSpPr/>
                    <p:nvPr/>
                  </p:nvSpPr>
                  <p:spPr>
                    <a:xfrm>
                      <a:off x="3357554" y="2928934"/>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47" name="Ellipse 52"/>
                    <p:cNvSpPr/>
                    <p:nvPr/>
                  </p:nvSpPr>
                  <p:spPr>
                    <a:xfrm>
                      <a:off x="3357554" y="3857628"/>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448" name="Ellipse 447"/>
                    <p:cNvSpPr/>
                    <p:nvPr/>
                  </p:nvSpPr>
                  <p:spPr>
                    <a:xfrm>
                      <a:off x="4000496" y="2571744"/>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449" name="Ellipse 448"/>
                    <p:cNvSpPr/>
                    <p:nvPr/>
                  </p:nvSpPr>
                  <p:spPr>
                    <a:xfrm>
                      <a:off x="3643306" y="2357430"/>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450" name="Ellipse 55"/>
                    <p:cNvSpPr/>
                    <p:nvPr/>
                  </p:nvSpPr>
                  <p:spPr>
                    <a:xfrm>
                      <a:off x="2857488" y="2428868"/>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grpSp>
                <p:nvGrpSpPr>
                  <p:cNvPr id="13" name="Groupe 194"/>
                  <p:cNvGrpSpPr/>
                  <p:nvPr/>
                </p:nvGrpSpPr>
                <p:grpSpPr>
                  <a:xfrm>
                    <a:off x="264827" y="3491487"/>
                    <a:ext cx="3812871" cy="2076430"/>
                    <a:chOff x="264827" y="3491487"/>
                    <a:chExt cx="3812871" cy="2076430"/>
                  </a:xfrm>
                </p:grpSpPr>
                <p:grpSp>
                  <p:nvGrpSpPr>
                    <p:cNvPr id="14" name="Groupe 255"/>
                    <p:cNvGrpSpPr/>
                    <p:nvPr/>
                  </p:nvGrpSpPr>
                  <p:grpSpPr>
                    <a:xfrm rot="21446799">
                      <a:off x="754930" y="3609006"/>
                      <a:ext cx="1102362" cy="1727313"/>
                      <a:chOff x="1071538" y="1928802"/>
                      <a:chExt cx="1102362" cy="1727313"/>
                    </a:xfrm>
                  </p:grpSpPr>
                  <p:grpSp>
                    <p:nvGrpSpPr>
                      <p:cNvPr id="15" name="Groupe 200"/>
                      <p:cNvGrpSpPr/>
                      <p:nvPr/>
                    </p:nvGrpSpPr>
                    <p:grpSpPr>
                      <a:xfrm>
                        <a:off x="1142976" y="2000240"/>
                        <a:ext cx="1030104" cy="1574491"/>
                        <a:chOff x="1053681" y="2128828"/>
                        <a:chExt cx="880221" cy="1085856"/>
                      </a:xfrm>
                    </p:grpSpPr>
                    <p:grpSp>
                      <p:nvGrpSpPr>
                        <p:cNvPr id="16" name="Groupe 112"/>
                        <p:cNvGrpSpPr/>
                        <p:nvPr/>
                      </p:nvGrpSpPr>
                      <p:grpSpPr>
                        <a:xfrm>
                          <a:off x="1053681" y="2128828"/>
                          <a:ext cx="880221" cy="1085856"/>
                          <a:chOff x="1806328" y="2838814"/>
                          <a:chExt cx="1224655" cy="1475651"/>
                        </a:xfrm>
                      </p:grpSpPr>
                      <p:cxnSp>
                        <p:nvCxnSpPr>
                          <p:cNvPr id="439" name="Connecteur droit 438"/>
                          <p:cNvCxnSpPr/>
                          <p:nvPr/>
                        </p:nvCxnSpPr>
                        <p:spPr>
                          <a:xfrm rot="16200000" flipV="1">
                            <a:off x="1272614" y="3372532"/>
                            <a:ext cx="1475650" cy="408214"/>
                          </a:xfrm>
                          <a:prstGeom prst="line">
                            <a:avLst/>
                          </a:prstGeom>
                          <a:ln>
                            <a:prstDash val="sysDot"/>
                          </a:ln>
                        </p:spPr>
                        <p:style>
                          <a:lnRef idx="2">
                            <a:schemeClr val="accent4"/>
                          </a:lnRef>
                          <a:fillRef idx="0">
                            <a:schemeClr val="accent4"/>
                          </a:fillRef>
                          <a:effectRef idx="1">
                            <a:schemeClr val="accent4"/>
                          </a:effectRef>
                          <a:fontRef idx="minor">
                            <a:schemeClr val="tx1"/>
                          </a:fontRef>
                        </p:style>
                      </p:cxnSp>
                      <p:cxnSp>
                        <p:nvCxnSpPr>
                          <p:cNvPr id="440" name="Connecteur droit 439"/>
                          <p:cNvCxnSpPr/>
                          <p:nvPr/>
                        </p:nvCxnSpPr>
                        <p:spPr>
                          <a:xfrm rot="10800000">
                            <a:off x="1806328" y="2838814"/>
                            <a:ext cx="1224652" cy="1726"/>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41" name="Connecteur droit 440"/>
                          <p:cNvCxnSpPr/>
                          <p:nvPr/>
                        </p:nvCxnSpPr>
                        <p:spPr>
                          <a:xfrm rot="5400000" flipH="1" flipV="1">
                            <a:off x="1884938" y="3168420"/>
                            <a:ext cx="1475651" cy="816439"/>
                          </a:xfrm>
                          <a:prstGeom prst="line">
                            <a:avLst/>
                          </a:prstGeom>
                          <a:ln>
                            <a:prstDash val="sysDot"/>
                          </a:ln>
                        </p:spPr>
                        <p:style>
                          <a:lnRef idx="2">
                            <a:schemeClr val="accent4"/>
                          </a:lnRef>
                          <a:fillRef idx="0">
                            <a:schemeClr val="accent4"/>
                          </a:fillRef>
                          <a:effectRef idx="1">
                            <a:schemeClr val="accent4"/>
                          </a:effectRef>
                          <a:fontRef idx="minor">
                            <a:schemeClr val="tx1"/>
                          </a:fontRef>
                        </p:style>
                      </p:cxnSp>
                      <p:cxnSp>
                        <p:nvCxnSpPr>
                          <p:cNvPr id="442" name="Connecteur droit 441"/>
                          <p:cNvCxnSpPr/>
                          <p:nvPr/>
                        </p:nvCxnSpPr>
                        <p:spPr>
                          <a:xfrm rot="10800000">
                            <a:off x="1806328" y="2838814"/>
                            <a:ext cx="408217" cy="232995"/>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43" name="Connecteur droit 442"/>
                          <p:cNvCxnSpPr/>
                          <p:nvPr/>
                        </p:nvCxnSpPr>
                        <p:spPr>
                          <a:xfrm rot="10800000" flipV="1">
                            <a:off x="2214545" y="2838814"/>
                            <a:ext cx="816436" cy="232996"/>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44" name="Connecteur droit 443"/>
                          <p:cNvCxnSpPr/>
                          <p:nvPr/>
                        </p:nvCxnSpPr>
                        <p:spPr>
                          <a:xfrm rot="5400000" flipH="1" flipV="1">
                            <a:off x="1593219" y="3693138"/>
                            <a:ext cx="1242653" cy="1"/>
                          </a:xfrm>
                          <a:prstGeom prst="line">
                            <a:avLst/>
                          </a:prstGeom>
                          <a:ln>
                            <a:prstDash val="sysDot"/>
                          </a:ln>
                        </p:spPr>
                        <p:style>
                          <a:lnRef idx="2">
                            <a:schemeClr val="accent4"/>
                          </a:lnRef>
                          <a:fillRef idx="0">
                            <a:schemeClr val="accent4"/>
                          </a:fillRef>
                          <a:effectRef idx="1">
                            <a:schemeClr val="accent4"/>
                          </a:effectRef>
                          <a:fontRef idx="minor">
                            <a:schemeClr val="tx1"/>
                          </a:fontRef>
                        </p:style>
                      </p:cxnSp>
                    </p:grpSp>
                    <p:cxnSp>
                      <p:nvCxnSpPr>
                        <p:cNvPr id="438" name="Connecteur droit 437"/>
                        <p:cNvCxnSpPr/>
                        <p:nvPr/>
                      </p:nvCxnSpPr>
                      <p:spPr>
                        <a:xfrm rot="5400000">
                          <a:off x="1221557" y="2707477"/>
                          <a:ext cx="628656" cy="357190"/>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432" name="Ellipse 431"/>
                      <p:cNvSpPr/>
                      <p:nvPr/>
                    </p:nvSpPr>
                    <p:spPr>
                      <a:xfrm>
                        <a:off x="1428728" y="2428868"/>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33" name="Ellipse 432"/>
                      <p:cNvSpPr/>
                      <p:nvPr/>
                    </p:nvSpPr>
                    <p:spPr>
                      <a:xfrm>
                        <a:off x="1071538" y="1928802"/>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434" name="Ellipse 433"/>
                      <p:cNvSpPr/>
                      <p:nvPr/>
                    </p:nvSpPr>
                    <p:spPr>
                      <a:xfrm>
                        <a:off x="1428728" y="3429000"/>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435" name="Ellipse 434"/>
                      <p:cNvSpPr/>
                      <p:nvPr/>
                    </p:nvSpPr>
                    <p:spPr>
                      <a:xfrm>
                        <a:off x="2000232" y="1928802"/>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436" name="Ellipse 435"/>
                      <p:cNvSpPr/>
                      <p:nvPr/>
                    </p:nvSpPr>
                    <p:spPr>
                      <a:xfrm>
                        <a:off x="1428728" y="2143116"/>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grpSp>
                <p:grpSp>
                  <p:nvGrpSpPr>
                    <p:cNvPr id="17" name="Groupe 258"/>
                    <p:cNvGrpSpPr/>
                    <p:nvPr/>
                  </p:nvGrpSpPr>
                  <p:grpSpPr>
                    <a:xfrm rot="21446799">
                      <a:off x="264827" y="3840604"/>
                      <a:ext cx="1316676" cy="1727313"/>
                      <a:chOff x="571472" y="2143116"/>
                      <a:chExt cx="1316676" cy="1727313"/>
                    </a:xfrm>
                  </p:grpSpPr>
                  <p:grpSp>
                    <p:nvGrpSpPr>
                      <p:cNvPr id="18" name="Groupe 256"/>
                      <p:cNvGrpSpPr/>
                      <p:nvPr/>
                    </p:nvGrpSpPr>
                    <p:grpSpPr>
                      <a:xfrm>
                        <a:off x="571472" y="2214554"/>
                        <a:ext cx="1316676" cy="1655875"/>
                        <a:chOff x="571472" y="2214554"/>
                        <a:chExt cx="1316676" cy="1655875"/>
                      </a:xfrm>
                    </p:grpSpPr>
                    <p:sp>
                      <p:nvSpPr>
                        <p:cNvPr id="420" name="Ellipse 419"/>
                        <p:cNvSpPr/>
                        <p:nvPr/>
                      </p:nvSpPr>
                      <p:spPr>
                        <a:xfrm>
                          <a:off x="1071538" y="2714620"/>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grpSp>
                      <p:nvGrpSpPr>
                        <p:cNvPr id="19" name="Groupe 112"/>
                        <p:cNvGrpSpPr/>
                        <p:nvPr/>
                      </p:nvGrpSpPr>
                      <p:grpSpPr>
                        <a:xfrm>
                          <a:off x="642902" y="2285992"/>
                          <a:ext cx="1167449" cy="1491625"/>
                          <a:chOff x="1806327" y="2838811"/>
                          <a:chExt cx="1387941" cy="1397986"/>
                        </a:xfrm>
                      </p:grpSpPr>
                      <p:cxnSp>
                        <p:nvCxnSpPr>
                          <p:cNvPr id="425" name="Connecteur droit 424"/>
                          <p:cNvCxnSpPr/>
                          <p:nvPr/>
                        </p:nvCxnSpPr>
                        <p:spPr>
                          <a:xfrm rot="16200000" flipV="1">
                            <a:off x="1433909" y="3211230"/>
                            <a:ext cx="1397986" cy="653148"/>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26" name="Connecteur droit 425"/>
                          <p:cNvCxnSpPr/>
                          <p:nvPr/>
                        </p:nvCxnSpPr>
                        <p:spPr>
                          <a:xfrm rot="10800000">
                            <a:off x="1806327" y="2838811"/>
                            <a:ext cx="1387939" cy="15533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27" name="Connecteur droit 426"/>
                          <p:cNvCxnSpPr/>
                          <p:nvPr/>
                        </p:nvCxnSpPr>
                        <p:spPr>
                          <a:xfrm rot="5400000" flipH="1" flipV="1">
                            <a:off x="2205546" y="3248075"/>
                            <a:ext cx="1242653" cy="734791"/>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28" name="Connecteur droit 427"/>
                          <p:cNvCxnSpPr/>
                          <p:nvPr/>
                        </p:nvCxnSpPr>
                        <p:spPr>
                          <a:xfrm rot="10800000" flipV="1">
                            <a:off x="1806327" y="2838811"/>
                            <a:ext cx="979719" cy="2"/>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29" name="Connecteur droit 428"/>
                          <p:cNvCxnSpPr/>
                          <p:nvPr/>
                        </p:nvCxnSpPr>
                        <p:spPr>
                          <a:xfrm rot="10800000">
                            <a:off x="2786049" y="2838811"/>
                            <a:ext cx="408217" cy="15533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30" name="Connecteur droit 429"/>
                          <p:cNvCxnSpPr/>
                          <p:nvPr/>
                        </p:nvCxnSpPr>
                        <p:spPr>
                          <a:xfrm rot="5400000" flipH="1" flipV="1">
                            <a:off x="1923771" y="3374518"/>
                            <a:ext cx="1397984" cy="326574"/>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422" name="Ellipse 421"/>
                        <p:cNvSpPr/>
                        <p:nvPr/>
                      </p:nvSpPr>
                      <p:spPr>
                        <a:xfrm>
                          <a:off x="571472" y="2214554"/>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423" name="Ellipse 422"/>
                        <p:cNvSpPr/>
                        <p:nvPr/>
                      </p:nvSpPr>
                      <p:spPr>
                        <a:xfrm>
                          <a:off x="1142976" y="3643314"/>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424" name="Ellipse 423"/>
                        <p:cNvSpPr/>
                        <p:nvPr/>
                      </p:nvSpPr>
                      <p:spPr>
                        <a:xfrm>
                          <a:off x="1714480" y="2357430"/>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sp>
                    <p:nvSpPr>
                      <p:cNvPr id="419" name="Ellipse 418"/>
                      <p:cNvSpPr/>
                      <p:nvPr/>
                    </p:nvSpPr>
                    <p:spPr>
                      <a:xfrm>
                        <a:off x="1428728" y="2143116"/>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grpSp>
                  <p:nvGrpSpPr>
                    <p:cNvPr id="32" name="Groupe 265"/>
                    <p:cNvGrpSpPr/>
                    <p:nvPr/>
                  </p:nvGrpSpPr>
                  <p:grpSpPr>
                    <a:xfrm rot="21446799">
                      <a:off x="2832460" y="3656223"/>
                      <a:ext cx="1245238" cy="1798751"/>
                      <a:chOff x="3286116" y="2071678"/>
                      <a:chExt cx="1245238" cy="1798751"/>
                    </a:xfrm>
                  </p:grpSpPr>
                  <p:grpSp>
                    <p:nvGrpSpPr>
                      <p:cNvPr id="38" name="Groupe 112"/>
                      <p:cNvGrpSpPr/>
                      <p:nvPr/>
                    </p:nvGrpSpPr>
                    <p:grpSpPr>
                      <a:xfrm>
                        <a:off x="3401787" y="2218843"/>
                        <a:ext cx="1098773" cy="1574491"/>
                        <a:chOff x="1806328" y="2838814"/>
                        <a:chExt cx="1306295" cy="1475651"/>
                      </a:xfrm>
                    </p:grpSpPr>
                    <p:cxnSp>
                      <p:nvCxnSpPr>
                        <p:cNvPr id="412" name="Connecteur droit 411"/>
                        <p:cNvCxnSpPr/>
                        <p:nvPr/>
                      </p:nvCxnSpPr>
                      <p:spPr>
                        <a:xfrm rot="16200000" flipV="1">
                          <a:off x="1272614" y="3372532"/>
                          <a:ext cx="1475650" cy="408214"/>
                        </a:xfrm>
                        <a:prstGeom prst="line">
                          <a:avLst/>
                        </a:prstGeom>
                        <a:ln>
                          <a:prstDash val="sysDot"/>
                        </a:ln>
                      </p:spPr>
                      <p:style>
                        <a:lnRef idx="2">
                          <a:schemeClr val="accent4"/>
                        </a:lnRef>
                        <a:fillRef idx="0">
                          <a:schemeClr val="accent4"/>
                        </a:fillRef>
                        <a:effectRef idx="1">
                          <a:schemeClr val="accent4"/>
                        </a:effectRef>
                        <a:fontRef idx="minor">
                          <a:schemeClr val="tx1"/>
                        </a:fontRef>
                      </p:style>
                    </p:cxnSp>
                    <p:cxnSp>
                      <p:nvCxnSpPr>
                        <p:cNvPr id="413" name="Connecteur droit 412"/>
                        <p:cNvCxnSpPr/>
                        <p:nvPr/>
                      </p:nvCxnSpPr>
                      <p:spPr>
                        <a:xfrm rot="10800000">
                          <a:off x="1806328" y="2838814"/>
                          <a:ext cx="1306295" cy="7766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14" name="Connecteur droit 413"/>
                        <p:cNvCxnSpPr/>
                        <p:nvPr/>
                      </p:nvCxnSpPr>
                      <p:spPr>
                        <a:xfrm rot="5400000" flipH="1" flipV="1">
                          <a:off x="1964590" y="3166432"/>
                          <a:ext cx="1397986" cy="898078"/>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15" name="Connecteur droit 414"/>
                        <p:cNvCxnSpPr/>
                        <p:nvPr/>
                      </p:nvCxnSpPr>
                      <p:spPr>
                        <a:xfrm rot="10800000">
                          <a:off x="1806328" y="2838814"/>
                          <a:ext cx="408217" cy="232995"/>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16" name="Connecteur droit 415"/>
                        <p:cNvCxnSpPr/>
                        <p:nvPr/>
                      </p:nvCxnSpPr>
                      <p:spPr>
                        <a:xfrm rot="10800000" flipV="1">
                          <a:off x="2214544" y="2916478"/>
                          <a:ext cx="898078" cy="155332"/>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17" name="Connecteur droit 416"/>
                        <p:cNvCxnSpPr/>
                        <p:nvPr/>
                      </p:nvCxnSpPr>
                      <p:spPr>
                        <a:xfrm rot="5400000" flipH="1" flipV="1">
                          <a:off x="1593219" y="3693138"/>
                          <a:ext cx="1242653" cy="1"/>
                        </a:xfrm>
                        <a:prstGeom prst="line">
                          <a:avLst/>
                        </a:prstGeom>
                        <a:ln>
                          <a:prstDash val="sysDot"/>
                        </a:ln>
                      </p:spPr>
                      <p:style>
                        <a:lnRef idx="2">
                          <a:schemeClr val="accent4"/>
                        </a:lnRef>
                        <a:fillRef idx="0">
                          <a:schemeClr val="accent4"/>
                        </a:fillRef>
                        <a:effectRef idx="1">
                          <a:schemeClr val="accent4"/>
                        </a:effectRef>
                        <a:fontRef idx="minor">
                          <a:schemeClr val="tx1"/>
                        </a:fontRef>
                      </p:style>
                    </p:cxnSp>
                  </p:grpSp>
                  <p:sp>
                    <p:nvSpPr>
                      <p:cNvPr id="407" name="Ellipse 406"/>
                      <p:cNvSpPr/>
                      <p:nvPr/>
                    </p:nvSpPr>
                    <p:spPr>
                      <a:xfrm>
                        <a:off x="3714744" y="2643182"/>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08" name="Ellipse 407"/>
                      <p:cNvSpPr/>
                      <p:nvPr/>
                    </p:nvSpPr>
                    <p:spPr>
                      <a:xfrm>
                        <a:off x="3714744" y="3643314"/>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409" name="Ellipse 408"/>
                      <p:cNvSpPr/>
                      <p:nvPr/>
                    </p:nvSpPr>
                    <p:spPr>
                      <a:xfrm>
                        <a:off x="4357686" y="2214554"/>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410" name="Ellipse 409"/>
                      <p:cNvSpPr/>
                      <p:nvPr/>
                    </p:nvSpPr>
                    <p:spPr>
                      <a:xfrm>
                        <a:off x="3286116" y="2071678"/>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411" name="Ellipse 40"/>
                      <p:cNvSpPr/>
                      <p:nvPr/>
                    </p:nvSpPr>
                    <p:spPr>
                      <a:xfrm>
                        <a:off x="3643306" y="2357430"/>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grpSp>
                  <p:nvGrpSpPr>
                    <p:cNvPr id="46" name="Groupe 268"/>
                    <p:cNvGrpSpPr/>
                    <p:nvPr/>
                  </p:nvGrpSpPr>
                  <p:grpSpPr>
                    <a:xfrm rot="21446799">
                      <a:off x="1679411" y="3491487"/>
                      <a:ext cx="1316676" cy="1727313"/>
                      <a:chOff x="2143108" y="1857364"/>
                      <a:chExt cx="1316676" cy="1727313"/>
                    </a:xfrm>
                  </p:grpSpPr>
                  <p:grpSp>
                    <p:nvGrpSpPr>
                      <p:cNvPr id="58" name="Groupe 212"/>
                      <p:cNvGrpSpPr/>
                      <p:nvPr/>
                    </p:nvGrpSpPr>
                    <p:grpSpPr>
                      <a:xfrm>
                        <a:off x="2153727" y="1928791"/>
                        <a:ext cx="1236122" cy="1574488"/>
                        <a:chOff x="1933899" y="2071678"/>
                        <a:chExt cx="1056263" cy="1085859"/>
                      </a:xfrm>
                    </p:grpSpPr>
                    <p:grpSp>
                      <p:nvGrpSpPr>
                        <p:cNvPr id="61" name="Groupe 112"/>
                        <p:cNvGrpSpPr/>
                        <p:nvPr/>
                      </p:nvGrpSpPr>
                      <p:grpSpPr>
                        <a:xfrm>
                          <a:off x="1933899" y="2071678"/>
                          <a:ext cx="1056263" cy="1085859"/>
                          <a:chOff x="1724684" y="2761145"/>
                          <a:chExt cx="1469582" cy="1475654"/>
                        </a:xfrm>
                      </p:grpSpPr>
                      <p:cxnSp>
                        <p:nvCxnSpPr>
                          <p:cNvPr id="400" name="Connecteur droit 399"/>
                          <p:cNvCxnSpPr/>
                          <p:nvPr/>
                        </p:nvCxnSpPr>
                        <p:spPr>
                          <a:xfrm rot="16200000" flipV="1">
                            <a:off x="1352267" y="3211232"/>
                            <a:ext cx="1397985" cy="653146"/>
                          </a:xfrm>
                          <a:prstGeom prst="line">
                            <a:avLst/>
                          </a:prstGeom>
                          <a:ln>
                            <a:prstDash val="sysDot"/>
                          </a:ln>
                        </p:spPr>
                        <p:style>
                          <a:lnRef idx="2">
                            <a:schemeClr val="accent4"/>
                          </a:lnRef>
                          <a:fillRef idx="0">
                            <a:schemeClr val="accent4"/>
                          </a:fillRef>
                          <a:effectRef idx="1">
                            <a:schemeClr val="accent4"/>
                          </a:effectRef>
                          <a:fontRef idx="minor">
                            <a:schemeClr val="tx1"/>
                          </a:fontRef>
                        </p:style>
                      </p:cxnSp>
                      <p:cxnSp>
                        <p:nvCxnSpPr>
                          <p:cNvPr id="401" name="Connecteur droit 400"/>
                          <p:cNvCxnSpPr/>
                          <p:nvPr/>
                        </p:nvCxnSpPr>
                        <p:spPr>
                          <a:xfrm rot="10800000">
                            <a:off x="1724684" y="2838813"/>
                            <a:ext cx="1469582" cy="155332"/>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02" name="Connecteur droit 401"/>
                          <p:cNvCxnSpPr/>
                          <p:nvPr/>
                        </p:nvCxnSpPr>
                        <p:spPr>
                          <a:xfrm rot="5400000" flipH="1" flipV="1">
                            <a:off x="2164722" y="3207254"/>
                            <a:ext cx="1242654" cy="81643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03" name="Connecteur droit 32"/>
                          <p:cNvCxnSpPr/>
                          <p:nvPr/>
                        </p:nvCxnSpPr>
                        <p:spPr>
                          <a:xfrm rot="10800000" flipV="1">
                            <a:off x="1724686" y="2761145"/>
                            <a:ext cx="979719" cy="77668"/>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04" name="Connecteur droit 403"/>
                          <p:cNvCxnSpPr/>
                          <p:nvPr/>
                        </p:nvCxnSpPr>
                        <p:spPr>
                          <a:xfrm rot="10800000">
                            <a:off x="2704405" y="2761145"/>
                            <a:ext cx="489861" cy="233000"/>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05" name="Connecteur droit 404"/>
                          <p:cNvCxnSpPr/>
                          <p:nvPr/>
                        </p:nvCxnSpPr>
                        <p:spPr>
                          <a:xfrm rot="5400000" flipH="1" flipV="1">
                            <a:off x="1803293" y="3335686"/>
                            <a:ext cx="1475653" cy="326573"/>
                          </a:xfrm>
                          <a:prstGeom prst="line">
                            <a:avLst/>
                          </a:prstGeom>
                          <a:ln>
                            <a:prstDash val="sysDot"/>
                          </a:ln>
                        </p:spPr>
                        <p:style>
                          <a:lnRef idx="2">
                            <a:schemeClr val="accent4"/>
                          </a:lnRef>
                          <a:fillRef idx="0">
                            <a:schemeClr val="accent4"/>
                          </a:fillRef>
                          <a:effectRef idx="1">
                            <a:schemeClr val="accent4"/>
                          </a:effectRef>
                          <a:fontRef idx="minor">
                            <a:schemeClr val="tx1"/>
                          </a:fontRef>
                        </p:style>
                      </p:cxnSp>
                    </p:grpSp>
                    <p:cxnSp>
                      <p:nvCxnSpPr>
                        <p:cNvPr id="399" name="Connecteur droit 398"/>
                        <p:cNvCxnSpPr/>
                        <p:nvPr/>
                      </p:nvCxnSpPr>
                      <p:spPr>
                        <a:xfrm rot="16200000" flipV="1">
                          <a:off x="2250265" y="2964653"/>
                          <a:ext cx="214314" cy="142876"/>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393" name="Ellipse 392"/>
                      <p:cNvSpPr/>
                      <p:nvPr/>
                    </p:nvSpPr>
                    <p:spPr>
                      <a:xfrm>
                        <a:off x="2643174" y="2357430"/>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394" name="Ellipse 393"/>
                      <p:cNvSpPr/>
                      <p:nvPr/>
                    </p:nvSpPr>
                    <p:spPr>
                      <a:xfrm>
                        <a:off x="2643174" y="3357562"/>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95" name="Ellipse 394"/>
                      <p:cNvSpPr/>
                      <p:nvPr/>
                    </p:nvSpPr>
                    <p:spPr>
                      <a:xfrm>
                        <a:off x="2857488" y="1857364"/>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96" name="Ellipse 395"/>
                      <p:cNvSpPr/>
                      <p:nvPr/>
                    </p:nvSpPr>
                    <p:spPr>
                      <a:xfrm>
                        <a:off x="2143108" y="1928802"/>
                        <a:ext cx="173668" cy="227115"/>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97" name="Ellipse 26"/>
                      <p:cNvSpPr/>
                      <p:nvPr/>
                    </p:nvSpPr>
                    <p:spPr>
                      <a:xfrm>
                        <a:off x="3286116" y="2071678"/>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grpSp>
                  <p:nvGrpSpPr>
                    <p:cNvPr id="71" name="Groupe 225"/>
                    <p:cNvGrpSpPr/>
                    <p:nvPr/>
                  </p:nvGrpSpPr>
                  <p:grpSpPr>
                    <a:xfrm>
                      <a:off x="1071538" y="3571876"/>
                      <a:ext cx="2245370" cy="727181"/>
                      <a:chOff x="1071538" y="3571876"/>
                      <a:chExt cx="2245370" cy="727181"/>
                    </a:xfrm>
                  </p:grpSpPr>
                  <p:grpSp>
                    <p:nvGrpSpPr>
                      <p:cNvPr id="77" name="Groupe 163"/>
                      <p:cNvGrpSpPr/>
                      <p:nvPr/>
                    </p:nvGrpSpPr>
                    <p:grpSpPr>
                      <a:xfrm>
                        <a:off x="1142968" y="3691200"/>
                        <a:ext cx="2046488" cy="500273"/>
                        <a:chOff x="4913888" y="2273106"/>
                        <a:chExt cx="1748721" cy="345016"/>
                      </a:xfrm>
                      <a:scene3d>
                        <a:camera prst="orthographicFront">
                          <a:rot lat="0" lon="0" rev="0"/>
                        </a:camera>
                        <a:lightRig rig="threePt" dir="t"/>
                      </a:scene3d>
                    </p:grpSpPr>
                    <p:cxnSp>
                      <p:nvCxnSpPr>
                        <p:cNvPr id="386" name="Connecteur droit 385"/>
                        <p:cNvCxnSpPr/>
                        <p:nvPr/>
                      </p:nvCxnSpPr>
                      <p:spPr>
                        <a:xfrm rot="10800000">
                          <a:off x="5463280" y="2273106"/>
                          <a:ext cx="888509" cy="65516"/>
                        </a:xfrm>
                        <a:prstGeom prst="line">
                          <a:avLst/>
                        </a:prstGeom>
                        <a:ln w="73025">
                          <a:solidFill>
                            <a:srgbClr val="2948E3"/>
                          </a:solidFill>
                          <a:prstDash val="sysDot"/>
                        </a:ln>
                        <a:sp3d>
                          <a:bevelT w="114300" prst="artDeco"/>
                        </a:sp3d>
                      </p:spPr>
                      <p:style>
                        <a:lnRef idx="3">
                          <a:schemeClr val="accent1"/>
                        </a:lnRef>
                        <a:fillRef idx="0">
                          <a:schemeClr val="accent1"/>
                        </a:fillRef>
                        <a:effectRef idx="2">
                          <a:schemeClr val="accent1"/>
                        </a:effectRef>
                        <a:fontRef idx="minor">
                          <a:schemeClr val="tx1"/>
                        </a:fontRef>
                      </p:style>
                    </p:cxnSp>
                    <p:cxnSp>
                      <p:nvCxnSpPr>
                        <p:cNvPr id="387" name="Connecteur droit 386"/>
                        <p:cNvCxnSpPr/>
                        <p:nvPr/>
                      </p:nvCxnSpPr>
                      <p:spPr>
                        <a:xfrm rot="10800000">
                          <a:off x="5199636" y="2567223"/>
                          <a:ext cx="837267" cy="39020"/>
                        </a:xfrm>
                        <a:prstGeom prst="line">
                          <a:avLst/>
                        </a:prstGeom>
                        <a:ln w="73025">
                          <a:solidFill>
                            <a:srgbClr val="2948E3"/>
                          </a:solidFill>
                          <a:prstDash val="sysDot"/>
                        </a:ln>
                        <a:sp3d>
                          <a:bevelT w="114300" prst="artDeco"/>
                        </a:sp3d>
                      </p:spPr>
                      <p:style>
                        <a:lnRef idx="3">
                          <a:schemeClr val="accent1"/>
                        </a:lnRef>
                        <a:fillRef idx="0">
                          <a:schemeClr val="accent1"/>
                        </a:fillRef>
                        <a:effectRef idx="2">
                          <a:schemeClr val="accent1"/>
                        </a:effectRef>
                        <a:fontRef idx="minor">
                          <a:schemeClr val="tx1"/>
                        </a:fontRef>
                      </p:style>
                    </p:cxnSp>
                    <p:cxnSp>
                      <p:nvCxnSpPr>
                        <p:cNvPr id="388" name="Connecteur droit 387"/>
                        <p:cNvCxnSpPr/>
                        <p:nvPr/>
                      </p:nvCxnSpPr>
                      <p:spPr>
                        <a:xfrm rot="10800000" flipV="1">
                          <a:off x="4974932" y="2289353"/>
                          <a:ext cx="427307" cy="147804"/>
                        </a:xfrm>
                        <a:prstGeom prst="line">
                          <a:avLst/>
                        </a:prstGeom>
                        <a:ln w="73025">
                          <a:solidFill>
                            <a:srgbClr val="2948E3"/>
                          </a:solidFill>
                          <a:prstDash val="sysDot"/>
                        </a:ln>
                        <a:sp3d>
                          <a:bevelT w="114300" prst="artDeco"/>
                        </a:sp3d>
                      </p:spPr>
                      <p:style>
                        <a:lnRef idx="3">
                          <a:schemeClr val="accent1"/>
                        </a:lnRef>
                        <a:fillRef idx="0">
                          <a:schemeClr val="accent1"/>
                        </a:fillRef>
                        <a:effectRef idx="2">
                          <a:schemeClr val="accent1"/>
                        </a:effectRef>
                        <a:fontRef idx="minor">
                          <a:schemeClr val="tx1"/>
                        </a:fontRef>
                      </p:style>
                    </p:cxnSp>
                    <p:cxnSp>
                      <p:nvCxnSpPr>
                        <p:cNvPr id="389" name="Connecteur droit 388"/>
                        <p:cNvCxnSpPr>
                          <a:stCxn id="424" idx="1"/>
                        </p:cNvCxnSpPr>
                        <p:nvPr/>
                      </p:nvCxnSpPr>
                      <p:spPr>
                        <a:xfrm rot="16200000" flipV="1">
                          <a:off x="4985824" y="2380979"/>
                          <a:ext cx="80297" cy="224169"/>
                        </a:xfrm>
                        <a:prstGeom prst="line">
                          <a:avLst/>
                        </a:prstGeom>
                        <a:ln w="73025">
                          <a:solidFill>
                            <a:srgbClr val="2948E3"/>
                          </a:solidFill>
                          <a:prstDash val="sysDot"/>
                        </a:ln>
                        <a:sp3d>
                          <a:bevelT w="114300" prst="artDeco"/>
                        </a:sp3d>
                      </p:spPr>
                      <p:style>
                        <a:lnRef idx="3">
                          <a:schemeClr val="accent1"/>
                        </a:lnRef>
                        <a:fillRef idx="0">
                          <a:schemeClr val="accent1"/>
                        </a:fillRef>
                        <a:effectRef idx="2">
                          <a:schemeClr val="accent1"/>
                        </a:effectRef>
                        <a:fontRef idx="minor">
                          <a:schemeClr val="tx1"/>
                        </a:fontRef>
                      </p:style>
                    </p:cxnSp>
                    <p:cxnSp>
                      <p:nvCxnSpPr>
                        <p:cNvPr id="390" name="Connecteur droit 389"/>
                        <p:cNvCxnSpPr/>
                        <p:nvPr/>
                      </p:nvCxnSpPr>
                      <p:spPr>
                        <a:xfrm rot="10800000" flipV="1">
                          <a:off x="6073717" y="2532876"/>
                          <a:ext cx="570238" cy="85246"/>
                        </a:xfrm>
                        <a:prstGeom prst="line">
                          <a:avLst/>
                        </a:prstGeom>
                        <a:ln w="73025">
                          <a:solidFill>
                            <a:srgbClr val="2948E3"/>
                          </a:solidFill>
                          <a:prstDash val="sysDot"/>
                        </a:ln>
                        <a:sp3d>
                          <a:bevelT w="114300" prst="artDeco"/>
                        </a:sp3d>
                      </p:spPr>
                      <p:style>
                        <a:lnRef idx="3">
                          <a:schemeClr val="accent1"/>
                        </a:lnRef>
                        <a:fillRef idx="0">
                          <a:schemeClr val="accent1"/>
                        </a:fillRef>
                        <a:effectRef idx="2">
                          <a:schemeClr val="accent1"/>
                        </a:effectRef>
                        <a:fontRef idx="minor">
                          <a:schemeClr val="tx1"/>
                        </a:fontRef>
                      </p:style>
                    </p:cxnSp>
                    <p:cxnSp>
                      <p:nvCxnSpPr>
                        <p:cNvPr id="391" name="Connecteur droit 390"/>
                        <p:cNvCxnSpPr/>
                        <p:nvPr/>
                      </p:nvCxnSpPr>
                      <p:spPr>
                        <a:xfrm rot="16200000" flipV="1">
                          <a:off x="6506854" y="2321015"/>
                          <a:ext cx="88879" cy="222631"/>
                        </a:xfrm>
                        <a:prstGeom prst="line">
                          <a:avLst/>
                        </a:prstGeom>
                        <a:ln w="73025">
                          <a:solidFill>
                            <a:srgbClr val="2948E3"/>
                          </a:solidFill>
                          <a:prstDash val="sysDot"/>
                        </a:ln>
                        <a:sp3d>
                          <a:bevelT w="114300" prst="artDeco"/>
                        </a:sp3d>
                      </p:spPr>
                      <p:style>
                        <a:lnRef idx="3">
                          <a:schemeClr val="accent1"/>
                        </a:lnRef>
                        <a:fillRef idx="0">
                          <a:schemeClr val="accent1"/>
                        </a:fillRef>
                        <a:effectRef idx="2">
                          <a:schemeClr val="accent1"/>
                        </a:effectRef>
                        <a:fontRef idx="minor">
                          <a:schemeClr val="tx1"/>
                        </a:fontRef>
                      </p:style>
                    </p:cxnSp>
                  </p:grpSp>
                  <p:grpSp>
                    <p:nvGrpSpPr>
                      <p:cNvPr id="85" name="Groupe 222"/>
                      <p:cNvGrpSpPr/>
                      <p:nvPr/>
                    </p:nvGrpSpPr>
                    <p:grpSpPr>
                      <a:xfrm>
                        <a:off x="1071538" y="3571876"/>
                        <a:ext cx="2245370" cy="727181"/>
                        <a:chOff x="2433833" y="2146872"/>
                        <a:chExt cx="2245370" cy="727181"/>
                      </a:xfrm>
                    </p:grpSpPr>
                    <p:sp>
                      <p:nvSpPr>
                        <p:cNvPr id="380" name="Ellipse 379"/>
                        <p:cNvSpPr/>
                        <p:nvPr/>
                      </p:nvSpPr>
                      <p:spPr>
                        <a:xfrm rot="21446799">
                          <a:off x="4505535" y="2504062"/>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381" name="Ellipse 380"/>
                        <p:cNvSpPr/>
                        <p:nvPr/>
                      </p:nvSpPr>
                      <p:spPr>
                        <a:xfrm rot="21446799">
                          <a:off x="4153317" y="2222065"/>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382" name="Ellipse 381"/>
                        <p:cNvSpPr/>
                        <p:nvPr/>
                      </p:nvSpPr>
                      <p:spPr>
                        <a:xfrm rot="21446799">
                          <a:off x="3005337" y="2146872"/>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383" name="Ellipse 382"/>
                        <p:cNvSpPr/>
                        <p:nvPr/>
                      </p:nvSpPr>
                      <p:spPr>
                        <a:xfrm rot="21446799">
                          <a:off x="2433833" y="2432624"/>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384" name="Ellipse 383"/>
                        <p:cNvSpPr/>
                        <p:nvPr/>
                      </p:nvSpPr>
                      <p:spPr>
                        <a:xfrm rot="21446799">
                          <a:off x="2719585" y="2575499"/>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385" name="Ellipse 384"/>
                        <p:cNvSpPr/>
                        <p:nvPr/>
                      </p:nvSpPr>
                      <p:spPr>
                        <a:xfrm rot="21446799">
                          <a:off x="3719717" y="2646938"/>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grpSp>
                </p:grpSp>
              </p:grpSp>
            </p:grpSp>
            <p:grpSp>
              <p:nvGrpSpPr>
                <p:cNvPr id="200" name="Groupe 189"/>
                <p:cNvGrpSpPr/>
                <p:nvPr/>
              </p:nvGrpSpPr>
              <p:grpSpPr>
                <a:xfrm rot="10800000">
                  <a:off x="5429256" y="5357826"/>
                  <a:ext cx="2286016" cy="1071570"/>
                  <a:chOff x="264833" y="3491487"/>
                  <a:chExt cx="3812865" cy="2261619"/>
                </a:xfrm>
              </p:grpSpPr>
              <p:grpSp>
                <p:nvGrpSpPr>
                  <p:cNvPr id="213" name="Groupe 261"/>
                  <p:cNvGrpSpPr/>
                  <p:nvPr/>
                </p:nvGrpSpPr>
                <p:grpSpPr>
                  <a:xfrm rot="21446799">
                    <a:off x="1395189" y="4025793"/>
                    <a:ext cx="1173799" cy="1727313"/>
                    <a:chOff x="1785919" y="2357430"/>
                    <a:chExt cx="1173799" cy="1727313"/>
                  </a:xfrm>
                </p:grpSpPr>
                <p:grpSp>
                  <p:nvGrpSpPr>
                    <p:cNvPr id="219" name="Groupe 260"/>
                    <p:cNvGrpSpPr/>
                    <p:nvPr/>
                  </p:nvGrpSpPr>
                  <p:grpSpPr>
                    <a:xfrm>
                      <a:off x="1785919" y="2357430"/>
                      <a:ext cx="1123211" cy="1643066"/>
                      <a:chOff x="1785918" y="2357430"/>
                      <a:chExt cx="1123211" cy="1643066"/>
                    </a:xfrm>
                  </p:grpSpPr>
                  <p:grpSp>
                    <p:nvGrpSpPr>
                      <p:cNvPr id="227" name="Groupe 112"/>
                      <p:cNvGrpSpPr/>
                      <p:nvPr/>
                    </p:nvGrpSpPr>
                    <p:grpSpPr>
                      <a:xfrm>
                        <a:off x="1810356" y="2426007"/>
                        <a:ext cx="1098773" cy="1574489"/>
                        <a:chOff x="1806328" y="2838814"/>
                        <a:chExt cx="1306295" cy="1475651"/>
                      </a:xfrm>
                    </p:grpSpPr>
                    <p:cxnSp>
                      <p:nvCxnSpPr>
                        <p:cNvPr id="285" name="Connecteur droit 284"/>
                        <p:cNvCxnSpPr/>
                        <p:nvPr/>
                      </p:nvCxnSpPr>
                      <p:spPr>
                        <a:xfrm rot="10800000" flipV="1">
                          <a:off x="2214544" y="2916478"/>
                          <a:ext cx="898078" cy="155332"/>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286" name="Connecteur droit 285"/>
                        <p:cNvCxnSpPr/>
                        <p:nvPr/>
                      </p:nvCxnSpPr>
                      <p:spPr>
                        <a:xfrm rot="16200000" flipV="1">
                          <a:off x="1272614" y="3372532"/>
                          <a:ext cx="1475650" cy="40821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287" name="Connecteur droit 286"/>
                        <p:cNvCxnSpPr/>
                        <p:nvPr/>
                      </p:nvCxnSpPr>
                      <p:spPr>
                        <a:xfrm rot="10800000">
                          <a:off x="1806328" y="2838814"/>
                          <a:ext cx="1306295" cy="7766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288" name="Connecteur droit 287"/>
                        <p:cNvCxnSpPr/>
                        <p:nvPr/>
                      </p:nvCxnSpPr>
                      <p:spPr>
                        <a:xfrm rot="5400000" flipH="1" flipV="1">
                          <a:off x="1964590" y="3166432"/>
                          <a:ext cx="1397986" cy="898078"/>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289" name="Connecteur droit 288"/>
                        <p:cNvCxnSpPr/>
                        <p:nvPr/>
                      </p:nvCxnSpPr>
                      <p:spPr>
                        <a:xfrm rot="10800000">
                          <a:off x="1806328" y="2838814"/>
                          <a:ext cx="408217" cy="232995"/>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290" name="Connecteur droit 289"/>
                        <p:cNvCxnSpPr/>
                        <p:nvPr/>
                      </p:nvCxnSpPr>
                      <p:spPr>
                        <a:xfrm rot="5400000" flipH="1" flipV="1">
                          <a:off x="1593219" y="3693138"/>
                          <a:ext cx="1242653" cy="1"/>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284" name="Ellipse 283"/>
                      <p:cNvSpPr/>
                      <p:nvPr/>
                    </p:nvSpPr>
                    <p:spPr>
                      <a:xfrm>
                        <a:off x="1785918" y="2357430"/>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grpSp>
                <p:sp>
                  <p:nvSpPr>
                    <p:cNvPr id="279" name="Ellipse 278"/>
                    <p:cNvSpPr/>
                    <p:nvPr/>
                  </p:nvSpPr>
                  <p:spPr>
                    <a:xfrm>
                      <a:off x="2214546" y="2928934"/>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80" name="Ellipse 279"/>
                    <p:cNvSpPr/>
                    <p:nvPr/>
                  </p:nvSpPr>
                  <p:spPr>
                    <a:xfrm>
                      <a:off x="2071670" y="3857628"/>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281" name="Ellipse 280"/>
                    <p:cNvSpPr/>
                    <p:nvPr/>
                  </p:nvSpPr>
                  <p:spPr>
                    <a:xfrm>
                      <a:off x="2071671" y="2571745"/>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282" name="Ellipse 79"/>
                    <p:cNvSpPr/>
                    <p:nvPr/>
                  </p:nvSpPr>
                  <p:spPr>
                    <a:xfrm>
                      <a:off x="2786050" y="2428868"/>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grpSp>
              <p:grpSp>
                <p:nvGrpSpPr>
                  <p:cNvPr id="239" name="Groupe 263"/>
                  <p:cNvGrpSpPr/>
                  <p:nvPr/>
                </p:nvGrpSpPr>
                <p:grpSpPr>
                  <a:xfrm rot="21446799">
                    <a:off x="2415361" y="3959227"/>
                    <a:ext cx="1316676" cy="1727313"/>
                    <a:chOff x="2857488" y="2357430"/>
                    <a:chExt cx="1316676" cy="1727313"/>
                  </a:xfrm>
                </p:grpSpPr>
                <p:grpSp>
                  <p:nvGrpSpPr>
                    <p:cNvPr id="242" name="Groupe 112"/>
                    <p:cNvGrpSpPr/>
                    <p:nvPr/>
                  </p:nvGrpSpPr>
                  <p:grpSpPr>
                    <a:xfrm>
                      <a:off x="2909134" y="2426010"/>
                      <a:ext cx="1236121" cy="1574494"/>
                      <a:chOff x="1724684" y="2761145"/>
                      <a:chExt cx="1469582" cy="1475653"/>
                    </a:xfrm>
                  </p:grpSpPr>
                  <p:cxnSp>
                    <p:nvCxnSpPr>
                      <p:cNvPr id="272" name="Connecteur droit 271"/>
                      <p:cNvCxnSpPr/>
                      <p:nvPr/>
                    </p:nvCxnSpPr>
                    <p:spPr>
                      <a:xfrm rot="16200000" flipV="1">
                        <a:off x="1352267" y="3211232"/>
                        <a:ext cx="1397985" cy="653146"/>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273" name="Connecteur droit 272"/>
                      <p:cNvCxnSpPr/>
                      <p:nvPr/>
                    </p:nvCxnSpPr>
                    <p:spPr>
                      <a:xfrm rot="10800000">
                        <a:off x="1724684" y="2838813"/>
                        <a:ext cx="1469582" cy="155332"/>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274" name="Connecteur droit 273"/>
                      <p:cNvCxnSpPr/>
                      <p:nvPr/>
                    </p:nvCxnSpPr>
                    <p:spPr>
                      <a:xfrm rot="5400000" flipH="1" flipV="1">
                        <a:off x="2164722" y="3207254"/>
                        <a:ext cx="1242654" cy="816434"/>
                      </a:xfrm>
                      <a:prstGeom prst="line">
                        <a:avLst/>
                      </a:prstGeom>
                      <a:ln>
                        <a:prstDash val="sysDot"/>
                      </a:ln>
                    </p:spPr>
                    <p:style>
                      <a:lnRef idx="2">
                        <a:schemeClr val="accent4"/>
                      </a:lnRef>
                      <a:fillRef idx="0">
                        <a:schemeClr val="accent4"/>
                      </a:fillRef>
                      <a:effectRef idx="1">
                        <a:schemeClr val="accent4"/>
                      </a:effectRef>
                      <a:fontRef idx="minor">
                        <a:schemeClr val="tx1"/>
                      </a:fontRef>
                    </p:style>
                  </p:cxnSp>
                  <p:cxnSp>
                    <p:nvCxnSpPr>
                      <p:cNvPr id="275" name="Connecteur droit 274"/>
                      <p:cNvCxnSpPr/>
                      <p:nvPr/>
                    </p:nvCxnSpPr>
                    <p:spPr>
                      <a:xfrm rot="10800000" flipV="1">
                        <a:off x="1724686" y="2761145"/>
                        <a:ext cx="979719" cy="77668"/>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276" name="Connecteur droit 275"/>
                      <p:cNvCxnSpPr/>
                      <p:nvPr/>
                    </p:nvCxnSpPr>
                    <p:spPr>
                      <a:xfrm rot="10800000">
                        <a:off x="2704405" y="2761145"/>
                        <a:ext cx="489861" cy="233000"/>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277" name="Connecteur droit 276"/>
                      <p:cNvCxnSpPr/>
                      <p:nvPr/>
                    </p:nvCxnSpPr>
                    <p:spPr>
                      <a:xfrm rot="5400000" flipH="1" flipV="1">
                        <a:off x="1803296" y="3335683"/>
                        <a:ext cx="1475649" cy="326575"/>
                      </a:xfrm>
                      <a:prstGeom prst="line">
                        <a:avLst/>
                      </a:prstGeom>
                      <a:ln>
                        <a:prstDash val="sysDot"/>
                      </a:ln>
                    </p:spPr>
                    <p:style>
                      <a:lnRef idx="2">
                        <a:schemeClr val="accent4"/>
                      </a:lnRef>
                      <a:fillRef idx="0">
                        <a:schemeClr val="accent4"/>
                      </a:fillRef>
                      <a:effectRef idx="1">
                        <a:schemeClr val="accent4"/>
                      </a:effectRef>
                      <a:fontRef idx="minor">
                        <a:schemeClr val="tx1"/>
                      </a:fontRef>
                    </p:style>
                  </p:cxnSp>
                </p:grpSp>
                <p:sp>
                  <p:nvSpPr>
                    <p:cNvPr id="267" name="Ellipse 266"/>
                    <p:cNvSpPr/>
                    <p:nvPr/>
                  </p:nvSpPr>
                  <p:spPr>
                    <a:xfrm>
                      <a:off x="3357554" y="2928934"/>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68" name="Ellipse 52"/>
                    <p:cNvSpPr/>
                    <p:nvPr/>
                  </p:nvSpPr>
                  <p:spPr>
                    <a:xfrm>
                      <a:off x="3357554" y="3857628"/>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269" name="Ellipse 268"/>
                    <p:cNvSpPr/>
                    <p:nvPr/>
                  </p:nvSpPr>
                  <p:spPr>
                    <a:xfrm>
                      <a:off x="4000496" y="2571744"/>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270" name="Ellipse 269"/>
                    <p:cNvSpPr/>
                    <p:nvPr/>
                  </p:nvSpPr>
                  <p:spPr>
                    <a:xfrm>
                      <a:off x="3643306" y="2357430"/>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71" name="Ellipse 55"/>
                    <p:cNvSpPr/>
                    <p:nvPr/>
                  </p:nvSpPr>
                  <p:spPr>
                    <a:xfrm>
                      <a:off x="2857488" y="2428868"/>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grpSp>
                <p:nvGrpSpPr>
                  <p:cNvPr id="252" name="Groupe 194"/>
                  <p:cNvGrpSpPr/>
                  <p:nvPr/>
                </p:nvGrpSpPr>
                <p:grpSpPr>
                  <a:xfrm>
                    <a:off x="264829" y="3491487"/>
                    <a:ext cx="3812869" cy="2076430"/>
                    <a:chOff x="264829" y="3491487"/>
                    <a:chExt cx="3812869" cy="2076430"/>
                  </a:xfrm>
                </p:grpSpPr>
                <p:grpSp>
                  <p:nvGrpSpPr>
                    <p:cNvPr id="258" name="Groupe 255"/>
                    <p:cNvGrpSpPr/>
                    <p:nvPr/>
                  </p:nvGrpSpPr>
                  <p:grpSpPr>
                    <a:xfrm rot="21446799">
                      <a:off x="754930" y="3609004"/>
                      <a:ext cx="1102362" cy="1727313"/>
                      <a:chOff x="1071538" y="1928802"/>
                      <a:chExt cx="1102362" cy="1727313"/>
                    </a:xfrm>
                  </p:grpSpPr>
                  <p:grpSp>
                    <p:nvGrpSpPr>
                      <p:cNvPr id="266" name="Groupe 200"/>
                      <p:cNvGrpSpPr/>
                      <p:nvPr/>
                    </p:nvGrpSpPr>
                    <p:grpSpPr>
                      <a:xfrm>
                        <a:off x="1142976" y="2000240"/>
                        <a:ext cx="1030104" cy="1574491"/>
                        <a:chOff x="1053681" y="2128828"/>
                        <a:chExt cx="880221" cy="1085856"/>
                      </a:xfrm>
                    </p:grpSpPr>
                    <p:grpSp>
                      <p:nvGrpSpPr>
                        <p:cNvPr id="278" name="Groupe 112"/>
                        <p:cNvGrpSpPr/>
                        <p:nvPr/>
                      </p:nvGrpSpPr>
                      <p:grpSpPr>
                        <a:xfrm>
                          <a:off x="1053681" y="2128828"/>
                          <a:ext cx="880221" cy="1085856"/>
                          <a:chOff x="1806328" y="2838814"/>
                          <a:chExt cx="1224655" cy="1475651"/>
                        </a:xfrm>
                      </p:grpSpPr>
                      <p:cxnSp>
                        <p:nvCxnSpPr>
                          <p:cNvPr id="260" name="Connecteur droit 259"/>
                          <p:cNvCxnSpPr/>
                          <p:nvPr/>
                        </p:nvCxnSpPr>
                        <p:spPr>
                          <a:xfrm rot="16200000" flipV="1">
                            <a:off x="1272614" y="3372532"/>
                            <a:ext cx="1475650" cy="408214"/>
                          </a:xfrm>
                          <a:prstGeom prst="line">
                            <a:avLst/>
                          </a:prstGeom>
                          <a:ln>
                            <a:prstDash val="sysDot"/>
                          </a:ln>
                        </p:spPr>
                        <p:style>
                          <a:lnRef idx="2">
                            <a:schemeClr val="accent4"/>
                          </a:lnRef>
                          <a:fillRef idx="0">
                            <a:schemeClr val="accent4"/>
                          </a:fillRef>
                          <a:effectRef idx="1">
                            <a:schemeClr val="accent4"/>
                          </a:effectRef>
                          <a:fontRef idx="minor">
                            <a:schemeClr val="tx1"/>
                          </a:fontRef>
                        </p:style>
                      </p:cxnSp>
                      <p:cxnSp>
                        <p:nvCxnSpPr>
                          <p:cNvPr id="261" name="Connecteur droit 260"/>
                          <p:cNvCxnSpPr/>
                          <p:nvPr/>
                        </p:nvCxnSpPr>
                        <p:spPr>
                          <a:xfrm rot="10800000">
                            <a:off x="1806328" y="2838814"/>
                            <a:ext cx="1224652" cy="1726"/>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262" name="Connecteur droit 261"/>
                          <p:cNvCxnSpPr/>
                          <p:nvPr/>
                        </p:nvCxnSpPr>
                        <p:spPr>
                          <a:xfrm rot="5400000" flipH="1" flipV="1">
                            <a:off x="1884938" y="3168420"/>
                            <a:ext cx="1475651" cy="816439"/>
                          </a:xfrm>
                          <a:prstGeom prst="line">
                            <a:avLst/>
                          </a:prstGeom>
                          <a:ln>
                            <a:prstDash val="sysDot"/>
                          </a:ln>
                        </p:spPr>
                        <p:style>
                          <a:lnRef idx="2">
                            <a:schemeClr val="accent4"/>
                          </a:lnRef>
                          <a:fillRef idx="0">
                            <a:schemeClr val="accent4"/>
                          </a:fillRef>
                          <a:effectRef idx="1">
                            <a:schemeClr val="accent4"/>
                          </a:effectRef>
                          <a:fontRef idx="minor">
                            <a:schemeClr val="tx1"/>
                          </a:fontRef>
                        </p:style>
                      </p:cxnSp>
                      <p:cxnSp>
                        <p:nvCxnSpPr>
                          <p:cNvPr id="263" name="Connecteur droit 262"/>
                          <p:cNvCxnSpPr/>
                          <p:nvPr/>
                        </p:nvCxnSpPr>
                        <p:spPr>
                          <a:xfrm rot="10800000">
                            <a:off x="1806328" y="2838814"/>
                            <a:ext cx="408217" cy="232995"/>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264" name="Connecteur droit 263"/>
                          <p:cNvCxnSpPr/>
                          <p:nvPr/>
                        </p:nvCxnSpPr>
                        <p:spPr>
                          <a:xfrm rot="10800000" flipV="1">
                            <a:off x="2214545" y="2838814"/>
                            <a:ext cx="816436" cy="232996"/>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265" name="Connecteur droit 264"/>
                          <p:cNvCxnSpPr/>
                          <p:nvPr/>
                        </p:nvCxnSpPr>
                        <p:spPr>
                          <a:xfrm rot="5400000" flipH="1" flipV="1">
                            <a:off x="1593219" y="3693138"/>
                            <a:ext cx="1242653" cy="1"/>
                          </a:xfrm>
                          <a:prstGeom prst="line">
                            <a:avLst/>
                          </a:prstGeom>
                          <a:ln>
                            <a:prstDash val="sysDot"/>
                          </a:ln>
                        </p:spPr>
                        <p:style>
                          <a:lnRef idx="2">
                            <a:schemeClr val="accent4"/>
                          </a:lnRef>
                          <a:fillRef idx="0">
                            <a:schemeClr val="accent4"/>
                          </a:fillRef>
                          <a:effectRef idx="1">
                            <a:schemeClr val="accent4"/>
                          </a:effectRef>
                          <a:fontRef idx="minor">
                            <a:schemeClr val="tx1"/>
                          </a:fontRef>
                        </p:style>
                      </p:cxnSp>
                    </p:grpSp>
                    <p:cxnSp>
                      <p:nvCxnSpPr>
                        <p:cNvPr id="259" name="Connecteur droit 258"/>
                        <p:cNvCxnSpPr/>
                        <p:nvPr/>
                      </p:nvCxnSpPr>
                      <p:spPr>
                        <a:xfrm rot="5400000">
                          <a:off x="1221557" y="2707477"/>
                          <a:ext cx="628656" cy="357190"/>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253" name="Ellipse 252"/>
                      <p:cNvSpPr/>
                      <p:nvPr/>
                    </p:nvSpPr>
                    <p:spPr>
                      <a:xfrm>
                        <a:off x="1428728" y="2428868"/>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54" name="Ellipse 253"/>
                      <p:cNvSpPr/>
                      <p:nvPr/>
                    </p:nvSpPr>
                    <p:spPr>
                      <a:xfrm>
                        <a:off x="1071538" y="1928802"/>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255" name="Ellipse 254"/>
                      <p:cNvSpPr/>
                      <p:nvPr/>
                    </p:nvSpPr>
                    <p:spPr>
                      <a:xfrm>
                        <a:off x="1428728" y="3429000"/>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256" name="Ellipse 255"/>
                      <p:cNvSpPr/>
                      <p:nvPr/>
                    </p:nvSpPr>
                    <p:spPr>
                      <a:xfrm>
                        <a:off x="2000232" y="1928802"/>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57" name="Ellipse 256"/>
                      <p:cNvSpPr/>
                      <p:nvPr/>
                    </p:nvSpPr>
                    <p:spPr>
                      <a:xfrm>
                        <a:off x="1428728" y="2143116"/>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grpSp>
                <p:grpSp>
                  <p:nvGrpSpPr>
                    <p:cNvPr id="283" name="Groupe 258"/>
                    <p:cNvGrpSpPr/>
                    <p:nvPr/>
                  </p:nvGrpSpPr>
                  <p:grpSpPr>
                    <a:xfrm rot="21446799">
                      <a:off x="264829" y="3840604"/>
                      <a:ext cx="1316676" cy="1727313"/>
                      <a:chOff x="571472" y="2143116"/>
                      <a:chExt cx="1316676" cy="1727313"/>
                    </a:xfrm>
                  </p:grpSpPr>
                  <p:grpSp>
                    <p:nvGrpSpPr>
                      <p:cNvPr id="291" name="Groupe 256"/>
                      <p:cNvGrpSpPr/>
                      <p:nvPr/>
                    </p:nvGrpSpPr>
                    <p:grpSpPr>
                      <a:xfrm>
                        <a:off x="571472" y="2214554"/>
                        <a:ext cx="1316676" cy="1655875"/>
                        <a:chOff x="571472" y="2214554"/>
                        <a:chExt cx="1316676" cy="1655875"/>
                      </a:xfrm>
                    </p:grpSpPr>
                    <p:sp>
                      <p:nvSpPr>
                        <p:cNvPr id="241" name="Ellipse 240"/>
                        <p:cNvSpPr/>
                        <p:nvPr/>
                      </p:nvSpPr>
                      <p:spPr>
                        <a:xfrm>
                          <a:off x="1071538" y="2714620"/>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grpSp>
                      <p:nvGrpSpPr>
                        <p:cNvPr id="292" name="Groupe 112"/>
                        <p:cNvGrpSpPr/>
                        <p:nvPr/>
                      </p:nvGrpSpPr>
                      <p:grpSpPr>
                        <a:xfrm>
                          <a:off x="642904" y="2285992"/>
                          <a:ext cx="1167449" cy="1491625"/>
                          <a:chOff x="1806327" y="2838811"/>
                          <a:chExt cx="1387941" cy="1397986"/>
                        </a:xfrm>
                      </p:grpSpPr>
                      <p:cxnSp>
                        <p:nvCxnSpPr>
                          <p:cNvPr id="246" name="Connecteur droit 245"/>
                          <p:cNvCxnSpPr/>
                          <p:nvPr/>
                        </p:nvCxnSpPr>
                        <p:spPr>
                          <a:xfrm rot="16200000" flipV="1">
                            <a:off x="1433909" y="3211230"/>
                            <a:ext cx="1397986" cy="653148"/>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247" name="Connecteur droit 246"/>
                          <p:cNvCxnSpPr/>
                          <p:nvPr/>
                        </p:nvCxnSpPr>
                        <p:spPr>
                          <a:xfrm rot="10800000">
                            <a:off x="1806327" y="2838811"/>
                            <a:ext cx="1387939" cy="15533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248" name="Connecteur droit 247"/>
                          <p:cNvCxnSpPr/>
                          <p:nvPr/>
                        </p:nvCxnSpPr>
                        <p:spPr>
                          <a:xfrm rot="5400000" flipH="1" flipV="1">
                            <a:off x="2205546" y="3248075"/>
                            <a:ext cx="1242653" cy="734791"/>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249" name="Connecteur droit 248"/>
                          <p:cNvCxnSpPr/>
                          <p:nvPr/>
                        </p:nvCxnSpPr>
                        <p:spPr>
                          <a:xfrm rot="10800000" flipV="1">
                            <a:off x="1806327" y="2838811"/>
                            <a:ext cx="979719" cy="2"/>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250" name="Connecteur droit 249"/>
                          <p:cNvCxnSpPr/>
                          <p:nvPr/>
                        </p:nvCxnSpPr>
                        <p:spPr>
                          <a:xfrm rot="10800000">
                            <a:off x="2786049" y="2838811"/>
                            <a:ext cx="408217" cy="15533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251" name="Connecteur droit 250"/>
                          <p:cNvCxnSpPr/>
                          <p:nvPr/>
                        </p:nvCxnSpPr>
                        <p:spPr>
                          <a:xfrm rot="5400000" flipH="1" flipV="1">
                            <a:off x="1923771" y="3374518"/>
                            <a:ext cx="1397984" cy="326574"/>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243" name="Ellipse 242"/>
                        <p:cNvSpPr/>
                        <p:nvPr/>
                      </p:nvSpPr>
                      <p:spPr>
                        <a:xfrm>
                          <a:off x="571472" y="2214554"/>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244" name="Ellipse 243"/>
                        <p:cNvSpPr/>
                        <p:nvPr/>
                      </p:nvSpPr>
                      <p:spPr>
                        <a:xfrm>
                          <a:off x="1142976" y="3643314"/>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245" name="Ellipse 244"/>
                        <p:cNvSpPr/>
                        <p:nvPr/>
                      </p:nvSpPr>
                      <p:spPr>
                        <a:xfrm>
                          <a:off x="1714480" y="2357430"/>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sp>
                    <p:nvSpPr>
                      <p:cNvPr id="240" name="Ellipse 239"/>
                      <p:cNvSpPr/>
                      <p:nvPr/>
                    </p:nvSpPr>
                    <p:spPr>
                      <a:xfrm>
                        <a:off x="1428728" y="2143116"/>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grpSp>
                  <p:nvGrpSpPr>
                    <p:cNvPr id="293" name="Groupe 265"/>
                    <p:cNvGrpSpPr/>
                    <p:nvPr/>
                  </p:nvGrpSpPr>
                  <p:grpSpPr>
                    <a:xfrm rot="21446799">
                      <a:off x="2832460" y="3656223"/>
                      <a:ext cx="1245238" cy="1798751"/>
                      <a:chOff x="3286116" y="2071678"/>
                      <a:chExt cx="1245238" cy="1798751"/>
                    </a:xfrm>
                  </p:grpSpPr>
                  <p:grpSp>
                    <p:nvGrpSpPr>
                      <p:cNvPr id="294" name="Groupe 112"/>
                      <p:cNvGrpSpPr/>
                      <p:nvPr/>
                    </p:nvGrpSpPr>
                    <p:grpSpPr>
                      <a:xfrm>
                        <a:off x="3401787" y="2218843"/>
                        <a:ext cx="1098773" cy="1574491"/>
                        <a:chOff x="1806328" y="2838814"/>
                        <a:chExt cx="1306295" cy="1475651"/>
                      </a:xfrm>
                    </p:grpSpPr>
                    <p:cxnSp>
                      <p:nvCxnSpPr>
                        <p:cNvPr id="233" name="Connecteur droit 232"/>
                        <p:cNvCxnSpPr/>
                        <p:nvPr/>
                      </p:nvCxnSpPr>
                      <p:spPr>
                        <a:xfrm rot="16200000" flipV="1">
                          <a:off x="1272614" y="3372532"/>
                          <a:ext cx="1475650" cy="408214"/>
                        </a:xfrm>
                        <a:prstGeom prst="line">
                          <a:avLst/>
                        </a:prstGeom>
                        <a:ln>
                          <a:prstDash val="solid"/>
                        </a:ln>
                      </p:spPr>
                      <p:style>
                        <a:lnRef idx="2">
                          <a:schemeClr val="accent4"/>
                        </a:lnRef>
                        <a:fillRef idx="0">
                          <a:schemeClr val="accent4"/>
                        </a:fillRef>
                        <a:effectRef idx="1">
                          <a:schemeClr val="accent4"/>
                        </a:effectRef>
                        <a:fontRef idx="minor">
                          <a:schemeClr val="tx1"/>
                        </a:fontRef>
                      </p:style>
                    </p:cxnSp>
                    <p:cxnSp>
                      <p:nvCxnSpPr>
                        <p:cNvPr id="234" name="Connecteur droit 233"/>
                        <p:cNvCxnSpPr/>
                        <p:nvPr/>
                      </p:nvCxnSpPr>
                      <p:spPr>
                        <a:xfrm rot="10800000">
                          <a:off x="1806328" y="2838814"/>
                          <a:ext cx="1306295" cy="7766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235" name="Connecteur droit 234"/>
                        <p:cNvCxnSpPr/>
                        <p:nvPr/>
                      </p:nvCxnSpPr>
                      <p:spPr>
                        <a:xfrm rot="5400000" flipH="1" flipV="1">
                          <a:off x="1964590" y="3166432"/>
                          <a:ext cx="1397986" cy="898078"/>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236" name="Connecteur droit 235"/>
                        <p:cNvCxnSpPr/>
                        <p:nvPr/>
                      </p:nvCxnSpPr>
                      <p:spPr>
                        <a:xfrm rot="10800000">
                          <a:off x="1806328" y="2838814"/>
                          <a:ext cx="408217" cy="232995"/>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237" name="Connecteur droit 236"/>
                        <p:cNvCxnSpPr/>
                        <p:nvPr/>
                      </p:nvCxnSpPr>
                      <p:spPr>
                        <a:xfrm rot="10800000" flipV="1">
                          <a:off x="2214544" y="2916478"/>
                          <a:ext cx="898078" cy="155332"/>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238" name="Connecteur droit 237"/>
                        <p:cNvCxnSpPr/>
                        <p:nvPr/>
                      </p:nvCxnSpPr>
                      <p:spPr>
                        <a:xfrm rot="5400000" flipH="1" flipV="1">
                          <a:off x="1593219" y="3693138"/>
                          <a:ext cx="1242653" cy="1"/>
                        </a:xfrm>
                        <a:prstGeom prst="line">
                          <a:avLst/>
                        </a:prstGeom>
                        <a:ln>
                          <a:prstDash val="solid"/>
                        </a:ln>
                      </p:spPr>
                      <p:style>
                        <a:lnRef idx="2">
                          <a:schemeClr val="accent4"/>
                        </a:lnRef>
                        <a:fillRef idx="0">
                          <a:schemeClr val="accent4"/>
                        </a:fillRef>
                        <a:effectRef idx="1">
                          <a:schemeClr val="accent4"/>
                        </a:effectRef>
                        <a:fontRef idx="minor">
                          <a:schemeClr val="tx1"/>
                        </a:fontRef>
                      </p:style>
                    </p:cxnSp>
                  </p:grpSp>
                  <p:sp>
                    <p:nvSpPr>
                      <p:cNvPr id="228" name="Ellipse 227"/>
                      <p:cNvSpPr/>
                      <p:nvPr/>
                    </p:nvSpPr>
                    <p:spPr>
                      <a:xfrm>
                        <a:off x="3714744" y="2643182"/>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29" name="Ellipse 228"/>
                      <p:cNvSpPr/>
                      <p:nvPr/>
                    </p:nvSpPr>
                    <p:spPr>
                      <a:xfrm>
                        <a:off x="3714744" y="3643314"/>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230" name="Ellipse 229"/>
                      <p:cNvSpPr/>
                      <p:nvPr/>
                    </p:nvSpPr>
                    <p:spPr>
                      <a:xfrm>
                        <a:off x="4357686" y="2214554"/>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231" name="Ellipse 230"/>
                      <p:cNvSpPr/>
                      <p:nvPr/>
                    </p:nvSpPr>
                    <p:spPr>
                      <a:xfrm>
                        <a:off x="3286116" y="2071678"/>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32" name="Ellipse 40"/>
                      <p:cNvSpPr/>
                      <p:nvPr/>
                    </p:nvSpPr>
                    <p:spPr>
                      <a:xfrm>
                        <a:off x="3643306" y="2357430"/>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grpSp>
                  <p:nvGrpSpPr>
                    <p:cNvPr id="295" name="Groupe 268"/>
                    <p:cNvGrpSpPr/>
                    <p:nvPr/>
                  </p:nvGrpSpPr>
                  <p:grpSpPr>
                    <a:xfrm rot="21446799">
                      <a:off x="1679413" y="3491487"/>
                      <a:ext cx="1316676" cy="1727313"/>
                      <a:chOff x="2143108" y="1857364"/>
                      <a:chExt cx="1316676" cy="1727313"/>
                    </a:xfrm>
                  </p:grpSpPr>
                  <p:grpSp>
                    <p:nvGrpSpPr>
                      <p:cNvPr id="299" name="Groupe 212"/>
                      <p:cNvGrpSpPr/>
                      <p:nvPr/>
                    </p:nvGrpSpPr>
                    <p:grpSpPr>
                      <a:xfrm>
                        <a:off x="2153727" y="1928793"/>
                        <a:ext cx="1236122" cy="1574490"/>
                        <a:chOff x="1933899" y="2071678"/>
                        <a:chExt cx="1056263" cy="1085859"/>
                      </a:xfrm>
                    </p:grpSpPr>
                    <p:grpSp>
                      <p:nvGrpSpPr>
                        <p:cNvPr id="300" name="Groupe 112"/>
                        <p:cNvGrpSpPr/>
                        <p:nvPr/>
                      </p:nvGrpSpPr>
                      <p:grpSpPr>
                        <a:xfrm>
                          <a:off x="1933899" y="2071678"/>
                          <a:ext cx="1056263" cy="1085859"/>
                          <a:chOff x="1724684" y="2761145"/>
                          <a:chExt cx="1469582" cy="1475654"/>
                        </a:xfrm>
                      </p:grpSpPr>
                      <p:cxnSp>
                        <p:nvCxnSpPr>
                          <p:cNvPr id="221" name="Connecteur droit 220"/>
                          <p:cNvCxnSpPr/>
                          <p:nvPr/>
                        </p:nvCxnSpPr>
                        <p:spPr>
                          <a:xfrm rot="16200000" flipV="1">
                            <a:off x="1352267" y="3211232"/>
                            <a:ext cx="1397985" cy="653146"/>
                          </a:xfrm>
                          <a:prstGeom prst="line">
                            <a:avLst/>
                          </a:prstGeom>
                          <a:ln>
                            <a:prstDash val="sysDot"/>
                          </a:ln>
                        </p:spPr>
                        <p:style>
                          <a:lnRef idx="2">
                            <a:schemeClr val="accent4"/>
                          </a:lnRef>
                          <a:fillRef idx="0">
                            <a:schemeClr val="accent4"/>
                          </a:fillRef>
                          <a:effectRef idx="1">
                            <a:schemeClr val="accent4"/>
                          </a:effectRef>
                          <a:fontRef idx="minor">
                            <a:schemeClr val="tx1"/>
                          </a:fontRef>
                        </p:style>
                      </p:cxnSp>
                      <p:cxnSp>
                        <p:nvCxnSpPr>
                          <p:cNvPr id="222" name="Connecteur droit 221"/>
                          <p:cNvCxnSpPr/>
                          <p:nvPr/>
                        </p:nvCxnSpPr>
                        <p:spPr>
                          <a:xfrm rot="10800000">
                            <a:off x="1724684" y="2838813"/>
                            <a:ext cx="1469582" cy="155332"/>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223" name="Connecteur droit 222"/>
                          <p:cNvCxnSpPr/>
                          <p:nvPr/>
                        </p:nvCxnSpPr>
                        <p:spPr>
                          <a:xfrm rot="5400000" flipH="1" flipV="1">
                            <a:off x="2164722" y="3207254"/>
                            <a:ext cx="1242654" cy="81643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224" name="Connecteur droit 32"/>
                          <p:cNvCxnSpPr/>
                          <p:nvPr/>
                        </p:nvCxnSpPr>
                        <p:spPr>
                          <a:xfrm rot="10800000" flipV="1">
                            <a:off x="1724686" y="2761145"/>
                            <a:ext cx="979719" cy="77668"/>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225" name="Connecteur droit 224"/>
                          <p:cNvCxnSpPr/>
                          <p:nvPr/>
                        </p:nvCxnSpPr>
                        <p:spPr>
                          <a:xfrm rot="10800000">
                            <a:off x="2704405" y="2761145"/>
                            <a:ext cx="489861" cy="233000"/>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226" name="Connecteur droit 225"/>
                          <p:cNvCxnSpPr/>
                          <p:nvPr/>
                        </p:nvCxnSpPr>
                        <p:spPr>
                          <a:xfrm rot="5400000" flipH="1" flipV="1">
                            <a:off x="1803293" y="3335686"/>
                            <a:ext cx="1475653" cy="326573"/>
                          </a:xfrm>
                          <a:prstGeom prst="line">
                            <a:avLst/>
                          </a:prstGeom>
                          <a:ln>
                            <a:prstDash val="sysDot"/>
                          </a:ln>
                        </p:spPr>
                        <p:style>
                          <a:lnRef idx="2">
                            <a:schemeClr val="accent4"/>
                          </a:lnRef>
                          <a:fillRef idx="0">
                            <a:schemeClr val="accent4"/>
                          </a:fillRef>
                          <a:effectRef idx="1">
                            <a:schemeClr val="accent4"/>
                          </a:effectRef>
                          <a:fontRef idx="minor">
                            <a:schemeClr val="tx1"/>
                          </a:fontRef>
                        </p:style>
                      </p:cxnSp>
                    </p:grpSp>
                    <p:cxnSp>
                      <p:nvCxnSpPr>
                        <p:cNvPr id="220" name="Connecteur droit 219"/>
                        <p:cNvCxnSpPr/>
                        <p:nvPr/>
                      </p:nvCxnSpPr>
                      <p:spPr>
                        <a:xfrm rot="16200000" flipV="1">
                          <a:off x="2250265" y="2964653"/>
                          <a:ext cx="214314" cy="142876"/>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214" name="Ellipse 213"/>
                      <p:cNvSpPr/>
                      <p:nvPr/>
                    </p:nvSpPr>
                    <p:spPr>
                      <a:xfrm>
                        <a:off x="2643174" y="2357430"/>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15" name="Ellipse 214"/>
                      <p:cNvSpPr/>
                      <p:nvPr/>
                    </p:nvSpPr>
                    <p:spPr>
                      <a:xfrm>
                        <a:off x="2643174" y="3357562"/>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216" name="Ellipse 215"/>
                      <p:cNvSpPr/>
                      <p:nvPr/>
                    </p:nvSpPr>
                    <p:spPr>
                      <a:xfrm>
                        <a:off x="2857488" y="1857364"/>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217" name="Ellipse 216"/>
                      <p:cNvSpPr/>
                      <p:nvPr/>
                    </p:nvSpPr>
                    <p:spPr>
                      <a:xfrm>
                        <a:off x="2143108" y="1928802"/>
                        <a:ext cx="173668" cy="227115"/>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218" name="Ellipse 26"/>
                      <p:cNvSpPr/>
                      <p:nvPr/>
                    </p:nvSpPr>
                    <p:spPr>
                      <a:xfrm>
                        <a:off x="3286116" y="2071678"/>
                        <a:ext cx="173668" cy="227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grpSp>
                  <p:nvGrpSpPr>
                    <p:cNvPr id="301" name="Groupe 225"/>
                    <p:cNvGrpSpPr/>
                    <p:nvPr/>
                  </p:nvGrpSpPr>
                  <p:grpSpPr>
                    <a:xfrm>
                      <a:off x="1071538" y="3571876"/>
                      <a:ext cx="2245370" cy="727181"/>
                      <a:chOff x="1071538" y="3571876"/>
                      <a:chExt cx="2245370" cy="727181"/>
                    </a:xfrm>
                  </p:grpSpPr>
                  <p:grpSp>
                    <p:nvGrpSpPr>
                      <p:cNvPr id="302" name="Groupe 163"/>
                      <p:cNvGrpSpPr/>
                      <p:nvPr/>
                    </p:nvGrpSpPr>
                    <p:grpSpPr>
                      <a:xfrm>
                        <a:off x="1142968" y="3691200"/>
                        <a:ext cx="2046488" cy="500273"/>
                        <a:chOff x="4913888" y="2273106"/>
                        <a:chExt cx="1748721" cy="345016"/>
                      </a:xfrm>
                      <a:scene3d>
                        <a:camera prst="orthographicFront">
                          <a:rot lat="0" lon="0" rev="0"/>
                        </a:camera>
                        <a:lightRig rig="threePt" dir="t"/>
                      </a:scene3d>
                    </p:grpSpPr>
                    <p:cxnSp>
                      <p:nvCxnSpPr>
                        <p:cNvPr id="207" name="Connecteur droit 206"/>
                        <p:cNvCxnSpPr/>
                        <p:nvPr/>
                      </p:nvCxnSpPr>
                      <p:spPr>
                        <a:xfrm rot="10800000">
                          <a:off x="5463280" y="2273106"/>
                          <a:ext cx="888509" cy="65516"/>
                        </a:xfrm>
                        <a:prstGeom prst="line">
                          <a:avLst/>
                        </a:prstGeom>
                        <a:ln w="73025">
                          <a:solidFill>
                            <a:srgbClr val="2948E3"/>
                          </a:solidFill>
                          <a:prstDash val="sysDot"/>
                        </a:ln>
                        <a:sp3d>
                          <a:bevelT w="114300" prst="artDeco"/>
                        </a:sp3d>
                      </p:spPr>
                      <p:style>
                        <a:lnRef idx="3">
                          <a:schemeClr val="accent1"/>
                        </a:lnRef>
                        <a:fillRef idx="0">
                          <a:schemeClr val="accent1"/>
                        </a:fillRef>
                        <a:effectRef idx="2">
                          <a:schemeClr val="accent1"/>
                        </a:effectRef>
                        <a:fontRef idx="minor">
                          <a:schemeClr val="tx1"/>
                        </a:fontRef>
                      </p:style>
                    </p:cxnSp>
                    <p:cxnSp>
                      <p:nvCxnSpPr>
                        <p:cNvPr id="208" name="Connecteur droit 207"/>
                        <p:cNvCxnSpPr/>
                        <p:nvPr/>
                      </p:nvCxnSpPr>
                      <p:spPr>
                        <a:xfrm rot="10800000">
                          <a:off x="5199636" y="2567223"/>
                          <a:ext cx="837267" cy="39020"/>
                        </a:xfrm>
                        <a:prstGeom prst="line">
                          <a:avLst/>
                        </a:prstGeom>
                        <a:ln w="73025">
                          <a:solidFill>
                            <a:srgbClr val="2948E3"/>
                          </a:solidFill>
                          <a:prstDash val="sysDot"/>
                        </a:ln>
                        <a:sp3d>
                          <a:bevelT w="114300" prst="artDeco"/>
                        </a:sp3d>
                      </p:spPr>
                      <p:style>
                        <a:lnRef idx="3">
                          <a:schemeClr val="accent1"/>
                        </a:lnRef>
                        <a:fillRef idx="0">
                          <a:schemeClr val="accent1"/>
                        </a:fillRef>
                        <a:effectRef idx="2">
                          <a:schemeClr val="accent1"/>
                        </a:effectRef>
                        <a:fontRef idx="minor">
                          <a:schemeClr val="tx1"/>
                        </a:fontRef>
                      </p:style>
                    </p:cxnSp>
                    <p:cxnSp>
                      <p:nvCxnSpPr>
                        <p:cNvPr id="209" name="Connecteur droit 208"/>
                        <p:cNvCxnSpPr/>
                        <p:nvPr/>
                      </p:nvCxnSpPr>
                      <p:spPr>
                        <a:xfrm rot="10800000" flipV="1">
                          <a:off x="4974932" y="2289353"/>
                          <a:ext cx="427307" cy="147804"/>
                        </a:xfrm>
                        <a:prstGeom prst="line">
                          <a:avLst/>
                        </a:prstGeom>
                        <a:ln w="73025">
                          <a:solidFill>
                            <a:srgbClr val="2948E3"/>
                          </a:solidFill>
                          <a:prstDash val="sysDot"/>
                        </a:ln>
                        <a:sp3d>
                          <a:bevelT w="114300" prst="artDeco"/>
                        </a:sp3d>
                      </p:spPr>
                      <p:style>
                        <a:lnRef idx="3">
                          <a:schemeClr val="accent1"/>
                        </a:lnRef>
                        <a:fillRef idx="0">
                          <a:schemeClr val="accent1"/>
                        </a:fillRef>
                        <a:effectRef idx="2">
                          <a:schemeClr val="accent1"/>
                        </a:effectRef>
                        <a:fontRef idx="minor">
                          <a:schemeClr val="tx1"/>
                        </a:fontRef>
                      </p:style>
                    </p:cxnSp>
                    <p:cxnSp>
                      <p:nvCxnSpPr>
                        <p:cNvPr id="210" name="Connecteur droit 209"/>
                        <p:cNvCxnSpPr>
                          <a:stCxn id="245" idx="1"/>
                        </p:cNvCxnSpPr>
                        <p:nvPr/>
                      </p:nvCxnSpPr>
                      <p:spPr>
                        <a:xfrm rot="16200000" flipV="1">
                          <a:off x="4985824" y="2380979"/>
                          <a:ext cx="80297" cy="224169"/>
                        </a:xfrm>
                        <a:prstGeom prst="line">
                          <a:avLst/>
                        </a:prstGeom>
                        <a:ln w="73025">
                          <a:solidFill>
                            <a:srgbClr val="2948E3"/>
                          </a:solidFill>
                          <a:prstDash val="sysDot"/>
                        </a:ln>
                        <a:sp3d>
                          <a:bevelT w="114300" prst="artDeco"/>
                        </a:sp3d>
                      </p:spPr>
                      <p:style>
                        <a:lnRef idx="3">
                          <a:schemeClr val="accent1"/>
                        </a:lnRef>
                        <a:fillRef idx="0">
                          <a:schemeClr val="accent1"/>
                        </a:fillRef>
                        <a:effectRef idx="2">
                          <a:schemeClr val="accent1"/>
                        </a:effectRef>
                        <a:fontRef idx="minor">
                          <a:schemeClr val="tx1"/>
                        </a:fontRef>
                      </p:style>
                    </p:cxnSp>
                    <p:cxnSp>
                      <p:nvCxnSpPr>
                        <p:cNvPr id="211" name="Connecteur droit 210"/>
                        <p:cNvCxnSpPr/>
                        <p:nvPr/>
                      </p:nvCxnSpPr>
                      <p:spPr>
                        <a:xfrm rot="10800000" flipV="1">
                          <a:off x="6073717" y="2532876"/>
                          <a:ext cx="570238" cy="85246"/>
                        </a:xfrm>
                        <a:prstGeom prst="line">
                          <a:avLst/>
                        </a:prstGeom>
                        <a:ln w="73025">
                          <a:solidFill>
                            <a:srgbClr val="2948E3"/>
                          </a:solidFill>
                          <a:prstDash val="sysDot"/>
                        </a:ln>
                        <a:sp3d>
                          <a:bevelT w="114300" prst="artDeco"/>
                        </a:sp3d>
                      </p:spPr>
                      <p:style>
                        <a:lnRef idx="3">
                          <a:schemeClr val="accent1"/>
                        </a:lnRef>
                        <a:fillRef idx="0">
                          <a:schemeClr val="accent1"/>
                        </a:fillRef>
                        <a:effectRef idx="2">
                          <a:schemeClr val="accent1"/>
                        </a:effectRef>
                        <a:fontRef idx="minor">
                          <a:schemeClr val="tx1"/>
                        </a:fontRef>
                      </p:style>
                    </p:cxnSp>
                    <p:cxnSp>
                      <p:nvCxnSpPr>
                        <p:cNvPr id="212" name="Connecteur droit 211"/>
                        <p:cNvCxnSpPr/>
                        <p:nvPr/>
                      </p:nvCxnSpPr>
                      <p:spPr>
                        <a:xfrm rot="16200000" flipV="1">
                          <a:off x="6506854" y="2321015"/>
                          <a:ext cx="88879" cy="222631"/>
                        </a:xfrm>
                        <a:prstGeom prst="line">
                          <a:avLst/>
                        </a:prstGeom>
                        <a:ln w="73025">
                          <a:solidFill>
                            <a:srgbClr val="2948E3"/>
                          </a:solidFill>
                          <a:prstDash val="sysDot"/>
                        </a:ln>
                        <a:sp3d>
                          <a:bevelT w="114300" prst="artDeco"/>
                        </a:sp3d>
                      </p:spPr>
                      <p:style>
                        <a:lnRef idx="3">
                          <a:schemeClr val="accent1"/>
                        </a:lnRef>
                        <a:fillRef idx="0">
                          <a:schemeClr val="accent1"/>
                        </a:fillRef>
                        <a:effectRef idx="2">
                          <a:schemeClr val="accent1"/>
                        </a:effectRef>
                        <a:fontRef idx="minor">
                          <a:schemeClr val="tx1"/>
                        </a:fontRef>
                      </p:style>
                    </p:cxnSp>
                  </p:grpSp>
                  <p:grpSp>
                    <p:nvGrpSpPr>
                      <p:cNvPr id="303" name="Groupe 222"/>
                      <p:cNvGrpSpPr/>
                      <p:nvPr/>
                    </p:nvGrpSpPr>
                    <p:grpSpPr>
                      <a:xfrm>
                        <a:off x="1071538" y="3571876"/>
                        <a:ext cx="2245370" cy="727181"/>
                        <a:chOff x="2433833" y="2146872"/>
                        <a:chExt cx="2245370" cy="727181"/>
                      </a:xfrm>
                    </p:grpSpPr>
                    <p:sp>
                      <p:nvSpPr>
                        <p:cNvPr id="201" name="Ellipse 200"/>
                        <p:cNvSpPr/>
                        <p:nvPr/>
                      </p:nvSpPr>
                      <p:spPr>
                        <a:xfrm rot="21446799">
                          <a:off x="4505535" y="2504062"/>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02" name="Ellipse 201"/>
                        <p:cNvSpPr/>
                        <p:nvPr/>
                      </p:nvSpPr>
                      <p:spPr>
                        <a:xfrm rot="21446799">
                          <a:off x="4153317" y="2222065"/>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03" name="Ellipse 202"/>
                        <p:cNvSpPr/>
                        <p:nvPr/>
                      </p:nvSpPr>
                      <p:spPr>
                        <a:xfrm rot="21446799">
                          <a:off x="3005337" y="2146872"/>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04" name="Ellipse 203"/>
                        <p:cNvSpPr/>
                        <p:nvPr/>
                      </p:nvSpPr>
                      <p:spPr>
                        <a:xfrm rot="21446799">
                          <a:off x="2433833" y="2432624"/>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05" name="Ellipse 204"/>
                        <p:cNvSpPr/>
                        <p:nvPr/>
                      </p:nvSpPr>
                      <p:spPr>
                        <a:xfrm rot="21446799">
                          <a:off x="2719585" y="2575499"/>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06" name="Ellipse 205"/>
                        <p:cNvSpPr/>
                        <p:nvPr/>
                      </p:nvSpPr>
                      <p:spPr>
                        <a:xfrm rot="21446799">
                          <a:off x="3719717" y="2646938"/>
                          <a:ext cx="173668" cy="2271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grpSp>
                </p:grpSp>
              </p:grpSp>
            </p:grpSp>
            <p:grpSp>
              <p:nvGrpSpPr>
                <p:cNvPr id="358" name="Groupe 495"/>
                <p:cNvGrpSpPr/>
                <p:nvPr/>
              </p:nvGrpSpPr>
              <p:grpSpPr>
                <a:xfrm>
                  <a:off x="6702572" y="4608213"/>
                  <a:ext cx="1584204" cy="1035365"/>
                  <a:chOff x="6702572" y="4608213"/>
                  <a:chExt cx="1584204" cy="1035365"/>
                </a:xfrm>
              </p:grpSpPr>
              <p:grpSp>
                <p:nvGrpSpPr>
                  <p:cNvPr id="360" name="Groupe 492"/>
                  <p:cNvGrpSpPr/>
                  <p:nvPr/>
                </p:nvGrpSpPr>
                <p:grpSpPr>
                  <a:xfrm>
                    <a:off x="6702572" y="4608213"/>
                    <a:ext cx="1584204" cy="1035365"/>
                    <a:chOff x="6000760" y="4643446"/>
                    <a:chExt cx="1584204" cy="1035365"/>
                  </a:xfrm>
                </p:grpSpPr>
                <p:grpSp>
                  <p:nvGrpSpPr>
                    <p:cNvPr id="361" name="Groupe 213"/>
                    <p:cNvGrpSpPr/>
                    <p:nvPr/>
                  </p:nvGrpSpPr>
                  <p:grpSpPr>
                    <a:xfrm>
                      <a:off x="6000760" y="4643446"/>
                      <a:ext cx="1008247" cy="1028248"/>
                      <a:chOff x="4307632" y="3564214"/>
                      <a:chExt cx="1913280" cy="1644289"/>
                    </a:xfrm>
                  </p:grpSpPr>
                  <p:grpSp>
                    <p:nvGrpSpPr>
                      <p:cNvPr id="362" name="Groupe 7"/>
                      <p:cNvGrpSpPr/>
                      <p:nvPr/>
                    </p:nvGrpSpPr>
                    <p:grpSpPr>
                      <a:xfrm rot="1168759">
                        <a:off x="4516637" y="3697044"/>
                        <a:ext cx="1416122" cy="1380526"/>
                        <a:chOff x="2857488" y="1500174"/>
                        <a:chExt cx="2143140" cy="1571636"/>
                      </a:xfrm>
                    </p:grpSpPr>
                    <p:cxnSp>
                      <p:nvCxnSpPr>
                        <p:cNvPr id="335" name="Connecteur droit 150"/>
                        <p:cNvCxnSpPr/>
                        <p:nvPr/>
                      </p:nvCxnSpPr>
                      <p:spPr>
                        <a:xfrm rot="5400000" flipH="1" flipV="1">
                          <a:off x="2572134" y="2142720"/>
                          <a:ext cx="1071568" cy="500860"/>
                        </a:xfrm>
                        <a:prstGeom prst="line">
                          <a:avLst/>
                        </a:prstGeom>
                      </p:spPr>
                      <p:style>
                        <a:lnRef idx="2">
                          <a:schemeClr val="accent4"/>
                        </a:lnRef>
                        <a:fillRef idx="0">
                          <a:schemeClr val="accent4"/>
                        </a:fillRef>
                        <a:effectRef idx="1">
                          <a:schemeClr val="accent4"/>
                        </a:effectRef>
                        <a:fontRef idx="minor">
                          <a:schemeClr val="tx1"/>
                        </a:fontRef>
                      </p:style>
                    </p:cxnSp>
                    <p:cxnSp>
                      <p:nvCxnSpPr>
                        <p:cNvPr id="336" name="Connecteur droit 335"/>
                        <p:cNvCxnSpPr/>
                        <p:nvPr/>
                      </p:nvCxnSpPr>
                      <p:spPr>
                        <a:xfrm flipV="1">
                          <a:off x="3357554" y="1500174"/>
                          <a:ext cx="571504" cy="347666"/>
                        </a:xfrm>
                        <a:prstGeom prst="line">
                          <a:avLst/>
                        </a:prstGeom>
                      </p:spPr>
                      <p:style>
                        <a:lnRef idx="2">
                          <a:schemeClr val="accent4"/>
                        </a:lnRef>
                        <a:fillRef idx="0">
                          <a:schemeClr val="accent4"/>
                        </a:fillRef>
                        <a:effectRef idx="1">
                          <a:schemeClr val="accent4"/>
                        </a:effectRef>
                        <a:fontRef idx="minor">
                          <a:schemeClr val="tx1"/>
                        </a:fontRef>
                      </p:style>
                    </p:cxnSp>
                    <p:cxnSp>
                      <p:nvCxnSpPr>
                        <p:cNvPr id="337" name="Connecteur droit 336"/>
                        <p:cNvCxnSpPr/>
                        <p:nvPr/>
                      </p:nvCxnSpPr>
                      <p:spPr>
                        <a:xfrm flipV="1">
                          <a:off x="3357554" y="1500174"/>
                          <a:ext cx="1643074" cy="357190"/>
                        </a:xfrm>
                        <a:prstGeom prst="line">
                          <a:avLst/>
                        </a:prstGeom>
                      </p:spPr>
                      <p:style>
                        <a:lnRef idx="2">
                          <a:schemeClr val="accent4"/>
                        </a:lnRef>
                        <a:fillRef idx="0">
                          <a:schemeClr val="accent4"/>
                        </a:fillRef>
                        <a:effectRef idx="1">
                          <a:schemeClr val="accent4"/>
                        </a:effectRef>
                        <a:fontRef idx="minor">
                          <a:schemeClr val="tx1"/>
                        </a:fontRef>
                      </p:style>
                    </p:cxnSp>
                    <p:cxnSp>
                      <p:nvCxnSpPr>
                        <p:cNvPr id="338" name="Connecteur droit 337"/>
                        <p:cNvCxnSpPr/>
                        <p:nvPr/>
                      </p:nvCxnSpPr>
                      <p:spPr>
                        <a:xfrm>
                          <a:off x="3857620" y="1500174"/>
                          <a:ext cx="1143008" cy="1588"/>
                        </a:xfrm>
                        <a:prstGeom prst="line">
                          <a:avLst/>
                        </a:prstGeom>
                      </p:spPr>
                      <p:style>
                        <a:lnRef idx="2">
                          <a:schemeClr val="accent4"/>
                        </a:lnRef>
                        <a:fillRef idx="0">
                          <a:schemeClr val="accent4"/>
                        </a:fillRef>
                        <a:effectRef idx="1">
                          <a:schemeClr val="accent4"/>
                        </a:effectRef>
                        <a:fontRef idx="minor">
                          <a:schemeClr val="tx1"/>
                        </a:fontRef>
                      </p:style>
                    </p:cxnSp>
                    <p:cxnSp>
                      <p:nvCxnSpPr>
                        <p:cNvPr id="339" name="Connecteur droit 338"/>
                        <p:cNvCxnSpPr/>
                        <p:nvPr/>
                      </p:nvCxnSpPr>
                      <p:spPr>
                        <a:xfrm rot="16200000" flipH="1">
                          <a:off x="3071802" y="2143116"/>
                          <a:ext cx="1214446" cy="642942"/>
                        </a:xfrm>
                        <a:prstGeom prst="line">
                          <a:avLst/>
                        </a:prstGeom>
                      </p:spPr>
                      <p:style>
                        <a:lnRef idx="2">
                          <a:schemeClr val="accent4"/>
                        </a:lnRef>
                        <a:fillRef idx="0">
                          <a:schemeClr val="accent4"/>
                        </a:fillRef>
                        <a:effectRef idx="1">
                          <a:schemeClr val="accent4"/>
                        </a:effectRef>
                        <a:fontRef idx="minor">
                          <a:schemeClr val="tx1"/>
                        </a:fontRef>
                      </p:style>
                    </p:cxnSp>
                    <p:cxnSp>
                      <p:nvCxnSpPr>
                        <p:cNvPr id="340" name="Connecteur droit 339"/>
                        <p:cNvCxnSpPr/>
                        <p:nvPr/>
                      </p:nvCxnSpPr>
                      <p:spPr>
                        <a:xfrm>
                          <a:off x="2857488" y="2928934"/>
                          <a:ext cx="1143008" cy="142876"/>
                        </a:xfrm>
                        <a:prstGeom prst="line">
                          <a:avLst/>
                        </a:prstGeom>
                      </p:spPr>
                      <p:style>
                        <a:lnRef idx="2">
                          <a:schemeClr val="accent4"/>
                        </a:lnRef>
                        <a:fillRef idx="0">
                          <a:schemeClr val="accent4"/>
                        </a:fillRef>
                        <a:effectRef idx="1">
                          <a:schemeClr val="accent4"/>
                        </a:effectRef>
                        <a:fontRef idx="minor">
                          <a:schemeClr val="tx1"/>
                        </a:fontRef>
                      </p:style>
                    </p:cxnSp>
                    <p:cxnSp>
                      <p:nvCxnSpPr>
                        <p:cNvPr id="341" name="Connecteur droit 340"/>
                        <p:cNvCxnSpPr/>
                        <p:nvPr/>
                      </p:nvCxnSpPr>
                      <p:spPr>
                        <a:xfrm rot="5400000">
                          <a:off x="3714744" y="1785926"/>
                          <a:ext cx="1571636" cy="1000132"/>
                        </a:xfrm>
                        <a:prstGeom prst="line">
                          <a:avLst/>
                        </a:prstGeom>
                      </p:spPr>
                      <p:style>
                        <a:lnRef idx="2">
                          <a:schemeClr val="accent4"/>
                        </a:lnRef>
                        <a:fillRef idx="0">
                          <a:schemeClr val="accent4"/>
                        </a:fillRef>
                        <a:effectRef idx="1">
                          <a:schemeClr val="accent4"/>
                        </a:effectRef>
                        <a:fontRef idx="minor">
                          <a:schemeClr val="tx1"/>
                        </a:fontRef>
                      </p:style>
                    </p:cxnSp>
                    <p:cxnSp>
                      <p:nvCxnSpPr>
                        <p:cNvPr id="342" name="Connecteur droit 341"/>
                        <p:cNvCxnSpPr/>
                        <p:nvPr/>
                      </p:nvCxnSpPr>
                      <p:spPr>
                        <a:xfrm rot="16200000" flipH="1">
                          <a:off x="3679025" y="1678769"/>
                          <a:ext cx="857256" cy="500066"/>
                        </a:xfrm>
                        <a:prstGeom prst="line">
                          <a:avLst/>
                        </a:prstGeom>
                        <a:ln>
                          <a:prstDash val="sysDot"/>
                        </a:ln>
                      </p:spPr>
                      <p:style>
                        <a:lnRef idx="2">
                          <a:schemeClr val="accent4"/>
                        </a:lnRef>
                        <a:fillRef idx="0">
                          <a:schemeClr val="accent4"/>
                        </a:fillRef>
                        <a:effectRef idx="1">
                          <a:schemeClr val="accent4"/>
                        </a:effectRef>
                        <a:fontRef idx="minor">
                          <a:schemeClr val="tx1"/>
                        </a:fontRef>
                      </p:style>
                    </p:cxnSp>
                    <p:cxnSp>
                      <p:nvCxnSpPr>
                        <p:cNvPr id="343" name="Connecteur droit 342"/>
                        <p:cNvCxnSpPr/>
                        <p:nvPr/>
                      </p:nvCxnSpPr>
                      <p:spPr>
                        <a:xfrm rot="16200000" flipH="1">
                          <a:off x="4286248" y="2428868"/>
                          <a:ext cx="357190" cy="214314"/>
                        </a:xfrm>
                        <a:prstGeom prst="line">
                          <a:avLst/>
                        </a:prstGeom>
                      </p:spPr>
                      <p:style>
                        <a:lnRef idx="2">
                          <a:schemeClr val="accent4"/>
                        </a:lnRef>
                        <a:fillRef idx="0">
                          <a:schemeClr val="accent4"/>
                        </a:fillRef>
                        <a:effectRef idx="1">
                          <a:schemeClr val="accent4"/>
                        </a:effectRef>
                        <a:fontRef idx="minor">
                          <a:schemeClr val="tx1"/>
                        </a:fontRef>
                      </p:style>
                    </p:cxnSp>
                    <p:cxnSp>
                      <p:nvCxnSpPr>
                        <p:cNvPr id="344" name="Connecteur droit 343"/>
                        <p:cNvCxnSpPr/>
                        <p:nvPr/>
                      </p:nvCxnSpPr>
                      <p:spPr>
                        <a:xfrm flipV="1">
                          <a:off x="4000496" y="2714620"/>
                          <a:ext cx="571504" cy="347666"/>
                        </a:xfrm>
                        <a:prstGeom prst="line">
                          <a:avLst/>
                        </a:prstGeom>
                      </p:spPr>
                      <p:style>
                        <a:lnRef idx="2">
                          <a:schemeClr val="accent4"/>
                        </a:lnRef>
                        <a:fillRef idx="0">
                          <a:schemeClr val="accent4"/>
                        </a:fillRef>
                        <a:effectRef idx="1">
                          <a:schemeClr val="accent4"/>
                        </a:effectRef>
                        <a:fontRef idx="minor">
                          <a:schemeClr val="tx1"/>
                        </a:fontRef>
                      </p:style>
                    </p:cxnSp>
                    <p:cxnSp>
                      <p:nvCxnSpPr>
                        <p:cNvPr id="345" name="Connecteur droit 20"/>
                        <p:cNvCxnSpPr/>
                        <p:nvPr/>
                      </p:nvCxnSpPr>
                      <p:spPr>
                        <a:xfrm rot="5400000">
                          <a:off x="4179091" y="1893083"/>
                          <a:ext cx="1214446" cy="428628"/>
                        </a:xfrm>
                        <a:prstGeom prst="line">
                          <a:avLst/>
                        </a:prstGeom>
                      </p:spPr>
                      <p:style>
                        <a:lnRef idx="2">
                          <a:schemeClr val="accent4"/>
                        </a:lnRef>
                        <a:fillRef idx="0">
                          <a:schemeClr val="accent4"/>
                        </a:fillRef>
                        <a:effectRef idx="1">
                          <a:schemeClr val="accent4"/>
                        </a:effectRef>
                        <a:fontRef idx="minor">
                          <a:schemeClr val="tx1"/>
                        </a:fontRef>
                      </p:style>
                    </p:cxnSp>
                    <p:cxnSp>
                      <p:nvCxnSpPr>
                        <p:cNvPr id="346" name="Connecteur droit 21"/>
                        <p:cNvCxnSpPr/>
                        <p:nvPr/>
                      </p:nvCxnSpPr>
                      <p:spPr>
                        <a:xfrm rot="5400000">
                          <a:off x="2643174" y="1714488"/>
                          <a:ext cx="1428760" cy="1000132"/>
                        </a:xfrm>
                        <a:prstGeom prst="line">
                          <a:avLst/>
                        </a:prstGeom>
                        <a:ln>
                          <a:prstDash val="sysDot"/>
                        </a:ln>
                      </p:spPr>
                      <p:style>
                        <a:lnRef idx="2">
                          <a:schemeClr val="accent4"/>
                        </a:lnRef>
                        <a:fillRef idx="0">
                          <a:schemeClr val="accent4"/>
                        </a:fillRef>
                        <a:effectRef idx="1">
                          <a:schemeClr val="accent4"/>
                        </a:effectRef>
                        <a:fontRef idx="minor">
                          <a:schemeClr val="tx1"/>
                        </a:fontRef>
                      </p:style>
                    </p:cxnSp>
                    <p:cxnSp>
                      <p:nvCxnSpPr>
                        <p:cNvPr id="347" name="Connecteur droit 22"/>
                        <p:cNvCxnSpPr/>
                        <p:nvPr/>
                      </p:nvCxnSpPr>
                      <p:spPr>
                        <a:xfrm flipV="1">
                          <a:off x="2857488" y="2715414"/>
                          <a:ext cx="1643868" cy="213520"/>
                        </a:xfrm>
                        <a:prstGeom prst="line">
                          <a:avLst/>
                        </a:prstGeom>
                        <a:ln>
                          <a:prstDash val="sysDot"/>
                        </a:ln>
                      </p:spPr>
                      <p:style>
                        <a:lnRef idx="2">
                          <a:schemeClr val="accent4"/>
                        </a:lnRef>
                        <a:fillRef idx="0">
                          <a:schemeClr val="accent4"/>
                        </a:fillRef>
                        <a:effectRef idx="1">
                          <a:schemeClr val="accent4"/>
                        </a:effectRef>
                        <a:fontRef idx="minor">
                          <a:schemeClr val="tx1"/>
                        </a:fontRef>
                      </p:style>
                    </p:cxnSp>
                  </p:grpSp>
                  <p:sp>
                    <p:nvSpPr>
                      <p:cNvPr id="328" name="Ellipse 108"/>
                      <p:cNvSpPr/>
                      <p:nvPr/>
                    </p:nvSpPr>
                    <p:spPr>
                      <a:xfrm rot="531003">
                        <a:off x="4934335" y="3683669"/>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29" name="Ellipse 328"/>
                      <p:cNvSpPr/>
                      <p:nvPr/>
                    </p:nvSpPr>
                    <p:spPr>
                      <a:xfrm rot="531003">
                        <a:off x="5366677" y="3564214"/>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30" name="Ellipse 329"/>
                      <p:cNvSpPr/>
                      <p:nvPr/>
                    </p:nvSpPr>
                    <p:spPr>
                      <a:xfrm rot="531003">
                        <a:off x="4307632" y="4519950"/>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31" name="Ellipse 330"/>
                      <p:cNvSpPr/>
                      <p:nvPr/>
                    </p:nvSpPr>
                    <p:spPr>
                      <a:xfrm rot="531003">
                        <a:off x="4969085" y="4915146"/>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32" name="Ellipse 118"/>
                      <p:cNvSpPr/>
                      <p:nvPr/>
                    </p:nvSpPr>
                    <p:spPr>
                      <a:xfrm rot="531003">
                        <a:off x="5138589" y="4290851"/>
                        <a:ext cx="198769" cy="2933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333" name="Ellipse 332"/>
                      <p:cNvSpPr/>
                      <p:nvPr/>
                    </p:nvSpPr>
                    <p:spPr>
                      <a:xfrm rot="531003">
                        <a:off x="6022143" y="3799735"/>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34" name="Ellipse 333"/>
                      <p:cNvSpPr/>
                      <p:nvPr/>
                    </p:nvSpPr>
                    <p:spPr>
                      <a:xfrm rot="531003">
                        <a:off x="5450637" y="4728429"/>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grpSp>
                  <p:nvGrpSpPr>
                    <p:cNvPr id="363" name="Groupe 218"/>
                    <p:cNvGrpSpPr/>
                    <p:nvPr/>
                  </p:nvGrpSpPr>
                  <p:grpSpPr>
                    <a:xfrm>
                      <a:off x="6603094" y="4688119"/>
                      <a:ext cx="981870" cy="990692"/>
                      <a:chOff x="5500694" y="3571876"/>
                      <a:chExt cx="1863227" cy="1584233"/>
                    </a:xfrm>
                  </p:grpSpPr>
                  <p:grpSp>
                    <p:nvGrpSpPr>
                      <p:cNvPr id="364" name="Groupe 210"/>
                      <p:cNvGrpSpPr/>
                      <p:nvPr/>
                    </p:nvGrpSpPr>
                    <p:grpSpPr>
                      <a:xfrm>
                        <a:off x="5500694" y="3571876"/>
                        <a:ext cx="1644271" cy="1584233"/>
                        <a:chOff x="5450639" y="3619652"/>
                        <a:chExt cx="1644271" cy="1584233"/>
                      </a:xfrm>
                    </p:grpSpPr>
                    <p:grpSp>
                      <p:nvGrpSpPr>
                        <p:cNvPr id="365" name="Groupe 23"/>
                        <p:cNvGrpSpPr/>
                        <p:nvPr/>
                      </p:nvGrpSpPr>
                      <p:grpSpPr>
                        <a:xfrm rot="806819">
                          <a:off x="5678788" y="3734023"/>
                          <a:ext cx="1416122" cy="1380526"/>
                          <a:chOff x="2857488" y="1500174"/>
                          <a:chExt cx="2143140" cy="1571636"/>
                        </a:xfrm>
                      </p:grpSpPr>
                      <p:cxnSp>
                        <p:nvCxnSpPr>
                          <p:cNvPr id="314" name="Connecteur droit 313"/>
                          <p:cNvCxnSpPr/>
                          <p:nvPr/>
                        </p:nvCxnSpPr>
                        <p:spPr>
                          <a:xfrm rot="5400000" flipH="1" flipV="1">
                            <a:off x="2572134" y="2142720"/>
                            <a:ext cx="1071568" cy="500860"/>
                          </a:xfrm>
                          <a:prstGeom prst="line">
                            <a:avLst/>
                          </a:prstGeom>
                        </p:spPr>
                        <p:style>
                          <a:lnRef idx="2">
                            <a:schemeClr val="accent4"/>
                          </a:lnRef>
                          <a:fillRef idx="0">
                            <a:schemeClr val="accent4"/>
                          </a:fillRef>
                          <a:effectRef idx="1">
                            <a:schemeClr val="accent4"/>
                          </a:effectRef>
                          <a:fontRef idx="minor">
                            <a:schemeClr val="tx1"/>
                          </a:fontRef>
                        </p:style>
                      </p:cxnSp>
                      <p:cxnSp>
                        <p:nvCxnSpPr>
                          <p:cNvPr id="315" name="Connecteur droit 314"/>
                          <p:cNvCxnSpPr/>
                          <p:nvPr/>
                        </p:nvCxnSpPr>
                        <p:spPr>
                          <a:xfrm flipV="1">
                            <a:off x="3357554" y="1500174"/>
                            <a:ext cx="571504" cy="347666"/>
                          </a:xfrm>
                          <a:prstGeom prst="line">
                            <a:avLst/>
                          </a:prstGeom>
                        </p:spPr>
                        <p:style>
                          <a:lnRef idx="2">
                            <a:schemeClr val="accent4"/>
                          </a:lnRef>
                          <a:fillRef idx="0">
                            <a:schemeClr val="accent4"/>
                          </a:fillRef>
                          <a:effectRef idx="1">
                            <a:schemeClr val="accent4"/>
                          </a:effectRef>
                          <a:fontRef idx="minor">
                            <a:schemeClr val="tx1"/>
                          </a:fontRef>
                        </p:style>
                      </p:cxnSp>
                      <p:cxnSp>
                        <p:nvCxnSpPr>
                          <p:cNvPr id="316" name="Connecteur droit 315"/>
                          <p:cNvCxnSpPr/>
                          <p:nvPr/>
                        </p:nvCxnSpPr>
                        <p:spPr>
                          <a:xfrm flipV="1">
                            <a:off x="3357554" y="1500174"/>
                            <a:ext cx="1643074" cy="357190"/>
                          </a:xfrm>
                          <a:prstGeom prst="line">
                            <a:avLst/>
                          </a:prstGeom>
                        </p:spPr>
                        <p:style>
                          <a:lnRef idx="2">
                            <a:schemeClr val="accent4"/>
                          </a:lnRef>
                          <a:fillRef idx="0">
                            <a:schemeClr val="accent4"/>
                          </a:fillRef>
                          <a:effectRef idx="1">
                            <a:schemeClr val="accent4"/>
                          </a:effectRef>
                          <a:fontRef idx="minor">
                            <a:schemeClr val="tx1"/>
                          </a:fontRef>
                        </p:style>
                      </p:cxnSp>
                      <p:cxnSp>
                        <p:nvCxnSpPr>
                          <p:cNvPr id="317" name="Connecteur droit 316"/>
                          <p:cNvCxnSpPr/>
                          <p:nvPr/>
                        </p:nvCxnSpPr>
                        <p:spPr>
                          <a:xfrm>
                            <a:off x="3857620" y="1500174"/>
                            <a:ext cx="1143008" cy="1588"/>
                          </a:xfrm>
                          <a:prstGeom prst="line">
                            <a:avLst/>
                          </a:prstGeom>
                        </p:spPr>
                        <p:style>
                          <a:lnRef idx="2">
                            <a:schemeClr val="accent4"/>
                          </a:lnRef>
                          <a:fillRef idx="0">
                            <a:schemeClr val="accent4"/>
                          </a:fillRef>
                          <a:effectRef idx="1">
                            <a:schemeClr val="accent4"/>
                          </a:effectRef>
                          <a:fontRef idx="minor">
                            <a:schemeClr val="tx1"/>
                          </a:fontRef>
                        </p:style>
                      </p:cxnSp>
                      <p:cxnSp>
                        <p:nvCxnSpPr>
                          <p:cNvPr id="318" name="Connecteur droit 317"/>
                          <p:cNvCxnSpPr/>
                          <p:nvPr/>
                        </p:nvCxnSpPr>
                        <p:spPr>
                          <a:xfrm rot="16200000" flipH="1">
                            <a:off x="3071802" y="2143116"/>
                            <a:ext cx="1214446" cy="642942"/>
                          </a:xfrm>
                          <a:prstGeom prst="line">
                            <a:avLst/>
                          </a:prstGeom>
                        </p:spPr>
                        <p:style>
                          <a:lnRef idx="2">
                            <a:schemeClr val="accent4"/>
                          </a:lnRef>
                          <a:fillRef idx="0">
                            <a:schemeClr val="accent4"/>
                          </a:fillRef>
                          <a:effectRef idx="1">
                            <a:schemeClr val="accent4"/>
                          </a:effectRef>
                          <a:fontRef idx="minor">
                            <a:schemeClr val="tx1"/>
                          </a:fontRef>
                        </p:style>
                      </p:cxnSp>
                      <p:cxnSp>
                        <p:nvCxnSpPr>
                          <p:cNvPr id="319" name="Connecteur droit 318"/>
                          <p:cNvCxnSpPr/>
                          <p:nvPr/>
                        </p:nvCxnSpPr>
                        <p:spPr>
                          <a:xfrm>
                            <a:off x="2857488" y="2928934"/>
                            <a:ext cx="1143008" cy="142876"/>
                          </a:xfrm>
                          <a:prstGeom prst="line">
                            <a:avLst/>
                          </a:prstGeom>
                        </p:spPr>
                        <p:style>
                          <a:lnRef idx="2">
                            <a:schemeClr val="accent4"/>
                          </a:lnRef>
                          <a:fillRef idx="0">
                            <a:schemeClr val="accent4"/>
                          </a:fillRef>
                          <a:effectRef idx="1">
                            <a:schemeClr val="accent4"/>
                          </a:effectRef>
                          <a:fontRef idx="minor">
                            <a:schemeClr val="tx1"/>
                          </a:fontRef>
                        </p:style>
                      </p:cxnSp>
                      <p:cxnSp>
                        <p:nvCxnSpPr>
                          <p:cNvPr id="320" name="Connecteur droit 319"/>
                          <p:cNvCxnSpPr/>
                          <p:nvPr/>
                        </p:nvCxnSpPr>
                        <p:spPr>
                          <a:xfrm rot="5400000">
                            <a:off x="3714744" y="1785926"/>
                            <a:ext cx="1571636" cy="1000132"/>
                          </a:xfrm>
                          <a:prstGeom prst="line">
                            <a:avLst/>
                          </a:prstGeom>
                        </p:spPr>
                        <p:style>
                          <a:lnRef idx="2">
                            <a:schemeClr val="accent4"/>
                          </a:lnRef>
                          <a:fillRef idx="0">
                            <a:schemeClr val="accent4"/>
                          </a:fillRef>
                          <a:effectRef idx="1">
                            <a:schemeClr val="accent4"/>
                          </a:effectRef>
                          <a:fontRef idx="minor">
                            <a:schemeClr val="tx1"/>
                          </a:fontRef>
                        </p:style>
                      </p:cxnSp>
                      <p:cxnSp>
                        <p:nvCxnSpPr>
                          <p:cNvPr id="321" name="Connecteur droit 320"/>
                          <p:cNvCxnSpPr/>
                          <p:nvPr/>
                        </p:nvCxnSpPr>
                        <p:spPr>
                          <a:xfrm rot="16200000" flipH="1">
                            <a:off x="3679025" y="1678769"/>
                            <a:ext cx="857256" cy="500066"/>
                          </a:xfrm>
                          <a:prstGeom prst="line">
                            <a:avLst/>
                          </a:prstGeom>
                          <a:ln>
                            <a:prstDash val="sysDot"/>
                          </a:ln>
                        </p:spPr>
                        <p:style>
                          <a:lnRef idx="2">
                            <a:schemeClr val="accent4"/>
                          </a:lnRef>
                          <a:fillRef idx="0">
                            <a:schemeClr val="accent4"/>
                          </a:fillRef>
                          <a:effectRef idx="1">
                            <a:schemeClr val="accent4"/>
                          </a:effectRef>
                          <a:fontRef idx="minor">
                            <a:schemeClr val="tx1"/>
                          </a:fontRef>
                        </p:style>
                      </p:cxnSp>
                      <p:cxnSp>
                        <p:nvCxnSpPr>
                          <p:cNvPr id="322" name="Connecteur droit 321"/>
                          <p:cNvCxnSpPr/>
                          <p:nvPr/>
                        </p:nvCxnSpPr>
                        <p:spPr>
                          <a:xfrm rot="16200000" flipH="1">
                            <a:off x="4286248" y="2428868"/>
                            <a:ext cx="357190" cy="214314"/>
                          </a:xfrm>
                          <a:prstGeom prst="line">
                            <a:avLst/>
                          </a:prstGeom>
                        </p:spPr>
                        <p:style>
                          <a:lnRef idx="2">
                            <a:schemeClr val="accent4"/>
                          </a:lnRef>
                          <a:fillRef idx="0">
                            <a:schemeClr val="accent4"/>
                          </a:fillRef>
                          <a:effectRef idx="1">
                            <a:schemeClr val="accent4"/>
                          </a:effectRef>
                          <a:fontRef idx="minor">
                            <a:schemeClr val="tx1"/>
                          </a:fontRef>
                        </p:style>
                      </p:cxnSp>
                      <p:cxnSp>
                        <p:nvCxnSpPr>
                          <p:cNvPr id="323" name="Connecteur droit 322"/>
                          <p:cNvCxnSpPr/>
                          <p:nvPr/>
                        </p:nvCxnSpPr>
                        <p:spPr>
                          <a:xfrm flipV="1">
                            <a:off x="4000496" y="2714620"/>
                            <a:ext cx="571504" cy="347666"/>
                          </a:xfrm>
                          <a:prstGeom prst="line">
                            <a:avLst/>
                          </a:prstGeom>
                        </p:spPr>
                        <p:style>
                          <a:lnRef idx="2">
                            <a:schemeClr val="accent4"/>
                          </a:lnRef>
                          <a:fillRef idx="0">
                            <a:schemeClr val="accent4"/>
                          </a:fillRef>
                          <a:effectRef idx="1">
                            <a:schemeClr val="accent4"/>
                          </a:effectRef>
                          <a:fontRef idx="minor">
                            <a:schemeClr val="tx1"/>
                          </a:fontRef>
                        </p:style>
                      </p:cxnSp>
                      <p:cxnSp>
                        <p:nvCxnSpPr>
                          <p:cNvPr id="324" name="Connecteur droit 323"/>
                          <p:cNvCxnSpPr/>
                          <p:nvPr/>
                        </p:nvCxnSpPr>
                        <p:spPr>
                          <a:xfrm rot="5400000">
                            <a:off x="4179091" y="1893083"/>
                            <a:ext cx="1214446" cy="428628"/>
                          </a:xfrm>
                          <a:prstGeom prst="line">
                            <a:avLst/>
                          </a:prstGeom>
                        </p:spPr>
                        <p:style>
                          <a:lnRef idx="2">
                            <a:schemeClr val="accent4"/>
                          </a:lnRef>
                          <a:fillRef idx="0">
                            <a:schemeClr val="accent4"/>
                          </a:fillRef>
                          <a:effectRef idx="1">
                            <a:schemeClr val="accent4"/>
                          </a:effectRef>
                          <a:fontRef idx="minor">
                            <a:schemeClr val="tx1"/>
                          </a:fontRef>
                        </p:style>
                      </p:cxnSp>
                      <p:cxnSp>
                        <p:nvCxnSpPr>
                          <p:cNvPr id="325" name="Connecteur droit 324"/>
                          <p:cNvCxnSpPr/>
                          <p:nvPr/>
                        </p:nvCxnSpPr>
                        <p:spPr>
                          <a:xfrm rot="5400000">
                            <a:off x="2643174" y="1714488"/>
                            <a:ext cx="1428760" cy="1000132"/>
                          </a:xfrm>
                          <a:prstGeom prst="line">
                            <a:avLst/>
                          </a:prstGeom>
                          <a:ln>
                            <a:prstDash val="sysDot"/>
                          </a:ln>
                        </p:spPr>
                        <p:style>
                          <a:lnRef idx="2">
                            <a:schemeClr val="accent4"/>
                          </a:lnRef>
                          <a:fillRef idx="0">
                            <a:schemeClr val="accent4"/>
                          </a:fillRef>
                          <a:effectRef idx="1">
                            <a:schemeClr val="accent4"/>
                          </a:effectRef>
                          <a:fontRef idx="minor">
                            <a:schemeClr val="tx1"/>
                          </a:fontRef>
                        </p:style>
                      </p:cxnSp>
                      <p:cxnSp>
                        <p:nvCxnSpPr>
                          <p:cNvPr id="326" name="Connecteur droit 325"/>
                          <p:cNvCxnSpPr/>
                          <p:nvPr/>
                        </p:nvCxnSpPr>
                        <p:spPr>
                          <a:xfrm flipV="1">
                            <a:off x="2857488" y="2715414"/>
                            <a:ext cx="1643868" cy="213520"/>
                          </a:xfrm>
                          <a:prstGeom prst="line">
                            <a:avLst/>
                          </a:prstGeom>
                          <a:ln>
                            <a:prstDash val="sysDot"/>
                          </a:ln>
                        </p:spPr>
                        <p:style>
                          <a:lnRef idx="2">
                            <a:schemeClr val="accent4"/>
                          </a:lnRef>
                          <a:fillRef idx="0">
                            <a:schemeClr val="accent4"/>
                          </a:fillRef>
                          <a:effectRef idx="1">
                            <a:schemeClr val="accent4"/>
                          </a:effectRef>
                          <a:fontRef idx="minor">
                            <a:schemeClr val="tx1"/>
                          </a:fontRef>
                        </p:style>
                      </p:cxnSp>
                    </p:grpSp>
                    <p:sp>
                      <p:nvSpPr>
                        <p:cNvPr id="309" name="Ellipse 308"/>
                        <p:cNvSpPr/>
                        <p:nvPr/>
                      </p:nvSpPr>
                      <p:spPr>
                        <a:xfrm rot="531003">
                          <a:off x="6399877" y="3619652"/>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10" name="Ellipse 309"/>
                        <p:cNvSpPr/>
                        <p:nvPr/>
                      </p:nvSpPr>
                      <p:spPr>
                        <a:xfrm rot="531003">
                          <a:off x="6207102" y="4910528"/>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11" name="Ellipse 310"/>
                        <p:cNvSpPr/>
                        <p:nvPr/>
                      </p:nvSpPr>
                      <p:spPr>
                        <a:xfrm rot="531003">
                          <a:off x="6300961" y="4254938"/>
                          <a:ext cx="198769" cy="2933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312" name="Ellipse 311"/>
                        <p:cNvSpPr/>
                        <p:nvPr/>
                      </p:nvSpPr>
                      <p:spPr>
                        <a:xfrm rot="531003">
                          <a:off x="6022145" y="3799735"/>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13" name="Ellipse 312"/>
                        <p:cNvSpPr/>
                        <p:nvPr/>
                      </p:nvSpPr>
                      <p:spPr>
                        <a:xfrm rot="531003">
                          <a:off x="5450639" y="4728429"/>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sp>
                    <p:nvSpPr>
                      <p:cNvPr id="306" name="Ellipse 305"/>
                      <p:cNvSpPr/>
                      <p:nvPr/>
                    </p:nvSpPr>
                    <p:spPr>
                      <a:xfrm rot="531003">
                        <a:off x="6643703" y="4623490"/>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07" name="Ellipse 306"/>
                      <p:cNvSpPr/>
                      <p:nvPr/>
                    </p:nvSpPr>
                    <p:spPr>
                      <a:xfrm rot="531003">
                        <a:off x="7165152" y="3799733"/>
                        <a:ext cx="198769" cy="2933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grpSp>
              <p:grpSp>
                <p:nvGrpSpPr>
                  <p:cNvPr id="367" name="Groupe 199"/>
                  <p:cNvGrpSpPr/>
                  <p:nvPr/>
                </p:nvGrpSpPr>
                <p:grpSpPr>
                  <a:xfrm>
                    <a:off x="7300131" y="4777466"/>
                    <a:ext cx="390499" cy="772674"/>
                    <a:chOff x="5341981" y="3847048"/>
                    <a:chExt cx="741023" cy="1235596"/>
                  </a:xfrm>
                </p:grpSpPr>
                <p:sp>
                  <p:nvSpPr>
                    <p:cNvPr id="296" name="Ellipse 105"/>
                    <p:cNvSpPr/>
                    <p:nvPr/>
                  </p:nvSpPr>
                  <p:spPr>
                    <a:xfrm rot="531003">
                      <a:off x="5884235" y="3847048"/>
                      <a:ext cx="198769" cy="29335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97" name="Ellipse 106"/>
                    <p:cNvSpPr/>
                    <p:nvPr/>
                  </p:nvSpPr>
                  <p:spPr>
                    <a:xfrm rot="531003">
                      <a:off x="5341981" y="4789288"/>
                      <a:ext cx="198769" cy="29335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cxnSp>
                  <p:nvCxnSpPr>
                    <p:cNvPr id="298" name="Connecteur droit 297"/>
                    <p:cNvCxnSpPr>
                      <a:stCxn id="296" idx="3"/>
                      <a:endCxn id="297" idx="7"/>
                    </p:cNvCxnSpPr>
                    <p:nvPr/>
                  </p:nvCxnSpPr>
                  <p:spPr>
                    <a:xfrm rot="5400000">
                      <a:off x="5334747" y="4282095"/>
                      <a:ext cx="755496" cy="365503"/>
                    </a:xfrm>
                    <a:prstGeom prst="line">
                      <a:avLst/>
                    </a:prstGeom>
                    <a:ln w="73025">
                      <a:solidFill>
                        <a:srgbClr val="2948E3"/>
                      </a:solidFill>
                      <a:prstDash val="sysDot"/>
                    </a:ln>
                    <a:scene3d>
                      <a:camera prst="orthographicFront">
                        <a:rot lat="0" lon="0" rev="0"/>
                      </a:camera>
                      <a:lightRig rig="threePt" dir="t"/>
                    </a:scene3d>
                    <a:sp3d>
                      <a:bevelT w="114300" prst="artDeco"/>
                    </a:sp3d>
                  </p:spPr>
                  <p:style>
                    <a:lnRef idx="3">
                      <a:schemeClr val="accent1"/>
                    </a:lnRef>
                    <a:fillRef idx="0">
                      <a:schemeClr val="accent1"/>
                    </a:fillRef>
                    <a:effectRef idx="2">
                      <a:schemeClr val="accent1"/>
                    </a:effectRef>
                    <a:fontRef idx="minor">
                      <a:schemeClr val="tx1"/>
                    </a:fontRef>
                  </p:style>
                </p:cxnSp>
              </p:grpSp>
            </p:grpSp>
          </p:grpSp>
          <p:sp>
            <p:nvSpPr>
              <p:cNvPr id="1026" name="Rectangle 1025"/>
              <p:cNvSpPr/>
              <p:nvPr/>
            </p:nvSpPr>
            <p:spPr>
              <a:xfrm>
                <a:off x="4572000" y="1643050"/>
                <a:ext cx="1071569" cy="461665"/>
              </a:xfrm>
              <a:prstGeom prst="rect">
                <a:avLst/>
              </a:prstGeom>
            </p:spPr>
            <p:txBody>
              <a:bodyPr wrap="square">
                <a:spAutoFit/>
              </a:bodyPr>
              <a:lstStyle/>
              <a:p>
                <a:r>
                  <a:rPr lang="fr-FR" sz="2400" b="1" dirty="0" smtClean="0">
                    <a:solidFill>
                      <a:srgbClr val="151AF7"/>
                    </a:solidFill>
                    <a:latin typeface="Times New Roman" pitchFamily="18" charset="0"/>
                    <a:cs typeface="Times New Roman" pitchFamily="18" charset="0"/>
                  </a:rPr>
                  <a:t>(TOT) </a:t>
                </a:r>
                <a:endParaRPr lang="fr-FR" sz="2400" dirty="0">
                  <a:solidFill>
                    <a:srgbClr val="151AF7"/>
                  </a:solidFill>
                </a:endParaRPr>
              </a:p>
            </p:txBody>
          </p:sp>
          <p:sp>
            <p:nvSpPr>
              <p:cNvPr id="1028" name="Accolade fermante 1027"/>
              <p:cNvSpPr/>
              <p:nvPr/>
            </p:nvSpPr>
            <p:spPr>
              <a:xfrm rot="10800000">
                <a:off x="5500693" y="785794"/>
                <a:ext cx="285751" cy="2214578"/>
              </a:xfrm>
              <a:prstGeom prst="rightBrace">
                <a:avLst>
                  <a:gd name="adj1" fmla="val 24087"/>
                  <a:gd name="adj2" fmla="val 50000"/>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fr-FR"/>
              </a:p>
            </p:txBody>
          </p:sp>
        </p:grpSp>
        <p:sp>
          <p:nvSpPr>
            <p:cNvPr id="1031" name="Rectangle 1030"/>
            <p:cNvSpPr/>
            <p:nvPr/>
          </p:nvSpPr>
          <p:spPr>
            <a:xfrm>
              <a:off x="8572497" y="1214422"/>
              <a:ext cx="571503" cy="400110"/>
            </a:xfrm>
            <a:prstGeom prst="rect">
              <a:avLst/>
            </a:prstGeom>
          </p:spPr>
          <p:txBody>
            <a:bodyPr wrap="square">
              <a:spAutoFit/>
            </a:bodyPr>
            <a:lstStyle/>
            <a:p>
              <a:r>
                <a:rPr lang="fr-FR" sz="2000" b="1" dirty="0" smtClean="0">
                  <a:solidFill>
                    <a:srgbClr val="151AF7"/>
                  </a:solidFill>
                  <a:latin typeface="Times New Roman" pitchFamily="18" charset="0"/>
                  <a:cs typeface="Times New Roman" pitchFamily="18" charset="0"/>
                </a:rPr>
                <a:t>(T) </a:t>
              </a:r>
              <a:endParaRPr lang="fr-FR" sz="2000" dirty="0">
                <a:solidFill>
                  <a:srgbClr val="151AF7"/>
                </a:solidFill>
              </a:endParaRPr>
            </a:p>
          </p:txBody>
        </p:sp>
        <p:sp>
          <p:nvSpPr>
            <p:cNvPr id="1032" name="Rectangle 1031"/>
            <p:cNvSpPr/>
            <p:nvPr/>
          </p:nvSpPr>
          <p:spPr>
            <a:xfrm>
              <a:off x="8143900" y="1928802"/>
              <a:ext cx="571503" cy="400110"/>
            </a:xfrm>
            <a:prstGeom prst="rect">
              <a:avLst/>
            </a:prstGeom>
          </p:spPr>
          <p:txBody>
            <a:bodyPr wrap="square">
              <a:spAutoFit/>
            </a:bodyPr>
            <a:lstStyle/>
            <a:p>
              <a:r>
                <a:rPr lang="fr-FR" sz="2000" b="1" dirty="0" smtClean="0">
                  <a:solidFill>
                    <a:srgbClr val="151AF7"/>
                  </a:solidFill>
                  <a:latin typeface="Times New Roman" pitchFamily="18" charset="0"/>
                  <a:cs typeface="Times New Roman" pitchFamily="18" charset="0"/>
                </a:rPr>
                <a:t>(O) </a:t>
              </a:r>
              <a:endParaRPr lang="fr-FR" sz="2000" dirty="0">
                <a:solidFill>
                  <a:srgbClr val="151AF7"/>
                </a:solidFill>
              </a:endParaRPr>
            </a:p>
          </p:txBody>
        </p:sp>
        <p:sp>
          <p:nvSpPr>
            <p:cNvPr id="1033" name="Rectangle 1032"/>
            <p:cNvSpPr/>
            <p:nvPr/>
          </p:nvSpPr>
          <p:spPr>
            <a:xfrm>
              <a:off x="7786710" y="2571744"/>
              <a:ext cx="571503" cy="400110"/>
            </a:xfrm>
            <a:prstGeom prst="rect">
              <a:avLst/>
            </a:prstGeom>
          </p:spPr>
          <p:txBody>
            <a:bodyPr wrap="square">
              <a:spAutoFit/>
            </a:bodyPr>
            <a:lstStyle/>
            <a:p>
              <a:r>
                <a:rPr lang="fr-FR" sz="2000" b="1" dirty="0" smtClean="0">
                  <a:solidFill>
                    <a:srgbClr val="151AF7"/>
                  </a:solidFill>
                  <a:latin typeface="Times New Roman" pitchFamily="18" charset="0"/>
                  <a:cs typeface="Times New Roman" pitchFamily="18" charset="0"/>
                </a:rPr>
                <a:t>(T) </a:t>
              </a:r>
              <a:endParaRPr lang="fr-FR" sz="2000" dirty="0">
                <a:solidFill>
                  <a:srgbClr val="151AF7"/>
                </a:solidFill>
              </a:endParaRPr>
            </a:p>
          </p:txBody>
        </p:sp>
      </p:grpSp>
      <p:grpSp>
        <p:nvGrpSpPr>
          <p:cNvPr id="1063" name="Groupe 1062"/>
          <p:cNvGrpSpPr/>
          <p:nvPr/>
        </p:nvGrpSpPr>
        <p:grpSpPr>
          <a:xfrm>
            <a:off x="142844" y="1500174"/>
            <a:ext cx="4857784" cy="1894802"/>
            <a:chOff x="142844" y="1500174"/>
            <a:chExt cx="4857784" cy="1894802"/>
          </a:xfrm>
        </p:grpSpPr>
        <p:sp>
          <p:nvSpPr>
            <p:cNvPr id="995" name="Rectangle 994"/>
            <p:cNvSpPr/>
            <p:nvPr/>
          </p:nvSpPr>
          <p:spPr>
            <a:xfrm>
              <a:off x="142844" y="1500174"/>
              <a:ext cx="4143404" cy="141577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fr-FR" sz="2000" dirty="0" smtClean="0">
                  <a:latin typeface="Times New Roman" pitchFamily="18" charset="0"/>
                  <a:cs typeface="Times New Roman" pitchFamily="18" charset="0"/>
                </a:rPr>
                <a:t>Par définition, un </a:t>
              </a:r>
              <a:r>
                <a:rPr lang="fr-FR" sz="2000" b="1" dirty="0" smtClean="0">
                  <a:solidFill>
                    <a:srgbClr val="FF0000"/>
                  </a:solidFill>
                  <a:latin typeface="Times New Roman" pitchFamily="18" charset="0"/>
                  <a:cs typeface="Times New Roman" pitchFamily="18" charset="0"/>
                </a:rPr>
                <a:t>espace interfoliaire </a:t>
              </a:r>
              <a:r>
                <a:rPr lang="fr-FR" sz="2000" dirty="0" smtClean="0">
                  <a:latin typeface="Times New Roman" pitchFamily="18" charset="0"/>
                  <a:cs typeface="Times New Roman" pitchFamily="18" charset="0"/>
                </a:rPr>
                <a:t>est la distance basale qui sépare deux triplets consécutifs </a:t>
              </a:r>
              <a:r>
                <a:rPr lang="fr-FR" sz="2000" b="1" dirty="0" smtClean="0">
                  <a:solidFill>
                    <a:srgbClr val="FF0000"/>
                  </a:solidFill>
                  <a:latin typeface="Times New Roman" pitchFamily="18" charset="0"/>
                  <a:cs typeface="Times New Roman" pitchFamily="18" charset="0"/>
                </a:rPr>
                <a:t>T O T </a:t>
              </a:r>
              <a:r>
                <a:rPr lang="fr-FR" b="1" dirty="0" smtClean="0">
                  <a:latin typeface="Times New Roman" pitchFamily="18" charset="0"/>
                  <a:cs typeface="Times New Roman" pitchFamily="18" charset="0"/>
                </a:rPr>
                <a:t>(Fig.07).</a:t>
              </a:r>
            </a:p>
            <a:p>
              <a:pPr algn="just"/>
              <a:endParaRPr lang="fr-FR" sz="800" b="1" dirty="0" smtClean="0">
                <a:latin typeface="Times New Roman" pitchFamily="18" charset="0"/>
                <a:cs typeface="Times New Roman" pitchFamily="18" charset="0"/>
              </a:endParaRPr>
            </a:p>
            <a:p>
              <a:pPr algn="just"/>
              <a:r>
                <a:rPr lang="fr-FR" b="1" dirty="0" smtClean="0">
                  <a:solidFill>
                    <a:srgbClr val="0070C0"/>
                  </a:solidFill>
                  <a:latin typeface="Times New Roman" pitchFamily="18" charset="0"/>
                  <a:cs typeface="Times New Roman" pitchFamily="18" charset="0"/>
                </a:rPr>
                <a:t>Remarque</a:t>
              </a:r>
              <a:r>
                <a:rPr lang="fr-FR" b="1" dirty="0" smtClean="0">
                  <a:latin typeface="Times New Roman" pitchFamily="18" charset="0"/>
                  <a:cs typeface="Times New Roman" pitchFamily="18" charset="0"/>
                </a:rPr>
                <a:t> : 1A° = 10</a:t>
              </a:r>
              <a:r>
                <a:rPr lang="fr-FR" b="1" baseline="30000" dirty="0" smtClean="0">
                  <a:latin typeface="Times New Roman" pitchFamily="18" charset="0"/>
                  <a:cs typeface="Times New Roman" pitchFamily="18" charset="0"/>
                </a:rPr>
                <a:t>-10</a:t>
              </a:r>
              <a:r>
                <a:rPr lang="fr-FR" b="1" dirty="0" smtClean="0">
                  <a:latin typeface="Times New Roman" pitchFamily="18" charset="0"/>
                  <a:cs typeface="Times New Roman" pitchFamily="18" charset="0"/>
                </a:rPr>
                <a:t>m</a:t>
              </a:r>
            </a:p>
          </p:txBody>
        </p:sp>
        <p:cxnSp>
          <p:nvCxnSpPr>
            <p:cNvPr id="1059" name="Connecteur droit avec flèche 1058"/>
            <p:cNvCxnSpPr>
              <a:stCxn id="995" idx="3"/>
              <a:endCxn id="1008" idx="3"/>
            </p:cNvCxnSpPr>
            <p:nvPr/>
          </p:nvCxnSpPr>
          <p:spPr>
            <a:xfrm>
              <a:off x="4286248" y="2208060"/>
              <a:ext cx="714380" cy="118691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sp>
        <p:nvSpPr>
          <p:cNvPr id="741" name="Rectangle 740"/>
          <p:cNvSpPr/>
          <p:nvPr/>
        </p:nvSpPr>
        <p:spPr>
          <a:xfrm>
            <a:off x="0" y="6525344"/>
            <a:ext cx="9144000" cy="338554"/>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wrap="square">
            <a:spAutoFit/>
          </a:bodyPr>
          <a:lstStyle/>
          <a:p>
            <a:r>
              <a:rPr lang="fr-FR" sz="1600" i="1" dirty="0" smtClean="0">
                <a:solidFill>
                  <a:srgbClr val="FFFF00"/>
                </a:solidFill>
              </a:rPr>
              <a:t>Cours de 2</a:t>
            </a:r>
            <a:r>
              <a:rPr lang="fr-FR" sz="1600" i="1" baseline="30000" dirty="0" smtClean="0">
                <a:solidFill>
                  <a:srgbClr val="FFFF00"/>
                </a:solidFill>
              </a:rPr>
              <a:t>ème</a:t>
            </a:r>
            <a:r>
              <a:rPr lang="fr-FR" sz="1600" i="1" dirty="0" smtClean="0">
                <a:solidFill>
                  <a:srgbClr val="FFFF00"/>
                </a:solidFill>
              </a:rPr>
              <a:t> Année Master – Université DBKM                               E-mail: hamid_gadouri2000@yahoo.fr   </a:t>
            </a:r>
            <a:r>
              <a:rPr lang="fr-FR" sz="1600" b="1" dirty="0" smtClean="0">
                <a:solidFill>
                  <a:srgbClr val="FF0000"/>
                </a:solidFill>
              </a:rPr>
              <a:t>(09)</a:t>
            </a:r>
            <a:endParaRPr lang="fr-FR" sz="1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054"/>
                                        </p:tgtEl>
                                        <p:attrNameLst>
                                          <p:attrName>style.visibility</p:attrName>
                                        </p:attrNameLst>
                                      </p:cBhvr>
                                      <p:to>
                                        <p:strVal val="visible"/>
                                      </p:to>
                                    </p:set>
                                    <p:anim calcmode="lin" valueType="num">
                                      <p:cBhvr additive="base">
                                        <p:cTn id="7" dur="2000" fill="hold"/>
                                        <p:tgtEl>
                                          <p:spTgt spid="1054"/>
                                        </p:tgtEl>
                                        <p:attrNameLst>
                                          <p:attrName>ppt_x</p:attrName>
                                        </p:attrNameLst>
                                      </p:cBhvr>
                                      <p:tavLst>
                                        <p:tav tm="0">
                                          <p:val>
                                            <p:strVal val="#ppt_x"/>
                                          </p:val>
                                        </p:tav>
                                        <p:tav tm="100000">
                                          <p:val>
                                            <p:strVal val="#ppt_x"/>
                                          </p:val>
                                        </p:tav>
                                      </p:tavLst>
                                    </p:anim>
                                    <p:anim calcmode="lin" valueType="num">
                                      <p:cBhvr additive="base">
                                        <p:cTn id="8" dur="2000" fill="hold"/>
                                        <p:tgtEl>
                                          <p:spTgt spid="1054"/>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55"/>
                                        </p:tgtEl>
                                        <p:attrNameLst>
                                          <p:attrName>style.visibility</p:attrName>
                                        </p:attrNameLst>
                                      </p:cBhvr>
                                      <p:to>
                                        <p:strVal val="visible"/>
                                      </p:to>
                                    </p:set>
                                    <p:anim calcmode="lin" valueType="num">
                                      <p:cBhvr additive="base">
                                        <p:cTn id="11" dur="2000" fill="hold"/>
                                        <p:tgtEl>
                                          <p:spTgt spid="1055"/>
                                        </p:tgtEl>
                                        <p:attrNameLst>
                                          <p:attrName>ppt_x</p:attrName>
                                        </p:attrNameLst>
                                      </p:cBhvr>
                                      <p:tavLst>
                                        <p:tav tm="0">
                                          <p:val>
                                            <p:strVal val="#ppt_x"/>
                                          </p:val>
                                        </p:tav>
                                        <p:tav tm="100000">
                                          <p:val>
                                            <p:strVal val="#ppt_x"/>
                                          </p:val>
                                        </p:tav>
                                      </p:tavLst>
                                    </p:anim>
                                    <p:anim calcmode="lin" valueType="num">
                                      <p:cBhvr additive="base">
                                        <p:cTn id="12" dur="2000" fill="hold"/>
                                        <p:tgtEl>
                                          <p:spTgt spid="1055"/>
                                        </p:tgtEl>
                                        <p:attrNameLst>
                                          <p:attrName>ppt_y</p:attrName>
                                        </p:attrNameLst>
                                      </p:cBhvr>
                                      <p:tavLst>
                                        <p:tav tm="0">
                                          <p:val>
                                            <p:strVal val="1+#ppt_h/2"/>
                                          </p:val>
                                        </p:tav>
                                        <p:tav tm="100000">
                                          <p:val>
                                            <p:strVal val="#ppt_y"/>
                                          </p:val>
                                        </p:tav>
                                      </p:tavLst>
                                    </p:anim>
                                  </p:childTnLst>
                                </p:cTn>
                              </p:par>
                              <p:par>
                                <p:cTn id="13" presetID="37" presetClass="entr" presetSubtype="0" fill="hold" nodeType="withEffect">
                                  <p:stCondLst>
                                    <p:cond delay="0"/>
                                  </p:stCondLst>
                                  <p:childTnLst>
                                    <p:set>
                                      <p:cBhvr>
                                        <p:cTn id="14" dur="1" fill="hold">
                                          <p:stCondLst>
                                            <p:cond delay="0"/>
                                          </p:stCondLst>
                                        </p:cTn>
                                        <p:tgtEl>
                                          <p:spTgt spid="998"/>
                                        </p:tgtEl>
                                        <p:attrNameLst>
                                          <p:attrName>style.visibility</p:attrName>
                                        </p:attrNameLst>
                                      </p:cBhvr>
                                      <p:to>
                                        <p:strVal val="visible"/>
                                      </p:to>
                                    </p:set>
                                    <p:animEffect transition="in" filter="fade">
                                      <p:cBhvr>
                                        <p:cTn id="15" dur="2000"/>
                                        <p:tgtEl>
                                          <p:spTgt spid="998"/>
                                        </p:tgtEl>
                                      </p:cBhvr>
                                    </p:animEffect>
                                    <p:anim calcmode="lin" valueType="num">
                                      <p:cBhvr>
                                        <p:cTn id="16" dur="2000" fill="hold"/>
                                        <p:tgtEl>
                                          <p:spTgt spid="998"/>
                                        </p:tgtEl>
                                        <p:attrNameLst>
                                          <p:attrName>ppt_x</p:attrName>
                                        </p:attrNameLst>
                                      </p:cBhvr>
                                      <p:tavLst>
                                        <p:tav tm="0">
                                          <p:val>
                                            <p:strVal val="#ppt_x"/>
                                          </p:val>
                                        </p:tav>
                                        <p:tav tm="100000">
                                          <p:val>
                                            <p:strVal val="#ppt_x"/>
                                          </p:val>
                                        </p:tav>
                                      </p:tavLst>
                                    </p:anim>
                                    <p:anim calcmode="lin" valueType="num">
                                      <p:cBhvr>
                                        <p:cTn id="17" dur="1800" decel="100000" fill="hold"/>
                                        <p:tgtEl>
                                          <p:spTgt spid="998"/>
                                        </p:tgtEl>
                                        <p:attrNameLst>
                                          <p:attrName>ppt_y</p:attrName>
                                        </p:attrNameLst>
                                      </p:cBhvr>
                                      <p:tavLst>
                                        <p:tav tm="0">
                                          <p:val>
                                            <p:strVal val="#ppt_y+1"/>
                                          </p:val>
                                        </p:tav>
                                        <p:tav tm="100000">
                                          <p:val>
                                            <p:strVal val="#ppt_y-.03"/>
                                          </p:val>
                                        </p:tav>
                                      </p:tavLst>
                                    </p:anim>
                                    <p:anim calcmode="lin" valueType="num">
                                      <p:cBhvr>
                                        <p:cTn id="18" dur="200" accel="100000" fill="hold">
                                          <p:stCondLst>
                                            <p:cond delay="1800"/>
                                          </p:stCondLst>
                                        </p:cTn>
                                        <p:tgtEl>
                                          <p:spTgt spid="998"/>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999"/>
                                        </p:tgtEl>
                                        <p:attrNameLst>
                                          <p:attrName>style.visibility</p:attrName>
                                        </p:attrNameLst>
                                      </p:cBhvr>
                                      <p:to>
                                        <p:strVal val="visible"/>
                                      </p:to>
                                    </p:set>
                                    <p:animEffect transition="in" filter="fade">
                                      <p:cBhvr>
                                        <p:cTn id="21" dur="2000"/>
                                        <p:tgtEl>
                                          <p:spTgt spid="999"/>
                                        </p:tgtEl>
                                      </p:cBhvr>
                                    </p:animEffect>
                                    <p:anim calcmode="lin" valueType="num">
                                      <p:cBhvr>
                                        <p:cTn id="22" dur="2000" fill="hold"/>
                                        <p:tgtEl>
                                          <p:spTgt spid="999"/>
                                        </p:tgtEl>
                                        <p:attrNameLst>
                                          <p:attrName>ppt_x</p:attrName>
                                        </p:attrNameLst>
                                      </p:cBhvr>
                                      <p:tavLst>
                                        <p:tav tm="0">
                                          <p:val>
                                            <p:strVal val="#ppt_x"/>
                                          </p:val>
                                        </p:tav>
                                        <p:tav tm="100000">
                                          <p:val>
                                            <p:strVal val="#ppt_x"/>
                                          </p:val>
                                        </p:tav>
                                      </p:tavLst>
                                    </p:anim>
                                    <p:anim calcmode="lin" valueType="num">
                                      <p:cBhvr>
                                        <p:cTn id="23" dur="1800" decel="100000" fill="hold"/>
                                        <p:tgtEl>
                                          <p:spTgt spid="999"/>
                                        </p:tgtEl>
                                        <p:attrNameLst>
                                          <p:attrName>ppt_y</p:attrName>
                                        </p:attrNameLst>
                                      </p:cBhvr>
                                      <p:tavLst>
                                        <p:tav tm="0">
                                          <p:val>
                                            <p:strVal val="#ppt_y+1"/>
                                          </p:val>
                                        </p:tav>
                                        <p:tav tm="100000">
                                          <p:val>
                                            <p:strVal val="#ppt_y-.03"/>
                                          </p:val>
                                        </p:tav>
                                      </p:tavLst>
                                    </p:anim>
                                    <p:anim calcmode="lin" valueType="num">
                                      <p:cBhvr>
                                        <p:cTn id="24" dur="200" accel="100000" fill="hold">
                                          <p:stCondLst>
                                            <p:cond delay="1800"/>
                                          </p:stCondLst>
                                        </p:cTn>
                                        <p:tgtEl>
                                          <p:spTgt spid="999"/>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000"/>
                                        </p:tgtEl>
                                        <p:attrNameLst>
                                          <p:attrName>style.visibility</p:attrName>
                                        </p:attrNameLst>
                                      </p:cBhvr>
                                      <p:to>
                                        <p:strVal val="visible"/>
                                      </p:to>
                                    </p:set>
                                    <p:animEffect transition="in" filter="fade">
                                      <p:cBhvr>
                                        <p:cTn id="27" dur="2000"/>
                                        <p:tgtEl>
                                          <p:spTgt spid="1000"/>
                                        </p:tgtEl>
                                      </p:cBhvr>
                                    </p:animEffect>
                                    <p:anim calcmode="lin" valueType="num">
                                      <p:cBhvr>
                                        <p:cTn id="28" dur="2000" fill="hold"/>
                                        <p:tgtEl>
                                          <p:spTgt spid="1000"/>
                                        </p:tgtEl>
                                        <p:attrNameLst>
                                          <p:attrName>ppt_x</p:attrName>
                                        </p:attrNameLst>
                                      </p:cBhvr>
                                      <p:tavLst>
                                        <p:tav tm="0">
                                          <p:val>
                                            <p:strVal val="#ppt_x"/>
                                          </p:val>
                                        </p:tav>
                                        <p:tav tm="100000">
                                          <p:val>
                                            <p:strVal val="#ppt_x"/>
                                          </p:val>
                                        </p:tav>
                                      </p:tavLst>
                                    </p:anim>
                                    <p:anim calcmode="lin" valueType="num">
                                      <p:cBhvr>
                                        <p:cTn id="29" dur="1800" decel="100000" fill="hold"/>
                                        <p:tgtEl>
                                          <p:spTgt spid="1000"/>
                                        </p:tgtEl>
                                        <p:attrNameLst>
                                          <p:attrName>ppt_y</p:attrName>
                                        </p:attrNameLst>
                                      </p:cBhvr>
                                      <p:tavLst>
                                        <p:tav tm="0">
                                          <p:val>
                                            <p:strVal val="#ppt_y+1"/>
                                          </p:val>
                                        </p:tav>
                                        <p:tav tm="100000">
                                          <p:val>
                                            <p:strVal val="#ppt_y-.03"/>
                                          </p:val>
                                        </p:tav>
                                      </p:tavLst>
                                    </p:anim>
                                    <p:anim calcmode="lin" valueType="num">
                                      <p:cBhvr>
                                        <p:cTn id="30" dur="200" accel="100000" fill="hold">
                                          <p:stCondLst>
                                            <p:cond delay="1800"/>
                                          </p:stCondLst>
                                        </p:cTn>
                                        <p:tgtEl>
                                          <p:spTgt spid="1000"/>
                                        </p:tgtEl>
                                        <p:attrNameLst>
                                          <p:attrName>ppt_y</p:attrName>
                                        </p:attrNameLst>
                                      </p:cBhvr>
                                      <p:tavLst>
                                        <p:tav tm="0">
                                          <p:val>
                                            <p:strVal val="#ppt_y-.03"/>
                                          </p:val>
                                        </p:tav>
                                        <p:tav tm="100000">
                                          <p:val>
                                            <p:strVal val="#ppt_y"/>
                                          </p:val>
                                        </p:tav>
                                      </p:tavLst>
                                    </p:anim>
                                  </p:childTnLst>
                                </p:cTn>
                              </p:par>
                            </p:childTnLst>
                          </p:cTn>
                        </p:par>
                        <p:par>
                          <p:cTn id="31" fill="hold">
                            <p:stCondLst>
                              <p:cond delay="2000"/>
                            </p:stCondLst>
                            <p:childTnLst>
                              <p:par>
                                <p:cTn id="32" presetID="2" presetClass="entr" presetSubtype="8" fill="hold" nodeType="after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additive="base">
                                        <p:cTn id="34" dur="1000" fill="hold"/>
                                        <p:tgtEl>
                                          <p:spTgt spid="1057"/>
                                        </p:tgtEl>
                                        <p:attrNameLst>
                                          <p:attrName>ppt_x</p:attrName>
                                        </p:attrNameLst>
                                      </p:cBhvr>
                                      <p:tavLst>
                                        <p:tav tm="0">
                                          <p:val>
                                            <p:strVal val="0-#ppt_w/2"/>
                                          </p:val>
                                        </p:tav>
                                        <p:tav tm="100000">
                                          <p:val>
                                            <p:strVal val="#ppt_x"/>
                                          </p:val>
                                        </p:tav>
                                      </p:tavLst>
                                    </p:anim>
                                    <p:anim calcmode="lin" valueType="num">
                                      <p:cBhvr additive="base">
                                        <p:cTn id="35" dur="1000" fill="hold"/>
                                        <p:tgtEl>
                                          <p:spTgt spid="1057"/>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1058"/>
                                        </p:tgtEl>
                                        <p:attrNameLst>
                                          <p:attrName>style.visibility</p:attrName>
                                        </p:attrNameLst>
                                      </p:cBhvr>
                                      <p:to>
                                        <p:strVal val="visible"/>
                                      </p:to>
                                    </p:set>
                                    <p:anim calcmode="lin" valueType="num">
                                      <p:cBhvr additive="base">
                                        <p:cTn id="38" dur="1000" fill="hold"/>
                                        <p:tgtEl>
                                          <p:spTgt spid="1058"/>
                                        </p:tgtEl>
                                        <p:attrNameLst>
                                          <p:attrName>ppt_x</p:attrName>
                                        </p:attrNameLst>
                                      </p:cBhvr>
                                      <p:tavLst>
                                        <p:tav tm="0">
                                          <p:val>
                                            <p:strVal val="0-#ppt_w/2"/>
                                          </p:val>
                                        </p:tav>
                                        <p:tav tm="100000">
                                          <p:val>
                                            <p:strVal val="#ppt_x"/>
                                          </p:val>
                                        </p:tav>
                                      </p:tavLst>
                                    </p:anim>
                                    <p:anim calcmode="lin" valueType="num">
                                      <p:cBhvr additive="base">
                                        <p:cTn id="39" dur="1000" fill="hold"/>
                                        <p:tgtEl>
                                          <p:spTgt spid="1058"/>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1063"/>
                                        </p:tgtEl>
                                        <p:attrNameLst>
                                          <p:attrName>style.visibility</p:attrName>
                                        </p:attrNameLst>
                                      </p:cBhvr>
                                      <p:to>
                                        <p:strVal val="visible"/>
                                      </p:to>
                                    </p:set>
                                    <p:anim calcmode="lin" valueType="num">
                                      <p:cBhvr additive="base">
                                        <p:cTn id="44" dur="1000" fill="hold"/>
                                        <p:tgtEl>
                                          <p:spTgt spid="1063"/>
                                        </p:tgtEl>
                                        <p:attrNameLst>
                                          <p:attrName>ppt_x</p:attrName>
                                        </p:attrNameLst>
                                      </p:cBhvr>
                                      <p:tavLst>
                                        <p:tav tm="0">
                                          <p:val>
                                            <p:strVal val="0-#ppt_w/2"/>
                                          </p:val>
                                        </p:tav>
                                        <p:tav tm="100000">
                                          <p:val>
                                            <p:strVal val="#ppt_x"/>
                                          </p:val>
                                        </p:tav>
                                      </p:tavLst>
                                    </p:anim>
                                    <p:anim calcmode="lin" valueType="num">
                                      <p:cBhvr additive="base">
                                        <p:cTn id="45" dur="1000" fill="hold"/>
                                        <p:tgtEl>
                                          <p:spTgt spid="1063"/>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056"/>
                                        </p:tgtEl>
                                        <p:attrNameLst>
                                          <p:attrName>style.visibility</p:attrName>
                                        </p:attrNameLst>
                                      </p:cBhvr>
                                      <p:to>
                                        <p:strVal val="visible"/>
                                      </p:to>
                                    </p:set>
                                    <p:anim calcmode="lin" valueType="num">
                                      <p:cBhvr additive="base">
                                        <p:cTn id="50" dur="1000" fill="hold"/>
                                        <p:tgtEl>
                                          <p:spTgt spid="1056"/>
                                        </p:tgtEl>
                                        <p:attrNameLst>
                                          <p:attrName>ppt_x</p:attrName>
                                        </p:attrNameLst>
                                      </p:cBhvr>
                                      <p:tavLst>
                                        <p:tav tm="0">
                                          <p:val>
                                            <p:strVal val="#ppt_x"/>
                                          </p:val>
                                        </p:tav>
                                        <p:tav tm="100000">
                                          <p:val>
                                            <p:strVal val="#ppt_x"/>
                                          </p:val>
                                        </p:tav>
                                      </p:tavLst>
                                    </p:anim>
                                    <p:anim calcmode="lin" valueType="num">
                                      <p:cBhvr additive="base">
                                        <p:cTn id="51" dur="1000" fill="hold"/>
                                        <p:tgtEl>
                                          <p:spTgt spid="1056"/>
                                        </p:tgtEl>
                                        <p:attrNameLst>
                                          <p:attrName>ppt_y</p:attrName>
                                        </p:attrNameLst>
                                      </p:cBhvr>
                                      <p:tavLst>
                                        <p:tav tm="0">
                                          <p:val>
                                            <p:strVal val="1+#ppt_h/2"/>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740"/>
                                        </p:tgtEl>
                                        <p:attrNameLst>
                                          <p:attrName>style.visibility</p:attrName>
                                        </p:attrNameLst>
                                      </p:cBhvr>
                                      <p:to>
                                        <p:strVal val="visible"/>
                                      </p:to>
                                    </p:set>
                                    <p:anim calcmode="lin" valueType="num">
                                      <p:cBhvr additive="base">
                                        <p:cTn id="54" dur="2000" fill="hold"/>
                                        <p:tgtEl>
                                          <p:spTgt spid="740"/>
                                        </p:tgtEl>
                                        <p:attrNameLst>
                                          <p:attrName>ppt_x</p:attrName>
                                        </p:attrNameLst>
                                      </p:cBhvr>
                                      <p:tavLst>
                                        <p:tav tm="0">
                                          <p:val>
                                            <p:strVal val="1+#ppt_w/2"/>
                                          </p:val>
                                        </p:tav>
                                        <p:tav tm="100000">
                                          <p:val>
                                            <p:strVal val="#ppt_x"/>
                                          </p:val>
                                        </p:tav>
                                      </p:tavLst>
                                    </p:anim>
                                    <p:anim calcmode="lin" valueType="num">
                                      <p:cBhvr additive="base">
                                        <p:cTn id="55" dur="2000" fill="hold"/>
                                        <p:tgtEl>
                                          <p:spTgt spid="7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0" grpId="0" animBg="1"/>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2825</TotalTime>
  <Words>4042</Words>
  <Application>Microsoft Office PowerPoint</Application>
  <PresentationFormat>Affichage à l'écran (4:3)</PresentationFormat>
  <Paragraphs>399</Paragraphs>
  <Slides>28</Slides>
  <Notes>26</Notes>
  <HiddenSlides>0</HiddenSlides>
  <MMClips>0</MMClips>
  <ScaleCrop>false</ScaleCrop>
  <HeadingPairs>
    <vt:vector size="4" baseType="variant">
      <vt:variant>
        <vt:lpstr>Thème</vt:lpstr>
      </vt:variant>
      <vt:variant>
        <vt:i4>1</vt:i4>
      </vt:variant>
      <vt:variant>
        <vt:lpstr>Titres des diapositives</vt:lpstr>
      </vt:variant>
      <vt:variant>
        <vt:i4>28</vt:i4>
      </vt:variant>
    </vt:vector>
  </HeadingPairs>
  <TitlesOfParts>
    <vt:vector size="29"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HAMID GADOURI</dc:creator>
  <cp:lastModifiedBy>gadouri</cp:lastModifiedBy>
  <cp:revision>825</cp:revision>
  <dcterms:created xsi:type="dcterms:W3CDTF">2013-07-30T18:31:09Z</dcterms:created>
  <dcterms:modified xsi:type="dcterms:W3CDTF">2022-01-01T10:34:44Z</dcterms:modified>
</cp:coreProperties>
</file>