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840" r:id="rId1"/>
  </p:sldMasterIdLst>
  <p:handoutMasterIdLst>
    <p:handoutMasterId r:id="rId13"/>
  </p:handoutMasterIdLst>
  <p:sldIdLst>
    <p:sldId id="256" r:id="rId2"/>
    <p:sldId id="349" r:id="rId3"/>
    <p:sldId id="257" r:id="rId4"/>
    <p:sldId id="285" r:id="rId5"/>
    <p:sldId id="340" r:id="rId6"/>
    <p:sldId id="345" r:id="rId7"/>
    <p:sldId id="342" r:id="rId8"/>
    <p:sldId id="343" r:id="rId9"/>
    <p:sldId id="346" r:id="rId10"/>
    <p:sldId id="347" r:id="rId11"/>
    <p:sldId id="348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4" autoAdjust="0"/>
    <p:restoredTop sz="94718" autoAdjust="0"/>
  </p:normalViewPr>
  <p:slideViewPr>
    <p:cSldViewPr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99C94-FA4D-4BBC-B4F0-272C449AB7DC}" type="datetimeFigureOut">
              <a:rPr lang="fr-FR" smtClean="0"/>
              <a:pPr/>
              <a:t>29/03/2022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17DCBA-62EF-4C0D-87FF-6B67B5E52F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29/03/2022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29/03/2022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29/03/2022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29/03/2022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29/03/2022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91488A6-4999-4EC2-BF99-9B561A61566A}" type="datetimeFigureOut">
              <a:rPr lang="fr-FR" smtClean="0"/>
              <a:pPr/>
              <a:t>29/03/2022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ce réservé du conten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29/03/2022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fr-FR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ce réservé du conten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u conten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Titr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29/03/2022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29/03/2022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ce réservé du conten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29/03/2022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necteur droit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91488A6-4999-4EC2-BF99-9B561A61566A}" type="datetimeFigureOut">
              <a:rPr lang="fr-FR" smtClean="0"/>
              <a:pPr/>
              <a:t>29/03/2022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91488A6-4999-4EC2-BF99-9B561A61566A}" type="datetimeFigureOut">
              <a:rPr lang="fr-FR" smtClean="0"/>
              <a:pPr/>
              <a:t>29/03/2022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à coins arrondis 8"/>
          <p:cNvSpPr/>
          <p:nvPr/>
        </p:nvSpPr>
        <p:spPr>
          <a:xfrm>
            <a:off x="928662" y="3500438"/>
            <a:ext cx="7358114" cy="121444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مدخل </a:t>
            </a:r>
            <a:r>
              <a:rPr lang="ar-DZ" sz="3200" b="1" dirty="0" err="1" smtClean="0">
                <a:latin typeface="Arial" pitchFamily="34" charset="0"/>
                <a:ea typeface="Calibri"/>
                <a:cs typeface="Arial" pitchFamily="34" charset="0"/>
              </a:rPr>
              <a:t>لاستراتيجية</a:t>
            </a:r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 إدارة الموارد البشرية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928662" y="4786322"/>
            <a:ext cx="3214710" cy="428628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ea typeface="Simplified Arabic"/>
                <a:cs typeface="Traditional Arabic"/>
              </a:rPr>
              <a:t>د. </a:t>
            </a:r>
            <a:r>
              <a:rPr lang="ar-SA" sz="2400" b="1" dirty="0" err="1" smtClean="0">
                <a:ea typeface="Simplified Arabic"/>
                <a:cs typeface="Traditional Arabic"/>
              </a:rPr>
              <a:t>رولامي</a:t>
            </a:r>
            <a:r>
              <a:rPr lang="ar-SA" sz="2400" b="1" dirty="0" smtClean="0">
                <a:ea typeface="Simplified Arabic"/>
                <a:cs typeface="Traditional Arabic"/>
              </a:rPr>
              <a:t> عبد الحميد</a:t>
            </a:r>
            <a:endParaRPr lang="ar-DZ" sz="2400" b="1" dirty="0" smtClean="0"/>
          </a:p>
        </p:txBody>
      </p:sp>
      <p:sp>
        <p:nvSpPr>
          <p:cNvPr id="4" name="Rectangle à coins arrondis 3"/>
          <p:cNvSpPr/>
          <p:nvPr/>
        </p:nvSpPr>
        <p:spPr>
          <a:xfrm>
            <a:off x="928662" y="2928934"/>
            <a:ext cx="7358114" cy="490542"/>
          </a:xfrm>
          <a:prstGeom prst="roundRect">
            <a:avLst>
              <a:gd name="adj" fmla="val 305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المحاضرة الأولى</a:t>
            </a:r>
          </a:p>
        </p:txBody>
      </p:sp>
      <p:sp>
        <p:nvSpPr>
          <p:cNvPr id="5" name="Rectangle à coins arrondis 4"/>
          <p:cNvSpPr/>
          <p:nvPr/>
        </p:nvSpPr>
        <p:spPr>
          <a:xfrm>
            <a:off x="928662" y="5286388"/>
            <a:ext cx="3214710" cy="428628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b="1" dirty="0" smtClean="0">
                <a:ea typeface="Simplified Arabic"/>
                <a:cs typeface="Traditional Arabic"/>
              </a:rPr>
              <a:t>a.rolami@univ-dbkm.dz</a:t>
            </a:r>
            <a:endParaRPr lang="ar-DZ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5929322" y="2571744"/>
            <a:ext cx="2928958" cy="57150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الإنسان نسخة 0.5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المسار التاريخي لتطور </a:t>
            </a:r>
            <a:r>
              <a:rPr lang="ar-DZ" sz="3200" b="1" dirty="0" err="1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الإهتمام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 بالموارد البشرية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tx1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85720" y="3357562"/>
            <a:ext cx="5357850" cy="500066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إحلال جزئي للآلة مكان العامل الذكي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285720" y="5643578"/>
            <a:ext cx="5357850" cy="500066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العامل شريك للمنظمة</a:t>
            </a:r>
          </a:p>
        </p:txBody>
      </p:sp>
      <p:sp>
        <p:nvSpPr>
          <p:cNvPr id="14" name="Rectangle à coins arrondis 13"/>
          <p:cNvSpPr/>
          <p:nvPr/>
        </p:nvSpPr>
        <p:spPr>
          <a:xfrm>
            <a:off x="285720" y="3929066"/>
            <a:ext cx="5357850" cy="500066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تحليل وتقييم سريع ودقيق للأداء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214282" y="5072074"/>
            <a:ext cx="5429288" cy="500066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افتقار الذكاء </a:t>
            </a:r>
            <a:r>
              <a:rPr lang="ar-DZ" sz="3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الإصطناعي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للذكاء العاطفي</a:t>
            </a:r>
          </a:p>
        </p:txBody>
      </p:sp>
      <p:pic>
        <p:nvPicPr>
          <p:cNvPr id="1026" name="Picture 2" descr="C:\Users\pc\Desktop\dreamstime_xl_964194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3357562"/>
            <a:ext cx="2881316" cy="2786082"/>
          </a:xfrm>
          <a:prstGeom prst="rect">
            <a:avLst/>
          </a:prstGeom>
          <a:noFill/>
        </p:spPr>
      </p:pic>
      <p:sp>
        <p:nvSpPr>
          <p:cNvPr id="11" name="Rectangle à coins arrondis 10"/>
          <p:cNvSpPr/>
          <p:nvPr/>
        </p:nvSpPr>
        <p:spPr>
          <a:xfrm>
            <a:off x="285720" y="4500570"/>
            <a:ext cx="5357850" cy="500066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زيادة </a:t>
            </a:r>
            <a:r>
              <a:rPr lang="ar-DZ" sz="3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الإعتناء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بالمورد البشري المبدع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357158" y="2571744"/>
            <a:ext cx="5286412" cy="57150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الإنسان 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الذكاء </a:t>
            </a:r>
            <a:r>
              <a:rPr lang="ar-DZ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الإصطناعي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، وميزها: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0"/>
                            </p:stCondLst>
                            <p:childTnLst>
                              <p:par>
                                <p:cTn id="3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000"/>
                            </p:stCondLst>
                            <p:childTnLst>
                              <p:par>
                                <p:cTn id="4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7000"/>
                            </p:stCondLst>
                            <p:childTnLst>
                              <p:par>
                                <p:cTn id="5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8000"/>
                            </p:stCondLst>
                            <p:childTnLst>
                              <p:par>
                                <p:cTn id="6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9000"/>
                            </p:stCondLst>
                            <p:childTnLst>
                              <p:par>
                                <p:cTn id="7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2" grpId="0" animBg="1"/>
      <p:bldP spid="13" grpId="0" animBg="1"/>
      <p:bldP spid="14" grpId="0" animBg="1"/>
      <p:bldP spid="10" grpId="0" animBg="1"/>
      <p:bldP spid="11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أسئلة لإثراء المعارف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tx1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857224" y="4214818"/>
            <a:ext cx="7429552" cy="1071570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كيف يمكن </a:t>
            </a:r>
            <a:r>
              <a:rPr lang="ar-DZ" sz="3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للميتافيرس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أن يؤثر على إدارة الموارد البشرية في رأيك؟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857224" y="3357562"/>
            <a:ext cx="7429552" cy="714380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ماذا تعرف عن </a:t>
            </a:r>
            <a:r>
              <a:rPr lang="ar-DZ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الميتافيرس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أسئلة تمهيدية للمحاضرة الأولى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tx1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857224" y="4214818"/>
            <a:ext cx="7429552" cy="571504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ما هي الأنماط الرئيسية الثلاثة للقيادة؟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857224" y="3357562"/>
            <a:ext cx="7429552" cy="714380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ماذا تعرف عن الثورة الصناعية؟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857224" y="4929198"/>
            <a:ext cx="7429552" cy="714380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ماذا تعرف عن الذكاء </a:t>
            </a:r>
            <a:r>
              <a:rPr lang="ar-DZ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الإصطناعي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  <p:bldP spid="1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5929322" y="2571744"/>
            <a:ext cx="2928958" cy="57150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تعريف </a:t>
            </a:r>
            <a:r>
              <a:rPr lang="ar-DZ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الاستراتيجية</a:t>
            </a:r>
            <a:endParaRPr lang="ar-DZ" sz="3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/>
                </a:solidFill>
              </a:rPr>
              <a:t>مفاهيم أساسية عن </a:t>
            </a:r>
            <a:r>
              <a:rPr lang="ar-DZ" sz="3200" b="1" dirty="0" err="1" smtClean="0">
                <a:solidFill>
                  <a:schemeClr val="bg1"/>
                </a:solidFill>
              </a:rPr>
              <a:t>الاستراتيجية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bg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85720" y="3214686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أصلها عسكري يوناني مشتقة من لفظ </a:t>
            </a:r>
            <a:r>
              <a:rPr lang="fr-FR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Strategos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وتعني الخطة العظمى في الحرب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285720" y="4500570"/>
            <a:ext cx="8572560" cy="1571636"/>
          </a:xfrm>
          <a:prstGeom prst="roundRect">
            <a:avLst>
              <a:gd name="adj" fmla="val 0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هي خطة طويلة الأجل تجعلها المنظمة مرتكزا لاتخاذ قراراتها الحالية والمستقبلية (تمس المنتجات، الأسواق، الموارد، الميزات التنافسية، ...)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6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857224" y="2571744"/>
            <a:ext cx="7358114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الاستخدام الفعال للموارد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/>
                </a:solidFill>
              </a:rPr>
              <a:t>أهمية </a:t>
            </a:r>
            <a:r>
              <a:rPr lang="ar-DZ" sz="3200" b="1" dirty="0" err="1" smtClean="0">
                <a:solidFill>
                  <a:schemeClr val="bg1"/>
                </a:solidFill>
              </a:rPr>
              <a:t>الاستراتيجية</a:t>
            </a:r>
            <a:r>
              <a:rPr lang="ar-DZ" sz="3200" b="1" dirty="0" smtClean="0">
                <a:solidFill>
                  <a:schemeClr val="bg1"/>
                </a:solidFill>
              </a:rPr>
              <a:t> لمنظمات الأعمال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bg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857224" y="3214686"/>
            <a:ext cx="7358114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التحسين المستمر للأعمال داخل المنظمات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857224" y="3857628"/>
            <a:ext cx="7358114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بناء نظام معلومات قوي (داخل المنظمة وخارجها)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857224" y="4500570"/>
            <a:ext cx="7358114" cy="571504"/>
          </a:xfrm>
          <a:prstGeom prst="roundRect">
            <a:avLst>
              <a:gd name="adj" fmla="val 31515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تعتبر ثروة للتعامل مع المخاطر وحالات عدم التأكد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857224" y="5143512"/>
            <a:ext cx="7358114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تخلق التجانس بين الرئيس والمرؤوس أثناء العمل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857224" y="5786454"/>
            <a:ext cx="7358114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تعد أداة رقابية فعالة قبل أثناء وبعد أي عملية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6" grpId="0" animBg="1"/>
      <p:bldP spid="7" grpId="0" animBg="1"/>
      <p:bldP spid="11" grpId="0" animBg="1"/>
      <p:bldP spid="10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5929322" y="2571744"/>
            <a:ext cx="2928958" cy="57150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تعريف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/>
                </a:solidFill>
              </a:rPr>
              <a:t>مفهوم الإدارة الإ</a:t>
            </a:r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ستراتيجية للموارد البشرية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bg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85720" y="3286124"/>
            <a:ext cx="7286676" cy="1000132"/>
          </a:xfrm>
          <a:prstGeom prst="roundRect">
            <a:avLst>
              <a:gd name="adj" fmla="val 0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هي تحديد التحديات التنافسية التي تواجه المنظمة فيما يخص الموارد البشرية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285720" y="4357694"/>
            <a:ext cx="7286676" cy="928694"/>
          </a:xfrm>
          <a:prstGeom prst="roundRect">
            <a:avLst>
              <a:gd name="adj" fmla="val 0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هي المنهجية الفكرية التي تضمن من خلالها المنظمة </a:t>
            </a:r>
            <a:r>
              <a:rPr lang="ar-DZ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استراتيجية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التوازن بين أهدافها وأهداف الأفراد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285720" y="5357826"/>
            <a:ext cx="7286676" cy="928694"/>
          </a:xfrm>
          <a:prstGeom prst="roundRect">
            <a:avLst>
              <a:gd name="adj" fmla="val 0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هي تخطيط الموارد البشرية والوظائف بشكل يضمن تحقيق الأهداف الإستراتيجية للمؤسسة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7715272" y="3286124"/>
            <a:ext cx="1152532" cy="1000132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تعريف</a:t>
            </a:r>
          </a:p>
          <a:p>
            <a:pPr algn="ctr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أول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7705748" y="4357694"/>
            <a:ext cx="1152532" cy="928694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تعريف</a:t>
            </a:r>
          </a:p>
          <a:p>
            <a:pPr algn="ctr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ثان</a:t>
            </a:r>
          </a:p>
        </p:txBody>
      </p:sp>
      <p:sp>
        <p:nvSpPr>
          <p:cNvPr id="14" name="Rectangle à coins arrondis 13"/>
          <p:cNvSpPr/>
          <p:nvPr/>
        </p:nvSpPr>
        <p:spPr>
          <a:xfrm>
            <a:off x="7715272" y="5357826"/>
            <a:ext cx="1152532" cy="928694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تعريف</a:t>
            </a:r>
          </a:p>
          <a:p>
            <a:pPr algn="ctr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ثالث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000"/>
                            </p:stCondLst>
                            <p:childTnLst>
                              <p:par>
                                <p:cTn id="6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6" grpId="0" animBg="1"/>
      <p:bldP spid="11" grpId="0" animBg="1"/>
      <p:bldP spid="10" grpId="0" animBg="1"/>
      <p:bldP spid="12" grpId="0" animBg="1"/>
      <p:bldP spid="13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5929322" y="2571744"/>
            <a:ext cx="2928958" cy="57150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الإنسان نسخة 0.1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ea typeface="Calibri"/>
                <a:cs typeface="Arial" pitchFamily="34" charset="0"/>
              </a:rPr>
              <a:t>المسار التاريخي لتطور </a:t>
            </a:r>
            <a:r>
              <a:rPr lang="ar-DZ" sz="3200" b="1" dirty="0" err="1" smtClean="0">
                <a:solidFill>
                  <a:schemeClr val="bg1"/>
                </a:solidFill>
                <a:latin typeface="Arial" pitchFamily="34" charset="0"/>
                <a:ea typeface="Calibri"/>
                <a:cs typeface="Arial" pitchFamily="34" charset="0"/>
              </a:rPr>
              <a:t>الإهتمام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ea typeface="Calibri"/>
                <a:cs typeface="Arial" pitchFamily="34" charset="0"/>
              </a:rPr>
              <a:t> با</a:t>
            </a:r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لموارد البشرية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bg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571472" y="3286124"/>
            <a:ext cx="5286412" cy="500066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الإنسان البدائي الصياد وقاطف الثمار 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571472" y="3857628"/>
            <a:ext cx="5286412" cy="500066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العمل جماعي أي لا رئيس ولا مرؤوس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571472" y="4429132"/>
            <a:ext cx="5286412" cy="500066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تقاسم الإنتاج بالتساوي بين الجميع</a:t>
            </a:r>
          </a:p>
        </p:txBody>
      </p:sp>
      <p:sp>
        <p:nvSpPr>
          <p:cNvPr id="14" name="Rectangle à coins arrondis 13"/>
          <p:cNvSpPr/>
          <p:nvPr/>
        </p:nvSpPr>
        <p:spPr>
          <a:xfrm>
            <a:off x="571472" y="5000636"/>
            <a:ext cx="5286412" cy="500066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العمال يجمعهم النسب (إنتاج عشائري)</a:t>
            </a:r>
          </a:p>
        </p:txBody>
      </p:sp>
      <p:pic>
        <p:nvPicPr>
          <p:cNvPr id="1026" name="Picture 2" descr="C:\Users\pc\Desktop\876824images (2)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60" y="3286124"/>
            <a:ext cx="2847975" cy="2214578"/>
          </a:xfrm>
          <a:prstGeom prst="rect">
            <a:avLst/>
          </a:prstGeom>
          <a:noFill/>
        </p:spPr>
      </p:pic>
      <p:sp>
        <p:nvSpPr>
          <p:cNvPr id="10" name="Rectangle à coins arrondis 9"/>
          <p:cNvSpPr/>
          <p:nvPr/>
        </p:nvSpPr>
        <p:spPr>
          <a:xfrm>
            <a:off x="571472" y="2571744"/>
            <a:ext cx="5286412" cy="57150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فترة الإنسان البدائي، وميزها: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000"/>
                            </p:stCondLst>
                            <p:childTnLst>
                              <p:par>
                                <p:cTn id="5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000"/>
                            </p:stCondLst>
                            <p:childTnLst>
                              <p:par>
                                <p:cTn id="6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6" grpId="0" animBg="1"/>
      <p:bldP spid="12" grpId="0" animBg="1"/>
      <p:bldP spid="13" grpId="0" animBg="1"/>
      <p:bldP spid="14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5857884" y="2428868"/>
            <a:ext cx="2928958" cy="57150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الإنسان نسخة 0.2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ea typeface="Calibri"/>
                <a:cs typeface="Arial" pitchFamily="34" charset="0"/>
              </a:rPr>
              <a:t>المسار التاريخي لتطور </a:t>
            </a:r>
            <a:r>
              <a:rPr lang="ar-DZ" sz="3200" b="1" dirty="0" err="1" smtClean="0">
                <a:solidFill>
                  <a:schemeClr val="bg1"/>
                </a:solidFill>
                <a:latin typeface="Arial" pitchFamily="34" charset="0"/>
                <a:ea typeface="Calibri"/>
                <a:cs typeface="Arial" pitchFamily="34" charset="0"/>
              </a:rPr>
              <a:t>الإهتمام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ea typeface="Calibri"/>
                <a:cs typeface="Arial" pitchFamily="34" charset="0"/>
              </a:rPr>
              <a:t> با</a:t>
            </a:r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لموارد البشرية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bg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357158" y="3071810"/>
            <a:ext cx="5286412" cy="500066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الإنسان البدائي </a:t>
            </a:r>
            <a:r>
              <a:rPr lang="ar-DZ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المدجن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والزارع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357158" y="3643314"/>
            <a:ext cx="5286412" cy="500066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العمل جماعي أي لا رئيس ولا مرؤوس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357158" y="4214818"/>
            <a:ext cx="5286412" cy="500066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تقاسم الإنتاج بالتساوي</a:t>
            </a:r>
          </a:p>
        </p:txBody>
      </p:sp>
      <p:sp>
        <p:nvSpPr>
          <p:cNvPr id="14" name="Rectangle à coins arrondis 13"/>
          <p:cNvSpPr/>
          <p:nvPr/>
        </p:nvSpPr>
        <p:spPr>
          <a:xfrm>
            <a:off x="357158" y="4786322"/>
            <a:ext cx="5286412" cy="500066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العمال يجمعهم النسب الواحد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357158" y="5357826"/>
            <a:ext cx="5286412" cy="1000132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في نهاية الفترة ظهرت العبودية وظهر نظام الرئيس والمرؤوس</a:t>
            </a:r>
          </a:p>
        </p:txBody>
      </p:sp>
      <p:pic>
        <p:nvPicPr>
          <p:cNvPr id="2050" name="Picture 2" descr="C:\Users\pc\Desktop\egyptfarmin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3071810"/>
            <a:ext cx="3086096" cy="3214710"/>
          </a:xfrm>
          <a:prstGeom prst="rect">
            <a:avLst/>
          </a:prstGeom>
          <a:noFill/>
        </p:spPr>
      </p:pic>
      <p:sp>
        <p:nvSpPr>
          <p:cNvPr id="11" name="Rectangle à coins arrondis 10"/>
          <p:cNvSpPr/>
          <p:nvPr/>
        </p:nvSpPr>
        <p:spPr>
          <a:xfrm>
            <a:off x="357158" y="2428868"/>
            <a:ext cx="5286412" cy="57150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فترة الإنسان البدائي المزارع، وميزها: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000"/>
                            </p:stCondLst>
                            <p:childTnLst>
                              <p:par>
                                <p:cTn id="6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0"/>
                            </p:stCondLst>
                            <p:childTnLst>
                              <p:par>
                                <p:cTn id="7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6" grpId="0" animBg="1"/>
      <p:bldP spid="12" grpId="0" animBg="1"/>
      <p:bldP spid="13" grpId="0" animBg="1"/>
      <p:bldP spid="14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5857884" y="2714620"/>
            <a:ext cx="2928958" cy="57150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الإنسان نسخة 0.3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المسار التاريخي لتطور </a:t>
            </a:r>
            <a:r>
              <a:rPr lang="ar-DZ" sz="3200" b="1" dirty="0" err="1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الإهتمام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 بالموارد البشرية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tx1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85720" y="3357562"/>
            <a:ext cx="5357850" cy="857256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انفصال العمل عن رأس المال (رئيس </a:t>
            </a:r>
            <a:r>
              <a:rPr lang="ar-DZ" sz="3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و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مرؤوس) + </a:t>
            </a:r>
            <a:r>
              <a:rPr lang="ar-DZ" sz="3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المكننة</a:t>
            </a:r>
            <a:endParaRPr lang="ar-DZ" sz="3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285720" y="4286256"/>
            <a:ext cx="5357850" cy="857256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الأفراد ينفذون ما يأمرهم الرأسمالي (الرئيس)</a:t>
            </a:r>
          </a:p>
        </p:txBody>
      </p:sp>
      <p:sp>
        <p:nvSpPr>
          <p:cNvPr id="14" name="Rectangle à coins arrondis 13"/>
          <p:cNvSpPr/>
          <p:nvPr/>
        </p:nvSpPr>
        <p:spPr>
          <a:xfrm>
            <a:off x="285720" y="5214950"/>
            <a:ext cx="5357850" cy="500066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حالة مزرية عاشها العمال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285720" y="5786454"/>
            <a:ext cx="5357850" cy="500066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ظهور النقابات العمالة وقوانين العمل</a:t>
            </a:r>
          </a:p>
        </p:txBody>
      </p:sp>
      <p:pic>
        <p:nvPicPr>
          <p:cNvPr id="3074" name="Picture 2" descr="C:\Users\pc\Desktop\محاضراتي الوقائع الاقتصادية\ملخصاتي الخاصة\محاضرة 6 الثورة الصناعية\d79613602ed66dcd5a56d63be170a7e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4" y="3357562"/>
            <a:ext cx="3000372" cy="3000396"/>
          </a:xfrm>
          <a:prstGeom prst="rect">
            <a:avLst/>
          </a:prstGeom>
          <a:noFill/>
        </p:spPr>
      </p:pic>
      <p:sp>
        <p:nvSpPr>
          <p:cNvPr id="11" name="Rectangle à coins arrondis 10"/>
          <p:cNvSpPr/>
          <p:nvPr/>
        </p:nvSpPr>
        <p:spPr>
          <a:xfrm>
            <a:off x="285720" y="2714620"/>
            <a:ext cx="5357850" cy="57150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فترة الإنسان 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الصناعي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، وميزها: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500"/>
                            </p:stCondLst>
                            <p:childTnLst>
                              <p:par>
                                <p:cTn id="4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500"/>
                            </p:stCondLst>
                            <p:childTnLst>
                              <p:par>
                                <p:cTn id="5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6500"/>
                            </p:stCondLst>
                            <p:childTnLst>
                              <p:par>
                                <p:cTn id="6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2" grpId="0" animBg="1"/>
      <p:bldP spid="13" grpId="0" animBg="1"/>
      <p:bldP spid="14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5929322" y="2428868"/>
            <a:ext cx="2928958" cy="57150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الإنسان نسخة 0.4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المسار التاريخي لتطور </a:t>
            </a:r>
            <a:r>
              <a:rPr lang="ar-DZ" sz="3200" b="1" dirty="0" err="1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الإهتمام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 بالموارد البشرية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tx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85720" y="3071810"/>
            <a:ext cx="5357850" cy="500066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إنسان تكنولوجيا الاتصال والمعلومات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285720" y="3643314"/>
            <a:ext cx="5357850" cy="500066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جودة التواصل بين الرئيس والمرؤوس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285720" y="4214818"/>
            <a:ext cx="5357850" cy="500066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العامل أصبح موردا من موارد المنظمة</a:t>
            </a:r>
          </a:p>
        </p:txBody>
      </p:sp>
      <p:sp>
        <p:nvSpPr>
          <p:cNvPr id="14" name="Rectangle à coins arrondis 13"/>
          <p:cNvSpPr/>
          <p:nvPr/>
        </p:nvSpPr>
        <p:spPr>
          <a:xfrm>
            <a:off x="285720" y="4786322"/>
            <a:ext cx="5357850" cy="500066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بروز تمكين </a:t>
            </a:r>
            <a:r>
              <a:rPr lang="ar-DZ" sz="3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العاميلن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في المنظمات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285720" y="5357826"/>
            <a:ext cx="5357850" cy="500066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بروز القيادة كوظيفة جديدة</a:t>
            </a:r>
          </a:p>
        </p:txBody>
      </p:sp>
      <p:pic>
        <p:nvPicPr>
          <p:cNvPr id="4098" name="Picture 2" descr="Résultat de recherche d'images pour &quot;إنسان تكنولوجيا الاتصال والمعلومات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3143248"/>
            <a:ext cx="3071792" cy="3000396"/>
          </a:xfrm>
          <a:prstGeom prst="rect">
            <a:avLst/>
          </a:prstGeom>
          <a:noFill/>
        </p:spPr>
      </p:pic>
      <p:sp>
        <p:nvSpPr>
          <p:cNvPr id="11" name="Rectangle à coins arrondis 10"/>
          <p:cNvSpPr/>
          <p:nvPr/>
        </p:nvSpPr>
        <p:spPr>
          <a:xfrm>
            <a:off x="285720" y="2428868"/>
            <a:ext cx="5357850" cy="57150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فترة إنسان التكنولوجيا، وميزها: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000"/>
                            </p:stCondLst>
                            <p:childTnLst>
                              <p:par>
                                <p:cTn id="5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4000"/>
                            </p:stCondLst>
                            <p:childTnLst>
                              <p:par>
                                <p:cTn id="6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0"/>
                            </p:stCondLst>
                            <p:childTnLst>
                              <p:par>
                                <p:cTn id="7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6" grpId="0" animBg="1"/>
      <p:bldP spid="12" grpId="0" animBg="1"/>
      <p:bldP spid="13" grpId="0" animBg="1"/>
      <p:bldP spid="14" grpId="0" animBg="1"/>
      <p:bldP spid="10" grpId="0" animBg="1"/>
      <p:bldP spid="11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Mé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739</TotalTime>
  <Words>394</Words>
  <Application>Microsoft Office PowerPoint</Application>
  <PresentationFormat>Affichage à l'écran (4:3)</PresentationFormat>
  <Paragraphs>71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Civil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</dc:creator>
  <cp:lastModifiedBy>pc</cp:lastModifiedBy>
  <cp:revision>132</cp:revision>
  <dcterms:created xsi:type="dcterms:W3CDTF">2014-12-07T19:11:11Z</dcterms:created>
  <dcterms:modified xsi:type="dcterms:W3CDTF">2022-03-29T08:54:41Z</dcterms:modified>
</cp:coreProperties>
</file>