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96" r:id="rId1"/>
  </p:sldMasterIdLst>
  <p:sldIdLst>
    <p:sldId id="256" r:id="rId2"/>
    <p:sldId id="266" r:id="rId3"/>
    <p:sldId id="267" r:id="rId4"/>
    <p:sldId id="268" r:id="rId5"/>
    <p:sldId id="269" r:id="rId6"/>
    <p:sldId id="272" r:id="rId7"/>
    <p:sldId id="273" r:id="rId8"/>
    <p:sldId id="274" r:id="rId9"/>
    <p:sldId id="275" r:id="rId10"/>
    <p:sldId id="276" r:id="rId11"/>
    <p:sldId id="277" r:id="rId12"/>
    <p:sldId id="278" r:id="rId13"/>
    <p:sldId id="279" r:id="rId14"/>
    <p:sldId id="280" r:id="rId15"/>
    <p:sldId id="271" r:id="rId16"/>
    <p:sldId id="270" r:id="rId17"/>
    <p:sldId id="257" r:id="rId18"/>
    <p:sldId id="258" r:id="rId19"/>
    <p:sldId id="259" r:id="rId20"/>
    <p:sldId id="260" r:id="rId21"/>
    <p:sldId id="261" r:id="rId22"/>
    <p:sldId id="262" r:id="rId23"/>
    <p:sldId id="263" r:id="rId24"/>
    <p:sldId id="264" r:id="rId25"/>
    <p:sldId id="265"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46F3AA6E-C3D0-4B7C-BE09-640B53EE7814}"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6F3AA6E-C3D0-4B7C-BE09-640B53EE781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6F3AA6E-C3D0-4B7C-BE09-640B53EE781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6F3AA6E-C3D0-4B7C-BE09-640B53EE781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6F3AA6E-C3D0-4B7C-BE09-640B53EE7814}"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46F3AA6E-C3D0-4B7C-BE09-640B53EE781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46F3AA6E-C3D0-4B7C-BE09-640B53EE781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46F3AA6E-C3D0-4B7C-BE09-640B53EE781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46F3AA6E-C3D0-4B7C-BE09-640B53EE7814}"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46F3AA6E-C3D0-4B7C-BE09-640B53EE781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D1F9681D-87C6-486E-8F42-FEB5C27D94EC}" type="datetimeFigureOut">
              <a:rPr lang="fr-FR" smtClean="0"/>
              <a:pPr/>
              <a:t>14/02/2012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46F3AA6E-C3D0-4B7C-BE09-640B53EE7814}"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1F9681D-87C6-486E-8F42-FEB5C27D94EC}" type="datetimeFigureOut">
              <a:rPr lang="fr-FR" smtClean="0"/>
              <a:pPr/>
              <a:t>14/02/2012</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6F3AA6E-C3D0-4B7C-BE09-640B53EE7814}"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ile:///C:\Documents%20and%20Settings\wassit\Mes%20documents\Somme%20des%20pr&#233;cipitations%20journali&#232;res%20pond&#233;r&#233;es,%20utilis&#233;e%20comme%20indice%20de%20l%20humidit&#233;%20du%20sol.%20On%20admet%20g&#233;n&#233;ralement%20que%20le%20poids%20attribu&#233;%20&#224;&#160;%20la%20pr&#233;cipitation%20de%20chaque%20jour%20est%20une%20fonction%20exponentielle%20ou%20inverse%20du%20temps,%20la%20pr&#233;cipitation%20la%20plus%20r&#233;cente%20ayant%20le%20poids%20le%20plus%20fort.%20','lightblu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ile:///C:\Documents%20and%20Settings\wassit\Mes%20documents\Courbe%20de%20variation%20de%20l%20humidit&#233;%20d%20un%20sol%20en%20fonction%20de%20la%20profondeur.%20','lightblu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file:///C:\Documents%20and%20Settings\wassit\Mes%20documents\Tout%20&#233;coulement%20au-dessous%20de%20la%20surface%20du%20sol%20pouvant%20contribuer%20au%20ruissellement%20retard&#233;,%20au%20d&#233;bit%20de%20base%20ou%20&#224;%20la%20percolation%20profonde','lightblue" TargetMode="External"/><Relationship Id="rId2" Type="http://schemas.openxmlformats.org/officeDocument/2006/relationships/hyperlink" Target="file:///C:\Documents%20and%20Settings\wassit\Mes%20documents\Partie%20des%20pr&#233;cipitations%20qui%20s%20&#233;coule%20&#224;%20la%20surface%20du%20sol','lightblue" TargetMode="Externa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hyperlink" Target="file:///C:\Documents%20and%20Settings\wassit\Mes%20documents\Partie%20des%20pr&#233;cipitations%20qui%20appara&#238;t%20sous%20forme%20d%20&#233;coulement%20dans%20un%20cours%20d%20eau.%20','lightblue" TargetMode="External"/><Relationship Id="rId4" Type="http://schemas.openxmlformats.org/officeDocument/2006/relationships/hyperlink" Target="file:///C:\Documents%20and%20Settings\wassit\Mes%20documents\Mouvement%20de%20l%20eau%20p&#233;n&#233;trant%20dans%20un%20milieu%20poreux%20depuis%20la%20surface%20du%20sol.','lightblu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file:///C:\Documents%20and%20Settings\wassit\Mes%20documents\Vitesse%20maximale%20&#224;&#160;%20laquelle%20un%20sol%20donn&#233;,%20dans%20des%20conditions%20dnn&#233;es,%20peut%20absorber%20de%20l%20eau%20par%20unit&#233;%20de%20surface.','lightblue" TargetMode="External"/><Relationship Id="rId2" Type="http://schemas.openxmlformats.org/officeDocument/2006/relationships/hyperlink" Target="file:///C:\Documents%20and%20Settings\wassit\Mes%20documents\Valeur%20num&#233;rique%20exprimant%20la%20conductivit&#233;%20hydraulique.','lightblue"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hyperlink" Target="file:///C:\Documents%20and%20Settings\wassit\Mes%20documents\Partie%20de%20l%20averse%20qui%20atteint%20un%20cours%20d%20eau%20par%20ruissellement.','lightblue" TargetMode="External"/><Relationship Id="rId2" Type="http://schemas.openxmlformats.org/officeDocument/2006/relationships/hyperlink" Target="file:///C:\Documents%20and%20Settings\wassit\Mes%20documents\Ecoulement%20d%20un%20liquide%20dans%20un%20milieu%20poreux%20non%20satur&#233;,%20par%20exemple%20de%20l%20eau%20dans%20le%20sol,%20sous%20l%20effet%20de%20la%20gravit&#233;.%20','lightblu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a:xfrm>
            <a:off x="1018284" y="755920"/>
            <a:ext cx="8125716" cy="689098"/>
          </a:xfrm>
          <a:solidFill>
            <a:schemeClr val="accent1">
              <a:lumMod val="20000"/>
              <a:lumOff val="80000"/>
            </a:schemeClr>
          </a:solidFill>
        </p:spPr>
        <p:txBody>
          <a:bodyPr>
            <a:normAutofit/>
          </a:bodyPr>
          <a:lstStyle/>
          <a:p>
            <a:r>
              <a:rPr lang="fr-FR" sz="2800" dirty="0" smtClean="0"/>
              <a:t>Analyse d’une averse</a:t>
            </a:r>
            <a:endParaRPr lang="fr-FR" sz="2800" dirty="0"/>
          </a:p>
        </p:txBody>
      </p:sp>
      <p:sp>
        <p:nvSpPr>
          <p:cNvPr id="7" name="Titre 4"/>
          <p:cNvSpPr txBox="1">
            <a:spLocks/>
          </p:cNvSpPr>
          <p:nvPr/>
        </p:nvSpPr>
        <p:spPr>
          <a:xfrm>
            <a:off x="1000100" y="0"/>
            <a:ext cx="8143900" cy="760536"/>
          </a:xfrm>
          <a:prstGeom prst="rect">
            <a:avLst/>
          </a:prstGeom>
          <a:solidFill>
            <a:schemeClr val="accent2">
              <a:lumMod val="40000"/>
              <a:lumOff val="60000"/>
            </a:schemeClr>
          </a:solidFill>
        </p:spPr>
        <p:txBody>
          <a:bodyPr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Les averses</a:t>
            </a:r>
            <a:endParaRPr kumimoji="0" lang="fr-FR"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10241" name="Rectangle 1"/>
          <p:cNvSpPr>
            <a:spLocks noChangeArrowheads="1"/>
          </p:cNvSpPr>
          <p:nvPr/>
        </p:nvSpPr>
        <p:spPr bwMode="auto">
          <a:xfrm>
            <a:off x="1000100" y="1500174"/>
            <a:ext cx="81439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Les pr</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cipitations sont un des processus hydrologiques les plus variables. Elles sont notamment caract</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ris</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es par une grande variabilit</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dans le temps, aussi bien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à</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chelle annuelle qu'</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à</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celle d'un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v</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nement pluvieux. On d</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finit g</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ralement une averse comme un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pisode pluvieux continu, dont la dur</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 peut varier de quelques minutes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à</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une centaine d'heures et int</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resser une superficie allant de quelques kilom</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è</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tres carr</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 (orages)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à</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quelques milliers (pluies cycloniques). Elle est caract</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ris</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à</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la fois par sa hauteur et sa dur</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 son intensit</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2"/>
          <a:srcRect l="8789" t="6250" r="14306" b="13750"/>
          <a:stretch>
            <a:fillRect/>
          </a:stretch>
        </p:blipFill>
        <p:spPr bwMode="auto">
          <a:xfrm>
            <a:off x="1015431" y="500042"/>
            <a:ext cx="8087005" cy="4929222"/>
          </a:xfrm>
          <a:prstGeom prst="rect">
            <a:avLst/>
          </a:prstGeom>
          <a:noFill/>
          <a:ln w="9525">
            <a:noFill/>
            <a:miter lim="800000"/>
            <a:headEnd/>
            <a:tailEnd/>
          </a:ln>
          <a:effectLst/>
        </p:spPr>
      </p:pic>
      <p:sp>
        <p:nvSpPr>
          <p:cNvPr id="5" name="Rectangle 4"/>
          <p:cNvSpPr/>
          <p:nvPr/>
        </p:nvSpPr>
        <p:spPr>
          <a:xfrm>
            <a:off x="1142976" y="5429264"/>
            <a:ext cx="7643866" cy="707886"/>
          </a:xfrm>
          <a:prstGeom prst="rect">
            <a:avLst/>
          </a:prstGeom>
        </p:spPr>
        <p:txBody>
          <a:bodyPr wrap="square">
            <a:spAutoFit/>
          </a:bodyPr>
          <a:lstStyle/>
          <a:p>
            <a:pPr algn="ctr"/>
            <a:r>
              <a:rPr lang="fr-FR" sz="2000" dirty="0" smtClean="0"/>
              <a:t>Fig. </a:t>
            </a:r>
            <a:r>
              <a:rPr lang="fr-FR" sz="2000" dirty="0" smtClean="0"/>
              <a:t>3 </a:t>
            </a:r>
            <a:r>
              <a:rPr lang="fr-FR" sz="2000" dirty="0" smtClean="0"/>
              <a:t>- Régime d'infiltration en fonction du temps pour différents types de </a:t>
            </a:r>
            <a:r>
              <a:rPr lang="fr-FR" sz="2000" dirty="0" smtClean="0"/>
              <a:t>sol (</a:t>
            </a:r>
            <a:r>
              <a:rPr lang="fr-FR" sz="2000" dirty="0" smtClean="0"/>
              <a:t>d'après </a:t>
            </a:r>
            <a:r>
              <a:rPr lang="fr-FR" sz="2000" dirty="0" err="1" smtClean="0"/>
              <a:t>Musy</a:t>
            </a:r>
            <a:r>
              <a:rPr lang="fr-FR" sz="2000" dirty="0" smtClean="0"/>
              <a:t>, </a:t>
            </a:r>
            <a:r>
              <a:rPr lang="fr-FR" sz="2000" dirty="0" err="1" smtClean="0"/>
              <a:t>Soutter</a:t>
            </a:r>
            <a:r>
              <a:rPr lang="fr-FR" sz="2000" dirty="0" smtClean="0"/>
              <a:t>, 1991) .</a:t>
            </a:r>
            <a:endParaRPr lang="fr-F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000100" y="0"/>
            <a:ext cx="8143900"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1" i="0" u="none" strike="noStrike" cap="none" normalizeH="0" baseline="0" dirty="0" smtClean="0">
                <a:ln>
                  <a:noFill/>
                </a:ln>
                <a:solidFill>
                  <a:schemeClr val="tx1"/>
                </a:solidFill>
                <a:effectLst/>
                <a:latin typeface="Arial" pitchFamily="34" charset="0"/>
                <a:cs typeface="Arial" pitchFamily="34" charset="0"/>
              </a:rPr>
              <a:t>La topographie et la morphologie</a:t>
            </a:r>
            <a:r>
              <a:rPr kumimoji="0" lang="fr-FR" sz="2200" b="0" i="0" u="none" strike="noStrike" cap="none" normalizeH="0" baseline="0" dirty="0" smtClean="0">
                <a:ln>
                  <a:noFill/>
                </a:ln>
                <a:solidFill>
                  <a:schemeClr val="tx1"/>
                </a:solidFill>
                <a:effectLst/>
                <a:latin typeface="Arial" pitchFamily="34" charset="0"/>
                <a:cs typeface="Arial" pitchFamily="34" charset="0"/>
              </a:rPr>
              <a:t> - La pente par exemple agit à l'opposé de la végétation. En effet, une forte pente favorise les écoulements au dépend de l'infiltration.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1" i="0" u="none" strike="noStrike" cap="none" normalizeH="0" baseline="0" dirty="0" smtClean="0">
                <a:ln>
                  <a:noFill/>
                </a:ln>
                <a:solidFill>
                  <a:schemeClr val="tx1"/>
                </a:solidFill>
                <a:effectLst/>
                <a:latin typeface="Arial" pitchFamily="34" charset="0"/>
                <a:cs typeface="Arial" pitchFamily="34" charset="0"/>
              </a:rPr>
              <a:t>Le débit d'alimentation</a:t>
            </a:r>
            <a:r>
              <a:rPr kumimoji="0" lang="fr-FR" sz="2200" b="0" i="0" u="none" strike="noStrike" cap="none" normalizeH="0" baseline="0" dirty="0" smtClean="0">
                <a:ln>
                  <a:noFill/>
                </a:ln>
                <a:solidFill>
                  <a:schemeClr val="tx1"/>
                </a:solidFill>
                <a:effectLst/>
                <a:latin typeface="Arial" pitchFamily="34" charset="0"/>
                <a:cs typeface="Arial" pitchFamily="34" charset="0"/>
              </a:rPr>
              <a:t> (intensité de la précipitation, débit d'irrigation).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1" i="0" u="none" strike="noStrike" cap="none" normalizeH="0" baseline="0" dirty="0" smtClean="0">
                <a:ln>
                  <a:noFill/>
                </a:ln>
                <a:solidFill>
                  <a:schemeClr val="tx1"/>
                </a:solidFill>
                <a:effectLst/>
                <a:latin typeface="Arial" pitchFamily="34" charset="0"/>
                <a:cs typeface="Arial" pitchFamily="34" charset="0"/>
              </a:rPr>
              <a:t>La teneur en eau initiale du sol</a:t>
            </a:r>
            <a:r>
              <a:rPr kumimoji="0" lang="fr-FR" sz="2200" b="0" i="0" u="none" strike="noStrike" cap="none" normalizeH="0" baseline="0" dirty="0" smtClean="0">
                <a:ln>
                  <a:noFill/>
                </a:ln>
                <a:solidFill>
                  <a:schemeClr val="tx1"/>
                </a:solidFill>
                <a:effectLst/>
                <a:latin typeface="Arial" pitchFamily="34" charset="0"/>
                <a:cs typeface="Arial" pitchFamily="34" charset="0"/>
              </a:rPr>
              <a:t> (conditions antécédentes d'humidité) - L'humidité du sol est un facteur essentiel du régime d'infiltration, car les forces de succion sont aussi fonction du taux d'humidité du sol. Le régime d'infiltration au cours du temps évolue différemment selon que le sol est initialement sec ou humide. L'humidité d'un sol est généralement appréhender en étudiant les précipitations tombées au cours d'une certaine période précédant un événement pluvieux. Les </a:t>
            </a:r>
            <a:r>
              <a:rPr kumimoji="0" lang="fr-FR" sz="2200" b="0" i="0" u="none" strike="noStrike" cap="none" normalizeH="0" baseline="0" dirty="0" smtClean="0">
                <a:ln>
                  <a:noFill/>
                </a:ln>
                <a:solidFill>
                  <a:schemeClr val="tx1"/>
                </a:solidFill>
                <a:effectLst/>
                <a:latin typeface="Arial" pitchFamily="34" charset="0"/>
                <a:cs typeface="Arial" pitchFamily="34" charset="0"/>
                <a:hlinkClick r:id=""/>
                <a:hlinkMouseOver r:id="rId2"/>
              </a:rPr>
              <a:t>Indices de Précipitations Antécédentes</a:t>
            </a:r>
            <a:r>
              <a:rPr kumimoji="0" lang="fr-FR" sz="2200" b="0" i="0" u="none" strike="noStrike" cap="none" normalizeH="0" baseline="0" dirty="0" smtClean="0">
                <a:ln>
                  <a:noFill/>
                </a:ln>
                <a:solidFill>
                  <a:schemeClr val="tx1"/>
                </a:solidFill>
                <a:effectLst/>
                <a:latin typeface="Arial" pitchFamily="34" charset="0"/>
                <a:cs typeface="Arial" pitchFamily="34" charset="0"/>
              </a:rPr>
              <a:t> (IPA) sont souvent utilisés pour caractériser les conditions d'humidité antécédentes à une pluie (cf. chapitre 2 « bassin versant »). </a:t>
            </a:r>
          </a:p>
        </p:txBody>
      </p:sp>
      <p:pic>
        <p:nvPicPr>
          <p:cNvPr id="34818" name="Picture 2" descr="F:\hydrogramme\chapitre5_fichiers\minigoutte.jpg"/>
          <p:cNvPicPr>
            <a:picLocks noChangeAspect="1" noChangeArrowheads="1"/>
          </p:cNvPicPr>
          <p:nvPr/>
        </p:nvPicPr>
        <p:blipFill>
          <a:blip r:embed="rId3"/>
          <a:srcRect/>
          <a:stretch>
            <a:fillRect/>
          </a:stretch>
        </p:blipFill>
        <p:spPr bwMode="auto">
          <a:xfrm>
            <a:off x="14025563" y="687388"/>
            <a:ext cx="95250" cy="152400"/>
          </a:xfrm>
          <a:prstGeom prst="rect">
            <a:avLst/>
          </a:prstGeom>
          <a:noFill/>
        </p:spPr>
      </p:pic>
      <p:sp>
        <p:nvSpPr>
          <p:cNvPr id="6" name="Rectangle 5"/>
          <p:cNvSpPr/>
          <p:nvPr/>
        </p:nvSpPr>
        <p:spPr>
          <a:xfrm>
            <a:off x="1006224" y="5842337"/>
            <a:ext cx="8137775" cy="1015663"/>
          </a:xfrm>
          <a:prstGeom prst="rect">
            <a:avLst/>
          </a:prstGeom>
          <a:solidFill>
            <a:schemeClr val="accent2">
              <a:lumMod val="40000"/>
              <a:lumOff val="60000"/>
            </a:schemeClr>
          </a:solidFill>
        </p:spPr>
        <p:txBody>
          <a:bodyPr wrap="square">
            <a:spAutoFit/>
          </a:bodyPr>
          <a:lstStyle/>
          <a:p>
            <a:pPr lvl="0" algn="just" eaLnBrk="0" fontAlgn="base" hangingPunct="0">
              <a:spcBef>
                <a:spcPct val="0"/>
              </a:spcBef>
              <a:spcAft>
                <a:spcPct val="0"/>
              </a:spcAft>
            </a:pPr>
            <a:r>
              <a:rPr lang="fr-FR" sz="2000" b="1" dirty="0" smtClean="0">
                <a:latin typeface="Arial" pitchFamily="34" charset="0"/>
                <a:cs typeface="Arial" pitchFamily="34" charset="0"/>
              </a:rPr>
              <a:t>Finalement, les facteurs les plus influents, pour une même topographie, sont le type de sol, sa couverture et son taux initial d'humidité.</a:t>
            </a:r>
            <a:endParaRPr lang="fr-FR" sz="2000" b="1" dirty="0" smtClean="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000100" y="0"/>
            <a:ext cx="81439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rgbClr val="000000"/>
                </a:solidFill>
                <a:effectLst/>
                <a:latin typeface="Arial" pitchFamily="34" charset="0"/>
                <a:cs typeface="Arial" pitchFamily="34" charset="0"/>
              </a:rPr>
              <a:t>2</a:t>
            </a:r>
            <a:r>
              <a:rPr kumimoji="0" lang="fr-FR" sz="2200" b="1" i="0" u="none" strike="noStrike" cap="none" normalizeH="0" baseline="0" dirty="0" smtClean="0" bmk="">
                <a:ln>
                  <a:noFill/>
                </a:ln>
                <a:solidFill>
                  <a:srgbClr val="000000"/>
                </a:solidFill>
                <a:effectLst/>
                <a:latin typeface="Arial" pitchFamily="34" charset="0"/>
                <a:cs typeface="Arial" pitchFamily="34" charset="0"/>
              </a:rPr>
              <a:t>.3 Variation du taux d'infiltration au cours d'une averse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La variabilité spatiale et temporelle de la teneur en eau dans le sol est décrite par des profils d'infiltration, ou plus généralement   </a:t>
            </a:r>
            <a:r>
              <a:rPr kumimoji="0" lang="fr-FR" sz="2200" b="0" i="0" u="none" strike="noStrike" cap="none" normalizeH="0" baseline="0" dirty="0" smtClean="0">
                <a:ln>
                  <a:noFill/>
                </a:ln>
                <a:solidFill>
                  <a:schemeClr val="tx1"/>
                </a:solidFill>
                <a:effectLst/>
                <a:latin typeface="Arial" pitchFamily="34" charset="0"/>
                <a:cs typeface="Arial" pitchFamily="34" charset="0"/>
                <a:hlinkClick r:id=""/>
                <a:hlinkMouseOver r:id="rId2"/>
              </a:rPr>
              <a:t>profils hydriques,</a:t>
            </a:r>
            <a:r>
              <a:rPr kumimoji="0" lang="fr-FR" sz="2200" b="0" i="0" u="none" strike="noStrike" cap="none" normalizeH="0" baseline="0" dirty="0" smtClean="0">
                <a:ln>
                  <a:noFill/>
                </a:ln>
                <a:solidFill>
                  <a:schemeClr val="tx1"/>
                </a:solidFill>
                <a:effectLst/>
                <a:latin typeface="Arial" pitchFamily="34" charset="0"/>
                <a:cs typeface="Arial" pitchFamily="34" charset="0"/>
              </a:rPr>
              <a:t> successifs, représentant la distribution verticale des teneurs en eau dans le sol, à différents instants donnés. Dans un sol homogène et lorsque la surface du sol est submergée, le profil hydrique du sol présente : une </a:t>
            </a:r>
            <a:r>
              <a:rPr kumimoji="0" lang="fr-FR" sz="2200" b="1" i="0" u="none" strike="noStrike" cap="none" normalizeH="0" baseline="0" dirty="0" smtClean="0">
                <a:ln>
                  <a:noFill/>
                </a:ln>
                <a:solidFill>
                  <a:schemeClr val="tx1"/>
                </a:solidFill>
                <a:effectLst/>
                <a:latin typeface="Arial" pitchFamily="34" charset="0"/>
                <a:cs typeface="Arial" pitchFamily="34" charset="0"/>
              </a:rPr>
              <a:t>zone de saturation</a:t>
            </a:r>
            <a:r>
              <a:rPr kumimoji="0" lang="fr-FR" sz="2200" b="0" i="0" u="none" strike="noStrike" cap="none" normalizeH="0" baseline="0" dirty="0" smtClean="0">
                <a:ln>
                  <a:noFill/>
                </a:ln>
                <a:solidFill>
                  <a:schemeClr val="tx1"/>
                </a:solidFill>
                <a:effectLst/>
                <a:latin typeface="Arial" pitchFamily="34" charset="0"/>
                <a:cs typeface="Arial" pitchFamily="34" charset="0"/>
              </a:rPr>
              <a:t>, située immédiatement sous la surface du sol ; une zone proche de la saturation appelée </a:t>
            </a:r>
            <a:r>
              <a:rPr kumimoji="0" lang="fr-FR" sz="2200" b="1" i="0" u="none" strike="noStrike" cap="none" normalizeH="0" baseline="0" dirty="0" smtClean="0">
                <a:ln>
                  <a:noFill/>
                </a:ln>
                <a:solidFill>
                  <a:schemeClr val="tx1"/>
                </a:solidFill>
                <a:effectLst/>
                <a:latin typeface="Arial" pitchFamily="34" charset="0"/>
                <a:cs typeface="Arial" pitchFamily="34" charset="0"/>
              </a:rPr>
              <a:t>zone de transmission,</a:t>
            </a:r>
            <a:r>
              <a:rPr kumimoji="0" lang="fr-FR" sz="2200" b="0" i="0" u="none" strike="noStrike" cap="none" normalizeH="0" baseline="0" dirty="0" smtClean="0">
                <a:ln>
                  <a:noFill/>
                </a:ln>
                <a:solidFill>
                  <a:schemeClr val="tx1"/>
                </a:solidFill>
                <a:effectLst/>
                <a:latin typeface="Arial" pitchFamily="34" charset="0"/>
                <a:cs typeface="Arial" pitchFamily="34" charset="0"/>
              </a:rPr>
              <a:t> qui présente une teneur en eau proche de la saturation et en apparence uniforme ; et finalement une </a:t>
            </a:r>
            <a:r>
              <a:rPr kumimoji="0" lang="fr-FR" sz="2200" b="1" i="0" u="none" strike="noStrike" cap="none" normalizeH="0" baseline="0" dirty="0" smtClean="0">
                <a:ln>
                  <a:noFill/>
                </a:ln>
                <a:solidFill>
                  <a:schemeClr val="tx1"/>
                </a:solidFill>
                <a:effectLst/>
                <a:latin typeface="Arial" pitchFamily="34" charset="0"/>
                <a:cs typeface="Arial" pitchFamily="34" charset="0"/>
              </a:rPr>
              <a:t>zone d'humidification </a:t>
            </a:r>
            <a:r>
              <a:rPr kumimoji="0" lang="fr-FR" sz="2200" b="0" i="0" u="none" strike="noStrike" cap="none" normalizeH="0" baseline="0" dirty="0" smtClean="0">
                <a:ln>
                  <a:noFill/>
                </a:ln>
                <a:solidFill>
                  <a:schemeClr val="tx1"/>
                </a:solidFill>
                <a:effectLst/>
                <a:latin typeface="Arial" pitchFamily="34" charset="0"/>
                <a:cs typeface="Arial" pitchFamily="34" charset="0"/>
              </a:rPr>
              <a:t>qui se caractérise par une teneur en eau fortement décroissante avec la profondeur selon un fort gradient d'humidité appelé </a:t>
            </a:r>
            <a:r>
              <a:rPr kumimoji="0" lang="fr-FR" sz="2200" b="1" i="0" u="none" strike="noStrike" cap="none" normalizeH="0" baseline="0" dirty="0" smtClean="0">
                <a:ln>
                  <a:noFill/>
                </a:ln>
                <a:solidFill>
                  <a:schemeClr val="tx1"/>
                </a:solidFill>
                <a:effectLst/>
                <a:latin typeface="Arial" pitchFamily="34" charset="0"/>
                <a:cs typeface="Arial" pitchFamily="34" charset="0"/>
              </a:rPr>
              <a:t>front d'humidification</a:t>
            </a:r>
            <a:r>
              <a:rPr kumimoji="0" lang="fr-FR" sz="2200" b="0" i="0" u="none" strike="noStrike" cap="none" normalizeH="0" baseline="0" dirty="0" smtClean="0">
                <a:ln>
                  <a:noFill/>
                </a:ln>
                <a:solidFill>
                  <a:schemeClr val="tx1"/>
                </a:solidFill>
                <a:effectLst/>
                <a:latin typeface="Arial" pitchFamily="34" charset="0"/>
                <a:cs typeface="Arial" pitchFamily="34" charset="0"/>
              </a:rPr>
              <a:t> qui délimite le sol humide du sol sec sous-jacent. (Fig. 4) :</a:t>
            </a:r>
          </a:p>
        </p:txBody>
      </p:sp>
      <p:pic>
        <p:nvPicPr>
          <p:cNvPr id="37890" name="Picture 2" descr="F:\hydrogramme\chapitre5_fichiers\minigoutte.jpg"/>
          <p:cNvPicPr>
            <a:picLocks noChangeAspect="1" noChangeArrowheads="1"/>
          </p:cNvPicPr>
          <p:nvPr/>
        </p:nvPicPr>
        <p:blipFill>
          <a:blip r:embed="rId3"/>
          <a:srcRect/>
          <a:stretch>
            <a:fillRect/>
          </a:stretch>
        </p:blipFill>
        <p:spPr bwMode="auto">
          <a:xfrm>
            <a:off x="8047038" y="-366713"/>
            <a:ext cx="95250" cy="1524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1"/>
          <p:cNvPicPr>
            <a:picLocks noChangeAspect="1" noChangeArrowheads="1"/>
          </p:cNvPicPr>
          <p:nvPr/>
        </p:nvPicPr>
        <p:blipFill>
          <a:blip r:embed="rId2"/>
          <a:srcRect l="16845" t="5000" r="17236" b="20000"/>
          <a:stretch>
            <a:fillRect/>
          </a:stretch>
        </p:blipFill>
        <p:spPr bwMode="auto">
          <a:xfrm>
            <a:off x="1039066" y="0"/>
            <a:ext cx="7965951" cy="5310633"/>
          </a:xfrm>
          <a:prstGeom prst="rect">
            <a:avLst/>
          </a:prstGeom>
          <a:noFill/>
          <a:ln w="9525">
            <a:noFill/>
            <a:miter lim="800000"/>
            <a:headEnd/>
            <a:tailEnd/>
          </a:ln>
          <a:effectLst/>
        </p:spPr>
      </p:pic>
      <p:sp>
        <p:nvSpPr>
          <p:cNvPr id="5" name="Rectangle 4"/>
          <p:cNvSpPr/>
          <p:nvPr/>
        </p:nvSpPr>
        <p:spPr>
          <a:xfrm>
            <a:off x="1000100" y="5357826"/>
            <a:ext cx="8143900" cy="646331"/>
          </a:xfrm>
          <a:prstGeom prst="rect">
            <a:avLst/>
          </a:prstGeom>
        </p:spPr>
        <p:txBody>
          <a:bodyPr wrap="square">
            <a:spAutoFit/>
          </a:bodyPr>
          <a:lstStyle/>
          <a:p>
            <a:pPr algn="ctr"/>
            <a:r>
              <a:rPr lang="fr-FR" dirty="0" smtClean="0"/>
              <a:t>Fig. </a:t>
            </a:r>
            <a:r>
              <a:rPr lang="fr-FR" dirty="0" smtClean="0"/>
              <a:t> 4 </a:t>
            </a:r>
            <a:r>
              <a:rPr lang="fr-FR" dirty="0" smtClean="0"/>
              <a:t>- Caractéristiques du profil hydrique au cours d'une infiltration </a:t>
            </a:r>
            <a:br>
              <a:rPr lang="fr-FR" dirty="0" smtClean="0"/>
            </a:br>
            <a:r>
              <a:rPr lang="fr-FR" dirty="0" smtClean="0"/>
              <a:t>(avec (</a:t>
            </a:r>
            <a:r>
              <a:rPr lang="fr-FR" dirty="0" err="1" smtClean="0"/>
              <a:t>q</a:t>
            </a:r>
            <a:r>
              <a:rPr lang="fr-FR" baseline="-25000" dirty="0" err="1" smtClean="0"/>
              <a:t>o</a:t>
            </a:r>
            <a:r>
              <a:rPr lang="fr-FR" dirty="0" smtClean="0"/>
              <a:t>) teneur initiale en eau et (</a:t>
            </a:r>
            <a:r>
              <a:rPr lang="fr-FR" dirty="0" err="1" smtClean="0"/>
              <a:t>q</a:t>
            </a:r>
            <a:r>
              <a:rPr lang="fr-FR" baseline="-25000" dirty="0" err="1" smtClean="0"/>
              <a:t>f</a:t>
            </a:r>
            <a:r>
              <a:rPr lang="fr-FR" dirty="0" smtClean="0"/>
              <a:t>) teneur finale) (Tiré de </a:t>
            </a:r>
            <a:r>
              <a:rPr lang="fr-FR" dirty="0" err="1" smtClean="0"/>
              <a:t>Musy</a:t>
            </a:r>
            <a:r>
              <a:rPr lang="fr-FR" dirty="0" smtClean="0"/>
              <a:t>, </a:t>
            </a:r>
            <a:r>
              <a:rPr lang="fr-FR" dirty="0" err="1" smtClean="0"/>
              <a:t>Soutter</a:t>
            </a:r>
            <a:r>
              <a:rPr lang="fr-FR" dirty="0" smtClean="0"/>
              <a:t> 1991) .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00" y="0"/>
            <a:ext cx="8143900" cy="1754326"/>
          </a:xfrm>
          <a:prstGeom prst="rect">
            <a:avLst/>
          </a:prstGeom>
        </p:spPr>
        <p:txBody>
          <a:bodyPr wrap="square">
            <a:spAutoFit/>
          </a:bodyPr>
          <a:lstStyle/>
          <a:p>
            <a:pPr algn="just"/>
            <a:r>
              <a:rPr lang="fr-FR" dirty="0" smtClean="0"/>
              <a:t>Finalement la pluie qui arrive à la surface du sol y pénètre assez régulièrement selon un front d'humectation qui progresse en fonction des apports, selon le jeu des forces de gravité et de succion. La figure 5.5 montre comment au cours d'une infiltration, la zone de transmission s'allonge progressivement tandis que la zone et le front d'humidification se déplacent en profondeur, la pente de ce dernier augmentant avec le temps. </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l="18310" t="10000" r="19433" b="23750"/>
          <a:stretch>
            <a:fillRect/>
          </a:stretch>
        </p:blipFill>
        <p:spPr bwMode="auto">
          <a:xfrm>
            <a:off x="1009191" y="341217"/>
            <a:ext cx="8072463" cy="5033418"/>
          </a:xfrm>
          <a:prstGeom prst="rect">
            <a:avLst/>
          </a:prstGeom>
          <a:noFill/>
          <a:ln w="9525">
            <a:noFill/>
            <a:miter lim="800000"/>
            <a:headEnd/>
            <a:tailEnd/>
          </a:ln>
          <a:effectLst/>
        </p:spPr>
      </p:pic>
      <p:sp>
        <p:nvSpPr>
          <p:cNvPr id="5" name="Rectangle 4"/>
          <p:cNvSpPr/>
          <p:nvPr/>
        </p:nvSpPr>
        <p:spPr>
          <a:xfrm>
            <a:off x="1071538" y="5429264"/>
            <a:ext cx="7786742" cy="646331"/>
          </a:xfrm>
          <a:prstGeom prst="rect">
            <a:avLst/>
          </a:prstGeom>
        </p:spPr>
        <p:txBody>
          <a:bodyPr wrap="square">
            <a:spAutoFit/>
          </a:bodyPr>
          <a:lstStyle/>
          <a:p>
            <a:pPr algn="ctr"/>
            <a:r>
              <a:rPr lang="fr-FR" i="1" dirty="0" smtClean="0"/>
              <a:t>Fig. 5.2 - Evolution générale du régime d'infiltration et de l'infiltration cumulative au cours du temps </a:t>
            </a:r>
            <a:r>
              <a:rPr lang="fr-FR" i="1" dirty="0" smtClean="0"/>
              <a:t>(</a:t>
            </a:r>
            <a:r>
              <a:rPr lang="fr-FR" i="1" dirty="0" err="1" smtClean="0"/>
              <a:t>Ks</a:t>
            </a:r>
            <a:r>
              <a:rPr lang="fr-FR" i="1" dirty="0" smtClean="0"/>
              <a:t> = conductivité hydraulique à saturation)</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1538" y="5429264"/>
            <a:ext cx="7786742" cy="646331"/>
          </a:xfrm>
          <a:prstGeom prst="rect">
            <a:avLst/>
          </a:prstGeom>
        </p:spPr>
        <p:txBody>
          <a:bodyPr wrap="square">
            <a:spAutoFit/>
          </a:bodyPr>
          <a:lstStyle/>
          <a:p>
            <a:pPr algn="ctr"/>
            <a:r>
              <a:rPr lang="fr-FR" i="1" dirty="0" smtClean="0"/>
              <a:t>Fig. 5.2 - Evolution générale du régime d'infiltration et de l'infiltration cumulative au cours du temps </a:t>
            </a:r>
            <a:r>
              <a:rPr lang="fr-FR" i="1" dirty="0" smtClean="0"/>
              <a:t>(</a:t>
            </a:r>
            <a:r>
              <a:rPr lang="fr-FR" i="1" dirty="0" err="1" smtClean="0"/>
              <a:t>Ks</a:t>
            </a:r>
            <a:r>
              <a:rPr lang="fr-FR" i="1" dirty="0" smtClean="0"/>
              <a:t> = conductivité hydraulique à saturation)</a:t>
            </a:r>
            <a:endParaRPr lang="fr-FR" dirty="0"/>
          </a:p>
        </p:txBody>
      </p:sp>
      <p:pic>
        <p:nvPicPr>
          <p:cNvPr id="27651" name="Picture 3"/>
          <p:cNvPicPr>
            <a:picLocks noChangeAspect="1" noChangeArrowheads="1"/>
          </p:cNvPicPr>
          <p:nvPr/>
        </p:nvPicPr>
        <p:blipFill>
          <a:blip r:embed="rId2"/>
          <a:srcRect l="7324" t="6250" r="8447" b="13750"/>
          <a:stretch>
            <a:fillRect/>
          </a:stretch>
        </p:blipFill>
        <p:spPr bwMode="auto">
          <a:xfrm>
            <a:off x="1428664" y="928670"/>
            <a:ext cx="7715336" cy="4293752"/>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t="5906"/>
          <a:stretch>
            <a:fillRect/>
          </a:stretch>
        </p:blipFill>
        <p:spPr bwMode="auto">
          <a:xfrm>
            <a:off x="1071538" y="2857496"/>
            <a:ext cx="8072462" cy="2857520"/>
          </a:xfrm>
          <a:prstGeom prst="rect">
            <a:avLst/>
          </a:prstGeom>
          <a:noFill/>
          <a:ln w="9525">
            <a:noFill/>
            <a:miter lim="800000"/>
            <a:headEnd/>
            <a:tailEnd/>
          </a:ln>
          <a:effectLst/>
        </p:spPr>
      </p:pic>
      <p:sp>
        <p:nvSpPr>
          <p:cNvPr id="3" name="Rectangle 2"/>
          <p:cNvSpPr/>
          <p:nvPr/>
        </p:nvSpPr>
        <p:spPr>
          <a:xfrm>
            <a:off x="1142976" y="5929330"/>
            <a:ext cx="8001024" cy="369332"/>
          </a:xfrm>
          <a:prstGeom prst="rect">
            <a:avLst/>
          </a:prstGeom>
        </p:spPr>
        <p:txBody>
          <a:bodyPr wrap="square">
            <a:spAutoFit/>
          </a:bodyPr>
          <a:lstStyle/>
          <a:p>
            <a:r>
              <a:rPr lang="fr-FR" i="1" dirty="0" smtClean="0"/>
              <a:t>Figure 1. Pluies enregistrées à pas de temps horaire à la station </a:t>
            </a:r>
            <a:r>
              <a:rPr lang="fr-FR" dirty="0" smtClean="0"/>
              <a:t>(010502) </a:t>
            </a:r>
            <a:r>
              <a:rPr lang="fr-FR" i="1" dirty="0" smtClean="0"/>
              <a:t> </a:t>
            </a:r>
            <a:r>
              <a:rPr lang="fr-FR" i="1" dirty="0" smtClean="0"/>
              <a:t>l’année 1993. </a:t>
            </a:r>
            <a:endParaRPr lang="fr-FR" dirty="0"/>
          </a:p>
        </p:txBody>
      </p:sp>
      <p:sp>
        <p:nvSpPr>
          <p:cNvPr id="9217" name="Rectangle 1"/>
          <p:cNvSpPr>
            <a:spLocks noChangeArrowheads="1"/>
          </p:cNvSpPr>
          <p:nvPr/>
        </p:nvSpPr>
        <p:spPr bwMode="auto">
          <a:xfrm>
            <a:off x="1000100" y="0"/>
            <a:ext cx="8143900" cy="461665"/>
          </a:xfrm>
          <a:prstGeom prst="rect">
            <a:avLst/>
          </a:prstGeom>
          <a:solidFill>
            <a:schemeClr val="accent1">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7780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Ev</a:t>
            </a:r>
            <a:r>
              <a:rPr kumimoji="0" lang="fr-FR" sz="2400" b="1"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nement pluvieux</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1000100" y="866756"/>
            <a:ext cx="81439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7780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 partir des pluies enregistr</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es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à</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pas de temps horaire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à</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la station (010502) au cours de l</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ann</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 1993, un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v</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nement pluvieux a </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choisi du 20 au 21 mai 1993 (figure 1 et tableau 1). On vous demande de r</a:t>
            </a:r>
            <a:r>
              <a:rPr kumimoji="0" lang="fr-FR" sz="24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pondre aux questions suivantes :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100" y="1225689"/>
            <a:ext cx="8143900" cy="5232202"/>
          </a:xfrm>
          <a:prstGeom prst="rect">
            <a:avLst/>
          </a:prstGeom>
        </p:spPr>
        <p:txBody>
          <a:bodyPr wrap="square">
            <a:spAutoFit/>
          </a:bodyPr>
          <a:lstStyle/>
          <a:p>
            <a:pPr algn="just"/>
            <a:r>
              <a:rPr lang="fr-FR"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 formule de Horton est une relation empirique qui exprime une décroissance de l'infiltration en fonction du temps à partir d'une valeur initiale (soit exponentiellement, soit comme une fonction quadratique du temps) qui tend vers une valeur limite, en général </a:t>
            </a:r>
            <a:r>
              <a:rPr lang="fr-FR" sz="2400" i="1" dirty="0" err="1" smtClean="0">
                <a:latin typeface="Times New Roman" pitchFamily="18" charset="0"/>
                <a:cs typeface="Times New Roman" pitchFamily="18" charset="0"/>
              </a:rPr>
              <a:t>K</a:t>
            </a:r>
            <a:r>
              <a:rPr lang="fr-FR" sz="2400" i="1" baseline="30000" dirty="0" err="1" smtClean="0">
                <a:latin typeface="Times New Roman" pitchFamily="18" charset="0"/>
                <a:cs typeface="Times New Roman" pitchFamily="18" charset="0"/>
              </a:rPr>
              <a:t>s</a:t>
            </a:r>
            <a:r>
              <a:rPr lang="fr-FR" sz="2400" i="1" baseline="30000" dirty="0" smtClean="0">
                <a:latin typeface="Times New Roman" pitchFamily="18" charset="0"/>
                <a:cs typeface="Times New Roman" pitchFamily="18" charset="0"/>
              </a:rPr>
              <a:t> </a:t>
            </a:r>
            <a:r>
              <a:rPr lang="fr-FR" sz="2400" i="1" dirty="0" smtClean="0">
                <a:latin typeface="Times New Roman" pitchFamily="18" charset="0"/>
                <a:cs typeface="Times New Roman" pitchFamily="18" charset="0"/>
              </a:rPr>
              <a:t>mais pouvant être proche de zéro. Selon Horton, la capacité d'infiltration (ou taux d’</a:t>
            </a:r>
            <a:r>
              <a:rPr lang="fr-FR" sz="2400" i="1" dirty="0" err="1" smtClean="0">
                <a:latin typeface="Times New Roman" pitchFamily="18" charset="0"/>
                <a:cs typeface="Times New Roman" pitchFamily="18" charset="0"/>
              </a:rPr>
              <a:t>infiltartion</a:t>
            </a:r>
            <a:r>
              <a:rPr lang="fr-FR" sz="2400" i="1" dirty="0" smtClean="0">
                <a:latin typeface="Times New Roman" pitchFamily="18" charset="0"/>
                <a:cs typeface="Times New Roman" pitchFamily="18" charset="0"/>
              </a:rPr>
              <a:t>) s’exprime comme suit </a:t>
            </a:r>
            <a:r>
              <a:rPr lang="fr-FR" sz="2400" i="1" dirty="0" smtClean="0">
                <a:latin typeface="Times New Roman" pitchFamily="18" charset="0"/>
                <a:cs typeface="Times New Roman" pitchFamily="18" charset="0"/>
              </a:rPr>
              <a:t>:</a:t>
            </a:r>
          </a:p>
          <a:p>
            <a:pPr algn="just"/>
            <a:endParaRPr lang="fr-FR" sz="2400" i="1" dirty="0" smtClean="0">
              <a:latin typeface="Times New Roman" pitchFamily="18" charset="0"/>
              <a:cs typeface="Times New Roman" pitchFamily="18" charset="0"/>
            </a:endParaRPr>
          </a:p>
          <a:p>
            <a:pPr algn="just"/>
            <a:endParaRPr lang="fr-FR" sz="1000" i="1" dirty="0" smtClean="0">
              <a:latin typeface="Times New Roman" pitchFamily="18" charset="0"/>
              <a:cs typeface="Times New Roman" pitchFamily="18" charset="0"/>
            </a:endParaRPr>
          </a:p>
          <a:p>
            <a:pPr algn="just"/>
            <a:endParaRPr lang="fr-FR" sz="1200" i="1" dirty="0" smtClean="0">
              <a:latin typeface="Times New Roman" pitchFamily="18" charset="0"/>
              <a:cs typeface="Times New Roman" pitchFamily="18" charset="0"/>
            </a:endParaRPr>
          </a:p>
          <a:p>
            <a:pPr algn="just"/>
            <a:r>
              <a:rPr lang="fr-FR" sz="2400" i="1" dirty="0" smtClean="0">
                <a:latin typeface="Times New Roman" pitchFamily="18" charset="0"/>
                <a:cs typeface="Times New Roman" pitchFamily="18" charset="0"/>
              </a:rPr>
              <a:t>i(t</a:t>
            </a:r>
            <a:r>
              <a:rPr lang="fr-FR" sz="2400" i="1" dirty="0" smtClean="0">
                <a:latin typeface="Times New Roman" pitchFamily="18" charset="0"/>
                <a:cs typeface="Times New Roman" pitchFamily="18" charset="0"/>
              </a:rPr>
              <a:t>) : capacité d'infiltration au temps t [mm/h], </a:t>
            </a:r>
          </a:p>
          <a:p>
            <a:pPr algn="just"/>
            <a:r>
              <a:rPr lang="fr-FR" sz="2400" i="1" dirty="0" err="1" smtClean="0">
                <a:latin typeface="Times New Roman" pitchFamily="18" charset="0"/>
                <a:cs typeface="Times New Roman" pitchFamily="18" charset="0"/>
              </a:rPr>
              <a:t>i</a:t>
            </a:r>
            <a:r>
              <a:rPr lang="fr-FR" sz="2400" i="1" baseline="30000" dirty="0" err="1" smtClean="0">
                <a:latin typeface="Times New Roman" pitchFamily="18" charset="0"/>
                <a:cs typeface="Times New Roman" pitchFamily="18" charset="0"/>
              </a:rPr>
              <a:t>o</a:t>
            </a:r>
            <a:r>
              <a:rPr lang="fr-FR" sz="2400" i="1" baseline="30000" dirty="0" smtClean="0">
                <a:latin typeface="Times New Roman" pitchFamily="18" charset="0"/>
                <a:cs typeface="Times New Roman" pitchFamily="18" charset="0"/>
              </a:rPr>
              <a:t> </a:t>
            </a:r>
            <a:r>
              <a:rPr lang="fr-FR" sz="2400" i="1" dirty="0" smtClean="0">
                <a:latin typeface="Times New Roman" pitchFamily="18" charset="0"/>
                <a:cs typeface="Times New Roman" pitchFamily="18" charset="0"/>
              </a:rPr>
              <a:t>:capacité d'infiltration initiale [mm/h], </a:t>
            </a:r>
          </a:p>
          <a:p>
            <a:pPr algn="just"/>
            <a:r>
              <a:rPr lang="fr-FR" sz="2400" i="1" dirty="0" smtClean="0">
                <a:latin typeface="Times New Roman" pitchFamily="18" charset="0"/>
                <a:cs typeface="Times New Roman" pitchFamily="18" charset="0"/>
              </a:rPr>
              <a:t>i</a:t>
            </a:r>
            <a:r>
              <a:rPr lang="fr-FR" sz="2400" i="1" baseline="30000" dirty="0" smtClean="0">
                <a:latin typeface="Times New Roman" pitchFamily="18" charset="0"/>
                <a:cs typeface="Times New Roman" pitchFamily="18" charset="0"/>
              </a:rPr>
              <a:t>f </a:t>
            </a:r>
            <a:r>
              <a:rPr lang="fr-FR" sz="2400" i="1" dirty="0" smtClean="0">
                <a:latin typeface="Times New Roman" pitchFamily="18" charset="0"/>
                <a:cs typeface="Times New Roman" pitchFamily="18" charset="0"/>
              </a:rPr>
              <a:t>: capacité d'infiltration finale [mm/h], </a:t>
            </a:r>
          </a:p>
          <a:p>
            <a:pPr algn="just"/>
            <a:r>
              <a:rPr lang="fr-FR" sz="2400" i="1" dirty="0" smtClean="0">
                <a:latin typeface="Times New Roman" pitchFamily="18" charset="0"/>
                <a:cs typeface="Times New Roman" pitchFamily="18" charset="0"/>
              </a:rPr>
              <a:t>t : temps écoulé depuis le début de l'averse [h], </a:t>
            </a:r>
          </a:p>
          <a:p>
            <a:pPr algn="just"/>
            <a:r>
              <a:rPr lang="fr-FR" sz="2400" dirty="0" smtClean="0">
                <a:latin typeface="Times New Roman" pitchFamily="18" charset="0"/>
                <a:cs typeface="Times New Roman" pitchFamily="18" charset="0"/>
              </a:rPr>
              <a:t>γ : constante empirique, fonction de la nature du sol [min</a:t>
            </a:r>
            <a:r>
              <a:rPr lang="fr-FR" sz="2400" baseline="30000" dirty="0" smtClean="0">
                <a:latin typeface="Times New Roman" pitchFamily="18" charset="0"/>
                <a:cs typeface="Times New Roman" pitchFamily="18" charset="0"/>
              </a:rPr>
              <a:t>-1</a:t>
            </a:r>
            <a:r>
              <a:rPr lang="fr-FR" sz="2400" dirty="0" smtClean="0">
                <a:latin typeface="Times New Roman" pitchFamily="18" charset="0"/>
                <a:cs typeface="Times New Roman" pitchFamily="18" charset="0"/>
              </a:rPr>
              <a:t>]. </a:t>
            </a:r>
          </a:p>
        </p:txBody>
      </p:sp>
      <p:sp>
        <p:nvSpPr>
          <p:cNvPr id="3" name="ZoneTexte 2"/>
          <p:cNvSpPr txBox="1"/>
          <p:nvPr/>
        </p:nvSpPr>
        <p:spPr>
          <a:xfrm>
            <a:off x="1214414" y="500042"/>
            <a:ext cx="2214578" cy="523220"/>
          </a:xfrm>
          <a:prstGeom prst="rect">
            <a:avLst/>
          </a:prstGeom>
          <a:noFill/>
        </p:spPr>
        <p:txBody>
          <a:bodyPr wrap="square" rtlCol="0">
            <a:spAutoFit/>
          </a:bodyPr>
          <a:lstStyle/>
          <a:p>
            <a:r>
              <a:rPr lang="fr-FR" sz="2800" b="1" dirty="0" smtClean="0"/>
              <a:t>Infiltration</a:t>
            </a:r>
            <a:endParaRPr lang="fr-FR" sz="2800" b="1" dirty="0"/>
          </a:p>
        </p:txBody>
      </p:sp>
      <p:pic>
        <p:nvPicPr>
          <p:cNvPr id="8193" name="Picture 1"/>
          <p:cNvPicPr>
            <a:picLocks noChangeAspect="1" noChangeArrowheads="1"/>
          </p:cNvPicPr>
          <p:nvPr/>
        </p:nvPicPr>
        <p:blipFill>
          <a:blip r:embed="rId2"/>
          <a:srcRect/>
          <a:stretch>
            <a:fillRect/>
          </a:stretch>
        </p:blipFill>
        <p:spPr bwMode="auto">
          <a:xfrm>
            <a:off x="2143108" y="3477577"/>
            <a:ext cx="4429156" cy="106299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0"/>
            <a:ext cx="8143900" cy="796908"/>
          </a:xfrm>
          <a:solidFill>
            <a:schemeClr val="accent2">
              <a:lumMod val="40000"/>
              <a:lumOff val="60000"/>
            </a:schemeClr>
          </a:solidFill>
        </p:spPr>
        <p:txBody>
          <a:bodyPr>
            <a:normAutofit fontScale="90000"/>
          </a:bodyPr>
          <a:lstStyle/>
          <a:p>
            <a:r>
              <a:rPr lang="fr-FR" b="1" dirty="0" smtClean="0"/>
              <a:t>L'infiltration et les </a:t>
            </a:r>
            <a:r>
              <a:rPr lang="fr-FR" b="1" dirty="0" smtClean="0"/>
              <a:t>écoulements</a:t>
            </a:r>
            <a:endParaRPr lang="fr-FR" dirty="0"/>
          </a:p>
        </p:txBody>
      </p:sp>
      <p:sp>
        <p:nvSpPr>
          <p:cNvPr id="23553" name="Rectangle 1"/>
          <p:cNvSpPr>
            <a:spLocks noChangeArrowheads="1"/>
          </p:cNvSpPr>
          <p:nvPr/>
        </p:nvSpPr>
        <p:spPr bwMode="auto">
          <a:xfrm>
            <a:off x="1000100" y="1071546"/>
            <a:ext cx="7858180" cy="45858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999999"/>
                </a:solidFill>
                <a:effectLst/>
                <a:latin typeface="Arial" pitchFamily="34" charset="0"/>
                <a:cs typeface="Arial" pitchFamily="34" charset="0"/>
              </a:rPr>
              <a:t>5.1 Introduction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Arial" pitchFamily="34" charset="0"/>
                <a:cs typeface="Arial" pitchFamily="34" charset="0"/>
              </a:rPr>
              <a:t>Les écoulements représentent une partie essentielle du cycle hydrologique. On a déjà vu que l'eau précipitée sur un bassin versant va se répartir en eau interceptée, évaporée, infiltrée et écoulée. La quantité d'eau collectée puis transportée par la rivière résultera des précipitations directes à la surface même du cours d'eau et des   </a:t>
            </a:r>
            <a:r>
              <a:rPr kumimoji="0" lang="fr-FR" sz="2000" b="0" i="0" u="none" strike="noStrike" cap="none" normalizeH="0" baseline="0" dirty="0" smtClean="0">
                <a:ln>
                  <a:noFill/>
                </a:ln>
                <a:solidFill>
                  <a:schemeClr val="tx1"/>
                </a:solidFill>
                <a:effectLst/>
                <a:latin typeface="Arial" pitchFamily="34" charset="0"/>
                <a:cs typeface="Arial" pitchFamily="34" charset="0"/>
                <a:hlinkClick r:id=""/>
                <a:hlinkMouseOver r:id="rId2"/>
              </a:rPr>
              <a:t>écoulements de surface</a:t>
            </a:r>
            <a:r>
              <a:rPr kumimoji="0" lang="fr-FR" sz="2000" b="0" i="0" u="none" strike="noStrike" cap="none" normalizeH="0" baseline="0" dirty="0" smtClean="0">
                <a:ln>
                  <a:noFill/>
                </a:ln>
                <a:solidFill>
                  <a:schemeClr val="tx1"/>
                </a:solidFill>
                <a:effectLst/>
                <a:latin typeface="Arial" pitchFamily="34" charset="0"/>
                <a:cs typeface="Arial" pitchFamily="34" charset="0"/>
              </a:rPr>
              <a:t> et   </a:t>
            </a:r>
            <a:r>
              <a:rPr kumimoji="0" lang="fr-FR" sz="2000" b="0" i="0" u="none" strike="noStrike" cap="none" normalizeH="0" baseline="0" dirty="0" smtClean="0">
                <a:ln>
                  <a:noFill/>
                </a:ln>
                <a:solidFill>
                  <a:schemeClr val="tx1"/>
                </a:solidFill>
                <a:effectLst/>
                <a:latin typeface="Arial" pitchFamily="34" charset="0"/>
                <a:cs typeface="Arial" pitchFamily="34" charset="0"/>
                <a:hlinkClick r:id=""/>
                <a:hlinkMouseOver r:id="rId3"/>
              </a:rPr>
              <a:t>souterrain</a:t>
            </a:r>
            <a:r>
              <a:rPr kumimoji="0" lang="fr-FR" sz="2000" b="0" i="0" u="none" strike="noStrike" cap="none" normalizeH="0" baseline="0" dirty="0" smtClean="0">
                <a:ln>
                  <a:noFill/>
                </a:ln>
                <a:solidFill>
                  <a:schemeClr val="tx1"/>
                </a:solidFill>
                <a:effectLst/>
                <a:latin typeface="Arial" pitchFamily="34" charset="0"/>
                <a:cs typeface="Arial" pitchFamily="34" charset="0"/>
              </a:rPr>
              <a:t> parvenant à son exutoire. La proportion entre ces deux types d'écoulements est définie par la quantité d'eau infiltrée dans le sol. Les différents processus d'  </a:t>
            </a:r>
            <a:r>
              <a:rPr kumimoji="0" lang="fr-FR" sz="2000" b="0" i="0" u="none" strike="noStrike" cap="none" normalizeH="0" baseline="0" dirty="0" smtClean="0">
                <a:ln>
                  <a:noFill/>
                </a:ln>
                <a:solidFill>
                  <a:schemeClr val="tx1"/>
                </a:solidFill>
                <a:effectLst/>
                <a:latin typeface="Arial" pitchFamily="34" charset="0"/>
                <a:cs typeface="Arial" pitchFamily="34" charset="0"/>
                <a:hlinkClick r:id=""/>
                <a:hlinkMouseOver r:id="rId4"/>
              </a:rPr>
              <a:t>infiltration</a:t>
            </a:r>
            <a:r>
              <a:rPr kumimoji="0" lang="fr-FR" sz="2000" b="0" i="0" u="none" strike="noStrike" cap="none" normalizeH="0" baseline="0" dirty="0" smtClean="0">
                <a:ln>
                  <a:noFill/>
                </a:ln>
                <a:solidFill>
                  <a:schemeClr val="tx1"/>
                </a:solidFill>
                <a:effectLst/>
                <a:latin typeface="Arial" pitchFamily="34" charset="0"/>
                <a:cs typeface="Arial" pitchFamily="34" charset="0"/>
              </a:rPr>
              <a:t> et d'écoulements participant à la génération de crue sont représentés de manière schématique dans la figure 5.1. L'analyse des </a:t>
            </a:r>
            <a:r>
              <a:rPr kumimoji="0" lang="fr-FR" sz="2000" b="0" i="0" u="none" strike="noStrike" cap="none" normalizeH="0" baseline="0" dirty="0" smtClean="0">
                <a:ln>
                  <a:noFill/>
                </a:ln>
                <a:solidFill>
                  <a:schemeClr val="tx1"/>
                </a:solidFill>
                <a:effectLst/>
                <a:latin typeface="Arial" pitchFamily="34" charset="0"/>
                <a:cs typeface="Arial" pitchFamily="34" charset="0"/>
                <a:hlinkClick r:id=""/>
                <a:hlinkMouseOver r:id="rId5"/>
              </a:rPr>
              <a:t>écoulements</a:t>
            </a:r>
            <a:r>
              <a:rPr kumimoji="0" lang="fr-FR" sz="2000" b="0" i="0" u="none" strike="noStrike" cap="none" normalizeH="0" baseline="0" dirty="0" smtClean="0">
                <a:ln>
                  <a:noFill/>
                </a:ln>
                <a:solidFill>
                  <a:schemeClr val="tx1"/>
                </a:solidFill>
                <a:effectLst/>
                <a:latin typeface="Arial" pitchFamily="34" charset="0"/>
                <a:cs typeface="Arial" pitchFamily="34" charset="0"/>
              </a:rPr>
              <a:t> et la compréhension des </a:t>
            </a:r>
            <a:r>
              <a:rPr kumimoji="0" lang="fr-FR" sz="2000" b="0" i="1" u="none" strike="noStrike" cap="none" normalizeH="0" baseline="0" dirty="0" smtClean="0">
                <a:ln>
                  <a:noFill/>
                </a:ln>
                <a:solidFill>
                  <a:schemeClr val="tx1"/>
                </a:solidFill>
                <a:effectLst/>
                <a:latin typeface="Arial" pitchFamily="34" charset="0"/>
                <a:cs typeface="Arial" pitchFamily="34" charset="0"/>
              </a:rPr>
              <a:t>processus générateurs</a:t>
            </a:r>
            <a:r>
              <a:rPr kumimoji="0" lang="fr-FR" sz="2000" b="0" i="0" u="none" strike="noStrike" cap="none" normalizeH="0" baseline="0" dirty="0" smtClean="0">
                <a:ln>
                  <a:noFill/>
                </a:ln>
                <a:solidFill>
                  <a:schemeClr val="tx1"/>
                </a:solidFill>
                <a:effectLst/>
                <a:latin typeface="Arial" pitchFamily="34" charset="0"/>
                <a:cs typeface="Arial" pitchFamily="34" charset="0"/>
              </a:rPr>
              <a:t> font l'objet du chapitre 10 et 11 et, par conséquent, seront traités succinctement dans ce chapitre</a:t>
            </a:r>
          </a:p>
        </p:txBody>
      </p:sp>
      <p:pic>
        <p:nvPicPr>
          <p:cNvPr id="23554" name="Picture 2" descr="F:\hydrogramme\chapitre5_fichiers\minigoutte.jpg"/>
          <p:cNvPicPr>
            <a:picLocks noChangeAspect="1" noChangeArrowheads="1"/>
          </p:cNvPicPr>
          <p:nvPr/>
        </p:nvPicPr>
        <p:blipFill>
          <a:blip r:embed="rId6"/>
          <a:srcRect/>
          <a:stretch>
            <a:fillRect/>
          </a:stretch>
        </p:blipFill>
        <p:spPr bwMode="auto">
          <a:xfrm>
            <a:off x="2443163" y="0"/>
            <a:ext cx="95250" cy="152400"/>
          </a:xfrm>
          <a:prstGeom prst="rect">
            <a:avLst/>
          </a:prstGeom>
          <a:noFill/>
        </p:spPr>
      </p:pic>
      <p:pic>
        <p:nvPicPr>
          <p:cNvPr id="23555" name="Picture 3" descr="F:\hydrogramme\chapitre5_fichiers\minigoutte.jpg"/>
          <p:cNvPicPr>
            <a:picLocks noChangeAspect="1" noChangeArrowheads="1"/>
          </p:cNvPicPr>
          <p:nvPr/>
        </p:nvPicPr>
        <p:blipFill>
          <a:blip r:embed="rId6"/>
          <a:srcRect/>
          <a:stretch>
            <a:fillRect/>
          </a:stretch>
        </p:blipFill>
        <p:spPr bwMode="auto">
          <a:xfrm>
            <a:off x="5249863" y="0"/>
            <a:ext cx="95250" cy="152400"/>
          </a:xfrm>
          <a:prstGeom prst="rect">
            <a:avLst/>
          </a:prstGeom>
          <a:noFill/>
        </p:spPr>
      </p:pic>
      <p:pic>
        <p:nvPicPr>
          <p:cNvPr id="23556" name="Picture 4" descr="F:\hydrogramme\chapitre5_fichiers\minigoutte.jpg"/>
          <p:cNvPicPr>
            <a:picLocks noChangeAspect="1" noChangeArrowheads="1"/>
          </p:cNvPicPr>
          <p:nvPr/>
        </p:nvPicPr>
        <p:blipFill>
          <a:blip r:embed="rId6"/>
          <a:srcRect/>
          <a:stretch>
            <a:fillRect/>
          </a:stretch>
        </p:blipFill>
        <p:spPr bwMode="auto">
          <a:xfrm>
            <a:off x="4084638" y="274638"/>
            <a:ext cx="95250" cy="152400"/>
          </a:xfrm>
          <a:prstGeom prst="rect">
            <a:avLst/>
          </a:prstGeom>
          <a:noFill/>
        </p:spPr>
      </p:pic>
      <p:pic>
        <p:nvPicPr>
          <p:cNvPr id="23557" name="Picture 5" descr="F:\hydrogramme\chapitre5_fichiers\minigoutte.jpg"/>
          <p:cNvPicPr>
            <a:picLocks noChangeAspect="1" noChangeArrowheads="1"/>
          </p:cNvPicPr>
          <p:nvPr/>
        </p:nvPicPr>
        <p:blipFill>
          <a:blip r:embed="rId6"/>
          <a:srcRect/>
          <a:stretch>
            <a:fillRect/>
          </a:stretch>
        </p:blipFill>
        <p:spPr bwMode="auto">
          <a:xfrm>
            <a:off x="18191163" y="274638"/>
            <a:ext cx="95250" cy="152400"/>
          </a:xfrm>
          <a:prstGeom prst="rect">
            <a:avLst/>
          </a:prstGeom>
          <a:noFill/>
        </p:spPr>
      </p:pic>
      <p:pic>
        <p:nvPicPr>
          <p:cNvPr id="23559" name="Picture 7" descr="F:\hydrogramme\chapitre5_fichiers\minigoutte.jpg"/>
          <p:cNvPicPr>
            <a:picLocks noChangeAspect="1" noChangeArrowheads="1"/>
          </p:cNvPicPr>
          <p:nvPr/>
        </p:nvPicPr>
        <p:blipFill>
          <a:blip r:embed="rId6"/>
          <a:srcRect/>
          <a:stretch>
            <a:fillRect/>
          </a:stretch>
        </p:blipFill>
        <p:spPr bwMode="auto">
          <a:xfrm>
            <a:off x="2443163" y="0"/>
            <a:ext cx="95250" cy="152400"/>
          </a:xfrm>
          <a:prstGeom prst="rect">
            <a:avLst/>
          </a:prstGeom>
          <a:noFill/>
        </p:spPr>
      </p:pic>
      <p:pic>
        <p:nvPicPr>
          <p:cNvPr id="23560" name="Picture 8" descr="F:\hydrogramme\chapitre5_fichiers\minigoutte.jpg"/>
          <p:cNvPicPr>
            <a:picLocks noChangeAspect="1" noChangeArrowheads="1"/>
          </p:cNvPicPr>
          <p:nvPr/>
        </p:nvPicPr>
        <p:blipFill>
          <a:blip r:embed="rId6"/>
          <a:srcRect/>
          <a:stretch>
            <a:fillRect/>
          </a:stretch>
        </p:blipFill>
        <p:spPr bwMode="auto">
          <a:xfrm>
            <a:off x="5249863" y="0"/>
            <a:ext cx="95250" cy="152400"/>
          </a:xfrm>
          <a:prstGeom prst="rect">
            <a:avLst/>
          </a:prstGeom>
          <a:noFill/>
        </p:spPr>
      </p:pic>
      <p:pic>
        <p:nvPicPr>
          <p:cNvPr id="23561" name="Picture 9" descr="F:\hydrogramme\chapitre5_fichiers\minigoutte.jpg"/>
          <p:cNvPicPr>
            <a:picLocks noChangeAspect="1" noChangeArrowheads="1"/>
          </p:cNvPicPr>
          <p:nvPr/>
        </p:nvPicPr>
        <p:blipFill>
          <a:blip r:embed="rId6"/>
          <a:srcRect/>
          <a:stretch>
            <a:fillRect/>
          </a:stretch>
        </p:blipFill>
        <p:spPr bwMode="auto">
          <a:xfrm>
            <a:off x="4084638" y="274638"/>
            <a:ext cx="95250" cy="152400"/>
          </a:xfrm>
          <a:prstGeom prst="rect">
            <a:avLst/>
          </a:prstGeom>
          <a:noFill/>
        </p:spPr>
      </p:pic>
      <p:pic>
        <p:nvPicPr>
          <p:cNvPr id="23562" name="Picture 10" descr="F:\hydrogramme\chapitre5_fichiers\minigoutte.jpg"/>
          <p:cNvPicPr>
            <a:picLocks noChangeAspect="1" noChangeArrowheads="1"/>
          </p:cNvPicPr>
          <p:nvPr/>
        </p:nvPicPr>
        <p:blipFill>
          <a:blip r:embed="rId6"/>
          <a:srcRect/>
          <a:stretch>
            <a:fillRect/>
          </a:stretch>
        </p:blipFill>
        <p:spPr bwMode="auto">
          <a:xfrm>
            <a:off x="18191163" y="274638"/>
            <a:ext cx="95250" cy="1524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2"/>
          <a:srcRect l="25635" t="24497" r="33349" b="34292"/>
          <a:stretch>
            <a:fillRect/>
          </a:stretch>
        </p:blipFill>
        <p:spPr bwMode="auto">
          <a:xfrm>
            <a:off x="1000100" y="642918"/>
            <a:ext cx="7887169" cy="4643470"/>
          </a:xfrm>
          <a:prstGeom prst="rect">
            <a:avLst/>
          </a:prstGeom>
          <a:noFill/>
          <a:ln w="9525">
            <a:noFill/>
            <a:miter lim="800000"/>
            <a:headEnd/>
            <a:tailEnd/>
          </a:ln>
          <a:effectLst/>
        </p:spPr>
      </p:pic>
      <p:sp>
        <p:nvSpPr>
          <p:cNvPr id="5" name="Rectangle 4"/>
          <p:cNvSpPr/>
          <p:nvPr/>
        </p:nvSpPr>
        <p:spPr>
          <a:xfrm>
            <a:off x="1083228" y="5590324"/>
            <a:ext cx="7858180" cy="830997"/>
          </a:xfrm>
          <a:prstGeom prst="rect">
            <a:avLst/>
          </a:prstGeom>
        </p:spPr>
        <p:txBody>
          <a:bodyPr wrap="square">
            <a:spAutoFit/>
          </a:bodyPr>
          <a:lstStyle/>
          <a:p>
            <a:pPr algn="ctr"/>
            <a:r>
              <a:rPr lang="fr-FR" sz="2400" i="1" dirty="0" smtClean="0"/>
              <a:t>Fig. </a:t>
            </a:r>
            <a:r>
              <a:rPr lang="fr-FR" sz="2400" i="1" dirty="0" smtClean="0"/>
              <a:t> </a:t>
            </a:r>
            <a:r>
              <a:rPr lang="fr-FR" sz="2400" i="1" dirty="0" smtClean="0"/>
              <a:t>1 - Processus d'infiltration dans le sol et multiplicités des écoulements</a:t>
            </a:r>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000100" y="0"/>
            <a:ext cx="8143900"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bmk="">
                <a:ln>
                  <a:noFill/>
                </a:ln>
                <a:solidFill>
                  <a:srgbClr val="999999"/>
                </a:solidFill>
                <a:effectLst/>
                <a:latin typeface="Arial" pitchFamily="34" charset="0"/>
                <a:cs typeface="Arial" pitchFamily="34" charset="0"/>
              </a:rPr>
              <a:t>2 L'infiltration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L'estimation de l'importance du processus d'infiltration permet de déterminer quelle fraction de la pluie va participer à l'écoulement de surface, et quelle fraction va alimenter les écoulements souterrains et donc aussi participer à la recharge des nappes souterraines</a:t>
            </a:r>
            <a:endParaRPr lang="fr-FR" sz="2200" b="1" dirty="0" smtClean="0" bmk="">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200" b="1" i="0" u="none" strike="noStrike" cap="none" normalizeH="0" baseline="0" dirty="0" smtClean="0" bmk="">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200" b="1" i="0" u="none" strike="noStrike" cap="none" normalizeH="0" baseline="0" dirty="0" smtClean="0" bmk="">
                <a:ln>
                  <a:noFill/>
                </a:ln>
                <a:solidFill>
                  <a:srgbClr val="000000"/>
                </a:solidFill>
                <a:effectLst/>
                <a:latin typeface="Arial" pitchFamily="34" charset="0"/>
                <a:cs typeface="Arial" pitchFamily="34" charset="0"/>
              </a:rPr>
              <a:t>2.1 Définitions et paramètres descriptifs de l'infiltration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L</a:t>
            </a:r>
            <a:r>
              <a:rPr kumimoji="0" lang="fr-FR" sz="2200" b="1" i="0" u="none" strike="noStrike" cap="none" normalizeH="0" baseline="0" dirty="0" smtClean="0">
                <a:ln>
                  <a:noFill/>
                </a:ln>
                <a:solidFill>
                  <a:schemeClr val="tx1"/>
                </a:solidFill>
                <a:effectLst/>
                <a:latin typeface="Arial" pitchFamily="34" charset="0"/>
                <a:cs typeface="Arial" pitchFamily="34" charset="0"/>
              </a:rPr>
              <a:t>'infiltration </a:t>
            </a:r>
            <a:r>
              <a:rPr kumimoji="0" lang="fr-FR" sz="2200" b="0" i="0" u="none" strike="noStrike" cap="none" normalizeH="0" baseline="0" dirty="0" smtClean="0">
                <a:ln>
                  <a:noFill/>
                </a:ln>
                <a:solidFill>
                  <a:schemeClr val="tx1"/>
                </a:solidFill>
                <a:effectLst/>
                <a:latin typeface="Arial" pitchFamily="34" charset="0"/>
                <a:cs typeface="Arial" pitchFamily="34" charset="0"/>
              </a:rPr>
              <a:t>qualifie le transfert de l'eau à travers les couches superficielles du sol, lorsque celui-ci reçoit une averse ou s'il est exposé à une submersion. L'eau d'infiltration remplit en premier lieu les interstices du sol en surface et pénètre par la suite dans le sol sous l'action de la gravité et des forces de succion. L'infiltration influence de nombreux aspects de l'hydrologie, du génie rural ou de l'hydrogéologie. Afin d'appréhender le processus d'infiltration, on peut définir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00" y="305772"/>
            <a:ext cx="7858180" cy="5909310"/>
          </a:xfrm>
          <a:prstGeom prst="rect">
            <a:avLst/>
          </a:prstGeom>
        </p:spPr>
        <p:txBody>
          <a:bodyPr wrap="square">
            <a:spAutoFit/>
          </a:bodyPr>
          <a:lstStyle/>
          <a:p>
            <a:pPr lvl="0" algn="just" eaLnBrk="0" fontAlgn="base" hangingPunct="0">
              <a:spcBef>
                <a:spcPct val="0"/>
              </a:spcBef>
              <a:spcAft>
                <a:spcPct val="0"/>
              </a:spcAft>
              <a:buFontTx/>
              <a:buChar char="•"/>
            </a:pPr>
            <a:r>
              <a:rPr lang="fr-FR" sz="2200" dirty="0" smtClean="0">
                <a:latin typeface="Arial" pitchFamily="34" charset="0"/>
                <a:cs typeface="Arial" pitchFamily="34" charset="0"/>
              </a:rPr>
              <a:t>Le </a:t>
            </a:r>
            <a:r>
              <a:rPr lang="fr-FR" sz="2200" b="1" dirty="0" smtClean="0">
                <a:latin typeface="Arial" pitchFamily="34" charset="0"/>
                <a:cs typeface="Arial" pitchFamily="34" charset="0"/>
              </a:rPr>
              <a:t>régime d'infiltration </a:t>
            </a:r>
            <a:r>
              <a:rPr lang="fr-FR" sz="2200" b="1" i="1" dirty="0" smtClean="0">
                <a:latin typeface="Arial" pitchFamily="34" charset="0"/>
                <a:cs typeface="Arial" pitchFamily="34" charset="0"/>
              </a:rPr>
              <a:t>i(t)</a:t>
            </a:r>
            <a:r>
              <a:rPr lang="fr-FR" sz="2200" dirty="0" smtClean="0">
                <a:latin typeface="Arial" pitchFamily="34" charset="0"/>
                <a:cs typeface="Arial" pitchFamily="34" charset="0"/>
              </a:rPr>
              <a:t>, nommé aussi taux d'infiltration</a:t>
            </a:r>
            <a:r>
              <a:rPr lang="fr-FR" sz="2200" b="1" dirty="0" smtClean="0">
                <a:latin typeface="Arial" pitchFamily="34" charset="0"/>
                <a:cs typeface="Arial" pitchFamily="34" charset="0"/>
              </a:rPr>
              <a:t>,</a:t>
            </a:r>
            <a:r>
              <a:rPr lang="fr-FR" sz="2200" dirty="0" smtClean="0">
                <a:latin typeface="Arial" pitchFamily="34" charset="0"/>
                <a:cs typeface="Arial" pitchFamily="34" charset="0"/>
              </a:rPr>
              <a:t> qui désigne le flux d'eau pénétrant dans le sol en surface. Il est généralement exprimé en mm/h. Le régime d'infiltration dépend avant tout du régime d'alimentation (irrigation, pluie), de l'état d'humidité et des propriétés du sol. </a:t>
            </a:r>
            <a:endParaRPr lang="fr-FR" sz="2200" dirty="0" smtClean="0">
              <a:latin typeface="Arial" pitchFamily="34" charset="0"/>
              <a:cs typeface="Arial" pitchFamily="34" charset="0"/>
            </a:endParaRPr>
          </a:p>
          <a:p>
            <a:pPr lvl="0" algn="just" eaLnBrk="0" fontAlgn="base" hangingPunct="0">
              <a:spcBef>
                <a:spcPct val="0"/>
              </a:spcBef>
              <a:spcAft>
                <a:spcPct val="0"/>
              </a:spcAft>
            </a:pPr>
            <a:endParaRPr lang="fr-FR" sz="2200" dirty="0" smtClean="0">
              <a:latin typeface="Arial" pitchFamily="34" charset="0"/>
              <a:cs typeface="Arial" pitchFamily="34" charset="0"/>
            </a:endParaRPr>
          </a:p>
          <a:p>
            <a:pPr lvl="0" algn="just" eaLnBrk="0" fontAlgn="base" hangingPunct="0">
              <a:spcBef>
                <a:spcPct val="0"/>
              </a:spcBef>
              <a:spcAft>
                <a:spcPct val="0"/>
              </a:spcAft>
              <a:buFontTx/>
              <a:buChar char="•"/>
            </a:pPr>
            <a:r>
              <a:rPr lang="fr-FR" sz="2200" dirty="0" smtClean="0">
                <a:latin typeface="Arial" pitchFamily="34" charset="0"/>
                <a:cs typeface="Arial" pitchFamily="34" charset="0"/>
              </a:rPr>
              <a:t>L</a:t>
            </a:r>
            <a:r>
              <a:rPr lang="fr-FR" sz="2200" b="1" dirty="0" smtClean="0">
                <a:latin typeface="Arial" pitchFamily="34" charset="0"/>
                <a:cs typeface="Arial" pitchFamily="34" charset="0"/>
              </a:rPr>
              <a:t>'infiltration cumulative, notée </a:t>
            </a:r>
            <a:r>
              <a:rPr lang="fr-FR" sz="2200" b="1" i="1" dirty="0" smtClean="0">
                <a:latin typeface="Arial" pitchFamily="34" charset="0"/>
                <a:cs typeface="Arial" pitchFamily="34" charset="0"/>
              </a:rPr>
              <a:t>I(t)</a:t>
            </a:r>
            <a:r>
              <a:rPr lang="fr-FR" sz="2200" dirty="0" smtClean="0">
                <a:latin typeface="Arial" pitchFamily="34" charset="0"/>
                <a:cs typeface="Arial" pitchFamily="34" charset="0"/>
              </a:rPr>
              <a:t>, est le volume total d'eau infiltrée pendant une période donnée. Elle est égale à l'intégrale dans le temps du régime d'infiltration (</a:t>
            </a:r>
            <a:r>
              <a:rPr lang="fr-FR" sz="2200" dirty="0" smtClean="0">
                <a:latin typeface="Arial" pitchFamily="34" charset="0"/>
                <a:cs typeface="Arial" pitchFamily="34" charset="0"/>
              </a:rPr>
              <a:t>Fig.2</a:t>
            </a:r>
            <a:r>
              <a:rPr lang="fr-FR" sz="2200" dirty="0" smtClean="0">
                <a:latin typeface="Arial" pitchFamily="34" charset="0"/>
                <a:cs typeface="Arial" pitchFamily="34" charset="0"/>
              </a:rPr>
              <a:t>).</a:t>
            </a:r>
          </a:p>
          <a:p>
            <a:pPr lvl="0" eaLnBrk="0" fontAlgn="base" hangingPunct="0">
              <a:spcBef>
                <a:spcPct val="0"/>
              </a:spcBef>
              <a:spcAft>
                <a:spcPct val="0"/>
              </a:spcAft>
            </a:pPr>
            <a:endParaRPr lang="fr-FR" sz="2200" dirty="0" smtClean="0">
              <a:latin typeface="Arial" pitchFamily="34" charset="0"/>
              <a:cs typeface="Arial" pitchFamily="34" charset="0"/>
            </a:endParaRPr>
          </a:p>
          <a:p>
            <a:pPr eaLnBrk="0" fontAlgn="base" hangingPunct="0">
              <a:spcBef>
                <a:spcPct val="0"/>
              </a:spcBef>
              <a:spcAft>
                <a:spcPct val="0"/>
              </a:spcAft>
            </a:pPr>
            <a:r>
              <a:rPr lang="fr-FR" sz="2400" i="1" dirty="0" smtClean="0"/>
              <a:t/>
            </a:r>
            <a:br>
              <a:rPr lang="fr-FR" sz="2400" i="1" dirty="0" smtClean="0"/>
            </a:br>
            <a:endParaRPr lang="fr-FR" sz="2400" dirty="0" smtClean="0"/>
          </a:p>
          <a:p>
            <a:pPr lvl="0" eaLnBrk="0" fontAlgn="base" hangingPunct="0">
              <a:spcBef>
                <a:spcPct val="0"/>
              </a:spcBef>
              <a:spcAft>
                <a:spcPct val="0"/>
              </a:spcAft>
            </a:pPr>
            <a:r>
              <a:rPr lang="fr-FR" sz="2200" dirty="0" smtClean="0">
                <a:latin typeface="Arial" pitchFamily="34" charset="0"/>
                <a:cs typeface="Arial" pitchFamily="34" charset="0"/>
              </a:rPr>
              <a:t>                                    </a:t>
            </a:r>
          </a:p>
          <a:p>
            <a:pPr lvl="0" eaLnBrk="0" fontAlgn="base" hangingPunct="0">
              <a:spcBef>
                <a:spcPct val="0"/>
              </a:spcBef>
              <a:spcAft>
                <a:spcPct val="0"/>
              </a:spcAft>
            </a:pPr>
            <a:r>
              <a:rPr lang="fr-FR" sz="2200" dirty="0" smtClean="0">
                <a:latin typeface="Arial" pitchFamily="34" charset="0"/>
                <a:cs typeface="Arial" pitchFamily="34" charset="0"/>
              </a:rPr>
              <a:t>Avec :</a:t>
            </a:r>
            <a:r>
              <a:rPr lang="fr-FR" sz="2200" i="1" dirty="0" smtClean="0">
                <a:latin typeface="Arial" pitchFamily="34" charset="0"/>
                <a:cs typeface="Arial" pitchFamily="34" charset="0"/>
              </a:rPr>
              <a:t/>
            </a:r>
            <a:br>
              <a:rPr lang="fr-FR" sz="2200" i="1" dirty="0" smtClean="0">
                <a:latin typeface="Arial" pitchFamily="34" charset="0"/>
                <a:cs typeface="Arial" pitchFamily="34" charset="0"/>
              </a:rPr>
            </a:br>
            <a:r>
              <a:rPr lang="fr-FR" sz="2200" i="1" dirty="0" smtClean="0">
                <a:latin typeface="Times New Roman" pitchFamily="18" charset="0"/>
                <a:cs typeface="Times New Roman" pitchFamily="18" charset="0"/>
              </a:rPr>
              <a:t>I(</a:t>
            </a:r>
            <a:r>
              <a:rPr lang="fr-FR" sz="2200" i="1" dirty="0" smtClean="0">
                <a:latin typeface="Arial" pitchFamily="34" charset="0"/>
                <a:cs typeface="Arial" pitchFamily="34" charset="0"/>
              </a:rPr>
              <a:t>t) </a:t>
            </a:r>
            <a:r>
              <a:rPr lang="fr-FR" sz="2200" dirty="0" smtClean="0">
                <a:latin typeface="Arial" pitchFamily="34" charset="0"/>
                <a:cs typeface="Arial" pitchFamily="34" charset="0"/>
              </a:rPr>
              <a:t>: infiltration cumulative au temps t [mm],</a:t>
            </a:r>
            <a:r>
              <a:rPr lang="fr-FR" sz="2200" i="1" dirty="0" smtClean="0">
                <a:latin typeface="Arial" pitchFamily="34" charset="0"/>
                <a:cs typeface="Arial" pitchFamily="34" charset="0"/>
              </a:rPr>
              <a:t/>
            </a:r>
            <a:br>
              <a:rPr lang="fr-FR" sz="2200" i="1" dirty="0" smtClean="0">
                <a:latin typeface="Arial" pitchFamily="34" charset="0"/>
                <a:cs typeface="Arial" pitchFamily="34" charset="0"/>
              </a:rPr>
            </a:br>
            <a:r>
              <a:rPr lang="fr-FR" sz="2200" i="1" dirty="0" smtClean="0">
                <a:latin typeface="Arial" pitchFamily="34" charset="0"/>
                <a:cs typeface="Arial" pitchFamily="34" charset="0"/>
              </a:rPr>
              <a:t>i (t)</a:t>
            </a:r>
            <a:r>
              <a:rPr lang="fr-FR" sz="2200" dirty="0" smtClean="0">
                <a:latin typeface="Arial" pitchFamily="34" charset="0"/>
                <a:cs typeface="Arial" pitchFamily="34" charset="0"/>
              </a:rPr>
              <a:t> : régime ou taux d'infiltration au temps t [mm/h].</a:t>
            </a:r>
          </a:p>
          <a:p>
            <a:pPr lvl="0" eaLnBrk="0" fontAlgn="base" hangingPunct="0">
              <a:spcBef>
                <a:spcPct val="0"/>
              </a:spcBef>
              <a:spcAft>
                <a:spcPct val="0"/>
              </a:spcAft>
            </a:pPr>
            <a:endParaRPr lang="fr-FR" sz="2200" dirty="0" smtClean="0">
              <a:latin typeface="Arial" pitchFamily="34" charset="0"/>
              <a:cs typeface="Arial" pitchFamily="34" charset="0"/>
            </a:endParaRPr>
          </a:p>
        </p:txBody>
      </p:sp>
      <p:pic>
        <p:nvPicPr>
          <p:cNvPr id="5" name="Picture 2" descr="F:\hydrogramme\chapitre5_fichiers\equ5_003.gif"/>
          <p:cNvPicPr>
            <a:picLocks noChangeAspect="1" noChangeArrowheads="1"/>
          </p:cNvPicPr>
          <p:nvPr/>
        </p:nvPicPr>
        <p:blipFill>
          <a:blip r:embed="rId2"/>
          <a:srcRect/>
          <a:stretch>
            <a:fillRect/>
          </a:stretch>
        </p:blipFill>
        <p:spPr bwMode="auto">
          <a:xfrm>
            <a:off x="2071670" y="3357562"/>
            <a:ext cx="3358481" cy="189692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ChangeAspect="1" noChangeArrowheads="1"/>
          </p:cNvPicPr>
          <p:nvPr/>
        </p:nvPicPr>
        <p:blipFill>
          <a:blip r:embed="rId2"/>
          <a:srcRect l="16113" t="5000" r="19433" b="22500"/>
          <a:stretch>
            <a:fillRect/>
          </a:stretch>
        </p:blipFill>
        <p:spPr bwMode="auto">
          <a:xfrm>
            <a:off x="1009192" y="-1"/>
            <a:ext cx="8087238" cy="5330225"/>
          </a:xfrm>
          <a:prstGeom prst="rect">
            <a:avLst/>
          </a:prstGeom>
          <a:noFill/>
          <a:ln w="9525">
            <a:noFill/>
            <a:miter lim="800000"/>
            <a:headEnd/>
            <a:tailEnd/>
          </a:ln>
          <a:effectLst/>
        </p:spPr>
      </p:pic>
      <p:sp>
        <p:nvSpPr>
          <p:cNvPr id="5" name="Rectangle 4"/>
          <p:cNvSpPr/>
          <p:nvPr/>
        </p:nvSpPr>
        <p:spPr>
          <a:xfrm>
            <a:off x="1071538" y="5429264"/>
            <a:ext cx="7786742" cy="646331"/>
          </a:xfrm>
          <a:prstGeom prst="rect">
            <a:avLst/>
          </a:prstGeom>
        </p:spPr>
        <p:txBody>
          <a:bodyPr wrap="square">
            <a:spAutoFit/>
          </a:bodyPr>
          <a:lstStyle/>
          <a:p>
            <a:pPr algn="ctr"/>
            <a:r>
              <a:rPr lang="fr-FR" i="1" dirty="0" smtClean="0"/>
              <a:t>Fig. </a:t>
            </a:r>
            <a:r>
              <a:rPr lang="fr-FR" i="1" dirty="0" smtClean="0"/>
              <a:t> 2 </a:t>
            </a:r>
            <a:r>
              <a:rPr lang="fr-FR" i="1" dirty="0" smtClean="0"/>
              <a:t>- Evolution générale du régime d'infiltration et de l'infiltration cumulative au cours du temps </a:t>
            </a:r>
            <a:r>
              <a:rPr lang="fr-FR" i="1" dirty="0" smtClean="0"/>
              <a:t>(</a:t>
            </a:r>
            <a:r>
              <a:rPr lang="fr-FR" i="1" dirty="0" err="1" smtClean="0"/>
              <a:t>Ks</a:t>
            </a:r>
            <a:r>
              <a:rPr lang="fr-FR" i="1" dirty="0" smtClean="0"/>
              <a:t> = conductivité hydraulique à saturation)</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000100" y="0"/>
            <a:ext cx="81439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La </a:t>
            </a:r>
            <a:r>
              <a:rPr kumimoji="0" lang="fr-FR" sz="2200" b="1" i="0" u="none" strike="noStrike" cap="none" normalizeH="0" baseline="0" dirty="0" smtClean="0">
                <a:ln>
                  <a:noFill/>
                </a:ln>
                <a:solidFill>
                  <a:schemeClr val="tx1"/>
                </a:solidFill>
                <a:effectLst/>
                <a:latin typeface="Arial" pitchFamily="34" charset="0"/>
                <a:cs typeface="Arial" pitchFamily="34" charset="0"/>
                <a:hlinkClick r:id=""/>
                <a:hlinkMouseOver r:id="rId2"/>
              </a:rPr>
              <a:t>conductivité hydraulique</a:t>
            </a:r>
            <a:r>
              <a:rPr kumimoji="0" lang="fr-FR" sz="2200" b="0" i="0" u="none" strike="noStrike" cap="none" normalizeH="0" baseline="0" dirty="0" smtClean="0">
                <a:ln>
                  <a:noFill/>
                </a:ln>
                <a:solidFill>
                  <a:schemeClr val="tx1"/>
                </a:solidFill>
                <a:effectLst/>
                <a:latin typeface="Arial" pitchFamily="34" charset="0"/>
                <a:cs typeface="Arial" pitchFamily="34" charset="0"/>
                <a:hlinkClick r:id=""/>
                <a:hlinkMouseOver r:id="rId2"/>
              </a:rPr>
              <a:t> </a:t>
            </a:r>
            <a:r>
              <a:rPr kumimoji="0" lang="fr-FR" sz="2200" b="0" i="0" u="none" strike="noStrike" cap="none" normalizeH="0" baseline="0" dirty="0" smtClean="0">
                <a:ln>
                  <a:noFill/>
                </a:ln>
                <a:solidFill>
                  <a:schemeClr val="tx1"/>
                </a:solidFill>
                <a:effectLst/>
                <a:latin typeface="Arial" pitchFamily="34" charset="0"/>
                <a:cs typeface="Arial" pitchFamily="34" charset="0"/>
              </a:rPr>
              <a:t>à saturation </a:t>
            </a:r>
            <a:r>
              <a:rPr kumimoji="0" lang="fr-FR" sz="2200" b="0" i="0" u="none" strike="noStrike" cap="none" normalizeH="0" baseline="0" dirty="0" err="1" smtClean="0">
                <a:ln>
                  <a:noFill/>
                </a:ln>
                <a:solidFill>
                  <a:schemeClr val="tx1"/>
                </a:solidFill>
                <a:effectLst/>
                <a:latin typeface="Arial" pitchFamily="34" charset="0"/>
                <a:cs typeface="Arial" pitchFamily="34" charset="0"/>
              </a:rPr>
              <a:t>K</a:t>
            </a:r>
            <a:r>
              <a:rPr kumimoji="0" lang="fr-FR" sz="2200" b="0" i="0" u="none" strike="noStrike" cap="none" normalizeH="0" baseline="-30000" dirty="0" err="1" smtClean="0">
                <a:ln>
                  <a:noFill/>
                </a:ln>
                <a:solidFill>
                  <a:schemeClr val="tx1"/>
                </a:solidFill>
                <a:effectLst/>
                <a:latin typeface="Arial" pitchFamily="34" charset="0"/>
                <a:cs typeface="Arial" pitchFamily="34" charset="0"/>
              </a:rPr>
              <a:t>s</a:t>
            </a:r>
            <a:r>
              <a:rPr kumimoji="0" lang="fr-FR" sz="2200" b="0" i="0" u="none" strike="noStrike" cap="none" normalizeH="0" baseline="0" dirty="0" smtClean="0">
                <a:ln>
                  <a:noFill/>
                </a:ln>
                <a:solidFill>
                  <a:schemeClr val="tx1"/>
                </a:solidFill>
                <a:effectLst/>
                <a:latin typeface="Arial" pitchFamily="34" charset="0"/>
                <a:cs typeface="Arial" pitchFamily="34" charset="0"/>
              </a:rPr>
              <a:t> est un paramètre essentiel de l'infiltration. Il représente la valeur limite du taux d'infiltration si le sol est saturé et homogène. Ce paramètre entre dans de nombreuses équations pour le calcul de l'infiltration. </a:t>
            </a:r>
          </a:p>
          <a:p>
            <a:pPr marL="0" marR="0" lvl="0" indent="0" algn="just" defTabSz="914400" rtl="0" eaLnBrk="0" fontAlgn="base" latinLnBrk="0" hangingPunct="0">
              <a:lnSpc>
                <a:spcPct val="100000"/>
              </a:lnSpc>
              <a:spcBef>
                <a:spcPct val="0"/>
              </a:spcBef>
              <a:spcAft>
                <a:spcPct val="0"/>
              </a:spcAft>
              <a:buClrTx/>
              <a:buSzTx/>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La  </a:t>
            </a:r>
            <a:r>
              <a:rPr kumimoji="0" lang="fr-FR" sz="2200" b="1" i="0" u="none" strike="noStrike" cap="none" normalizeH="0" baseline="0" dirty="0" smtClean="0">
                <a:ln>
                  <a:noFill/>
                </a:ln>
                <a:solidFill>
                  <a:schemeClr val="tx1"/>
                </a:solidFill>
                <a:effectLst/>
                <a:latin typeface="Arial" pitchFamily="34" charset="0"/>
                <a:cs typeface="Arial" pitchFamily="34" charset="0"/>
                <a:hlinkClick r:id=""/>
                <a:hlinkMouseOver r:id="rId3"/>
              </a:rPr>
              <a:t>capacité d'infiltration</a:t>
            </a:r>
            <a:r>
              <a:rPr kumimoji="0" lang="fr-FR" sz="2200" b="0" i="0" u="none" strike="noStrike" cap="none" normalizeH="0" baseline="0" dirty="0" smtClean="0">
                <a:ln>
                  <a:noFill/>
                </a:ln>
                <a:solidFill>
                  <a:schemeClr val="tx1"/>
                </a:solidFill>
                <a:effectLst/>
                <a:latin typeface="Arial" pitchFamily="34" charset="0"/>
                <a:cs typeface="Arial" pitchFamily="34" charset="0"/>
              </a:rPr>
              <a:t> ou</a:t>
            </a:r>
            <a:r>
              <a:rPr kumimoji="0" lang="fr-FR" sz="2200" b="1" i="0" u="none" strike="noStrike" cap="none" normalizeH="0" baseline="0" dirty="0" smtClean="0">
                <a:ln>
                  <a:noFill/>
                </a:ln>
                <a:solidFill>
                  <a:schemeClr val="tx1"/>
                </a:solidFill>
                <a:effectLst/>
                <a:latin typeface="Arial" pitchFamily="34" charset="0"/>
                <a:cs typeface="Arial" pitchFamily="34" charset="0"/>
              </a:rPr>
              <a:t> </a:t>
            </a:r>
            <a:r>
              <a:rPr kumimoji="0" lang="fr-FR" sz="2200" b="0" i="0" u="none" strike="noStrike" cap="none" normalizeH="0" baseline="0" dirty="0" smtClean="0">
                <a:ln>
                  <a:noFill/>
                </a:ln>
                <a:solidFill>
                  <a:schemeClr val="tx1"/>
                </a:solidFill>
                <a:effectLst/>
                <a:latin typeface="Arial" pitchFamily="34" charset="0"/>
                <a:cs typeface="Arial" pitchFamily="34" charset="0"/>
              </a:rPr>
              <a:t>capacité d'absorption</a:t>
            </a:r>
            <a:r>
              <a:rPr kumimoji="0" lang="fr-FR" sz="2200" b="0" i="1" u="none" strike="noStrike" cap="none" normalizeH="0" baseline="0" dirty="0" smtClean="0">
                <a:ln>
                  <a:noFill/>
                </a:ln>
                <a:solidFill>
                  <a:schemeClr val="tx1"/>
                </a:solidFill>
                <a:effectLst/>
                <a:latin typeface="Arial" pitchFamily="34" charset="0"/>
                <a:cs typeface="Arial" pitchFamily="34" charset="0"/>
              </a:rPr>
              <a:t> </a:t>
            </a:r>
            <a:r>
              <a:rPr kumimoji="0" lang="fr-FR" sz="2200" b="0" i="0" u="none" strike="noStrike" cap="none" normalizeH="0" baseline="0" dirty="0" smtClean="0">
                <a:ln>
                  <a:noFill/>
                </a:ln>
                <a:solidFill>
                  <a:schemeClr val="tx1"/>
                </a:solidFill>
                <a:effectLst/>
                <a:latin typeface="Arial" pitchFamily="34" charset="0"/>
                <a:cs typeface="Arial" pitchFamily="34" charset="0"/>
              </a:rPr>
              <a:t>(ou encore </a:t>
            </a:r>
            <a:r>
              <a:rPr kumimoji="0" lang="fr-FR" sz="2200" b="0" i="0" u="none" strike="noStrike" cap="none" normalizeH="0" baseline="0" dirty="0" err="1" smtClean="0">
                <a:ln>
                  <a:noFill/>
                </a:ln>
                <a:solidFill>
                  <a:schemeClr val="tx1"/>
                </a:solidFill>
                <a:effectLst/>
                <a:latin typeface="Arial" pitchFamily="34" charset="0"/>
                <a:cs typeface="Arial" pitchFamily="34" charset="0"/>
              </a:rPr>
              <a:t>infiltrabilité</a:t>
            </a:r>
            <a:r>
              <a:rPr kumimoji="0" lang="fr-FR" sz="2200" b="0" i="0" u="none" strike="noStrike" cap="none" normalizeH="0" baseline="0" dirty="0" smtClean="0">
                <a:ln>
                  <a:noFill/>
                </a:ln>
                <a:solidFill>
                  <a:schemeClr val="tx1"/>
                </a:solidFill>
                <a:effectLst/>
                <a:latin typeface="Arial" pitchFamily="34" charset="0"/>
                <a:cs typeface="Arial" pitchFamily="34" charset="0"/>
              </a:rPr>
              <a:t>) représente le</a:t>
            </a:r>
            <a:r>
              <a:rPr kumimoji="0" lang="fr-FR" sz="2200" b="1" i="0" u="none" strike="noStrike" cap="none" normalizeH="0" baseline="0" dirty="0" smtClean="0">
                <a:ln>
                  <a:noFill/>
                </a:ln>
                <a:solidFill>
                  <a:schemeClr val="tx1"/>
                </a:solidFill>
                <a:effectLst/>
                <a:latin typeface="Arial" pitchFamily="34" charset="0"/>
                <a:cs typeface="Arial" pitchFamily="34" charset="0"/>
              </a:rPr>
              <a:t> </a:t>
            </a:r>
            <a:r>
              <a:rPr kumimoji="0" lang="fr-FR" sz="2200" b="0" i="0" u="none" strike="noStrike" cap="none" normalizeH="0" baseline="0" dirty="0" smtClean="0">
                <a:ln>
                  <a:noFill/>
                </a:ln>
                <a:solidFill>
                  <a:schemeClr val="tx1"/>
                </a:solidFill>
                <a:effectLst/>
                <a:latin typeface="Arial" pitchFamily="34" charset="0"/>
                <a:cs typeface="Arial" pitchFamily="34" charset="0"/>
              </a:rPr>
              <a:t>flux d'eau maximal que le sol est capable d'absorber à travers sa surface, lorsqu'il reçoit une pluie efficace ou s'il est recouvert d'eau. Elle dépend, par le biais de la conductivité hydraulique, de la texture et de la structure du sol, mais également des conditions aux limites, c'est à dire, la teneur en eau initiale du profil et la teneur en eau imposée en surface. </a:t>
            </a:r>
          </a:p>
        </p:txBody>
      </p:sp>
      <p:pic>
        <p:nvPicPr>
          <p:cNvPr id="32770" name="Picture 2" descr="F:\hydrogramme\chapitre5_fichiers\minigoutte.jpg"/>
          <p:cNvPicPr>
            <a:picLocks noChangeAspect="1" noChangeArrowheads="1"/>
          </p:cNvPicPr>
          <p:nvPr/>
        </p:nvPicPr>
        <p:blipFill>
          <a:blip r:embed="rId4"/>
          <a:srcRect/>
          <a:stretch>
            <a:fillRect/>
          </a:stretch>
        </p:blipFill>
        <p:spPr bwMode="auto">
          <a:xfrm>
            <a:off x="460375" y="-1373188"/>
            <a:ext cx="95250" cy="152400"/>
          </a:xfrm>
          <a:prstGeom prst="rect">
            <a:avLst/>
          </a:prstGeom>
          <a:noFill/>
        </p:spPr>
      </p:pic>
      <p:pic>
        <p:nvPicPr>
          <p:cNvPr id="32771" name="Picture 3" descr="F:\hydrogramme\chapitre5_fichiers\minigoutte.jpg"/>
          <p:cNvPicPr>
            <a:picLocks noChangeAspect="1" noChangeArrowheads="1"/>
          </p:cNvPicPr>
          <p:nvPr/>
        </p:nvPicPr>
        <p:blipFill>
          <a:blip r:embed="rId4"/>
          <a:srcRect/>
          <a:stretch>
            <a:fillRect/>
          </a:stretch>
        </p:blipFill>
        <p:spPr bwMode="auto">
          <a:xfrm>
            <a:off x="460375" y="-823913"/>
            <a:ext cx="95250" cy="152400"/>
          </a:xfrm>
          <a:prstGeom prst="rect">
            <a:avLst/>
          </a:prstGeom>
          <a:noFill/>
        </p:spPr>
      </p:pic>
      <p:pic>
        <p:nvPicPr>
          <p:cNvPr id="32772" name="Picture 4" descr="F:\hydrogramme\chapitre5_fichiers\minigoutte.jpg"/>
          <p:cNvPicPr>
            <a:picLocks noChangeAspect="1" noChangeArrowheads="1"/>
          </p:cNvPicPr>
          <p:nvPr/>
        </p:nvPicPr>
        <p:blipFill>
          <a:blip r:embed="rId4"/>
          <a:srcRect/>
          <a:stretch>
            <a:fillRect/>
          </a:stretch>
        </p:blipFill>
        <p:spPr bwMode="auto">
          <a:xfrm>
            <a:off x="460375" y="0"/>
            <a:ext cx="95250" cy="152400"/>
          </a:xfrm>
          <a:prstGeom prst="rect">
            <a:avLst/>
          </a:prstGeom>
          <a:noFill/>
        </p:spPr>
      </p:pic>
      <p:pic>
        <p:nvPicPr>
          <p:cNvPr id="32773" name="Picture 5" descr="F:\hydrogramme\chapitre5_fichiers\minigoutte.jpg"/>
          <p:cNvPicPr>
            <a:picLocks noChangeAspect="1" noChangeArrowheads="1"/>
          </p:cNvPicPr>
          <p:nvPr/>
        </p:nvPicPr>
        <p:blipFill>
          <a:blip r:embed="rId4"/>
          <a:srcRect/>
          <a:stretch>
            <a:fillRect/>
          </a:stretch>
        </p:blipFill>
        <p:spPr bwMode="auto">
          <a:xfrm>
            <a:off x="460375" y="549275"/>
            <a:ext cx="95250" cy="1524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00" y="357166"/>
            <a:ext cx="8143900" cy="4832092"/>
          </a:xfrm>
          <a:prstGeom prst="rect">
            <a:avLst/>
          </a:prstGeom>
        </p:spPr>
        <p:txBody>
          <a:bodyPr wrap="square">
            <a:spAutoFit/>
          </a:bodyPr>
          <a:lstStyle/>
          <a:p>
            <a:pPr algn="just" eaLnBrk="0" fontAlgn="base" hangingPunct="0">
              <a:spcBef>
                <a:spcPct val="0"/>
              </a:spcBef>
              <a:spcAft>
                <a:spcPct val="0"/>
              </a:spcAft>
              <a:buFontTx/>
              <a:buChar char="•"/>
            </a:pPr>
            <a:r>
              <a:rPr lang="fr-FR" sz="2200" dirty="0" smtClean="0">
                <a:latin typeface="Arial" pitchFamily="34" charset="0"/>
                <a:cs typeface="Arial" pitchFamily="34" charset="0"/>
              </a:rPr>
              <a:t>La </a:t>
            </a:r>
            <a:r>
              <a:rPr lang="fr-FR" sz="2200" dirty="0" smtClean="0">
                <a:latin typeface="Arial" pitchFamily="34" charset="0"/>
                <a:cs typeface="Arial" pitchFamily="34" charset="0"/>
                <a:hlinkClick r:id=""/>
                <a:hlinkMouseOver r:id="rId2"/>
              </a:rPr>
              <a:t>percolation</a:t>
            </a:r>
            <a:r>
              <a:rPr lang="fr-FR" sz="2200" dirty="0" smtClean="0">
                <a:latin typeface="Arial" pitchFamily="34" charset="0"/>
                <a:cs typeface="Arial" pitchFamily="34" charset="0"/>
              </a:rPr>
              <a:t> désigne l'écoulement plutôt vertical de l'eau dans le sol (milieu poreux non saturé) en direction de la nappe phréatique, sous la seule influence de la gravité. Ce processus suit l'infiltration et conditionne directement l'alimentation en eau des nappes souterraines.</a:t>
            </a:r>
          </a:p>
          <a:p>
            <a:pPr lvl="0" algn="just" eaLnBrk="0" fontAlgn="base" hangingPunct="0">
              <a:spcBef>
                <a:spcPct val="0"/>
              </a:spcBef>
              <a:spcAft>
                <a:spcPct val="0"/>
              </a:spcAft>
            </a:pPr>
            <a:endParaRPr lang="fr-FR" sz="2200" dirty="0" smtClean="0">
              <a:latin typeface="Arial" pitchFamily="34" charset="0"/>
              <a:cs typeface="Arial" pitchFamily="34" charset="0"/>
            </a:endParaRPr>
          </a:p>
          <a:p>
            <a:pPr lvl="0" algn="just" eaLnBrk="0" fontAlgn="base" hangingPunct="0">
              <a:spcBef>
                <a:spcPct val="0"/>
              </a:spcBef>
              <a:spcAft>
                <a:spcPct val="0"/>
              </a:spcAft>
              <a:buFontTx/>
              <a:buChar char="•"/>
            </a:pPr>
            <a:r>
              <a:rPr lang="fr-FR" sz="2200" dirty="0" smtClean="0">
                <a:latin typeface="Arial" pitchFamily="34" charset="0"/>
                <a:cs typeface="Arial" pitchFamily="34" charset="0"/>
              </a:rPr>
              <a:t>La </a:t>
            </a:r>
            <a:r>
              <a:rPr lang="fr-FR" sz="2200" b="1" dirty="0" smtClean="0">
                <a:latin typeface="Arial" pitchFamily="34" charset="0"/>
                <a:cs typeface="Arial" pitchFamily="34" charset="0"/>
                <a:hlinkClick r:id=""/>
                <a:hlinkMouseOver r:id="rId3"/>
              </a:rPr>
              <a:t>pluie nette</a:t>
            </a:r>
            <a:r>
              <a:rPr lang="fr-FR" sz="2200" dirty="0" smtClean="0">
                <a:latin typeface="Arial" pitchFamily="34" charset="0"/>
                <a:cs typeface="Arial" pitchFamily="34" charset="0"/>
              </a:rPr>
              <a:t> représente la quantité de pluie qui ruisselle strictement sur la surface du terrain lors d'une averse. La pluie nette est déduite de la pluie totale, diminuée des fractions interceptées par la végétation et stockée dans les dépressions du terrain. La séparation entre la pluie infiltrée et la pluie écoulé en surface s'appelle </a:t>
            </a:r>
            <a:r>
              <a:rPr lang="fr-FR" sz="2200" i="1" dirty="0" smtClean="0">
                <a:latin typeface="Arial" pitchFamily="34" charset="0"/>
                <a:cs typeface="Arial" pitchFamily="34" charset="0"/>
              </a:rPr>
              <a:t>fonction de production</a:t>
            </a:r>
            <a:r>
              <a:rPr lang="fr-FR" sz="2200" dirty="0" smtClean="0">
                <a:latin typeface="Arial" pitchFamily="34" charset="0"/>
                <a:cs typeface="Arial" pitchFamily="34" charset="0"/>
              </a:rPr>
              <a:t>. Ce concept est développé dans le chapitre 11 « la réponse hydrologique ».</a:t>
            </a:r>
          </a:p>
          <a:p>
            <a:pPr lvl="0" algn="just" eaLnBrk="0" fontAlgn="base" hangingPunct="0">
              <a:spcBef>
                <a:spcPct val="0"/>
              </a:spcBef>
              <a:spcAft>
                <a:spcPct val="0"/>
              </a:spcAft>
            </a:pPr>
            <a:endParaRPr lang="fr-FR" sz="2200" dirty="0" smtClean="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00" y="0"/>
            <a:ext cx="8143900" cy="7232749"/>
          </a:xfrm>
          <a:prstGeom prst="rect">
            <a:avLst/>
          </a:prstGeom>
        </p:spPr>
        <p:txBody>
          <a:bodyPr wrap="square">
            <a:spAutoFit/>
          </a:bodyPr>
          <a:lstStyle/>
          <a:p>
            <a:pPr algn="just"/>
            <a:r>
              <a:rPr lang="fr-FR" sz="2400" b="1" dirty="0" smtClean="0"/>
              <a:t>2 .2 </a:t>
            </a:r>
            <a:r>
              <a:rPr lang="fr-FR" sz="2400" b="1" dirty="0" smtClean="0"/>
              <a:t>Facteurs influençant l'infiltration</a:t>
            </a:r>
          </a:p>
          <a:p>
            <a:pPr algn="just"/>
            <a:r>
              <a:rPr lang="fr-FR" sz="2200" dirty="0" smtClean="0"/>
              <a:t>L'infiltration est conditionnée par les principaux facteurs ci-dessous :</a:t>
            </a:r>
          </a:p>
          <a:p>
            <a:pPr algn="just"/>
            <a:r>
              <a:rPr lang="fr-FR" sz="2200" b="1" dirty="0" smtClean="0"/>
              <a:t>- Le </a:t>
            </a:r>
            <a:r>
              <a:rPr lang="fr-FR" sz="2200" b="1" dirty="0" smtClean="0"/>
              <a:t>type de sol</a:t>
            </a:r>
            <a:r>
              <a:rPr lang="fr-FR" sz="2200" i="1" dirty="0" smtClean="0"/>
              <a:t> </a:t>
            </a:r>
            <a:r>
              <a:rPr lang="fr-FR" sz="2200" dirty="0" smtClean="0"/>
              <a:t>(structure, texture, porosité) - Les caractéristiques de la matrice du sol influencent les forces de capillarité et d'adsorption dont résultent les forces de succion, qui elles-mêmes, régissent en partie l'infiltration.</a:t>
            </a:r>
          </a:p>
          <a:p>
            <a:pPr algn="just">
              <a:buFontTx/>
              <a:buChar char="-"/>
            </a:pPr>
            <a:r>
              <a:rPr lang="fr-FR" sz="2200" b="1" dirty="0" smtClean="0"/>
              <a:t>La</a:t>
            </a:r>
            <a:r>
              <a:rPr lang="fr-FR" sz="2200" dirty="0" smtClean="0"/>
              <a:t> </a:t>
            </a:r>
            <a:r>
              <a:rPr lang="fr-FR" sz="2200" b="1" dirty="0" smtClean="0"/>
              <a:t>compaction de la surface du sol</a:t>
            </a:r>
            <a:r>
              <a:rPr lang="fr-FR" sz="2200" dirty="0" smtClean="0"/>
              <a:t> due à l'impact des gouttes de pluie (battance) ou à d'autres effets (thermiques et anthropiques) - L'utilisation de lourdes machines agricoles dans les champs peut par exemple avoir pour conséquence la dégradation de la structure de la couche de surface du sol et la formation d'une croûte dense et imperméable à une certaine profondeur (sensible au labour). La figure 5.3 montre à titre d'exemple les différentes évolutions du régime d'infiltration au cours du temps selon le type de sol</a:t>
            </a:r>
            <a:r>
              <a:rPr lang="fr-FR" sz="2200" dirty="0" smtClean="0"/>
              <a:t>.</a:t>
            </a:r>
          </a:p>
          <a:p>
            <a:pPr lvl="0" algn="just">
              <a:buFontTx/>
              <a:buChar char="-"/>
            </a:pPr>
            <a:r>
              <a:rPr lang="fr-FR" sz="2200" b="1" dirty="0" smtClean="0">
                <a:latin typeface="Arial" pitchFamily="34" charset="0"/>
                <a:cs typeface="Arial" pitchFamily="34" charset="0"/>
              </a:rPr>
              <a:t>La couverture du sol </a:t>
            </a:r>
            <a:r>
              <a:rPr lang="fr-FR" sz="2200" dirty="0" smtClean="0">
                <a:latin typeface="Arial" pitchFamily="34" charset="0"/>
                <a:cs typeface="Arial" pitchFamily="34" charset="0"/>
              </a:rPr>
              <a:t>- La végétation influence positivement l'infiltration en ralentissant l'écoulement de l'eau à la surface, lui donnant ainsi plus de temps pour pénétrer dans le sol. D'autre part, le système radiculaire améliore la perméabilité du sol. Enfin, le feuillage protège le sol de l'impact de la pluie et diminue par voie de conséquence le phénomène de battance.</a:t>
            </a:r>
          </a:p>
          <a:p>
            <a:pPr algn="just">
              <a:buFontTx/>
              <a:buChar char="-"/>
            </a:pPr>
            <a:endParaRPr lang="fr-FR" sz="2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280</TotalTime>
  <Words>1347</Words>
  <Application>Microsoft Office PowerPoint</Application>
  <PresentationFormat>Affichage à l'écran (4:3)</PresentationFormat>
  <Paragraphs>57</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Solstice</vt:lpstr>
      <vt:lpstr>Analyse d’une averse</vt:lpstr>
      <vt:lpstr>L'infiltration et les écoulements</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vector>
  </TitlesOfParts>
  <Company>Prive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El-Wassit Info</dc:creator>
  <cp:lastModifiedBy>El-Wassit Info</cp:lastModifiedBy>
  <cp:revision>33</cp:revision>
  <dcterms:created xsi:type="dcterms:W3CDTF">2012-02-13T19:57:44Z</dcterms:created>
  <dcterms:modified xsi:type="dcterms:W3CDTF">2012-02-14T21:29:02Z</dcterms:modified>
</cp:coreProperties>
</file>