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840" r:id="rId1"/>
  </p:sldMasterIdLst>
  <p:handoutMasterIdLst>
    <p:handoutMasterId r:id="rId10"/>
  </p:handoutMasterIdLst>
  <p:sldIdLst>
    <p:sldId id="256" r:id="rId2"/>
    <p:sldId id="354" r:id="rId3"/>
    <p:sldId id="348" r:id="rId4"/>
    <p:sldId id="350" r:id="rId5"/>
    <p:sldId id="356" r:id="rId6"/>
    <p:sldId id="352" r:id="rId7"/>
    <p:sldId id="353" r:id="rId8"/>
    <p:sldId id="355" r:id="rId9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14" autoAdjust="0"/>
    <p:restoredTop sz="94718" autoAdjust="0"/>
  </p:normalViewPr>
  <p:slideViewPr>
    <p:cSldViewPr>
      <p:cViewPr varScale="1">
        <p:scale>
          <a:sx n="70" d="100"/>
          <a:sy n="70" d="100"/>
        </p:scale>
        <p:origin x="-1386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C699C94-FA4D-4BBC-B4F0-272C449AB7DC}" type="datetimeFigureOut">
              <a:rPr lang="fr-FR" smtClean="0"/>
              <a:pPr/>
              <a:t>07/03/2022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D17DCBA-62EF-4C0D-87FF-6B67B5E52F5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ous-titr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 smtClean="0"/>
              <a:t>Cliquez pour modifier le style des sous-titres du masque</a:t>
            </a:r>
            <a:endParaRPr kumimoji="0" lang="en-US"/>
          </a:p>
        </p:txBody>
      </p:sp>
      <p:sp>
        <p:nvSpPr>
          <p:cNvPr id="28" name="Espace réservé de la date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488A6-4999-4EC2-BF99-9B561A61566A}" type="datetimeFigureOut">
              <a:rPr lang="fr-FR" smtClean="0"/>
              <a:pPr/>
              <a:t>07/03/2022</a:t>
            </a:fld>
            <a:endParaRPr lang="fr-FR"/>
          </a:p>
        </p:txBody>
      </p:sp>
      <p:sp>
        <p:nvSpPr>
          <p:cNvPr id="17" name="Espace réservé du pied de page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Connecteur droit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Ellipse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Ellipse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Espace réservé du numéro de diapositive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ED0911F1-6A05-46FE-A4E3-D310D8C7A0DE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8" name="Titr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488A6-4999-4EC2-BF99-9B561A61566A}" type="datetimeFigureOut">
              <a:rPr lang="fr-FR" smtClean="0"/>
              <a:pPr/>
              <a:t>07/03/2022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911F1-6A05-46FE-A4E3-D310D8C7A0D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itre vertical et text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Connecteur droit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Ellipse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Ellipse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ED0911F1-6A05-46FE-A4E3-D310D8C7A0DE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488A6-4999-4EC2-BF99-9B561A61566A}" type="datetimeFigureOut">
              <a:rPr lang="fr-FR" smtClean="0"/>
              <a:pPr/>
              <a:t>07/03/2022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488A6-4999-4EC2-BF99-9B561A61566A}" type="datetimeFigureOut">
              <a:rPr lang="fr-FR" smtClean="0"/>
              <a:pPr/>
              <a:t>07/03/2022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ED0911F1-6A05-46FE-A4E3-D310D8C7A0DE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488A6-4999-4EC2-BF99-9B561A61566A}" type="datetimeFigureOut">
              <a:rPr lang="fr-FR" smtClean="0"/>
              <a:pPr/>
              <a:t>07/03/2022</a:t>
            </a:fld>
            <a:endParaRPr lang="fr-FR"/>
          </a:p>
        </p:txBody>
      </p:sp>
      <p:sp>
        <p:nvSpPr>
          <p:cNvPr id="8" name="Connecteur droit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Ellipse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Ellipse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ED0911F1-6A05-46FE-A4E3-D310D8C7A0DE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B91488A6-4999-4EC2-BF99-9B561A61566A}" type="datetimeFigureOut">
              <a:rPr lang="fr-FR" smtClean="0"/>
              <a:pPr/>
              <a:t>07/03/2022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911F1-6A05-46FE-A4E3-D310D8C7A0DE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8" name="Connecteur droit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Espace réservé du contenu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2" name="Espace réservé du contenu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necteur droit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488A6-4999-4EC2-BF99-9B561A61566A}" type="datetimeFigureOut">
              <a:rPr lang="fr-FR" smtClean="0"/>
              <a:pPr/>
              <a:t>07/03/2022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fr-FR"/>
          </a:p>
        </p:txBody>
      </p:sp>
      <p:sp>
        <p:nvSpPr>
          <p:cNvPr id="15" name="Connecteur droit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Espace réservé du contenu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26" name="Espace réservé du contenu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25" name="Ellipse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Ellipse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ED0911F1-6A05-46FE-A4E3-D310D8C7A0DE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23" name="Titr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488A6-4999-4EC2-BF99-9B561A61566A}" type="datetimeFigureOut">
              <a:rPr lang="fr-FR" smtClean="0"/>
              <a:pPr/>
              <a:t>07/03/2022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ED0911F1-6A05-46FE-A4E3-D310D8C7A0D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488A6-4999-4EC2-BF99-9B561A61566A}" type="datetimeFigureOut">
              <a:rPr lang="fr-FR" smtClean="0"/>
              <a:pPr/>
              <a:t>07/03/2022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ED0911F1-6A05-46FE-A4E3-D310D8C7A0D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Connecteur droit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Espace réservé du contenu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0" name="Ellipse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Ellipse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ED0911F1-6A05-46FE-A4E3-D310D8C7A0DE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488A6-4999-4EC2-BF99-9B561A61566A}" type="datetimeFigureOut">
              <a:rPr lang="fr-FR" smtClean="0"/>
              <a:pPr/>
              <a:t>07/03/2022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fr-F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Connecteur droit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Ellipse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Ellipse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ED0911F1-6A05-46FE-A4E3-D310D8C7A0DE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fr-FR" smtClean="0"/>
              <a:t>Cliquez sur l'icône pour ajouter une image</a:t>
            </a:r>
            <a:endParaRPr kumimoji="0" lang="en-US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B91488A6-4999-4EC2-BF99-9B561A61566A}" type="datetimeFigureOut">
              <a:rPr lang="fr-FR" smtClean="0"/>
              <a:pPr/>
              <a:t>07/03/2022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Espace réservé de la date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B91488A6-4999-4EC2-BF99-9B561A61566A}" type="datetimeFigureOut">
              <a:rPr lang="fr-FR" smtClean="0"/>
              <a:pPr/>
              <a:t>07/03/2022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fr-FR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Connecteur droit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Ellipse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Ellipse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Espace réservé du numéro de diapositive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ED0911F1-6A05-46FE-A4E3-D310D8C7A0DE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22" name="Espace réservé du titre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3" name="Espace réservé du texte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à coins arrondis 8"/>
          <p:cNvSpPr/>
          <p:nvPr/>
        </p:nvSpPr>
        <p:spPr>
          <a:xfrm>
            <a:off x="928662" y="3500438"/>
            <a:ext cx="7358114" cy="1214446"/>
          </a:xfrm>
          <a:prstGeom prst="round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DZ" sz="3200" b="1" dirty="0" smtClean="0">
                <a:latin typeface="Arial" pitchFamily="34" charset="0"/>
                <a:ea typeface="Calibri"/>
                <a:cs typeface="Arial" pitchFamily="34" charset="0"/>
              </a:rPr>
              <a:t>نبذة عن بروز الإدارة الإستراتيجية للموارد البشرية</a:t>
            </a:r>
            <a:endParaRPr lang="ar-DZ" sz="3200" b="1" dirty="0" smtClean="0">
              <a:latin typeface="Arial" pitchFamily="34" charset="0"/>
              <a:ea typeface="Calibri"/>
              <a:cs typeface="Arial" pitchFamily="34" charset="0"/>
            </a:endParaRPr>
          </a:p>
        </p:txBody>
      </p:sp>
      <p:sp>
        <p:nvSpPr>
          <p:cNvPr id="10" name="Rectangle à coins arrondis 9"/>
          <p:cNvSpPr/>
          <p:nvPr/>
        </p:nvSpPr>
        <p:spPr>
          <a:xfrm>
            <a:off x="1071538" y="4786322"/>
            <a:ext cx="2500330" cy="35719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/>
            <a:r>
              <a:rPr lang="ar-DZ" b="1" dirty="0" smtClean="0">
                <a:ea typeface="Simplified Arabic"/>
                <a:cs typeface="Traditional Arabic"/>
              </a:rPr>
              <a:t>د. </a:t>
            </a:r>
            <a:r>
              <a:rPr lang="ar-SA" b="1" dirty="0" err="1" smtClean="0">
                <a:ea typeface="Simplified Arabic"/>
                <a:cs typeface="Traditional Arabic"/>
              </a:rPr>
              <a:t>رولامي</a:t>
            </a:r>
            <a:r>
              <a:rPr lang="ar-SA" b="1" dirty="0" smtClean="0">
                <a:ea typeface="Simplified Arabic"/>
                <a:cs typeface="Traditional Arabic"/>
              </a:rPr>
              <a:t> عبد الحميد</a:t>
            </a:r>
            <a:endParaRPr lang="ar-DZ" b="1" dirty="0" smtClean="0"/>
          </a:p>
        </p:txBody>
      </p:sp>
      <p:sp>
        <p:nvSpPr>
          <p:cNvPr id="4" name="Rectangle à coins arrondis 3"/>
          <p:cNvSpPr/>
          <p:nvPr/>
        </p:nvSpPr>
        <p:spPr>
          <a:xfrm>
            <a:off x="928662" y="4786322"/>
            <a:ext cx="3214710" cy="428628"/>
          </a:xfrm>
          <a:prstGeom prst="roundRect">
            <a:avLst/>
          </a:prstGeom>
          <a:solidFill>
            <a:srgbClr val="FFFF00"/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/>
            <a:r>
              <a:rPr lang="ar-DZ" sz="2400" b="1" dirty="0" smtClean="0">
                <a:ea typeface="Simplified Arabic"/>
                <a:cs typeface="Traditional Arabic"/>
              </a:rPr>
              <a:t>د. </a:t>
            </a:r>
            <a:r>
              <a:rPr lang="ar-SA" sz="2400" b="1" dirty="0" err="1" smtClean="0">
                <a:ea typeface="Simplified Arabic"/>
                <a:cs typeface="Traditional Arabic"/>
              </a:rPr>
              <a:t>رولامي</a:t>
            </a:r>
            <a:r>
              <a:rPr lang="ar-SA" sz="2400" b="1" dirty="0" smtClean="0">
                <a:ea typeface="Simplified Arabic"/>
                <a:cs typeface="Traditional Arabic"/>
              </a:rPr>
              <a:t> عبد الحميد</a:t>
            </a:r>
            <a:endParaRPr lang="ar-DZ" sz="2400" b="1" dirty="0" smtClean="0"/>
          </a:p>
        </p:txBody>
      </p:sp>
      <p:sp>
        <p:nvSpPr>
          <p:cNvPr id="5" name="Rectangle à coins arrondis 4"/>
          <p:cNvSpPr/>
          <p:nvPr/>
        </p:nvSpPr>
        <p:spPr>
          <a:xfrm>
            <a:off x="928662" y="2928934"/>
            <a:ext cx="7358114" cy="490542"/>
          </a:xfrm>
          <a:prstGeom prst="roundRect">
            <a:avLst>
              <a:gd name="adj" fmla="val 3057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DZ" sz="3200" b="1" dirty="0" smtClean="0">
                <a:latin typeface="Arial" pitchFamily="34" charset="0"/>
                <a:ea typeface="Calibri"/>
                <a:cs typeface="Arial" pitchFamily="34" charset="0"/>
              </a:rPr>
              <a:t>المحاضرة </a:t>
            </a:r>
            <a:r>
              <a:rPr lang="ar-DZ" sz="3200" b="1" dirty="0" smtClean="0">
                <a:latin typeface="Arial" pitchFamily="34" charset="0"/>
                <a:ea typeface="Calibri"/>
                <a:cs typeface="Arial" pitchFamily="34" charset="0"/>
              </a:rPr>
              <a:t>الثانية</a:t>
            </a:r>
            <a:endParaRPr lang="ar-DZ" sz="3200" b="1" dirty="0" smtClean="0">
              <a:latin typeface="Arial" pitchFamily="34" charset="0"/>
              <a:ea typeface="Calibri"/>
              <a:cs typeface="Arial" pitchFamily="34" charset="0"/>
            </a:endParaRPr>
          </a:p>
        </p:txBody>
      </p:sp>
      <p:sp>
        <p:nvSpPr>
          <p:cNvPr id="6" name="Rectangle à coins arrondis 5"/>
          <p:cNvSpPr/>
          <p:nvPr/>
        </p:nvSpPr>
        <p:spPr>
          <a:xfrm>
            <a:off x="928662" y="5286388"/>
            <a:ext cx="3214710" cy="428628"/>
          </a:xfrm>
          <a:prstGeom prst="roundRect">
            <a:avLst/>
          </a:prstGeom>
          <a:solidFill>
            <a:srgbClr val="FFFF00"/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/>
            <a:r>
              <a:rPr lang="fr-FR" b="1" dirty="0" smtClean="0">
                <a:ea typeface="Simplified Arabic"/>
                <a:cs typeface="Traditional Arabic"/>
              </a:rPr>
              <a:t>a.rolami@univ-dbkm.dz</a:t>
            </a:r>
            <a:endParaRPr lang="ar-DZ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à coins arrondis 7"/>
          <p:cNvSpPr/>
          <p:nvPr/>
        </p:nvSpPr>
        <p:spPr>
          <a:xfrm>
            <a:off x="285720" y="928670"/>
            <a:ext cx="8572560" cy="1143008"/>
          </a:xfrm>
          <a:prstGeom prst="roundRect">
            <a:avLst>
              <a:gd name="adj" fmla="val 0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DZ" sz="3200" b="1" dirty="0" smtClean="0">
                <a:solidFill>
                  <a:schemeClr val="tx1"/>
                </a:solidFill>
                <a:latin typeface="Arial" pitchFamily="34" charset="0"/>
                <a:ea typeface="Calibri"/>
                <a:cs typeface="Arial" pitchFamily="34" charset="0"/>
              </a:rPr>
              <a:t>أسئلة تمهيدية للمحاضرة </a:t>
            </a:r>
            <a:r>
              <a:rPr lang="ar-DZ" sz="3200" b="1" dirty="0" smtClean="0">
                <a:solidFill>
                  <a:schemeClr val="tx1"/>
                </a:solidFill>
                <a:latin typeface="Arial" pitchFamily="34" charset="0"/>
                <a:ea typeface="Calibri"/>
                <a:cs typeface="Arial" pitchFamily="34" charset="0"/>
              </a:rPr>
              <a:t>الثانية</a:t>
            </a:r>
            <a:endParaRPr lang="ar-DZ" sz="3200" b="1" dirty="0" smtClean="0">
              <a:solidFill>
                <a:schemeClr val="tx1"/>
              </a:solidFill>
            </a:endParaRPr>
          </a:p>
        </p:txBody>
      </p:sp>
      <p:sp>
        <p:nvSpPr>
          <p:cNvPr id="9" name="Rectangle à coins arrondis 8"/>
          <p:cNvSpPr/>
          <p:nvPr/>
        </p:nvSpPr>
        <p:spPr>
          <a:xfrm>
            <a:off x="285720" y="285728"/>
            <a:ext cx="8572560" cy="500066"/>
          </a:xfrm>
          <a:prstGeom prst="roundRect">
            <a:avLst>
              <a:gd name="adj" fmla="val 0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 lang="ar-DZ" sz="2400" b="1" dirty="0" smtClean="0">
              <a:solidFill>
                <a:schemeClr val="tx1"/>
              </a:solidFill>
            </a:endParaRPr>
          </a:p>
        </p:txBody>
      </p:sp>
      <p:sp>
        <p:nvSpPr>
          <p:cNvPr id="12" name="Rectangle à coins arrondis 11"/>
          <p:cNvSpPr/>
          <p:nvPr/>
        </p:nvSpPr>
        <p:spPr>
          <a:xfrm>
            <a:off x="857224" y="4214818"/>
            <a:ext cx="7429552" cy="1000132"/>
          </a:xfrm>
          <a:prstGeom prst="roundRect">
            <a:avLst>
              <a:gd name="adj" fmla="val 0"/>
            </a:avLst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ماذا نعني بكل من: الوظائف الإنتاجية، الوظائف الخدمية، وظائف المعرفة، التوظيف </a:t>
            </a:r>
            <a:r>
              <a:rPr lang="ar-DZ" sz="3200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الإفتراضي</a:t>
            </a:r>
            <a:r>
              <a:rPr lang="ar-DZ" sz="3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؟</a:t>
            </a:r>
            <a:endParaRPr lang="ar-DZ" sz="32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Rectangle à coins arrondis 14"/>
          <p:cNvSpPr/>
          <p:nvPr/>
        </p:nvSpPr>
        <p:spPr>
          <a:xfrm>
            <a:off x="857224" y="3357562"/>
            <a:ext cx="7429552" cy="714380"/>
          </a:xfrm>
          <a:prstGeom prst="roundRect">
            <a:avLst>
              <a:gd name="adj" fmla="val 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ماذا تعرف عن </a:t>
            </a:r>
            <a:r>
              <a:rPr lang="ar-DZ" sz="3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شركة </a:t>
            </a:r>
            <a:r>
              <a:rPr lang="ar-DZ" sz="32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جينيرال</a:t>
            </a:r>
            <a:r>
              <a:rPr lang="ar-DZ" sz="3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DZ" sz="32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إليكتريك</a:t>
            </a:r>
            <a:r>
              <a:rPr lang="ar-DZ" sz="3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؟</a:t>
            </a:r>
            <a:endParaRPr lang="ar-DZ" sz="3200" b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800" decel="100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8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8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8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000"/>
                            </p:stCondLst>
                            <p:childTnLst>
                              <p:par>
                                <p:cTn id="20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800" decel="100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800" decel="100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800" decel="100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800" decel="100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2" grpId="0" animBg="1"/>
      <p:bldP spid="1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à coins arrondis 7"/>
          <p:cNvSpPr/>
          <p:nvPr/>
        </p:nvSpPr>
        <p:spPr>
          <a:xfrm>
            <a:off x="285720" y="928670"/>
            <a:ext cx="8572560" cy="1143008"/>
          </a:xfrm>
          <a:prstGeom prst="roundRect">
            <a:avLst>
              <a:gd name="adj" fmla="val 0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DZ" sz="3200" b="1" smtClean="0">
                <a:solidFill>
                  <a:schemeClr val="tx1"/>
                </a:solidFill>
                <a:latin typeface="Arial" pitchFamily="34" charset="0"/>
                <a:ea typeface="Calibri"/>
                <a:cs typeface="Arial" pitchFamily="34" charset="0"/>
              </a:rPr>
              <a:t>عوامل بروز الإدارة </a:t>
            </a:r>
            <a:r>
              <a:rPr lang="ar-DZ" sz="3200" b="1" dirty="0" smtClean="0">
                <a:solidFill>
                  <a:schemeClr val="tx1"/>
                </a:solidFill>
                <a:latin typeface="Arial" pitchFamily="34" charset="0"/>
                <a:ea typeface="Calibri"/>
                <a:cs typeface="Arial" pitchFamily="34" charset="0"/>
              </a:rPr>
              <a:t>الإستراتيجية للموارد البشرية</a:t>
            </a:r>
            <a:endParaRPr lang="ar-DZ" sz="3200" b="1" dirty="0" smtClean="0">
              <a:solidFill>
                <a:schemeClr val="tx1"/>
              </a:solidFill>
            </a:endParaRPr>
          </a:p>
        </p:txBody>
      </p:sp>
      <p:sp>
        <p:nvSpPr>
          <p:cNvPr id="9" name="Rectangle à coins arrondis 8"/>
          <p:cNvSpPr/>
          <p:nvPr/>
        </p:nvSpPr>
        <p:spPr>
          <a:xfrm>
            <a:off x="285720" y="285728"/>
            <a:ext cx="8572560" cy="500066"/>
          </a:xfrm>
          <a:prstGeom prst="roundRect">
            <a:avLst>
              <a:gd name="adj" fmla="val 0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 lang="ar-DZ" sz="2400" b="1" dirty="0" smtClean="0">
              <a:solidFill>
                <a:schemeClr val="tx1"/>
              </a:solidFill>
            </a:endParaRPr>
          </a:p>
        </p:txBody>
      </p:sp>
      <p:sp>
        <p:nvSpPr>
          <p:cNvPr id="6" name="Rectangle à coins arrondis 5"/>
          <p:cNvSpPr/>
          <p:nvPr/>
        </p:nvSpPr>
        <p:spPr>
          <a:xfrm>
            <a:off x="928663" y="2928934"/>
            <a:ext cx="7215238" cy="642942"/>
          </a:xfrm>
          <a:prstGeom prst="roundRect">
            <a:avLst>
              <a:gd name="adj" fmla="val 37071"/>
            </a:avLst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 rtl="1"/>
            <a:r>
              <a:rPr lang="ar-DZ" sz="3200" b="1" dirty="0" smtClean="0">
                <a:ln w="11430"/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الانتقال من اقتصاد الوظائف الإنتاجية إلى الخدمية</a:t>
            </a:r>
          </a:p>
        </p:txBody>
      </p:sp>
      <p:sp>
        <p:nvSpPr>
          <p:cNvPr id="11" name="Rectangle à coins arrondis 10"/>
          <p:cNvSpPr/>
          <p:nvPr/>
        </p:nvSpPr>
        <p:spPr>
          <a:xfrm>
            <a:off x="928663" y="3714752"/>
            <a:ext cx="7215238" cy="571504"/>
          </a:xfrm>
          <a:prstGeom prst="roundRect">
            <a:avLst>
              <a:gd name="adj" fmla="val 32098"/>
            </a:avLst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 rtl="1"/>
            <a:r>
              <a:rPr lang="ar-DZ" sz="3200" b="1" dirty="0" smtClean="0">
                <a:ln/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سطوة الاقتصاد المبني على </a:t>
            </a:r>
            <a:r>
              <a:rPr lang="ar-DZ" sz="3200" b="1" dirty="0" err="1" smtClean="0">
                <a:ln/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الإبتكار</a:t>
            </a:r>
            <a:r>
              <a:rPr lang="ar-DZ" sz="3200" b="1" dirty="0" smtClean="0">
                <a:ln/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ووظائف المعرفة</a:t>
            </a:r>
          </a:p>
        </p:txBody>
      </p:sp>
      <p:sp>
        <p:nvSpPr>
          <p:cNvPr id="15" name="Rectangle à coins arrondis 14"/>
          <p:cNvSpPr/>
          <p:nvPr/>
        </p:nvSpPr>
        <p:spPr>
          <a:xfrm>
            <a:off x="857224" y="4429132"/>
            <a:ext cx="7379221" cy="642942"/>
          </a:xfrm>
          <a:prstGeom prst="roundRect">
            <a:avLst>
              <a:gd name="adj" fmla="val 37071"/>
            </a:avLst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/>
            <a:r>
              <a:rPr lang="ar-DZ" sz="32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كثرة التوظيف الافتراضي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800" decel="100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800" decel="100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8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8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8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800" decel="100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800" decel="100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800" decel="100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800" decel="100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6" grpId="0" animBg="1"/>
      <p:bldP spid="11" grpId="0" animBg="1"/>
      <p:bldP spid="1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à coins arrondis 7"/>
          <p:cNvSpPr/>
          <p:nvPr/>
        </p:nvSpPr>
        <p:spPr>
          <a:xfrm>
            <a:off x="285720" y="285728"/>
            <a:ext cx="8572560" cy="1143008"/>
          </a:xfrm>
          <a:prstGeom prst="roundRect">
            <a:avLst>
              <a:gd name="adj" fmla="val 0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DZ" sz="3200" b="1" dirty="0" smtClean="0">
                <a:solidFill>
                  <a:schemeClr val="tx1"/>
                </a:solidFill>
                <a:latin typeface="Arial" pitchFamily="34" charset="0"/>
                <a:ea typeface="Calibri"/>
                <a:cs typeface="Arial" pitchFamily="34" charset="0"/>
              </a:rPr>
              <a:t>الفرق بين إدارة الموارد البشرية التقليدية والإدارة الإستراتيجية للموارد البشرية</a:t>
            </a:r>
            <a:endParaRPr lang="ar-DZ" sz="3200" b="1" dirty="0" smtClean="0">
              <a:solidFill>
                <a:schemeClr val="tx1"/>
              </a:solidFill>
            </a:endParaRPr>
          </a:p>
        </p:txBody>
      </p:sp>
      <p:sp>
        <p:nvSpPr>
          <p:cNvPr id="6" name="Rectangle à coins arrondis 5"/>
          <p:cNvSpPr/>
          <p:nvPr/>
        </p:nvSpPr>
        <p:spPr>
          <a:xfrm>
            <a:off x="4714876" y="1643050"/>
            <a:ext cx="4214843" cy="642942"/>
          </a:xfrm>
          <a:prstGeom prst="roundRect">
            <a:avLst>
              <a:gd name="adj" fmla="val 0"/>
            </a:avLst>
          </a:prstGeom>
          <a:solidFill>
            <a:srgbClr val="FFFF00"/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 rtl="1"/>
            <a:r>
              <a:rPr lang="ar-DZ" sz="2800" b="1" dirty="0" smtClean="0">
                <a:ln w="11430"/>
                <a:solidFill>
                  <a:schemeClr val="tx1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إدارة الموارد البشرية التقليدية</a:t>
            </a:r>
          </a:p>
        </p:txBody>
      </p:sp>
      <p:sp>
        <p:nvSpPr>
          <p:cNvPr id="7" name="Rectangle à coins arrondis 6"/>
          <p:cNvSpPr/>
          <p:nvPr/>
        </p:nvSpPr>
        <p:spPr>
          <a:xfrm>
            <a:off x="214282" y="1643050"/>
            <a:ext cx="4429155" cy="642942"/>
          </a:xfrm>
          <a:prstGeom prst="roundRect">
            <a:avLst>
              <a:gd name="adj" fmla="val 0"/>
            </a:avLst>
          </a:prstGeom>
          <a:solidFill>
            <a:schemeClr val="accent2">
              <a:lumMod val="40000"/>
              <a:lumOff val="60000"/>
            </a:schemeClr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 rtl="1"/>
            <a:r>
              <a:rPr lang="ar-DZ" sz="2800" b="1" dirty="0" smtClean="0">
                <a:ln w="11430"/>
                <a:solidFill>
                  <a:schemeClr val="tx1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الإدارة </a:t>
            </a:r>
            <a:r>
              <a:rPr lang="ar-DZ" sz="2800" b="1" dirty="0" err="1" smtClean="0">
                <a:ln w="11430"/>
                <a:solidFill>
                  <a:schemeClr val="tx1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الاستراتيجة</a:t>
            </a:r>
            <a:r>
              <a:rPr lang="ar-DZ" sz="2800" b="1" dirty="0" smtClean="0">
                <a:ln w="11430"/>
                <a:solidFill>
                  <a:schemeClr val="tx1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للموارد البشرية</a:t>
            </a:r>
          </a:p>
        </p:txBody>
      </p:sp>
      <p:sp>
        <p:nvSpPr>
          <p:cNvPr id="10" name="Rectangle à coins arrondis 9"/>
          <p:cNvSpPr/>
          <p:nvPr/>
        </p:nvSpPr>
        <p:spPr>
          <a:xfrm>
            <a:off x="4714876" y="2571744"/>
            <a:ext cx="4214843" cy="714380"/>
          </a:xfrm>
          <a:prstGeom prst="roundRect">
            <a:avLst>
              <a:gd name="adj" fmla="val 0"/>
            </a:avLst>
          </a:prstGeom>
          <a:solidFill>
            <a:srgbClr val="FFFF00"/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 rtl="1"/>
            <a:r>
              <a:rPr lang="ar-DZ" sz="2600" b="1" dirty="0" smtClean="0">
                <a:ln w="11430"/>
                <a:solidFill>
                  <a:schemeClr val="tx1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تكون مستشارا في </a:t>
            </a:r>
            <a:r>
              <a:rPr lang="ar-DZ" sz="2600" b="1" dirty="0" err="1" smtClean="0">
                <a:ln w="11430"/>
                <a:solidFill>
                  <a:schemeClr val="tx1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الاستراتيجية</a:t>
            </a:r>
            <a:r>
              <a:rPr lang="ar-DZ" sz="2600" b="1" dirty="0" smtClean="0">
                <a:ln w="11430"/>
                <a:solidFill>
                  <a:schemeClr val="tx1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العامة في أحسن الأحوال</a:t>
            </a:r>
          </a:p>
        </p:txBody>
      </p:sp>
      <p:sp>
        <p:nvSpPr>
          <p:cNvPr id="12" name="Rectangle à coins arrondis 11"/>
          <p:cNvSpPr/>
          <p:nvPr/>
        </p:nvSpPr>
        <p:spPr>
          <a:xfrm>
            <a:off x="214282" y="2571744"/>
            <a:ext cx="4429155" cy="714380"/>
          </a:xfrm>
          <a:prstGeom prst="roundRect">
            <a:avLst>
              <a:gd name="adj" fmla="val 0"/>
            </a:avLst>
          </a:prstGeom>
          <a:solidFill>
            <a:schemeClr val="accent2">
              <a:lumMod val="40000"/>
              <a:lumOff val="60000"/>
            </a:schemeClr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 rtl="1"/>
            <a:r>
              <a:rPr lang="ar-DZ" sz="2600" b="1" dirty="0" smtClean="0">
                <a:ln w="11430"/>
                <a:solidFill>
                  <a:schemeClr val="tx1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تساهم في </a:t>
            </a:r>
            <a:r>
              <a:rPr lang="ar-DZ" sz="2600" b="1" dirty="0" smtClean="0">
                <a:ln w="11430"/>
                <a:solidFill>
                  <a:schemeClr val="tx1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تصميم الإستراتيجية العامة</a:t>
            </a:r>
          </a:p>
        </p:txBody>
      </p:sp>
      <p:sp>
        <p:nvSpPr>
          <p:cNvPr id="13" name="Rectangle à coins arrondis 12"/>
          <p:cNvSpPr/>
          <p:nvPr/>
        </p:nvSpPr>
        <p:spPr>
          <a:xfrm>
            <a:off x="4714875" y="3357562"/>
            <a:ext cx="4214843" cy="714380"/>
          </a:xfrm>
          <a:prstGeom prst="roundRect">
            <a:avLst>
              <a:gd name="adj" fmla="val 0"/>
            </a:avLst>
          </a:prstGeom>
          <a:solidFill>
            <a:srgbClr val="FFFF00"/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 rtl="1"/>
            <a:r>
              <a:rPr lang="ar-DZ" sz="2600" b="1" dirty="0" err="1" smtClean="0">
                <a:ln w="11430"/>
                <a:solidFill>
                  <a:schemeClr val="tx1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الإهتمام</a:t>
            </a:r>
            <a:r>
              <a:rPr lang="ar-DZ" sz="2600" b="1" dirty="0" smtClean="0">
                <a:ln w="11430"/>
                <a:solidFill>
                  <a:schemeClr val="tx1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بإدارة العمليات اليومية (حفظ ملفات العاملين، الأجور، ...) </a:t>
            </a:r>
          </a:p>
        </p:txBody>
      </p:sp>
      <p:sp>
        <p:nvSpPr>
          <p:cNvPr id="14" name="Rectangle à coins arrondis 13"/>
          <p:cNvSpPr/>
          <p:nvPr/>
        </p:nvSpPr>
        <p:spPr>
          <a:xfrm>
            <a:off x="214281" y="3357562"/>
            <a:ext cx="4429155" cy="714380"/>
          </a:xfrm>
          <a:prstGeom prst="roundRect">
            <a:avLst>
              <a:gd name="adj" fmla="val 0"/>
            </a:avLst>
          </a:prstGeom>
          <a:solidFill>
            <a:schemeClr val="accent2">
              <a:lumMod val="40000"/>
              <a:lumOff val="60000"/>
            </a:schemeClr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 rtl="1"/>
            <a:r>
              <a:rPr lang="ar-DZ" sz="2600" b="1" dirty="0" err="1" smtClean="0">
                <a:ln w="11430"/>
                <a:solidFill>
                  <a:schemeClr val="tx1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الإهتمام</a:t>
            </a:r>
            <a:r>
              <a:rPr lang="ar-DZ" sz="2600" b="1" dirty="0" smtClean="0">
                <a:ln w="11430"/>
                <a:solidFill>
                  <a:schemeClr val="tx1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بالسير الحسن </a:t>
            </a:r>
            <a:r>
              <a:rPr lang="ar-DZ" sz="2600" b="1" dirty="0" err="1" smtClean="0">
                <a:ln w="11430"/>
                <a:solidFill>
                  <a:schemeClr val="tx1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لاستراتيجية</a:t>
            </a:r>
            <a:r>
              <a:rPr lang="ar-DZ" sz="2600" b="1" dirty="0" smtClean="0">
                <a:ln w="11430"/>
                <a:solidFill>
                  <a:schemeClr val="tx1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الموارد البشرية</a:t>
            </a:r>
          </a:p>
        </p:txBody>
      </p:sp>
      <p:sp>
        <p:nvSpPr>
          <p:cNvPr id="16" name="Rectangle à coins arrondis 15"/>
          <p:cNvSpPr/>
          <p:nvPr/>
        </p:nvSpPr>
        <p:spPr>
          <a:xfrm>
            <a:off x="4714876" y="4143380"/>
            <a:ext cx="4214843" cy="714380"/>
          </a:xfrm>
          <a:prstGeom prst="roundRect">
            <a:avLst>
              <a:gd name="adj" fmla="val 0"/>
            </a:avLst>
          </a:prstGeom>
          <a:solidFill>
            <a:srgbClr val="FFFF00"/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 rtl="1"/>
            <a:r>
              <a:rPr lang="ar-DZ" sz="2600" b="1" dirty="0" smtClean="0">
                <a:ln w="11430"/>
                <a:solidFill>
                  <a:schemeClr val="tx1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جزء من الإدارة التنفيذية (مدير الموارد البشرية)</a:t>
            </a:r>
          </a:p>
        </p:txBody>
      </p:sp>
      <p:sp>
        <p:nvSpPr>
          <p:cNvPr id="17" name="Rectangle à coins arrondis 16"/>
          <p:cNvSpPr/>
          <p:nvPr/>
        </p:nvSpPr>
        <p:spPr>
          <a:xfrm>
            <a:off x="214282" y="4143380"/>
            <a:ext cx="4429155" cy="714380"/>
          </a:xfrm>
          <a:prstGeom prst="roundRect">
            <a:avLst>
              <a:gd name="adj" fmla="val 0"/>
            </a:avLst>
          </a:prstGeom>
          <a:solidFill>
            <a:schemeClr val="accent2">
              <a:lumMod val="40000"/>
              <a:lumOff val="60000"/>
            </a:schemeClr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 rtl="1"/>
            <a:r>
              <a:rPr lang="ar-DZ" sz="2600" b="1" dirty="0" smtClean="0">
                <a:ln w="11430"/>
                <a:solidFill>
                  <a:schemeClr val="tx1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جزء من الإدارة العليا (نائب الرئيس المكلف بالموارد البشرية)</a:t>
            </a:r>
          </a:p>
        </p:txBody>
      </p:sp>
      <p:sp>
        <p:nvSpPr>
          <p:cNvPr id="15" name="Rectangle à coins arrondis 14"/>
          <p:cNvSpPr/>
          <p:nvPr/>
        </p:nvSpPr>
        <p:spPr>
          <a:xfrm>
            <a:off x="4714876" y="4929198"/>
            <a:ext cx="4214843" cy="714380"/>
          </a:xfrm>
          <a:prstGeom prst="roundRect">
            <a:avLst>
              <a:gd name="adj" fmla="val 0"/>
            </a:avLst>
          </a:prstGeom>
          <a:solidFill>
            <a:srgbClr val="FFFF00"/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 rtl="1"/>
            <a:r>
              <a:rPr lang="ar-DZ" sz="2600" b="1" dirty="0" smtClean="0">
                <a:ln w="11430"/>
                <a:solidFill>
                  <a:schemeClr val="tx1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تنسيق متوسط أو منخفض مع الوظائف الأخرى (التسويق ...)</a:t>
            </a:r>
          </a:p>
        </p:txBody>
      </p:sp>
      <p:sp>
        <p:nvSpPr>
          <p:cNvPr id="18" name="Rectangle à coins arrondis 17"/>
          <p:cNvSpPr/>
          <p:nvPr/>
        </p:nvSpPr>
        <p:spPr>
          <a:xfrm>
            <a:off x="214282" y="4929198"/>
            <a:ext cx="4429155" cy="714380"/>
          </a:xfrm>
          <a:prstGeom prst="roundRect">
            <a:avLst>
              <a:gd name="adj" fmla="val 0"/>
            </a:avLst>
          </a:prstGeom>
          <a:solidFill>
            <a:schemeClr val="accent2">
              <a:lumMod val="40000"/>
              <a:lumOff val="60000"/>
            </a:schemeClr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 rtl="1"/>
            <a:r>
              <a:rPr lang="ar-DZ" sz="2600" b="1" dirty="0" smtClean="0">
                <a:ln w="11430"/>
                <a:solidFill>
                  <a:schemeClr val="tx1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تنسيق مرتفع مع الوظائف الأخرى (التسويق ...)</a:t>
            </a:r>
          </a:p>
        </p:txBody>
      </p:sp>
      <p:sp>
        <p:nvSpPr>
          <p:cNvPr id="19" name="Rectangle à coins arrondis 18"/>
          <p:cNvSpPr/>
          <p:nvPr/>
        </p:nvSpPr>
        <p:spPr>
          <a:xfrm>
            <a:off x="4714875" y="5715016"/>
            <a:ext cx="4214843" cy="714380"/>
          </a:xfrm>
          <a:prstGeom prst="roundRect">
            <a:avLst>
              <a:gd name="adj" fmla="val 0"/>
            </a:avLst>
          </a:prstGeom>
          <a:solidFill>
            <a:srgbClr val="FFFF00"/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 rtl="1"/>
            <a:r>
              <a:rPr lang="ar-DZ" sz="2600" b="1" dirty="0" smtClean="0">
                <a:ln w="11430"/>
                <a:solidFill>
                  <a:schemeClr val="tx1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النظر </a:t>
            </a:r>
            <a:r>
              <a:rPr lang="ar-DZ" sz="2600" b="1" dirty="0" smtClean="0">
                <a:ln w="11430"/>
                <a:solidFill>
                  <a:schemeClr val="tx1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إلى العاملين </a:t>
            </a:r>
            <a:r>
              <a:rPr lang="ar-DZ" sz="2600" b="1" dirty="0" smtClean="0">
                <a:ln w="11430"/>
                <a:solidFill>
                  <a:schemeClr val="tx1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على أنهم وسيلة </a:t>
            </a:r>
            <a:r>
              <a:rPr lang="ar-DZ" sz="2600" b="1" dirty="0" smtClean="0">
                <a:ln w="11430"/>
                <a:solidFill>
                  <a:schemeClr val="tx1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لخدمة </a:t>
            </a:r>
            <a:r>
              <a:rPr lang="ar-DZ" sz="2600" b="1" dirty="0" smtClean="0">
                <a:ln w="11430"/>
                <a:solidFill>
                  <a:schemeClr val="tx1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العملاء فقط</a:t>
            </a:r>
          </a:p>
        </p:txBody>
      </p:sp>
      <p:sp>
        <p:nvSpPr>
          <p:cNvPr id="20" name="Rectangle à coins arrondis 19"/>
          <p:cNvSpPr/>
          <p:nvPr/>
        </p:nvSpPr>
        <p:spPr>
          <a:xfrm>
            <a:off x="214281" y="5715016"/>
            <a:ext cx="4429155" cy="714380"/>
          </a:xfrm>
          <a:prstGeom prst="roundRect">
            <a:avLst>
              <a:gd name="adj" fmla="val 0"/>
            </a:avLst>
          </a:prstGeom>
          <a:solidFill>
            <a:schemeClr val="accent2">
              <a:lumMod val="40000"/>
              <a:lumOff val="60000"/>
            </a:schemeClr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 rtl="1"/>
            <a:r>
              <a:rPr lang="ar-DZ" sz="2600" b="1" dirty="0" smtClean="0">
                <a:ln w="11430"/>
                <a:solidFill>
                  <a:schemeClr val="tx1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النظر </a:t>
            </a:r>
            <a:r>
              <a:rPr lang="ar-DZ" sz="2600" b="1" dirty="0" smtClean="0">
                <a:ln w="11430"/>
                <a:solidFill>
                  <a:schemeClr val="tx1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إلى العاملين </a:t>
            </a:r>
            <a:r>
              <a:rPr lang="ar-DZ" sz="2600" b="1" dirty="0" smtClean="0">
                <a:ln w="11430"/>
                <a:solidFill>
                  <a:schemeClr val="tx1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على أنهم عملاء داخليين للمؤسسة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800" decel="100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"/>
                            </p:stCondLst>
                            <p:childTnLst>
                              <p:par>
                                <p:cTn id="21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800" decel="100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800" decel="100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8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8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8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1000"/>
                            </p:stCondLst>
                            <p:childTnLst>
                              <p:par>
                                <p:cTn id="40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800" decel="100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8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8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8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800" decel="100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800" decel="100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800" decel="100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800" decel="100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1000"/>
                            </p:stCondLst>
                            <p:childTnLst>
                              <p:par>
                                <p:cTn id="59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800" decel="100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800" decel="100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800" decel="100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800" decel="100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800" decel="100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800" decel="100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800" decel="100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800" decel="100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1000"/>
                            </p:stCondLst>
                            <p:childTnLst>
                              <p:par>
                                <p:cTn id="78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800" decel="100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1" dur="800" decel="100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800" decel="100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800" decel="100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800" decel="100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1" dur="800" decel="100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800" decel="100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800" decel="100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>
                            <p:stCondLst>
                              <p:cond delay="1000"/>
                            </p:stCondLst>
                            <p:childTnLst>
                              <p:par>
                                <p:cTn id="97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800" decel="100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0" dur="800" decel="100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800" decel="100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800" decel="100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9" dur="800" decel="100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0" dur="800" decel="100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800" decel="100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800" decel="100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16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8" dur="800" decel="100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9" dur="800" decel="100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800" decel="100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800" decel="100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6" grpId="0" animBg="1"/>
      <p:bldP spid="7" grpId="0" animBg="1"/>
      <p:bldP spid="10" grpId="0" animBg="1"/>
      <p:bldP spid="12" grpId="0" animBg="1"/>
      <p:bldP spid="13" grpId="0" animBg="1"/>
      <p:bldP spid="14" grpId="0" animBg="1"/>
      <p:bldP spid="16" grpId="0" animBg="1"/>
      <p:bldP spid="17" grpId="0" animBg="1"/>
      <p:bldP spid="15" grpId="0" animBg="1"/>
      <p:bldP spid="18" grpId="0" animBg="1"/>
      <p:bldP spid="19" grpId="0" animBg="1"/>
      <p:bldP spid="20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à coins arrondis 7"/>
          <p:cNvSpPr/>
          <p:nvPr/>
        </p:nvSpPr>
        <p:spPr>
          <a:xfrm>
            <a:off x="285720" y="928670"/>
            <a:ext cx="8572560" cy="1143008"/>
          </a:xfrm>
          <a:prstGeom prst="roundRect">
            <a:avLst>
              <a:gd name="adj" fmla="val 0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DZ" sz="3200" b="1" dirty="0" smtClean="0">
                <a:solidFill>
                  <a:schemeClr val="tx1"/>
                </a:solidFill>
                <a:latin typeface="Arial" pitchFamily="34" charset="0"/>
                <a:ea typeface="Calibri"/>
                <a:cs typeface="Arial" pitchFamily="34" charset="0"/>
              </a:rPr>
              <a:t>أسس نجاح الإدارة الإستراتيجية للموارد البشرية</a:t>
            </a:r>
            <a:endParaRPr lang="ar-DZ" sz="3200" b="1" dirty="0" smtClean="0">
              <a:solidFill>
                <a:schemeClr val="tx1"/>
              </a:solidFill>
            </a:endParaRPr>
          </a:p>
        </p:txBody>
      </p:sp>
      <p:sp>
        <p:nvSpPr>
          <p:cNvPr id="9" name="Rectangle à coins arrondis 8"/>
          <p:cNvSpPr/>
          <p:nvPr/>
        </p:nvSpPr>
        <p:spPr>
          <a:xfrm>
            <a:off x="285720" y="285728"/>
            <a:ext cx="8572560" cy="500066"/>
          </a:xfrm>
          <a:prstGeom prst="roundRect">
            <a:avLst>
              <a:gd name="adj" fmla="val 0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 lang="ar-DZ" sz="2400" b="1" dirty="0" smtClean="0">
              <a:solidFill>
                <a:schemeClr val="tx1"/>
              </a:solidFill>
            </a:endParaRPr>
          </a:p>
        </p:txBody>
      </p:sp>
      <p:sp>
        <p:nvSpPr>
          <p:cNvPr id="6" name="Rectangle à coins arrondis 5"/>
          <p:cNvSpPr/>
          <p:nvPr/>
        </p:nvSpPr>
        <p:spPr>
          <a:xfrm>
            <a:off x="3286116" y="3000372"/>
            <a:ext cx="2357454" cy="1000132"/>
          </a:xfrm>
          <a:prstGeom prst="roundRect">
            <a:avLst>
              <a:gd name="adj" fmla="val 37071"/>
            </a:avLst>
          </a:prstGeom>
          <a:solidFill>
            <a:srgbClr val="FF0000"/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DZ" sz="3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قيادة موارد بشرية ماهرة</a:t>
            </a:r>
          </a:p>
        </p:txBody>
      </p:sp>
      <p:sp>
        <p:nvSpPr>
          <p:cNvPr id="11" name="Rectangle à coins arrondis 10"/>
          <p:cNvSpPr/>
          <p:nvPr/>
        </p:nvSpPr>
        <p:spPr>
          <a:xfrm>
            <a:off x="4857752" y="4572008"/>
            <a:ext cx="2571768" cy="928694"/>
          </a:xfrm>
          <a:prstGeom prst="roundRect">
            <a:avLst>
              <a:gd name="adj" fmla="val 32098"/>
            </a:avLst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DZ" sz="3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قابلية من المدير التنفيذي</a:t>
            </a:r>
          </a:p>
        </p:txBody>
      </p:sp>
      <p:sp>
        <p:nvSpPr>
          <p:cNvPr id="15" name="Rectangle à coins arrondis 14"/>
          <p:cNvSpPr/>
          <p:nvPr/>
        </p:nvSpPr>
        <p:spPr>
          <a:xfrm>
            <a:off x="1571604" y="4500570"/>
            <a:ext cx="2500330" cy="1000132"/>
          </a:xfrm>
          <a:prstGeom prst="roundRect">
            <a:avLst>
              <a:gd name="adj" fmla="val 37071"/>
            </a:avLst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DZ" sz="3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استجابة الموارد البشرية للتغيير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800" decel="100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800" decel="100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8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8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8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800" decel="100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800" decel="100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800" decel="100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800" decel="100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6" grpId="0" animBg="1"/>
      <p:bldP spid="11" grpId="0" animBg="1"/>
      <p:bldP spid="1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à coins arrondis 7"/>
          <p:cNvSpPr/>
          <p:nvPr/>
        </p:nvSpPr>
        <p:spPr>
          <a:xfrm>
            <a:off x="285720" y="928670"/>
            <a:ext cx="8572560" cy="1143008"/>
          </a:xfrm>
          <a:prstGeom prst="roundRect">
            <a:avLst>
              <a:gd name="adj" fmla="val 0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DZ" sz="3200" b="1" dirty="0" smtClean="0">
                <a:solidFill>
                  <a:schemeClr val="tx1"/>
                </a:solidFill>
                <a:latin typeface="Arial" pitchFamily="34" charset="0"/>
                <a:ea typeface="Calibri"/>
                <a:cs typeface="Arial" pitchFamily="34" charset="0"/>
              </a:rPr>
              <a:t>إسهامات شركة جنرال إلكتريك </a:t>
            </a:r>
            <a:r>
              <a:rPr lang="fr-FR" sz="3200" b="1" dirty="0" smtClean="0">
                <a:solidFill>
                  <a:schemeClr val="tx1"/>
                </a:solidFill>
                <a:latin typeface="Arial" pitchFamily="34" charset="0"/>
                <a:ea typeface="Calibri"/>
                <a:cs typeface="Arial" pitchFamily="34" charset="0"/>
              </a:rPr>
              <a:t>GE</a:t>
            </a:r>
          </a:p>
          <a:p>
            <a:pPr algn="ctr" rtl="1"/>
            <a:r>
              <a:rPr lang="ar-DZ" sz="3200" b="1" dirty="0" smtClean="0">
                <a:solidFill>
                  <a:schemeClr val="tx1"/>
                </a:solidFill>
                <a:latin typeface="Arial" pitchFamily="34" charset="0"/>
                <a:ea typeface="Calibri"/>
                <a:cs typeface="Arial" pitchFamily="34" charset="0"/>
              </a:rPr>
              <a:t>في بروز الإدارة الإستراتيجية للموارد البشرية</a:t>
            </a:r>
            <a:endParaRPr lang="ar-DZ" sz="3200" b="1" dirty="0" smtClean="0">
              <a:solidFill>
                <a:schemeClr val="tx1"/>
              </a:solidFill>
            </a:endParaRPr>
          </a:p>
        </p:txBody>
      </p:sp>
      <p:sp>
        <p:nvSpPr>
          <p:cNvPr id="9" name="Rectangle à coins arrondis 8"/>
          <p:cNvSpPr/>
          <p:nvPr/>
        </p:nvSpPr>
        <p:spPr>
          <a:xfrm>
            <a:off x="285720" y="285728"/>
            <a:ext cx="8572560" cy="500066"/>
          </a:xfrm>
          <a:prstGeom prst="roundRect">
            <a:avLst>
              <a:gd name="adj" fmla="val 0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 lang="ar-DZ" sz="2400" b="1" dirty="0" smtClean="0">
              <a:solidFill>
                <a:schemeClr val="tx1"/>
              </a:solidFill>
            </a:endParaRPr>
          </a:p>
        </p:txBody>
      </p:sp>
      <p:sp>
        <p:nvSpPr>
          <p:cNvPr id="6" name="Rectangle à coins arrondis 5"/>
          <p:cNvSpPr/>
          <p:nvPr/>
        </p:nvSpPr>
        <p:spPr>
          <a:xfrm>
            <a:off x="3500430" y="2714620"/>
            <a:ext cx="5429289" cy="500066"/>
          </a:xfrm>
          <a:prstGeom prst="roundRect">
            <a:avLst>
              <a:gd name="adj" fmla="val 0"/>
            </a:avLst>
          </a:prstGeom>
          <a:solidFill>
            <a:srgbClr val="FFFF00"/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 rtl="1"/>
            <a:r>
              <a:rPr lang="ar-DZ" sz="2800" b="1" dirty="0" smtClean="0">
                <a:ln w="11430"/>
                <a:solidFill>
                  <a:schemeClr val="tx1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شركة صناعية وتكنولوجية أمريكية</a:t>
            </a:r>
          </a:p>
        </p:txBody>
      </p:sp>
      <p:pic>
        <p:nvPicPr>
          <p:cNvPr id="1026" name="Picture 2" descr="C:\Users\pc\Desktop\1200px-General_Electric_logo.svg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5720" y="2786082"/>
            <a:ext cx="3000372" cy="3000372"/>
          </a:xfrm>
          <a:prstGeom prst="rect">
            <a:avLst/>
          </a:prstGeom>
          <a:noFill/>
        </p:spPr>
      </p:pic>
      <p:sp>
        <p:nvSpPr>
          <p:cNvPr id="11" name="Rectangle à coins arrondis 10"/>
          <p:cNvSpPr/>
          <p:nvPr/>
        </p:nvSpPr>
        <p:spPr>
          <a:xfrm>
            <a:off x="3500430" y="3286124"/>
            <a:ext cx="5429289" cy="500066"/>
          </a:xfrm>
          <a:prstGeom prst="roundRect">
            <a:avLst>
              <a:gd name="adj" fmla="val 0"/>
            </a:avLst>
          </a:prstGeom>
          <a:solidFill>
            <a:srgbClr val="FFFF00"/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 rtl="1"/>
            <a:r>
              <a:rPr lang="ar-DZ" sz="2800" b="1" dirty="0" smtClean="0">
                <a:ln w="11430"/>
                <a:solidFill>
                  <a:schemeClr val="tx1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أول شركة تتبنى ثقافة الجدارة في قياس الأداء</a:t>
            </a:r>
          </a:p>
        </p:txBody>
      </p:sp>
      <p:sp>
        <p:nvSpPr>
          <p:cNvPr id="15" name="Rectangle à coins arrondis 14"/>
          <p:cNvSpPr/>
          <p:nvPr/>
        </p:nvSpPr>
        <p:spPr>
          <a:xfrm>
            <a:off x="3500430" y="3857628"/>
            <a:ext cx="5429289" cy="500066"/>
          </a:xfrm>
          <a:prstGeom prst="roundRect">
            <a:avLst>
              <a:gd name="adj" fmla="val 0"/>
            </a:avLst>
          </a:prstGeom>
          <a:solidFill>
            <a:srgbClr val="FFFF00"/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 rtl="1"/>
            <a:r>
              <a:rPr lang="ar-DZ" sz="2800" b="1" dirty="0" smtClean="0">
                <a:ln w="11430"/>
                <a:solidFill>
                  <a:schemeClr val="tx1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أول شركة تعتمد القيادة كمدخل لتطوير الأداء</a:t>
            </a:r>
          </a:p>
        </p:txBody>
      </p:sp>
      <p:sp>
        <p:nvSpPr>
          <p:cNvPr id="16" name="Rectangle à coins arrondis 15"/>
          <p:cNvSpPr/>
          <p:nvPr/>
        </p:nvSpPr>
        <p:spPr>
          <a:xfrm>
            <a:off x="3500430" y="4429132"/>
            <a:ext cx="5429289" cy="928694"/>
          </a:xfrm>
          <a:prstGeom prst="roundRect">
            <a:avLst>
              <a:gd name="adj" fmla="val 0"/>
            </a:avLst>
          </a:prstGeom>
          <a:solidFill>
            <a:srgbClr val="FFFF00"/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 rtl="1"/>
            <a:r>
              <a:rPr lang="ar-DZ" sz="2800" b="1" dirty="0" smtClean="0">
                <a:ln w="11430"/>
                <a:solidFill>
                  <a:schemeClr val="tx1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أول شركة تؤسس جامعة خاصة </a:t>
            </a:r>
            <a:r>
              <a:rPr lang="ar-DZ" sz="2800" b="1" dirty="0" err="1" smtClean="0">
                <a:ln w="11430"/>
                <a:solidFill>
                  <a:schemeClr val="tx1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بها</a:t>
            </a:r>
            <a:r>
              <a:rPr lang="ar-DZ" sz="2800" b="1" dirty="0" smtClean="0">
                <a:ln w="11430"/>
                <a:solidFill>
                  <a:schemeClr val="tx1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سميت جامعة </a:t>
            </a:r>
            <a:r>
              <a:rPr lang="fr-FR" sz="2800" b="1" dirty="0" err="1" smtClean="0">
                <a:ln w="11430"/>
                <a:solidFill>
                  <a:schemeClr val="tx1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Crotonville</a:t>
            </a:r>
            <a:r>
              <a:rPr lang="ar-DZ" sz="2800" b="1" dirty="0" smtClean="0">
                <a:ln w="11430"/>
                <a:solidFill>
                  <a:schemeClr val="tx1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(في الخمسينات)</a:t>
            </a:r>
          </a:p>
        </p:txBody>
      </p:sp>
      <p:sp>
        <p:nvSpPr>
          <p:cNvPr id="17" name="Rectangle à coins arrondis 16"/>
          <p:cNvSpPr/>
          <p:nvPr/>
        </p:nvSpPr>
        <p:spPr>
          <a:xfrm>
            <a:off x="3500430" y="5429264"/>
            <a:ext cx="5429289" cy="928694"/>
          </a:xfrm>
          <a:prstGeom prst="roundRect">
            <a:avLst>
              <a:gd name="adj" fmla="val 0"/>
            </a:avLst>
          </a:prstGeom>
          <a:solidFill>
            <a:srgbClr val="FFFF00"/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 rtl="1"/>
            <a:r>
              <a:rPr lang="ar-DZ" sz="2800" b="1" dirty="0" smtClean="0">
                <a:ln w="11430"/>
                <a:solidFill>
                  <a:schemeClr val="tx1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أول شركة تنفق حصة كبيرة من أرباحها على التعليم (10</a:t>
            </a:r>
            <a:r>
              <a:rPr lang="fr-FR" sz="2800" b="1" dirty="0" smtClean="0">
                <a:ln w="11430"/>
                <a:solidFill>
                  <a:schemeClr val="tx1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%</a:t>
            </a:r>
            <a:r>
              <a:rPr lang="ar-DZ" sz="2800" b="1" dirty="0" smtClean="0">
                <a:ln w="11430"/>
                <a:solidFill>
                  <a:schemeClr val="tx1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800" decel="100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"/>
                            </p:stCondLst>
                            <p:childTnLst>
                              <p:par>
                                <p:cTn id="25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800" decel="100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8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8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8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2000"/>
                            </p:stCondLst>
                            <p:childTnLst>
                              <p:par>
                                <p:cTn id="34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800" decel="100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800" decel="100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800" decel="100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800" decel="100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3000"/>
                            </p:stCondLst>
                            <p:childTnLst>
                              <p:par>
                                <p:cTn id="43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800" decel="100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800" decel="100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800" decel="100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800" decel="100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4000"/>
                            </p:stCondLst>
                            <p:childTnLst>
                              <p:par>
                                <p:cTn id="52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800" decel="100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800" decel="100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800" decel="100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800" decel="100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6" grpId="0" animBg="1"/>
      <p:bldP spid="11" grpId="0" animBg="1"/>
      <p:bldP spid="15" grpId="0" animBg="1"/>
      <p:bldP spid="16" grpId="0" animBg="1"/>
      <p:bldP spid="1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à coins arrondis 7"/>
          <p:cNvSpPr/>
          <p:nvPr/>
        </p:nvSpPr>
        <p:spPr>
          <a:xfrm>
            <a:off x="285720" y="928670"/>
            <a:ext cx="8572560" cy="1143008"/>
          </a:xfrm>
          <a:prstGeom prst="roundRect">
            <a:avLst>
              <a:gd name="adj" fmla="val 0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DZ" sz="3200" b="1" dirty="0" smtClean="0">
                <a:solidFill>
                  <a:schemeClr val="tx1"/>
                </a:solidFill>
                <a:latin typeface="Arial" pitchFamily="34" charset="0"/>
                <a:ea typeface="Calibri"/>
                <a:cs typeface="Arial" pitchFamily="34" charset="0"/>
              </a:rPr>
              <a:t>إسهامات شركة جنرال إلكتريك </a:t>
            </a:r>
            <a:r>
              <a:rPr lang="fr-FR" sz="3200" b="1" dirty="0" smtClean="0">
                <a:solidFill>
                  <a:schemeClr val="tx1"/>
                </a:solidFill>
                <a:latin typeface="Arial" pitchFamily="34" charset="0"/>
                <a:ea typeface="Calibri"/>
                <a:cs typeface="Arial" pitchFamily="34" charset="0"/>
              </a:rPr>
              <a:t>GE</a:t>
            </a:r>
          </a:p>
          <a:p>
            <a:pPr algn="ctr" rtl="1"/>
            <a:r>
              <a:rPr lang="ar-DZ" sz="3200" b="1" dirty="0" smtClean="0">
                <a:solidFill>
                  <a:schemeClr val="tx1"/>
                </a:solidFill>
                <a:latin typeface="Arial" pitchFamily="34" charset="0"/>
                <a:ea typeface="Calibri"/>
                <a:cs typeface="Arial" pitchFamily="34" charset="0"/>
              </a:rPr>
              <a:t>في بروز الإدارة الإستراتيجية للموارد البشرية</a:t>
            </a:r>
            <a:endParaRPr lang="ar-DZ" sz="3200" b="1" dirty="0" smtClean="0">
              <a:solidFill>
                <a:schemeClr val="tx1"/>
              </a:solidFill>
            </a:endParaRPr>
          </a:p>
        </p:txBody>
      </p:sp>
      <p:sp>
        <p:nvSpPr>
          <p:cNvPr id="9" name="Rectangle à coins arrondis 8"/>
          <p:cNvSpPr/>
          <p:nvPr/>
        </p:nvSpPr>
        <p:spPr>
          <a:xfrm>
            <a:off x="285720" y="285728"/>
            <a:ext cx="8572560" cy="500066"/>
          </a:xfrm>
          <a:prstGeom prst="roundRect">
            <a:avLst>
              <a:gd name="adj" fmla="val 0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 lang="ar-DZ" sz="2400" b="1" dirty="0" smtClean="0">
              <a:solidFill>
                <a:schemeClr val="tx1"/>
              </a:solidFill>
            </a:endParaRPr>
          </a:p>
        </p:txBody>
      </p:sp>
      <p:sp>
        <p:nvSpPr>
          <p:cNvPr id="6" name="Rectangle à coins arrondis 5"/>
          <p:cNvSpPr/>
          <p:nvPr/>
        </p:nvSpPr>
        <p:spPr>
          <a:xfrm>
            <a:off x="3500430" y="2714620"/>
            <a:ext cx="5429289" cy="928694"/>
          </a:xfrm>
          <a:prstGeom prst="roundRect">
            <a:avLst>
              <a:gd name="adj" fmla="val 0"/>
            </a:avLst>
          </a:prstGeom>
          <a:solidFill>
            <a:srgbClr val="FFFF00"/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 rtl="1"/>
            <a:r>
              <a:rPr lang="ar-DZ" sz="2800" b="1" dirty="0" smtClean="0">
                <a:ln w="11430"/>
                <a:solidFill>
                  <a:schemeClr val="tx1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في الخمسينات أطلقت نظامها الخاص </a:t>
            </a:r>
            <a:r>
              <a:rPr lang="fr-FR" sz="2800" b="1" dirty="0" smtClean="0">
                <a:ln w="11430"/>
                <a:solidFill>
                  <a:schemeClr val="tx1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Session C</a:t>
            </a:r>
            <a:r>
              <a:rPr lang="ar-DZ" sz="2800" b="1" dirty="0" smtClean="0">
                <a:ln w="11430"/>
                <a:solidFill>
                  <a:schemeClr val="tx1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وهدفه:</a:t>
            </a:r>
          </a:p>
        </p:txBody>
      </p:sp>
      <p:pic>
        <p:nvPicPr>
          <p:cNvPr id="1026" name="Picture 2" descr="C:\Users\pc\Desktop\1200px-General_Electric_logo.svg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5720" y="2786082"/>
            <a:ext cx="3000372" cy="3000372"/>
          </a:xfrm>
          <a:prstGeom prst="rect">
            <a:avLst/>
          </a:prstGeom>
          <a:noFill/>
        </p:spPr>
      </p:pic>
      <p:sp>
        <p:nvSpPr>
          <p:cNvPr id="16" name="Rectangle à coins arrondis 15"/>
          <p:cNvSpPr/>
          <p:nvPr/>
        </p:nvSpPr>
        <p:spPr>
          <a:xfrm>
            <a:off x="3500430" y="3786190"/>
            <a:ext cx="4929222" cy="571504"/>
          </a:xfrm>
          <a:prstGeom prst="roundRect">
            <a:avLst>
              <a:gd name="adj" fmla="val 0"/>
            </a:avLst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 rtl="1"/>
            <a:r>
              <a:rPr lang="ar-DZ" sz="2800" b="1" dirty="0" smtClean="0">
                <a:ln w="11430"/>
                <a:solidFill>
                  <a:schemeClr val="tx1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تشجيع الحوار المتواصل مع العاملين</a:t>
            </a:r>
          </a:p>
        </p:txBody>
      </p:sp>
      <p:sp>
        <p:nvSpPr>
          <p:cNvPr id="10" name="Rectangle à coins arrondis 9"/>
          <p:cNvSpPr/>
          <p:nvPr/>
        </p:nvSpPr>
        <p:spPr>
          <a:xfrm>
            <a:off x="3500430" y="4429132"/>
            <a:ext cx="4929222" cy="571504"/>
          </a:xfrm>
          <a:prstGeom prst="roundRect">
            <a:avLst>
              <a:gd name="adj" fmla="val 0"/>
            </a:avLst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 rtl="1"/>
            <a:r>
              <a:rPr lang="ar-DZ" sz="2800" b="1" dirty="0" err="1" smtClean="0">
                <a:ln w="11430"/>
                <a:solidFill>
                  <a:schemeClr val="tx1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الإهتمام</a:t>
            </a:r>
            <a:r>
              <a:rPr lang="ar-DZ" sz="2800" b="1" dirty="0" smtClean="0">
                <a:ln w="11430"/>
                <a:solidFill>
                  <a:schemeClr val="tx1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بالمسار الوظيفي للمديرين</a:t>
            </a:r>
          </a:p>
        </p:txBody>
      </p:sp>
      <p:sp>
        <p:nvSpPr>
          <p:cNvPr id="12" name="Rectangle à coins arrondis 11"/>
          <p:cNvSpPr/>
          <p:nvPr/>
        </p:nvSpPr>
        <p:spPr>
          <a:xfrm>
            <a:off x="3500430" y="5072074"/>
            <a:ext cx="4929222" cy="571504"/>
          </a:xfrm>
          <a:prstGeom prst="roundRect">
            <a:avLst>
              <a:gd name="adj" fmla="val 0"/>
            </a:avLst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 rtl="1"/>
            <a:r>
              <a:rPr lang="ar-DZ" sz="2800" b="1" dirty="0" smtClean="0">
                <a:ln w="11430"/>
                <a:solidFill>
                  <a:schemeClr val="tx1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تتبع احتياجات التطوير الوظيفي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800" decel="100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"/>
                            </p:stCondLst>
                            <p:childTnLst>
                              <p:par>
                                <p:cTn id="25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800" decel="100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800" decel="100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800" decel="100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800" decel="100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2000"/>
                            </p:stCondLst>
                            <p:childTnLst>
                              <p:par>
                                <p:cTn id="34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800" decel="100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8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8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8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3000"/>
                            </p:stCondLst>
                            <p:childTnLst>
                              <p:par>
                                <p:cTn id="43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800" decel="100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8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8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8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6" grpId="0" animBg="1"/>
      <p:bldP spid="16" grpId="0" animBg="1"/>
      <p:bldP spid="10" grpId="0" animBg="1"/>
      <p:bldP spid="1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à coins arrondis 7"/>
          <p:cNvSpPr/>
          <p:nvPr/>
        </p:nvSpPr>
        <p:spPr>
          <a:xfrm>
            <a:off x="285720" y="928670"/>
            <a:ext cx="8572560" cy="1143008"/>
          </a:xfrm>
          <a:prstGeom prst="roundRect">
            <a:avLst>
              <a:gd name="adj" fmla="val 0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DZ" sz="3200" b="1" dirty="0" smtClean="0">
                <a:solidFill>
                  <a:schemeClr val="tx1"/>
                </a:solidFill>
                <a:latin typeface="Arial" pitchFamily="34" charset="0"/>
                <a:ea typeface="Calibri"/>
                <a:cs typeface="Arial" pitchFamily="34" charset="0"/>
              </a:rPr>
              <a:t>أسئلة لإثراء المعارف</a:t>
            </a:r>
            <a:endParaRPr lang="ar-DZ" sz="3200" b="1" dirty="0" smtClean="0">
              <a:solidFill>
                <a:schemeClr val="tx1"/>
              </a:solidFill>
            </a:endParaRPr>
          </a:p>
        </p:txBody>
      </p:sp>
      <p:sp>
        <p:nvSpPr>
          <p:cNvPr id="9" name="Rectangle à coins arrondis 8"/>
          <p:cNvSpPr/>
          <p:nvPr/>
        </p:nvSpPr>
        <p:spPr>
          <a:xfrm>
            <a:off x="285720" y="285728"/>
            <a:ext cx="8572560" cy="500066"/>
          </a:xfrm>
          <a:prstGeom prst="roundRect">
            <a:avLst>
              <a:gd name="adj" fmla="val 0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 lang="ar-DZ" sz="2400" b="1" dirty="0" smtClean="0">
              <a:solidFill>
                <a:schemeClr val="tx1"/>
              </a:solidFill>
            </a:endParaRPr>
          </a:p>
        </p:txBody>
      </p:sp>
      <p:sp>
        <p:nvSpPr>
          <p:cNvPr id="12" name="Rectangle à coins arrondis 11"/>
          <p:cNvSpPr/>
          <p:nvPr/>
        </p:nvSpPr>
        <p:spPr>
          <a:xfrm>
            <a:off x="857224" y="4214818"/>
            <a:ext cx="7429552" cy="1071570"/>
          </a:xfrm>
          <a:prstGeom prst="roundRect">
            <a:avLst>
              <a:gd name="adj" fmla="val 0"/>
            </a:avLst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أذكر نموذج تطبيقي يبين </a:t>
            </a:r>
            <a:r>
              <a:rPr lang="ar-DZ" sz="3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مساهمة وادي </a:t>
            </a:r>
            <a:r>
              <a:rPr lang="ar-DZ" sz="3200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السيليكون</a:t>
            </a:r>
            <a:r>
              <a:rPr lang="ar-DZ" sz="3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في تطوير إدارة الموارد البشرية.</a:t>
            </a:r>
            <a:endParaRPr lang="ar-DZ" sz="32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Rectangle à coins arrondis 14"/>
          <p:cNvSpPr/>
          <p:nvPr/>
        </p:nvSpPr>
        <p:spPr>
          <a:xfrm>
            <a:off x="857224" y="3357562"/>
            <a:ext cx="7429552" cy="714380"/>
          </a:xfrm>
          <a:prstGeom prst="roundRect">
            <a:avLst>
              <a:gd name="adj" fmla="val 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ماذا تعرف عن </a:t>
            </a:r>
            <a:r>
              <a:rPr lang="ar-DZ" sz="3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وادي </a:t>
            </a:r>
            <a:r>
              <a:rPr lang="ar-DZ" sz="32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السيليكون</a:t>
            </a:r>
            <a:r>
              <a:rPr lang="ar-DZ" sz="3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؟</a:t>
            </a:r>
            <a:endParaRPr lang="ar-DZ" sz="3200" b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800" decel="100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8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8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8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000"/>
                            </p:stCondLst>
                            <p:childTnLst>
                              <p:par>
                                <p:cTn id="20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800" decel="100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800" decel="100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800" decel="100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800" decel="100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2" grpId="0" animBg="1"/>
      <p:bldP spid="15" grpId="0" animBg="1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l">
  <a:themeElements>
    <a:clrScheme name="Mé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Civil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ivil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682</TotalTime>
  <Words>304</Words>
  <Application>Microsoft Office PowerPoint</Application>
  <PresentationFormat>Affichage à l'écran (4:3)</PresentationFormat>
  <Paragraphs>45</Paragraphs>
  <Slides>8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8</vt:i4>
      </vt:variant>
    </vt:vector>
  </HeadingPairs>
  <TitlesOfParts>
    <vt:vector size="9" baseType="lpstr">
      <vt:lpstr>Civil</vt:lpstr>
      <vt:lpstr>Diapositive 1</vt:lpstr>
      <vt:lpstr>Diapositive 2</vt:lpstr>
      <vt:lpstr>Diapositive 3</vt:lpstr>
      <vt:lpstr>Diapositive 4</vt:lpstr>
      <vt:lpstr>Diapositive 5</vt:lpstr>
      <vt:lpstr>Diapositive 6</vt:lpstr>
      <vt:lpstr>Diapositive 7</vt:lpstr>
      <vt:lpstr>Diapositive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pc</dc:creator>
  <cp:lastModifiedBy>pc</cp:lastModifiedBy>
  <cp:revision>125</cp:revision>
  <dcterms:created xsi:type="dcterms:W3CDTF">2014-12-07T19:11:11Z</dcterms:created>
  <dcterms:modified xsi:type="dcterms:W3CDTF">2022-03-07T08:51:29Z</dcterms:modified>
</cp:coreProperties>
</file>