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72" r:id="rId3"/>
    <p:sldId id="276" r:id="rId4"/>
    <p:sldId id="274" r:id="rId5"/>
    <p:sldId id="279" r:id="rId6"/>
    <p:sldId id="296" r:id="rId7"/>
    <p:sldId id="281" r:id="rId8"/>
    <p:sldId id="297" r:id="rId9"/>
    <p:sldId id="293" r:id="rId10"/>
    <p:sldId id="294" r:id="rId11"/>
    <p:sldId id="282" r:id="rId12"/>
    <p:sldId id="283" r:id="rId13"/>
    <p:sldId id="260" r:id="rId14"/>
    <p:sldId id="284" r:id="rId15"/>
    <p:sldId id="285" r:id="rId16"/>
    <p:sldId id="286" r:id="rId17"/>
    <p:sldId id="292" r:id="rId18"/>
    <p:sldId id="257" r:id="rId19"/>
    <p:sldId id="266" r:id="rId20"/>
    <p:sldId id="287" r:id="rId21"/>
    <p:sldId id="299" r:id="rId22"/>
    <p:sldId id="288" r:id="rId23"/>
    <p:sldId id="289" r:id="rId24"/>
    <p:sldId id="298" r:id="rId25"/>
    <p:sldId id="264" r:id="rId26"/>
    <p:sldId id="290" r:id="rId27"/>
    <p:sldId id="291" r:id="rId28"/>
    <p:sldId id="27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799"/>
    <a:srgbClr val="66FF33"/>
    <a:srgbClr val="66FFFF"/>
    <a:srgbClr val="A7E5FB"/>
    <a:srgbClr val="A50021"/>
    <a:srgbClr val="FF9900"/>
    <a:srgbClr val="FF33CC"/>
    <a:srgbClr val="FF00FF"/>
    <a:srgbClr val="EAFC04"/>
    <a:srgbClr val="33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C8BD5-D78A-4A55-BF18-801AA7A92547}" type="datetimeFigureOut">
              <a:rPr lang="fr-FR" smtClean="0"/>
              <a:pPr/>
              <a:t>08/11/2021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2FB24-7A0A-4309-9D6F-08BC217F6677}" type="slidenum">
              <a:rPr lang="fr-FR" smtClean="0"/>
              <a:pPr/>
              <a:t>‹N°›</a:t>
            </a:fld>
            <a:endParaRPr lang="fr-FR"/>
          </a:p>
        </p:txBody>
      </p:sp>
    </p:spTree>
    <p:extLst>
      <p:ext uri="{BB962C8B-B14F-4D97-AF65-F5344CB8AC3E}">
        <p14:creationId xmlns:p14="http://schemas.microsoft.com/office/powerpoint/2010/main" xmlns="" val="11787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Ameublisseent</a:t>
            </a:r>
            <a:r>
              <a:rPr lang="fr-FR" dirty="0" smtClean="0"/>
              <a:t>: ramollir </a:t>
            </a:r>
            <a:r>
              <a:rPr lang="ar-DZ" dirty="0" smtClean="0"/>
              <a:t>رخاوة تليين</a:t>
            </a:r>
            <a:endParaRPr lang="fr-FR" dirty="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7</a:t>
            </a:fld>
            <a:endParaRPr lang="fr-FR"/>
          </a:p>
        </p:txBody>
      </p:sp>
    </p:spTree>
    <p:extLst>
      <p:ext uri="{BB962C8B-B14F-4D97-AF65-F5344CB8AC3E}">
        <p14:creationId xmlns:p14="http://schemas.microsoft.com/office/powerpoint/2010/main" xmlns="" val="41581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Hermaphrodite:</a:t>
            </a:r>
            <a:r>
              <a:rPr lang="fr-FR" baseline="0" dirty="0" smtClean="0"/>
              <a:t> réunion des caractères des deux </a:t>
            </a:r>
            <a:r>
              <a:rPr lang="fr-FR" baseline="0" dirty="0" err="1" smtClean="0"/>
              <a:t>sexs</a:t>
            </a:r>
            <a:r>
              <a:rPr lang="fr-FR" baseline="0" dirty="0" smtClean="0"/>
              <a:t> </a:t>
            </a:r>
            <a:endParaRPr lang="fr-FR" dirty="0" smtClean="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10</a:t>
            </a:fld>
            <a:endParaRPr lang="fr-FR"/>
          </a:p>
        </p:txBody>
      </p:sp>
    </p:spTree>
    <p:extLst>
      <p:ext uri="{BB962C8B-B14F-4D97-AF65-F5344CB8AC3E}">
        <p14:creationId xmlns:p14="http://schemas.microsoft.com/office/powerpoint/2010/main" xmlns="" val="299043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Vase </a:t>
            </a:r>
            <a:r>
              <a:rPr lang="ar-DZ" baseline="0" dirty="0" smtClean="0"/>
              <a:t>الطين</a:t>
            </a:r>
            <a:endParaRPr lang="fr-FR" dirty="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13</a:t>
            </a:fld>
            <a:endParaRPr lang="fr-FR"/>
          </a:p>
        </p:txBody>
      </p:sp>
    </p:spTree>
    <p:extLst>
      <p:ext uri="{BB962C8B-B14F-4D97-AF65-F5344CB8AC3E}">
        <p14:creationId xmlns:p14="http://schemas.microsoft.com/office/powerpoint/2010/main" xmlns="" val="347663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Métamère; segmentation rond</a:t>
            </a:r>
            <a:endParaRPr lang="fr-FR" dirty="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15</a:t>
            </a:fld>
            <a:endParaRPr lang="fr-FR"/>
          </a:p>
        </p:txBody>
      </p:sp>
    </p:spTree>
    <p:extLst>
      <p:ext uri="{BB962C8B-B14F-4D97-AF65-F5344CB8AC3E}">
        <p14:creationId xmlns:p14="http://schemas.microsoft.com/office/powerpoint/2010/main" xmlns="" val="56383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Oins: </a:t>
            </a:r>
            <a:r>
              <a:rPr lang="ar-DZ" dirty="0" smtClean="0"/>
              <a:t>ممسوح’</a:t>
            </a:r>
            <a:r>
              <a:rPr lang="ar-DZ" baseline="0" dirty="0" smtClean="0"/>
              <a:t> مدهون</a:t>
            </a:r>
            <a:endParaRPr lang="fr-FR" dirty="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16</a:t>
            </a:fld>
            <a:endParaRPr lang="fr-FR"/>
          </a:p>
        </p:txBody>
      </p:sp>
    </p:spTree>
    <p:extLst>
      <p:ext uri="{BB962C8B-B14F-4D97-AF65-F5344CB8AC3E}">
        <p14:creationId xmlns:p14="http://schemas.microsoft.com/office/powerpoint/2010/main" xmlns="" val="412610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Néphridies: organe d’excrétion </a:t>
            </a:r>
          </a:p>
          <a:p>
            <a:r>
              <a:rPr lang="fr-FR" dirty="0" smtClean="0"/>
              <a:t>Réceptacles</a:t>
            </a:r>
            <a:r>
              <a:rPr lang="fr-FR" baseline="0" dirty="0" smtClean="0"/>
              <a:t> séminaux = </a:t>
            </a:r>
            <a:r>
              <a:rPr lang="fr-FR" baseline="0" dirty="0" err="1" smtClean="0"/>
              <a:t>spermathèque</a:t>
            </a:r>
            <a:r>
              <a:rPr lang="fr-FR" baseline="0" dirty="0" smtClean="0"/>
              <a:t>: organe féminin de stockage des </a:t>
            </a:r>
            <a:r>
              <a:rPr lang="fr-FR" baseline="0" dirty="0" err="1" smtClean="0"/>
              <a:t>spermatozoides</a:t>
            </a:r>
            <a:endParaRPr lang="fr-FR" dirty="0" smtClean="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19</a:t>
            </a:fld>
            <a:endParaRPr lang="fr-FR"/>
          </a:p>
        </p:txBody>
      </p:sp>
    </p:spTree>
    <p:extLst>
      <p:ext uri="{BB962C8B-B14F-4D97-AF65-F5344CB8AC3E}">
        <p14:creationId xmlns:p14="http://schemas.microsoft.com/office/powerpoint/2010/main" xmlns="" val="350454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Anse : </a:t>
            </a:r>
            <a:r>
              <a:rPr lang="ar-DZ" dirty="0" smtClean="0"/>
              <a:t>مقيض,</a:t>
            </a:r>
            <a:r>
              <a:rPr lang="ar-DZ" baseline="0" dirty="0" smtClean="0"/>
              <a:t> </a:t>
            </a:r>
            <a:r>
              <a:rPr lang="fr-FR" baseline="0" dirty="0" smtClean="0"/>
              <a:t>partie saillante de certains ustensiles qui sert à les saisir,</a:t>
            </a:r>
          </a:p>
          <a:p>
            <a:r>
              <a:rPr lang="fr-FR" baseline="0" dirty="0" smtClean="0"/>
              <a:t>Ablation: enlever, </a:t>
            </a:r>
            <a:r>
              <a:rPr lang="ar-DZ" baseline="0" smtClean="0"/>
              <a:t>إزالة</a:t>
            </a:r>
            <a:endParaRPr lang="fr-FR" dirty="0"/>
          </a:p>
        </p:txBody>
      </p:sp>
      <p:sp>
        <p:nvSpPr>
          <p:cNvPr id="4" name="Espace réservé du numéro de diapositive 3"/>
          <p:cNvSpPr>
            <a:spLocks noGrp="1"/>
          </p:cNvSpPr>
          <p:nvPr>
            <p:ph type="sldNum" sz="quarter" idx="10"/>
          </p:nvPr>
        </p:nvSpPr>
        <p:spPr/>
        <p:txBody>
          <a:bodyPr/>
          <a:lstStyle/>
          <a:p>
            <a:fld id="{C452FB24-7A0A-4309-9D6F-08BC217F6677}" type="slidenum">
              <a:rPr lang="fr-FR" smtClean="0"/>
              <a:pPr/>
              <a:t>27</a:t>
            </a:fld>
            <a:endParaRPr lang="fr-FR"/>
          </a:p>
        </p:txBody>
      </p:sp>
    </p:spTree>
    <p:extLst>
      <p:ext uri="{BB962C8B-B14F-4D97-AF65-F5344CB8AC3E}">
        <p14:creationId xmlns:p14="http://schemas.microsoft.com/office/powerpoint/2010/main" xmlns="" val="269400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AA7F3F8-AFBA-44A6-B450-1168C53DB6C9}"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69298B6-5C4C-4293-833D-0B33040E86A0}" type="datetimeFigureOut">
              <a:rPr lang="fr-FR" smtClean="0"/>
              <a:pPr/>
              <a:t>08/11/2021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1AF869-E4DA-4D6D-9A73-7A32489FEE0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298B6-5C4C-4293-833D-0B33040E86A0}" type="datetimeFigureOut">
              <a:rPr lang="fr-FR" smtClean="0"/>
              <a:pPr/>
              <a:t>08/11/2021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AF869-E4DA-4D6D-9A73-7A32489FEE0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686800" cy="1143000"/>
          </a:xfrm>
        </p:spPr>
        <p:txBody>
          <a:bodyPr>
            <a:noAutofit/>
          </a:bodyPr>
          <a:lstStyle/>
          <a:p>
            <a:r>
              <a:rPr lang="fr-FR" sz="3200" b="1" dirty="0" smtClean="0">
                <a:solidFill>
                  <a:srgbClr val="FF33CC"/>
                </a:solidFill>
                <a:latin typeface="Times New Roman" pitchFamily="18" charset="0"/>
                <a:cs typeface="Times New Roman" pitchFamily="18" charset="0"/>
              </a:rPr>
              <a:t>Université Djilali </a:t>
            </a:r>
            <a:r>
              <a:rPr lang="fr-FR" sz="3200" b="1" dirty="0" err="1" smtClean="0">
                <a:solidFill>
                  <a:srgbClr val="FF33CC"/>
                </a:solidFill>
                <a:latin typeface="Times New Roman" pitchFamily="18" charset="0"/>
                <a:cs typeface="Times New Roman" pitchFamily="18" charset="0"/>
              </a:rPr>
              <a:t>Bounaama</a:t>
            </a:r>
            <a:r>
              <a:rPr lang="fr-FR" sz="3200" b="1" dirty="0" smtClean="0">
                <a:solidFill>
                  <a:srgbClr val="FF33CC"/>
                </a:solidFill>
                <a:latin typeface="Times New Roman" pitchFamily="18" charset="0"/>
                <a:cs typeface="Times New Roman" pitchFamily="18" charset="0"/>
              </a:rPr>
              <a:t>  de </a:t>
            </a:r>
            <a:r>
              <a:rPr lang="fr-FR" sz="3200" b="1" dirty="0" err="1" smtClean="0">
                <a:solidFill>
                  <a:srgbClr val="FF33CC"/>
                </a:solidFill>
                <a:latin typeface="Times New Roman" pitchFamily="18" charset="0"/>
                <a:cs typeface="Times New Roman" pitchFamily="18" charset="0"/>
              </a:rPr>
              <a:t>Khemis</a:t>
            </a:r>
            <a:r>
              <a:rPr lang="fr-FR" sz="3200" b="1" dirty="0" smtClean="0">
                <a:solidFill>
                  <a:srgbClr val="FF33CC"/>
                </a:solidFill>
                <a:latin typeface="Times New Roman" pitchFamily="18" charset="0"/>
                <a:cs typeface="Times New Roman" pitchFamily="18" charset="0"/>
              </a:rPr>
              <a:t> Miliana</a:t>
            </a:r>
            <a:endParaRPr lang="fr-FR" sz="3200" b="1" dirty="0">
              <a:solidFill>
                <a:srgbClr val="FF33CC"/>
              </a:solidFill>
              <a:latin typeface="Times New Roman" pitchFamily="18" charset="0"/>
              <a:cs typeface="Times New Roman" pitchFamily="18" charset="0"/>
            </a:endParaRPr>
          </a:p>
        </p:txBody>
      </p:sp>
      <p:sp>
        <p:nvSpPr>
          <p:cNvPr id="4" name="ZoneTexte 3"/>
          <p:cNvSpPr txBox="1"/>
          <p:nvPr/>
        </p:nvSpPr>
        <p:spPr>
          <a:xfrm>
            <a:off x="428625" y="1571625"/>
            <a:ext cx="4737100" cy="646113"/>
          </a:xfrm>
          <a:prstGeom prst="rect">
            <a:avLst/>
          </a:prstGeom>
          <a:noFill/>
        </p:spPr>
        <p:txBody>
          <a:bodyPr wrap="none">
            <a:spAutoFit/>
          </a:bodyPr>
          <a:lstStyle/>
          <a:p>
            <a:pPr>
              <a:defRPr/>
            </a:pPr>
            <a:r>
              <a:rPr lang="fr-FR" sz="3600" b="1" u="sng" dirty="0">
                <a:solidFill>
                  <a:schemeClr val="bg1"/>
                </a:solidFill>
                <a:latin typeface="Times New Roman" pitchFamily="18" charset="0"/>
              </a:rPr>
              <a:t>Module</a:t>
            </a:r>
            <a:r>
              <a:rPr lang="fr-FR" sz="3600" b="1" dirty="0">
                <a:solidFill>
                  <a:schemeClr val="bg1"/>
                </a:solidFill>
                <a:latin typeface="Times New Roman" pitchFamily="18" charset="0"/>
              </a:rPr>
              <a:t> :</a:t>
            </a:r>
            <a:r>
              <a:rPr lang="fr-FR" sz="3600" b="1" dirty="0">
                <a:solidFill>
                  <a:srgbClr val="0000FF"/>
                </a:solidFill>
                <a:latin typeface="Times New Roman" pitchFamily="18" charset="0"/>
              </a:rPr>
              <a:t> </a:t>
            </a:r>
            <a:r>
              <a:rPr lang="fr-FR" sz="3600" b="1" dirty="0">
                <a:solidFill>
                  <a:srgbClr val="66FFFF"/>
                </a:solidFill>
                <a:latin typeface="Times New Roman" pitchFamily="18" charset="0"/>
              </a:rPr>
              <a:t>ZOOLOGIE</a:t>
            </a:r>
            <a:r>
              <a:rPr lang="fr-FR" sz="3600" b="1" dirty="0">
                <a:solidFill>
                  <a:srgbClr val="66FF33"/>
                </a:solidFill>
                <a:latin typeface="Times New Roman" pitchFamily="18" charset="0"/>
              </a:rPr>
              <a:t> </a:t>
            </a:r>
          </a:p>
        </p:txBody>
      </p:sp>
      <p:sp>
        <p:nvSpPr>
          <p:cNvPr id="5" name="Rectangle 3"/>
          <p:cNvSpPr txBox="1">
            <a:spLocks noChangeArrowheads="1"/>
          </p:cNvSpPr>
          <p:nvPr/>
        </p:nvSpPr>
        <p:spPr>
          <a:xfrm>
            <a:off x="434484" y="3000372"/>
            <a:ext cx="8280920" cy="1446213"/>
          </a:xfrm>
          <a:prstGeom prst="rect">
            <a:avLst/>
          </a:prstGeom>
          <a:solidFill>
            <a:srgbClr val="FFFF00"/>
          </a:solidFill>
          <a:ln>
            <a:solidFill>
              <a:schemeClr val="tx1"/>
            </a:solidFill>
          </a:ln>
        </p:spPr>
        <p:txBody>
          <a:bodyPr vert="horz" lIns="91440" tIns="45720" rIns="91440" bIns="45720" rtlCol="0">
            <a:normAutofit fontScale="25000" lnSpcReduction="20000"/>
          </a:bodyPr>
          <a:lstStyle/>
          <a:p>
            <a:pPr marL="342900" indent="-342900" algn="ctr">
              <a:spcBef>
                <a:spcPct val="20000"/>
              </a:spcBef>
              <a:defRPr/>
            </a:pPr>
            <a:r>
              <a:rPr kumimoji="0" lang="fr-FR" sz="3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14400" b="1"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indent="-342900" algn="ctr">
              <a:spcBef>
                <a:spcPct val="20000"/>
              </a:spcBef>
              <a:defRPr/>
            </a:pPr>
            <a:r>
              <a:rPr lang="fr-FR" sz="14400" b="1" dirty="0" smtClean="0"/>
              <a:t> </a:t>
            </a:r>
            <a:r>
              <a:rPr lang="fr-FR" sz="12800" b="1" dirty="0" smtClean="0">
                <a:latin typeface="Times New Roman" pitchFamily="18" charset="0"/>
                <a:cs typeface="Times New Roman" pitchFamily="18" charset="0"/>
              </a:rPr>
              <a:t>Etude pratique d’un Annélide : Le lombric (</a:t>
            </a:r>
            <a:r>
              <a:rPr lang="fr-FR" sz="12800" b="1" i="1" dirty="0" err="1" smtClean="0">
                <a:latin typeface="Times New Roman" pitchFamily="18" charset="0"/>
                <a:cs typeface="Times New Roman" pitchFamily="18" charset="0"/>
              </a:rPr>
              <a:t>Lumbricus</a:t>
            </a:r>
            <a:r>
              <a:rPr lang="fr-FR" sz="12800" b="1" dirty="0" smtClean="0">
                <a:latin typeface="Times New Roman" pitchFamily="18" charset="0"/>
                <a:cs typeface="Times New Roman" pitchFamily="18" charset="0"/>
              </a:rPr>
              <a:t> </a:t>
            </a:r>
            <a:r>
              <a:rPr lang="fr-FR" sz="12800" b="1" i="1" dirty="0" err="1" smtClean="0">
                <a:latin typeface="Times New Roman" pitchFamily="18" charset="0"/>
                <a:cs typeface="Times New Roman" pitchFamily="18" charset="0"/>
              </a:rPr>
              <a:t>terrestris</a:t>
            </a:r>
            <a:r>
              <a:rPr lang="fr-FR" sz="12800" b="1" dirty="0" smtClean="0">
                <a:latin typeface="Times New Roman" pitchFamily="18" charset="0"/>
                <a:cs typeface="Times New Roman" pitchFamily="18" charset="0"/>
              </a:rPr>
              <a:t>)</a:t>
            </a:r>
            <a:endParaRPr lang="fr-FR" sz="12800" dirty="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98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6500" b="1" i="0" u="none" strike="noStrike" kern="1200" cap="none" spc="0" normalizeH="0" baseline="0" noProof="0" dirty="0" smtClean="0">
                <a:ln>
                  <a:noFill/>
                </a:ln>
                <a:solidFill>
                  <a:srgbClr val="FF00FF"/>
                </a:solidFill>
                <a:effectLst/>
                <a:uLnTx/>
                <a:uFillTx/>
                <a:latin typeface="Times New Roman" pitchFamily="18" charset="0"/>
                <a:ea typeface="+mn-ea"/>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tabLst/>
              <a:defRPr/>
            </a:pPr>
            <a:r>
              <a:rPr lang="fr-FR" sz="6500" b="1" dirty="0" smtClean="0">
                <a:solidFill>
                  <a:srgbClr val="FF00FF"/>
                </a:solidFill>
                <a:latin typeface="Times New Roman" pitchFamily="18" charset="0"/>
                <a:cs typeface="Times New Roman" pitchFamily="18" charset="0"/>
              </a:rPr>
              <a:t>      </a:t>
            </a:r>
            <a:endParaRPr kumimoji="0" lang="fr-FR" sz="12000" b="1" i="0" u="none" strike="noStrike" kern="1200" cap="none" spc="0" normalizeH="0" baseline="0" noProof="0" dirty="0" smtClean="0">
              <a:ln>
                <a:noFill/>
              </a:ln>
              <a:solidFill>
                <a:srgbClr val="FF00FF"/>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80000"/>
              </a:lnSpc>
              <a:spcBef>
                <a:spcPct val="50000"/>
              </a:spcBef>
              <a:spcAft>
                <a:spcPts val="0"/>
              </a:spcAft>
              <a:buClrTx/>
              <a:buSzTx/>
              <a:buFont typeface="Arial" pitchFamily="34" charset="0"/>
              <a:buChar char="•"/>
              <a:tabLst/>
              <a:defRPr/>
            </a:pPr>
            <a:endParaRPr kumimoji="0" lang="fr-FR" sz="36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6" name="ZoneTexte 5"/>
          <p:cNvSpPr txBox="1"/>
          <p:nvPr/>
        </p:nvSpPr>
        <p:spPr>
          <a:xfrm>
            <a:off x="2698408" y="5194646"/>
            <a:ext cx="6422977" cy="1077218"/>
          </a:xfrm>
          <a:prstGeom prst="rect">
            <a:avLst/>
          </a:prstGeom>
          <a:noFill/>
        </p:spPr>
        <p:txBody>
          <a:bodyPr wrap="none">
            <a:spAutoFit/>
          </a:bodyPr>
          <a:lstStyle/>
          <a:p>
            <a:pPr>
              <a:defRPr/>
            </a:pPr>
            <a:r>
              <a:rPr lang="fr-FR" sz="2800" b="1" dirty="0" smtClean="0">
                <a:latin typeface="Times New Roman" pitchFamily="18" charset="0"/>
              </a:rPr>
              <a:t>Chargés de TP : M. BABA AISSA N.</a:t>
            </a:r>
          </a:p>
          <a:p>
            <a:pPr>
              <a:defRPr/>
            </a:pPr>
            <a:r>
              <a:rPr lang="fr-FR" sz="2800" b="1" dirty="0" smtClean="0">
                <a:solidFill>
                  <a:srgbClr val="0070C0"/>
                </a:solidFill>
                <a:latin typeface="Times New Roman" pitchFamily="18" charset="0"/>
              </a:rPr>
              <a:t>                             Mme DJEBROUNE A,</a:t>
            </a:r>
            <a:r>
              <a:rPr lang="fr-FR" sz="3600" b="1" dirty="0" smtClean="0">
                <a:solidFill>
                  <a:srgbClr val="0070C0"/>
                </a:solidFill>
                <a:latin typeface="Times New Roman" pitchFamily="18" charset="0"/>
              </a:rPr>
              <a:t> </a:t>
            </a:r>
            <a:endParaRPr lang="fr-FR" sz="3600" b="1" dirty="0">
              <a:solidFill>
                <a:srgbClr val="0070C0"/>
              </a:solidFill>
              <a:latin typeface="Times New Roman" pitchFamily="18" charset="0"/>
            </a:endParaRPr>
          </a:p>
        </p:txBody>
      </p:sp>
      <p:sp>
        <p:nvSpPr>
          <p:cNvPr id="7" name="Rectangle 6"/>
          <p:cNvSpPr/>
          <p:nvPr/>
        </p:nvSpPr>
        <p:spPr>
          <a:xfrm>
            <a:off x="3491880" y="2214554"/>
            <a:ext cx="2232248" cy="707886"/>
          </a:xfrm>
          <a:prstGeom prst="rect">
            <a:avLst/>
          </a:prstGeom>
        </p:spPr>
        <p:txBody>
          <a:bodyPr wrap="square">
            <a:spAutoFit/>
          </a:bodyPr>
          <a:lstStyle/>
          <a:p>
            <a:r>
              <a:rPr lang="fr-FR" sz="4000" b="1" u="sng" dirty="0" smtClean="0">
                <a:solidFill>
                  <a:srgbClr val="FF0000"/>
                </a:solidFill>
                <a:latin typeface="Times New Roman" pitchFamily="18" charset="0"/>
                <a:cs typeface="Times New Roman" pitchFamily="18" charset="0"/>
              </a:rPr>
              <a:t>TP n° 02</a:t>
            </a:r>
            <a:endParaRPr lang="fr-FR"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484" y="5017293"/>
            <a:ext cx="1890713"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4525963"/>
          </a:xfrm>
        </p:spPr>
        <p:txBody>
          <a:bodyPr/>
          <a:lstStyle/>
          <a:p>
            <a:pPr lvl="0" algn="just">
              <a:buNone/>
            </a:pPr>
            <a:r>
              <a:rPr lang="fr-FR" dirty="0" smtClean="0">
                <a:latin typeface="Times New Roman" pitchFamily="18" charset="0"/>
                <a:cs typeface="Times New Roman" pitchFamily="18" charset="0"/>
              </a:rPr>
              <a:t>Les lombrics sont hermaphrodite, c’est-à-dire à la fois mâle et femelle. Ils pondent leurs œufs dans une sorte de cocon de mucus, après un accouplement au cours duquel se fait un échange de spermatozoïdes. </a:t>
            </a:r>
          </a:p>
          <a:p>
            <a:endParaRPr lang="fr-FR" dirty="0"/>
          </a:p>
        </p:txBody>
      </p:sp>
      <p:pic>
        <p:nvPicPr>
          <p:cNvPr id="4" name="Picture 2" descr="http://www.biologyjunction.com/images/clip0016.GIF"/>
          <p:cNvPicPr>
            <a:picLocks noChangeAspect="1" noChangeArrowheads="1"/>
          </p:cNvPicPr>
          <p:nvPr/>
        </p:nvPicPr>
        <p:blipFill>
          <a:blip r:embed="rId3" cstate="print"/>
          <a:srcRect/>
          <a:stretch>
            <a:fillRect/>
          </a:stretch>
        </p:blipFill>
        <p:spPr bwMode="auto">
          <a:xfrm>
            <a:off x="2062175" y="3857628"/>
            <a:ext cx="5174121" cy="2857500"/>
          </a:xfrm>
          <a:prstGeom prst="rect">
            <a:avLst/>
          </a:prstGeom>
          <a:noFill/>
        </p:spPr>
      </p:pic>
      <p:sp>
        <p:nvSpPr>
          <p:cNvPr id="5" name="Titre 1"/>
          <p:cNvSpPr txBox="1">
            <a:spLocks/>
          </p:cNvSpPr>
          <p:nvPr/>
        </p:nvSpPr>
        <p:spPr>
          <a:xfrm>
            <a:off x="2285984" y="428604"/>
            <a:ext cx="4536504" cy="562074"/>
          </a:xfrm>
          <a:prstGeom prst="rect">
            <a:avLst/>
          </a:prstGeom>
          <a:solidFill>
            <a:srgbClr val="FFFF00"/>
          </a:solidFill>
          <a:ln>
            <a:solidFill>
              <a:srgbClr val="C0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smtClean="0">
                <a:solidFill>
                  <a:srgbClr val="FF0000"/>
                </a:solidFill>
                <a:latin typeface="Times New Roman" pitchFamily="18" charset="0"/>
                <a:ea typeface="+mj-ea"/>
                <a:cs typeface="Times New Roman" pitchFamily="18" charset="0"/>
              </a:rPr>
              <a:t>Reproduction</a:t>
            </a:r>
            <a:endParaRPr kumimoji="0" lang="fr-FR" sz="3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0648"/>
            <a:ext cx="6480720" cy="490066"/>
          </a:xfrm>
          <a:solidFill>
            <a:srgbClr val="FFFF00"/>
          </a:solidFill>
          <a:ln>
            <a:solidFill>
              <a:srgbClr val="C00000"/>
            </a:solidFill>
          </a:ln>
        </p:spPr>
        <p:txBody>
          <a:bodyPr>
            <a:normAutofit fontScale="90000"/>
          </a:bodyPr>
          <a:lstStyle/>
          <a:p>
            <a:r>
              <a:rPr lang="fr-FR" sz="3200" b="1" dirty="0" smtClean="0">
                <a:solidFill>
                  <a:srgbClr val="FF0000"/>
                </a:solidFill>
                <a:latin typeface="Times New Roman" pitchFamily="18" charset="0"/>
                <a:cs typeface="Times New Roman" pitchFamily="18" charset="0"/>
              </a:rPr>
              <a:t>Installation et entretien de l’élevage</a:t>
            </a:r>
            <a:endParaRPr lang="fr-FR" sz="32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196752"/>
            <a:ext cx="8229600" cy="4929411"/>
          </a:xfrm>
        </p:spPr>
        <p:txBody>
          <a:bodyPr>
            <a:normAutofit fontScale="92500" lnSpcReduction="10000"/>
          </a:bodyPr>
          <a:lstStyle/>
          <a:p>
            <a:pPr algn="just"/>
            <a:r>
              <a:rPr lang="fr-FR" dirty="0" smtClean="0">
                <a:latin typeface="Times New Roman" pitchFamily="18" charset="0"/>
                <a:cs typeface="Times New Roman" pitchFamily="18" charset="0"/>
              </a:rPr>
              <a:t>Dans une bouteille en plastique coupée superposer des couches de sable, de terreau et de terre ordinaire deux fois de suite. </a:t>
            </a:r>
          </a:p>
          <a:p>
            <a:pPr algn="just"/>
            <a:r>
              <a:rPr lang="fr-FR" dirty="0" smtClean="0">
                <a:latin typeface="Times New Roman" pitchFamily="18" charset="0"/>
                <a:cs typeface="Times New Roman" pitchFamily="18" charset="0"/>
              </a:rPr>
              <a:t>Recouvrir le sol de feuilles mortes et déposer des feuille de laitue et des rondelles de carottes. Placer une feuille de papier noir ou de carton sur des parties vitrées pour maintenir l’obscurité près des parois.</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Maintenir une humidité suffisante en pulvérisant de l’eau en surface tous les 2 ou 3 jours.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805264"/>
            <a:ext cx="8229600" cy="562074"/>
          </a:xfrm>
        </p:spPr>
        <p:txBody>
          <a:bodyPr>
            <a:noAutofit/>
          </a:bodyPr>
          <a:lstStyle/>
          <a:p>
            <a:r>
              <a:rPr lang="fr-FR" sz="3600" b="1" dirty="0" smtClean="0">
                <a:solidFill>
                  <a:srgbClr val="FF0000"/>
                </a:solidFill>
                <a:latin typeface="Times New Roman" pitchFamily="18" charset="0"/>
                <a:cs typeface="Times New Roman" pitchFamily="18" charset="0"/>
              </a:rPr>
              <a:t>La ferme à lombrics</a:t>
            </a:r>
            <a:endParaRPr lang="fr-FR" sz="3600"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4792100" y="764704"/>
            <a:ext cx="4351932" cy="4830785"/>
          </a:xfrm>
          <a:prstGeom prst="rect">
            <a:avLst/>
          </a:prstGeom>
          <a:noFill/>
          <a:ln w="9525">
            <a:noFill/>
            <a:miter lim="800000"/>
            <a:headEnd/>
            <a:tailEnd/>
          </a:ln>
        </p:spPr>
      </p:pic>
      <p:pic>
        <p:nvPicPr>
          <p:cNvPr id="5" name="Picture 3" descr="https://encrypted-tbn0.gstatic.com/images?q=tbn:ANd9GcT1tJS7HChvnoUoC7lA0NrYn-ekIttXQ_b0YaONePSadHMWPpLqew"/>
          <p:cNvPicPr>
            <a:picLocks noChangeAspect="1" noChangeArrowheads="1"/>
          </p:cNvPicPr>
          <p:nvPr/>
        </p:nvPicPr>
        <p:blipFill>
          <a:blip r:embed="rId3" cstate="print"/>
          <a:srcRect/>
          <a:stretch>
            <a:fillRect/>
          </a:stretch>
        </p:blipFill>
        <p:spPr bwMode="auto">
          <a:xfrm>
            <a:off x="1142976" y="3000372"/>
            <a:ext cx="3286148" cy="217930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714356"/>
            <a:ext cx="5421204" cy="725470"/>
          </a:xfrm>
          <a:solidFill>
            <a:srgbClr val="FFFF0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lvl="0"/>
            <a:r>
              <a:rPr lang="fr-FR" sz="2700" b="1" dirty="0" smtClean="0">
                <a:solidFill>
                  <a:srgbClr val="FF0000"/>
                </a:solidFill>
                <a:latin typeface="Times New Roman" pitchFamily="18" charset="0"/>
                <a:cs typeface="Times New Roman" pitchFamily="18" charset="0"/>
              </a:rPr>
              <a:t> </a:t>
            </a:r>
            <a:br>
              <a:rPr lang="fr-FR" sz="2700" b="1" dirty="0" smtClean="0">
                <a:solidFill>
                  <a:srgbClr val="FF0000"/>
                </a:solidFill>
                <a:latin typeface="Times New Roman" pitchFamily="18" charset="0"/>
                <a:cs typeface="Times New Roman" pitchFamily="18" charset="0"/>
              </a:rPr>
            </a:br>
            <a:r>
              <a:rPr lang="fr-FR" b="1" dirty="0" smtClean="0">
                <a:solidFill>
                  <a:srgbClr val="FF0000"/>
                </a:solidFill>
                <a:latin typeface="Times New Roman" pitchFamily="18" charset="0"/>
                <a:cs typeface="Times New Roman" pitchFamily="18" charset="0"/>
              </a:rPr>
              <a:t>Classification</a:t>
            </a:r>
            <a:r>
              <a:rPr lang="fr-FR" sz="4000" dirty="0" smtClean="0">
                <a:solidFill>
                  <a:srgbClr val="FF0000"/>
                </a:solidFill>
                <a:latin typeface="Times New Roman" pitchFamily="18" charset="0"/>
                <a:cs typeface="Times New Roman" pitchFamily="18" charset="0"/>
              </a:rPr>
              <a:t/>
            </a:r>
            <a:br>
              <a:rPr lang="fr-FR" sz="4000" dirty="0" smtClean="0">
                <a:solidFill>
                  <a:srgbClr val="FF0000"/>
                </a:solidFill>
                <a:latin typeface="Times New Roman" pitchFamily="18" charset="0"/>
                <a:cs typeface="Times New Roman" pitchFamily="18" charset="0"/>
              </a:rPr>
            </a:b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20000"/>
          </a:bodyPr>
          <a:lstStyle/>
          <a:p>
            <a:pPr>
              <a:buNone/>
            </a:pPr>
            <a:r>
              <a:rPr lang="fr-FR" sz="2400" b="1" dirty="0" smtClean="0">
                <a:latin typeface="Times New Roman" pitchFamily="18" charset="0"/>
                <a:cs typeface="Times New Roman" pitchFamily="18" charset="0"/>
              </a:rPr>
              <a:t>Règne: </a:t>
            </a:r>
            <a:r>
              <a:rPr lang="fr-FR" sz="2400" dirty="0" smtClean="0">
                <a:latin typeface="Times New Roman" pitchFamily="18" charset="0"/>
                <a:cs typeface="Times New Roman" pitchFamily="18" charset="0"/>
              </a:rPr>
              <a:t>Animal</a:t>
            </a:r>
            <a:r>
              <a:rPr lang="fr-FR" sz="2400" b="1" dirty="0" smtClean="0">
                <a:latin typeface="Times New Roman" pitchFamily="18" charset="0"/>
                <a:cs typeface="Times New Roman" pitchFamily="18" charset="0"/>
              </a:rPr>
              <a:t> </a:t>
            </a:r>
          </a:p>
          <a:p>
            <a:pPr>
              <a:buNone/>
            </a:pPr>
            <a:r>
              <a:rPr lang="fr-FR" sz="2400" b="1" dirty="0" smtClean="0">
                <a:latin typeface="Times New Roman" pitchFamily="18" charset="0"/>
                <a:cs typeface="Times New Roman" pitchFamily="18" charset="0"/>
              </a:rPr>
              <a:t>Sous règne: </a:t>
            </a:r>
            <a:r>
              <a:rPr lang="fr-FR" sz="2400" dirty="0" smtClean="0">
                <a:latin typeface="Times New Roman" pitchFamily="18" charset="0"/>
                <a:cs typeface="Times New Roman" pitchFamily="18" charset="0"/>
              </a:rPr>
              <a:t>Triploblastiques</a:t>
            </a:r>
          </a:p>
          <a:p>
            <a:pPr>
              <a:buNone/>
            </a:pPr>
            <a:r>
              <a:rPr lang="fr-FR" sz="2400" b="1" dirty="0" smtClean="0">
                <a:latin typeface="Times New Roman" pitchFamily="18" charset="0"/>
                <a:cs typeface="Times New Roman" pitchFamily="18" charset="0"/>
              </a:rPr>
              <a:t>Embranchement</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 Annélides (vers annelés)</a:t>
            </a:r>
          </a:p>
          <a:p>
            <a:pPr>
              <a:buNone/>
            </a:pPr>
            <a:r>
              <a:rPr lang="fr-FR" sz="2400" b="1" dirty="0">
                <a:latin typeface="Times New Roman" pitchFamily="18" charset="0"/>
                <a:cs typeface="Times New Roman" pitchFamily="18" charset="0"/>
              </a:rPr>
              <a:t>Classe </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Clitellates</a:t>
            </a:r>
            <a:r>
              <a:rPr lang="fr-FR" sz="2400" dirty="0" smtClean="0">
                <a:latin typeface="Times New Roman" pitchFamily="18" charset="0"/>
                <a:cs typeface="Times New Roman" pitchFamily="18" charset="0"/>
              </a:rPr>
              <a:t> (</a:t>
            </a:r>
            <a:r>
              <a:rPr lang="fr-FR" sz="2400" dirty="0" err="1"/>
              <a:t>Clitellum</a:t>
            </a:r>
            <a:r>
              <a:rPr lang="fr-FR" sz="2400" dirty="0"/>
              <a:t>; section glandulaire, épidermique de la paroi du corps des </a:t>
            </a:r>
            <a:r>
              <a:rPr lang="fr-FR" sz="2400" dirty="0" smtClean="0"/>
              <a:t>lombric</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Sous classe: </a:t>
            </a:r>
            <a:r>
              <a:rPr lang="fr-FR" sz="2400" dirty="0" smtClean="0">
                <a:latin typeface="Times New Roman" pitchFamily="18" charset="0"/>
                <a:cs typeface="Times New Roman" pitchFamily="18" charset="0"/>
              </a:rPr>
              <a:t>Oligochètes</a:t>
            </a:r>
            <a:r>
              <a:rPr lang="fr-FR" sz="2400" dirty="0">
                <a:latin typeface="Times New Roman" pitchFamily="18" charset="0"/>
                <a:cs typeface="Times New Roman" pitchFamily="18" charset="0"/>
              </a:rPr>
              <a:t> : soies peu nombreuses par segment, hermaphrodite, vie libre </a:t>
            </a:r>
          </a:p>
          <a:p>
            <a:pPr>
              <a:buNone/>
            </a:pPr>
            <a:r>
              <a:rPr lang="fr-FR" sz="2400" b="1" dirty="0" smtClean="0">
                <a:latin typeface="Times New Roman" pitchFamily="18" charset="0"/>
                <a:cs typeface="Times New Roman" pitchFamily="18" charset="0"/>
              </a:rPr>
              <a:t>Ordre</a:t>
            </a:r>
            <a:r>
              <a:rPr lang="fr-FR" sz="2400" dirty="0">
                <a:latin typeface="Times New Roman" pitchFamily="18" charset="0"/>
                <a:cs typeface="Times New Roman" pitchFamily="18" charset="0"/>
              </a:rPr>
              <a:t> : Terricoles (par opposition aux Limicoles qui vivent dans la vase)</a:t>
            </a:r>
          </a:p>
          <a:p>
            <a:pPr>
              <a:buNone/>
            </a:pPr>
            <a:r>
              <a:rPr lang="fr-FR" sz="2400" b="1" dirty="0" smtClean="0">
                <a:latin typeface="Times New Roman" pitchFamily="18" charset="0"/>
                <a:cs typeface="Times New Roman" pitchFamily="18" charset="0"/>
              </a:rPr>
              <a:t>Sous ordre</a:t>
            </a:r>
            <a:r>
              <a:rPr lang="fr-FR" sz="2400" b="1" dirty="0">
                <a:latin typeface="Times New Roman" pitchFamily="18" charset="0"/>
                <a:cs typeface="Times New Roman" pitchFamily="18" charset="0"/>
              </a:rPr>
              <a:t> : </a:t>
            </a:r>
            <a:r>
              <a:rPr lang="fr-FR" sz="2400" dirty="0">
                <a:latin typeface="Times New Roman" pitchFamily="18" charset="0"/>
                <a:cs typeface="Times New Roman" pitchFamily="18" charset="0"/>
              </a:rPr>
              <a:t>Terrestres</a:t>
            </a:r>
          </a:p>
          <a:p>
            <a:pPr>
              <a:buNone/>
            </a:pPr>
            <a:r>
              <a:rPr lang="fr-FR" sz="2400" b="1" dirty="0">
                <a:latin typeface="Times New Roman" pitchFamily="18" charset="0"/>
                <a:cs typeface="Times New Roman" pitchFamily="18" charset="0"/>
              </a:rPr>
              <a:t>Famille </a:t>
            </a:r>
            <a:r>
              <a:rPr lang="fr-FR" sz="2400" b="1"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Lumbricidae</a:t>
            </a:r>
            <a:endParaRPr lang="fr-FR" sz="2400" dirty="0">
              <a:latin typeface="Times New Roman" pitchFamily="18" charset="0"/>
              <a:cs typeface="Times New Roman" pitchFamily="18" charset="0"/>
            </a:endParaRPr>
          </a:p>
          <a:p>
            <a:pPr>
              <a:buNone/>
            </a:pPr>
            <a:r>
              <a:rPr lang="fr-FR" sz="2400" b="1" dirty="0">
                <a:latin typeface="Times New Roman" pitchFamily="18" charset="0"/>
                <a:cs typeface="Times New Roman" pitchFamily="18" charset="0"/>
              </a:rPr>
              <a:t>Genre : </a:t>
            </a:r>
            <a:r>
              <a:rPr lang="fr-FR" sz="2400" i="1" dirty="0">
                <a:latin typeface="Times New Roman" pitchFamily="18" charset="0"/>
                <a:cs typeface="Times New Roman" pitchFamily="18" charset="0"/>
              </a:rPr>
              <a:t>Lumbricus</a:t>
            </a:r>
            <a:endParaRPr lang="fr-FR" sz="2400" dirty="0">
              <a:latin typeface="Times New Roman" pitchFamily="18" charset="0"/>
              <a:cs typeface="Times New Roman" pitchFamily="18" charset="0"/>
            </a:endParaRPr>
          </a:p>
          <a:p>
            <a:pPr>
              <a:buNone/>
            </a:pPr>
            <a:r>
              <a:rPr lang="fr-FR" sz="2400" b="1" dirty="0">
                <a:latin typeface="Times New Roman" pitchFamily="18" charset="0"/>
                <a:cs typeface="Times New Roman" pitchFamily="18" charset="0"/>
              </a:rPr>
              <a:t>Espèce : </a:t>
            </a:r>
            <a:r>
              <a:rPr lang="fr-FR" sz="2400" i="1" dirty="0">
                <a:latin typeface="Times New Roman" pitchFamily="18" charset="0"/>
                <a:cs typeface="Times New Roman" pitchFamily="18" charset="0"/>
              </a:rPr>
              <a:t>Lumbricus</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terrestris</a:t>
            </a:r>
            <a:endParaRPr lang="fr-FR" sz="2400" dirty="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4525963"/>
          </a:xfrm>
        </p:spPr>
        <p:txBody>
          <a:bodyPr>
            <a:normAutofit fontScale="85000" lnSpcReduction="20000"/>
          </a:bodyPr>
          <a:lstStyle/>
          <a:p>
            <a:pPr lvl="0">
              <a:buNone/>
            </a:pPr>
            <a:r>
              <a:rPr lang="fr-FR" b="1" u="sng" dirty="0">
                <a:solidFill>
                  <a:srgbClr val="FF0000"/>
                </a:solidFill>
              </a:rPr>
              <a:t>MATERIEL DE </a:t>
            </a:r>
            <a:r>
              <a:rPr lang="fr-FR" b="1" u="sng" dirty="0" smtClean="0">
                <a:solidFill>
                  <a:srgbClr val="FF0000"/>
                </a:solidFill>
              </a:rPr>
              <a:t>MNIPULATION</a:t>
            </a:r>
          </a:p>
          <a:p>
            <a:pPr lvl="0">
              <a:buNone/>
            </a:pPr>
            <a:endParaRPr lang="fr-FR" dirty="0">
              <a:solidFill>
                <a:srgbClr val="FF0000"/>
              </a:solidFill>
            </a:endParaRPr>
          </a:p>
          <a:p>
            <a:pPr algn="just">
              <a:buNone/>
            </a:pPr>
            <a:r>
              <a:rPr lang="fr-FR" sz="3000" dirty="0" smtClean="0">
                <a:latin typeface="Times New Roman" pitchFamily="18" charset="0"/>
                <a:cs typeface="Times New Roman" pitchFamily="18" charset="0"/>
              </a:rPr>
              <a:t>Pince </a:t>
            </a:r>
            <a:r>
              <a:rPr lang="fr-FR" sz="3000" dirty="0">
                <a:latin typeface="Times New Roman" pitchFamily="18" charset="0"/>
                <a:cs typeface="Times New Roman" pitchFamily="18" charset="0"/>
              </a:rPr>
              <a:t>fine - Ciseaux fins - Scalpel - </a:t>
            </a:r>
            <a:r>
              <a:rPr lang="fr-FR" sz="3000" dirty="0" smtClean="0">
                <a:latin typeface="Times New Roman" pitchFamily="18" charset="0"/>
                <a:cs typeface="Times New Roman" pitchFamily="18" charset="0"/>
              </a:rPr>
              <a:t> </a:t>
            </a:r>
            <a:r>
              <a:rPr lang="fr-FR" sz="3000" dirty="0">
                <a:latin typeface="Times New Roman" pitchFamily="18" charset="0"/>
                <a:cs typeface="Times New Roman" pitchFamily="18" charset="0"/>
              </a:rPr>
              <a:t>Nombreuses </a:t>
            </a:r>
            <a:r>
              <a:rPr lang="fr-FR" sz="3000" dirty="0" smtClean="0">
                <a:latin typeface="Times New Roman" pitchFamily="18" charset="0"/>
                <a:cs typeface="Times New Roman" pitchFamily="18" charset="0"/>
              </a:rPr>
              <a:t>épingles </a:t>
            </a:r>
            <a:r>
              <a:rPr lang="fr-FR" sz="3000" dirty="0">
                <a:latin typeface="Times New Roman" pitchFamily="18" charset="0"/>
                <a:cs typeface="Times New Roman" pitchFamily="18" charset="0"/>
              </a:rPr>
              <a:t>- Cuvette à fond de liège - Loupe et microscope</a:t>
            </a:r>
            <a:r>
              <a:rPr lang="fr-FR" sz="3000" dirty="0" smtClean="0">
                <a:latin typeface="Times New Roman" pitchFamily="18" charset="0"/>
                <a:cs typeface="Times New Roman" pitchFamily="18" charset="0"/>
              </a:rPr>
              <a:t>.</a:t>
            </a:r>
          </a:p>
          <a:p>
            <a:pPr algn="just">
              <a:buNone/>
            </a:pPr>
            <a:endParaRPr lang="fr-FR" sz="3000" dirty="0">
              <a:latin typeface="Times New Roman" pitchFamily="18" charset="0"/>
              <a:cs typeface="Times New Roman" pitchFamily="18" charset="0"/>
            </a:endParaRPr>
          </a:p>
          <a:p>
            <a:pPr algn="just">
              <a:buNone/>
            </a:pPr>
            <a:r>
              <a:rPr lang="fr-FR" sz="3000" b="1" dirty="0" smtClean="0">
                <a:latin typeface="Times New Roman" pitchFamily="18" charset="0"/>
                <a:cs typeface="Times New Roman" pitchFamily="18" charset="0"/>
              </a:rPr>
              <a:t>Le </a:t>
            </a:r>
            <a:r>
              <a:rPr lang="fr-FR" sz="3000" b="1" dirty="0">
                <a:latin typeface="Times New Roman" pitchFamily="18" charset="0"/>
                <a:cs typeface="Times New Roman" pitchFamily="18" charset="0"/>
              </a:rPr>
              <a:t>matériel biologique</a:t>
            </a:r>
            <a:r>
              <a:rPr lang="fr-FR" sz="3000" dirty="0">
                <a:latin typeface="Times New Roman" pitchFamily="18" charset="0"/>
                <a:cs typeface="Times New Roman" pitchFamily="18" charset="0"/>
              </a:rPr>
              <a:t> : vers de terre</a:t>
            </a:r>
          </a:p>
          <a:p>
            <a:pPr algn="just">
              <a:buNone/>
            </a:pPr>
            <a:r>
              <a:rPr lang="fr-FR" sz="3000" dirty="0" smtClean="0">
                <a:latin typeface="Times New Roman" pitchFamily="18" charset="0"/>
                <a:cs typeface="Times New Roman" pitchFamily="18" charset="0"/>
              </a:rPr>
              <a:t>Les </a:t>
            </a:r>
            <a:r>
              <a:rPr lang="fr-FR" sz="3000" dirty="0">
                <a:latin typeface="Times New Roman" pitchFamily="18" charset="0"/>
                <a:cs typeface="Times New Roman" pitchFamily="18" charset="0"/>
              </a:rPr>
              <a:t>vers seront tués par aspersion d’alcool, éther ou chloroforme, dans un flacon bien bouché. </a:t>
            </a:r>
            <a:endParaRPr lang="fr-FR" sz="3000" dirty="0" smtClean="0">
              <a:latin typeface="Times New Roman" pitchFamily="18" charset="0"/>
              <a:cs typeface="Times New Roman" pitchFamily="18" charset="0"/>
            </a:endParaRPr>
          </a:p>
          <a:p>
            <a:pPr algn="just">
              <a:buNone/>
            </a:pPr>
            <a:endParaRPr lang="fr-FR" sz="3000" dirty="0">
              <a:latin typeface="Times New Roman" pitchFamily="18" charset="0"/>
              <a:cs typeface="Times New Roman" pitchFamily="18" charset="0"/>
            </a:endParaRPr>
          </a:p>
          <a:p>
            <a:pPr algn="just">
              <a:buNone/>
            </a:pPr>
            <a:r>
              <a:rPr lang="fr-FR" sz="3000" dirty="0" smtClean="0">
                <a:latin typeface="Times New Roman" pitchFamily="18" charset="0"/>
                <a:cs typeface="Times New Roman" pitchFamily="18" charset="0"/>
              </a:rPr>
              <a:t>Si </a:t>
            </a:r>
            <a:r>
              <a:rPr lang="fr-FR" sz="3000" dirty="0">
                <a:latin typeface="Times New Roman" pitchFamily="18" charset="0"/>
                <a:cs typeface="Times New Roman" pitchFamily="18" charset="0"/>
              </a:rPr>
              <a:t>l’on désire les conserver en vue d’une dissection ultérieure, les tuer d’abord à l’alcool 50° puis les fixer à l’alcool fort à 95°.</a:t>
            </a:r>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lvl="0"/>
            <a:r>
              <a:rPr lang="fr-FR" b="1" dirty="0" smtClean="0">
                <a:solidFill>
                  <a:srgbClr val="FF0000"/>
                </a:solidFill>
              </a:rPr>
              <a:t/>
            </a:r>
            <a:br>
              <a:rPr lang="fr-FR" b="1" dirty="0" smtClean="0">
                <a:solidFill>
                  <a:srgbClr val="FF0000"/>
                </a:solidFill>
              </a:rPr>
            </a:br>
            <a:r>
              <a:rPr lang="fr-FR" b="1" dirty="0" smtClean="0">
                <a:solidFill>
                  <a:srgbClr val="FF0000"/>
                </a:solidFill>
              </a:rPr>
              <a:t>ORGANISATION DU LOMBRIC</a:t>
            </a:r>
            <a:br>
              <a:rPr lang="fr-FR" b="1"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lstStyle/>
          <a:p>
            <a:pPr lvl="0">
              <a:buNone/>
            </a:pPr>
            <a:r>
              <a:rPr lang="fr-FR" b="1" dirty="0"/>
              <a:t>1. MORPHOLOGIE EXTERNE</a:t>
            </a:r>
            <a:endParaRPr lang="fr-FR" dirty="0"/>
          </a:p>
          <a:p>
            <a:pPr algn="just">
              <a:buNone/>
            </a:pPr>
            <a:r>
              <a:rPr lang="fr-FR" sz="2400" dirty="0" smtClean="0">
                <a:latin typeface="Times New Roman" pitchFamily="18" charset="0"/>
                <a:cs typeface="Times New Roman" pitchFamily="18" charset="0"/>
              </a:rPr>
              <a:t>Le </a:t>
            </a:r>
            <a:r>
              <a:rPr lang="fr-FR" sz="2400" dirty="0">
                <a:latin typeface="Times New Roman" pitchFamily="18" charset="0"/>
                <a:cs typeface="Times New Roman" pitchFamily="18" charset="0"/>
              </a:rPr>
              <a:t>lombric comporte </a:t>
            </a:r>
            <a:r>
              <a:rPr lang="fr-FR" sz="2400" b="1" dirty="0">
                <a:solidFill>
                  <a:srgbClr val="FF0000"/>
                </a:solidFill>
                <a:latin typeface="Times New Roman" pitchFamily="18" charset="0"/>
                <a:cs typeface="Times New Roman" pitchFamily="18" charset="0"/>
              </a:rPr>
              <a:t>100</a:t>
            </a:r>
            <a:r>
              <a:rPr lang="fr-FR" sz="2400" dirty="0">
                <a:latin typeface="Times New Roman" pitchFamily="18" charset="0"/>
                <a:cs typeface="Times New Roman" pitchFamily="18" charset="0"/>
              </a:rPr>
              <a:t> à </a:t>
            </a:r>
            <a:r>
              <a:rPr lang="fr-FR" sz="2400" b="1" dirty="0">
                <a:solidFill>
                  <a:srgbClr val="FF0000"/>
                </a:solidFill>
                <a:latin typeface="Times New Roman" pitchFamily="18" charset="0"/>
                <a:cs typeface="Times New Roman" pitchFamily="18" charset="0"/>
              </a:rPr>
              <a:t>180 anneaux</a:t>
            </a:r>
            <a:r>
              <a:rPr lang="fr-FR" sz="2400" dirty="0">
                <a:latin typeface="Times New Roman" pitchFamily="18" charset="0"/>
                <a:cs typeface="Times New Roman" pitchFamily="18" charset="0"/>
              </a:rPr>
              <a:t>. Chaque anneau, correspond à </a:t>
            </a:r>
            <a:r>
              <a:rPr lang="fr-FR" sz="2400" b="1" dirty="0">
                <a:latin typeface="Times New Roman" pitchFamily="18" charset="0"/>
                <a:cs typeface="Times New Roman" pitchFamily="18" charset="0"/>
              </a:rPr>
              <a:t>un métamère interne</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gn="just">
              <a:buNone/>
            </a:pPr>
            <a:endParaRPr lang="fr-FR" sz="2400" dirty="0">
              <a:latin typeface="Times New Roman" pitchFamily="18" charset="0"/>
              <a:cs typeface="Times New Roman" pitchFamily="18" charset="0"/>
            </a:endParaRPr>
          </a:p>
        </p:txBody>
      </p:sp>
      <p:pic>
        <p:nvPicPr>
          <p:cNvPr id="8194" name="Picture 2" descr="https://encrypted-tbn0.gstatic.com/images?q=tbn:ANd9GcQKdOEovOFeBGV4XMttkqp9GbxcNXjMPG-Aho1eA4fyIyI4YJwwFA"/>
          <p:cNvPicPr>
            <a:picLocks noChangeAspect="1" noChangeArrowheads="1"/>
          </p:cNvPicPr>
          <p:nvPr/>
        </p:nvPicPr>
        <p:blipFill>
          <a:blip r:embed="rId3" cstate="print"/>
          <a:srcRect/>
          <a:stretch>
            <a:fillRect/>
          </a:stretch>
        </p:blipFill>
        <p:spPr bwMode="auto">
          <a:xfrm>
            <a:off x="4286248" y="3786190"/>
            <a:ext cx="4552950" cy="30384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229600" cy="4525963"/>
          </a:xfrm>
        </p:spPr>
        <p:txBody>
          <a:bodyPr>
            <a:normAutofit fontScale="85000" lnSpcReduction="20000"/>
          </a:bodyPr>
          <a:lstStyle/>
          <a:p>
            <a:pPr lvl="0"/>
            <a:r>
              <a:rPr lang="fr-FR" b="1" dirty="0">
                <a:solidFill>
                  <a:srgbClr val="FF0000"/>
                </a:solidFill>
              </a:rPr>
              <a:t>Orientation</a:t>
            </a:r>
            <a:endParaRPr lang="fr-FR" dirty="0">
              <a:solidFill>
                <a:srgbClr val="FF0000"/>
              </a:solidFill>
            </a:endParaRPr>
          </a:p>
          <a:p>
            <a:pPr algn="just">
              <a:buNone/>
            </a:pPr>
            <a:r>
              <a:rPr lang="fr-FR" sz="2600" b="1" dirty="0" smtClean="0">
                <a:latin typeface="Times New Roman" pitchFamily="18" charset="0"/>
                <a:cs typeface="Times New Roman" pitchFamily="18" charset="0"/>
              </a:rPr>
              <a:t>La </a:t>
            </a:r>
            <a:r>
              <a:rPr lang="fr-FR" sz="2600" b="1" dirty="0">
                <a:latin typeface="Times New Roman" pitchFamily="18" charset="0"/>
                <a:cs typeface="Times New Roman" pitchFamily="18" charset="0"/>
              </a:rPr>
              <a:t>tête plus violacée</a:t>
            </a:r>
            <a:r>
              <a:rPr lang="fr-FR" sz="2600" dirty="0">
                <a:latin typeface="Times New Roman" pitchFamily="18" charset="0"/>
                <a:cs typeface="Times New Roman" pitchFamily="18" charset="0"/>
              </a:rPr>
              <a:t>, porte la bouche qui s’ouvre à la face </a:t>
            </a:r>
            <a:r>
              <a:rPr lang="fr-FR" sz="2600" b="1" dirty="0">
                <a:latin typeface="Times New Roman" pitchFamily="18" charset="0"/>
                <a:cs typeface="Times New Roman" pitchFamily="18" charset="0"/>
              </a:rPr>
              <a:t>ventrale. </a:t>
            </a:r>
            <a:r>
              <a:rPr lang="fr-FR" sz="2600" dirty="0">
                <a:latin typeface="Times New Roman" pitchFamily="18" charset="0"/>
                <a:cs typeface="Times New Roman" pitchFamily="18" charset="0"/>
              </a:rPr>
              <a:t>Le dos est plus sombre que le ventre.</a:t>
            </a:r>
          </a:p>
          <a:p>
            <a:pPr algn="just">
              <a:buNone/>
            </a:pPr>
            <a:r>
              <a:rPr lang="fr-FR" sz="2600" dirty="0" smtClean="0">
                <a:latin typeface="Times New Roman" pitchFamily="18" charset="0"/>
                <a:cs typeface="Times New Roman" pitchFamily="18" charset="0"/>
              </a:rPr>
              <a:t>Vers </a:t>
            </a:r>
            <a:r>
              <a:rPr lang="fr-FR" sz="2600" dirty="0">
                <a:latin typeface="Times New Roman" pitchFamily="18" charset="0"/>
                <a:cs typeface="Times New Roman" pitchFamily="18" charset="0"/>
              </a:rPr>
              <a:t>le quart antérieure du corps, entre les </a:t>
            </a:r>
            <a:r>
              <a:rPr lang="fr-FR" sz="2600" dirty="0" smtClean="0">
                <a:latin typeface="Times New Roman" pitchFamily="18" charset="0"/>
                <a:cs typeface="Times New Roman" pitchFamily="18" charset="0"/>
              </a:rPr>
              <a:t>32 </a:t>
            </a:r>
            <a:r>
              <a:rPr lang="fr-FR" sz="2600" baseline="30000" dirty="0" err="1">
                <a:latin typeface="Times New Roman" pitchFamily="18" charset="0"/>
                <a:cs typeface="Times New Roman" pitchFamily="18" charset="0"/>
              </a:rPr>
              <a:t>ème</a:t>
            </a:r>
            <a:r>
              <a:rPr lang="fr-FR" sz="2600" baseline="30000" dirty="0">
                <a:latin typeface="Times New Roman" pitchFamily="18" charset="0"/>
                <a:cs typeface="Times New Roman" pitchFamily="18" charset="0"/>
              </a:rPr>
              <a:t> </a:t>
            </a:r>
            <a:r>
              <a:rPr lang="fr-FR" sz="2600" dirty="0">
                <a:latin typeface="Times New Roman" pitchFamily="18" charset="0"/>
                <a:cs typeface="Times New Roman" pitchFamily="18" charset="0"/>
              </a:rPr>
              <a:t>et 37 </a:t>
            </a:r>
            <a:r>
              <a:rPr lang="fr-FR" sz="2600" baseline="30000" dirty="0" err="1">
                <a:latin typeface="Times New Roman" pitchFamily="18" charset="0"/>
                <a:cs typeface="Times New Roman" pitchFamily="18" charset="0"/>
              </a:rPr>
              <a:t>ème</a:t>
            </a:r>
            <a:r>
              <a:rPr lang="fr-FR" sz="2600" dirty="0">
                <a:latin typeface="Times New Roman" pitchFamily="18" charset="0"/>
                <a:cs typeface="Times New Roman" pitchFamily="18" charset="0"/>
              </a:rPr>
              <a:t> anneaux, rechercher un renflement (dorsal) où les anneaux sont oins apparents. C’est la </a:t>
            </a:r>
            <a:r>
              <a:rPr lang="fr-FR" sz="2600" b="1" dirty="0">
                <a:latin typeface="Times New Roman" pitchFamily="18" charset="0"/>
                <a:cs typeface="Times New Roman" pitchFamily="18" charset="0"/>
              </a:rPr>
              <a:t>selle </a:t>
            </a:r>
            <a:r>
              <a:rPr lang="fr-FR" sz="2600" dirty="0">
                <a:latin typeface="Times New Roman" pitchFamily="18" charset="0"/>
                <a:cs typeface="Times New Roman" pitchFamily="18" charset="0"/>
              </a:rPr>
              <a:t>ou </a:t>
            </a:r>
            <a:r>
              <a:rPr lang="fr-FR" sz="2600" dirty="0" err="1" smtClean="0">
                <a:latin typeface="Times New Roman" pitchFamily="18" charset="0"/>
                <a:cs typeface="Times New Roman" pitchFamily="18" charset="0"/>
              </a:rPr>
              <a:t>clitellum</a:t>
            </a:r>
            <a:endParaRPr lang="fr-FR" sz="2600" dirty="0" smtClean="0">
              <a:latin typeface="Times New Roman" pitchFamily="18" charset="0"/>
              <a:cs typeface="Times New Roman" pitchFamily="18" charset="0"/>
            </a:endParaRPr>
          </a:p>
          <a:p>
            <a:pPr algn="just">
              <a:buNone/>
            </a:pPr>
            <a:endParaRPr lang="fr-FR" sz="2600" dirty="0" smtClean="0">
              <a:latin typeface="Times New Roman" pitchFamily="18" charset="0"/>
              <a:cs typeface="Times New Roman" pitchFamily="18" charset="0"/>
            </a:endParaRPr>
          </a:p>
          <a:p>
            <a:pPr algn="just">
              <a:buNone/>
            </a:pPr>
            <a:r>
              <a:rPr lang="fr-FR" sz="2600" b="1" u="sng" dirty="0" smtClean="0">
                <a:solidFill>
                  <a:srgbClr val="0E0799"/>
                </a:solidFill>
                <a:latin typeface="Times New Roman" pitchFamily="18" charset="0"/>
                <a:cs typeface="Times New Roman" pitchFamily="18" charset="0"/>
              </a:rPr>
              <a:t>Rôle du </a:t>
            </a:r>
            <a:r>
              <a:rPr lang="fr-FR" sz="2600" b="1" u="sng" dirty="0" err="1" smtClean="0">
                <a:solidFill>
                  <a:srgbClr val="0E0799"/>
                </a:solidFill>
                <a:latin typeface="Times New Roman" pitchFamily="18" charset="0"/>
                <a:cs typeface="Times New Roman" pitchFamily="18" charset="0"/>
              </a:rPr>
              <a:t>clitellum</a:t>
            </a:r>
            <a:r>
              <a:rPr lang="fr-FR" sz="2600" b="1" u="sng" dirty="0" smtClean="0">
                <a:solidFill>
                  <a:srgbClr val="0E0799"/>
                </a:solidFill>
                <a:latin typeface="Times New Roman" pitchFamily="18" charset="0"/>
                <a:cs typeface="Times New Roman" pitchFamily="18" charset="0"/>
              </a:rPr>
              <a:t>:</a:t>
            </a:r>
            <a:r>
              <a:rPr lang="fr-FR" sz="2600" b="1" dirty="0" smtClean="0">
                <a:latin typeface="Times New Roman" pitchFamily="18" charset="0"/>
                <a:cs typeface="Times New Roman" pitchFamily="18" charset="0"/>
              </a:rPr>
              <a:t> </a:t>
            </a:r>
            <a:r>
              <a:rPr lang="fr-FR" sz="2600" dirty="0" smtClean="0">
                <a:latin typeface="Times New Roman" pitchFamily="18" charset="0"/>
                <a:cs typeface="Times New Roman" pitchFamily="18" charset="0"/>
              </a:rPr>
              <a:t>il est riche </a:t>
            </a:r>
            <a:r>
              <a:rPr lang="fr-FR" sz="2600" dirty="0">
                <a:latin typeface="Times New Roman" pitchFamily="18" charset="0"/>
                <a:cs typeface="Times New Roman" pitchFamily="18" charset="0"/>
              </a:rPr>
              <a:t>en glande à </a:t>
            </a:r>
            <a:r>
              <a:rPr lang="fr-FR" sz="2600" b="1" u="sng" dirty="0">
                <a:solidFill>
                  <a:srgbClr val="FF0000"/>
                </a:solidFill>
                <a:latin typeface="Times New Roman" pitchFamily="18" charset="0"/>
                <a:cs typeface="Times New Roman" pitchFamily="18" charset="0"/>
              </a:rPr>
              <a:t>mucus</a:t>
            </a:r>
            <a:r>
              <a:rPr lang="fr-FR" sz="2600" dirty="0">
                <a:latin typeface="Times New Roman" pitchFamily="18" charset="0"/>
                <a:cs typeface="Times New Roman" pitchFamily="18" charset="0"/>
              </a:rPr>
              <a:t> </a:t>
            </a:r>
            <a:r>
              <a:rPr lang="fr-FR" sz="2800" b="1" i="1" dirty="0" smtClean="0">
                <a:solidFill>
                  <a:srgbClr val="FF0000"/>
                </a:solidFill>
              </a:rPr>
              <a:t>qui joue un rôle dans la reproduction en secrétant un cocon de protection </a:t>
            </a:r>
            <a:r>
              <a:rPr lang="fr-FR" sz="2800" b="1" i="1" smtClean="0">
                <a:solidFill>
                  <a:srgbClr val="FF0000"/>
                </a:solidFill>
              </a:rPr>
              <a:t>des œufs</a:t>
            </a:r>
            <a:r>
              <a:rPr lang="fr-FR" sz="2800" b="1" i="1">
                <a:solidFill>
                  <a:srgbClr val="FF0000"/>
                </a:solidFill>
              </a:rPr>
              <a:t>;</a:t>
            </a:r>
            <a:r>
              <a:rPr lang="fr-FR" sz="2800" b="1" i="1" smtClean="0">
                <a:solidFill>
                  <a:srgbClr val="FF0000"/>
                </a:solidFill>
              </a:rPr>
              <a:t> dans </a:t>
            </a:r>
            <a:r>
              <a:rPr lang="fr-FR" sz="2800" b="1" i="1" dirty="0" smtClean="0">
                <a:solidFill>
                  <a:srgbClr val="FF0000"/>
                </a:solidFill>
              </a:rPr>
              <a:t>la protection hydrique, la respiration et dans la locomotion .</a:t>
            </a:r>
          </a:p>
          <a:p>
            <a:pPr algn="just">
              <a:buNone/>
            </a:pPr>
            <a:endParaRPr lang="fr-FR" sz="2600" dirty="0" smtClean="0">
              <a:latin typeface="Times New Roman" pitchFamily="18" charset="0"/>
              <a:cs typeface="Times New Roman" pitchFamily="18" charset="0"/>
            </a:endParaRPr>
          </a:p>
          <a:p>
            <a:pPr algn="just"/>
            <a:r>
              <a:rPr lang="fr-FR" sz="2800" b="1" dirty="0" smtClean="0">
                <a:solidFill>
                  <a:srgbClr val="FF0000"/>
                </a:solidFill>
                <a:latin typeface="Times New Roman" pitchFamily="18" charset="0"/>
                <a:cs typeface="Times New Roman" pitchFamily="18" charset="0"/>
              </a:rPr>
              <a:t>Symétrie</a:t>
            </a:r>
            <a:r>
              <a:rPr lang="fr-FR" sz="2600" dirty="0" smtClean="0">
                <a:latin typeface="Times New Roman" pitchFamily="18" charset="0"/>
                <a:cs typeface="Times New Roman" pitchFamily="18" charset="0"/>
              </a:rPr>
              <a:t>: </a:t>
            </a:r>
            <a:r>
              <a:rPr lang="fr-FR" sz="2600" dirty="0" err="1" smtClean="0">
                <a:latin typeface="Times New Roman" pitchFamily="18" charset="0"/>
                <a:cs typeface="Times New Roman" pitchFamily="18" charset="0"/>
              </a:rPr>
              <a:t>bilaterale</a:t>
            </a:r>
            <a:endParaRPr lang="fr-FR" sz="2600" dirty="0">
              <a:latin typeface="Times New Roman" pitchFamily="18" charset="0"/>
              <a:cs typeface="Times New Roman" pitchFamily="18" charset="0"/>
            </a:endParaRPr>
          </a:p>
          <a:p>
            <a:endParaRPr lang="fr-FR" dirty="0"/>
          </a:p>
        </p:txBody>
      </p:sp>
      <p:pic>
        <p:nvPicPr>
          <p:cNvPr id="4" name="Image 3" descr="C:\Users\USER\Pictures\Sans titreB.png"/>
          <p:cNvPicPr/>
          <p:nvPr/>
        </p:nvPicPr>
        <p:blipFill>
          <a:blip r:embed="rId3" cstate="print"/>
          <a:srcRect/>
          <a:stretch>
            <a:fillRect/>
          </a:stretch>
        </p:blipFill>
        <p:spPr bwMode="auto">
          <a:xfrm>
            <a:off x="5357818" y="4857760"/>
            <a:ext cx="3786182" cy="2000240"/>
          </a:xfrm>
          <a:prstGeom prst="rect">
            <a:avLst/>
          </a:prstGeom>
          <a:noFill/>
          <a:ln w="9525">
            <a:noFill/>
            <a:miter lim="800000"/>
            <a:headEnd/>
            <a:tailEnd/>
          </a:ln>
        </p:spPr>
      </p:pic>
      <p:sp>
        <p:nvSpPr>
          <p:cNvPr id="7170" name="AutoShape 2" descr="Description de l'image Earthworm on earth - heart.jpg."/>
          <p:cNvSpPr>
            <a:spLocks noChangeAspect="1" noChangeArrowheads="1"/>
          </p:cNvSpPr>
          <p:nvPr/>
        </p:nvSpPr>
        <p:spPr bwMode="auto">
          <a:xfrm>
            <a:off x="155575" y="-1173163"/>
            <a:ext cx="2762250" cy="2457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72" name="Picture 4" descr="https://encrypted-tbn2.gstatic.com/images?q=tbn:ANd9GcThL7hU-5SEwD9O6PJlMJHl0xf3VAUX02hC_XXItf8JzExDN0oKAg"/>
          <p:cNvPicPr>
            <a:picLocks noChangeAspect="1" noChangeArrowheads="1"/>
          </p:cNvPicPr>
          <p:nvPr/>
        </p:nvPicPr>
        <p:blipFill>
          <a:blip r:embed="rId4" cstate="print"/>
          <a:srcRect/>
          <a:stretch>
            <a:fillRect/>
          </a:stretch>
        </p:blipFill>
        <p:spPr bwMode="auto">
          <a:xfrm>
            <a:off x="3319392" y="5214950"/>
            <a:ext cx="1895550" cy="1428736"/>
          </a:xfrm>
          <a:prstGeom prst="rect">
            <a:avLst/>
          </a:prstGeom>
          <a:noFill/>
        </p:spPr>
      </p:pic>
      <p:pic>
        <p:nvPicPr>
          <p:cNvPr id="7174" name="Picture 6" descr="http://www.naturenorth.com/fall/ncrawler/images/image_08.jpg"/>
          <p:cNvPicPr>
            <a:picLocks noChangeAspect="1" noChangeArrowheads="1"/>
          </p:cNvPicPr>
          <p:nvPr/>
        </p:nvPicPr>
        <p:blipFill>
          <a:blip r:embed="rId5" cstate="print"/>
          <a:srcRect l="10638"/>
          <a:stretch>
            <a:fillRect/>
          </a:stretch>
        </p:blipFill>
        <p:spPr bwMode="auto">
          <a:xfrm>
            <a:off x="214282" y="4940383"/>
            <a:ext cx="3000396" cy="191761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smtClean="0">
                <a:solidFill>
                  <a:srgbClr val="FF0000"/>
                </a:solidFill>
              </a:rPr>
              <a:t>Soies</a:t>
            </a:r>
            <a:r>
              <a:rPr lang="fr-FR" dirty="0" smtClean="0"/>
              <a:t>: Chaque anneau en comporte deux paires ventrales et deux paires latérales. </a:t>
            </a:r>
            <a:r>
              <a:rPr lang="fr-FR" b="1" dirty="0" smtClean="0"/>
              <a:t>Observez à la loupe</a:t>
            </a:r>
          </a:p>
          <a:p>
            <a:r>
              <a:rPr lang="fr-FR" b="1" u="sng" dirty="0" smtClean="0">
                <a:solidFill>
                  <a:srgbClr val="FF0000"/>
                </a:solidFill>
              </a:rPr>
              <a:t>Rôle des soies</a:t>
            </a:r>
            <a:r>
              <a:rPr lang="fr-FR" b="1" dirty="0" smtClean="0">
                <a:solidFill>
                  <a:srgbClr val="FF0000"/>
                </a:solidFill>
              </a:rPr>
              <a:t>: </a:t>
            </a:r>
            <a:r>
              <a:rPr lang="fr-FR" b="1" dirty="0" smtClean="0"/>
              <a:t>locomotion et accrochage</a:t>
            </a:r>
            <a:endParaRPr lang="fr-F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4500570"/>
            <a:ext cx="8229600" cy="1143000"/>
          </a:xfrm>
          <a:ln>
            <a:solidFill>
              <a:srgbClr val="C00000"/>
            </a:solidFill>
          </a:ln>
        </p:spPr>
        <p:txBody>
          <a:bodyPr>
            <a:normAutofit/>
          </a:bodyPr>
          <a:lstStyle/>
          <a:p>
            <a:r>
              <a:rPr lang="fr-FR" sz="3200" dirty="0" smtClean="0">
                <a:latin typeface="Times New Roman" pitchFamily="18" charset="0"/>
                <a:cs typeface="Times New Roman" pitchFamily="18" charset="0"/>
              </a:rPr>
              <a:t>Schéma légendé de la morphologie externe du lombric </a:t>
            </a:r>
            <a:r>
              <a:rPr lang="fr-FR" sz="3200" i="1" dirty="0" err="1" smtClean="0">
                <a:latin typeface="Times New Roman" pitchFamily="18" charset="0"/>
                <a:cs typeface="Times New Roman" pitchFamily="18" charset="0"/>
              </a:rPr>
              <a:t>Lumbricus</a:t>
            </a:r>
            <a:r>
              <a:rPr lang="fr-FR" sz="3200" i="1" dirty="0" smtClean="0">
                <a:latin typeface="Times New Roman" pitchFamily="18" charset="0"/>
                <a:cs typeface="Times New Roman" pitchFamily="18" charset="0"/>
              </a:rPr>
              <a:t> </a:t>
            </a:r>
            <a:r>
              <a:rPr lang="fr-FR" sz="3200" i="1" dirty="0" err="1" smtClean="0">
                <a:latin typeface="Times New Roman" pitchFamily="18" charset="0"/>
                <a:cs typeface="Times New Roman" pitchFamily="18" charset="0"/>
              </a:rPr>
              <a:t>terrestris</a:t>
            </a:r>
            <a:r>
              <a:rPr lang="fr-FR" sz="3200" dirty="0" smtClean="0">
                <a:latin typeface="Times New Roman" pitchFamily="18" charset="0"/>
                <a:cs typeface="Times New Roman" pitchFamily="18" charset="0"/>
              </a:rPr>
              <a:t> </a:t>
            </a:r>
            <a:endParaRPr lang="fr-FR" sz="3200" dirty="0">
              <a:latin typeface="Times New Roman" pitchFamily="18" charset="0"/>
              <a:cs typeface="Times New Roman" pitchFamily="18" charset="0"/>
            </a:endParaRPr>
          </a:p>
        </p:txBody>
      </p:sp>
      <p:pic>
        <p:nvPicPr>
          <p:cNvPr id="4" name="Image 3" descr="C:\Users\USER\Pictures\Sans titreB.png"/>
          <p:cNvPicPr/>
          <p:nvPr/>
        </p:nvPicPr>
        <p:blipFill>
          <a:blip r:embed="rId2" cstate="print"/>
          <a:srcRect/>
          <a:stretch>
            <a:fillRect/>
          </a:stretch>
        </p:blipFill>
        <p:spPr bwMode="auto">
          <a:xfrm>
            <a:off x="1857356" y="642918"/>
            <a:ext cx="521494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785794"/>
            <a:ext cx="3786214" cy="4525963"/>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lvl="0"/>
            <a:r>
              <a:rPr lang="fr-FR" sz="4600" b="1" dirty="0" smtClean="0">
                <a:solidFill>
                  <a:srgbClr val="FF0000"/>
                </a:solidFill>
                <a:latin typeface="Times New Roman" pitchFamily="18" charset="0"/>
                <a:cs typeface="Times New Roman" pitchFamily="18" charset="0"/>
              </a:rPr>
              <a:t>Orifices</a:t>
            </a:r>
          </a:p>
          <a:p>
            <a:pPr lvl="0">
              <a:buNone/>
            </a:pPr>
            <a:endParaRPr lang="fr-FR" sz="4600" b="1" dirty="0" smtClean="0">
              <a:solidFill>
                <a:srgbClr val="FF0000"/>
              </a:solidFill>
              <a:latin typeface="Times New Roman" pitchFamily="18" charset="0"/>
              <a:cs typeface="Times New Roman" pitchFamily="18" charset="0"/>
            </a:endParaRPr>
          </a:p>
          <a:p>
            <a:pPr lvl="0">
              <a:buNone/>
            </a:pPr>
            <a:r>
              <a:rPr lang="fr-FR" b="1" i="1" dirty="0" smtClean="0">
                <a:latin typeface="Times New Roman" pitchFamily="18" charset="0"/>
                <a:cs typeface="Times New Roman" pitchFamily="18" charset="0"/>
              </a:rPr>
              <a:t>Bouche</a:t>
            </a:r>
            <a:endParaRPr lang="fr-FR" i="1" dirty="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Observer </a:t>
            </a:r>
            <a:r>
              <a:rPr lang="fr-FR" dirty="0">
                <a:latin typeface="Times New Roman" pitchFamily="18" charset="0"/>
                <a:cs typeface="Times New Roman" pitchFamily="18" charset="0"/>
              </a:rPr>
              <a:t>à la loupe le segment antérieur, dorsal et terminal, qui surplombe la bouche et les deux lèvres ventrales qui l’entourent. </a:t>
            </a:r>
            <a:endParaRPr lang="fr-FR" dirty="0" smtClean="0">
              <a:latin typeface="Times New Roman" pitchFamily="18" charset="0"/>
              <a:cs typeface="Times New Roman" pitchFamily="18" charset="0"/>
            </a:endParaRPr>
          </a:p>
          <a:p>
            <a:pPr algn="just">
              <a:buNone/>
            </a:pPr>
            <a:endParaRPr lang="fr-FR" dirty="0" smtClean="0">
              <a:latin typeface="Times New Roman" pitchFamily="18" charset="0"/>
              <a:cs typeface="Times New Roman" pitchFamily="18" charset="0"/>
            </a:endParaRPr>
          </a:p>
          <a:p>
            <a:pPr algn="just">
              <a:buNone/>
            </a:pPr>
            <a:r>
              <a:rPr lang="fr-FR" b="1" i="1" dirty="0" smtClean="0">
                <a:latin typeface="Times New Roman" pitchFamily="18" charset="0"/>
                <a:cs typeface="Times New Roman" pitchFamily="18" charset="0"/>
              </a:rPr>
              <a:t>Anus</a:t>
            </a:r>
            <a:endParaRPr lang="fr-FR" b="1" i="1" dirty="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Reconnaitre </a:t>
            </a:r>
            <a:r>
              <a:rPr lang="fr-FR" dirty="0">
                <a:latin typeface="Times New Roman" pitchFamily="18" charset="0"/>
                <a:cs typeface="Times New Roman" pitchFamily="18" charset="0"/>
              </a:rPr>
              <a:t>l’</a:t>
            </a:r>
            <a:r>
              <a:rPr lang="fr-FR" b="1" dirty="0">
                <a:latin typeface="Times New Roman" pitchFamily="18" charset="0"/>
                <a:cs typeface="Times New Roman" pitchFamily="18" charset="0"/>
              </a:rPr>
              <a:t>anus </a:t>
            </a:r>
            <a:r>
              <a:rPr lang="fr-FR" dirty="0">
                <a:latin typeface="Times New Roman" pitchFamily="18" charset="0"/>
                <a:cs typeface="Times New Roman" pitchFamily="18" charset="0"/>
              </a:rPr>
              <a:t>terminal. Comprimer pour provoquer la sortie d’un tortillon de terre</a:t>
            </a:r>
            <a:r>
              <a:rPr lang="fr-FR" dirty="0" smtClean="0">
                <a:latin typeface="Times New Roman" pitchFamily="18" charset="0"/>
                <a:cs typeface="Times New Roman" pitchFamily="18" charset="0"/>
              </a:rPr>
              <a:t>.</a:t>
            </a:r>
          </a:p>
          <a:p>
            <a:pPr algn="just">
              <a:buNone/>
            </a:pPr>
            <a:endParaRPr lang="fr-FR" dirty="0" smtClean="0">
              <a:latin typeface="Times New Roman" pitchFamily="18" charset="0"/>
              <a:cs typeface="Times New Roman" pitchFamily="18" charset="0"/>
            </a:endParaRPr>
          </a:p>
          <a:p>
            <a:pPr algn="just">
              <a:buNone/>
            </a:pPr>
            <a:r>
              <a:rPr lang="fr-FR" b="1" i="1" dirty="0" smtClean="0">
                <a:latin typeface="Times New Roman" pitchFamily="18" charset="0"/>
                <a:cs typeface="Times New Roman" pitchFamily="18" charset="0"/>
              </a:rPr>
              <a:t>Orifices génitaux</a:t>
            </a:r>
            <a:endParaRPr lang="fr-FR" b="1" i="1" dirty="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Rechercher </a:t>
            </a:r>
            <a:r>
              <a:rPr lang="fr-FR" dirty="0">
                <a:latin typeface="Times New Roman" pitchFamily="18" charset="0"/>
                <a:cs typeface="Times New Roman" pitchFamily="18" charset="0"/>
              </a:rPr>
              <a:t>les orifices </a:t>
            </a:r>
            <a:r>
              <a:rPr lang="fr-FR" dirty="0" smtClean="0">
                <a:latin typeface="Times New Roman" pitchFamily="18" charset="0"/>
                <a:cs typeface="Times New Roman" pitchFamily="18" charset="0"/>
              </a:rPr>
              <a:t>génitaux:</a:t>
            </a:r>
          </a:p>
          <a:p>
            <a:pPr algn="just"/>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mâles à fente transversale, bien visibles sur deux petits mamelons du 15</a:t>
            </a:r>
            <a:r>
              <a:rPr lang="fr-FR" baseline="30000" dirty="0">
                <a:latin typeface="Times New Roman" pitchFamily="18" charset="0"/>
                <a:cs typeface="Times New Roman" pitchFamily="18" charset="0"/>
              </a:rPr>
              <a:t>ème</a:t>
            </a:r>
            <a:r>
              <a:rPr lang="fr-FR" dirty="0">
                <a:latin typeface="Times New Roman" pitchFamily="18" charset="0"/>
                <a:cs typeface="Times New Roman" pitchFamily="18" charset="0"/>
              </a:rPr>
              <a:t> anneau</a:t>
            </a:r>
            <a:r>
              <a:rPr lang="fr-FR" dirty="0" smtClean="0">
                <a:latin typeface="Times New Roman" pitchFamily="18" charset="0"/>
                <a:cs typeface="Times New Roman" pitchFamily="18" charset="0"/>
              </a:rPr>
              <a:t>.</a:t>
            </a:r>
          </a:p>
          <a:p>
            <a:pPr algn="just"/>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Les orifices femelles  (sont habituellement invisibles en dehors de la période de la reproduction.</a:t>
            </a:r>
          </a:p>
          <a:p>
            <a:pPr algn="just"/>
            <a:endParaRPr lang="fr-FR" dirty="0"/>
          </a:p>
        </p:txBody>
      </p:sp>
      <p:pic>
        <p:nvPicPr>
          <p:cNvPr id="5" name="Image 4" descr="C:\Users\USER\Pictures\Sans titrennnnnnnnnnn.png"/>
          <p:cNvPicPr/>
          <p:nvPr/>
        </p:nvPicPr>
        <p:blipFill>
          <a:blip r:embed="rId3" cstate="print"/>
          <a:srcRect r="5602"/>
          <a:stretch>
            <a:fillRect/>
          </a:stretch>
        </p:blipFill>
        <p:spPr bwMode="auto">
          <a:xfrm>
            <a:off x="4214810" y="0"/>
            <a:ext cx="4929190" cy="5429264"/>
          </a:xfrm>
          <a:prstGeom prst="rect">
            <a:avLst/>
          </a:prstGeom>
          <a:noFill/>
          <a:ln w="9525">
            <a:noFill/>
            <a:miter lim="800000"/>
            <a:headEnd/>
            <a:tailEnd/>
          </a:ln>
        </p:spPr>
      </p:pic>
      <p:sp>
        <p:nvSpPr>
          <p:cNvPr id="4" name="ZoneTexte 3"/>
          <p:cNvSpPr txBox="1"/>
          <p:nvPr/>
        </p:nvSpPr>
        <p:spPr>
          <a:xfrm>
            <a:off x="500034" y="5715016"/>
            <a:ext cx="828680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800" b="1" dirty="0" smtClean="0">
                <a:latin typeface="Times New Roman" pitchFamily="18" charset="0"/>
                <a:cs typeface="Times New Roman" pitchFamily="18" charset="0"/>
              </a:rPr>
              <a:t>Schéma légendé de la partie antérieure du lombric </a:t>
            </a:r>
            <a:r>
              <a:rPr lang="fr-FR" sz="2800" b="1" i="1" dirty="0" err="1" smtClean="0">
                <a:latin typeface="Times New Roman" pitchFamily="18" charset="0"/>
                <a:cs typeface="Times New Roman" pitchFamily="18" charset="0"/>
              </a:rPr>
              <a:t>Lumbricus</a:t>
            </a:r>
            <a:r>
              <a:rPr lang="fr-FR" sz="2800" b="1" dirty="0" smtClean="0">
                <a:latin typeface="Times New Roman" pitchFamily="18" charset="0"/>
                <a:cs typeface="Times New Roman" pitchFamily="18" charset="0"/>
              </a:rPr>
              <a:t> </a:t>
            </a:r>
            <a:r>
              <a:rPr lang="fr-FR" sz="2800" b="1" i="1" dirty="0" err="1" smtClean="0">
                <a:latin typeface="Times New Roman" pitchFamily="18" charset="0"/>
                <a:cs typeface="Times New Roman" pitchFamily="18" charset="0"/>
              </a:rPr>
              <a:t>terrestris</a:t>
            </a:r>
            <a:r>
              <a:rPr lang="fr-FR" sz="2800" b="1" dirty="0" smtClean="0">
                <a:latin typeface="Times New Roman" pitchFamily="18" charset="0"/>
                <a:cs typeface="Times New Roman" pitchFamily="18" charset="0"/>
              </a:rPr>
              <a:t> (vue de face)</a:t>
            </a: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824" y="274638"/>
            <a:ext cx="3816424" cy="778098"/>
          </a:xfrm>
          <a:solidFill>
            <a:srgbClr val="FFFF00"/>
          </a:solidFill>
          <a:ln>
            <a:solidFill>
              <a:schemeClr val="tx1"/>
            </a:solidFill>
          </a:ln>
        </p:spPr>
        <p:txBody>
          <a:bodyPr/>
          <a:lstStyle/>
          <a:p>
            <a:r>
              <a:rPr lang="fr-FR" b="1" dirty="0" smtClean="0">
                <a:solidFill>
                  <a:srgbClr val="FF0000"/>
                </a:solidFill>
                <a:latin typeface="Times New Roman" pitchFamily="18" charset="0"/>
                <a:cs typeface="Times New Roman" pitchFamily="18" charset="0"/>
              </a:rPr>
              <a:t>But</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95536" y="1268760"/>
            <a:ext cx="8229600" cy="4421088"/>
          </a:xfrm>
        </p:spPr>
        <p:txBody>
          <a:bodyPr>
            <a:noAutofit/>
          </a:bodyPr>
          <a:lstStyle/>
          <a:p>
            <a:pPr algn="just">
              <a:buNone/>
            </a:pPr>
            <a:r>
              <a:rPr lang="fr-FR" sz="40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L’objectif de ce TP est l’étude du lombric:</a:t>
            </a:r>
          </a:p>
          <a:p>
            <a:pPr algn="just">
              <a:buNone/>
            </a:pPr>
            <a:r>
              <a:rPr lang="fr-FR" sz="2400" b="1" dirty="0" smtClean="0">
                <a:solidFill>
                  <a:srgbClr val="FF33CC"/>
                </a:solidFill>
                <a:latin typeface="Times New Roman" pitchFamily="18" charset="0"/>
                <a:cs typeface="Times New Roman" pitchFamily="18" charset="0"/>
              </a:rPr>
              <a:t>1</a:t>
            </a:r>
            <a:r>
              <a:rPr lang="fr-FR" sz="2400" dirty="0" smtClean="0">
                <a:latin typeface="Times New Roman" pitchFamily="18" charset="0"/>
                <a:cs typeface="Times New Roman" pitchFamily="18" charset="0"/>
              </a:rPr>
              <a:t>-La morphologie externe: </a:t>
            </a:r>
            <a:endParaRPr lang="fr-FR" sz="2400" dirty="0" smtClean="0"/>
          </a:p>
          <a:p>
            <a:pPr algn="just">
              <a:buNone/>
            </a:pPr>
            <a:r>
              <a:rPr lang="fr-FR" sz="2400" dirty="0" smtClean="0">
                <a:latin typeface="Times New Roman" pitchFamily="18" charset="0"/>
                <a:cs typeface="Times New Roman" pitchFamily="18" charset="0"/>
              </a:rPr>
              <a:t>           -Forme générale.</a:t>
            </a:r>
          </a:p>
          <a:p>
            <a:pPr algn="just">
              <a:buNone/>
            </a:pPr>
            <a:r>
              <a:rPr lang="fr-FR" sz="2400" dirty="0" smtClean="0">
                <a:latin typeface="Times New Roman" pitchFamily="18" charset="0"/>
                <a:cs typeface="Times New Roman" pitchFamily="18" charset="0"/>
              </a:rPr>
              <a:t>           -Orientation.</a:t>
            </a:r>
          </a:p>
          <a:p>
            <a:pPr algn="just">
              <a:buNone/>
            </a:pPr>
            <a:r>
              <a:rPr lang="fr-FR" sz="2400" dirty="0" smtClean="0">
                <a:latin typeface="Times New Roman" pitchFamily="18" charset="0"/>
                <a:cs typeface="Times New Roman" pitchFamily="18" charset="0"/>
              </a:rPr>
              <a:t>           -Symétrie.</a:t>
            </a:r>
          </a:p>
          <a:p>
            <a:pPr algn="just">
              <a:buNone/>
            </a:pPr>
            <a:r>
              <a:rPr lang="fr-FR" sz="2400" dirty="0" smtClean="0">
                <a:latin typeface="Times New Roman" pitchFamily="18" charset="0"/>
                <a:cs typeface="Times New Roman" pitchFamily="18" charset="0"/>
              </a:rPr>
              <a:t>           -Soies</a:t>
            </a:r>
          </a:p>
          <a:p>
            <a:pPr algn="just">
              <a:buNone/>
            </a:pPr>
            <a:r>
              <a:rPr lang="fr-FR" sz="2400" dirty="0" smtClean="0">
                <a:latin typeface="Times New Roman" pitchFamily="18" charset="0"/>
                <a:cs typeface="Times New Roman" pitchFamily="18" charset="0"/>
              </a:rPr>
              <a:t>           -Les anneaux</a:t>
            </a:r>
          </a:p>
          <a:p>
            <a:pPr algn="just">
              <a:buNone/>
            </a:pPr>
            <a:r>
              <a:rPr lang="fr-FR" sz="2400" dirty="0" smtClean="0">
                <a:latin typeface="Times New Roman" pitchFamily="18" charset="0"/>
                <a:cs typeface="Times New Roman" pitchFamily="18" charset="0"/>
              </a:rPr>
              <a:t>           -La couleur </a:t>
            </a:r>
          </a:p>
          <a:p>
            <a:pPr algn="just">
              <a:buNone/>
            </a:pPr>
            <a:r>
              <a:rPr lang="fr-FR" sz="2400" b="1" dirty="0" smtClean="0">
                <a:solidFill>
                  <a:srgbClr val="FF33CC"/>
                </a:solidFill>
                <a:latin typeface="Times New Roman" pitchFamily="18" charset="0"/>
                <a:cs typeface="Times New Roman" pitchFamily="18" charset="0"/>
              </a:rPr>
              <a:t>2</a:t>
            </a:r>
            <a:r>
              <a:rPr lang="fr-FR" sz="2400" dirty="0" smtClean="0">
                <a:latin typeface="Times New Roman" pitchFamily="18" charset="0"/>
                <a:cs typeface="Times New Roman" pitchFamily="18" charset="0"/>
              </a:rPr>
              <a:t>-L’anatomie interne:</a:t>
            </a:r>
          </a:p>
          <a:p>
            <a:pPr algn="just">
              <a:buNone/>
            </a:pPr>
            <a:r>
              <a:rPr lang="fr-FR" sz="2400" dirty="0" smtClean="0">
                <a:latin typeface="Times New Roman" pitchFamily="18" charset="0"/>
                <a:cs typeface="Times New Roman" pitchFamily="18" charset="0"/>
              </a:rPr>
              <a:t>           -Tube digestif.</a:t>
            </a:r>
          </a:p>
          <a:p>
            <a:pPr algn="just">
              <a:buNone/>
            </a:pPr>
            <a:r>
              <a:rPr lang="fr-FR" sz="2400" dirty="0" smtClean="0">
                <a:latin typeface="Times New Roman" pitchFamily="18" charset="0"/>
                <a:cs typeface="Times New Roman" pitchFamily="18" charset="0"/>
              </a:rPr>
              <a:t>           -Appareil circulatoire.</a:t>
            </a:r>
          </a:p>
          <a:p>
            <a:pPr algn="just">
              <a:buNone/>
            </a:pPr>
            <a:endParaRPr lang="fr-FR" sz="4000" dirty="0" smtClean="0">
              <a:latin typeface="Times New Roman" pitchFamily="18" charset="0"/>
              <a:cs typeface="Times New Roman" pitchFamily="18" charset="0"/>
            </a:endParaRPr>
          </a:p>
          <a:p>
            <a:pPr algn="just">
              <a:buNone/>
            </a:pPr>
            <a:endParaRPr lang="fr-FR"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29718" cy="5929354"/>
          </a:xfrm>
        </p:spPr>
        <p:txBody>
          <a:bodyPr>
            <a:normAutofit/>
          </a:bodyPr>
          <a:lstStyle/>
          <a:p>
            <a:pPr>
              <a:buNone/>
            </a:pPr>
            <a:r>
              <a:rPr lang="fr-FR" b="1" u="sng" dirty="0" smtClean="0">
                <a:solidFill>
                  <a:srgbClr val="FF0000"/>
                </a:solidFill>
              </a:rPr>
              <a:t>2</a:t>
            </a:r>
            <a:r>
              <a:rPr lang="fr-FR" b="1" u="sng" dirty="0">
                <a:solidFill>
                  <a:srgbClr val="FF0000"/>
                </a:solidFill>
              </a:rPr>
              <a:t>. ANATOMIE INTERNE </a:t>
            </a:r>
            <a:endParaRPr lang="fr-FR" dirty="0" smtClean="0">
              <a:solidFill>
                <a:srgbClr val="FF0000"/>
              </a:solidFill>
            </a:endParaRPr>
          </a:p>
          <a:p>
            <a:pPr>
              <a:buNone/>
            </a:pPr>
            <a:r>
              <a:rPr lang="fr-FR" sz="1800" b="1" dirty="0">
                <a:latin typeface="Times New Roman" pitchFamily="18" charset="0"/>
                <a:cs typeface="Times New Roman" pitchFamily="18" charset="0"/>
              </a:rPr>
              <a:t>(ETUDE DE TUBE DIGESTIF ET DE L’APPAREIL CIRCULATOIRE)</a:t>
            </a:r>
            <a:endParaRPr lang="fr-FR" sz="1800" dirty="0" smtClean="0">
              <a:latin typeface="Times New Roman" pitchFamily="18" charset="0"/>
              <a:cs typeface="Times New Roman" pitchFamily="18" charset="0"/>
            </a:endParaRPr>
          </a:p>
          <a:p>
            <a:pPr lvl="0"/>
            <a:r>
              <a:rPr lang="fr-FR" sz="1800" b="1" dirty="0">
                <a:latin typeface="Times New Roman" pitchFamily="18" charset="0"/>
                <a:cs typeface="Times New Roman" pitchFamily="18" charset="0"/>
              </a:rPr>
              <a:t>Dissection</a:t>
            </a:r>
            <a:endParaRPr lang="fr-FR" sz="1800" dirty="0">
              <a:latin typeface="Times New Roman" pitchFamily="18" charset="0"/>
              <a:cs typeface="Times New Roman" pitchFamily="18" charset="0"/>
            </a:endParaRPr>
          </a:p>
          <a:p>
            <a:pPr>
              <a:buNone/>
            </a:pPr>
            <a:r>
              <a:rPr lang="fr-FR" sz="1800" dirty="0" smtClean="0">
                <a:latin typeface="Times New Roman" pitchFamily="18" charset="0"/>
                <a:cs typeface="Times New Roman" pitchFamily="18" charset="0"/>
              </a:rPr>
              <a:t>Ne </a:t>
            </a:r>
            <a:r>
              <a:rPr lang="fr-FR" sz="1800" dirty="0">
                <a:latin typeface="Times New Roman" pitchFamily="18" charset="0"/>
                <a:cs typeface="Times New Roman" pitchFamily="18" charset="0"/>
              </a:rPr>
              <a:t>jamais oublier que les </a:t>
            </a:r>
            <a:r>
              <a:rPr lang="fr-FR" sz="1800" b="1" dirty="0">
                <a:latin typeface="Times New Roman" pitchFamily="18" charset="0"/>
                <a:cs typeface="Times New Roman" pitchFamily="18" charset="0"/>
              </a:rPr>
              <a:t>invertébrés</a:t>
            </a:r>
            <a:r>
              <a:rPr lang="fr-FR" sz="1800" dirty="0">
                <a:latin typeface="Times New Roman" pitchFamily="18" charset="0"/>
                <a:cs typeface="Times New Roman" pitchFamily="18" charset="0"/>
              </a:rPr>
              <a:t> doivent être disséqués par la </a:t>
            </a:r>
            <a:r>
              <a:rPr lang="fr-FR" sz="1800" b="1" dirty="0">
                <a:latin typeface="Times New Roman" pitchFamily="18" charset="0"/>
                <a:cs typeface="Times New Roman" pitchFamily="18" charset="0"/>
              </a:rPr>
              <a:t>face dorsale, </a:t>
            </a:r>
            <a:r>
              <a:rPr lang="fr-FR" sz="1800" dirty="0">
                <a:latin typeface="Times New Roman" pitchFamily="18" charset="0"/>
                <a:cs typeface="Times New Roman" pitchFamily="18" charset="0"/>
              </a:rPr>
              <a:t>donc ventre appliqué sur le liège de la cuvette</a:t>
            </a:r>
          </a:p>
          <a:p>
            <a:pPr lvl="0">
              <a:buFont typeface="Wingdings" pitchFamily="2" charset="2"/>
              <a:buChar char="ü"/>
            </a:pPr>
            <a:r>
              <a:rPr lang="fr-FR" sz="1800" dirty="0" smtClean="0">
                <a:latin typeface="Times New Roman" pitchFamily="18" charset="0"/>
                <a:cs typeface="Times New Roman" pitchFamily="18" charset="0"/>
              </a:rPr>
              <a:t>Etirer </a:t>
            </a:r>
            <a:r>
              <a:rPr lang="fr-FR" sz="1800" dirty="0">
                <a:latin typeface="Times New Roman" pitchFamily="18" charset="0"/>
                <a:cs typeface="Times New Roman" pitchFamily="18" charset="0"/>
              </a:rPr>
              <a:t>le lombric autant que </a:t>
            </a:r>
            <a:r>
              <a:rPr lang="fr-FR" sz="1800" dirty="0" smtClean="0">
                <a:latin typeface="Times New Roman" pitchFamily="18" charset="0"/>
                <a:cs typeface="Times New Roman" pitchFamily="18" charset="0"/>
              </a:rPr>
              <a:t>possible</a:t>
            </a:r>
          </a:p>
          <a:p>
            <a:pPr lvl="0">
              <a:buFont typeface="Wingdings" pitchFamily="2" charset="2"/>
              <a:buChar char="ü"/>
            </a:pPr>
            <a:r>
              <a:rPr lang="fr-FR" sz="1800" dirty="0" smtClean="0">
                <a:latin typeface="Times New Roman" pitchFamily="18" charset="0"/>
                <a:cs typeface="Times New Roman" pitchFamily="18" charset="0"/>
              </a:rPr>
              <a:t> Piquer </a:t>
            </a:r>
            <a:r>
              <a:rPr lang="fr-FR" sz="1800" dirty="0">
                <a:latin typeface="Times New Roman" pitchFamily="18" charset="0"/>
                <a:cs typeface="Times New Roman" pitchFamily="18" charset="0"/>
              </a:rPr>
              <a:t>deux épingles à chaque extrémité et quelques autres dans la longueur du corps, en observant une parfaite symétrie</a:t>
            </a:r>
            <a:r>
              <a:rPr lang="fr-FR" sz="1800" dirty="0" smtClean="0">
                <a:latin typeface="Times New Roman" pitchFamily="18" charset="0"/>
                <a:cs typeface="Times New Roman" pitchFamily="18" charset="0"/>
              </a:rPr>
              <a:t>.</a:t>
            </a:r>
          </a:p>
          <a:p>
            <a:pPr lvl="0">
              <a:buFont typeface="Wingdings" pitchFamily="2" charset="2"/>
              <a:buChar char="ü"/>
            </a:pPr>
            <a:endParaRPr lang="fr-FR" sz="1800" dirty="0" smtClean="0">
              <a:latin typeface="Times New Roman" pitchFamily="18" charset="0"/>
              <a:cs typeface="Times New Roman" pitchFamily="18" charset="0"/>
            </a:endParaRPr>
          </a:p>
          <a:p>
            <a:pPr lvl="0">
              <a:buNone/>
            </a:pPr>
            <a:endParaRPr lang="fr-FR" sz="1800" dirty="0" smtClean="0">
              <a:latin typeface="Times New Roman" pitchFamily="18" charset="0"/>
              <a:cs typeface="Times New Roman" pitchFamily="18" charset="0"/>
            </a:endParaRPr>
          </a:p>
          <a:p>
            <a:pPr lvl="0">
              <a:buNone/>
            </a:pPr>
            <a:endParaRPr lang="fr-FR" sz="1800" dirty="0">
              <a:latin typeface="Times New Roman" pitchFamily="18" charset="0"/>
              <a:cs typeface="Times New Roman" pitchFamily="18" charset="0"/>
            </a:endParaRPr>
          </a:p>
          <a:p>
            <a:pPr lvl="0">
              <a:buNone/>
            </a:pPr>
            <a:endParaRPr lang="fr-FR" sz="1800" dirty="0">
              <a:latin typeface="Times New Roman" pitchFamily="18" charset="0"/>
              <a:cs typeface="Times New Roman" pitchFamily="18" charset="0"/>
            </a:endParaRPr>
          </a:p>
          <a:p>
            <a:pPr lvl="0">
              <a:buFont typeface="Wingdings" pitchFamily="2" charset="2"/>
              <a:buChar char="ü"/>
            </a:pPr>
            <a:r>
              <a:rPr lang="fr-FR" sz="1800" dirty="0" smtClean="0">
                <a:latin typeface="Times New Roman" pitchFamily="18" charset="0"/>
                <a:cs typeface="Times New Roman" pitchFamily="18" charset="0"/>
              </a:rPr>
              <a:t> Inciser </a:t>
            </a:r>
            <a:r>
              <a:rPr lang="fr-FR" sz="1800" dirty="0">
                <a:latin typeface="Times New Roman" pitchFamily="18" charset="0"/>
                <a:cs typeface="Times New Roman" pitchFamily="18" charset="0"/>
              </a:rPr>
              <a:t>longitudinalement,  mais </a:t>
            </a:r>
            <a:r>
              <a:rPr lang="fr-FR" sz="1800" b="1" dirty="0">
                <a:latin typeface="Times New Roman" pitchFamily="18" charset="0"/>
                <a:cs typeface="Times New Roman" pitchFamily="18" charset="0"/>
              </a:rPr>
              <a:t>légèrement</a:t>
            </a:r>
            <a:r>
              <a:rPr lang="fr-FR" sz="1800" dirty="0">
                <a:latin typeface="Times New Roman" pitchFamily="18" charset="0"/>
                <a:cs typeface="Times New Roman" pitchFamily="18" charset="0"/>
              </a:rPr>
              <a:t>  sur le coté de la ligne dorsale, afin de ne pas léser le </a:t>
            </a:r>
            <a:r>
              <a:rPr lang="fr-FR" sz="1800" b="1" dirty="0">
                <a:latin typeface="Times New Roman" pitchFamily="18" charset="0"/>
                <a:cs typeface="Times New Roman" pitchFamily="18" charset="0"/>
              </a:rPr>
              <a:t>vaisseau sanguin </a:t>
            </a:r>
            <a:r>
              <a:rPr lang="fr-FR" sz="1800" b="1" dirty="0" smtClean="0">
                <a:latin typeface="Times New Roman" pitchFamily="18" charset="0"/>
                <a:cs typeface="Times New Roman" pitchFamily="18" charset="0"/>
              </a:rPr>
              <a:t>superficiel</a:t>
            </a:r>
            <a:r>
              <a:rPr lang="fr-FR" sz="1800" b="1" dirty="0">
                <a:latin typeface="Times New Roman" pitchFamily="18" charset="0"/>
                <a:cs typeface="Times New Roman" pitchFamily="18" charset="0"/>
              </a:rPr>
              <a:t>:</a:t>
            </a:r>
            <a:r>
              <a:rPr lang="fr-FR" sz="1800" dirty="0" smtClean="0">
                <a:latin typeface="Times New Roman" pitchFamily="18" charset="0"/>
                <a:cs typeface="Times New Roman" pitchFamily="18" charset="0"/>
              </a:rPr>
              <a:t> </a:t>
            </a:r>
          </a:p>
          <a:p>
            <a:pPr lvl="0">
              <a:buFont typeface="Wingdings" pitchFamily="2" charset="2"/>
              <a:buChar char="ü"/>
            </a:pPr>
            <a:r>
              <a:rPr lang="fr-FR" sz="1800" dirty="0" smtClean="0">
                <a:latin typeface="Times New Roman" pitchFamily="18" charset="0"/>
                <a:cs typeface="Times New Roman" pitchFamily="18" charset="0"/>
              </a:rPr>
              <a:t>Soulever la peau postérieure à l’aide d’une pince</a:t>
            </a:r>
          </a:p>
          <a:p>
            <a:pPr lvl="0">
              <a:buFont typeface="Wingdings" pitchFamily="2" charset="2"/>
              <a:buChar char="ü"/>
            </a:pPr>
            <a:r>
              <a:rPr lang="fr-FR" sz="1800" dirty="0" smtClean="0">
                <a:latin typeface="Times New Roman" pitchFamily="18" charset="0"/>
                <a:cs typeface="Times New Roman" pitchFamily="18" charset="0"/>
              </a:rPr>
              <a:t>Découper délicatement en se dirigeant vers la tête. </a:t>
            </a:r>
          </a:p>
          <a:p>
            <a:pPr lvl="0">
              <a:buFont typeface="Wingdings" pitchFamily="2" charset="2"/>
              <a:buChar char="ü"/>
            </a:pPr>
            <a:endParaRPr lang="fr-FR" dirty="0"/>
          </a:p>
          <a:p>
            <a:pPr lvl="0">
              <a:buFont typeface="Wingdings" pitchFamily="2" charset="2"/>
              <a:buChar char="ü"/>
            </a:pPr>
            <a:endParaRPr lang="fr-FR" dirty="0" smtClean="0"/>
          </a:p>
          <a:p>
            <a:pPr lvl="0">
              <a:buFont typeface="Wingdings" pitchFamily="2" charset="2"/>
              <a:buChar char="ü"/>
            </a:pPr>
            <a:endParaRPr lang="fr-FR" dirty="0"/>
          </a:p>
          <a:p>
            <a:pPr lvl="0">
              <a:buFont typeface="Wingdings" pitchFamily="2" charset="2"/>
              <a:buChar char="ü"/>
            </a:pPr>
            <a:endParaRPr lang="fr-FR" dirty="0" smtClean="0"/>
          </a:p>
          <a:p>
            <a:pPr lvl="0">
              <a:buFont typeface="Wingdings" pitchFamily="2" charset="2"/>
              <a:buChar char="ü"/>
            </a:pPr>
            <a:endParaRPr lang="fr-FR" dirty="0"/>
          </a:p>
          <a:p>
            <a:pPr lvl="0">
              <a:buFont typeface="Wingdings" pitchFamily="2" charset="2"/>
              <a:buChar char="ü"/>
            </a:pPr>
            <a:endParaRPr lang="fr-FR" dirty="0" smtClean="0"/>
          </a:p>
          <a:p>
            <a:pPr lvl="0">
              <a:buFont typeface="Wingdings" pitchFamily="2" charset="2"/>
              <a:buChar char="ü"/>
            </a:pPr>
            <a:endParaRPr lang="fr-FR" dirty="0"/>
          </a:p>
          <a:p>
            <a:pPr lvl="0">
              <a:buFont typeface="Wingdings" pitchFamily="2" charset="2"/>
              <a:buChar char="ü"/>
            </a:pPr>
            <a:endParaRPr lang="fr-FR" dirty="0" smtClean="0"/>
          </a:p>
          <a:p>
            <a:pPr lvl="0">
              <a:buFont typeface="Wingdings" pitchFamily="2" charset="2"/>
              <a:buChar char="ü"/>
            </a:pPr>
            <a:endParaRPr lang="fr-FR" dirty="0"/>
          </a:p>
          <a:p>
            <a:pPr lvl="0">
              <a:buFont typeface="Wingdings" pitchFamily="2" charset="2"/>
              <a:buChar char="ü"/>
            </a:pPr>
            <a:endParaRPr lang="fr-FR" dirty="0" smtClean="0"/>
          </a:p>
          <a:p>
            <a:pPr lvl="0">
              <a:buFont typeface="Wingdings" pitchFamily="2" charset="2"/>
              <a:buChar char="ü"/>
            </a:pPr>
            <a:endParaRPr lang="fr-FR" dirty="0"/>
          </a:p>
          <a:p>
            <a:pPr lvl="0">
              <a:buFont typeface="Wingdings" pitchFamily="2" charset="2"/>
              <a:buChar char="ü"/>
            </a:pPr>
            <a:endParaRPr lang="fr-FR" dirty="0" smtClean="0"/>
          </a:p>
        </p:txBody>
      </p:sp>
      <p:pic>
        <p:nvPicPr>
          <p:cNvPr id="29699" name="Picture 3"/>
          <p:cNvPicPr>
            <a:picLocks noChangeAspect="1" noChangeArrowheads="1"/>
          </p:cNvPicPr>
          <p:nvPr/>
        </p:nvPicPr>
        <p:blipFill>
          <a:blip r:embed="rId2" cstate="print"/>
          <a:srcRect/>
          <a:stretch>
            <a:fillRect/>
          </a:stretch>
        </p:blipFill>
        <p:spPr bwMode="auto">
          <a:xfrm>
            <a:off x="785786" y="3214686"/>
            <a:ext cx="5909355" cy="929108"/>
          </a:xfrm>
          <a:prstGeom prst="rect">
            <a:avLst/>
          </a:prstGeom>
          <a:noFill/>
          <a:ln w="9525">
            <a:noFill/>
            <a:miter lim="800000"/>
            <a:headEnd/>
            <a:tailEnd/>
          </a:ln>
          <a:effectLst/>
        </p:spPr>
      </p:pic>
      <p:cxnSp>
        <p:nvCxnSpPr>
          <p:cNvPr id="8" name="Connecteur droit avec flèche 7"/>
          <p:cNvCxnSpPr/>
          <p:nvPr/>
        </p:nvCxnSpPr>
        <p:spPr>
          <a:xfrm>
            <a:off x="2214546" y="3857628"/>
            <a:ext cx="4357718"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29700" name="Picture 4"/>
          <p:cNvPicPr>
            <a:picLocks noChangeAspect="1" noChangeArrowheads="1"/>
          </p:cNvPicPr>
          <p:nvPr/>
        </p:nvPicPr>
        <p:blipFill>
          <a:blip r:embed="rId3" cstate="print"/>
          <a:srcRect t="10081" r="2638" b="15322"/>
          <a:stretch>
            <a:fillRect/>
          </a:stretch>
        </p:blipFill>
        <p:spPr bwMode="auto">
          <a:xfrm>
            <a:off x="5500662" y="5376643"/>
            <a:ext cx="3643338" cy="1481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4" descr="https://encrypted-tbn2.gstatic.com/images?q=tbn:ANd9GcSTYojjhgFOkxiX-CgoC3cUGSwUrA7SJu7xLXa_RkOBSwDGwHb7"/>
          <p:cNvPicPr>
            <a:picLocks noChangeAspect="1" noChangeArrowheads="1"/>
          </p:cNvPicPr>
          <p:nvPr/>
        </p:nvPicPr>
        <p:blipFill>
          <a:blip r:embed="rId2" cstate="print"/>
          <a:srcRect/>
          <a:stretch>
            <a:fillRect/>
          </a:stretch>
        </p:blipFill>
        <p:spPr bwMode="auto">
          <a:xfrm>
            <a:off x="809836" y="846138"/>
            <a:ext cx="7524328" cy="5635376"/>
          </a:xfrm>
          <a:prstGeom prst="rect">
            <a:avLst/>
          </a:prstGeom>
          <a:noFill/>
        </p:spPr>
      </p:pic>
    </p:spTree>
    <p:extLst>
      <p:ext uri="{BB962C8B-B14F-4D97-AF65-F5344CB8AC3E}">
        <p14:creationId xmlns:p14="http://schemas.microsoft.com/office/powerpoint/2010/main" xmlns="" val="3510190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8229600" cy="4525963"/>
          </a:xfrm>
        </p:spPr>
        <p:txBody>
          <a:bodyPr/>
          <a:lstStyle/>
          <a:p>
            <a:pPr lvl="0">
              <a:buFont typeface="Wingdings" pitchFamily="2" charset="2"/>
              <a:buChar char="ü"/>
            </a:pPr>
            <a:r>
              <a:rPr lang="fr-FR" sz="2000" dirty="0" smtClean="0"/>
              <a:t>Ecarter largement les parois, les fixer avec des épingles placées symétriquement.</a:t>
            </a:r>
          </a:p>
          <a:p>
            <a:pPr lvl="0">
              <a:buFont typeface="Wingdings" pitchFamily="2" charset="2"/>
              <a:buChar char="ü"/>
            </a:pPr>
            <a:r>
              <a:rPr lang="fr-FR" sz="2000" dirty="0" smtClean="0"/>
              <a:t>Recouvrir de 2 ou 3 cm d’eau</a:t>
            </a:r>
          </a:p>
          <a:p>
            <a:pPr>
              <a:buNone/>
            </a:pPr>
            <a:endParaRPr lang="fr-FR" dirty="0"/>
          </a:p>
        </p:txBody>
      </p:sp>
      <p:pic>
        <p:nvPicPr>
          <p:cNvPr id="4" name="Picture 2" descr="https://encrypted-tbn1.gstatic.com/images?q=tbn:ANd9GcStE7ZxdR8Nz53x2BdLhr5MHFNZ6VGd2jMsuE9YZkmlQ0SOHArP"/>
          <p:cNvPicPr>
            <a:picLocks noChangeAspect="1" noChangeArrowheads="1"/>
          </p:cNvPicPr>
          <p:nvPr/>
        </p:nvPicPr>
        <p:blipFill>
          <a:blip r:embed="rId2" cstate="print"/>
          <a:srcRect/>
          <a:stretch>
            <a:fillRect/>
          </a:stretch>
        </p:blipFill>
        <p:spPr bwMode="auto">
          <a:xfrm>
            <a:off x="357158" y="2071678"/>
            <a:ext cx="3541620" cy="2199534"/>
          </a:xfrm>
          <a:prstGeom prst="rect">
            <a:avLst/>
          </a:prstGeom>
          <a:noFill/>
        </p:spPr>
      </p:pic>
      <p:pic>
        <p:nvPicPr>
          <p:cNvPr id="5" name="Picture 6" descr="File:Autopsy Lumbricus terrestris.jpg"/>
          <p:cNvPicPr>
            <a:picLocks noChangeAspect="1" noChangeArrowheads="1"/>
          </p:cNvPicPr>
          <p:nvPr/>
        </p:nvPicPr>
        <p:blipFill>
          <a:blip r:embed="rId3" cstate="print"/>
          <a:srcRect l="3078" t="22052" r="7538" b="22563"/>
          <a:stretch>
            <a:fillRect/>
          </a:stretch>
        </p:blipFill>
        <p:spPr bwMode="auto">
          <a:xfrm>
            <a:off x="4071902" y="2071678"/>
            <a:ext cx="5072098" cy="21431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le:Autopsy Lumbricus terrestris.jpg"/>
          <p:cNvPicPr>
            <a:picLocks noChangeAspect="1" noChangeArrowheads="1"/>
          </p:cNvPicPr>
          <p:nvPr/>
        </p:nvPicPr>
        <p:blipFill>
          <a:blip r:embed="rId2" cstate="print"/>
          <a:srcRect l="4860" t="15090" r="11509" b="24552"/>
          <a:stretch>
            <a:fillRect/>
          </a:stretch>
        </p:blipFill>
        <p:spPr bwMode="auto">
          <a:xfrm>
            <a:off x="0" y="0"/>
            <a:ext cx="9128290" cy="4941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descr="http://www.biologyjunction.com/images/earthw6.jpg"/>
          <p:cNvPicPr>
            <a:picLocks noChangeAspect="1" noChangeArrowheads="1"/>
          </p:cNvPicPr>
          <p:nvPr/>
        </p:nvPicPr>
        <p:blipFill>
          <a:blip r:embed="rId2" cstate="print"/>
          <a:srcRect/>
          <a:stretch>
            <a:fillRect/>
          </a:stretch>
        </p:blipFill>
        <p:spPr bwMode="auto">
          <a:xfrm>
            <a:off x="445706" y="1157611"/>
            <a:ext cx="8332973" cy="4968552"/>
          </a:xfrm>
          <a:prstGeom prst="rect">
            <a:avLst/>
          </a:prstGeom>
          <a:noFill/>
        </p:spPr>
      </p:pic>
    </p:spTree>
    <p:extLst>
      <p:ext uri="{BB962C8B-B14F-4D97-AF65-F5344CB8AC3E}">
        <p14:creationId xmlns:p14="http://schemas.microsoft.com/office/powerpoint/2010/main" xmlns="" val="268123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42" y="357166"/>
            <a:ext cx="4614834" cy="4929222"/>
          </a:xfrm>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lvl="0">
              <a:buNone/>
            </a:pPr>
            <a:r>
              <a:rPr lang="fr-FR" sz="7600" b="1" dirty="0">
                <a:solidFill>
                  <a:srgbClr val="FF0000"/>
                </a:solidFill>
                <a:latin typeface="Times New Roman" pitchFamily="18" charset="0"/>
                <a:cs typeface="Times New Roman" pitchFamily="18" charset="0"/>
              </a:rPr>
              <a:t>Appareil digestif</a:t>
            </a:r>
            <a:endParaRPr lang="fr-FR" sz="7600" dirty="0">
              <a:solidFill>
                <a:srgbClr val="FF0000"/>
              </a:solidFill>
              <a:latin typeface="Times New Roman" pitchFamily="18" charset="0"/>
              <a:cs typeface="Times New Roman" pitchFamily="18" charset="0"/>
            </a:endParaRPr>
          </a:p>
          <a:p>
            <a:pPr>
              <a:buNone/>
            </a:pPr>
            <a:r>
              <a:rPr lang="fr-FR" dirty="0">
                <a:latin typeface="Times New Roman" pitchFamily="18" charset="0"/>
                <a:cs typeface="Times New Roman" pitchFamily="18" charset="0"/>
              </a:rPr>
              <a:t>	</a:t>
            </a:r>
            <a:r>
              <a:rPr lang="fr-FR" sz="5000" dirty="0">
                <a:latin typeface="Times New Roman" pitchFamily="18" charset="0"/>
                <a:cs typeface="Times New Roman" pitchFamily="18" charset="0"/>
              </a:rPr>
              <a:t>A ce stade de la préparation, apparaît nettement le tube digestif rectiligne clair en avant, brun en arrière (intestin), </a:t>
            </a:r>
          </a:p>
          <a:p>
            <a:pPr>
              <a:buNone/>
            </a:pPr>
            <a:r>
              <a:rPr lang="fr-FR" sz="5000" dirty="0">
                <a:latin typeface="Times New Roman" pitchFamily="18" charset="0"/>
                <a:cs typeface="Times New Roman" pitchFamily="18" charset="0"/>
              </a:rPr>
              <a:t>Reconnaitre :</a:t>
            </a:r>
          </a:p>
          <a:p>
            <a:pPr lvl="0">
              <a:buFont typeface="Wingdings" pitchFamily="2" charset="2"/>
              <a:buChar char="ü"/>
            </a:pPr>
            <a:r>
              <a:rPr lang="fr-FR" sz="5000" b="1" dirty="0">
                <a:latin typeface="Times New Roman" pitchFamily="18" charset="0"/>
                <a:cs typeface="Times New Roman" pitchFamily="18" charset="0"/>
              </a:rPr>
              <a:t>La bouche </a:t>
            </a:r>
          </a:p>
          <a:p>
            <a:pPr lvl="0">
              <a:buFont typeface="Wingdings" pitchFamily="2" charset="2"/>
              <a:buChar char="ü"/>
            </a:pPr>
            <a:r>
              <a:rPr lang="fr-FR" sz="5000" b="1" dirty="0">
                <a:latin typeface="Times New Roman" pitchFamily="18" charset="0"/>
                <a:cs typeface="Times New Roman" pitchFamily="18" charset="0"/>
              </a:rPr>
              <a:t>Le pharynx </a:t>
            </a:r>
            <a:r>
              <a:rPr lang="fr-FR" sz="5000" dirty="0">
                <a:latin typeface="Times New Roman" pitchFamily="18" charset="0"/>
                <a:cs typeface="Times New Roman" pitchFamily="18" charset="0"/>
              </a:rPr>
              <a:t>musculeux (1èr au 7</a:t>
            </a:r>
            <a:r>
              <a:rPr lang="fr-FR" sz="5000" baseline="30000" dirty="0">
                <a:latin typeface="Times New Roman" pitchFamily="18" charset="0"/>
                <a:cs typeface="Times New Roman" pitchFamily="18" charset="0"/>
              </a:rPr>
              <a:t>ème</a:t>
            </a:r>
            <a:r>
              <a:rPr lang="fr-FR" sz="5000" dirty="0">
                <a:latin typeface="Times New Roman" pitchFamily="18" charset="0"/>
                <a:cs typeface="Times New Roman" pitchFamily="18" charset="0"/>
              </a:rPr>
              <a:t> segment</a:t>
            </a:r>
            <a:r>
              <a:rPr lang="fr-FR" sz="5000" dirty="0" smtClean="0">
                <a:latin typeface="Times New Roman" pitchFamily="18" charset="0"/>
                <a:cs typeface="Times New Roman" pitchFamily="18" charset="0"/>
              </a:rPr>
              <a:t>). </a:t>
            </a:r>
            <a:r>
              <a:rPr lang="fr-FR" sz="5000" b="1" dirty="0" smtClean="0">
                <a:latin typeface="Times New Roman" pitchFamily="18" charset="0"/>
                <a:cs typeface="Times New Roman" pitchFamily="18" charset="0"/>
              </a:rPr>
              <a:t>force l'ingestion de la terre, des débris végétaux, </a:t>
            </a:r>
            <a:r>
              <a:rPr lang="fr-FR" sz="5000" b="1" dirty="0" err="1" smtClean="0">
                <a:latin typeface="Times New Roman" pitchFamily="18" charset="0"/>
                <a:cs typeface="Times New Roman" pitchFamily="18" charset="0"/>
              </a:rPr>
              <a:t>etc</a:t>
            </a:r>
            <a:endParaRPr lang="fr-FR" sz="5000" b="1" dirty="0" smtClean="0">
              <a:latin typeface="Times New Roman" pitchFamily="18" charset="0"/>
              <a:cs typeface="Times New Roman" pitchFamily="18" charset="0"/>
            </a:endParaRPr>
          </a:p>
          <a:p>
            <a:pPr lvl="0">
              <a:buFont typeface="Wingdings" pitchFamily="2" charset="2"/>
              <a:buChar char="ü"/>
            </a:pPr>
            <a:r>
              <a:rPr lang="fr-FR" sz="5000" b="1" dirty="0" smtClean="0">
                <a:latin typeface="Times New Roman" pitchFamily="18" charset="0"/>
                <a:cs typeface="Times New Roman" pitchFamily="18" charset="0"/>
              </a:rPr>
              <a:t>L’œsophage</a:t>
            </a:r>
            <a:r>
              <a:rPr lang="fr-FR" sz="5000" dirty="0" smtClean="0">
                <a:latin typeface="Times New Roman" pitchFamily="18" charset="0"/>
                <a:cs typeface="Times New Roman" pitchFamily="18" charset="0"/>
              </a:rPr>
              <a:t> </a:t>
            </a:r>
            <a:r>
              <a:rPr lang="fr-FR" sz="5000" dirty="0">
                <a:latin typeface="Times New Roman" pitchFamily="18" charset="0"/>
                <a:cs typeface="Times New Roman" pitchFamily="18" charset="0"/>
              </a:rPr>
              <a:t>(8</a:t>
            </a:r>
            <a:r>
              <a:rPr lang="fr-FR" sz="5000" baseline="30000" dirty="0">
                <a:latin typeface="Times New Roman" pitchFamily="18" charset="0"/>
                <a:cs typeface="Times New Roman" pitchFamily="18" charset="0"/>
              </a:rPr>
              <a:t>ème</a:t>
            </a:r>
            <a:r>
              <a:rPr lang="fr-FR" sz="5000" dirty="0">
                <a:latin typeface="Times New Roman" pitchFamily="18" charset="0"/>
                <a:cs typeface="Times New Roman" pitchFamily="18" charset="0"/>
              </a:rPr>
              <a:t> au 15</a:t>
            </a:r>
            <a:r>
              <a:rPr lang="fr-FR" sz="5000" baseline="30000" dirty="0">
                <a:latin typeface="Times New Roman" pitchFamily="18" charset="0"/>
                <a:cs typeface="Times New Roman" pitchFamily="18" charset="0"/>
              </a:rPr>
              <a:t>ème</a:t>
            </a:r>
            <a:r>
              <a:rPr lang="fr-FR" sz="5000" dirty="0">
                <a:latin typeface="Times New Roman" pitchFamily="18" charset="0"/>
                <a:cs typeface="Times New Roman" pitchFamily="18" charset="0"/>
              </a:rPr>
              <a:t> segment</a:t>
            </a:r>
            <a:r>
              <a:rPr lang="fr-FR" sz="5000" dirty="0" smtClean="0">
                <a:latin typeface="Times New Roman" pitchFamily="18" charset="0"/>
                <a:cs typeface="Times New Roman" pitchFamily="18" charset="0"/>
              </a:rPr>
              <a:t>): conduit au jabot.</a:t>
            </a:r>
          </a:p>
          <a:p>
            <a:pPr lvl="0">
              <a:buFont typeface="Wingdings" pitchFamily="2" charset="2"/>
              <a:buChar char="ü"/>
            </a:pPr>
            <a:r>
              <a:rPr lang="fr-FR" sz="5000" b="1" dirty="0">
                <a:latin typeface="Times New Roman" pitchFamily="18" charset="0"/>
                <a:cs typeface="Times New Roman" pitchFamily="18" charset="0"/>
              </a:rPr>
              <a:t>jabot</a:t>
            </a:r>
            <a:r>
              <a:rPr lang="fr-FR" sz="5000" dirty="0">
                <a:latin typeface="Times New Roman" pitchFamily="18" charset="0"/>
                <a:cs typeface="Times New Roman" pitchFamily="18" charset="0"/>
              </a:rPr>
              <a:t> (16</a:t>
            </a:r>
            <a:r>
              <a:rPr lang="fr-FR" sz="5000" baseline="30000" dirty="0">
                <a:latin typeface="Times New Roman" pitchFamily="18" charset="0"/>
                <a:cs typeface="Times New Roman" pitchFamily="18" charset="0"/>
              </a:rPr>
              <a:t>ème</a:t>
            </a:r>
            <a:r>
              <a:rPr lang="fr-FR" sz="5000" dirty="0">
                <a:latin typeface="Times New Roman" pitchFamily="18" charset="0"/>
                <a:cs typeface="Times New Roman" pitchFamily="18" charset="0"/>
              </a:rPr>
              <a:t> et 17</a:t>
            </a:r>
            <a:r>
              <a:rPr lang="fr-FR" sz="5000" baseline="30000" dirty="0">
                <a:latin typeface="Times New Roman" pitchFamily="18" charset="0"/>
                <a:cs typeface="Times New Roman" pitchFamily="18" charset="0"/>
              </a:rPr>
              <a:t>ème</a:t>
            </a:r>
            <a:r>
              <a:rPr lang="fr-FR" sz="5000" dirty="0">
                <a:latin typeface="Times New Roman" pitchFamily="18" charset="0"/>
                <a:cs typeface="Times New Roman" pitchFamily="18" charset="0"/>
              </a:rPr>
              <a:t> segment </a:t>
            </a:r>
            <a:r>
              <a:rPr lang="fr-FR" sz="5000" dirty="0" smtClean="0">
                <a:latin typeface="Times New Roman" pitchFamily="18" charset="0"/>
                <a:cs typeface="Times New Roman" pitchFamily="18" charset="0"/>
              </a:rPr>
              <a:t>s: </a:t>
            </a:r>
            <a:r>
              <a:rPr lang="fr-FR" sz="5000" b="1" dirty="0" smtClean="0">
                <a:latin typeface="Times New Roman" pitchFamily="18" charset="0"/>
                <a:cs typeface="Times New Roman" pitchFamily="18" charset="0"/>
              </a:rPr>
              <a:t>accumulation temporaire des matières ingérées.</a:t>
            </a:r>
          </a:p>
          <a:p>
            <a:pPr lvl="0">
              <a:buFont typeface="Wingdings" pitchFamily="2" charset="2"/>
              <a:buChar char="ü"/>
            </a:pPr>
            <a:r>
              <a:rPr lang="fr-FR" sz="5000" b="1" dirty="0">
                <a:latin typeface="Times New Roman" pitchFamily="18" charset="0"/>
                <a:cs typeface="Times New Roman" pitchFamily="18" charset="0"/>
              </a:rPr>
              <a:t>gésier </a:t>
            </a:r>
            <a:r>
              <a:rPr lang="fr-FR" sz="5000" dirty="0">
                <a:latin typeface="Times New Roman" pitchFamily="18" charset="0"/>
                <a:cs typeface="Times New Roman" pitchFamily="18" charset="0"/>
              </a:rPr>
              <a:t>musculeux (18</a:t>
            </a:r>
            <a:r>
              <a:rPr lang="fr-FR" sz="5000" baseline="30000" dirty="0">
                <a:latin typeface="Times New Roman" pitchFamily="18" charset="0"/>
                <a:cs typeface="Times New Roman" pitchFamily="18" charset="0"/>
              </a:rPr>
              <a:t>ème</a:t>
            </a:r>
            <a:r>
              <a:rPr lang="fr-FR" sz="5000" dirty="0">
                <a:latin typeface="Times New Roman" pitchFamily="18" charset="0"/>
                <a:cs typeface="Times New Roman" pitchFamily="18" charset="0"/>
              </a:rPr>
              <a:t> segment</a:t>
            </a:r>
            <a:r>
              <a:rPr lang="fr-FR" sz="5000" dirty="0" smtClean="0">
                <a:latin typeface="Times New Roman" pitchFamily="18" charset="0"/>
                <a:cs typeface="Times New Roman" pitchFamily="18" charset="0"/>
              </a:rPr>
              <a:t>): musclé, </a:t>
            </a:r>
            <a:r>
              <a:rPr lang="fr-FR" sz="5000" b="1" dirty="0" smtClean="0">
                <a:latin typeface="Times New Roman" pitchFamily="18" charset="0"/>
                <a:cs typeface="Times New Roman" pitchFamily="18" charset="0"/>
              </a:rPr>
              <a:t>broie les aliments.</a:t>
            </a:r>
            <a:r>
              <a:rPr lang="fr-FR" sz="5000" dirty="0" smtClean="0">
                <a:latin typeface="Times New Roman" pitchFamily="18" charset="0"/>
                <a:cs typeface="Times New Roman" pitchFamily="18" charset="0"/>
              </a:rPr>
              <a:t/>
            </a:r>
            <a:br>
              <a:rPr lang="fr-FR" sz="5000" dirty="0" smtClean="0">
                <a:latin typeface="Times New Roman" pitchFamily="18" charset="0"/>
                <a:cs typeface="Times New Roman" pitchFamily="18" charset="0"/>
              </a:rPr>
            </a:br>
            <a:r>
              <a:rPr lang="fr-FR" sz="5000" dirty="0" smtClean="0">
                <a:latin typeface="Times New Roman" pitchFamily="18" charset="0"/>
                <a:cs typeface="Times New Roman" pitchFamily="18" charset="0"/>
              </a:rPr>
              <a:t>possède une paroi musculaire épaisse </a:t>
            </a:r>
          </a:p>
          <a:p>
            <a:pPr lvl="0">
              <a:buFont typeface="Wingdings" pitchFamily="2" charset="2"/>
              <a:buChar char="ü"/>
            </a:pPr>
            <a:r>
              <a:rPr lang="fr-FR" sz="5000" b="1" dirty="0" smtClean="0">
                <a:latin typeface="Times New Roman" pitchFamily="18" charset="0"/>
                <a:cs typeface="Times New Roman" pitchFamily="18" charset="0"/>
              </a:rPr>
              <a:t>Glandes salivaires :</a:t>
            </a:r>
            <a:r>
              <a:rPr lang="fr-FR" sz="5000" dirty="0" smtClean="0">
                <a:latin typeface="Times New Roman" pitchFamily="18" charset="0"/>
                <a:cs typeface="Times New Roman" pitchFamily="18" charset="0"/>
              </a:rPr>
              <a:t> sécrétion enzymatique digestive déversée dans le pharynx.</a:t>
            </a:r>
          </a:p>
          <a:p>
            <a:pPr lvl="0">
              <a:buFont typeface="Wingdings" pitchFamily="2" charset="2"/>
              <a:buChar char="ü"/>
            </a:pPr>
            <a:r>
              <a:rPr lang="fr-FR" sz="5000" dirty="0" smtClean="0">
                <a:latin typeface="Times New Roman" pitchFamily="18" charset="0"/>
                <a:cs typeface="Times New Roman" pitchFamily="18" charset="0"/>
              </a:rPr>
              <a:t>Trois </a:t>
            </a:r>
            <a:r>
              <a:rPr lang="fr-FR" sz="5000" dirty="0">
                <a:latin typeface="Times New Roman" pitchFamily="18" charset="0"/>
                <a:cs typeface="Times New Roman" pitchFamily="18" charset="0"/>
              </a:rPr>
              <a:t>petites boursouflures blanches des </a:t>
            </a:r>
            <a:r>
              <a:rPr lang="fr-FR" sz="5000" b="1" dirty="0">
                <a:latin typeface="Times New Roman" pitchFamily="18" charset="0"/>
                <a:cs typeface="Times New Roman" pitchFamily="18" charset="0"/>
              </a:rPr>
              <a:t>glandes de MORREN </a:t>
            </a:r>
            <a:r>
              <a:rPr lang="fr-FR" sz="5000" dirty="0">
                <a:latin typeface="Times New Roman" pitchFamily="18" charset="0"/>
                <a:cs typeface="Times New Roman" pitchFamily="18" charset="0"/>
              </a:rPr>
              <a:t>(réserve de carbonate de calcium excédentaire ?) à la hauteur des segments 13et </a:t>
            </a:r>
            <a:r>
              <a:rPr lang="fr-FR" sz="5000" dirty="0" smtClean="0">
                <a:latin typeface="Times New Roman" pitchFamily="18" charset="0"/>
                <a:cs typeface="Times New Roman" pitchFamily="18" charset="0"/>
              </a:rPr>
              <a:t>14</a:t>
            </a:r>
            <a:endParaRPr lang="fr-FR" sz="5000" dirty="0">
              <a:latin typeface="Times New Roman" pitchFamily="18" charset="0"/>
              <a:cs typeface="Times New Roman" pitchFamily="18" charset="0"/>
            </a:endParaRPr>
          </a:p>
        </p:txBody>
      </p:sp>
      <p:pic>
        <p:nvPicPr>
          <p:cNvPr id="5" name="Image 4" descr="C:\Users\USER\Pictures\Sans titre BBBB.png"/>
          <p:cNvPicPr/>
          <p:nvPr/>
        </p:nvPicPr>
        <p:blipFill>
          <a:blip r:embed="rId2" cstate="print"/>
          <a:srcRect/>
          <a:stretch>
            <a:fillRect/>
          </a:stretch>
        </p:blipFill>
        <p:spPr bwMode="auto">
          <a:xfrm>
            <a:off x="4860032" y="188640"/>
            <a:ext cx="4071966" cy="6000792"/>
          </a:xfrm>
          <a:prstGeom prst="rect">
            <a:avLst/>
          </a:prstGeom>
          <a:noFill/>
          <a:ln w="9525">
            <a:noFill/>
            <a:miter lim="800000"/>
            <a:headEnd/>
            <a:tailEnd/>
          </a:ln>
        </p:spPr>
      </p:pic>
      <p:sp>
        <p:nvSpPr>
          <p:cNvPr id="4" name="ZoneTexte 3"/>
          <p:cNvSpPr txBox="1"/>
          <p:nvPr/>
        </p:nvSpPr>
        <p:spPr>
          <a:xfrm>
            <a:off x="0" y="6309320"/>
            <a:ext cx="9144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latin typeface="Times New Roman" pitchFamily="18" charset="0"/>
                <a:cs typeface="Times New Roman" pitchFamily="18" charset="0"/>
              </a:rPr>
              <a:t>Schéma légendé de l’appareil digestif du lombric </a:t>
            </a:r>
            <a:r>
              <a:rPr lang="fr-FR" sz="2000" b="1" i="1" dirty="0" err="1" smtClean="0">
                <a:latin typeface="Times New Roman" pitchFamily="18" charset="0"/>
                <a:cs typeface="Times New Roman" pitchFamily="18" charset="0"/>
              </a:rPr>
              <a:t>Lumbricus</a:t>
            </a:r>
            <a:r>
              <a:rPr lang="fr-FR" sz="2000" b="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terrestris</a:t>
            </a:r>
            <a:r>
              <a:rPr lang="fr-FR" sz="2000" b="1" dirty="0" smtClean="0">
                <a:latin typeface="Times New Roman" pitchFamily="18" charset="0"/>
                <a:cs typeface="Times New Roman" pitchFamily="18" charset="0"/>
              </a:rPr>
              <a:t> (vue de face)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avalli.us/BIO385/Diversity/09.AnnelidaImages/EarthwormDissectL.jpg"/>
          <p:cNvPicPr>
            <a:picLocks noChangeAspect="1" noChangeArrowheads="1"/>
          </p:cNvPicPr>
          <p:nvPr/>
        </p:nvPicPr>
        <p:blipFill>
          <a:blip r:embed="rId2" cstate="print"/>
          <a:srcRect/>
          <a:stretch>
            <a:fillRect/>
          </a:stretch>
        </p:blipFill>
        <p:spPr bwMode="auto">
          <a:xfrm rot="13181143">
            <a:off x="-110547" y="1775646"/>
            <a:ext cx="9306647" cy="326663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4525963"/>
          </a:xfrm>
          <a:noFill/>
        </p:spPr>
        <p:txBody>
          <a:bodyPr>
            <a:normAutofit/>
          </a:bodyPr>
          <a:lstStyle/>
          <a:p>
            <a:pPr lvl="0"/>
            <a:r>
              <a:rPr lang="fr-FR" b="1" dirty="0">
                <a:solidFill>
                  <a:srgbClr val="FF0000"/>
                </a:solidFill>
              </a:rPr>
              <a:t>Appareil circulatoire</a:t>
            </a:r>
            <a:endParaRPr lang="fr-FR" dirty="0">
              <a:solidFill>
                <a:srgbClr val="FF0000"/>
              </a:solidFill>
            </a:endParaRPr>
          </a:p>
          <a:p>
            <a:pPr algn="just">
              <a:buNone/>
            </a:pPr>
            <a:r>
              <a:rPr lang="fr-FR" sz="1800" dirty="0" smtClean="0">
                <a:latin typeface="Times New Roman" pitchFamily="18" charset="0"/>
                <a:cs typeface="Times New Roman" pitchFamily="18" charset="0"/>
              </a:rPr>
              <a:t>Bien </a:t>
            </a:r>
            <a:r>
              <a:rPr lang="fr-FR" sz="1800" dirty="0">
                <a:latin typeface="Times New Roman" pitchFamily="18" charset="0"/>
                <a:cs typeface="Times New Roman" pitchFamily="18" charset="0"/>
              </a:rPr>
              <a:t>visible en rouge grâce à un pigment </a:t>
            </a:r>
            <a:r>
              <a:rPr lang="fr-FR" sz="1800" dirty="0" err="1">
                <a:latin typeface="Times New Roman" pitchFamily="18" charset="0"/>
                <a:cs typeface="Times New Roman" pitchFamily="18" charset="0"/>
              </a:rPr>
              <a:t>chromoprotéique</a:t>
            </a:r>
            <a:r>
              <a:rPr lang="fr-FR" sz="1800" dirty="0">
                <a:latin typeface="Times New Roman" pitchFamily="18" charset="0"/>
                <a:cs typeface="Times New Roman" pitchFamily="18" charset="0"/>
              </a:rPr>
              <a:t> voisin de l’hémoglobine, dissous dans le plasma sanguin </a:t>
            </a:r>
          </a:p>
          <a:p>
            <a:pPr lvl="0" algn="just"/>
            <a:r>
              <a:rPr lang="fr-FR" sz="1800" dirty="0">
                <a:latin typeface="Times New Roman" pitchFamily="18" charset="0"/>
                <a:cs typeface="Times New Roman" pitchFamily="18" charset="0"/>
              </a:rPr>
              <a:t>Reconnaitre sur le tube digestif, le vaisseau dorsal. </a:t>
            </a:r>
          </a:p>
          <a:p>
            <a:pPr lvl="0" algn="just"/>
            <a:r>
              <a:rPr lang="fr-FR" sz="1800" dirty="0">
                <a:latin typeface="Times New Roman" pitchFamily="18" charset="0"/>
                <a:cs typeface="Times New Roman" pitchFamily="18" charset="0"/>
              </a:rPr>
              <a:t>Observer dans la région antérieure, 5 à 8 petites anses contractiles  </a:t>
            </a:r>
            <a:r>
              <a:rPr lang="fr-FR" sz="1800" dirty="0">
                <a:solidFill>
                  <a:srgbClr val="FF0000"/>
                </a:solidFill>
                <a:latin typeface="Times New Roman" pitchFamily="18" charset="0"/>
                <a:cs typeface="Times New Roman" pitchFamily="18" charset="0"/>
              </a:rPr>
              <a:t>(Cœurs latéraux) qui entourent l’œsophage  et par leurs contractions portent le sang du vaisseau dorsal au vaisseau ventral</a:t>
            </a:r>
            <a:r>
              <a:rPr lang="fr-FR" sz="1800" dirty="0">
                <a:latin typeface="Times New Roman" pitchFamily="18" charset="0"/>
                <a:cs typeface="Times New Roman" pitchFamily="18" charset="0"/>
              </a:rPr>
              <a:t>, visible après ablation du tube digestif.</a:t>
            </a:r>
          </a:p>
          <a:p>
            <a:pPr lvl="0" algn="just"/>
            <a:r>
              <a:rPr lang="fr-FR" sz="1800" dirty="0">
                <a:latin typeface="Times New Roman" pitchFamily="18" charset="0"/>
                <a:cs typeface="Times New Roman" pitchFamily="18" charset="0"/>
              </a:rPr>
              <a:t>Des anses non contractiles sont visibles en d’autres parties du corps.</a:t>
            </a:r>
          </a:p>
          <a:p>
            <a:endParaRPr lang="fr-FR" dirty="0"/>
          </a:p>
        </p:txBody>
      </p:sp>
      <p:pic>
        <p:nvPicPr>
          <p:cNvPr id="4" name="Picture 2" descr="https://encrypted-tbn0.gstatic.com/images?q=tbn:ANd9GcT9To5huYJiQaQCr9H2iPwK-fKV4MXUCo6Jv1ZYFUsh13Q79ehf2g"/>
          <p:cNvPicPr>
            <a:picLocks noChangeAspect="1" noChangeArrowheads="1"/>
          </p:cNvPicPr>
          <p:nvPr/>
        </p:nvPicPr>
        <p:blipFill>
          <a:blip r:embed="rId3" cstate="print"/>
          <a:srcRect/>
          <a:stretch>
            <a:fillRect/>
          </a:stretch>
        </p:blipFill>
        <p:spPr bwMode="auto">
          <a:xfrm>
            <a:off x="214282" y="3786189"/>
            <a:ext cx="3940679" cy="3091537"/>
          </a:xfrm>
          <a:prstGeom prst="rect">
            <a:avLst/>
          </a:prstGeom>
          <a:noFill/>
        </p:spPr>
      </p:pic>
      <p:pic>
        <p:nvPicPr>
          <p:cNvPr id="5" name="Picture 2" descr="C:\Users\USER\Pictures\appa circ.png"/>
          <p:cNvPicPr>
            <a:picLocks noChangeAspect="1" noChangeArrowheads="1"/>
          </p:cNvPicPr>
          <p:nvPr/>
        </p:nvPicPr>
        <p:blipFill>
          <a:blip r:embed="rId4" cstate="print"/>
          <a:srcRect/>
          <a:stretch>
            <a:fillRect/>
          </a:stretch>
        </p:blipFill>
        <p:spPr bwMode="auto">
          <a:xfrm>
            <a:off x="4357686" y="3571876"/>
            <a:ext cx="4958973" cy="32861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563938" y="2205038"/>
            <a:ext cx="2500312" cy="2016125"/>
          </a:xfrm>
          <a:prstGeom prst="rect">
            <a:avLst/>
          </a:prstGeom>
          <a:noFill/>
          <a:ln w="9525">
            <a:noFill/>
            <a:miter lim="800000"/>
            <a:headEnd/>
            <a:tailEnd/>
          </a:ln>
        </p:spPr>
        <p:txBody>
          <a:bodyPr wrap="none">
            <a:spAutoFit/>
          </a:bodyPr>
          <a:lstStyle/>
          <a:p>
            <a:pPr algn="l" rtl="0"/>
            <a:r>
              <a:rPr lang="fr-FR" sz="12500" b="1">
                <a:solidFill>
                  <a:srgbClr val="C00000"/>
                </a:solidFill>
                <a:latin typeface="Times New Roman" pitchFamily="18" charset="0"/>
              </a:rPr>
              <a:t>Fin</a:t>
            </a:r>
            <a:endParaRPr lang="fr-FR" sz="1250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84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784" y="274638"/>
            <a:ext cx="4320480" cy="706090"/>
          </a:xfrm>
          <a:solidFill>
            <a:srgbClr val="FFFF00"/>
          </a:solidFill>
          <a:ln>
            <a:solidFill>
              <a:schemeClr val="tx1"/>
            </a:solidFill>
          </a:ln>
        </p:spPr>
        <p:txBody>
          <a:bodyPr>
            <a:normAutofit/>
          </a:bodyPr>
          <a:lstStyle/>
          <a:p>
            <a:r>
              <a:rPr lang="fr-FR" sz="4000" b="1" dirty="0" smtClean="0">
                <a:solidFill>
                  <a:srgbClr val="FF0000"/>
                </a:solidFill>
                <a:latin typeface="Times New Roman" pitchFamily="18" charset="0"/>
                <a:cs typeface="Times New Roman" pitchFamily="18" charset="0"/>
              </a:rPr>
              <a:t>Travail à faire </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268760"/>
            <a:ext cx="8229600" cy="4857403"/>
          </a:xfrm>
        </p:spPr>
        <p:txBody>
          <a:bodyPr>
            <a:normAutofit/>
          </a:bodyPr>
          <a:lstStyle/>
          <a:p>
            <a:pPr>
              <a:buNone/>
            </a:pPr>
            <a:r>
              <a:rPr lang="fr-FR" b="1" dirty="0" smtClean="0">
                <a:solidFill>
                  <a:srgbClr val="FF33CC"/>
                </a:solidFill>
                <a:latin typeface="Times New Roman" pitchFamily="18" charset="0"/>
                <a:cs typeface="Times New Roman" pitchFamily="18" charset="0"/>
              </a:rPr>
              <a:t> 1</a:t>
            </a:r>
            <a:r>
              <a:rPr lang="fr-FR" dirty="0" smtClean="0">
                <a:latin typeface="Times New Roman" pitchFamily="18" charset="0"/>
                <a:cs typeface="Times New Roman" pitchFamily="18" charset="0"/>
              </a:rPr>
              <a:t>-Donner la classification du lombric </a:t>
            </a:r>
            <a:r>
              <a:rPr lang="fr-FR" i="1" dirty="0" err="1" smtClean="0">
                <a:latin typeface="Times New Roman" pitchFamily="18" charset="0"/>
                <a:cs typeface="Times New Roman" pitchFamily="18" charset="0"/>
              </a:rPr>
              <a:t>Lumbricus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terrestris</a:t>
            </a:r>
            <a:r>
              <a:rPr lang="fr-FR" dirty="0" smtClean="0">
                <a:latin typeface="Times New Roman" pitchFamily="18" charset="0"/>
                <a:cs typeface="Times New Roman" pitchFamily="18" charset="0"/>
              </a:rPr>
              <a:t>.</a:t>
            </a:r>
            <a:endParaRPr lang="fr-FR" b="1" dirty="0" smtClean="0">
              <a:latin typeface="Times New Roman" pitchFamily="18" charset="0"/>
              <a:cs typeface="Times New Roman" pitchFamily="18" charset="0"/>
            </a:endParaRPr>
          </a:p>
          <a:p>
            <a:pPr>
              <a:buNone/>
            </a:pPr>
            <a:r>
              <a:rPr lang="fr-FR" b="1" dirty="0" smtClean="0">
                <a:solidFill>
                  <a:srgbClr val="FF33CC"/>
                </a:solidFill>
                <a:latin typeface="Times New Roman" pitchFamily="18" charset="0"/>
                <a:cs typeface="Times New Roman" pitchFamily="18" charset="0"/>
              </a:rPr>
              <a:t> 2</a:t>
            </a:r>
            <a:r>
              <a:rPr lang="fr-FR" dirty="0" smtClean="0">
                <a:latin typeface="Times New Roman" pitchFamily="18" charset="0"/>
                <a:cs typeface="Times New Roman" pitchFamily="18" charset="0"/>
              </a:rPr>
              <a:t>-Faire un schéma légendé de la morphologie externe du lombric </a:t>
            </a:r>
            <a:r>
              <a:rPr lang="fr-FR" i="1" smtClean="0">
                <a:latin typeface="Times New Roman" pitchFamily="18" charset="0"/>
                <a:cs typeface="Times New Roman" pitchFamily="18" charset="0"/>
              </a:rPr>
              <a:t>Lumbricus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terrestris</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 </a:t>
            </a:r>
            <a:r>
              <a:rPr lang="fr-FR" b="1" dirty="0" smtClean="0">
                <a:solidFill>
                  <a:srgbClr val="FF33CC"/>
                </a:solidFill>
                <a:latin typeface="Times New Roman" pitchFamily="18" charset="0"/>
                <a:cs typeface="Times New Roman" pitchFamily="18" charset="0"/>
              </a:rPr>
              <a:t>3</a:t>
            </a:r>
            <a:r>
              <a:rPr lang="fr-FR" dirty="0" smtClean="0">
                <a:latin typeface="Times New Roman" pitchFamily="18" charset="0"/>
                <a:cs typeface="Times New Roman" pitchFamily="18" charset="0"/>
              </a:rPr>
              <a:t>-Mettre le titre et les légendes d’un schéma. </a:t>
            </a:r>
          </a:p>
          <a:p>
            <a:pPr>
              <a:buNone/>
            </a:pPr>
            <a:r>
              <a:rPr lang="fr-FR" b="1" dirty="0" smtClean="0">
                <a:solidFill>
                  <a:srgbClr val="FF33CC"/>
                </a:solidFill>
                <a:latin typeface="Times New Roman" pitchFamily="18" charset="0"/>
                <a:cs typeface="Times New Roman" pitchFamily="18" charset="0"/>
              </a:rPr>
              <a:t> 4</a:t>
            </a:r>
            <a:r>
              <a:rPr lang="fr-FR" dirty="0" smtClean="0">
                <a:latin typeface="Times New Roman" pitchFamily="18" charset="0"/>
                <a:cs typeface="Times New Roman" pitchFamily="18" charset="0"/>
              </a:rPr>
              <a:t>-Répondre aux questions relatives au rôle de quelques organes du lombric: </a:t>
            </a:r>
            <a:r>
              <a:rPr lang="fr-FR" dirty="0" err="1" smtClean="0">
                <a:latin typeface="Times New Roman" pitchFamily="18" charset="0"/>
                <a:cs typeface="Times New Roman" pitchFamily="18" charset="0"/>
              </a:rPr>
              <a:t>clitellum</a:t>
            </a:r>
            <a:r>
              <a:rPr lang="fr-FR" dirty="0" smtClean="0">
                <a:latin typeface="Times New Roman" pitchFamily="18" charset="0"/>
                <a:cs typeface="Times New Roman" pitchFamily="18" charset="0"/>
              </a:rPr>
              <a:t>, soies, cœurs latéraux.</a:t>
            </a: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260648"/>
            <a:ext cx="5040560" cy="706090"/>
          </a:xfrm>
          <a:solidFill>
            <a:srgbClr val="FFFF00"/>
          </a:solidFill>
          <a:ln>
            <a:solidFill>
              <a:schemeClr val="tx1"/>
            </a:solidFill>
          </a:ln>
        </p:spPr>
        <p:txBody>
          <a:bodyPr>
            <a:normAutofit fontScale="90000"/>
          </a:bodyPr>
          <a:lstStyle/>
          <a:p>
            <a:r>
              <a:rPr lang="fr-FR" b="1" dirty="0" smtClean="0">
                <a:solidFill>
                  <a:srgbClr val="FF0000"/>
                </a:solidFill>
                <a:latin typeface="Times New Roman" pitchFamily="18" charset="0"/>
                <a:cs typeface="Times New Roman" pitchFamily="18" charset="0"/>
              </a:rPr>
              <a:t>Matériel utilisé </a:t>
            </a:r>
            <a:endParaRPr lang="fr-FR"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0"/>
            <a:ext cx="8229600" cy="4925144"/>
          </a:xfrm>
        </p:spPr>
        <p:txBody>
          <a:bodyPr>
            <a:normAutofit fontScale="85000" lnSpcReduction="20000"/>
          </a:bodyPr>
          <a:lstStyle/>
          <a:p>
            <a:pPr>
              <a:buNone/>
            </a:pPr>
            <a:r>
              <a:rPr lang="fr-FR" b="1" dirty="0" smtClean="0">
                <a:solidFill>
                  <a:srgbClr val="0000CC"/>
                </a:solidFill>
                <a:latin typeface="Times New Roman" pitchFamily="18" charset="0"/>
                <a:cs typeface="Times New Roman" pitchFamily="18" charset="0"/>
              </a:rPr>
              <a:t>           a- </a:t>
            </a:r>
            <a:r>
              <a:rPr lang="fr-FR" b="1" u="sng" dirty="0" smtClean="0">
                <a:solidFill>
                  <a:srgbClr val="0000CC"/>
                </a:solidFill>
                <a:latin typeface="Times New Roman" pitchFamily="18" charset="0"/>
                <a:cs typeface="Times New Roman" pitchFamily="18" charset="0"/>
              </a:rPr>
              <a:t>Matériel biologique</a:t>
            </a:r>
          </a:p>
          <a:p>
            <a:pPr>
              <a:buNone/>
            </a:pPr>
            <a:r>
              <a:rPr lang="fr-FR" b="1" dirty="0" smtClean="0">
                <a:solidFill>
                  <a:srgbClr val="FF33CC"/>
                </a:solidFill>
                <a:latin typeface="Times New Roman" pitchFamily="18" charset="0"/>
                <a:cs typeface="Times New Roman" pitchFamily="18" charset="0"/>
              </a:rPr>
              <a:t>1</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Les vers de terre.  </a:t>
            </a:r>
          </a:p>
          <a:p>
            <a:pPr>
              <a:buNone/>
            </a:pPr>
            <a:r>
              <a:rPr lang="fr-FR" b="1" dirty="0" smtClean="0">
                <a:solidFill>
                  <a:srgbClr val="0000CC"/>
                </a:solidFill>
                <a:latin typeface="Times New Roman" pitchFamily="18" charset="0"/>
                <a:cs typeface="Times New Roman" pitchFamily="18" charset="0"/>
              </a:rPr>
              <a:t>           b-</a:t>
            </a:r>
            <a:r>
              <a:rPr lang="fr-FR" b="1" u="sng" dirty="0" smtClean="0">
                <a:solidFill>
                  <a:srgbClr val="0000CC"/>
                </a:solidFill>
                <a:latin typeface="Times New Roman" pitchFamily="18" charset="0"/>
                <a:cs typeface="Times New Roman" pitchFamily="18" charset="0"/>
              </a:rPr>
              <a:t>Autre matériel</a:t>
            </a:r>
          </a:p>
          <a:p>
            <a:pPr>
              <a:buNone/>
            </a:pPr>
            <a:r>
              <a:rPr lang="fr-FR" b="1" dirty="0" smtClean="0">
                <a:solidFill>
                  <a:srgbClr val="FF33CC"/>
                </a:solidFill>
                <a:latin typeface="Times New Roman" pitchFamily="18" charset="0"/>
                <a:cs typeface="Times New Roman" pitchFamily="18" charset="0"/>
              </a:rPr>
              <a:t>1</a:t>
            </a:r>
            <a:r>
              <a:rPr lang="fr-FR" b="1"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La cuvette à fond de liège.</a:t>
            </a:r>
            <a:endParaRPr lang="fr-FR" dirty="0">
              <a:latin typeface="Times New Roman" pitchFamily="18" charset="0"/>
              <a:cs typeface="Times New Roman" pitchFamily="18" charset="0"/>
            </a:endParaRPr>
          </a:p>
          <a:p>
            <a:pPr>
              <a:buNone/>
            </a:pPr>
            <a:r>
              <a:rPr lang="fr-FR" b="1" dirty="0">
                <a:solidFill>
                  <a:srgbClr val="FF33CC"/>
                </a:solidFill>
                <a:latin typeface="Times New Roman" pitchFamily="18" charset="0"/>
                <a:cs typeface="Times New Roman" pitchFamily="18" charset="0"/>
              </a:rPr>
              <a:t>2</a:t>
            </a:r>
            <a:r>
              <a:rPr lang="fr-FR" b="1" dirty="0">
                <a:latin typeface="Times New Roman" pitchFamily="18" charset="0"/>
                <a:cs typeface="Times New Roman" pitchFamily="18" charset="0"/>
              </a:rPr>
              <a:t>- </a:t>
            </a:r>
            <a:r>
              <a:rPr lang="fr-FR" dirty="0" smtClean="0">
                <a:latin typeface="Times New Roman" pitchFamily="18" charset="0"/>
                <a:cs typeface="Times New Roman" pitchFamily="18" charset="0"/>
              </a:rPr>
              <a:t>Les épingles.</a:t>
            </a:r>
            <a:endParaRPr lang="fr-FR" dirty="0">
              <a:latin typeface="Times New Roman" pitchFamily="18" charset="0"/>
              <a:cs typeface="Times New Roman" pitchFamily="18" charset="0"/>
            </a:endParaRPr>
          </a:p>
          <a:p>
            <a:pPr>
              <a:buNone/>
            </a:pPr>
            <a:r>
              <a:rPr lang="fr-FR" b="1" dirty="0">
                <a:solidFill>
                  <a:srgbClr val="FF33CC"/>
                </a:solidFill>
                <a:latin typeface="Times New Roman" pitchFamily="18" charset="0"/>
                <a:cs typeface="Times New Roman" pitchFamily="18" charset="0"/>
              </a:rPr>
              <a:t>3</a:t>
            </a:r>
            <a:r>
              <a:rPr lang="fr-FR" b="1" dirty="0">
                <a:latin typeface="Times New Roman" pitchFamily="18" charset="0"/>
                <a:cs typeface="Times New Roman" pitchFamily="18" charset="0"/>
              </a:rPr>
              <a:t>- </a:t>
            </a:r>
            <a:r>
              <a:rPr lang="fr-FR" dirty="0" smtClean="0">
                <a:latin typeface="Times New Roman" pitchFamily="18" charset="0"/>
                <a:cs typeface="Times New Roman" pitchFamily="18" charset="0"/>
              </a:rPr>
              <a:t>Les scalpels.</a:t>
            </a:r>
          </a:p>
          <a:p>
            <a:pPr>
              <a:buNone/>
            </a:pPr>
            <a:r>
              <a:rPr lang="fr-FR" b="1" dirty="0" smtClean="0">
                <a:solidFill>
                  <a:srgbClr val="FF33CC"/>
                </a:solidFill>
                <a:latin typeface="Times New Roman" pitchFamily="18" charset="0"/>
                <a:cs typeface="Times New Roman" pitchFamily="18" charset="0"/>
              </a:rPr>
              <a:t>4</a:t>
            </a:r>
            <a:r>
              <a:rPr lang="fr-FR" dirty="0" smtClean="0">
                <a:latin typeface="Times New Roman" pitchFamily="18" charset="0"/>
                <a:cs typeface="Times New Roman" pitchFamily="18" charset="0"/>
              </a:rPr>
              <a:t>- Les pinces  fines.</a:t>
            </a:r>
          </a:p>
          <a:p>
            <a:pPr>
              <a:buNone/>
            </a:pPr>
            <a:r>
              <a:rPr lang="fr-FR" b="1" dirty="0" smtClean="0">
                <a:solidFill>
                  <a:srgbClr val="FF33CC"/>
                </a:solidFill>
                <a:latin typeface="Times New Roman" pitchFamily="18" charset="0"/>
                <a:cs typeface="Times New Roman" pitchFamily="18" charset="0"/>
              </a:rPr>
              <a:t>5</a:t>
            </a:r>
            <a:r>
              <a:rPr lang="fr-FR" dirty="0" smtClean="0">
                <a:latin typeface="Times New Roman" pitchFamily="18" charset="0"/>
                <a:cs typeface="Times New Roman" pitchFamily="18" charset="0"/>
              </a:rPr>
              <a:t>- Les ciseaux  fins.</a:t>
            </a:r>
            <a:endParaRPr lang="fr-FR" dirty="0">
              <a:latin typeface="Times New Roman" pitchFamily="18" charset="0"/>
              <a:cs typeface="Times New Roman" pitchFamily="18" charset="0"/>
            </a:endParaRPr>
          </a:p>
          <a:p>
            <a:pPr>
              <a:buNone/>
            </a:pPr>
            <a:r>
              <a:rPr lang="fr-FR" b="1" dirty="0">
                <a:solidFill>
                  <a:srgbClr val="FF33CC"/>
                </a:solidFill>
                <a:latin typeface="Times New Roman" pitchFamily="18" charset="0"/>
                <a:cs typeface="Times New Roman" pitchFamily="18" charset="0"/>
              </a:rPr>
              <a:t>6</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La loupe binoculaire.</a:t>
            </a:r>
            <a:r>
              <a:rPr lang="fr-FR" b="1"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buNone/>
            </a:pPr>
            <a:r>
              <a:rPr lang="fr-FR" b="1" dirty="0">
                <a:solidFill>
                  <a:srgbClr val="FF33CC"/>
                </a:solidFill>
                <a:latin typeface="Times New Roman" pitchFamily="18" charset="0"/>
                <a:cs typeface="Times New Roman" pitchFamily="18" charset="0"/>
              </a:rPr>
              <a:t>7</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Chloroforme.</a:t>
            </a:r>
          </a:p>
          <a:p>
            <a:pPr>
              <a:buNone/>
            </a:pPr>
            <a:r>
              <a:rPr lang="fr-FR" b="1" dirty="0" smtClean="0">
                <a:solidFill>
                  <a:srgbClr val="FF33CC"/>
                </a:solidFill>
                <a:latin typeface="Times New Roman" pitchFamily="18" charset="0"/>
                <a:cs typeface="Times New Roman" pitchFamily="18" charset="0"/>
              </a:rPr>
              <a:t>8</a:t>
            </a:r>
            <a:r>
              <a:rPr lang="fr-FR" dirty="0" smtClean="0">
                <a:latin typeface="Times New Roman" pitchFamily="18" charset="0"/>
                <a:cs typeface="Times New Roman" pitchFamily="18" charset="0"/>
              </a:rPr>
              <a:t>- Data show.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35361"/>
            <a:ext cx="4248472" cy="634082"/>
          </a:xfrm>
          <a:solidFill>
            <a:srgbClr val="FFFF00"/>
          </a:solidFill>
          <a:ln>
            <a:solidFill>
              <a:srgbClr val="C00000"/>
            </a:solidFill>
          </a:ln>
        </p:spPr>
        <p:txBody>
          <a:bodyPr>
            <a:normAutofit fontScale="90000"/>
          </a:bodyPr>
          <a:lstStyle/>
          <a:p>
            <a:r>
              <a:rPr lang="fr-FR" b="1" dirty="0" smtClean="0">
                <a:solidFill>
                  <a:srgbClr val="FF0000"/>
                </a:solidFill>
                <a:latin typeface="Times New Roman" pitchFamily="18" charset="0"/>
                <a:cs typeface="Times New Roman" pitchFamily="18" charset="0"/>
              </a:rPr>
              <a:t>Mode de vie</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703520"/>
            <a:ext cx="8686800" cy="5616624"/>
          </a:xfrm>
        </p:spPr>
        <p:txBody>
          <a:bodyPr>
            <a:normAutofit/>
          </a:bodyPr>
          <a:lstStyle/>
          <a:p>
            <a:pPr algn="just"/>
            <a:r>
              <a:rPr lang="fr-FR" dirty="0" smtClean="0">
                <a:latin typeface="Times New Roman" pitchFamily="18" charset="0"/>
                <a:cs typeface="Times New Roman" pitchFamily="18" charset="0"/>
              </a:rPr>
              <a:t>le ver de terre </a:t>
            </a:r>
            <a:r>
              <a:rPr lang="fr-FR" i="1" dirty="0" err="1" smtClean="0">
                <a:latin typeface="Times New Roman" pitchFamily="18" charset="0"/>
                <a:cs typeface="Times New Roman" pitchFamily="18" charset="0"/>
              </a:rPr>
              <a:t>Lumbricus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terrestris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cosmopolite et terrestre. Il habite des sols qui ne s'assèchent pas, qui ne sont pas trop acides et qui sont riches en matière organique. Les tunnels sont creusés en partie en compactant la terre de chaque côté et en partie en l'avalant; leur surface est couverte de terre déféquée qui agit comme un ciment. </a:t>
            </a:r>
          </a:p>
        </p:txBody>
      </p:sp>
      <p:pic>
        <p:nvPicPr>
          <p:cNvPr id="4" name="Picture 2" descr="https://encrypted-tbn1.gstatic.com/images?q=tbn:ANd9GcQ7j9lT_yK2z2QbricfCROUh1DLE66ffe3x3_vNKnd0D-fzrs0myQ"/>
          <p:cNvPicPr>
            <a:picLocks noChangeAspect="1" noChangeArrowheads="1"/>
          </p:cNvPicPr>
          <p:nvPr/>
        </p:nvPicPr>
        <p:blipFill>
          <a:blip r:embed="rId2" cstate="print"/>
          <a:srcRect/>
          <a:stretch>
            <a:fillRect/>
          </a:stretch>
        </p:blipFill>
        <p:spPr bwMode="auto">
          <a:xfrm>
            <a:off x="890758" y="4203152"/>
            <a:ext cx="7434492" cy="26548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3768" y="274638"/>
            <a:ext cx="4248472" cy="634082"/>
          </a:xfrm>
          <a:solidFill>
            <a:srgbClr val="FFFF00"/>
          </a:solidFill>
          <a:ln>
            <a:solidFill>
              <a:srgbClr val="C00000"/>
            </a:solidFill>
          </a:ln>
        </p:spPr>
        <p:txBody>
          <a:bodyPr>
            <a:normAutofit fontScale="90000"/>
          </a:bodyPr>
          <a:lstStyle/>
          <a:p>
            <a:r>
              <a:rPr lang="fr-FR" b="1" dirty="0" smtClean="0">
                <a:solidFill>
                  <a:srgbClr val="FF0000"/>
                </a:solidFill>
                <a:latin typeface="Times New Roman" pitchFamily="18" charset="0"/>
                <a:cs typeface="Times New Roman" pitchFamily="18" charset="0"/>
              </a:rPr>
              <a:t>Mode de vie</a:t>
            </a:r>
            <a:endParaRPr lang="fr-FR"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07504" y="336230"/>
            <a:ext cx="8615300" cy="5616624"/>
          </a:xfrm>
        </p:spPr>
        <p:txBody>
          <a:bodyPr>
            <a:normAutofit/>
          </a:bodyPr>
          <a:lstStyle/>
          <a:p>
            <a:pPr marL="0" indent="0" algn="just">
              <a:buNone/>
            </a:pPr>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Ils s'étendent parfois à plus de deux mètres de profondeur, et chacun se termine habituellement par une petite chambre. Les tunnels les plus profonds sont construits par temps froid, quand le ver recherche la chaleur, et par temps chaud, lorsqu'ils doivent éviter la dessiccation. </a:t>
            </a:r>
            <a:endParaRPr lang="fr-FR" dirty="0">
              <a:latin typeface="Times New Roman" pitchFamily="18" charset="0"/>
              <a:cs typeface="Times New Roman" pitchFamily="18" charset="0"/>
            </a:endParaRPr>
          </a:p>
        </p:txBody>
      </p:sp>
      <p:pic>
        <p:nvPicPr>
          <p:cNvPr id="4" name="Picture 4" descr="https://www.buchfreund.de/covers/9258/238DG.jpg"/>
          <p:cNvPicPr>
            <a:picLocks noChangeAspect="1" noChangeArrowheads="1"/>
          </p:cNvPicPr>
          <p:nvPr/>
        </p:nvPicPr>
        <p:blipFill>
          <a:blip r:embed="rId2" cstate="print"/>
          <a:srcRect l="8620" t="8703" r="6897" b="9869"/>
          <a:stretch>
            <a:fillRect/>
          </a:stretch>
        </p:blipFill>
        <p:spPr bwMode="auto">
          <a:xfrm>
            <a:off x="539552" y="3957020"/>
            <a:ext cx="8090622" cy="3000372"/>
          </a:xfrm>
          <a:prstGeom prst="rect">
            <a:avLst/>
          </a:prstGeom>
          <a:noFill/>
        </p:spPr>
      </p:pic>
    </p:spTree>
    <p:extLst>
      <p:ext uri="{BB962C8B-B14F-4D97-AF65-F5344CB8AC3E}">
        <p14:creationId xmlns:p14="http://schemas.microsoft.com/office/powerpoint/2010/main" xmlns="" val="2677102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260648"/>
            <a:ext cx="3816424" cy="634082"/>
          </a:xfrm>
          <a:solidFill>
            <a:srgbClr val="FFFF00"/>
          </a:solidFill>
          <a:ln>
            <a:solidFill>
              <a:srgbClr val="C00000"/>
            </a:solidFill>
          </a:ln>
        </p:spPr>
        <p:txBody>
          <a:bodyPr>
            <a:normAutofit fontScale="90000"/>
          </a:bodyPr>
          <a:lstStyle/>
          <a:p>
            <a:r>
              <a:rPr lang="fr-FR" sz="3600" b="1" dirty="0" smtClean="0">
                <a:solidFill>
                  <a:srgbClr val="FF0000"/>
                </a:solidFill>
                <a:latin typeface="Times New Roman" pitchFamily="18" charset="0"/>
                <a:cs typeface="Times New Roman" pitchFamily="18" charset="0"/>
              </a:rPr>
              <a:t>Importance</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95536" y="2060848"/>
            <a:ext cx="8229600" cy="2304256"/>
          </a:xfrm>
        </p:spPr>
        <p:txBody>
          <a:bodyPr>
            <a:normAutofit lnSpcReduction="10000"/>
          </a:bodyPr>
          <a:lstStyle/>
          <a:p>
            <a:pPr algn="just"/>
            <a:r>
              <a:rPr lang="fr-FR" dirty="0" smtClean="0">
                <a:latin typeface="Times New Roman" pitchFamily="18" charset="0"/>
                <a:cs typeface="Times New Roman" pitchFamily="18" charset="0"/>
              </a:rPr>
              <a:t>Son activité et son écologie en font un acteur majeur dans la structure du sol Il assure le brassage des couches de terre, l’aération, le drainage, l’ameublissement et la fertilisation de sol.</a:t>
            </a:r>
          </a:p>
          <a:p>
            <a:pPr>
              <a:buNone/>
            </a:pPr>
            <a:endParaRPr lang="fr-FR" dirty="0" smtClean="0"/>
          </a:p>
          <a:p>
            <a:endParaRPr lang="fr-FR" dirty="0"/>
          </a:p>
        </p:txBody>
      </p:sp>
      <p:sp>
        <p:nvSpPr>
          <p:cNvPr id="4" name="Espace réservé du contenu 2"/>
          <p:cNvSpPr txBox="1">
            <a:spLocks/>
          </p:cNvSpPr>
          <p:nvPr/>
        </p:nvSpPr>
        <p:spPr>
          <a:xfrm>
            <a:off x="539552" y="4581128"/>
            <a:ext cx="8229600" cy="197281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1760" y="260648"/>
            <a:ext cx="4536504" cy="562074"/>
          </a:xfrm>
          <a:solidFill>
            <a:srgbClr val="FFFF00"/>
          </a:solidFill>
          <a:ln>
            <a:solidFill>
              <a:srgbClr val="C00000"/>
            </a:solidFill>
          </a:ln>
        </p:spPr>
        <p:txBody>
          <a:bodyPr>
            <a:noAutofit/>
          </a:bodyPr>
          <a:lstStyle/>
          <a:p>
            <a:r>
              <a:rPr lang="fr-FR" sz="3600" b="1" dirty="0" smtClean="0">
                <a:solidFill>
                  <a:srgbClr val="FF0000"/>
                </a:solidFill>
                <a:latin typeface="Times New Roman" pitchFamily="18" charset="0"/>
                <a:cs typeface="Times New Roman" pitchFamily="18" charset="0"/>
              </a:rPr>
              <a:t>Alimentation</a:t>
            </a:r>
            <a:endParaRPr lang="fr-FR" sz="36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67544" y="1880252"/>
            <a:ext cx="8229600" cy="2548880"/>
          </a:xfrm>
        </p:spPr>
        <p:txBody>
          <a:bodyPr>
            <a:normAutofit fontScale="92500"/>
          </a:bodyPr>
          <a:lstStyle/>
          <a:p>
            <a:pPr algn="just"/>
            <a:r>
              <a:rPr lang="fr-FR" dirty="0" smtClean="0">
                <a:latin typeface="Times New Roman" pitchFamily="18" charset="0"/>
                <a:cs typeface="Times New Roman" pitchFamily="18" charset="0"/>
              </a:rPr>
              <a:t>Le ver de terre vit dans le sol pendant la journée et remonte en surface la nuit. Il explore la litière, choisit ces aliment, les mange sur place ou les met en réserve dans les galeries, en les tirant grâce à sa bouche qui fonctionne comme une ventouse. </a:t>
            </a:r>
            <a:endParaRPr lang="fr-FR" dirty="0">
              <a:latin typeface="Times New Roman" pitchFamily="18" charset="0"/>
              <a:cs typeface="Times New Roman" pitchFamily="18" charset="0"/>
            </a:endParaRPr>
          </a:p>
        </p:txBody>
      </p:sp>
      <p:sp>
        <p:nvSpPr>
          <p:cNvPr id="5" name="Espace réservé du contenu 2"/>
          <p:cNvSpPr txBox="1">
            <a:spLocks/>
          </p:cNvSpPr>
          <p:nvPr/>
        </p:nvSpPr>
        <p:spPr>
          <a:xfrm>
            <a:off x="395536" y="4005064"/>
            <a:ext cx="8229600" cy="254888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3428593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786050" y="1500174"/>
            <a:ext cx="3816424" cy="634082"/>
          </a:xfrm>
          <a:prstGeom prst="rect">
            <a:avLst/>
          </a:prstGeom>
          <a:solidFill>
            <a:srgbClr val="FFFF00"/>
          </a:solidFill>
          <a:ln>
            <a:solidFill>
              <a:srgbClr val="C00000"/>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Locomotion</a:t>
            </a:r>
            <a:endParaRPr kumimoji="0" lang="fr-FR" sz="3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5" name="Rectangle 4"/>
          <p:cNvSpPr/>
          <p:nvPr/>
        </p:nvSpPr>
        <p:spPr>
          <a:xfrm>
            <a:off x="571472" y="2967335"/>
            <a:ext cx="7929618" cy="2062103"/>
          </a:xfrm>
          <a:prstGeom prst="rect">
            <a:avLst/>
          </a:prstGeom>
        </p:spPr>
        <p:txBody>
          <a:bodyPr wrap="square">
            <a:spAutoFit/>
          </a:bodyPr>
          <a:lstStyle/>
          <a:p>
            <a:pPr marL="342900" lvl="0" indent="-342900" algn="just">
              <a:spcBef>
                <a:spcPct val="20000"/>
              </a:spcBef>
              <a:defRPr/>
            </a:pPr>
            <a:r>
              <a:rPr lang="fr-FR" sz="3200" dirty="0" smtClean="0">
                <a:latin typeface="Times New Roman" pitchFamily="18" charset="0"/>
                <a:cs typeface="Times New Roman" pitchFamily="18" charset="0"/>
              </a:rPr>
              <a:t>Il rampe, c’est le rampement. Il se déplace grâce à la </a:t>
            </a:r>
            <a:r>
              <a:rPr lang="fr-FR" sz="3200" b="1" dirty="0" smtClean="0">
                <a:latin typeface="Times New Roman" pitchFamily="18" charset="0"/>
                <a:cs typeface="Times New Roman" pitchFamily="18" charset="0"/>
              </a:rPr>
              <a:t>contraction de nombreux muscles contenus dans chaque anneau</a:t>
            </a:r>
            <a:r>
              <a:rPr lang="fr-FR" sz="3200" dirty="0" smtClean="0">
                <a:latin typeface="Times New Roman" pitchFamily="18" charset="0"/>
                <a:cs typeface="Times New Roman" pitchFamily="18" charset="0"/>
              </a:rPr>
              <a:t>. Les soies aussi contribuent à la locomotion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6233</TotalTime>
  <Words>1137</Words>
  <Application>Microsoft Office PowerPoint</Application>
  <PresentationFormat>Affichage à l'écran (4:3)</PresentationFormat>
  <Paragraphs>161</Paragraphs>
  <Slides>28</Slides>
  <Notes>7</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Université Djilali Bounaama  de Khemis Miliana</vt:lpstr>
      <vt:lpstr>But</vt:lpstr>
      <vt:lpstr>Travail à faire </vt:lpstr>
      <vt:lpstr>Matériel utilisé </vt:lpstr>
      <vt:lpstr>Mode de vie</vt:lpstr>
      <vt:lpstr>Mode de vie</vt:lpstr>
      <vt:lpstr>Importance</vt:lpstr>
      <vt:lpstr>Alimentation</vt:lpstr>
      <vt:lpstr>Diapositive 9</vt:lpstr>
      <vt:lpstr>Diapositive 10</vt:lpstr>
      <vt:lpstr>Installation et entretien de l’élevage</vt:lpstr>
      <vt:lpstr>La ferme à lombrics</vt:lpstr>
      <vt:lpstr>  Classification </vt:lpstr>
      <vt:lpstr>Diapositive 14</vt:lpstr>
      <vt:lpstr> ORGANISATION DU LOMBRIC </vt:lpstr>
      <vt:lpstr>Diapositive 16</vt:lpstr>
      <vt:lpstr>Diapositive 17</vt:lpstr>
      <vt:lpstr>Schéma légendé de la morphologie externe du lombric Lumbricus terrestris </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TP2 : Etude pratique d’un annélide : Le lombric (Lumbricus terrestris)</dc:title>
  <dc:creator>USER</dc:creator>
  <cp:lastModifiedBy>ACER</cp:lastModifiedBy>
  <cp:revision>67</cp:revision>
  <dcterms:created xsi:type="dcterms:W3CDTF">2015-11-03T15:52:07Z</dcterms:created>
  <dcterms:modified xsi:type="dcterms:W3CDTF">2021-11-08T15:24:34Z</dcterms:modified>
</cp:coreProperties>
</file>