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52" r:id="rId1"/>
  </p:sldMasterIdLst>
  <p:handoutMasterIdLst>
    <p:handoutMasterId r:id="rId10"/>
  </p:handoutMasterIdLst>
  <p:sldIdLst>
    <p:sldId id="256" r:id="rId2"/>
    <p:sldId id="257" r:id="rId3"/>
    <p:sldId id="373" r:id="rId4"/>
    <p:sldId id="369" r:id="rId5"/>
    <p:sldId id="374" r:id="rId6"/>
    <p:sldId id="375" r:id="rId7"/>
    <p:sldId id="376" r:id="rId8"/>
    <p:sldId id="37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70E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20/11/2022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الأجور والحوافز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bg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bg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السادسة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bg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2571744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الأجر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الأجور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86124"/>
            <a:ext cx="8572560" cy="121444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التعويض الذي يحصل عليه العامل نظير تأديته لنشاط مهني للغير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285728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الأجور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857752" y="2357430"/>
            <a:ext cx="392909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نظام الأجور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يساعد على جلب الموارد البشرية بالعدد والنوعية اللازمين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يعين على تحقيق الربحية التي توفر للمنظمة هدف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الإستمرارية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يوفر التحفيز اللازم لزيادة الإنتاجية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يعتبر عنصرا رئيسيا من عناصر الرضا الوظيفي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7215206" y="2357430"/>
            <a:ext cx="1785950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حسب طبيعتها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42844" y="2357430"/>
            <a:ext cx="7000924" cy="1071570"/>
          </a:xfrm>
          <a:prstGeom prst="roundRect">
            <a:avLst>
              <a:gd name="adj" fmla="val 4450"/>
            </a:avLst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أجر نقدي: المقابل المالي المتحصل عليه</a:t>
            </a:r>
          </a:p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أجر عيني: كل مقابل غير نقدي (سكن ...)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215206" y="3500438"/>
            <a:ext cx="1785950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حسب قوتها الشرائية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42844" y="3500438"/>
            <a:ext cx="7000924" cy="1071570"/>
          </a:xfrm>
          <a:prstGeom prst="roundRect">
            <a:avLst>
              <a:gd name="adj" fmla="val 4450"/>
            </a:avLst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أجر </a:t>
            </a:r>
            <a:r>
              <a:rPr lang="ar-DZ" sz="3200" b="1" dirty="0" err="1" smtClean="0">
                <a:solidFill>
                  <a:schemeClr val="bg1"/>
                </a:solidFill>
                <a:latin typeface="Abadi MT Condensed Light" pitchFamily="42" charset="0"/>
              </a:rPr>
              <a:t>إسمي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: المبلغ الذي يتلقاه العامل لقاء جهده</a:t>
            </a:r>
          </a:p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أجر حقيقي: مجموع السلع والخدمات المقابلة لأجره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7215206" y="4643446"/>
            <a:ext cx="1785950" cy="1071570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حسب معيار الثبات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142844" y="4643446"/>
            <a:ext cx="7000924" cy="1071570"/>
          </a:xfrm>
          <a:prstGeom prst="roundRect">
            <a:avLst>
              <a:gd name="adj" fmla="val 4450"/>
            </a:avLst>
          </a:prstGeom>
          <a:solidFill>
            <a:srgbClr val="FFC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أجر ثابت: الأجر الذي يتلقاه بغض النظر عن النتائج</a:t>
            </a:r>
          </a:p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الأجر المتغير: المقابل الذي يتغير بحسب النتائج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85720" y="285728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الأجور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4857752" y="1714488"/>
            <a:ext cx="392909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أنواع الأجور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2571744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تعريف الحوافز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الحوافز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86124"/>
            <a:ext cx="8572560" cy="121444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هي مجموع الوسائل والأساليب المادية والمعنوية التي توفرها المنظمة لمواردها البشرية بهدف دفعهم لتحقيق الغاية المطلوبة.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1857356" y="357166"/>
            <a:ext cx="5143536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أنواع الحوافز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85720" y="928670"/>
          <a:ext cx="8572561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5591"/>
                <a:gridCol w="3386705"/>
                <a:gridCol w="785818"/>
                <a:gridCol w="1214447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جماعية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فردية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حوافز</a:t>
                      </a:r>
                      <a:r>
                        <a:rPr lang="ar-DZ" b="1" baseline="0" dirty="0" smtClean="0"/>
                        <a:t> العمل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المشاركة في الأرباح</a:t>
                      </a:r>
                    </a:p>
                    <a:p>
                      <a:pPr algn="r" rtl="1"/>
                      <a:r>
                        <a:rPr lang="ar-DZ" b="1" dirty="0" smtClean="0"/>
                        <a:t>- التأمين ضد المرض والوفاة</a:t>
                      </a:r>
                    </a:p>
                    <a:p>
                      <a:pPr algn="r" rtl="1"/>
                      <a:r>
                        <a:rPr lang="ar-DZ" b="1" dirty="0" smtClean="0"/>
                        <a:t>- الوجبات الغذائية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العلاج المجاني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الأجر</a:t>
                      </a:r>
                    </a:p>
                    <a:p>
                      <a:pPr algn="r" rtl="1"/>
                      <a:r>
                        <a:rPr lang="ar-DZ" b="1" dirty="0" smtClean="0"/>
                        <a:t>- المكافآت التشجيعية للتفوق في الأداء</a:t>
                      </a:r>
                    </a:p>
                    <a:p>
                      <a:pPr algn="r" rtl="1"/>
                      <a:r>
                        <a:rPr lang="ar-DZ" b="1" dirty="0" smtClean="0"/>
                        <a:t>- المكافآت عن الاختراعات </a:t>
                      </a:r>
                      <a:r>
                        <a:rPr lang="ar-DZ" b="1" dirty="0" err="1" smtClean="0"/>
                        <a:t>والإقتراحات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إيجابية </a:t>
                      </a:r>
                      <a:endParaRPr lang="fr-FR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حوافز مادية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الحرمان الجماعي من </a:t>
                      </a:r>
                      <a:r>
                        <a:rPr lang="ar-DZ" b="1" dirty="0" err="1" smtClean="0"/>
                        <a:t>الإمتيازات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الخصم من المرتب</a:t>
                      </a:r>
                    </a:p>
                    <a:p>
                      <a:pPr algn="r" rtl="1"/>
                      <a:r>
                        <a:rPr lang="ar-DZ" b="1" dirty="0" smtClean="0"/>
                        <a:t>- الحرمان من المكافآت</a:t>
                      </a:r>
                    </a:p>
                    <a:p>
                      <a:pPr algn="r" rtl="1"/>
                      <a:r>
                        <a:rPr lang="ar-DZ" b="1" dirty="0" smtClean="0"/>
                        <a:t>- التوقيف عن العمل</a:t>
                      </a:r>
                    </a:p>
                    <a:p>
                      <a:pPr algn="r" rtl="1"/>
                      <a:r>
                        <a:rPr lang="ar-DZ" b="1" dirty="0" smtClean="0"/>
                        <a:t>- تأخير الترقية</a:t>
                      </a:r>
                    </a:p>
                    <a:p>
                      <a:pPr algn="r" rtl="1"/>
                      <a:r>
                        <a:rPr lang="ar-DZ" b="1" dirty="0" smtClean="0"/>
                        <a:t>- تخفيض الدرجة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سلبية</a:t>
                      </a:r>
                      <a:endParaRPr lang="fr-FR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ظروف عمل ملائمة</a:t>
                      </a:r>
                    </a:p>
                    <a:p>
                      <a:pPr algn="r" rtl="1"/>
                      <a:r>
                        <a:rPr lang="ar-DZ" b="1" dirty="0" smtClean="0"/>
                        <a:t>- الاشتراك في اتخاذ القرارات</a:t>
                      </a:r>
                    </a:p>
                    <a:p>
                      <a:pPr algn="r" rtl="1"/>
                      <a:r>
                        <a:rPr lang="ar-DZ" b="1" dirty="0" smtClean="0"/>
                        <a:t>- النشاطات الاجتماعية والرياضية</a:t>
                      </a:r>
                    </a:p>
                    <a:p>
                      <a:pPr algn="r" rtl="1"/>
                      <a:r>
                        <a:rPr lang="ar-DZ" b="1" dirty="0" smtClean="0"/>
                        <a:t>- توفير وسائل الأمن</a:t>
                      </a:r>
                    </a:p>
                    <a:p>
                      <a:pPr algn="r" rtl="1"/>
                      <a:r>
                        <a:rPr lang="ar-DZ" b="1" dirty="0" smtClean="0"/>
                        <a:t>- الاهتمام بالشعائر الدينية للعاملين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جوائز وأوسمة التقدير</a:t>
                      </a:r>
                    </a:p>
                    <a:p>
                      <a:pPr algn="r" rtl="1"/>
                      <a:r>
                        <a:rPr lang="ar-DZ" b="1" dirty="0" smtClean="0"/>
                        <a:t>- شهادات </a:t>
                      </a:r>
                      <a:r>
                        <a:rPr lang="ar-DZ" b="1" dirty="0" err="1" smtClean="0"/>
                        <a:t>الإمتياز</a:t>
                      </a:r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- الثناء، المدح والتشجيع</a:t>
                      </a:r>
                    </a:p>
                    <a:p>
                      <a:pPr algn="r" rtl="1"/>
                      <a:r>
                        <a:rPr lang="ar-DZ" b="1" dirty="0" smtClean="0"/>
                        <a:t>- الإجازات </a:t>
                      </a:r>
                      <a:r>
                        <a:rPr lang="ar-DZ" b="1" dirty="0" err="1" smtClean="0"/>
                        <a:t>الإستثنائية</a:t>
                      </a:r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- الترقية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إيجابية</a:t>
                      </a:r>
                      <a:endParaRPr lang="fr-FR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حوافز معنوية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/>
                        <a:t>- الحرمان من النشاطات الاجتماعية والرياضية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التهديد بالعقاب الجماعي</a:t>
                      </a:r>
                    </a:p>
                    <a:p>
                      <a:pPr algn="r" rtl="1"/>
                      <a:r>
                        <a:rPr lang="ar-DZ" b="1" dirty="0" smtClean="0"/>
                        <a:t>- التحويل للتحقيق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توجيه الإنذار والتوبيخ</a:t>
                      </a:r>
                    </a:p>
                    <a:p>
                      <a:pPr algn="r" rtl="1"/>
                      <a:r>
                        <a:rPr lang="ar-DZ" b="1" dirty="0" smtClean="0"/>
                        <a:t>- التأديب والتهديد بالعقاب</a:t>
                      </a:r>
                    </a:p>
                    <a:p>
                      <a:pPr algn="r" rtl="1"/>
                      <a:r>
                        <a:rPr lang="ar-DZ" b="1" dirty="0" smtClean="0"/>
                        <a:t>- النقل إلى عمل أقل أهمية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الإدراج في قائمة العاملين المهملين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سلبية</a:t>
                      </a:r>
                      <a:endParaRPr lang="fr-FR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2214554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يتطلب التحفيز وجود ثلاثة أمور رئيسية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8501090" y="2786058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2786058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أهداف واضحة ومحددة 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8501090" y="3643314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3643314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حوافز مرتبطة باحتياجات المنظمة والأفراد (وجود تكامل بينهما)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8501090" y="4500570"/>
            <a:ext cx="428628" cy="78581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4500570"/>
            <a:ext cx="8072494" cy="78581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مكافأة في الوقت والمكان المناسبين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214810" y="1428736"/>
            <a:ext cx="4714908" cy="500066"/>
          </a:xfrm>
          <a:prstGeom prst="roundRect">
            <a:avLst/>
          </a:prstGeom>
          <a:solidFill>
            <a:srgbClr val="DA570E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متطلبات الحوافز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142852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الحوافز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285728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خصائص الحوافز الفعالة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6786578" y="1000108"/>
            <a:ext cx="2143140" cy="461611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قابل للقياس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1000108"/>
            <a:ext cx="6429420" cy="461611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يمكن قياس الإنجازات وتقدير نتائجها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6786578" y="1500174"/>
            <a:ext cx="2143140" cy="461611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التناسب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1500174"/>
            <a:ext cx="6429420" cy="461611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تناسب الحافز مع الدافع لدى الفرد العامل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6786578" y="2000240"/>
            <a:ext cx="2143140" cy="461611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إمكانية التطبيق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2000240"/>
            <a:ext cx="6429420" cy="461611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معايير تحفيز واقعية وموضوعية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6786578" y="2500306"/>
            <a:ext cx="2143140" cy="483593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المواكبة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2500306"/>
            <a:ext cx="6429420" cy="483593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تواكب المتغيرات الاقتصادية والاجتماعية الراهنة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357950" y="5572140"/>
            <a:ext cx="2571768" cy="500066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الوضوح والبساطة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85720" y="5572140"/>
            <a:ext cx="6000792" cy="500066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تكون ممكنة الفهم والاستيعاب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6786578" y="3071810"/>
            <a:ext cx="2143140" cy="42862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المشاركة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285720" y="3071810"/>
            <a:ext cx="6429420" cy="42862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مشاركة كل العاملين في بناء نظام الحوافز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6786578" y="3571876"/>
            <a:ext cx="2143140" cy="42862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الإشهار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285720" y="3571876"/>
            <a:ext cx="6429420" cy="42862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إذاعة محتوى الحوافز لكل العاملين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6786578" y="4071942"/>
            <a:ext cx="2143140" cy="42862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القبول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285720" y="4071942"/>
            <a:ext cx="6429420" cy="42862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قبوله من طرف المستفيدين منه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6786578" y="4572008"/>
            <a:ext cx="2143140" cy="42862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النزاهة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285720" y="4572008"/>
            <a:ext cx="6429420" cy="42862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نظام حوافز شفاف غير مبني على الولاء والمحسوبية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786578" y="5072074"/>
            <a:ext cx="2143140" cy="428628"/>
          </a:xfrm>
          <a:prstGeom prst="roundRect">
            <a:avLst>
              <a:gd name="adj" fmla="val 6190"/>
            </a:avLst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الملاءمة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285720" y="5072074"/>
            <a:ext cx="6429420" cy="428628"/>
          </a:xfrm>
          <a:prstGeom prst="roundRect">
            <a:avLst>
              <a:gd name="adj" fmla="val 6190"/>
            </a:avLst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منح الحوافز على أساسا المستوى والقدرة على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الابداع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80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1024</TotalTime>
  <Words>396</Words>
  <Application>Microsoft Office PowerPoint</Application>
  <PresentationFormat>Affichage à l'écran (4:3)</PresentationFormat>
  <Paragraphs>109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Médian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191</cp:revision>
  <dcterms:created xsi:type="dcterms:W3CDTF">2014-12-07T19:11:11Z</dcterms:created>
  <dcterms:modified xsi:type="dcterms:W3CDTF">2022-11-20T17:56:15Z</dcterms:modified>
</cp:coreProperties>
</file>