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2"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F400"/>
    <a:srgbClr val="E1F4BE"/>
    <a:srgbClr val="D1D60C"/>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5" Type="http://schemas.openxmlformats.org/officeDocument/2006/relationships/slide" Target="slides/slide4.xml" /><Relationship Id="rId10"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11/04/2022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11/04/2022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11/04/2022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11/04/2022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11/04/2022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11/04/2022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11/04/2022</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11/04/2022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11/04/2022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11/04/2022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11/04/2022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pn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5000" r="-25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11/04/2022</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ip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41000"/>
            <a:lum/>
          </a:blip>
          <a:srcRect/>
          <a:stretch>
            <a:fillRect l="-25000" r="-25000"/>
          </a:stretch>
        </a:blipFill>
        <a:effectLst/>
      </p:bgPr>
    </p:bg>
    <p:spTree>
      <p:nvGrpSpPr>
        <p:cNvPr id="1" name=""/>
        <p:cNvGrpSpPr/>
        <p:nvPr/>
      </p:nvGrpSpPr>
      <p:grpSpPr>
        <a:xfrm>
          <a:off x="0" y="0"/>
          <a:ext cx="0" cy="0"/>
          <a:chOff x="0" y="0"/>
          <a:chExt cx="0" cy="0"/>
        </a:xfrm>
      </p:grpSpPr>
      <p:pic>
        <p:nvPicPr>
          <p:cNvPr id="4" name="Image 3" descr="index.jpg"/>
          <p:cNvPicPr>
            <a:picLocks noChangeAspect="1"/>
          </p:cNvPicPr>
          <p:nvPr/>
        </p:nvPicPr>
        <p:blipFill>
          <a:blip r:embed="rId3"/>
          <a:stretch>
            <a:fillRect/>
          </a:stretch>
        </p:blipFill>
        <p:spPr>
          <a:xfrm>
            <a:off x="285720" y="214290"/>
            <a:ext cx="1966915" cy="1209679"/>
          </a:xfrm>
          <a:prstGeom prst="rect">
            <a:avLst/>
          </a:prstGeom>
          <a:ln>
            <a:noFill/>
          </a:ln>
          <a:effectLst>
            <a:outerShdw blurRad="292100" dist="139700" dir="2700000" algn="tl" rotWithShape="0">
              <a:srgbClr val="333333">
                <a:alpha val="65000"/>
              </a:srgbClr>
            </a:outerShdw>
          </a:effectLst>
        </p:spPr>
      </p:pic>
      <p:pic>
        <p:nvPicPr>
          <p:cNvPr id="5" name="Image 4" descr="index.jpg"/>
          <p:cNvPicPr>
            <a:picLocks noChangeAspect="1"/>
          </p:cNvPicPr>
          <p:nvPr/>
        </p:nvPicPr>
        <p:blipFill>
          <a:blip r:embed="rId3"/>
          <a:stretch>
            <a:fillRect/>
          </a:stretch>
        </p:blipFill>
        <p:spPr>
          <a:xfrm>
            <a:off x="6858016" y="214290"/>
            <a:ext cx="1966915" cy="1209679"/>
          </a:xfrm>
          <a:prstGeom prst="rect">
            <a:avLst/>
          </a:prstGeom>
          <a:ln>
            <a:noFill/>
          </a:ln>
          <a:effectLst>
            <a:outerShdw blurRad="292100" dist="139700" dir="2700000" algn="tl" rotWithShape="0">
              <a:srgbClr val="333333">
                <a:alpha val="65000"/>
              </a:srgbClr>
            </a:outerShdw>
          </a:effectLst>
        </p:spPr>
      </p:pic>
      <p:sp>
        <p:nvSpPr>
          <p:cNvPr id="7" name="Rectangle à coins arrondis 6"/>
          <p:cNvSpPr/>
          <p:nvPr/>
        </p:nvSpPr>
        <p:spPr>
          <a:xfrm>
            <a:off x="3357554" y="571480"/>
            <a:ext cx="2428892" cy="642942"/>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DZ" b="1" dirty="0"/>
              <a:t>مقياس المجتمع والمحذرات </a:t>
            </a:r>
            <a:endParaRPr lang="ar-DZ" dirty="0"/>
          </a:p>
        </p:txBody>
      </p:sp>
      <p:sp>
        <p:nvSpPr>
          <p:cNvPr id="9" name="Rectangle à coins arrondis 8"/>
          <p:cNvSpPr/>
          <p:nvPr/>
        </p:nvSpPr>
        <p:spPr>
          <a:xfrm>
            <a:off x="3071802" y="1285860"/>
            <a:ext cx="3000396" cy="642942"/>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DZ" b="1" dirty="0"/>
              <a:t>بحوث موجهة لطلبة السنة الثالثة</a:t>
            </a:r>
            <a:endParaRPr lang="ar-DZ" dirty="0"/>
          </a:p>
        </p:txBody>
      </p:sp>
      <p:sp>
        <p:nvSpPr>
          <p:cNvPr id="10" name="Rectangle à coins arrondis 9"/>
          <p:cNvSpPr/>
          <p:nvPr/>
        </p:nvSpPr>
        <p:spPr>
          <a:xfrm>
            <a:off x="642910" y="2000240"/>
            <a:ext cx="8143932" cy="1428760"/>
          </a:xfrm>
          <a:prstGeom prst="wedgeRoundRectCallout">
            <a:avLst>
              <a:gd name="adj1" fmla="val 19262"/>
              <a:gd name="adj2" fmla="val 63952"/>
              <a:gd name="adj3" fmla="val 16667"/>
            </a:avLst>
          </a:prstGeom>
          <a:scene3d>
            <a:camera prst="orthographicFront"/>
            <a:lightRig rig="threePt" dir="t"/>
          </a:scene3d>
          <a:sp3d>
            <a:bevelT/>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sz="2400" b="1" dirty="0">
                <a:solidFill>
                  <a:schemeClr val="tx1"/>
                </a:solidFill>
                <a:latin typeface="Sakkal Majalla" pitchFamily="2" charset="-78"/>
                <a:cs typeface="Sakkal Majalla" pitchFamily="2" charset="-78"/>
              </a:rPr>
              <a:t>يهدف هذا المقياس  إلى تقديم نظرة حول ظاهرة إدمان الشباب الجزائري على المخدرات بشتى أنواعها ونسلط الضوء على مدى خطورتها وانتشارها داخل المجتمع الجزائري وسوف نحاول من خلال هذا المقياس التطرق إلى المحاور التالية :</a:t>
            </a:r>
            <a:endParaRPr lang="en-US" sz="2400" dirty="0">
              <a:solidFill>
                <a:schemeClr val="tx1"/>
              </a:solidFill>
              <a:latin typeface="Sakkal Majalla" pitchFamily="2" charset="-78"/>
              <a:cs typeface="Sakkal Majalla" pitchFamily="2" charset="-78"/>
            </a:endParaRPr>
          </a:p>
          <a:p>
            <a:pPr algn="ctr"/>
            <a:endParaRPr lang="ar-DZ" dirty="0"/>
          </a:p>
        </p:txBody>
      </p:sp>
      <p:sp>
        <p:nvSpPr>
          <p:cNvPr id="11" name="Rectangle avec flèche vers la gauche 10"/>
          <p:cNvSpPr/>
          <p:nvPr/>
        </p:nvSpPr>
        <p:spPr>
          <a:xfrm>
            <a:off x="6429388" y="3643314"/>
            <a:ext cx="2428892"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الأول </a:t>
            </a:r>
            <a:endParaRPr lang="ar-DZ" dirty="0">
              <a:solidFill>
                <a:schemeClr val="tx1"/>
              </a:solidFill>
            </a:endParaRPr>
          </a:p>
        </p:txBody>
      </p:sp>
      <p:sp>
        <p:nvSpPr>
          <p:cNvPr id="13" name="Rectangle avec flèche vers la gauche 12"/>
          <p:cNvSpPr/>
          <p:nvPr/>
        </p:nvSpPr>
        <p:spPr>
          <a:xfrm>
            <a:off x="6429388" y="5229244"/>
            <a:ext cx="2500330"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الثاني </a:t>
            </a:r>
            <a:endParaRPr lang="ar-DZ" dirty="0">
              <a:solidFill>
                <a:schemeClr val="tx1"/>
              </a:solidFill>
            </a:endParaRPr>
          </a:p>
        </p:txBody>
      </p:sp>
      <p:sp>
        <p:nvSpPr>
          <p:cNvPr id="15" name="Rectangle à coins arrondis 14"/>
          <p:cNvSpPr/>
          <p:nvPr/>
        </p:nvSpPr>
        <p:spPr>
          <a:xfrm rot="10800000" flipH="1" flipV="1">
            <a:off x="357159" y="3643315"/>
            <a:ext cx="5572164" cy="1428758"/>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الإطار ألمفاهيمي : حاول في بحث نظري أن تشرح أهم المفاهيم الخاصة بالمقياس خاصة مفهوم المخدرات ومفهوم الإدمان ومفهوم الجريمة</a:t>
            </a:r>
          </a:p>
        </p:txBody>
      </p:sp>
      <p:sp>
        <p:nvSpPr>
          <p:cNvPr id="16" name="Rectangle à coins arrondis 15"/>
          <p:cNvSpPr/>
          <p:nvPr/>
        </p:nvSpPr>
        <p:spPr>
          <a:xfrm rot="10800000" flipH="1" flipV="1">
            <a:off x="357159" y="5214950"/>
            <a:ext cx="5572164" cy="1428758"/>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ماهية ظاهرة المخدرات : حاول في بحث نظري أن تشرح أهم  المراحل التاريخية التي مرت بها ظاهرة المخدرات واستخداماتها في المجتمع </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bg/>
                                          </p:spTgt>
                                        </p:tgtEl>
                                        <p:attrNameLst>
                                          <p:attrName>style.visibility</p:attrName>
                                        </p:attrNameLst>
                                      </p:cBhvr>
                                      <p:to>
                                        <p:strVal val="visible"/>
                                      </p:to>
                                    </p:set>
                                    <p:animEffect transition="in" filter="fade">
                                      <p:cBhvr>
                                        <p:cTn id="7" dur="2000"/>
                                        <p:tgtEl>
                                          <p:spTgt spid="10">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fade">
                                      <p:cBhvr>
                                        <p:cTn id="10" dur="2000"/>
                                        <p:tgtEl>
                                          <p:spTgt spid="10">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1">
                                            <p:bg/>
                                          </p:spTgt>
                                        </p:tgtEl>
                                        <p:attrNameLst>
                                          <p:attrName>style.visibility</p:attrName>
                                        </p:attrNameLst>
                                      </p:cBhvr>
                                      <p:to>
                                        <p:strVal val="visible"/>
                                      </p:to>
                                    </p:set>
                                    <p:animEffect transition="in" filter="fade">
                                      <p:cBhvr>
                                        <p:cTn id="15" dur="2000"/>
                                        <p:tgtEl>
                                          <p:spTgt spid="11">
                                            <p:bg/>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
                                            <p:txEl>
                                              <p:pRg st="0" end="0"/>
                                            </p:txEl>
                                          </p:spTgt>
                                        </p:tgtEl>
                                        <p:attrNameLst>
                                          <p:attrName>style.visibility</p:attrName>
                                        </p:attrNameLst>
                                      </p:cBhvr>
                                      <p:to>
                                        <p:strVal val="visible"/>
                                      </p:to>
                                    </p:set>
                                    <p:animEffect transition="in" filter="fade">
                                      <p:cBhvr>
                                        <p:cTn id="18" dur="2000"/>
                                        <p:tgtEl>
                                          <p:spTgt spid="11">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5">
                                            <p:bg/>
                                          </p:spTgt>
                                        </p:tgtEl>
                                        <p:attrNameLst>
                                          <p:attrName>style.visibility</p:attrName>
                                        </p:attrNameLst>
                                      </p:cBhvr>
                                      <p:to>
                                        <p:strVal val="visible"/>
                                      </p:to>
                                    </p:set>
                                    <p:animEffect transition="in" filter="fade">
                                      <p:cBhvr>
                                        <p:cTn id="23" dur="2000"/>
                                        <p:tgtEl>
                                          <p:spTgt spid="15">
                                            <p:bg/>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5">
                                            <p:txEl>
                                              <p:pRg st="0" end="0"/>
                                            </p:txEl>
                                          </p:spTgt>
                                        </p:tgtEl>
                                        <p:attrNameLst>
                                          <p:attrName>style.visibility</p:attrName>
                                        </p:attrNameLst>
                                      </p:cBhvr>
                                      <p:to>
                                        <p:strVal val="visible"/>
                                      </p:to>
                                    </p:set>
                                    <p:animEffect transition="in" filter="fade">
                                      <p:cBhvr>
                                        <p:cTn id="26" dur="2000"/>
                                        <p:tgtEl>
                                          <p:spTgt spid="15">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checkerboard(across)">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checkerboard(across)">
                                      <p:cBhvr>
                                        <p:cTn id="3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allAtOnce" animBg="1"/>
      <p:bldP spid="11" grpId="0" build="allAtOnce" animBg="1"/>
      <p:bldP spid="13" grpId="0" animBg="1"/>
      <p:bldP spid="15" grpId="0" build="allAtOnce" animBg="1"/>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index.jpg"/>
          <p:cNvPicPr>
            <a:picLocks noChangeAspect="1"/>
          </p:cNvPicPr>
          <p:nvPr/>
        </p:nvPicPr>
        <p:blipFill>
          <a:blip r:embed="rId2"/>
          <a:stretch>
            <a:fillRect/>
          </a:stretch>
        </p:blipFill>
        <p:spPr>
          <a:xfrm>
            <a:off x="285720" y="214290"/>
            <a:ext cx="1966915" cy="1209679"/>
          </a:xfrm>
          <a:prstGeom prst="rect">
            <a:avLst/>
          </a:prstGeom>
          <a:ln>
            <a:noFill/>
          </a:ln>
          <a:effectLst>
            <a:outerShdw blurRad="292100" dist="139700" dir="2700000" algn="tl" rotWithShape="0">
              <a:srgbClr val="333333">
                <a:alpha val="65000"/>
              </a:srgbClr>
            </a:outerShdw>
          </a:effectLst>
        </p:spPr>
      </p:pic>
      <p:pic>
        <p:nvPicPr>
          <p:cNvPr id="5" name="Image 4" descr="index.jpg"/>
          <p:cNvPicPr>
            <a:picLocks noChangeAspect="1"/>
          </p:cNvPicPr>
          <p:nvPr/>
        </p:nvPicPr>
        <p:blipFill>
          <a:blip r:embed="rId2"/>
          <a:stretch>
            <a:fillRect/>
          </a:stretch>
        </p:blipFill>
        <p:spPr>
          <a:xfrm>
            <a:off x="6858016" y="214290"/>
            <a:ext cx="1966915" cy="1209679"/>
          </a:xfrm>
          <a:prstGeom prst="rect">
            <a:avLst/>
          </a:prstGeom>
          <a:ln>
            <a:noFill/>
          </a:ln>
          <a:effectLst>
            <a:outerShdw blurRad="292100" dist="139700" dir="2700000" algn="tl" rotWithShape="0">
              <a:srgbClr val="333333">
                <a:alpha val="65000"/>
              </a:srgbClr>
            </a:outerShdw>
          </a:effectLst>
        </p:spPr>
      </p:pic>
      <p:sp>
        <p:nvSpPr>
          <p:cNvPr id="7" name="Rectangle à coins arrondis 6"/>
          <p:cNvSpPr/>
          <p:nvPr/>
        </p:nvSpPr>
        <p:spPr>
          <a:xfrm>
            <a:off x="3357554" y="571480"/>
            <a:ext cx="2428892" cy="642942"/>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DZ" b="1" dirty="0"/>
              <a:t>مقياس المجتمع والمحذرات </a:t>
            </a:r>
            <a:endParaRPr lang="ar-DZ" dirty="0"/>
          </a:p>
        </p:txBody>
      </p:sp>
      <p:sp>
        <p:nvSpPr>
          <p:cNvPr id="9" name="Rectangle à coins arrondis 8"/>
          <p:cNvSpPr/>
          <p:nvPr/>
        </p:nvSpPr>
        <p:spPr>
          <a:xfrm>
            <a:off x="3071802" y="1285860"/>
            <a:ext cx="3000396" cy="642942"/>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DZ" b="1" dirty="0"/>
              <a:t>بحوث موجهة لطلبة السنة الثالثة</a:t>
            </a:r>
            <a:endParaRPr lang="ar-DZ" dirty="0"/>
          </a:p>
        </p:txBody>
      </p:sp>
      <p:sp>
        <p:nvSpPr>
          <p:cNvPr id="11" name="Rectangle avec flèche vers la gauche 10"/>
          <p:cNvSpPr/>
          <p:nvPr/>
        </p:nvSpPr>
        <p:spPr>
          <a:xfrm>
            <a:off x="6429388" y="3714752"/>
            <a:ext cx="2428892"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الرابع </a:t>
            </a:r>
            <a:endParaRPr lang="ar-DZ" dirty="0">
              <a:solidFill>
                <a:schemeClr val="tx1"/>
              </a:solidFill>
            </a:endParaRPr>
          </a:p>
        </p:txBody>
      </p:sp>
      <p:sp>
        <p:nvSpPr>
          <p:cNvPr id="13" name="Rectangle avec flèche vers la gauche 12"/>
          <p:cNvSpPr/>
          <p:nvPr/>
        </p:nvSpPr>
        <p:spPr>
          <a:xfrm>
            <a:off x="6429388" y="5286388"/>
            <a:ext cx="2428892"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الخامس</a:t>
            </a:r>
            <a:endParaRPr lang="ar-DZ" dirty="0">
              <a:solidFill>
                <a:schemeClr val="tx1"/>
              </a:solidFill>
            </a:endParaRPr>
          </a:p>
        </p:txBody>
      </p:sp>
      <p:sp>
        <p:nvSpPr>
          <p:cNvPr id="16" name="Rectangle avec flèche vers la gauche 15"/>
          <p:cNvSpPr/>
          <p:nvPr/>
        </p:nvSpPr>
        <p:spPr>
          <a:xfrm>
            <a:off x="6429388" y="2143116"/>
            <a:ext cx="2428892"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الثالث </a:t>
            </a:r>
            <a:endParaRPr lang="ar-DZ" dirty="0">
              <a:solidFill>
                <a:schemeClr val="tx1"/>
              </a:solidFill>
            </a:endParaRPr>
          </a:p>
        </p:txBody>
      </p:sp>
      <p:sp>
        <p:nvSpPr>
          <p:cNvPr id="17" name="Rectangle à coins arrondis 16"/>
          <p:cNvSpPr/>
          <p:nvPr/>
        </p:nvSpPr>
        <p:spPr>
          <a:xfrm rot="10800000" flipH="1" flipV="1">
            <a:off x="357159" y="2071678"/>
            <a:ext cx="5572164" cy="1428758"/>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بحث في الإحصائيات المعلنة حول انتشار المخدرات في المجتمع الجزائر</a:t>
            </a:r>
          </a:p>
        </p:txBody>
      </p:sp>
      <p:sp>
        <p:nvSpPr>
          <p:cNvPr id="18" name="Rectangle à coins arrondis 17"/>
          <p:cNvSpPr/>
          <p:nvPr/>
        </p:nvSpPr>
        <p:spPr>
          <a:xfrm rot="10800000" flipH="1" flipV="1">
            <a:off x="357158" y="3643315"/>
            <a:ext cx="5572164" cy="1428758"/>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بحث حول النظريات المفسرة لسلوك تعاطي المخدرات  </a:t>
            </a:r>
          </a:p>
        </p:txBody>
      </p:sp>
      <p:sp>
        <p:nvSpPr>
          <p:cNvPr id="19" name="Rectangle à coins arrondis 18"/>
          <p:cNvSpPr/>
          <p:nvPr/>
        </p:nvSpPr>
        <p:spPr>
          <a:xfrm rot="10800000" flipH="1" flipV="1">
            <a:off x="357159" y="5214951"/>
            <a:ext cx="5572164" cy="1428758"/>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بحث حول أنواع الإدمان </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ox(in)">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heckerboard(across)">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ox(in)">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ox(in)">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ox(in)">
                                      <p:cBhvr>
                                        <p:cTn id="3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6" grpId="0" animBg="1"/>
      <p:bldP spid="17" grpId="0" animBg="1"/>
      <p:bldP spid="18" grpId="0" animBg="1"/>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index.jpg"/>
          <p:cNvPicPr>
            <a:picLocks noChangeAspect="1"/>
          </p:cNvPicPr>
          <p:nvPr/>
        </p:nvPicPr>
        <p:blipFill>
          <a:blip r:embed="rId2"/>
          <a:stretch>
            <a:fillRect/>
          </a:stretch>
        </p:blipFill>
        <p:spPr>
          <a:xfrm>
            <a:off x="285720" y="214290"/>
            <a:ext cx="1966915" cy="1209679"/>
          </a:xfrm>
          <a:prstGeom prst="rect">
            <a:avLst/>
          </a:prstGeom>
          <a:ln>
            <a:noFill/>
          </a:ln>
          <a:effectLst>
            <a:outerShdw blurRad="292100" dist="139700" dir="2700000" algn="tl" rotWithShape="0">
              <a:srgbClr val="333333">
                <a:alpha val="65000"/>
              </a:srgbClr>
            </a:outerShdw>
          </a:effectLst>
        </p:spPr>
      </p:pic>
      <p:pic>
        <p:nvPicPr>
          <p:cNvPr id="5" name="Image 4" descr="index.jpg"/>
          <p:cNvPicPr>
            <a:picLocks noChangeAspect="1"/>
          </p:cNvPicPr>
          <p:nvPr/>
        </p:nvPicPr>
        <p:blipFill>
          <a:blip r:embed="rId2"/>
          <a:stretch>
            <a:fillRect/>
          </a:stretch>
        </p:blipFill>
        <p:spPr>
          <a:xfrm>
            <a:off x="6858016" y="214290"/>
            <a:ext cx="1966915" cy="1209679"/>
          </a:xfrm>
          <a:prstGeom prst="rect">
            <a:avLst/>
          </a:prstGeom>
          <a:ln>
            <a:noFill/>
          </a:ln>
          <a:effectLst>
            <a:outerShdw blurRad="292100" dist="139700" dir="2700000" algn="tl" rotWithShape="0">
              <a:srgbClr val="333333">
                <a:alpha val="65000"/>
              </a:srgbClr>
            </a:outerShdw>
          </a:effectLst>
        </p:spPr>
      </p:pic>
      <p:sp>
        <p:nvSpPr>
          <p:cNvPr id="7" name="Rectangle à coins arrondis 6"/>
          <p:cNvSpPr/>
          <p:nvPr/>
        </p:nvSpPr>
        <p:spPr>
          <a:xfrm>
            <a:off x="3357554" y="571480"/>
            <a:ext cx="2428892" cy="642942"/>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DZ" b="1" dirty="0"/>
              <a:t>مقياس المجتمع والمحذرات </a:t>
            </a:r>
            <a:endParaRPr lang="ar-DZ" dirty="0"/>
          </a:p>
        </p:txBody>
      </p:sp>
      <p:sp>
        <p:nvSpPr>
          <p:cNvPr id="9" name="Rectangle à coins arrondis 8"/>
          <p:cNvSpPr/>
          <p:nvPr/>
        </p:nvSpPr>
        <p:spPr>
          <a:xfrm>
            <a:off x="3071802" y="1285860"/>
            <a:ext cx="3000396" cy="642942"/>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DZ" b="1" dirty="0"/>
              <a:t>بحوث موجهة لطلبة السنة الثالثة</a:t>
            </a:r>
            <a:endParaRPr lang="ar-DZ" dirty="0"/>
          </a:p>
        </p:txBody>
      </p:sp>
      <p:sp>
        <p:nvSpPr>
          <p:cNvPr id="11" name="Rectangle avec flèche vers la gauche 10"/>
          <p:cNvSpPr/>
          <p:nvPr/>
        </p:nvSpPr>
        <p:spPr>
          <a:xfrm>
            <a:off x="6429388" y="3714752"/>
            <a:ext cx="2428892"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السابع</a:t>
            </a:r>
            <a:endParaRPr lang="ar-DZ" dirty="0">
              <a:solidFill>
                <a:schemeClr val="tx1"/>
              </a:solidFill>
            </a:endParaRPr>
          </a:p>
        </p:txBody>
      </p:sp>
      <p:sp>
        <p:nvSpPr>
          <p:cNvPr id="13" name="Rectangle avec flèche vers la gauche 12"/>
          <p:cNvSpPr/>
          <p:nvPr/>
        </p:nvSpPr>
        <p:spPr>
          <a:xfrm>
            <a:off x="6429388" y="5286388"/>
            <a:ext cx="2357454"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الثامن </a:t>
            </a:r>
            <a:endParaRPr lang="ar-DZ" dirty="0">
              <a:solidFill>
                <a:schemeClr val="tx1"/>
              </a:solidFill>
            </a:endParaRPr>
          </a:p>
        </p:txBody>
      </p:sp>
      <p:sp>
        <p:nvSpPr>
          <p:cNvPr id="16" name="Rectangle avec flèche vers la gauche 15"/>
          <p:cNvSpPr/>
          <p:nvPr/>
        </p:nvSpPr>
        <p:spPr>
          <a:xfrm>
            <a:off x="6429388" y="2143116"/>
            <a:ext cx="2357454"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السادس </a:t>
            </a:r>
            <a:endParaRPr lang="ar-DZ" dirty="0">
              <a:solidFill>
                <a:schemeClr val="tx1"/>
              </a:solidFill>
            </a:endParaRPr>
          </a:p>
        </p:txBody>
      </p:sp>
      <p:sp>
        <p:nvSpPr>
          <p:cNvPr id="17" name="Rectangle à coins arrondis 16"/>
          <p:cNvSpPr/>
          <p:nvPr/>
        </p:nvSpPr>
        <p:spPr>
          <a:xfrm rot="10800000" flipH="1" flipV="1">
            <a:off x="357158" y="3643314"/>
            <a:ext cx="5572164" cy="1428758"/>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fr-FR" sz="2400" b="1" dirty="0">
                <a:solidFill>
                  <a:schemeClr val="tx1"/>
                </a:solidFill>
                <a:latin typeface="Sakkal Majalla" pitchFamily="2" charset="-78"/>
                <a:cs typeface="Sakkal Majalla" pitchFamily="2" charset="-78"/>
              </a:rPr>
              <a:t> </a:t>
            </a:r>
            <a:r>
              <a:rPr lang="ar-DZ" sz="2400" b="1" dirty="0">
                <a:solidFill>
                  <a:schemeClr val="tx1"/>
                </a:solidFill>
                <a:latin typeface="Sakkal Majalla" pitchFamily="2" charset="-78"/>
                <a:cs typeface="Sakkal Majalla" pitchFamily="2" charset="-78"/>
              </a:rPr>
              <a:t> بحث حول خصائص الإدمان على المخدرات ومميزات الشخصية المدمنة  </a:t>
            </a:r>
          </a:p>
        </p:txBody>
      </p:sp>
      <p:sp>
        <p:nvSpPr>
          <p:cNvPr id="18" name="Rectangle à coins arrondis 17"/>
          <p:cNvSpPr/>
          <p:nvPr/>
        </p:nvSpPr>
        <p:spPr>
          <a:xfrm rot="10800000" flipH="1" flipV="1">
            <a:off x="357159" y="2071678"/>
            <a:ext cx="5572164" cy="1428758"/>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بحث حول أشكال وأنواع تعاطي المخدرات المنتشرة في أوساط الشباب  </a:t>
            </a:r>
          </a:p>
        </p:txBody>
      </p:sp>
      <p:sp>
        <p:nvSpPr>
          <p:cNvPr id="19" name="Rectangle à coins arrondis 18"/>
          <p:cNvSpPr/>
          <p:nvPr/>
        </p:nvSpPr>
        <p:spPr>
          <a:xfrm rot="10800000" flipH="1" flipV="1">
            <a:off x="357159" y="5286389"/>
            <a:ext cx="5572164" cy="1428758"/>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بحث حول الأسباب والعوامل التي تؤدي </a:t>
            </a:r>
            <a:r>
              <a:rPr lang="ar-DZ" sz="2400" b="1" dirty="0" err="1">
                <a:solidFill>
                  <a:schemeClr val="tx1"/>
                </a:solidFill>
                <a:latin typeface="Sakkal Majalla" pitchFamily="2" charset="-78"/>
                <a:cs typeface="Sakkal Majalla" pitchFamily="2" charset="-78"/>
              </a:rPr>
              <a:t>الى</a:t>
            </a:r>
            <a:r>
              <a:rPr lang="ar-DZ" sz="2400" b="1" dirty="0">
                <a:solidFill>
                  <a:schemeClr val="tx1"/>
                </a:solidFill>
                <a:latin typeface="Sakkal Majalla" pitchFamily="2" charset="-78"/>
                <a:cs typeface="Sakkal Majalla" pitchFamily="2" charset="-78"/>
              </a:rPr>
              <a:t> تعاطي المخدرات</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ox(in)">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heckerboard(across)">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ox(in)">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checkerboard(across)">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ox(in)">
                                      <p:cBhvr>
                                        <p:cTn id="3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6" grpId="0" animBg="1"/>
      <p:bldP spid="17" grpId="0" animBg="1"/>
      <p:bldP spid="18"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index.jpg"/>
          <p:cNvPicPr>
            <a:picLocks noChangeAspect="1"/>
          </p:cNvPicPr>
          <p:nvPr/>
        </p:nvPicPr>
        <p:blipFill>
          <a:blip r:embed="rId2"/>
          <a:stretch>
            <a:fillRect/>
          </a:stretch>
        </p:blipFill>
        <p:spPr>
          <a:xfrm>
            <a:off x="285720" y="214290"/>
            <a:ext cx="1966915" cy="1209679"/>
          </a:xfrm>
          <a:prstGeom prst="rect">
            <a:avLst/>
          </a:prstGeom>
          <a:ln>
            <a:noFill/>
          </a:ln>
          <a:effectLst>
            <a:outerShdw blurRad="292100" dist="139700" dir="2700000" algn="tl" rotWithShape="0">
              <a:srgbClr val="333333">
                <a:alpha val="65000"/>
              </a:srgbClr>
            </a:outerShdw>
          </a:effectLst>
        </p:spPr>
      </p:pic>
      <p:pic>
        <p:nvPicPr>
          <p:cNvPr id="5" name="Image 4" descr="index.jpg"/>
          <p:cNvPicPr>
            <a:picLocks noChangeAspect="1"/>
          </p:cNvPicPr>
          <p:nvPr/>
        </p:nvPicPr>
        <p:blipFill>
          <a:blip r:embed="rId2"/>
          <a:stretch>
            <a:fillRect/>
          </a:stretch>
        </p:blipFill>
        <p:spPr>
          <a:xfrm>
            <a:off x="6858016" y="214290"/>
            <a:ext cx="1966915" cy="1209679"/>
          </a:xfrm>
          <a:prstGeom prst="rect">
            <a:avLst/>
          </a:prstGeom>
          <a:ln>
            <a:noFill/>
          </a:ln>
          <a:effectLst>
            <a:outerShdw blurRad="292100" dist="139700" dir="2700000" algn="tl" rotWithShape="0">
              <a:srgbClr val="333333">
                <a:alpha val="65000"/>
              </a:srgbClr>
            </a:outerShdw>
          </a:effectLst>
        </p:spPr>
      </p:pic>
      <p:sp>
        <p:nvSpPr>
          <p:cNvPr id="7" name="Rectangle à coins arrondis 6"/>
          <p:cNvSpPr/>
          <p:nvPr/>
        </p:nvSpPr>
        <p:spPr>
          <a:xfrm>
            <a:off x="3357554" y="571480"/>
            <a:ext cx="2428892" cy="642942"/>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DZ" b="1" dirty="0"/>
              <a:t>مقياس المجتمع والمحذرات </a:t>
            </a:r>
            <a:endParaRPr lang="ar-DZ" dirty="0"/>
          </a:p>
        </p:txBody>
      </p:sp>
      <p:sp>
        <p:nvSpPr>
          <p:cNvPr id="9" name="Rectangle à coins arrondis 8"/>
          <p:cNvSpPr/>
          <p:nvPr/>
        </p:nvSpPr>
        <p:spPr>
          <a:xfrm>
            <a:off x="3071802" y="1285860"/>
            <a:ext cx="3000396" cy="642942"/>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DZ" b="1" dirty="0"/>
              <a:t>بحوث موجهة لطلبة السنة الثالثة</a:t>
            </a:r>
            <a:endParaRPr lang="ar-DZ" dirty="0"/>
          </a:p>
        </p:txBody>
      </p:sp>
      <p:sp>
        <p:nvSpPr>
          <p:cNvPr id="11" name="Rectangle avec flèche vers la gauche 10"/>
          <p:cNvSpPr/>
          <p:nvPr/>
        </p:nvSpPr>
        <p:spPr>
          <a:xfrm>
            <a:off x="6429388" y="3714752"/>
            <a:ext cx="2428892"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العاشر </a:t>
            </a:r>
            <a:endParaRPr lang="ar-DZ" dirty="0">
              <a:solidFill>
                <a:schemeClr val="tx1"/>
              </a:solidFill>
            </a:endParaRPr>
          </a:p>
        </p:txBody>
      </p:sp>
      <p:sp>
        <p:nvSpPr>
          <p:cNvPr id="13" name="Rectangle avec flèche vers la gauche 12"/>
          <p:cNvSpPr/>
          <p:nvPr/>
        </p:nvSpPr>
        <p:spPr>
          <a:xfrm>
            <a:off x="6429388" y="5286388"/>
            <a:ext cx="2500330"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الحادي عشر </a:t>
            </a:r>
            <a:endParaRPr lang="ar-DZ" dirty="0">
              <a:solidFill>
                <a:schemeClr val="tx1"/>
              </a:solidFill>
            </a:endParaRPr>
          </a:p>
        </p:txBody>
      </p:sp>
      <p:sp>
        <p:nvSpPr>
          <p:cNvPr id="16" name="Rectangle avec flèche vers la gauche 15"/>
          <p:cNvSpPr/>
          <p:nvPr/>
        </p:nvSpPr>
        <p:spPr>
          <a:xfrm>
            <a:off x="6429388" y="2143116"/>
            <a:ext cx="2428892"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التاسع </a:t>
            </a:r>
            <a:endParaRPr lang="ar-DZ" dirty="0">
              <a:solidFill>
                <a:schemeClr val="tx1"/>
              </a:solidFill>
            </a:endParaRPr>
          </a:p>
        </p:txBody>
      </p:sp>
      <p:sp>
        <p:nvSpPr>
          <p:cNvPr id="17" name="Rectangle à coins arrondis 16"/>
          <p:cNvSpPr/>
          <p:nvPr/>
        </p:nvSpPr>
        <p:spPr>
          <a:xfrm rot="10800000" flipH="1" flipV="1">
            <a:off x="428596" y="3643314"/>
            <a:ext cx="5572164" cy="1428758"/>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بحث حول كيفية التعرف على متعاطي المخدرات  وماهي أهم </a:t>
            </a:r>
            <a:r>
              <a:rPr lang="ar-DZ" sz="2400" b="1" dirty="0" err="1">
                <a:solidFill>
                  <a:schemeClr val="tx1"/>
                </a:solidFill>
                <a:latin typeface="Sakkal Majalla" pitchFamily="2" charset="-78"/>
                <a:cs typeface="Sakkal Majalla" pitchFamily="2" charset="-78"/>
              </a:rPr>
              <a:t>السيمات</a:t>
            </a:r>
            <a:r>
              <a:rPr lang="ar-DZ" sz="2400" b="1" dirty="0">
                <a:solidFill>
                  <a:schemeClr val="tx1"/>
                </a:solidFill>
                <a:latin typeface="Sakkal Majalla" pitchFamily="2" charset="-78"/>
                <a:cs typeface="Sakkal Majalla" pitchFamily="2" charset="-78"/>
              </a:rPr>
              <a:t> الدالة عليه </a:t>
            </a:r>
          </a:p>
        </p:txBody>
      </p:sp>
      <p:sp>
        <p:nvSpPr>
          <p:cNvPr id="18" name="Rectangle à coins arrondis 17"/>
          <p:cNvSpPr/>
          <p:nvPr/>
        </p:nvSpPr>
        <p:spPr>
          <a:xfrm rot="10800000" flipH="1" flipV="1">
            <a:off x="428596" y="5214950"/>
            <a:ext cx="5572164" cy="1428758"/>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بحث حول دور مؤسسات التنشئة الاجتماعية </a:t>
            </a:r>
            <a:r>
              <a:rPr lang="ar-DZ" sz="2400" b="1" dirty="0" err="1">
                <a:solidFill>
                  <a:schemeClr val="tx1"/>
                </a:solidFill>
                <a:latin typeface="Sakkal Majalla" pitchFamily="2" charset="-78"/>
                <a:cs typeface="Sakkal Majalla" pitchFamily="2" charset="-78"/>
              </a:rPr>
              <a:t>و</a:t>
            </a:r>
            <a:r>
              <a:rPr lang="ar-DZ" sz="2400" b="1" dirty="0">
                <a:solidFill>
                  <a:schemeClr val="tx1"/>
                </a:solidFill>
                <a:latin typeface="Sakkal Majalla" pitchFamily="2" charset="-78"/>
                <a:cs typeface="Sakkal Majalla" pitchFamily="2" charset="-78"/>
              </a:rPr>
              <a:t> وسائل الإعلام في الوقاية من انتشار المخدرات  </a:t>
            </a:r>
          </a:p>
        </p:txBody>
      </p:sp>
      <p:sp>
        <p:nvSpPr>
          <p:cNvPr id="19" name="Rectangle à coins arrondis 18"/>
          <p:cNvSpPr/>
          <p:nvPr/>
        </p:nvSpPr>
        <p:spPr>
          <a:xfrm rot="10800000" flipH="1" flipV="1">
            <a:off x="357158" y="2071678"/>
            <a:ext cx="5572164" cy="1428758"/>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بحث حول </a:t>
            </a:r>
            <a:r>
              <a:rPr lang="ar-DZ" sz="2400" b="1" dirty="0" err="1">
                <a:solidFill>
                  <a:schemeClr val="tx1"/>
                </a:solidFill>
                <a:latin typeface="Sakkal Majalla" pitchFamily="2" charset="-78"/>
                <a:cs typeface="Sakkal Majalla" pitchFamily="2" charset="-78"/>
              </a:rPr>
              <a:t>اثار</a:t>
            </a:r>
            <a:r>
              <a:rPr lang="ar-DZ" sz="2400" b="1" dirty="0">
                <a:solidFill>
                  <a:schemeClr val="tx1"/>
                </a:solidFill>
                <a:latin typeface="Sakkal Majalla" pitchFamily="2" charset="-78"/>
                <a:cs typeface="Sakkal Majalla" pitchFamily="2" charset="-78"/>
              </a:rPr>
              <a:t> تعاطي المخدرات على الفرد والمجتمع</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ox(in)">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heckerboard(across)">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ox(in)">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checkerboard(across)">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ox(in)">
                                      <p:cBhvr>
                                        <p:cTn id="3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6" grpId="0" animBg="1"/>
      <p:bldP spid="17" grpId="0" animBg="1"/>
      <p:bldP spid="18" grpId="0" animBg="1"/>
      <p:bldP spid="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index.jpg"/>
          <p:cNvPicPr>
            <a:picLocks noChangeAspect="1"/>
          </p:cNvPicPr>
          <p:nvPr/>
        </p:nvPicPr>
        <p:blipFill>
          <a:blip r:embed="rId2"/>
          <a:stretch>
            <a:fillRect/>
          </a:stretch>
        </p:blipFill>
        <p:spPr>
          <a:xfrm>
            <a:off x="285720" y="214290"/>
            <a:ext cx="1966915" cy="1209679"/>
          </a:xfrm>
          <a:prstGeom prst="rect">
            <a:avLst/>
          </a:prstGeom>
          <a:ln>
            <a:noFill/>
          </a:ln>
          <a:effectLst>
            <a:outerShdw blurRad="292100" dist="139700" dir="2700000" algn="tl" rotWithShape="0">
              <a:srgbClr val="333333">
                <a:alpha val="65000"/>
              </a:srgbClr>
            </a:outerShdw>
          </a:effectLst>
        </p:spPr>
      </p:pic>
      <p:pic>
        <p:nvPicPr>
          <p:cNvPr id="5" name="Image 4" descr="index.jpg"/>
          <p:cNvPicPr>
            <a:picLocks noChangeAspect="1"/>
          </p:cNvPicPr>
          <p:nvPr/>
        </p:nvPicPr>
        <p:blipFill>
          <a:blip r:embed="rId2"/>
          <a:stretch>
            <a:fillRect/>
          </a:stretch>
        </p:blipFill>
        <p:spPr>
          <a:xfrm>
            <a:off x="6858016" y="214290"/>
            <a:ext cx="1966915" cy="1209679"/>
          </a:xfrm>
          <a:prstGeom prst="rect">
            <a:avLst/>
          </a:prstGeom>
          <a:ln>
            <a:noFill/>
          </a:ln>
          <a:effectLst>
            <a:outerShdw blurRad="292100" dist="139700" dir="2700000" algn="tl" rotWithShape="0">
              <a:srgbClr val="333333">
                <a:alpha val="65000"/>
              </a:srgbClr>
            </a:outerShdw>
          </a:effectLst>
        </p:spPr>
      </p:pic>
      <p:sp>
        <p:nvSpPr>
          <p:cNvPr id="7" name="Rectangle à coins arrondis 6"/>
          <p:cNvSpPr/>
          <p:nvPr/>
        </p:nvSpPr>
        <p:spPr>
          <a:xfrm>
            <a:off x="3357554" y="357166"/>
            <a:ext cx="2428892" cy="642942"/>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DZ" b="1" dirty="0"/>
              <a:t>مقياس المجتمع والمحذرات </a:t>
            </a:r>
            <a:endParaRPr lang="ar-DZ" dirty="0"/>
          </a:p>
        </p:txBody>
      </p:sp>
      <p:sp>
        <p:nvSpPr>
          <p:cNvPr id="9" name="Rectangle à coins arrondis 8"/>
          <p:cNvSpPr/>
          <p:nvPr/>
        </p:nvSpPr>
        <p:spPr>
          <a:xfrm>
            <a:off x="3071802" y="1071546"/>
            <a:ext cx="3000396" cy="642942"/>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DZ" b="1" dirty="0"/>
              <a:t>بحوث موجهة لطلبة السنة الثالثة</a:t>
            </a:r>
            <a:endParaRPr lang="ar-DZ" dirty="0"/>
          </a:p>
        </p:txBody>
      </p:sp>
      <p:sp>
        <p:nvSpPr>
          <p:cNvPr id="15" name="Rectangle à coins arrondis 14"/>
          <p:cNvSpPr/>
          <p:nvPr/>
        </p:nvSpPr>
        <p:spPr>
          <a:xfrm rot="10800000" flipH="1" flipV="1">
            <a:off x="357158" y="1857364"/>
            <a:ext cx="5429288" cy="1428760"/>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بحث حول دور الخدمة الاجتماعية في معالج إدمان المخدرات </a:t>
            </a:r>
            <a:endParaRPr lang="ar-DZ" b="1" dirty="0">
              <a:solidFill>
                <a:schemeClr val="tx1"/>
              </a:solidFill>
              <a:latin typeface="Sakkal Majalla" pitchFamily="2" charset="-78"/>
              <a:cs typeface="Sakkal Majalla" pitchFamily="2" charset="-78"/>
            </a:endParaRPr>
          </a:p>
        </p:txBody>
      </p:sp>
      <p:sp>
        <p:nvSpPr>
          <p:cNvPr id="16" name="Rectangle avec flèche vers la gauche 15"/>
          <p:cNvSpPr/>
          <p:nvPr/>
        </p:nvSpPr>
        <p:spPr>
          <a:xfrm rot="287487">
            <a:off x="6428854" y="2171722"/>
            <a:ext cx="2433671"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الثاني عشر</a:t>
            </a:r>
            <a:endParaRPr lang="ar-DZ" dirty="0">
              <a:solidFill>
                <a:schemeClr val="tx1"/>
              </a:solidFill>
            </a:endParaRPr>
          </a:p>
        </p:txBody>
      </p:sp>
      <p:sp>
        <p:nvSpPr>
          <p:cNvPr id="17" name="Rectangle avec flèche vers la gauche 16"/>
          <p:cNvSpPr/>
          <p:nvPr/>
        </p:nvSpPr>
        <p:spPr>
          <a:xfrm rot="287487">
            <a:off x="6463326" y="3886234"/>
            <a:ext cx="2433671" cy="914400"/>
          </a:xfrm>
          <a:prstGeom prst="leftArrowCallout">
            <a:avLst>
              <a:gd name="adj1" fmla="val 25000"/>
              <a:gd name="adj2" fmla="val 25000"/>
              <a:gd name="adj3" fmla="val 25000"/>
              <a:gd name="adj4" fmla="val 74522"/>
            </a:avLst>
          </a:prstGeom>
          <a:gradFill>
            <a:gsLst>
              <a:gs pos="100000">
                <a:schemeClr val="accent5">
                  <a:lumMod val="75000"/>
                </a:schemeClr>
              </a:gs>
              <a:gs pos="35000">
                <a:schemeClr val="accent5">
                  <a:tint val="37000"/>
                  <a:satMod val="300000"/>
                </a:schemeClr>
              </a:gs>
              <a:gs pos="100000">
                <a:schemeClr val="accent5">
                  <a:tint val="15000"/>
                  <a:satMod val="350000"/>
                </a:schemeClr>
              </a:gs>
            </a:gsLst>
          </a:gra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5"/>
          </a:lnRef>
          <a:fillRef idx="2">
            <a:schemeClr val="accent5"/>
          </a:fillRef>
          <a:effectRef idx="1">
            <a:schemeClr val="accent5"/>
          </a:effectRef>
          <a:fontRef idx="minor">
            <a:schemeClr val="dk1"/>
          </a:fontRef>
        </p:style>
        <p:txBody>
          <a:bodyPr rtlCol="1" anchor="ctr"/>
          <a:lstStyle/>
          <a:p>
            <a:pPr algn="ctr"/>
            <a:r>
              <a:rPr lang="ar-DZ" b="1" dirty="0">
                <a:solidFill>
                  <a:schemeClr val="tx1"/>
                </a:solidFill>
              </a:rPr>
              <a:t>- المحور الثالث عشر</a:t>
            </a:r>
            <a:endParaRPr lang="ar-DZ" dirty="0">
              <a:solidFill>
                <a:schemeClr val="tx1"/>
              </a:solidFill>
            </a:endParaRPr>
          </a:p>
        </p:txBody>
      </p:sp>
      <p:sp>
        <p:nvSpPr>
          <p:cNvPr id="18" name="Rectangle à coins arrondis 17"/>
          <p:cNvSpPr/>
          <p:nvPr/>
        </p:nvSpPr>
        <p:spPr>
          <a:xfrm rot="10800000" flipH="1" flipV="1">
            <a:off x="357159" y="3429000"/>
            <a:ext cx="5429289" cy="1357322"/>
          </a:xfrm>
          <a:prstGeom prst="wedgeRoundRectCallout">
            <a:avLst>
              <a:gd name="adj1" fmla="val 57258"/>
              <a:gd name="adj2" fmla="val 5084"/>
              <a:gd name="adj3" fmla="val 16667"/>
            </a:avLst>
          </a:prstGeom>
          <a:ln w="34925">
            <a:noFill/>
          </a:ln>
          <a:effectLst>
            <a:glow rad="101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3">
            <a:schemeClr val="accent5"/>
          </a:fillRef>
          <a:effectRef idx="2">
            <a:schemeClr val="accent5"/>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بحث حول أهم تشريعات مكافحة المخدات في القانون الجزائري  </a:t>
            </a:r>
            <a:endParaRPr lang="ar-DZ" b="1" dirty="0">
              <a:solidFill>
                <a:schemeClr val="tx1"/>
              </a:solidFill>
              <a:latin typeface="Sakkal Majalla" pitchFamily="2" charset="-78"/>
              <a:cs typeface="Sakkal Majalla" pitchFamily="2" charset="-78"/>
            </a:endParaRPr>
          </a:p>
        </p:txBody>
      </p:sp>
      <p:sp>
        <p:nvSpPr>
          <p:cNvPr id="22" name="Rectangle à coins arrondis 21"/>
          <p:cNvSpPr/>
          <p:nvPr/>
        </p:nvSpPr>
        <p:spPr>
          <a:xfrm>
            <a:off x="6215074" y="5286388"/>
            <a:ext cx="2366978" cy="571504"/>
          </a:xfrm>
          <a:prstGeom prst="roundRect">
            <a:avLst/>
          </a:prstGeom>
        </p:spPr>
        <p:style>
          <a:lnRef idx="1">
            <a:schemeClr val="accent6"/>
          </a:lnRef>
          <a:fillRef idx="3">
            <a:schemeClr val="accent6"/>
          </a:fillRef>
          <a:effectRef idx="2">
            <a:schemeClr val="accent6"/>
          </a:effectRef>
          <a:fontRef idx="minor">
            <a:schemeClr val="lt1"/>
          </a:fontRef>
        </p:style>
        <p:txBody>
          <a:bodyPr rtlCol="1" anchor="ctr"/>
          <a:lstStyle/>
          <a:p>
            <a:pPr algn="ctr"/>
            <a:r>
              <a:rPr lang="ar-DZ" b="1" dirty="0">
                <a:solidFill>
                  <a:schemeClr val="tx1"/>
                </a:solidFill>
              </a:rPr>
              <a:t>الأسس المنهجية للبحث </a:t>
            </a:r>
            <a:endParaRPr lang="ar-DZ" dirty="0">
              <a:solidFill>
                <a:schemeClr val="tx1"/>
              </a:solidFill>
            </a:endParaRPr>
          </a:p>
        </p:txBody>
      </p:sp>
      <p:sp>
        <p:nvSpPr>
          <p:cNvPr id="25" name="Pentagone 24"/>
          <p:cNvSpPr/>
          <p:nvPr/>
        </p:nvSpPr>
        <p:spPr>
          <a:xfrm>
            <a:off x="571472" y="4929198"/>
            <a:ext cx="5214974" cy="1571636"/>
          </a:xfrm>
          <a:prstGeom prst="homePlate">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r>
              <a:rPr lang="ar-DZ" sz="2400" b="1" dirty="0">
                <a:solidFill>
                  <a:schemeClr val="tx1"/>
                </a:solidFill>
                <a:latin typeface="Sakkal Majalla" pitchFamily="2" charset="-78"/>
                <a:cs typeface="Sakkal Majalla" pitchFamily="2" charset="-78"/>
              </a:rPr>
              <a:t>يجب على الطالب </a:t>
            </a:r>
            <a:r>
              <a:rPr lang="ar-DZ" sz="2400" b="1" dirty="0" err="1">
                <a:solidFill>
                  <a:schemeClr val="tx1"/>
                </a:solidFill>
                <a:latin typeface="Sakkal Majalla" pitchFamily="2" charset="-78"/>
                <a:cs typeface="Sakkal Majalla" pitchFamily="2" charset="-78"/>
              </a:rPr>
              <a:t>ان</a:t>
            </a:r>
            <a:r>
              <a:rPr lang="ar-DZ" sz="2400" b="1" dirty="0">
                <a:solidFill>
                  <a:schemeClr val="tx1"/>
                </a:solidFill>
                <a:latin typeface="Sakkal Majalla" pitchFamily="2" charset="-78"/>
                <a:cs typeface="Sakkal Majalla" pitchFamily="2" charset="-78"/>
              </a:rPr>
              <a:t> يحترم </a:t>
            </a:r>
            <a:r>
              <a:rPr lang="ar-DZ" sz="2400" b="1">
                <a:solidFill>
                  <a:schemeClr val="tx1"/>
                </a:solidFill>
                <a:latin typeface="Sakkal Majalla" pitchFamily="2" charset="-78"/>
                <a:cs typeface="Sakkal Majalla" pitchFamily="2" charset="-78"/>
              </a:rPr>
              <a:t>أهم أسس البحث ،في </a:t>
            </a:r>
            <a:r>
              <a:rPr lang="ar-DZ" sz="2400" b="1" dirty="0">
                <a:solidFill>
                  <a:schemeClr val="tx1"/>
                </a:solidFill>
                <a:latin typeface="Sakkal Majalla" pitchFamily="2" charset="-78"/>
                <a:cs typeface="Sakkal Majalla" pitchFamily="2" charset="-78"/>
              </a:rPr>
              <a:t>المحور المراد دراسته وهي :</a:t>
            </a:r>
          </a:p>
          <a:p>
            <a:pPr algn="ctr"/>
            <a:r>
              <a:rPr lang="ar-DZ" sz="2400" b="1" dirty="0">
                <a:solidFill>
                  <a:schemeClr val="tx1"/>
                </a:solidFill>
                <a:latin typeface="Sakkal Majalla" pitchFamily="2" charset="-78"/>
                <a:cs typeface="Sakkal Majalla" pitchFamily="2" charset="-78"/>
              </a:rPr>
              <a:t>التهميش 3- تعدد المراجع 4- التناسق </a:t>
            </a:r>
            <a:r>
              <a:rPr lang="en-US" sz="2400" b="1" dirty="0">
                <a:solidFill>
                  <a:schemeClr val="tx1"/>
                </a:solidFill>
                <a:latin typeface="Sakkal Majalla" pitchFamily="2" charset="-78"/>
                <a:cs typeface="Sakkal Majalla" pitchFamily="2" charset="-78"/>
              </a:rPr>
              <a:t>  - 2</a:t>
            </a:r>
            <a:r>
              <a:rPr lang="ar-DZ" sz="2400" b="1" dirty="0">
                <a:solidFill>
                  <a:schemeClr val="tx1"/>
                </a:solidFill>
                <a:latin typeface="Sakkal Majalla" pitchFamily="2" charset="-78"/>
                <a:cs typeface="Sakkal Majalla" pitchFamily="2" charset="-78"/>
              </a:rPr>
              <a:t>1- الخطة في البحث</a:t>
            </a:r>
            <a:endParaRPr lang="ar-DZ"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ox(in)">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checkerboard(across)">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ox(in)">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additive="base">
                                        <p:cTn id="27" dur="500" fill="hold"/>
                                        <p:tgtEl>
                                          <p:spTgt spid="22"/>
                                        </p:tgtEl>
                                        <p:attrNameLst>
                                          <p:attrName>ppt_x</p:attrName>
                                        </p:attrNameLst>
                                      </p:cBhvr>
                                      <p:tavLst>
                                        <p:tav tm="0">
                                          <p:val>
                                            <p:strVal val="#ppt_x"/>
                                          </p:val>
                                        </p:tav>
                                        <p:tav tm="100000">
                                          <p:val>
                                            <p:strVal val="#ppt_x"/>
                                          </p:val>
                                        </p:tav>
                                      </p:tavLst>
                                    </p:anim>
                                    <p:anim calcmode="lin" valueType="num">
                                      <p:cBhvr additive="base">
                                        <p:cTn id="2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6" presetClass="emph" presetSubtype="0" fill="hold" grpId="1" nodeType="clickEffect">
                                  <p:stCondLst>
                                    <p:cond delay="0"/>
                                  </p:stCondLst>
                                  <p:childTnLst>
                                    <p:animScale>
                                      <p:cBhvr>
                                        <p:cTn id="32" dur="2000" fill="hold"/>
                                        <p:tgtEl>
                                          <p:spTgt spid="22"/>
                                        </p:tgtEl>
                                      </p:cBhvr>
                                      <p:by x="150000" y="150000"/>
                                    </p:animScale>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blinds(horizontal)">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mph" presetSubtype="0" fill="hold" grpId="1" nodeType="clickEffect">
                                  <p:stCondLst>
                                    <p:cond delay="0"/>
                                  </p:stCondLst>
                                  <p:childTnLst>
                                    <p:animRot by="21600000">
                                      <p:cBhvr>
                                        <p:cTn id="41" dur="2000" fill="hold"/>
                                        <p:tgtEl>
                                          <p:spTgt spid="2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22" grpId="0" animBg="1"/>
      <p:bldP spid="22" grpId="1" animBg="1"/>
      <p:bldP spid="25" grpId="0" animBg="1"/>
      <p:bldP spid="25" grpId="1" animBg="1"/>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290</Words>
  <Application>Microsoft Office PowerPoint</Application>
  <PresentationFormat>Affichage à l'écran (4:3)</PresentationFormat>
  <Paragraphs>40</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Thème Office</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sadek sociol@gie</dc:creator>
  <cp:lastModifiedBy>Utilisateur inconnu</cp:lastModifiedBy>
  <cp:revision>31</cp:revision>
  <dcterms:created xsi:type="dcterms:W3CDTF">2022-03-09T21:43:06Z</dcterms:created>
  <dcterms:modified xsi:type="dcterms:W3CDTF">2022-04-11T11:35:32Z</dcterms:modified>
</cp:coreProperties>
</file>