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77"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1" r:id="rId17"/>
    <p:sldId id="272" r:id="rId18"/>
    <p:sldId id="273" r:id="rId19"/>
    <p:sldId id="274" r:id="rId20"/>
    <p:sldId id="275" r:id="rId21"/>
    <p:sldId id="270" r:id="rId22"/>
    <p:sldId id="276"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715" y="-77"/>
      </p:cViewPr>
      <p:guideLst>
        <p:guide orient="horz" pos="2160"/>
        <p:guide pos="384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fr-FR"/>
              <a:t>Modifiez le style du titre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pPr/>
              <a:t>10/8/2022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pPr/>
              <a:t>10/8/2022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pPr/>
              <a:t>10/8/2022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pPr/>
              <a:t>10/8/2022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fr-FR"/>
              <a:t>Modifiez le style du titre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7" name="Date Placeholder 6"/>
          <p:cNvSpPr>
            <a:spLocks noGrp="1"/>
          </p:cNvSpPr>
          <p:nvPr>
            <p:ph type="dt" sz="half" idx="10"/>
          </p:nvPr>
        </p:nvSpPr>
        <p:spPr/>
        <p:txBody>
          <a:bodyPr/>
          <a:lstStyle/>
          <a:p>
            <a:fld id="{1160EA64-D806-43AC-9DF2-F8C432F32B4C}" type="datetimeFigureOut">
              <a:rPr lang="en-US" dirty="0"/>
              <a:pPr/>
              <a:t>10/8/2022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pPr/>
              <a:t>10/8/2022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583436" y="3143250"/>
            <a:ext cx="4270248" cy="259677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7" name="Date Placeholder 6"/>
          <p:cNvSpPr>
            <a:spLocks noGrp="1"/>
          </p:cNvSpPr>
          <p:nvPr>
            <p:ph type="dt" sz="half" idx="10"/>
          </p:nvPr>
        </p:nvSpPr>
        <p:spPr/>
        <p:txBody>
          <a:bodyPr/>
          <a:lstStyle/>
          <a:p>
            <a:fld id="{4F7D4976-E339-4826-83B7-FBD03F55ECF8}" type="datetimeFigureOut">
              <a:rPr lang="en-US" dirty="0"/>
              <a:pPr/>
              <a:t>10/8/2022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
        <p:nvSpPr>
          <p:cNvPr id="10" name="Title 9"/>
          <p:cNvSpPr>
            <a:spLocks noGrp="1"/>
          </p:cNvSpPr>
          <p:nvPr>
            <p:ph type="title"/>
          </p:nvPr>
        </p:nvSpPr>
        <p:spPr/>
        <p:txBody>
          <a:bodyPr/>
          <a:lstStyle/>
          <a:p>
            <a:r>
              <a:rPr lang="fr-FR"/>
              <a:t>Modifiez le style du titre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pPr/>
              <a:t>10/8/2022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pPr/>
              <a:t>10/8/2022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fr-FR"/>
              <a:t>Modifiez le style du titre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9" name="Date Placeholder 8"/>
          <p:cNvSpPr>
            <a:spLocks noGrp="1"/>
          </p:cNvSpPr>
          <p:nvPr>
            <p:ph type="dt" sz="half" idx="10"/>
          </p:nvPr>
        </p:nvSpPr>
        <p:spPr/>
        <p:txBody>
          <a:bodyPr/>
          <a:lstStyle/>
          <a:p>
            <a:fld id="{D1BE4249-C0D0-4B06-8692-E8BB871AF643}" type="datetimeFigureOut">
              <a:rPr lang="en-US" dirty="0"/>
              <a:pPr/>
              <a:t>10/8/2022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pPr/>
              <a:t>10/8/2022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pPr/>
              <a:t>10/8/2022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F00C968-DE9C-78F3-407E-15E139E604EA}"/>
              </a:ext>
            </a:extLst>
          </p:cNvPr>
          <p:cNvSpPr>
            <a:spLocks noGrp="1"/>
          </p:cNvSpPr>
          <p:nvPr>
            <p:ph type="ctrTitle"/>
          </p:nvPr>
        </p:nvSpPr>
        <p:spPr>
          <a:xfrm>
            <a:off x="1600200" y="2002376"/>
            <a:ext cx="8424890" cy="1640938"/>
          </a:xfrm>
          <a:prstGeom prst="ellipse">
            <a:avLst/>
          </a:prstGeom>
        </p:spPr>
        <p:txBody>
          <a:bodyPr/>
          <a:lstStyle/>
          <a:p>
            <a:pPr algn="just" rtl="1"/>
            <a:r>
              <a:rPr lang="ar-DZ" dirty="0" err="1" smtClean="0">
                <a:latin typeface="Andalus" pitchFamily="18" charset="-78"/>
                <a:cs typeface="Andalus" pitchFamily="18" charset="-78"/>
              </a:rPr>
              <a:t>أ</a:t>
            </a:r>
            <a:r>
              <a:rPr lang="fr-FR" dirty="0" err="1" smtClean="0">
                <a:latin typeface="Andalus" pitchFamily="18" charset="-78"/>
                <a:cs typeface="Andalus" pitchFamily="18" charset="-78"/>
              </a:rPr>
              <a:t>ساسيات</a:t>
            </a:r>
            <a:r>
              <a:rPr lang="fr-FR" dirty="0" smtClean="0">
                <a:latin typeface="Andalus" pitchFamily="18" charset="-78"/>
                <a:cs typeface="Andalus" pitchFamily="18" charset="-78"/>
              </a:rPr>
              <a:t> </a:t>
            </a:r>
            <a:r>
              <a:rPr lang="fr-FR" dirty="0" err="1">
                <a:latin typeface="Andalus" pitchFamily="18" charset="-78"/>
                <a:cs typeface="Andalus" pitchFamily="18" charset="-78"/>
              </a:rPr>
              <a:t>حول</a:t>
            </a:r>
            <a:r>
              <a:rPr lang="fr-FR" dirty="0">
                <a:latin typeface="Andalus" pitchFamily="18" charset="-78"/>
                <a:cs typeface="Andalus" pitchFamily="18" charset="-78"/>
              </a:rPr>
              <a:t> الاستثمار </a:t>
            </a:r>
          </a:p>
        </p:txBody>
      </p:sp>
      <p:sp>
        <p:nvSpPr>
          <p:cNvPr id="3" name="Sous-titre 2">
            <a:extLst>
              <a:ext uri="{FF2B5EF4-FFF2-40B4-BE49-F238E27FC236}">
                <a16:creationId xmlns:a16="http://schemas.microsoft.com/office/drawing/2014/main" xmlns="" id="{2BC69EE1-BAB3-03E4-28DC-74830CC8B71C}"/>
              </a:ext>
            </a:extLst>
          </p:cNvPr>
          <p:cNvSpPr>
            <a:spLocks noGrp="1"/>
          </p:cNvSpPr>
          <p:nvPr>
            <p:ph type="subTitle" idx="1"/>
          </p:nvPr>
        </p:nvSpPr>
        <p:spPr>
          <a:xfrm>
            <a:off x="380960" y="3786190"/>
            <a:ext cx="11371278" cy="2505457"/>
          </a:xfrm>
        </p:spPr>
        <p:txBody>
          <a:bodyPr>
            <a:normAutofit fontScale="70000" lnSpcReduction="20000"/>
          </a:bodyPr>
          <a:lstStyle/>
          <a:p>
            <a:pPr algn="just" rtl="1"/>
            <a:r>
              <a:rPr lang="ar-DZ" sz="2600" b="1" dirty="0" smtClean="0">
                <a:solidFill>
                  <a:schemeClr val="bg1"/>
                </a:solidFill>
                <a:latin typeface="Andalus" pitchFamily="18" charset="-78"/>
                <a:cs typeface="Andalus" pitchFamily="18" charset="-78"/>
              </a:rPr>
              <a:t>المقياس: تسيير المشروع</a:t>
            </a:r>
          </a:p>
          <a:p>
            <a:pPr algn="just" rtl="1"/>
            <a:r>
              <a:rPr lang="ar-DZ" sz="2600" b="1" dirty="0" smtClean="0">
                <a:solidFill>
                  <a:schemeClr val="bg1"/>
                </a:solidFill>
                <a:latin typeface="Andalus" pitchFamily="18" charset="-78"/>
                <a:cs typeface="Andalus" pitchFamily="18" charset="-78"/>
              </a:rPr>
              <a:t>الفوج: 03</a:t>
            </a:r>
          </a:p>
          <a:p>
            <a:pPr rtl="1"/>
            <a:r>
              <a:rPr lang="ar-DZ" sz="2600" b="1" dirty="0" smtClean="0">
                <a:solidFill>
                  <a:schemeClr val="bg1"/>
                </a:solidFill>
                <a:latin typeface="Andalus" pitchFamily="18" charset="-78"/>
                <a:cs typeface="Andalus" pitchFamily="18" charset="-78"/>
              </a:rPr>
              <a:t>من إعداد الطالبة:</a:t>
            </a:r>
          </a:p>
          <a:p>
            <a:pPr rtl="1"/>
            <a:r>
              <a:rPr lang="ar-DZ" sz="2600" dirty="0" smtClean="0">
                <a:solidFill>
                  <a:schemeClr val="bg1"/>
                </a:solidFill>
                <a:latin typeface="Andalus" pitchFamily="18" charset="-78"/>
                <a:cs typeface="Andalus" pitchFamily="18" charset="-78"/>
              </a:rPr>
              <a:t>ناريمان </a:t>
            </a:r>
            <a:r>
              <a:rPr lang="ar-DZ" sz="2600" dirty="0" err="1" smtClean="0">
                <a:solidFill>
                  <a:schemeClr val="bg1"/>
                </a:solidFill>
                <a:latin typeface="Andalus" pitchFamily="18" charset="-78"/>
                <a:cs typeface="Andalus" pitchFamily="18" charset="-78"/>
              </a:rPr>
              <a:t>زارات</a:t>
            </a:r>
            <a:endParaRPr lang="ar-DZ" sz="2600" dirty="0" smtClean="0">
              <a:solidFill>
                <a:schemeClr val="bg1"/>
              </a:solidFill>
              <a:latin typeface="Andalus" pitchFamily="18" charset="-78"/>
              <a:cs typeface="Andalus" pitchFamily="18" charset="-78"/>
            </a:endParaRPr>
          </a:p>
          <a:p>
            <a:pPr algn="l" rtl="1"/>
            <a:r>
              <a:rPr lang="ar-DZ" sz="2900" dirty="0" smtClean="0">
                <a:solidFill>
                  <a:schemeClr val="bg1"/>
                </a:solidFill>
                <a:latin typeface="Andalus" pitchFamily="18" charset="-78"/>
                <a:cs typeface="Andalus" pitchFamily="18" charset="-78"/>
              </a:rPr>
              <a:t>أستاذة المقياس: سلماني هناء</a:t>
            </a:r>
          </a:p>
          <a:p>
            <a:pPr rtl="1"/>
            <a:r>
              <a:rPr lang="ar-DZ" sz="2900" b="1" dirty="0" smtClean="0">
                <a:solidFill>
                  <a:schemeClr val="bg1"/>
                </a:solidFill>
                <a:latin typeface="Andalus" pitchFamily="18" charset="-78"/>
                <a:cs typeface="Andalus" pitchFamily="18" charset="-78"/>
              </a:rPr>
              <a:t>السنة الجامعية</a:t>
            </a:r>
          </a:p>
          <a:p>
            <a:pPr rtl="1"/>
            <a:r>
              <a:rPr lang="ar-DZ" sz="2400" b="1" dirty="0" smtClean="0">
                <a:solidFill>
                  <a:schemeClr val="bg1"/>
                </a:solidFill>
                <a:latin typeface="Andalus" pitchFamily="18" charset="-78"/>
                <a:cs typeface="Andalus" pitchFamily="18" charset="-78"/>
              </a:rPr>
              <a:t> 2022/ 2023</a:t>
            </a:r>
            <a:r>
              <a:rPr lang="ar-DZ" sz="2400" dirty="0" smtClean="0">
                <a:solidFill>
                  <a:schemeClr val="bg1"/>
                </a:solidFill>
                <a:latin typeface="Andalus" pitchFamily="18" charset="-78"/>
                <a:cs typeface="Andalus" pitchFamily="18" charset="-78"/>
              </a:rPr>
              <a:t> </a:t>
            </a:r>
            <a:endParaRPr lang="fr-FR" sz="2400" dirty="0">
              <a:solidFill>
                <a:schemeClr val="bg1"/>
              </a:solidFill>
              <a:latin typeface="Andalus" pitchFamily="18" charset="-78"/>
              <a:cs typeface="Andalus" pitchFamily="18" charset="-78"/>
            </a:endParaRPr>
          </a:p>
        </p:txBody>
      </p:sp>
      <p:sp>
        <p:nvSpPr>
          <p:cNvPr id="9" name="Sous-titre 2">
            <a:extLst>
              <a:ext uri="{FF2B5EF4-FFF2-40B4-BE49-F238E27FC236}">
                <a16:creationId xmlns:a16="http://schemas.microsoft.com/office/drawing/2014/main" xmlns="" id="{ABB003B5-CC89-A25C-E7E8-52FF97D471EE}"/>
              </a:ext>
            </a:extLst>
          </p:cNvPr>
          <p:cNvSpPr txBox="1">
            <a:spLocks/>
          </p:cNvSpPr>
          <p:nvPr/>
        </p:nvSpPr>
        <p:spPr>
          <a:xfrm>
            <a:off x="0" y="0"/>
            <a:ext cx="12192000" cy="2002376"/>
          </a:xfrm>
          <a:prstGeom prst="rect">
            <a:avLst/>
          </a:prstGeom>
          <a:noFill/>
        </p:spPr>
        <p:txBody>
          <a:bodyPr vert="horz" lIns="91440" tIns="45720" rIns="91440" bIns="45720" rtlCol="0">
            <a:normAutofit fontScale="25000" lnSpcReduction="20000"/>
          </a:bodyPr>
          <a:lstStyle>
            <a:lvl1pPr marL="0" indent="0" algn="ctr" defTabSz="914400" rtl="0" eaLnBrk="1" latinLnBrk="0" hangingPunct="1">
              <a:lnSpc>
                <a:spcPct val="100000"/>
              </a:lnSpc>
              <a:spcBef>
                <a:spcPts val="1000"/>
              </a:spcBef>
              <a:buClr>
                <a:schemeClr val="accent2"/>
              </a:buClr>
              <a:buFont typeface="Arial" panose="020B0604020202020204" pitchFamily="34" charset="0"/>
              <a:buNone/>
              <a:defRPr sz="2000" kern="1200">
                <a:solidFill>
                  <a:schemeClr val="tx1">
                    <a:lumMod val="75000"/>
                    <a:lumOff val="25000"/>
                  </a:schemeClr>
                </a:solidFill>
                <a:latin typeface="+mn-lt"/>
                <a:ea typeface="+mn-ea"/>
                <a:cs typeface="+mn-cs"/>
              </a:defRPr>
            </a:lvl1pPr>
            <a:lvl2pPr marL="457200" indent="0" algn="ctr" defTabSz="914400" rtl="0" eaLnBrk="1" latinLnBrk="0" hangingPunct="1">
              <a:lnSpc>
                <a:spcPct val="100000"/>
              </a:lnSpc>
              <a:spcBef>
                <a:spcPts val="1000"/>
              </a:spcBef>
              <a:buClr>
                <a:schemeClr val="accent2"/>
              </a:buClr>
              <a:buFont typeface="Arial" panose="020B0604020202020204" pitchFamily="34" charset="0"/>
              <a:buNone/>
              <a:defRPr sz="2000" kern="1200">
                <a:solidFill>
                  <a:schemeClr val="tx1">
                    <a:lumMod val="85000"/>
                    <a:lumOff val="15000"/>
                  </a:schemeClr>
                </a:solidFill>
                <a:latin typeface="+mn-lt"/>
                <a:ea typeface="+mn-ea"/>
                <a:cs typeface="+mn-cs"/>
              </a:defRPr>
            </a:lvl2pPr>
            <a:lvl3pPr marL="914400" indent="0" algn="ctr" defTabSz="914400" rtl="0" eaLnBrk="1" latinLnBrk="0" hangingPunct="1">
              <a:lnSpc>
                <a:spcPct val="100000"/>
              </a:lnSpc>
              <a:spcBef>
                <a:spcPts val="1000"/>
              </a:spcBef>
              <a:buClr>
                <a:schemeClr val="accent2"/>
              </a:buClr>
              <a:buFont typeface="Arial" panose="020B0604020202020204" pitchFamily="34" charset="0"/>
              <a:buNone/>
              <a:defRPr sz="1800" kern="1200">
                <a:solidFill>
                  <a:schemeClr val="tx1">
                    <a:lumMod val="85000"/>
                    <a:lumOff val="15000"/>
                  </a:schemeClr>
                </a:solidFill>
                <a:latin typeface="+mn-lt"/>
                <a:ea typeface="+mn-ea"/>
                <a:cs typeface="+mn-cs"/>
              </a:defRPr>
            </a:lvl3pPr>
            <a:lvl4pPr marL="1371600" indent="0" algn="ctr" defTabSz="914400" rtl="0" eaLnBrk="1" latinLnBrk="0" hangingPunct="1">
              <a:lnSpc>
                <a:spcPct val="100000"/>
              </a:lnSpc>
              <a:spcBef>
                <a:spcPts val="1000"/>
              </a:spcBef>
              <a:buClr>
                <a:schemeClr val="accent2"/>
              </a:buClr>
              <a:buFont typeface="Arial" panose="020B0604020202020204" pitchFamily="34" charset="0"/>
              <a:buNone/>
              <a:defRPr sz="1600" kern="1200">
                <a:solidFill>
                  <a:schemeClr val="tx1">
                    <a:lumMod val="85000"/>
                    <a:lumOff val="15000"/>
                  </a:schemeClr>
                </a:solidFill>
                <a:latin typeface="+mn-lt"/>
                <a:ea typeface="+mn-ea"/>
                <a:cs typeface="+mn-cs"/>
              </a:defRPr>
            </a:lvl4pPr>
            <a:lvl5pPr marL="1828800" indent="0" algn="ctr" defTabSz="914400" rtl="0" eaLnBrk="1" latinLnBrk="0" hangingPunct="1">
              <a:lnSpc>
                <a:spcPct val="100000"/>
              </a:lnSpc>
              <a:spcBef>
                <a:spcPts val="1000"/>
              </a:spcBef>
              <a:buClr>
                <a:schemeClr val="accent2"/>
              </a:buClr>
              <a:buFont typeface="Arial" panose="020B0604020202020204" pitchFamily="34" charset="0"/>
              <a:buNone/>
              <a:defRPr sz="1600" kern="1200">
                <a:solidFill>
                  <a:schemeClr val="tx1">
                    <a:lumMod val="85000"/>
                    <a:lumOff val="15000"/>
                  </a:schemeClr>
                </a:solidFill>
                <a:latin typeface="+mn-lt"/>
                <a:ea typeface="+mn-ea"/>
                <a:cs typeface="+mn-cs"/>
              </a:defRPr>
            </a:lvl5pPr>
            <a:lvl6pPr marL="2286000" indent="0" algn="ctr" defTabSz="914400" rtl="0" eaLnBrk="1" latinLnBrk="0" hangingPunct="1">
              <a:lnSpc>
                <a:spcPct val="100000"/>
              </a:lnSpc>
              <a:spcBef>
                <a:spcPts val="1000"/>
              </a:spcBef>
              <a:buClr>
                <a:schemeClr val="accent2"/>
              </a:buClr>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00000"/>
              </a:lnSpc>
              <a:spcBef>
                <a:spcPts val="1000"/>
              </a:spcBef>
              <a:buClr>
                <a:schemeClr val="accent2"/>
              </a:buClr>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100000"/>
              </a:lnSpc>
              <a:spcBef>
                <a:spcPts val="1000"/>
              </a:spcBef>
              <a:buClr>
                <a:schemeClr val="accent2"/>
              </a:buClr>
              <a:buFont typeface="Arial" panose="020B0604020202020204" pitchFamily="34" charset="0"/>
              <a:buNone/>
              <a:defRPr sz="1600" kern="1200" baseline="0">
                <a:solidFill>
                  <a:schemeClr val="tx1"/>
                </a:solidFill>
                <a:latin typeface="+mn-lt"/>
                <a:ea typeface="+mn-ea"/>
                <a:cs typeface="+mn-cs"/>
              </a:defRPr>
            </a:lvl8pPr>
            <a:lvl9pPr marL="3657600" indent="0" algn="ctr" defTabSz="914400" rtl="0" eaLnBrk="1" latinLnBrk="0" hangingPunct="1">
              <a:lnSpc>
                <a:spcPct val="100000"/>
              </a:lnSpc>
              <a:spcBef>
                <a:spcPts val="1000"/>
              </a:spcBef>
              <a:buClr>
                <a:schemeClr val="accent2"/>
              </a:buClr>
              <a:buFont typeface="Arial" panose="020B0604020202020204" pitchFamily="34" charset="0"/>
              <a:buNone/>
              <a:defRPr sz="1600" kern="1200" baseline="0">
                <a:solidFill>
                  <a:schemeClr val="tx1"/>
                </a:solidFill>
                <a:latin typeface="+mn-lt"/>
                <a:ea typeface="+mn-ea"/>
                <a:cs typeface="+mn-cs"/>
              </a:defRPr>
            </a:lvl9pPr>
          </a:lstStyle>
          <a:p>
            <a:pPr rtl="1"/>
            <a:r>
              <a:rPr lang="fr-FR" sz="8000" u="sng" dirty="0" err="1">
                <a:solidFill>
                  <a:schemeClr val="bg1"/>
                </a:solidFill>
                <a:latin typeface="Andalus" pitchFamily="18" charset="-78"/>
                <a:cs typeface="Andalus" pitchFamily="18" charset="-78"/>
              </a:rPr>
              <a:t>الجمهورية</a:t>
            </a:r>
            <a:r>
              <a:rPr lang="fr-FR" sz="8000" u="sng" dirty="0">
                <a:solidFill>
                  <a:schemeClr val="bg1"/>
                </a:solidFill>
                <a:latin typeface="Andalus" pitchFamily="18" charset="-78"/>
                <a:cs typeface="Andalus" pitchFamily="18" charset="-78"/>
              </a:rPr>
              <a:t> </a:t>
            </a:r>
            <a:r>
              <a:rPr lang="fr-FR" sz="8000" u="sng" dirty="0" err="1">
                <a:solidFill>
                  <a:schemeClr val="bg1"/>
                </a:solidFill>
                <a:latin typeface="Andalus" pitchFamily="18" charset="-78"/>
                <a:cs typeface="Andalus" pitchFamily="18" charset="-78"/>
              </a:rPr>
              <a:t>الجزائرية</a:t>
            </a:r>
            <a:r>
              <a:rPr lang="fr-FR" sz="8000" u="sng" dirty="0">
                <a:solidFill>
                  <a:schemeClr val="bg1"/>
                </a:solidFill>
                <a:latin typeface="Andalus" pitchFamily="18" charset="-78"/>
                <a:cs typeface="Andalus" pitchFamily="18" charset="-78"/>
              </a:rPr>
              <a:t> </a:t>
            </a:r>
            <a:r>
              <a:rPr lang="fr-FR" sz="8000" u="sng" dirty="0" err="1">
                <a:solidFill>
                  <a:schemeClr val="bg1"/>
                </a:solidFill>
                <a:latin typeface="Andalus" pitchFamily="18" charset="-78"/>
                <a:cs typeface="Andalus" pitchFamily="18" charset="-78"/>
              </a:rPr>
              <a:t>الديمقراطية</a:t>
            </a:r>
            <a:r>
              <a:rPr lang="fr-FR" sz="8000" u="sng" dirty="0">
                <a:solidFill>
                  <a:schemeClr val="bg1"/>
                </a:solidFill>
                <a:latin typeface="Andalus" pitchFamily="18" charset="-78"/>
                <a:cs typeface="Andalus" pitchFamily="18" charset="-78"/>
              </a:rPr>
              <a:t> </a:t>
            </a:r>
            <a:r>
              <a:rPr lang="fr-FR" sz="8000" u="sng" dirty="0" err="1">
                <a:solidFill>
                  <a:schemeClr val="bg1"/>
                </a:solidFill>
                <a:latin typeface="Andalus" pitchFamily="18" charset="-78"/>
                <a:cs typeface="Andalus" pitchFamily="18" charset="-78"/>
              </a:rPr>
              <a:t>الشعبية</a:t>
            </a:r>
            <a:r>
              <a:rPr lang="fr-FR" sz="8000" u="sng" dirty="0">
                <a:solidFill>
                  <a:schemeClr val="bg1"/>
                </a:solidFill>
                <a:latin typeface="Andalus" pitchFamily="18" charset="-78"/>
                <a:cs typeface="Andalus" pitchFamily="18" charset="-78"/>
              </a:rPr>
              <a:t> </a:t>
            </a:r>
          </a:p>
          <a:p>
            <a:pPr rtl="1"/>
            <a:r>
              <a:rPr lang="fr-FR" sz="8000" u="sng" dirty="0" err="1">
                <a:solidFill>
                  <a:schemeClr val="bg1"/>
                </a:solidFill>
                <a:latin typeface="Andalus" pitchFamily="18" charset="-78"/>
                <a:cs typeface="Andalus" pitchFamily="18" charset="-78"/>
              </a:rPr>
              <a:t>وزارة</a:t>
            </a:r>
            <a:r>
              <a:rPr lang="fr-FR" sz="8000" u="sng" dirty="0">
                <a:solidFill>
                  <a:schemeClr val="bg1"/>
                </a:solidFill>
                <a:latin typeface="Andalus" pitchFamily="18" charset="-78"/>
                <a:cs typeface="Andalus" pitchFamily="18" charset="-78"/>
              </a:rPr>
              <a:t> </a:t>
            </a:r>
            <a:r>
              <a:rPr lang="fr-FR" sz="8000" u="sng" dirty="0" err="1">
                <a:solidFill>
                  <a:schemeClr val="bg1"/>
                </a:solidFill>
                <a:latin typeface="Andalus" pitchFamily="18" charset="-78"/>
                <a:cs typeface="Andalus" pitchFamily="18" charset="-78"/>
              </a:rPr>
              <a:t>التعليم</a:t>
            </a:r>
            <a:r>
              <a:rPr lang="fr-FR" sz="8000" u="sng" dirty="0">
                <a:solidFill>
                  <a:schemeClr val="bg1"/>
                </a:solidFill>
                <a:latin typeface="Andalus" pitchFamily="18" charset="-78"/>
                <a:cs typeface="Andalus" pitchFamily="18" charset="-78"/>
              </a:rPr>
              <a:t> </a:t>
            </a:r>
            <a:r>
              <a:rPr lang="fr-FR" sz="8000" u="sng" dirty="0" err="1">
                <a:solidFill>
                  <a:schemeClr val="bg1"/>
                </a:solidFill>
                <a:latin typeface="Andalus" pitchFamily="18" charset="-78"/>
                <a:cs typeface="Andalus" pitchFamily="18" charset="-78"/>
              </a:rPr>
              <a:t>العالي</a:t>
            </a:r>
            <a:r>
              <a:rPr lang="fr-FR" sz="8000" u="sng" dirty="0">
                <a:solidFill>
                  <a:schemeClr val="bg1"/>
                </a:solidFill>
                <a:latin typeface="Andalus" pitchFamily="18" charset="-78"/>
                <a:cs typeface="Andalus" pitchFamily="18" charset="-78"/>
              </a:rPr>
              <a:t> و </a:t>
            </a:r>
            <a:r>
              <a:rPr lang="fr-FR" sz="8000" u="sng" dirty="0" err="1">
                <a:solidFill>
                  <a:schemeClr val="bg1"/>
                </a:solidFill>
                <a:latin typeface="Andalus" pitchFamily="18" charset="-78"/>
                <a:cs typeface="Andalus" pitchFamily="18" charset="-78"/>
              </a:rPr>
              <a:t>البحث</a:t>
            </a:r>
            <a:r>
              <a:rPr lang="fr-FR" sz="8000" u="sng" dirty="0">
                <a:solidFill>
                  <a:schemeClr val="bg1"/>
                </a:solidFill>
                <a:latin typeface="Andalus" pitchFamily="18" charset="-78"/>
                <a:cs typeface="Andalus" pitchFamily="18" charset="-78"/>
              </a:rPr>
              <a:t> </a:t>
            </a:r>
            <a:r>
              <a:rPr lang="fr-FR" sz="8000" u="sng" dirty="0" err="1">
                <a:solidFill>
                  <a:schemeClr val="bg1"/>
                </a:solidFill>
                <a:latin typeface="Andalus" pitchFamily="18" charset="-78"/>
                <a:cs typeface="Andalus" pitchFamily="18" charset="-78"/>
              </a:rPr>
              <a:t>العلمي</a:t>
            </a:r>
            <a:r>
              <a:rPr lang="fr-FR" sz="8000" u="sng" dirty="0">
                <a:solidFill>
                  <a:schemeClr val="bg1"/>
                </a:solidFill>
                <a:latin typeface="Andalus" pitchFamily="18" charset="-78"/>
                <a:cs typeface="Andalus" pitchFamily="18" charset="-78"/>
              </a:rPr>
              <a:t> </a:t>
            </a:r>
          </a:p>
          <a:p>
            <a:pPr algn="just" rtl="1"/>
            <a:endParaRPr lang="fr-FR" dirty="0">
              <a:latin typeface="Andalus" pitchFamily="18" charset="-78"/>
              <a:cs typeface="Andalus" pitchFamily="18" charset="-78"/>
            </a:endParaRPr>
          </a:p>
          <a:p>
            <a:pPr algn="just" rtl="1"/>
            <a:r>
              <a:rPr lang="fr-FR" dirty="0">
                <a:latin typeface="Andalus" pitchFamily="18" charset="-78"/>
                <a:cs typeface="Andalus" pitchFamily="18" charset="-78"/>
              </a:rPr>
              <a:t>                                                                                                                         </a:t>
            </a:r>
            <a:r>
              <a:rPr lang="fr-FR" dirty="0">
                <a:solidFill>
                  <a:schemeClr val="bg1"/>
                </a:solidFill>
                <a:latin typeface="Andalus" pitchFamily="18" charset="-78"/>
                <a:cs typeface="Andalus" pitchFamily="18" charset="-78"/>
              </a:rPr>
              <a:t>      </a:t>
            </a:r>
            <a:endParaRPr lang="fr-FR" dirty="0">
              <a:latin typeface="Andalus" pitchFamily="18" charset="-78"/>
              <a:cs typeface="Andalus" pitchFamily="18" charset="-78"/>
            </a:endParaRPr>
          </a:p>
          <a:p>
            <a:pPr algn="just" rtl="1"/>
            <a:r>
              <a:rPr lang="fr-FR" dirty="0">
                <a:latin typeface="Andalus" pitchFamily="18" charset="-78"/>
                <a:cs typeface="Andalus" pitchFamily="18" charset="-78"/>
              </a:rPr>
              <a:t>                                                                                                                                 </a:t>
            </a:r>
          </a:p>
          <a:p>
            <a:pPr algn="just" rtl="1"/>
            <a:endParaRPr lang="fr-FR" dirty="0">
              <a:latin typeface="Andalus" pitchFamily="18" charset="-78"/>
              <a:cs typeface="Andalus" pitchFamily="18" charset="-78"/>
            </a:endParaRPr>
          </a:p>
          <a:p>
            <a:pPr algn="just" rtl="1"/>
            <a:endParaRPr lang="fr-FR" dirty="0">
              <a:latin typeface="Andalus" pitchFamily="18" charset="-78"/>
              <a:cs typeface="Andalus" pitchFamily="18" charset="-78"/>
            </a:endParaRPr>
          </a:p>
          <a:p>
            <a:pPr algn="just" rtl="1"/>
            <a:r>
              <a:rPr lang="fr-FR" dirty="0">
                <a:latin typeface="Andalus" pitchFamily="18" charset="-78"/>
                <a:cs typeface="Andalus" pitchFamily="18" charset="-78"/>
              </a:rPr>
              <a:t> </a:t>
            </a:r>
          </a:p>
        </p:txBody>
      </p:sp>
      <p:pic>
        <p:nvPicPr>
          <p:cNvPr id="10" name="Image 9"/>
          <p:cNvPicPr/>
          <p:nvPr/>
        </p:nvPicPr>
        <p:blipFill>
          <a:blip r:embed="rId2">
            <a:lum contrast="10000"/>
          </a:blip>
          <a:srcRect/>
          <a:stretch>
            <a:fillRect/>
          </a:stretch>
        </p:blipFill>
        <p:spPr bwMode="auto">
          <a:xfrm>
            <a:off x="452398" y="285728"/>
            <a:ext cx="1785950" cy="1357322"/>
          </a:xfrm>
          <a:prstGeom prst="rect">
            <a:avLst/>
          </a:prstGeom>
          <a:noFill/>
          <a:ln w="9525">
            <a:solidFill>
              <a:schemeClr val="bg1"/>
            </a:solidFill>
            <a:miter lim="800000"/>
            <a:headEnd/>
            <a:tailEnd/>
          </a:ln>
        </p:spPr>
      </p:pic>
      <p:pic>
        <p:nvPicPr>
          <p:cNvPr id="11" name="Image 10"/>
          <p:cNvPicPr/>
          <p:nvPr/>
        </p:nvPicPr>
        <p:blipFill>
          <a:blip r:embed="rId2">
            <a:lum contrast="10000"/>
          </a:blip>
          <a:srcRect/>
          <a:stretch>
            <a:fillRect/>
          </a:stretch>
        </p:blipFill>
        <p:spPr bwMode="auto">
          <a:xfrm>
            <a:off x="10025090" y="285728"/>
            <a:ext cx="1785950" cy="1357322"/>
          </a:xfrm>
          <a:prstGeom prst="rect">
            <a:avLst/>
          </a:prstGeom>
          <a:noFill/>
          <a:ln w="9525">
            <a:solidFill>
              <a:schemeClr val="bg1"/>
            </a:solidFill>
            <a:miter lim="800000"/>
            <a:headEnd/>
            <a:tailEnd/>
          </a:ln>
        </p:spPr>
      </p:pic>
    </p:spTree>
    <p:extLst>
      <p:ext uri="{BB962C8B-B14F-4D97-AF65-F5344CB8AC3E}">
        <p14:creationId xmlns:p14="http://schemas.microsoft.com/office/powerpoint/2010/main" xmlns="" val="3492853839"/>
      </p:ext>
    </p:extLst>
  </p:cSld>
  <p:clrMapOvr>
    <a:masterClrMapping/>
  </p:clrMapOvr>
  <p:transition spd="med">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xmlns="" id="{8E8C02C6-4EB9-D6CD-6092-8C9A098FD252}"/>
              </a:ext>
            </a:extLst>
          </p:cNvPr>
          <p:cNvSpPr>
            <a:spLocks noGrp="1"/>
          </p:cNvSpPr>
          <p:nvPr>
            <p:ph type="ctrTitle"/>
          </p:nvPr>
        </p:nvSpPr>
        <p:spPr>
          <a:xfrm>
            <a:off x="631105" y="2386744"/>
            <a:ext cx="10728772" cy="2048517"/>
          </a:xfrm>
          <a:prstGeom prst="ellipse">
            <a:avLst/>
          </a:prstGeom>
          <a:ln>
            <a:solidFill>
              <a:schemeClr val="tx1"/>
            </a:solidFill>
          </a:ln>
        </p:spPr>
        <p:style>
          <a:lnRef idx="1">
            <a:schemeClr val="dk1"/>
          </a:lnRef>
          <a:fillRef idx="2">
            <a:schemeClr val="dk1"/>
          </a:fillRef>
          <a:effectRef idx="1">
            <a:schemeClr val="dk1"/>
          </a:effectRef>
          <a:fontRef idx="minor">
            <a:schemeClr val="dk1"/>
          </a:fontRef>
        </p:style>
        <p:txBody>
          <a:bodyPr>
            <a:normAutofit fontScale="90000"/>
          </a:bodyPr>
          <a:lstStyle/>
          <a:p>
            <a:pPr rtl="1"/>
            <a:r>
              <a:rPr lang="fr-FR" sz="4800" b="1" i="1" u="sng" dirty="0" err="1">
                <a:latin typeface="Andalus" pitchFamily="18" charset="-78"/>
                <a:cs typeface="Andalus" pitchFamily="18" charset="-78"/>
              </a:rPr>
              <a:t>المطلب</a:t>
            </a:r>
            <a:r>
              <a:rPr lang="fr-FR" sz="4800" b="1" i="1" u="sng" dirty="0">
                <a:latin typeface="Andalus" pitchFamily="18" charset="-78"/>
                <a:cs typeface="Andalus" pitchFamily="18" charset="-78"/>
              </a:rPr>
              <a:t> </a:t>
            </a:r>
            <a:r>
              <a:rPr lang="fr-FR" sz="4800" b="1" i="1" u="sng" dirty="0" err="1">
                <a:latin typeface="Andalus" pitchFamily="18" charset="-78"/>
                <a:cs typeface="Andalus" pitchFamily="18" charset="-78"/>
              </a:rPr>
              <a:t>الثالث</a:t>
            </a:r>
            <a:r>
              <a:rPr lang="fr-FR" sz="4800" b="1" i="1" u="sng" dirty="0">
                <a:latin typeface="Andalus" pitchFamily="18" charset="-78"/>
                <a:cs typeface="Andalus" pitchFamily="18" charset="-78"/>
              </a:rPr>
              <a:t> :</a:t>
            </a:r>
            <a:r>
              <a:rPr lang="fr-FR" sz="4800" b="1" i="1" dirty="0" err="1">
                <a:latin typeface="Andalus" pitchFamily="18" charset="-78"/>
                <a:cs typeface="Andalus" pitchFamily="18" charset="-78"/>
              </a:rPr>
              <a:t>محددات</a:t>
            </a:r>
            <a:r>
              <a:rPr lang="fr-FR" sz="4800" b="1" i="1" dirty="0">
                <a:latin typeface="Andalus" pitchFamily="18" charset="-78"/>
                <a:cs typeface="Andalus" pitchFamily="18" charset="-78"/>
              </a:rPr>
              <a:t> الاستثمار </a:t>
            </a:r>
            <a:endParaRPr lang="fr-FR" sz="4800" b="1" i="1" u="sng" dirty="0">
              <a:latin typeface="Andalus" pitchFamily="18" charset="-78"/>
              <a:cs typeface="Andalus" pitchFamily="18" charset="-78"/>
            </a:endParaRPr>
          </a:p>
        </p:txBody>
      </p:sp>
    </p:spTree>
    <p:extLst>
      <p:ext uri="{BB962C8B-B14F-4D97-AF65-F5344CB8AC3E}">
        <p14:creationId xmlns:p14="http://schemas.microsoft.com/office/powerpoint/2010/main" xmlns="" val="1260927975"/>
      </p:ext>
    </p:extLst>
  </p:cSld>
  <p:clrMapOvr>
    <a:masterClrMapping/>
  </p:clrMapOvr>
  <p:transition spd="slow">
    <p:wheel spokes="3"/>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ague 3">
            <a:extLst>
              <a:ext uri="{FF2B5EF4-FFF2-40B4-BE49-F238E27FC236}">
                <a16:creationId xmlns:a16="http://schemas.microsoft.com/office/drawing/2014/main" xmlns="" id="{3F6FF365-9344-6663-F542-AA7D4B2015D0}"/>
              </a:ext>
            </a:extLst>
          </p:cNvPr>
          <p:cNvSpPr/>
          <p:nvPr/>
        </p:nvSpPr>
        <p:spPr>
          <a:xfrm>
            <a:off x="2080319" y="1764507"/>
            <a:ext cx="7617323" cy="1307306"/>
          </a:xfrm>
          <a:prstGeom prst="wav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12" name="Vague 11">
            <a:extLst>
              <a:ext uri="{FF2B5EF4-FFF2-40B4-BE49-F238E27FC236}">
                <a16:creationId xmlns:a16="http://schemas.microsoft.com/office/drawing/2014/main" xmlns="" id="{70ACB00C-1B28-5079-F66F-AF2B23B828BD}"/>
              </a:ext>
            </a:extLst>
          </p:cNvPr>
          <p:cNvSpPr/>
          <p:nvPr/>
        </p:nvSpPr>
        <p:spPr>
          <a:xfrm>
            <a:off x="2080319" y="3577829"/>
            <a:ext cx="7617323" cy="1307306"/>
          </a:xfrm>
          <a:prstGeom prst="wav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18" name="Vague 17">
            <a:extLst>
              <a:ext uri="{FF2B5EF4-FFF2-40B4-BE49-F238E27FC236}">
                <a16:creationId xmlns:a16="http://schemas.microsoft.com/office/drawing/2014/main" xmlns="" id="{B07CA936-1E51-06C4-7376-4904ACCD6796}"/>
              </a:ext>
            </a:extLst>
          </p:cNvPr>
          <p:cNvSpPr/>
          <p:nvPr/>
        </p:nvSpPr>
        <p:spPr>
          <a:xfrm>
            <a:off x="2080318" y="5391151"/>
            <a:ext cx="7617323" cy="1307306"/>
          </a:xfrm>
          <a:prstGeom prst="wav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19" name="Vague 18">
            <a:extLst>
              <a:ext uri="{FF2B5EF4-FFF2-40B4-BE49-F238E27FC236}">
                <a16:creationId xmlns:a16="http://schemas.microsoft.com/office/drawing/2014/main" xmlns="" id="{4972B744-B2A2-643A-A8F8-F723DFE39F19}"/>
              </a:ext>
            </a:extLst>
          </p:cNvPr>
          <p:cNvSpPr/>
          <p:nvPr/>
        </p:nvSpPr>
        <p:spPr>
          <a:xfrm>
            <a:off x="5327450" y="1568053"/>
            <a:ext cx="3887987" cy="1289447"/>
          </a:xfrm>
          <a:prstGeom prst="wave">
            <a:avLst/>
          </a:prstGeom>
          <a:solidFill>
            <a:schemeClr val="accent2"/>
          </a:solidFill>
        </p:spPr>
        <p:style>
          <a:lnRef idx="2">
            <a:schemeClr val="dk1"/>
          </a:lnRef>
          <a:fillRef idx="1">
            <a:schemeClr val="lt1"/>
          </a:fillRef>
          <a:effectRef idx="0">
            <a:schemeClr val="dk1"/>
          </a:effectRef>
          <a:fontRef idx="minor">
            <a:schemeClr val="dk1"/>
          </a:fontRef>
        </p:style>
        <p:txBody>
          <a:bodyPr rtlCol="0" anchor="ctr"/>
          <a:lstStyle/>
          <a:p>
            <a:pPr marL="285750" indent="-285750" algn="ctr" rtl="1">
              <a:buFont typeface="Arial" panose="020B0604020202020204" pitchFamily="34" charset="0"/>
              <a:buChar char="•"/>
            </a:pPr>
            <a:r>
              <a:rPr lang="fr-FR" sz="3200" b="1" i="1" u="sng"/>
              <a:t>العائد</a:t>
            </a:r>
            <a:r>
              <a:rPr lang="fr-FR" b="1" i="1" u="sng"/>
              <a:t> </a:t>
            </a:r>
            <a:r>
              <a:rPr lang="fr-FR" b="1" i="1"/>
              <a:t>                                      </a:t>
            </a:r>
            <a:endParaRPr lang="fr-FR" b="1" i="1" u="sng"/>
          </a:p>
        </p:txBody>
      </p:sp>
      <p:sp>
        <p:nvSpPr>
          <p:cNvPr id="23" name="Vague 22">
            <a:extLst>
              <a:ext uri="{FF2B5EF4-FFF2-40B4-BE49-F238E27FC236}">
                <a16:creationId xmlns:a16="http://schemas.microsoft.com/office/drawing/2014/main" xmlns="" id="{37D97926-08EC-E567-14B7-1F6AA01A8567}"/>
              </a:ext>
            </a:extLst>
          </p:cNvPr>
          <p:cNvSpPr/>
          <p:nvPr/>
        </p:nvSpPr>
        <p:spPr>
          <a:xfrm>
            <a:off x="5327450" y="3257552"/>
            <a:ext cx="3887987" cy="1289447"/>
          </a:xfrm>
          <a:prstGeom prst="wave">
            <a:avLst/>
          </a:prstGeom>
          <a:solidFill>
            <a:schemeClr val="accent2"/>
          </a:solidFill>
        </p:spPr>
        <p:style>
          <a:lnRef idx="2">
            <a:schemeClr val="dk1"/>
          </a:lnRef>
          <a:fillRef idx="1">
            <a:schemeClr val="lt1"/>
          </a:fillRef>
          <a:effectRef idx="0">
            <a:schemeClr val="dk1"/>
          </a:effectRef>
          <a:fontRef idx="minor">
            <a:schemeClr val="dk1"/>
          </a:fontRef>
        </p:style>
        <p:txBody>
          <a:bodyPr rtlCol="0" anchor="ctr"/>
          <a:lstStyle/>
          <a:p>
            <a:pPr marL="285750" indent="-285750" algn="ctr" rtl="1">
              <a:buFont typeface="Arial" panose="020B0604020202020204" pitchFamily="34" charset="0"/>
              <a:buChar char="•"/>
            </a:pPr>
            <a:r>
              <a:rPr lang="fr-FR" sz="3200" b="1" i="1" u="sng"/>
              <a:t>التكلفة </a:t>
            </a:r>
            <a:r>
              <a:rPr lang="fr-FR" sz="3200" b="1" i="1"/>
              <a:t>                    </a:t>
            </a:r>
            <a:endParaRPr lang="fr-FR" sz="3200" b="1" i="1" u="sng"/>
          </a:p>
        </p:txBody>
      </p:sp>
      <p:sp>
        <p:nvSpPr>
          <p:cNvPr id="25" name="Vague 24">
            <a:extLst>
              <a:ext uri="{FF2B5EF4-FFF2-40B4-BE49-F238E27FC236}">
                <a16:creationId xmlns:a16="http://schemas.microsoft.com/office/drawing/2014/main" xmlns="" id="{C0AF4BAB-AE47-CF0D-191E-47560987DAD6}"/>
              </a:ext>
            </a:extLst>
          </p:cNvPr>
          <p:cNvSpPr/>
          <p:nvPr/>
        </p:nvSpPr>
        <p:spPr>
          <a:xfrm>
            <a:off x="5327450" y="5205412"/>
            <a:ext cx="3887987" cy="1289447"/>
          </a:xfrm>
          <a:prstGeom prst="wave">
            <a:avLst/>
          </a:prstGeom>
          <a:solidFill>
            <a:schemeClr val="accent2"/>
          </a:solidFill>
        </p:spPr>
        <p:style>
          <a:lnRef idx="2">
            <a:schemeClr val="dk1"/>
          </a:lnRef>
          <a:fillRef idx="1">
            <a:schemeClr val="lt1"/>
          </a:fillRef>
          <a:effectRef idx="0">
            <a:schemeClr val="dk1"/>
          </a:effectRef>
          <a:fontRef idx="minor">
            <a:schemeClr val="dk1"/>
          </a:fontRef>
        </p:style>
        <p:txBody>
          <a:bodyPr rtlCol="0" anchor="ctr"/>
          <a:lstStyle/>
          <a:p>
            <a:pPr marL="457200" indent="-457200" algn="ctr" rtl="1">
              <a:buFont typeface="Arial" panose="020B0604020202020204" pitchFamily="34" charset="0"/>
              <a:buChar char="•"/>
            </a:pPr>
            <a:r>
              <a:rPr lang="fr-FR" sz="3200" b="1" i="1" u="sng" dirty="0"/>
              <a:t>التوقعات </a:t>
            </a:r>
            <a:r>
              <a:rPr lang="fr-FR" sz="3200" b="1" i="1" dirty="0"/>
              <a:t>                 </a:t>
            </a:r>
            <a:endParaRPr lang="fr-FR" sz="3200" b="1" i="1" u="sng" dirty="0"/>
          </a:p>
        </p:txBody>
      </p:sp>
      <p:sp>
        <p:nvSpPr>
          <p:cNvPr id="3" name="Rectangle à coins arrondis 2">
            <a:extLst>
              <a:ext uri="{FF2B5EF4-FFF2-40B4-BE49-F238E27FC236}">
                <a16:creationId xmlns:a16="http://schemas.microsoft.com/office/drawing/2014/main" xmlns="" id="{89DF1C5D-AE84-BE74-70CB-A983DF7CBC2D}"/>
              </a:ext>
            </a:extLst>
          </p:cNvPr>
          <p:cNvSpPr/>
          <p:nvPr/>
        </p:nvSpPr>
        <p:spPr>
          <a:xfrm>
            <a:off x="5238744" y="285728"/>
            <a:ext cx="6388299" cy="1063229"/>
          </a:xfrm>
          <a:prstGeom prst="roundRect">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u="sng" dirty="0" err="1">
                <a:solidFill>
                  <a:schemeClr val="tx1"/>
                </a:solidFill>
              </a:rPr>
              <a:t>محددات</a:t>
            </a:r>
            <a:r>
              <a:rPr lang="fr-FR" sz="2400" b="1" u="sng" dirty="0">
                <a:solidFill>
                  <a:schemeClr val="tx1"/>
                </a:solidFill>
              </a:rPr>
              <a:t> الاستثمار</a:t>
            </a:r>
            <a:r>
              <a:rPr lang="fr-FR" b="1" u="sng" dirty="0">
                <a:solidFill>
                  <a:schemeClr val="tx1"/>
                </a:solidFill>
              </a:rPr>
              <a:t>      </a:t>
            </a:r>
          </a:p>
        </p:txBody>
      </p:sp>
    </p:spTree>
    <p:extLst>
      <p:ext uri="{BB962C8B-B14F-4D97-AF65-F5344CB8AC3E}">
        <p14:creationId xmlns:p14="http://schemas.microsoft.com/office/powerpoint/2010/main" xmlns="" val="2326003578"/>
      </p:ext>
    </p:extLst>
  </p:cSld>
  <p:clrMapOvr>
    <a:masterClrMapping/>
  </p:clrMapOvr>
  <p:transition spd="slow">
    <p:pull dir="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E197EBB2-B8A3-579B-D7F5-E6EA159E99B9}"/>
              </a:ext>
            </a:extLst>
          </p:cNvPr>
          <p:cNvSpPr>
            <a:spLocks noGrp="1"/>
          </p:cNvSpPr>
          <p:nvPr>
            <p:ph idx="1"/>
          </p:nvPr>
        </p:nvSpPr>
        <p:spPr>
          <a:xfrm>
            <a:off x="0" y="3735193"/>
            <a:ext cx="11281172" cy="3735192"/>
          </a:xfrm>
        </p:spPr>
        <p:txBody>
          <a:bodyPr>
            <a:normAutofit/>
          </a:bodyPr>
          <a:lstStyle/>
          <a:p>
            <a:pPr algn="r" rtl="1"/>
            <a:r>
              <a:rPr lang="fr-FR" sz="2400" dirty="0" err="1"/>
              <a:t>يتم</a:t>
            </a:r>
            <a:r>
              <a:rPr lang="fr-FR" sz="2400" dirty="0"/>
              <a:t> </a:t>
            </a:r>
            <a:r>
              <a:rPr lang="fr-FR" sz="2400" dirty="0" err="1"/>
              <a:t>الاعتماد</a:t>
            </a:r>
            <a:r>
              <a:rPr lang="fr-FR" sz="2400" dirty="0"/>
              <a:t> </a:t>
            </a:r>
            <a:r>
              <a:rPr lang="fr-FR" sz="2400" dirty="0" err="1"/>
              <a:t>على</a:t>
            </a:r>
            <a:r>
              <a:rPr lang="fr-FR" sz="2400" dirty="0"/>
              <a:t> التوقعات </a:t>
            </a:r>
            <a:r>
              <a:rPr lang="fr-FR" sz="2400" dirty="0" err="1"/>
              <a:t>في</a:t>
            </a:r>
            <a:r>
              <a:rPr lang="fr-FR" sz="2400" dirty="0"/>
              <a:t> </a:t>
            </a:r>
            <a:r>
              <a:rPr lang="fr-FR" sz="2400" dirty="0" err="1"/>
              <a:t>تحقيق</a:t>
            </a:r>
            <a:r>
              <a:rPr lang="fr-FR" sz="2400" dirty="0"/>
              <a:t> </a:t>
            </a:r>
            <a:r>
              <a:rPr lang="fr-FR" sz="2400" dirty="0" err="1"/>
              <a:t>الإيرادات</a:t>
            </a:r>
            <a:r>
              <a:rPr lang="fr-FR" sz="2400" dirty="0"/>
              <a:t> </a:t>
            </a:r>
            <a:r>
              <a:rPr lang="fr-FR" sz="2400" dirty="0" err="1"/>
              <a:t>في</a:t>
            </a:r>
            <a:r>
              <a:rPr lang="fr-FR" sz="2400" dirty="0"/>
              <a:t> </a:t>
            </a:r>
            <a:r>
              <a:rPr lang="fr-FR" sz="2400" dirty="0" err="1"/>
              <a:t>المستقبل</a:t>
            </a:r>
            <a:r>
              <a:rPr lang="fr-FR" sz="2400" dirty="0"/>
              <a:t> </a:t>
            </a:r>
            <a:r>
              <a:rPr lang="fr-FR" sz="2400" dirty="0" err="1"/>
              <a:t>من</a:t>
            </a:r>
            <a:r>
              <a:rPr lang="fr-FR" sz="2400" dirty="0"/>
              <a:t> </a:t>
            </a:r>
            <a:r>
              <a:rPr lang="fr-FR" sz="2400" dirty="0" err="1"/>
              <a:t>خلال</a:t>
            </a:r>
            <a:r>
              <a:rPr lang="fr-FR" sz="2400" dirty="0"/>
              <a:t> </a:t>
            </a:r>
            <a:r>
              <a:rPr lang="fr-FR" sz="2400" dirty="0" err="1"/>
              <a:t>الوضع</a:t>
            </a:r>
            <a:r>
              <a:rPr lang="fr-FR" sz="2400" dirty="0"/>
              <a:t> </a:t>
            </a:r>
            <a:r>
              <a:rPr lang="fr-FR" sz="2400" dirty="0" err="1"/>
              <a:t>الحالي</a:t>
            </a:r>
            <a:r>
              <a:rPr lang="fr-FR" sz="2400" dirty="0"/>
              <a:t> </a:t>
            </a:r>
            <a:r>
              <a:rPr lang="fr-FR" sz="2400" dirty="0" err="1"/>
              <a:t>للمشروع</a:t>
            </a:r>
            <a:endParaRPr lang="fr-FR" sz="2400" dirty="0"/>
          </a:p>
          <a:p>
            <a:pPr algn="r" rtl="1"/>
            <a:r>
              <a:rPr lang="fr-FR" sz="2400" dirty="0" err="1"/>
              <a:t>زيادة</a:t>
            </a:r>
            <a:r>
              <a:rPr lang="fr-FR" sz="2400" dirty="0"/>
              <a:t> </a:t>
            </a:r>
            <a:r>
              <a:rPr lang="fr-FR" sz="2400" dirty="0" err="1"/>
              <a:t>معدل</a:t>
            </a:r>
            <a:r>
              <a:rPr lang="fr-FR" sz="2400" dirty="0"/>
              <a:t> </a:t>
            </a:r>
            <a:r>
              <a:rPr lang="fr-FR" sz="2400" dirty="0" err="1"/>
              <a:t>النمو</a:t>
            </a:r>
            <a:r>
              <a:rPr lang="fr-FR" sz="2400" dirty="0"/>
              <a:t> </a:t>
            </a:r>
            <a:r>
              <a:rPr lang="fr-FR" sz="2400" dirty="0" err="1"/>
              <a:t>الإقتصادي</a:t>
            </a:r>
            <a:r>
              <a:rPr lang="fr-FR" sz="2400" dirty="0"/>
              <a:t> </a:t>
            </a:r>
            <a:r>
              <a:rPr lang="fr-FR" sz="2400" dirty="0" err="1"/>
              <a:t>في</a:t>
            </a:r>
            <a:r>
              <a:rPr lang="fr-FR" sz="2400" dirty="0"/>
              <a:t> </a:t>
            </a:r>
            <a:r>
              <a:rPr lang="fr-FR" sz="2400" dirty="0" err="1"/>
              <a:t>الدخل</a:t>
            </a:r>
            <a:r>
              <a:rPr lang="fr-FR" sz="2400" dirty="0"/>
              <a:t> </a:t>
            </a:r>
            <a:r>
              <a:rPr lang="fr-FR" sz="2400" dirty="0" err="1"/>
              <a:t>تؤدي</a:t>
            </a:r>
            <a:r>
              <a:rPr lang="fr-FR" sz="2400" dirty="0"/>
              <a:t> </a:t>
            </a:r>
            <a:r>
              <a:rPr lang="fr-FR" sz="2400" dirty="0" err="1"/>
              <a:t>الى</a:t>
            </a:r>
            <a:r>
              <a:rPr lang="fr-FR" sz="2400" dirty="0"/>
              <a:t> </a:t>
            </a:r>
            <a:r>
              <a:rPr lang="fr-FR" sz="2400" dirty="0" err="1"/>
              <a:t>زيادة</a:t>
            </a:r>
            <a:r>
              <a:rPr lang="fr-FR" sz="2400" dirty="0"/>
              <a:t> </a:t>
            </a:r>
            <a:r>
              <a:rPr lang="fr-FR" sz="2400" dirty="0" err="1"/>
              <a:t>الطلب</a:t>
            </a:r>
            <a:r>
              <a:rPr lang="fr-FR" sz="2400" dirty="0"/>
              <a:t> </a:t>
            </a:r>
            <a:r>
              <a:rPr lang="fr-FR" sz="2400" dirty="0" err="1"/>
              <a:t>على</a:t>
            </a:r>
            <a:r>
              <a:rPr lang="fr-FR" sz="2400" dirty="0"/>
              <a:t> </a:t>
            </a:r>
            <a:r>
              <a:rPr lang="fr-FR" sz="2400" dirty="0" err="1"/>
              <a:t>السلع</a:t>
            </a:r>
            <a:r>
              <a:rPr lang="fr-FR" sz="2400" dirty="0"/>
              <a:t> و </a:t>
            </a:r>
            <a:r>
              <a:rPr lang="fr-FR" sz="2400" dirty="0" err="1"/>
              <a:t>الخدمات</a:t>
            </a:r>
            <a:r>
              <a:rPr lang="fr-FR" sz="2400" dirty="0"/>
              <a:t> ،</a:t>
            </a:r>
            <a:r>
              <a:rPr lang="fr-FR" sz="2400" dirty="0" err="1"/>
              <a:t>مما</a:t>
            </a:r>
            <a:r>
              <a:rPr lang="fr-FR" sz="2400" dirty="0"/>
              <a:t> </a:t>
            </a:r>
            <a:r>
              <a:rPr lang="fr-FR" sz="2400" dirty="0" err="1"/>
              <a:t>يؤدي</a:t>
            </a:r>
            <a:r>
              <a:rPr lang="fr-FR" sz="2400" dirty="0"/>
              <a:t> </a:t>
            </a:r>
            <a:r>
              <a:rPr lang="fr-FR" sz="2400" dirty="0" err="1"/>
              <a:t>الى</a:t>
            </a:r>
            <a:r>
              <a:rPr lang="fr-FR" sz="2400" dirty="0"/>
              <a:t> </a:t>
            </a:r>
            <a:r>
              <a:rPr lang="fr-FR" sz="2400" dirty="0" err="1"/>
              <a:t>قيام</a:t>
            </a:r>
            <a:r>
              <a:rPr lang="fr-FR" sz="2400" dirty="0"/>
              <a:t> </a:t>
            </a:r>
            <a:r>
              <a:rPr lang="fr-FR" sz="2400" dirty="0" err="1"/>
              <a:t>المستثمرين</a:t>
            </a:r>
            <a:r>
              <a:rPr lang="fr-FR" sz="2400" dirty="0"/>
              <a:t> </a:t>
            </a:r>
            <a:r>
              <a:rPr lang="fr-FR" sz="2400" dirty="0" err="1"/>
              <a:t>بزيادة</a:t>
            </a:r>
            <a:r>
              <a:rPr lang="fr-FR" sz="2400" dirty="0"/>
              <a:t> </a:t>
            </a:r>
            <a:r>
              <a:rPr lang="fr-FR" sz="2400" dirty="0" err="1"/>
              <a:t>انتاجهم</a:t>
            </a:r>
            <a:r>
              <a:rPr lang="fr-FR" sz="2400" dirty="0"/>
              <a:t> </a:t>
            </a:r>
            <a:r>
              <a:rPr lang="fr-FR" sz="2400" dirty="0" err="1"/>
              <a:t>عن</a:t>
            </a:r>
            <a:r>
              <a:rPr lang="fr-FR" sz="2400" dirty="0"/>
              <a:t> </a:t>
            </a:r>
            <a:r>
              <a:rPr lang="fr-FR" sz="2400" dirty="0" err="1"/>
              <a:t>طريق</a:t>
            </a:r>
            <a:r>
              <a:rPr lang="fr-FR" sz="2400" dirty="0"/>
              <a:t> </a:t>
            </a:r>
            <a:r>
              <a:rPr lang="fr-FR" sz="2400" dirty="0" err="1"/>
              <a:t>اتخاذ</a:t>
            </a:r>
            <a:r>
              <a:rPr lang="fr-FR" sz="2400" dirty="0"/>
              <a:t> </a:t>
            </a:r>
            <a:r>
              <a:rPr lang="fr-FR" sz="2400" dirty="0" err="1"/>
              <a:t>قرارات</a:t>
            </a:r>
            <a:r>
              <a:rPr lang="fr-FR" sz="2400" dirty="0"/>
              <a:t> </a:t>
            </a:r>
            <a:r>
              <a:rPr lang="fr-FR" sz="2400" dirty="0" err="1"/>
              <a:t>استثمارية</a:t>
            </a:r>
            <a:r>
              <a:rPr lang="fr-FR" sz="2400" dirty="0"/>
              <a:t> </a:t>
            </a:r>
            <a:r>
              <a:rPr lang="fr-FR" sz="2400" dirty="0" err="1"/>
              <a:t>جديدة</a:t>
            </a:r>
            <a:r>
              <a:rPr lang="fr-FR" sz="2400" dirty="0"/>
              <a:t> و </a:t>
            </a:r>
            <a:r>
              <a:rPr lang="fr-FR" sz="2400" dirty="0" err="1"/>
              <a:t>زيادة</a:t>
            </a:r>
            <a:r>
              <a:rPr lang="fr-FR" sz="2400" dirty="0"/>
              <a:t> </a:t>
            </a:r>
            <a:r>
              <a:rPr lang="fr-FR" sz="2400" dirty="0" err="1"/>
              <a:t>راس</a:t>
            </a:r>
            <a:r>
              <a:rPr lang="fr-FR" sz="2400" dirty="0"/>
              <a:t> </a:t>
            </a:r>
            <a:r>
              <a:rPr lang="fr-FR" sz="2400" dirty="0" err="1"/>
              <a:t>المال</a:t>
            </a:r>
            <a:r>
              <a:rPr lang="fr-FR" sz="2400" dirty="0"/>
              <a:t> </a:t>
            </a:r>
            <a:r>
              <a:rPr lang="fr-FR" sz="2400" dirty="0" err="1"/>
              <a:t>المستثمر</a:t>
            </a:r>
            <a:r>
              <a:rPr lang="fr-FR" sz="2400" dirty="0"/>
              <a:t> (</a:t>
            </a:r>
            <a:r>
              <a:rPr lang="fr-FR" sz="2400" dirty="0" err="1"/>
              <a:t>علاقة</a:t>
            </a:r>
            <a:r>
              <a:rPr lang="fr-FR" sz="2400" dirty="0"/>
              <a:t> </a:t>
            </a:r>
            <a:r>
              <a:rPr lang="fr-FR" sz="2400" dirty="0" err="1"/>
              <a:t>تبادلية</a:t>
            </a:r>
            <a:r>
              <a:rPr lang="fr-FR" sz="2400" dirty="0"/>
              <a:t> و </a:t>
            </a:r>
            <a:r>
              <a:rPr lang="fr-FR" sz="2400" dirty="0" err="1"/>
              <a:t>متداخلة</a:t>
            </a:r>
            <a:r>
              <a:rPr lang="fr-FR" sz="2400" dirty="0"/>
              <a:t> ). </a:t>
            </a:r>
          </a:p>
        </p:txBody>
      </p:sp>
      <p:sp>
        <p:nvSpPr>
          <p:cNvPr id="4" name="Rectangle à coins arrondis 3">
            <a:extLst>
              <a:ext uri="{FF2B5EF4-FFF2-40B4-BE49-F238E27FC236}">
                <a16:creationId xmlns:a16="http://schemas.microsoft.com/office/drawing/2014/main" xmlns="" id="{3F13B5D2-1726-EEA2-ADF7-57C70B5410F2}"/>
              </a:ext>
            </a:extLst>
          </p:cNvPr>
          <p:cNvSpPr/>
          <p:nvPr/>
        </p:nvSpPr>
        <p:spPr>
          <a:xfrm>
            <a:off x="6274593" y="339328"/>
            <a:ext cx="4512470" cy="1107281"/>
          </a:xfrm>
          <a:prstGeom prst="round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i="1">
                <a:solidFill>
                  <a:schemeClr val="tx1"/>
                </a:solidFill>
              </a:rPr>
              <a:t>-/1</a:t>
            </a:r>
            <a:r>
              <a:rPr lang="fr-FR" sz="2800" b="1" i="1" u="sng">
                <a:solidFill>
                  <a:schemeClr val="tx1"/>
                </a:solidFill>
              </a:rPr>
              <a:t>العائدات /الإيرادات:</a:t>
            </a:r>
            <a:endParaRPr lang="fr-FR" sz="2800" b="1" i="1">
              <a:solidFill>
                <a:schemeClr val="tx1"/>
              </a:solidFill>
            </a:endParaRPr>
          </a:p>
        </p:txBody>
      </p:sp>
      <p:sp>
        <p:nvSpPr>
          <p:cNvPr id="5" name="Rectangle : coins arrondis 4">
            <a:extLst>
              <a:ext uri="{FF2B5EF4-FFF2-40B4-BE49-F238E27FC236}">
                <a16:creationId xmlns:a16="http://schemas.microsoft.com/office/drawing/2014/main" xmlns="" id="{B141CC73-3056-5F5F-4690-804EE2B168BE}"/>
              </a:ext>
            </a:extLst>
          </p:cNvPr>
          <p:cNvSpPr/>
          <p:nvPr/>
        </p:nvSpPr>
        <p:spPr>
          <a:xfrm>
            <a:off x="1416843" y="1717274"/>
            <a:ext cx="9715499" cy="1405534"/>
          </a:xfrm>
          <a:prstGeom prst="round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fr-FR" sz="2800" dirty="0" err="1">
                <a:solidFill>
                  <a:schemeClr val="tx1"/>
                </a:solidFill>
              </a:rPr>
              <a:t>هو</a:t>
            </a:r>
            <a:r>
              <a:rPr lang="fr-FR" sz="2800" dirty="0">
                <a:solidFill>
                  <a:schemeClr val="tx1"/>
                </a:solidFill>
              </a:rPr>
              <a:t> </a:t>
            </a:r>
            <a:r>
              <a:rPr lang="fr-FR" sz="2800" dirty="0" err="1">
                <a:solidFill>
                  <a:schemeClr val="tx1"/>
                </a:solidFill>
              </a:rPr>
              <a:t>الإيرادات</a:t>
            </a:r>
            <a:r>
              <a:rPr lang="fr-FR" sz="2800" dirty="0">
                <a:solidFill>
                  <a:schemeClr val="tx1"/>
                </a:solidFill>
              </a:rPr>
              <a:t> </a:t>
            </a:r>
            <a:r>
              <a:rPr lang="fr-FR" sz="2800" dirty="0" err="1">
                <a:solidFill>
                  <a:schemeClr val="tx1"/>
                </a:solidFill>
              </a:rPr>
              <a:t>المتوقع</a:t>
            </a:r>
            <a:r>
              <a:rPr lang="fr-FR" sz="2800" dirty="0">
                <a:solidFill>
                  <a:schemeClr val="tx1"/>
                </a:solidFill>
              </a:rPr>
              <a:t> </a:t>
            </a:r>
            <a:r>
              <a:rPr lang="fr-FR" sz="2800" dirty="0" err="1">
                <a:solidFill>
                  <a:schemeClr val="tx1"/>
                </a:solidFill>
              </a:rPr>
              <a:t>الحصول</a:t>
            </a:r>
            <a:r>
              <a:rPr lang="fr-FR" sz="2800" dirty="0">
                <a:solidFill>
                  <a:schemeClr val="tx1"/>
                </a:solidFill>
              </a:rPr>
              <a:t> </a:t>
            </a:r>
            <a:r>
              <a:rPr lang="fr-FR" sz="2800" dirty="0" err="1">
                <a:solidFill>
                  <a:schemeClr val="tx1"/>
                </a:solidFill>
              </a:rPr>
              <a:t>عليها</a:t>
            </a:r>
            <a:r>
              <a:rPr lang="fr-FR" sz="2800" dirty="0">
                <a:solidFill>
                  <a:schemeClr val="tx1"/>
                </a:solidFill>
              </a:rPr>
              <a:t> </a:t>
            </a:r>
            <a:r>
              <a:rPr lang="fr-FR" sz="2800" dirty="0" err="1">
                <a:solidFill>
                  <a:schemeClr val="tx1"/>
                </a:solidFill>
              </a:rPr>
              <a:t>من</a:t>
            </a:r>
            <a:r>
              <a:rPr lang="fr-FR" sz="2800" dirty="0">
                <a:solidFill>
                  <a:schemeClr val="tx1"/>
                </a:solidFill>
              </a:rPr>
              <a:t> الاستثمار </a:t>
            </a:r>
            <a:r>
              <a:rPr lang="fr-FR" sz="2800" dirty="0" err="1">
                <a:solidFill>
                  <a:schemeClr val="tx1"/>
                </a:solidFill>
              </a:rPr>
              <a:t>في</a:t>
            </a:r>
            <a:r>
              <a:rPr lang="fr-FR" sz="2800" dirty="0">
                <a:solidFill>
                  <a:schemeClr val="tx1"/>
                </a:solidFill>
              </a:rPr>
              <a:t> </a:t>
            </a:r>
            <a:r>
              <a:rPr lang="fr-FR" sz="2800" dirty="0" err="1">
                <a:solidFill>
                  <a:schemeClr val="tx1"/>
                </a:solidFill>
              </a:rPr>
              <a:t>مشروع</a:t>
            </a:r>
            <a:r>
              <a:rPr lang="fr-FR" sz="2800" dirty="0">
                <a:solidFill>
                  <a:schemeClr val="tx1"/>
                </a:solidFill>
              </a:rPr>
              <a:t> </a:t>
            </a:r>
            <a:r>
              <a:rPr lang="fr-FR" sz="2800" dirty="0" err="1">
                <a:solidFill>
                  <a:schemeClr val="tx1"/>
                </a:solidFill>
              </a:rPr>
              <a:t>معين</a:t>
            </a:r>
            <a:r>
              <a:rPr lang="fr-FR" sz="2800" dirty="0">
                <a:solidFill>
                  <a:schemeClr val="tx1"/>
                </a:solidFill>
              </a:rPr>
              <a:t> </a:t>
            </a:r>
            <a:r>
              <a:rPr lang="fr-FR" sz="2800" dirty="0" err="1">
                <a:solidFill>
                  <a:schemeClr val="tx1"/>
                </a:solidFill>
              </a:rPr>
              <a:t>طيبة</a:t>
            </a:r>
            <a:r>
              <a:rPr lang="fr-FR" sz="2800" dirty="0">
                <a:solidFill>
                  <a:schemeClr val="tx1"/>
                </a:solidFill>
              </a:rPr>
              <a:t> </a:t>
            </a:r>
            <a:r>
              <a:rPr lang="fr-FR" sz="2800" dirty="0" err="1">
                <a:solidFill>
                  <a:schemeClr val="tx1"/>
                </a:solidFill>
              </a:rPr>
              <a:t>فترة</a:t>
            </a:r>
            <a:r>
              <a:rPr lang="fr-FR" sz="2800" dirty="0">
                <a:solidFill>
                  <a:schemeClr val="tx1"/>
                </a:solidFill>
              </a:rPr>
              <a:t> </a:t>
            </a:r>
            <a:r>
              <a:rPr lang="fr-FR" sz="2800" dirty="0" err="1">
                <a:solidFill>
                  <a:schemeClr val="tx1"/>
                </a:solidFill>
              </a:rPr>
              <a:t>حياة</a:t>
            </a:r>
            <a:r>
              <a:rPr lang="fr-FR" sz="2800" dirty="0">
                <a:solidFill>
                  <a:schemeClr val="tx1"/>
                </a:solidFill>
              </a:rPr>
              <a:t> </a:t>
            </a:r>
            <a:r>
              <a:rPr lang="fr-FR" sz="2800" dirty="0" err="1">
                <a:solidFill>
                  <a:schemeClr val="tx1"/>
                </a:solidFill>
              </a:rPr>
              <a:t>المشروع</a:t>
            </a:r>
            <a:r>
              <a:rPr lang="fr-FR" sz="2800" dirty="0">
                <a:solidFill>
                  <a:schemeClr val="tx1"/>
                </a:solidFill>
              </a:rPr>
              <a:t> </a:t>
            </a:r>
          </a:p>
        </p:txBody>
      </p:sp>
    </p:spTree>
    <p:extLst>
      <p:ext uri="{BB962C8B-B14F-4D97-AF65-F5344CB8AC3E}">
        <p14:creationId xmlns:p14="http://schemas.microsoft.com/office/powerpoint/2010/main" xmlns="" val="1124308215"/>
      </p:ext>
    </p:extLst>
  </p:cSld>
  <p:clrMapOvr>
    <a:masterClrMapping/>
  </p:clrMapOvr>
  <p:transition spd="slow">
    <p:pull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FD731B6B-ED00-B9EB-E749-7602272EC88B}"/>
              </a:ext>
            </a:extLst>
          </p:cNvPr>
          <p:cNvSpPr>
            <a:spLocks noGrp="1"/>
          </p:cNvSpPr>
          <p:nvPr>
            <p:ph idx="1"/>
          </p:nvPr>
        </p:nvSpPr>
        <p:spPr>
          <a:xfrm>
            <a:off x="952202" y="1878008"/>
            <a:ext cx="10287596" cy="1071587"/>
          </a:xfrm>
        </p:spPr>
        <p:txBody>
          <a:bodyPr>
            <a:normAutofit/>
          </a:bodyPr>
          <a:lstStyle/>
          <a:p>
            <a:pPr algn="r" rtl="1"/>
            <a:r>
              <a:rPr lang="fr-FR" sz="2800" dirty="0" err="1"/>
              <a:t>سلع</a:t>
            </a:r>
            <a:r>
              <a:rPr lang="fr-FR" sz="2800" dirty="0"/>
              <a:t> الاستثمار </a:t>
            </a:r>
            <a:r>
              <a:rPr lang="fr-FR" sz="2800" dirty="0" err="1"/>
              <a:t>تدوم</a:t>
            </a:r>
            <a:r>
              <a:rPr lang="fr-FR" sz="2800" dirty="0"/>
              <a:t> </a:t>
            </a:r>
            <a:r>
              <a:rPr lang="fr-FR" sz="2800" dirty="0" err="1"/>
              <a:t>لعدة</a:t>
            </a:r>
            <a:r>
              <a:rPr lang="fr-FR" sz="2800" dirty="0"/>
              <a:t> </a:t>
            </a:r>
            <a:r>
              <a:rPr lang="fr-FR" sz="2800" dirty="0" err="1"/>
              <a:t>سنوات</a:t>
            </a:r>
            <a:r>
              <a:rPr lang="fr-FR" sz="2800" dirty="0"/>
              <a:t> </a:t>
            </a:r>
            <a:r>
              <a:rPr lang="fr-FR" sz="2800" dirty="0" err="1"/>
              <a:t>مثل</a:t>
            </a:r>
            <a:r>
              <a:rPr lang="fr-FR" sz="2800" dirty="0"/>
              <a:t> </a:t>
            </a:r>
            <a:r>
              <a:rPr lang="fr-FR" sz="2800" dirty="0" err="1"/>
              <a:t>الالات</a:t>
            </a:r>
            <a:r>
              <a:rPr lang="fr-FR" sz="2800" dirty="0"/>
              <a:t> و </a:t>
            </a:r>
            <a:r>
              <a:rPr lang="fr-FR" sz="2800" dirty="0" err="1"/>
              <a:t>المباني</a:t>
            </a:r>
            <a:r>
              <a:rPr lang="fr-FR" sz="2800" dirty="0"/>
              <a:t> </a:t>
            </a:r>
            <a:r>
              <a:rPr lang="fr-FR" sz="2800" dirty="0" err="1"/>
              <a:t>لذلك</a:t>
            </a:r>
            <a:r>
              <a:rPr lang="fr-FR" sz="2800" dirty="0"/>
              <a:t> </a:t>
            </a:r>
            <a:r>
              <a:rPr lang="fr-FR" sz="2800" dirty="0" err="1"/>
              <a:t>يجب</a:t>
            </a:r>
            <a:r>
              <a:rPr lang="fr-FR" sz="2800" dirty="0"/>
              <a:t> </a:t>
            </a:r>
            <a:r>
              <a:rPr lang="fr-FR" sz="2800" dirty="0" err="1"/>
              <a:t>حساب</a:t>
            </a:r>
            <a:r>
              <a:rPr lang="fr-FR" sz="2800" dirty="0"/>
              <a:t> </a:t>
            </a:r>
            <a:r>
              <a:rPr lang="fr-FR" sz="2800" dirty="0" err="1"/>
              <a:t>تكاليفها</a:t>
            </a:r>
            <a:r>
              <a:rPr lang="fr-FR" sz="2800" dirty="0"/>
              <a:t> </a:t>
            </a:r>
            <a:r>
              <a:rPr lang="fr-FR" sz="2800" dirty="0" err="1"/>
              <a:t>وتنقسم</a:t>
            </a:r>
            <a:r>
              <a:rPr lang="fr-FR" sz="2800" dirty="0"/>
              <a:t> </a:t>
            </a:r>
            <a:r>
              <a:rPr lang="fr-FR" sz="2800" dirty="0" err="1"/>
              <a:t>الى</a:t>
            </a:r>
            <a:r>
              <a:rPr lang="fr-FR" sz="2800" dirty="0"/>
              <a:t> </a:t>
            </a:r>
            <a:r>
              <a:rPr lang="fr-FR" sz="2800" dirty="0" err="1"/>
              <a:t>قسمين</a:t>
            </a:r>
            <a:r>
              <a:rPr lang="fr-FR" sz="2800" dirty="0"/>
              <a:t> :</a:t>
            </a:r>
          </a:p>
        </p:txBody>
      </p:sp>
      <p:sp>
        <p:nvSpPr>
          <p:cNvPr id="4" name="Rectangle 3">
            <a:extLst>
              <a:ext uri="{FF2B5EF4-FFF2-40B4-BE49-F238E27FC236}">
                <a16:creationId xmlns:a16="http://schemas.microsoft.com/office/drawing/2014/main" xmlns="" id="{0AE6A751-FA7F-E83D-2D30-26772B3B8AFA}"/>
              </a:ext>
            </a:extLst>
          </p:cNvPr>
          <p:cNvSpPr/>
          <p:nvPr/>
        </p:nvSpPr>
        <p:spPr>
          <a:xfrm>
            <a:off x="6858000" y="214288"/>
            <a:ext cx="4286846" cy="107158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i="1">
                <a:solidFill>
                  <a:schemeClr val="tx1"/>
                </a:solidFill>
              </a:rPr>
              <a:t>-/2 </a:t>
            </a:r>
            <a:r>
              <a:rPr lang="fr-FR" sz="2800" b="1" i="1" u="sng">
                <a:solidFill>
                  <a:schemeClr val="tx1"/>
                </a:solidFill>
              </a:rPr>
              <a:t>التكلفة :</a:t>
            </a:r>
          </a:p>
        </p:txBody>
      </p:sp>
      <p:sp>
        <p:nvSpPr>
          <p:cNvPr id="5" name="Rectangle : coins arrondis 4">
            <a:extLst>
              <a:ext uri="{FF2B5EF4-FFF2-40B4-BE49-F238E27FC236}">
                <a16:creationId xmlns:a16="http://schemas.microsoft.com/office/drawing/2014/main" xmlns="" id="{8FED177D-81B9-7334-4643-179876766C70}"/>
              </a:ext>
            </a:extLst>
          </p:cNvPr>
          <p:cNvSpPr/>
          <p:nvPr/>
        </p:nvSpPr>
        <p:spPr>
          <a:xfrm>
            <a:off x="380403" y="2949595"/>
            <a:ext cx="4334471" cy="1825228"/>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a:solidFill>
                  <a:schemeClr val="tx1"/>
                </a:solidFill>
              </a:rPr>
              <a:t>التكاليف المتعلقة باقتراض </a:t>
            </a:r>
          </a:p>
          <a:p>
            <a:pPr algn="ctr" rtl="1"/>
            <a:r>
              <a:rPr lang="fr-FR" sz="2800">
                <a:solidFill>
                  <a:schemeClr val="tx1"/>
                </a:solidFill>
              </a:rPr>
              <a:t>راس المال </a:t>
            </a:r>
          </a:p>
        </p:txBody>
      </p:sp>
      <p:sp>
        <p:nvSpPr>
          <p:cNvPr id="7" name="Rectangle : coins arrondis 6">
            <a:extLst>
              <a:ext uri="{FF2B5EF4-FFF2-40B4-BE49-F238E27FC236}">
                <a16:creationId xmlns:a16="http://schemas.microsoft.com/office/drawing/2014/main" xmlns="" id="{48C812F5-09CD-C5AD-2908-3E0B3C96F367}"/>
              </a:ext>
            </a:extLst>
          </p:cNvPr>
          <p:cNvSpPr/>
          <p:nvPr/>
        </p:nvSpPr>
        <p:spPr>
          <a:xfrm>
            <a:off x="380402" y="4933796"/>
            <a:ext cx="4334471" cy="1825228"/>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dirty="0" err="1">
                <a:solidFill>
                  <a:schemeClr val="tx1"/>
                </a:solidFill>
              </a:rPr>
              <a:t>تكلفة</a:t>
            </a:r>
            <a:r>
              <a:rPr lang="fr-FR" sz="2800" dirty="0">
                <a:solidFill>
                  <a:schemeClr val="tx1"/>
                </a:solidFill>
              </a:rPr>
              <a:t> التمويل </a:t>
            </a:r>
            <a:r>
              <a:rPr lang="fr-FR" sz="2800" dirty="0" err="1">
                <a:solidFill>
                  <a:schemeClr val="tx1"/>
                </a:solidFill>
              </a:rPr>
              <a:t>الذاتي</a:t>
            </a:r>
            <a:endParaRPr lang="fr-FR" sz="2800" dirty="0">
              <a:solidFill>
                <a:schemeClr val="tx1"/>
              </a:solidFill>
            </a:endParaRPr>
          </a:p>
        </p:txBody>
      </p:sp>
      <p:sp>
        <p:nvSpPr>
          <p:cNvPr id="8" name="Flèche : pentagone 7">
            <a:extLst>
              <a:ext uri="{FF2B5EF4-FFF2-40B4-BE49-F238E27FC236}">
                <a16:creationId xmlns:a16="http://schemas.microsoft.com/office/drawing/2014/main" xmlns="" id="{D4C64448-2EDC-B4F1-1195-A0FA66BCB219}"/>
              </a:ext>
            </a:extLst>
          </p:cNvPr>
          <p:cNvSpPr/>
          <p:nvPr/>
        </p:nvSpPr>
        <p:spPr>
          <a:xfrm>
            <a:off x="4877374" y="3326416"/>
            <a:ext cx="4552376" cy="1071586"/>
          </a:xfrm>
          <a:prstGeom prst="homePlate">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fr-FR" sz="2800">
                <a:solidFill>
                  <a:schemeClr val="accent2"/>
                </a:solidFill>
              </a:rPr>
              <a:t>تمويل خارجي </a:t>
            </a:r>
          </a:p>
        </p:txBody>
      </p:sp>
      <p:sp>
        <p:nvSpPr>
          <p:cNvPr id="10" name="Flèche : pentagone 9">
            <a:extLst>
              <a:ext uri="{FF2B5EF4-FFF2-40B4-BE49-F238E27FC236}">
                <a16:creationId xmlns:a16="http://schemas.microsoft.com/office/drawing/2014/main" xmlns="" id="{9D723559-05FF-EFEB-D652-F3B27F66D694}"/>
              </a:ext>
            </a:extLst>
          </p:cNvPr>
          <p:cNvSpPr/>
          <p:nvPr/>
        </p:nvSpPr>
        <p:spPr>
          <a:xfrm>
            <a:off x="4877374" y="5310617"/>
            <a:ext cx="4552376" cy="1071586"/>
          </a:xfrm>
          <a:prstGeom prst="homePlate">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fr-FR" sz="2800">
                <a:solidFill>
                  <a:schemeClr val="accent2"/>
                </a:solidFill>
              </a:rPr>
              <a:t>تمويل داخلي</a:t>
            </a:r>
          </a:p>
        </p:txBody>
      </p:sp>
    </p:spTree>
    <p:extLst>
      <p:ext uri="{BB962C8B-B14F-4D97-AF65-F5344CB8AC3E}">
        <p14:creationId xmlns:p14="http://schemas.microsoft.com/office/powerpoint/2010/main" xmlns="" val="4081445329"/>
      </p:ext>
    </p:extLst>
  </p:cSld>
  <p:clrMapOvr>
    <a:masterClrMapping/>
  </p:clrMapOvr>
  <p:transition spd="slow">
    <p:pull dir="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xmlns="" id="{3FA85574-3445-BF52-805D-6738B73FE5C4}"/>
              </a:ext>
            </a:extLst>
          </p:cNvPr>
          <p:cNvSpPr>
            <a:spLocks noGrp="1"/>
          </p:cNvSpPr>
          <p:nvPr>
            <p:ph type="body" idx="1"/>
          </p:nvPr>
        </p:nvSpPr>
        <p:spPr>
          <a:xfrm>
            <a:off x="1825752" y="765929"/>
            <a:ext cx="4270248" cy="704087"/>
          </a:xfrm>
        </p:spPr>
        <p:txBody>
          <a:bodyPr>
            <a:normAutofit/>
          </a:bodyPr>
          <a:lstStyle/>
          <a:p>
            <a:pPr rtl="1"/>
            <a:r>
              <a:rPr lang="fr-FR" sz="2800" b="1" u="sng" dirty="0">
                <a:latin typeface="Simplified Arabic" pitchFamily="18" charset="-78"/>
                <a:cs typeface="Simplified Arabic" pitchFamily="18" charset="-78"/>
              </a:rPr>
              <a:t>القسم </a:t>
            </a:r>
            <a:r>
              <a:rPr lang="fr-FR" sz="2800" b="1" u="sng" dirty="0" err="1">
                <a:latin typeface="Simplified Arabic" pitchFamily="18" charset="-78"/>
                <a:cs typeface="Simplified Arabic" pitchFamily="18" charset="-78"/>
              </a:rPr>
              <a:t>الثاني</a:t>
            </a:r>
            <a:r>
              <a:rPr lang="fr-FR" sz="2800" b="1" u="sng" dirty="0">
                <a:latin typeface="Simplified Arabic" pitchFamily="18" charset="-78"/>
                <a:cs typeface="Simplified Arabic" pitchFamily="18" charset="-78"/>
              </a:rPr>
              <a:t> </a:t>
            </a:r>
            <a:r>
              <a:rPr lang="ar-DZ" sz="2800" b="1" u="sng" dirty="0" smtClean="0">
                <a:latin typeface="Simplified Arabic" pitchFamily="18" charset="-78"/>
                <a:cs typeface="Simplified Arabic" pitchFamily="18" charset="-78"/>
              </a:rPr>
              <a:t>(</a:t>
            </a:r>
            <a:r>
              <a:rPr lang="fr-FR" sz="2800" b="1" u="sng" dirty="0" smtClean="0">
                <a:latin typeface="Simplified Arabic" pitchFamily="18" charset="-78"/>
                <a:cs typeface="Simplified Arabic" pitchFamily="18" charset="-78"/>
              </a:rPr>
              <a:t>التمويل </a:t>
            </a:r>
            <a:r>
              <a:rPr lang="fr-FR" sz="2800" b="1" u="sng" dirty="0" err="1" smtClean="0">
                <a:latin typeface="Simplified Arabic" pitchFamily="18" charset="-78"/>
                <a:cs typeface="Simplified Arabic" pitchFamily="18" charset="-78"/>
              </a:rPr>
              <a:t>الداخلي</a:t>
            </a:r>
            <a:r>
              <a:rPr lang="ar-DZ" sz="2800" b="1" u="sng" dirty="0" smtClean="0">
                <a:latin typeface="Simplified Arabic" pitchFamily="18" charset="-78"/>
                <a:cs typeface="Simplified Arabic" pitchFamily="18" charset="-78"/>
              </a:rPr>
              <a:t>)</a:t>
            </a:r>
            <a:endParaRPr lang="fr-FR" sz="2800" b="1" u="sng" dirty="0">
              <a:latin typeface="Simplified Arabic" pitchFamily="18" charset="-78"/>
              <a:cs typeface="Simplified Arabic" pitchFamily="18" charset="-78"/>
            </a:endParaRPr>
          </a:p>
        </p:txBody>
      </p:sp>
      <p:sp>
        <p:nvSpPr>
          <p:cNvPr id="3" name="Espace réservé du contenu 2">
            <a:extLst>
              <a:ext uri="{FF2B5EF4-FFF2-40B4-BE49-F238E27FC236}">
                <a16:creationId xmlns:a16="http://schemas.microsoft.com/office/drawing/2014/main" xmlns="" id="{7DE62E49-E797-D233-F94A-C8D319C5A784}"/>
              </a:ext>
            </a:extLst>
          </p:cNvPr>
          <p:cNvSpPr>
            <a:spLocks noGrp="1"/>
          </p:cNvSpPr>
          <p:nvPr>
            <p:ph sz="half" idx="2"/>
          </p:nvPr>
        </p:nvSpPr>
        <p:spPr>
          <a:xfrm>
            <a:off x="1825752" y="1844862"/>
            <a:ext cx="4270248" cy="2596776"/>
          </a:xfrm>
        </p:spPr>
        <p:txBody>
          <a:bodyPr>
            <a:normAutofit/>
          </a:bodyPr>
          <a:lstStyle/>
          <a:p>
            <a:pPr algn="r" rtl="1"/>
            <a:r>
              <a:rPr lang="fr-FR" sz="2000">
                <a:solidFill>
                  <a:schemeClr val="tx1"/>
                </a:solidFill>
              </a:rPr>
              <a:t>هو كل ما يملكه المستثمر من مدخرات يتم استخدامها في تمويل مشروعه الاستثماري بنفسه (تكلفة الفرصة البديلة )عبارة عن العائد او الربح الذي سيحصل عليه المستثمر فيما لو تم وضع تلك المدخرات في البنك ، واخذ فائدة عليها ، او استثمارها في شراء اسهم مقابل عائد معين</a:t>
            </a:r>
          </a:p>
        </p:txBody>
      </p:sp>
      <p:sp>
        <p:nvSpPr>
          <p:cNvPr id="5" name="Espace réservé du contenu 4">
            <a:extLst>
              <a:ext uri="{FF2B5EF4-FFF2-40B4-BE49-F238E27FC236}">
                <a16:creationId xmlns:a16="http://schemas.microsoft.com/office/drawing/2014/main" xmlns="" id="{0CEAD549-C681-58B9-A88D-DABD8ABF16A0}"/>
              </a:ext>
            </a:extLst>
          </p:cNvPr>
          <p:cNvSpPr>
            <a:spLocks noGrp="1"/>
          </p:cNvSpPr>
          <p:nvPr>
            <p:ph sz="quarter" idx="4"/>
          </p:nvPr>
        </p:nvSpPr>
        <p:spPr>
          <a:xfrm>
            <a:off x="6873002" y="1844862"/>
            <a:ext cx="4253484" cy="2012766"/>
          </a:xfrm>
        </p:spPr>
        <p:txBody>
          <a:bodyPr>
            <a:normAutofit/>
          </a:bodyPr>
          <a:lstStyle/>
          <a:p>
            <a:pPr algn="r" rtl="1"/>
            <a:r>
              <a:rPr lang="fr-FR" sz="2000" dirty="0" err="1">
                <a:solidFill>
                  <a:schemeClr val="tx1"/>
                </a:solidFill>
              </a:rPr>
              <a:t>يكون</a:t>
            </a:r>
            <a:r>
              <a:rPr lang="fr-FR" sz="2000" dirty="0">
                <a:solidFill>
                  <a:schemeClr val="tx1"/>
                </a:solidFill>
              </a:rPr>
              <a:t> </a:t>
            </a:r>
            <a:r>
              <a:rPr lang="fr-FR" sz="2000" dirty="0" err="1">
                <a:solidFill>
                  <a:schemeClr val="tx1"/>
                </a:solidFill>
              </a:rPr>
              <a:t>مصدر</a:t>
            </a:r>
            <a:r>
              <a:rPr lang="fr-FR" sz="2000" dirty="0">
                <a:solidFill>
                  <a:schemeClr val="tx1"/>
                </a:solidFill>
              </a:rPr>
              <a:t> التمويل </a:t>
            </a:r>
            <a:r>
              <a:rPr lang="fr-FR" sz="2000" dirty="0" err="1">
                <a:solidFill>
                  <a:schemeClr val="tx1"/>
                </a:solidFill>
              </a:rPr>
              <a:t>عن</a:t>
            </a:r>
            <a:r>
              <a:rPr lang="fr-FR" sz="2000" dirty="0">
                <a:solidFill>
                  <a:schemeClr val="tx1"/>
                </a:solidFill>
              </a:rPr>
              <a:t> </a:t>
            </a:r>
            <a:r>
              <a:rPr lang="fr-FR" sz="2000" dirty="0" err="1">
                <a:solidFill>
                  <a:schemeClr val="tx1"/>
                </a:solidFill>
              </a:rPr>
              <a:t>طريق</a:t>
            </a:r>
            <a:r>
              <a:rPr lang="fr-FR" sz="2000" dirty="0">
                <a:solidFill>
                  <a:schemeClr val="tx1"/>
                </a:solidFill>
              </a:rPr>
              <a:t> </a:t>
            </a:r>
            <a:r>
              <a:rPr lang="fr-FR" sz="2000" dirty="0" err="1">
                <a:solidFill>
                  <a:schemeClr val="tx1"/>
                </a:solidFill>
              </a:rPr>
              <a:t>الاقتراض</a:t>
            </a:r>
            <a:r>
              <a:rPr lang="fr-FR" sz="2000" dirty="0">
                <a:solidFill>
                  <a:schemeClr val="tx1"/>
                </a:solidFill>
              </a:rPr>
              <a:t> </a:t>
            </a:r>
            <a:r>
              <a:rPr lang="fr-FR" sz="2000" dirty="0" err="1">
                <a:solidFill>
                  <a:schemeClr val="tx1"/>
                </a:solidFill>
              </a:rPr>
              <a:t>من</a:t>
            </a:r>
            <a:r>
              <a:rPr lang="fr-FR" sz="2000" dirty="0">
                <a:solidFill>
                  <a:schemeClr val="tx1"/>
                </a:solidFill>
              </a:rPr>
              <a:t> </a:t>
            </a:r>
            <a:r>
              <a:rPr lang="fr-FR" sz="2000" dirty="0" err="1">
                <a:solidFill>
                  <a:schemeClr val="tx1"/>
                </a:solidFill>
              </a:rPr>
              <a:t>البنك</a:t>
            </a:r>
            <a:r>
              <a:rPr lang="fr-FR" sz="2000" dirty="0">
                <a:solidFill>
                  <a:schemeClr val="tx1"/>
                </a:solidFill>
              </a:rPr>
              <a:t> </a:t>
            </a:r>
          </a:p>
          <a:p>
            <a:pPr algn="r" rtl="1"/>
            <a:r>
              <a:rPr lang="fr-FR" sz="2000" dirty="0" err="1">
                <a:solidFill>
                  <a:schemeClr val="tx1"/>
                </a:solidFill>
              </a:rPr>
              <a:t>تكلفة</a:t>
            </a:r>
            <a:r>
              <a:rPr lang="fr-FR" sz="2000" dirty="0">
                <a:solidFill>
                  <a:schemeClr val="tx1"/>
                </a:solidFill>
              </a:rPr>
              <a:t> </a:t>
            </a:r>
            <a:r>
              <a:rPr lang="fr-FR" sz="2000" dirty="0" err="1">
                <a:solidFill>
                  <a:schemeClr val="tx1"/>
                </a:solidFill>
              </a:rPr>
              <a:t>الاقتراض</a:t>
            </a:r>
            <a:r>
              <a:rPr lang="fr-FR" sz="2000" dirty="0">
                <a:solidFill>
                  <a:schemeClr val="tx1"/>
                </a:solidFill>
              </a:rPr>
              <a:t> </a:t>
            </a:r>
            <a:r>
              <a:rPr lang="fr-FR" sz="2000" dirty="0" err="1">
                <a:solidFill>
                  <a:schemeClr val="tx1"/>
                </a:solidFill>
              </a:rPr>
              <a:t>تتمثل</a:t>
            </a:r>
            <a:r>
              <a:rPr lang="fr-FR" sz="2000" dirty="0">
                <a:solidFill>
                  <a:schemeClr val="tx1"/>
                </a:solidFill>
              </a:rPr>
              <a:t> </a:t>
            </a:r>
            <a:r>
              <a:rPr lang="fr-FR" sz="2000" dirty="0" err="1">
                <a:solidFill>
                  <a:schemeClr val="tx1"/>
                </a:solidFill>
              </a:rPr>
              <a:t>في</a:t>
            </a:r>
            <a:r>
              <a:rPr lang="fr-FR" sz="2000" dirty="0">
                <a:solidFill>
                  <a:schemeClr val="tx1"/>
                </a:solidFill>
              </a:rPr>
              <a:t> </a:t>
            </a:r>
            <a:r>
              <a:rPr lang="fr-FR" sz="2000" dirty="0" err="1">
                <a:solidFill>
                  <a:schemeClr val="tx1"/>
                </a:solidFill>
              </a:rPr>
              <a:t>سعر</a:t>
            </a:r>
            <a:r>
              <a:rPr lang="fr-FR" sz="2000" dirty="0">
                <a:solidFill>
                  <a:schemeClr val="tx1"/>
                </a:solidFill>
              </a:rPr>
              <a:t> </a:t>
            </a:r>
            <a:r>
              <a:rPr lang="fr-FR" sz="2000" dirty="0" err="1">
                <a:solidFill>
                  <a:schemeClr val="tx1"/>
                </a:solidFill>
              </a:rPr>
              <a:t>الفائدة</a:t>
            </a:r>
            <a:r>
              <a:rPr lang="fr-FR" sz="2000" dirty="0">
                <a:solidFill>
                  <a:schemeClr val="tx1"/>
                </a:solidFill>
              </a:rPr>
              <a:t> </a:t>
            </a:r>
            <a:r>
              <a:rPr lang="fr-FR" sz="2000" dirty="0" err="1">
                <a:solidFill>
                  <a:schemeClr val="tx1"/>
                </a:solidFill>
              </a:rPr>
              <a:t>المضافة</a:t>
            </a:r>
            <a:r>
              <a:rPr lang="fr-FR" sz="2000" dirty="0">
                <a:solidFill>
                  <a:schemeClr val="tx1"/>
                </a:solidFill>
              </a:rPr>
              <a:t> </a:t>
            </a:r>
          </a:p>
        </p:txBody>
      </p:sp>
      <p:sp>
        <p:nvSpPr>
          <p:cNvPr id="6" name="Espace réservé du texte 5">
            <a:extLst>
              <a:ext uri="{FF2B5EF4-FFF2-40B4-BE49-F238E27FC236}">
                <a16:creationId xmlns:a16="http://schemas.microsoft.com/office/drawing/2014/main" xmlns="" id="{99C0A606-B661-2ABB-F90D-30BE5A2E189A}"/>
              </a:ext>
            </a:extLst>
          </p:cNvPr>
          <p:cNvSpPr>
            <a:spLocks noGrp="1"/>
          </p:cNvSpPr>
          <p:nvPr>
            <p:ph type="body" sz="quarter" idx="13"/>
          </p:nvPr>
        </p:nvSpPr>
        <p:spPr>
          <a:xfrm>
            <a:off x="6856238" y="765930"/>
            <a:ext cx="4270248" cy="704087"/>
          </a:xfrm>
        </p:spPr>
        <p:txBody>
          <a:bodyPr>
            <a:noAutofit/>
          </a:bodyPr>
          <a:lstStyle/>
          <a:p>
            <a:pPr rtl="1"/>
            <a:r>
              <a:rPr lang="fr-FR" sz="2800" b="1" u="sng" dirty="0" smtClean="0">
                <a:latin typeface="Simplified Arabic" pitchFamily="18" charset="-78"/>
                <a:cs typeface="Simplified Arabic" pitchFamily="18" charset="-78"/>
              </a:rPr>
              <a:t>القسم </a:t>
            </a:r>
            <a:r>
              <a:rPr lang="fr-FR" sz="2800" b="1" u="sng" dirty="0" err="1" smtClean="0">
                <a:latin typeface="Simplified Arabic" pitchFamily="18" charset="-78"/>
                <a:cs typeface="Simplified Arabic" pitchFamily="18" charset="-78"/>
              </a:rPr>
              <a:t>ال</a:t>
            </a:r>
            <a:r>
              <a:rPr lang="ar-DZ" sz="2800" b="1" u="sng" dirty="0" smtClean="0">
                <a:latin typeface="Simplified Arabic" pitchFamily="18" charset="-78"/>
                <a:cs typeface="Simplified Arabic" pitchFamily="18" charset="-78"/>
              </a:rPr>
              <a:t>أ</a:t>
            </a:r>
            <a:r>
              <a:rPr lang="fr-FR" sz="2800" b="1" u="sng" dirty="0" err="1" smtClean="0">
                <a:latin typeface="Simplified Arabic" pitchFamily="18" charset="-78"/>
                <a:cs typeface="Simplified Arabic" pitchFamily="18" charset="-78"/>
              </a:rPr>
              <a:t>ول</a:t>
            </a:r>
            <a:r>
              <a:rPr lang="fr-FR" sz="2800" b="1" u="sng" dirty="0" smtClean="0">
                <a:latin typeface="Simplified Arabic" pitchFamily="18" charset="-78"/>
                <a:cs typeface="Simplified Arabic" pitchFamily="18" charset="-78"/>
              </a:rPr>
              <a:t> </a:t>
            </a:r>
            <a:r>
              <a:rPr lang="ar-DZ" sz="2800" b="1" u="sng" dirty="0" smtClean="0">
                <a:latin typeface="Simplified Arabic" pitchFamily="18" charset="-78"/>
                <a:cs typeface="Simplified Arabic" pitchFamily="18" charset="-78"/>
              </a:rPr>
              <a:t>(</a:t>
            </a:r>
            <a:r>
              <a:rPr lang="fr-FR" sz="2800" b="1" u="sng" dirty="0" smtClean="0">
                <a:latin typeface="Simplified Arabic" pitchFamily="18" charset="-78"/>
                <a:cs typeface="Simplified Arabic" pitchFamily="18" charset="-78"/>
              </a:rPr>
              <a:t>التمويل الخارجي</a:t>
            </a:r>
            <a:r>
              <a:rPr lang="ar-DZ" sz="2800" b="1" u="sng" dirty="0" smtClean="0">
                <a:latin typeface="Simplified Arabic" pitchFamily="18" charset="-78"/>
                <a:cs typeface="Simplified Arabic" pitchFamily="18" charset="-78"/>
              </a:rPr>
              <a:t>)</a:t>
            </a:r>
            <a:endParaRPr lang="fr-FR" sz="2800" b="1" u="sng" dirty="0">
              <a:latin typeface="Simplified Arabic" pitchFamily="18" charset="-78"/>
              <a:cs typeface="Simplified Arabic" pitchFamily="18" charset="-78"/>
            </a:endParaRPr>
          </a:p>
        </p:txBody>
      </p:sp>
      <p:sp>
        <p:nvSpPr>
          <p:cNvPr id="2" name="Rectangle : coins arrondis 1">
            <a:extLst>
              <a:ext uri="{FF2B5EF4-FFF2-40B4-BE49-F238E27FC236}">
                <a16:creationId xmlns:a16="http://schemas.microsoft.com/office/drawing/2014/main" xmlns="" id="{F349E64E-222B-CA62-FA38-E0E656D27865}"/>
              </a:ext>
            </a:extLst>
          </p:cNvPr>
          <p:cNvSpPr/>
          <p:nvPr/>
        </p:nvSpPr>
        <p:spPr>
          <a:xfrm>
            <a:off x="6873002" y="4011193"/>
            <a:ext cx="4270249" cy="2596776"/>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rtl="1">
              <a:buFont typeface="Arial" panose="020B0604020202020204" pitchFamily="34" charset="0"/>
              <a:buChar char="•"/>
            </a:pPr>
            <a:r>
              <a:rPr lang="fr-FR" sz="2400" dirty="0" err="1">
                <a:solidFill>
                  <a:schemeClr val="tx1"/>
                </a:solidFill>
                <a:latin typeface="Simplified Arabic" pitchFamily="18" charset="-78"/>
                <a:cs typeface="Simplified Arabic" pitchFamily="18" charset="-78"/>
              </a:rPr>
              <a:t>سعر</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الفائدة</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هو</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الثمن</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المدفوع</a:t>
            </a:r>
            <a:r>
              <a:rPr lang="fr-FR" sz="2400" dirty="0" smtClean="0">
                <a:solidFill>
                  <a:schemeClr val="tx1"/>
                </a:solidFill>
                <a:latin typeface="Simplified Arabic" pitchFamily="18" charset="-78"/>
                <a:cs typeface="Simplified Arabic" pitchFamily="18" charset="-78"/>
              </a:rPr>
              <a:t>،</a:t>
            </a:r>
            <a:r>
              <a:rPr lang="ar-DZ" sz="2400" dirty="0" smtClean="0">
                <a:solidFill>
                  <a:schemeClr val="tx1"/>
                </a:solidFill>
                <a:latin typeface="Simplified Arabic" pitchFamily="18" charset="-78"/>
                <a:cs typeface="Simplified Arabic" pitchFamily="18" charset="-78"/>
              </a:rPr>
              <a:t> </a:t>
            </a:r>
            <a:r>
              <a:rPr lang="fr-FR" sz="2400" dirty="0" err="1" smtClean="0">
                <a:solidFill>
                  <a:schemeClr val="tx1"/>
                </a:solidFill>
                <a:latin typeface="Simplified Arabic" pitchFamily="18" charset="-78"/>
                <a:cs typeface="Simplified Arabic" pitchFamily="18" charset="-78"/>
              </a:rPr>
              <a:t>مقابل</a:t>
            </a:r>
            <a:r>
              <a:rPr lang="fr-FR" sz="2400" dirty="0" smtClean="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اقتراض</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المال</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لفترة</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زمنية</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محددة</a:t>
            </a:r>
            <a:endParaRPr lang="fr-FR" sz="2400" dirty="0">
              <a:solidFill>
                <a:schemeClr val="tx1"/>
              </a:solidFill>
              <a:latin typeface="Simplified Arabic" pitchFamily="18" charset="-78"/>
              <a:cs typeface="Simplified Arabic" pitchFamily="18" charset="-78"/>
            </a:endParaRPr>
          </a:p>
          <a:p>
            <a:pPr marL="342900" indent="-342900" algn="just" rtl="1">
              <a:buFont typeface="Arial" panose="020B0604020202020204" pitchFamily="34" charset="0"/>
              <a:buChar char="•"/>
            </a:pPr>
            <a:r>
              <a:rPr lang="fr-FR" sz="2400" dirty="0" err="1">
                <a:solidFill>
                  <a:schemeClr val="tx1"/>
                </a:solidFill>
                <a:latin typeface="Simplified Arabic" pitchFamily="18" charset="-78"/>
                <a:cs typeface="Simplified Arabic" pitchFamily="18" charset="-78"/>
              </a:rPr>
              <a:t>عادة</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يتم</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اللجوء</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الى</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الاقتراض</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من</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البنوك</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في</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حالة</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وجود</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مشاريع</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قائمة</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بحاجة</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الى</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توسيع</a:t>
            </a:r>
            <a:endParaRPr lang="fr-FR" sz="2400" dirty="0">
              <a:solidFill>
                <a:schemeClr val="tx1"/>
              </a:solidFill>
              <a:latin typeface="Simplified Arabic" pitchFamily="18" charset="-78"/>
              <a:cs typeface="Simplified Arabic" pitchFamily="18" charset="-78"/>
            </a:endParaRPr>
          </a:p>
        </p:txBody>
      </p:sp>
      <p:sp>
        <p:nvSpPr>
          <p:cNvPr id="8" name="Rectangle : coins arrondis 7">
            <a:extLst>
              <a:ext uri="{FF2B5EF4-FFF2-40B4-BE49-F238E27FC236}">
                <a16:creationId xmlns:a16="http://schemas.microsoft.com/office/drawing/2014/main" xmlns="" id="{D14ACD97-9CFB-7EB9-7C33-07490CF55A1A}"/>
              </a:ext>
            </a:extLst>
          </p:cNvPr>
          <p:cNvSpPr/>
          <p:nvPr/>
        </p:nvSpPr>
        <p:spPr>
          <a:xfrm>
            <a:off x="1825752" y="4011193"/>
            <a:ext cx="4270249" cy="2596776"/>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rtl="1">
              <a:buFont typeface="Arial" panose="020B0604020202020204" pitchFamily="34" charset="0"/>
              <a:buChar char="•"/>
            </a:pPr>
            <a:r>
              <a:rPr lang="fr-FR" sz="2400" dirty="0" err="1">
                <a:solidFill>
                  <a:schemeClr val="tx1"/>
                </a:solidFill>
                <a:latin typeface="Simplified Arabic" pitchFamily="18" charset="-78"/>
                <a:cs typeface="Simplified Arabic" pitchFamily="18" charset="-78"/>
              </a:rPr>
              <a:t>في</a:t>
            </a:r>
            <a:r>
              <a:rPr lang="fr-FR" sz="2400" dirty="0">
                <a:solidFill>
                  <a:schemeClr val="tx1"/>
                </a:solidFill>
                <a:latin typeface="Simplified Arabic" pitchFamily="18" charset="-78"/>
                <a:cs typeface="Simplified Arabic" pitchFamily="18" charset="-78"/>
              </a:rPr>
              <a:t> التمويل </a:t>
            </a:r>
            <a:r>
              <a:rPr lang="fr-FR" sz="2400" dirty="0" err="1">
                <a:solidFill>
                  <a:schemeClr val="tx1"/>
                </a:solidFill>
                <a:latin typeface="Simplified Arabic" pitchFamily="18" charset="-78"/>
                <a:cs typeface="Simplified Arabic" pitchFamily="18" charset="-78"/>
              </a:rPr>
              <a:t>الداخلي</a:t>
            </a:r>
            <a:r>
              <a:rPr lang="fr-FR" sz="2400" dirty="0">
                <a:solidFill>
                  <a:schemeClr val="tx1"/>
                </a:solidFill>
                <a:latin typeface="Simplified Arabic" pitchFamily="18" charset="-78"/>
                <a:cs typeface="Simplified Arabic" pitchFamily="18" charset="-78"/>
              </a:rPr>
              <a:t> و </a:t>
            </a:r>
            <a:r>
              <a:rPr lang="fr-FR" sz="2400" dirty="0" err="1">
                <a:solidFill>
                  <a:schemeClr val="tx1"/>
                </a:solidFill>
                <a:latin typeface="Simplified Arabic" pitchFamily="18" charset="-78"/>
                <a:cs typeface="Simplified Arabic" pitchFamily="18" charset="-78"/>
              </a:rPr>
              <a:t>اللخاارجي</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يترتب</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على</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المشروب</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تكلفة</a:t>
            </a:r>
            <a:r>
              <a:rPr lang="fr-FR" sz="2400" dirty="0">
                <a:solidFill>
                  <a:schemeClr val="tx1"/>
                </a:solidFill>
                <a:latin typeface="Simplified Arabic" pitchFamily="18" charset="-78"/>
                <a:cs typeface="Simplified Arabic" pitchFamily="18" charset="-78"/>
              </a:rPr>
              <a:t> </a:t>
            </a:r>
          </a:p>
          <a:p>
            <a:pPr marL="342900" indent="-342900" algn="just" rtl="1">
              <a:buFont typeface="Arial" panose="020B0604020202020204" pitchFamily="34" charset="0"/>
              <a:buChar char="•"/>
            </a:pPr>
            <a:r>
              <a:rPr lang="fr-FR" sz="2400" dirty="0" err="1">
                <a:solidFill>
                  <a:schemeClr val="tx1"/>
                </a:solidFill>
                <a:latin typeface="Simplified Arabic" pitchFamily="18" charset="-78"/>
                <a:cs typeface="Simplified Arabic" pitchFamily="18" charset="-78"/>
              </a:rPr>
              <a:t>لكي</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يكون</a:t>
            </a:r>
            <a:r>
              <a:rPr lang="fr-FR" sz="2400" dirty="0">
                <a:solidFill>
                  <a:schemeClr val="tx1"/>
                </a:solidFill>
                <a:latin typeface="Simplified Arabic" pitchFamily="18" charset="-78"/>
                <a:cs typeface="Simplified Arabic" pitchFamily="18" charset="-78"/>
              </a:rPr>
              <a:t> الاستثمار </a:t>
            </a:r>
            <a:r>
              <a:rPr lang="fr-FR" sz="2400" dirty="0" err="1">
                <a:solidFill>
                  <a:schemeClr val="tx1"/>
                </a:solidFill>
                <a:latin typeface="Simplified Arabic" pitchFamily="18" charset="-78"/>
                <a:cs typeface="Simplified Arabic" pitchFamily="18" charset="-78"/>
              </a:rPr>
              <a:t>مربحا</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يجب</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ان</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يكون</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العائد</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المتوقع</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منه</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اكبر</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من</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تكلفة</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راس</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المال</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ليتخذ</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المستثمر</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قراراه</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بالاستثمار</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في</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المشروع</a:t>
            </a:r>
            <a:r>
              <a:rPr lang="fr-FR" sz="2400" dirty="0">
                <a:solidFill>
                  <a:schemeClr val="tx1"/>
                </a:solidFill>
                <a:latin typeface="Simplified Arabic" pitchFamily="18" charset="-78"/>
                <a:cs typeface="Simplified Arabic" pitchFamily="18" charset="-78"/>
              </a:rPr>
              <a:t> </a:t>
            </a:r>
          </a:p>
        </p:txBody>
      </p:sp>
    </p:spTree>
    <p:extLst>
      <p:ext uri="{BB962C8B-B14F-4D97-AF65-F5344CB8AC3E}">
        <p14:creationId xmlns:p14="http://schemas.microsoft.com/office/powerpoint/2010/main" xmlns="" val="2196294541"/>
      </p:ext>
    </p:extLst>
  </p:cSld>
  <p:clrMapOvr>
    <a:masterClrMapping/>
  </p:clrMapOvr>
  <p:transition spd="slow">
    <p:pull dir="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0212D33D-4E10-AE52-825E-6E305AA67EA0}"/>
              </a:ext>
            </a:extLst>
          </p:cNvPr>
          <p:cNvSpPr>
            <a:spLocks noGrp="1"/>
          </p:cNvSpPr>
          <p:nvPr>
            <p:ph idx="1"/>
          </p:nvPr>
        </p:nvSpPr>
        <p:spPr>
          <a:xfrm>
            <a:off x="638377" y="2106062"/>
            <a:ext cx="9398484" cy="2423379"/>
          </a:xfrm>
        </p:spPr>
        <p:txBody>
          <a:bodyPr>
            <a:noAutofit/>
          </a:bodyPr>
          <a:lstStyle/>
          <a:p>
            <a:pPr algn="r" rtl="1"/>
            <a:r>
              <a:rPr lang="fr-FR" sz="2400" dirty="0">
                <a:solidFill>
                  <a:schemeClr val="tx1"/>
                </a:solidFill>
                <a:latin typeface="Simplified Arabic" pitchFamily="18" charset="-78"/>
                <a:cs typeface="Simplified Arabic" pitchFamily="18" charset="-78"/>
              </a:rPr>
              <a:t>الاستثمار </a:t>
            </a:r>
            <a:r>
              <a:rPr lang="fr-FR" sz="2400" dirty="0" err="1">
                <a:solidFill>
                  <a:schemeClr val="tx1"/>
                </a:solidFill>
                <a:latin typeface="Simplified Arabic" pitchFamily="18" charset="-78"/>
                <a:cs typeface="Simplified Arabic" pitchFamily="18" charset="-78"/>
              </a:rPr>
              <a:t>هو</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رهان</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على</a:t>
            </a:r>
            <a:r>
              <a:rPr lang="fr-FR" sz="2400" dirty="0">
                <a:solidFill>
                  <a:schemeClr val="tx1"/>
                </a:solidFill>
                <a:latin typeface="Simplified Arabic" pitchFamily="18" charset="-78"/>
                <a:cs typeface="Simplified Arabic" pitchFamily="18" charset="-78"/>
              </a:rPr>
              <a:t> </a:t>
            </a:r>
            <a:r>
              <a:rPr lang="fr-FR" sz="2400" dirty="0" err="1" smtClean="0">
                <a:solidFill>
                  <a:schemeClr val="tx1"/>
                </a:solidFill>
                <a:latin typeface="Simplified Arabic" pitchFamily="18" charset="-78"/>
                <a:cs typeface="Simplified Arabic" pitchFamily="18" charset="-78"/>
              </a:rPr>
              <a:t>المستقبل</a:t>
            </a:r>
            <a:r>
              <a:rPr lang="fr-FR" sz="2400" dirty="0" smtClean="0">
                <a:solidFill>
                  <a:schemeClr val="tx1"/>
                </a:solidFill>
                <a:latin typeface="Simplified Arabic" pitchFamily="18" charset="-78"/>
                <a:cs typeface="Simplified Arabic" pitchFamily="18" charset="-78"/>
              </a:rPr>
              <a:t>،</a:t>
            </a:r>
            <a:r>
              <a:rPr lang="ar-DZ" sz="2400" dirty="0" smtClean="0">
                <a:solidFill>
                  <a:schemeClr val="tx1"/>
                </a:solidFill>
                <a:latin typeface="Simplified Arabic" pitchFamily="18" charset="-78"/>
                <a:cs typeface="Simplified Arabic" pitchFamily="18" charset="-78"/>
              </a:rPr>
              <a:t> </a:t>
            </a:r>
            <a:r>
              <a:rPr lang="fr-FR" sz="2400" dirty="0" err="1" smtClean="0">
                <a:solidFill>
                  <a:schemeClr val="tx1"/>
                </a:solidFill>
                <a:latin typeface="Simplified Arabic" pitchFamily="18" charset="-78"/>
                <a:cs typeface="Simplified Arabic" pitchFamily="18" charset="-78"/>
              </a:rPr>
              <a:t>ويعتمد</a:t>
            </a:r>
            <a:r>
              <a:rPr lang="fr-FR" sz="2400" dirty="0" smtClean="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هذا</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الرهان</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على</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ان</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ايرادات</a:t>
            </a:r>
            <a:r>
              <a:rPr lang="fr-FR" sz="2400" dirty="0">
                <a:solidFill>
                  <a:schemeClr val="tx1"/>
                </a:solidFill>
                <a:latin typeface="Simplified Arabic" pitchFamily="18" charset="-78"/>
                <a:cs typeface="Simplified Arabic" pitchFamily="18" charset="-78"/>
              </a:rPr>
              <a:t> الاستثمار </a:t>
            </a:r>
            <a:r>
              <a:rPr lang="fr-FR" sz="2400" dirty="0" err="1">
                <a:solidFill>
                  <a:schemeClr val="tx1"/>
                </a:solidFill>
                <a:latin typeface="Simplified Arabic" pitchFamily="18" charset="-78"/>
                <a:cs typeface="Simplified Arabic" pitchFamily="18" charset="-78"/>
              </a:rPr>
              <a:t>سوف</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تزيد</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عن</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التكاليف</a:t>
            </a:r>
            <a:endParaRPr lang="fr-FR" sz="2400" dirty="0">
              <a:solidFill>
                <a:schemeClr val="tx1"/>
              </a:solidFill>
              <a:latin typeface="Simplified Arabic" pitchFamily="18" charset="-78"/>
              <a:cs typeface="Simplified Arabic" pitchFamily="18" charset="-78"/>
            </a:endParaRPr>
          </a:p>
          <a:p>
            <a:pPr algn="r" rtl="1"/>
            <a:r>
              <a:rPr lang="fr-FR" sz="2400" dirty="0" err="1">
                <a:solidFill>
                  <a:schemeClr val="tx1"/>
                </a:solidFill>
                <a:latin typeface="Simplified Arabic" pitchFamily="18" charset="-78"/>
                <a:cs typeface="Simplified Arabic" pitchFamily="18" charset="-78"/>
              </a:rPr>
              <a:t>قطاعات</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الاعمال</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لو</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توقعات</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انتعاشا</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اقتصادية</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في</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المستقبل</a:t>
            </a:r>
            <a:r>
              <a:rPr lang="fr-FR" sz="2400" dirty="0">
                <a:solidFill>
                  <a:schemeClr val="tx1"/>
                </a:solidFill>
                <a:latin typeface="Simplified Arabic" pitchFamily="18" charset="-78"/>
                <a:cs typeface="Simplified Arabic" pitchFamily="18" charset="-78"/>
              </a:rPr>
              <a:t> ستخطط الاستثمار و </a:t>
            </a:r>
            <a:r>
              <a:rPr lang="fr-FR" sz="2400" dirty="0" err="1">
                <a:solidFill>
                  <a:schemeClr val="tx1"/>
                </a:solidFill>
                <a:latin typeface="Simplified Arabic" pitchFamily="18" charset="-78"/>
                <a:cs typeface="Simplified Arabic" pitchFamily="18" charset="-78"/>
              </a:rPr>
              <a:t>توسيع</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مشاريعها</a:t>
            </a:r>
            <a:r>
              <a:rPr lang="fr-FR" sz="2400" dirty="0">
                <a:solidFill>
                  <a:schemeClr val="tx1"/>
                </a:solidFill>
                <a:latin typeface="Simplified Arabic" pitchFamily="18" charset="-78"/>
                <a:cs typeface="Simplified Arabic" pitchFamily="18" charset="-78"/>
              </a:rPr>
              <a:t> و </a:t>
            </a:r>
            <a:r>
              <a:rPr lang="fr-FR" sz="2400" dirty="0" err="1">
                <a:solidFill>
                  <a:schemeClr val="tx1"/>
                </a:solidFill>
                <a:latin typeface="Simplified Arabic" pitchFamily="18" charset="-78"/>
                <a:cs typeface="Simplified Arabic" pitchFamily="18" charset="-78"/>
              </a:rPr>
              <a:t>العكس</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صحيح</a:t>
            </a:r>
            <a:endParaRPr lang="fr-FR" sz="2400" dirty="0">
              <a:solidFill>
                <a:schemeClr val="tx1"/>
              </a:solidFill>
              <a:latin typeface="Simplified Arabic" pitchFamily="18" charset="-78"/>
              <a:cs typeface="Simplified Arabic" pitchFamily="18" charset="-78"/>
            </a:endParaRPr>
          </a:p>
          <a:p>
            <a:pPr algn="r" rtl="1"/>
            <a:r>
              <a:rPr lang="fr-FR" sz="2400" dirty="0" err="1">
                <a:solidFill>
                  <a:schemeClr val="tx1"/>
                </a:solidFill>
                <a:latin typeface="Simplified Arabic" pitchFamily="18" charset="-78"/>
                <a:cs typeface="Simplified Arabic" pitchFamily="18" charset="-78"/>
              </a:rPr>
              <a:t>قرار</a:t>
            </a:r>
            <a:r>
              <a:rPr lang="fr-FR" sz="2400" dirty="0">
                <a:solidFill>
                  <a:schemeClr val="tx1"/>
                </a:solidFill>
                <a:latin typeface="Simplified Arabic" pitchFamily="18" charset="-78"/>
                <a:cs typeface="Simplified Arabic" pitchFamily="18" charset="-78"/>
              </a:rPr>
              <a:t> الاستثمار </a:t>
            </a:r>
            <a:r>
              <a:rPr lang="fr-FR" sz="2400" dirty="0" err="1">
                <a:solidFill>
                  <a:schemeClr val="tx1"/>
                </a:solidFill>
                <a:latin typeface="Simplified Arabic" pitchFamily="18" charset="-78"/>
                <a:cs typeface="Simplified Arabic" pitchFamily="18" charset="-78"/>
              </a:rPr>
              <a:t>مرتبط</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بالتوقعات</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والتنبؤات</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المستقبلية</a:t>
            </a:r>
            <a:r>
              <a:rPr lang="fr-FR" sz="2400" dirty="0">
                <a:solidFill>
                  <a:schemeClr val="tx1"/>
                </a:solidFill>
                <a:latin typeface="Simplified Arabic" pitchFamily="18" charset="-78"/>
                <a:cs typeface="Simplified Arabic" pitchFamily="18" charset="-78"/>
              </a:rPr>
              <a:t>،</a:t>
            </a:r>
            <a:r>
              <a:rPr lang="fr-FR" sz="2400" dirty="0" err="1">
                <a:solidFill>
                  <a:schemeClr val="tx1"/>
                </a:solidFill>
                <a:latin typeface="Simplified Arabic" pitchFamily="18" charset="-78"/>
                <a:cs typeface="Simplified Arabic" pitchFamily="18" charset="-78"/>
              </a:rPr>
              <a:t>وهذه</a:t>
            </a:r>
            <a:r>
              <a:rPr lang="fr-FR" sz="2400" dirty="0">
                <a:solidFill>
                  <a:schemeClr val="tx1"/>
                </a:solidFill>
                <a:latin typeface="Simplified Arabic" pitchFamily="18" charset="-78"/>
                <a:cs typeface="Simplified Arabic" pitchFamily="18" charset="-78"/>
              </a:rPr>
              <a:t> التوقعات </a:t>
            </a:r>
            <a:r>
              <a:rPr lang="fr-FR" sz="2400" dirty="0" err="1">
                <a:solidFill>
                  <a:schemeClr val="tx1"/>
                </a:solidFill>
                <a:latin typeface="Simplified Arabic" pitchFamily="18" charset="-78"/>
                <a:cs typeface="Simplified Arabic" pitchFamily="18" charset="-78"/>
              </a:rPr>
              <a:t>محفوظة</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بالمخااطر</a:t>
            </a:r>
            <a:endParaRPr lang="fr-FR" sz="2400" dirty="0">
              <a:solidFill>
                <a:schemeClr val="tx1"/>
              </a:solidFill>
              <a:latin typeface="Simplified Arabic" pitchFamily="18" charset="-78"/>
              <a:cs typeface="Simplified Arabic" pitchFamily="18" charset="-78"/>
            </a:endParaRPr>
          </a:p>
          <a:p>
            <a:pPr algn="r" rtl="1"/>
            <a:r>
              <a:rPr lang="fr-FR" sz="2400" dirty="0" err="1">
                <a:solidFill>
                  <a:schemeClr val="tx1"/>
                </a:solidFill>
                <a:latin typeface="Simplified Arabic" pitchFamily="18" charset="-78"/>
                <a:cs typeface="Simplified Arabic" pitchFamily="18" charset="-78"/>
              </a:rPr>
              <a:t>الاستقراار</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السياسي</a:t>
            </a:r>
            <a:r>
              <a:rPr lang="fr-FR" sz="2400" dirty="0">
                <a:solidFill>
                  <a:schemeClr val="tx1"/>
                </a:solidFill>
                <a:latin typeface="Simplified Arabic" pitchFamily="18" charset="-78"/>
                <a:cs typeface="Simplified Arabic" pitchFamily="18" charset="-78"/>
              </a:rPr>
              <a:t> و </a:t>
            </a:r>
            <a:r>
              <a:rPr lang="fr-FR" sz="2400" dirty="0" err="1">
                <a:solidFill>
                  <a:schemeClr val="tx1"/>
                </a:solidFill>
                <a:latin typeface="Simplified Arabic" pitchFamily="18" charset="-78"/>
                <a:cs typeface="Simplified Arabic" pitchFamily="18" charset="-78"/>
              </a:rPr>
              <a:t>الإقتصادي</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يؤثر</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على</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الاقبال</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على</a:t>
            </a:r>
            <a:r>
              <a:rPr lang="fr-FR" sz="2400" dirty="0">
                <a:solidFill>
                  <a:schemeClr val="tx1"/>
                </a:solidFill>
                <a:latin typeface="Simplified Arabic" pitchFamily="18" charset="-78"/>
                <a:cs typeface="Simplified Arabic" pitchFamily="18" charset="-78"/>
              </a:rPr>
              <a:t> الاستثمار و </a:t>
            </a:r>
            <a:r>
              <a:rPr lang="fr-FR" sz="2400" dirty="0" err="1">
                <a:solidFill>
                  <a:schemeClr val="tx1"/>
                </a:solidFill>
                <a:latin typeface="Simplified Arabic" pitchFamily="18" charset="-78"/>
                <a:cs typeface="Simplified Arabic" pitchFamily="18" charset="-78"/>
              </a:rPr>
              <a:t>العكس</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صحيح</a:t>
            </a:r>
            <a:endParaRPr lang="fr-FR" sz="2400" dirty="0">
              <a:solidFill>
                <a:schemeClr val="tx1"/>
              </a:solidFill>
              <a:latin typeface="Simplified Arabic" pitchFamily="18" charset="-78"/>
              <a:cs typeface="Simplified Arabic" pitchFamily="18" charset="-78"/>
            </a:endParaRPr>
          </a:p>
        </p:txBody>
      </p:sp>
      <p:sp>
        <p:nvSpPr>
          <p:cNvPr id="8" name="Rectangle à coins arrondis 7">
            <a:extLst>
              <a:ext uri="{FF2B5EF4-FFF2-40B4-BE49-F238E27FC236}">
                <a16:creationId xmlns:a16="http://schemas.microsoft.com/office/drawing/2014/main" xmlns="" id="{30ED31C5-63E3-E2FF-6675-1502743DFDF9}"/>
              </a:ext>
            </a:extLst>
          </p:cNvPr>
          <p:cNvSpPr/>
          <p:nvPr/>
        </p:nvSpPr>
        <p:spPr>
          <a:xfrm>
            <a:off x="7197329" y="282179"/>
            <a:ext cx="4429124" cy="1325166"/>
          </a:xfrm>
          <a:prstGeom prst="round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3600" b="1" u="sng" dirty="0">
                <a:solidFill>
                  <a:schemeClr val="tx1"/>
                </a:solidFill>
                <a:latin typeface="Simplified Arabic" pitchFamily="18" charset="-78"/>
                <a:cs typeface="Simplified Arabic" pitchFamily="18" charset="-78"/>
              </a:rPr>
              <a:t>-/3 التوقعات:</a:t>
            </a:r>
          </a:p>
        </p:txBody>
      </p:sp>
    </p:spTree>
    <p:extLst>
      <p:ext uri="{BB962C8B-B14F-4D97-AF65-F5344CB8AC3E}">
        <p14:creationId xmlns:p14="http://schemas.microsoft.com/office/powerpoint/2010/main" xmlns="" val="219107919"/>
      </p:ext>
    </p:extLst>
  </p:cSld>
  <p:clrMapOvr>
    <a:masterClrMapping/>
  </p:clrMapOvr>
  <p:transition spd="slow">
    <p:pull dir="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BA2EEF1-C955-234C-182D-41F1B80B511F}"/>
              </a:ext>
            </a:extLst>
          </p:cNvPr>
          <p:cNvSpPr>
            <a:spLocks noGrp="1"/>
          </p:cNvSpPr>
          <p:nvPr>
            <p:ph type="ctrTitle"/>
          </p:nvPr>
        </p:nvSpPr>
        <p:spPr>
          <a:xfrm>
            <a:off x="1600200" y="1785926"/>
            <a:ext cx="8991600" cy="2246738"/>
          </a:xfrm>
          <a:prstGeom prst="ellipse">
            <a:avLst/>
          </a:prstGeom>
          <a:ln>
            <a:solidFill>
              <a:schemeClr val="tx1"/>
            </a:solidFill>
          </a:ln>
        </p:spPr>
        <p:style>
          <a:lnRef idx="1">
            <a:schemeClr val="dk1"/>
          </a:lnRef>
          <a:fillRef idx="2">
            <a:schemeClr val="dk1"/>
          </a:fillRef>
          <a:effectRef idx="1">
            <a:schemeClr val="dk1"/>
          </a:effectRef>
          <a:fontRef idx="minor">
            <a:schemeClr val="dk1"/>
          </a:fontRef>
        </p:style>
        <p:txBody>
          <a:bodyPr>
            <a:normAutofit/>
          </a:bodyPr>
          <a:lstStyle/>
          <a:p>
            <a:pPr rtl="1"/>
            <a:r>
              <a:rPr lang="fr-FR" sz="4400" b="1" u="sng" dirty="0" err="1">
                <a:latin typeface="Andalus" pitchFamily="18" charset="-78"/>
                <a:cs typeface="Andalus" pitchFamily="18" charset="-78"/>
              </a:rPr>
              <a:t>المطلب</a:t>
            </a:r>
            <a:r>
              <a:rPr lang="fr-FR" sz="4400" b="1" u="sng" dirty="0">
                <a:latin typeface="Andalus" pitchFamily="18" charset="-78"/>
                <a:cs typeface="Andalus" pitchFamily="18" charset="-78"/>
              </a:rPr>
              <a:t> </a:t>
            </a:r>
            <a:r>
              <a:rPr lang="fr-FR" sz="4400" b="1" u="sng" dirty="0" err="1" smtClean="0">
                <a:latin typeface="Andalus" pitchFamily="18" charset="-78"/>
                <a:cs typeface="Andalus" pitchFamily="18" charset="-78"/>
              </a:rPr>
              <a:t>الرابع</a:t>
            </a:r>
            <a:r>
              <a:rPr lang="fr-FR" sz="4400" b="1" u="sng" dirty="0" smtClean="0">
                <a:latin typeface="Andalus" pitchFamily="18" charset="-78"/>
                <a:cs typeface="Andalus" pitchFamily="18" charset="-78"/>
              </a:rPr>
              <a:t>:</a:t>
            </a:r>
            <a:r>
              <a:rPr lang="ar-DZ" sz="4400" b="1" u="sng" dirty="0" smtClean="0">
                <a:latin typeface="Andalus" pitchFamily="18" charset="-78"/>
                <a:cs typeface="Andalus" pitchFamily="18" charset="-78"/>
              </a:rPr>
              <a:t> أ</a:t>
            </a:r>
            <a:r>
              <a:rPr lang="fr-FR" sz="4400" b="1" dirty="0" err="1" smtClean="0">
                <a:latin typeface="Andalus" pitchFamily="18" charset="-78"/>
                <a:cs typeface="Andalus" pitchFamily="18" charset="-78"/>
              </a:rPr>
              <a:t>دوات</a:t>
            </a:r>
            <a:r>
              <a:rPr lang="fr-FR" sz="4400" b="1" dirty="0" smtClean="0">
                <a:latin typeface="Andalus" pitchFamily="18" charset="-78"/>
                <a:cs typeface="Andalus" pitchFamily="18" charset="-78"/>
              </a:rPr>
              <a:t> </a:t>
            </a:r>
            <a:r>
              <a:rPr lang="fr-FR" sz="4400" b="1" dirty="0">
                <a:latin typeface="Andalus" pitchFamily="18" charset="-78"/>
                <a:cs typeface="Andalus" pitchFamily="18" charset="-78"/>
              </a:rPr>
              <a:t>الاستثمار </a:t>
            </a:r>
            <a:endParaRPr lang="fr-FR" sz="4400" b="1" u="sng" dirty="0">
              <a:latin typeface="Andalus" pitchFamily="18" charset="-78"/>
              <a:cs typeface="Andalus" pitchFamily="18" charset="-78"/>
            </a:endParaRPr>
          </a:p>
        </p:txBody>
      </p:sp>
    </p:spTree>
    <p:extLst>
      <p:ext uri="{BB962C8B-B14F-4D97-AF65-F5344CB8AC3E}">
        <p14:creationId xmlns:p14="http://schemas.microsoft.com/office/powerpoint/2010/main" xmlns="" val="613744054"/>
      </p:ext>
    </p:extLst>
  </p:cSld>
  <p:clrMapOvr>
    <a:masterClrMapping/>
  </p:clrMapOvr>
  <p:transition spd="slow">
    <p:wheel spokes="3"/>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 coins arrondis 3">
            <a:extLst>
              <a:ext uri="{FF2B5EF4-FFF2-40B4-BE49-F238E27FC236}">
                <a16:creationId xmlns:a16="http://schemas.microsoft.com/office/drawing/2014/main" xmlns="" id="{4926216F-9798-E1AF-B389-D9F7F774B9D5}"/>
              </a:ext>
            </a:extLst>
          </p:cNvPr>
          <p:cNvSpPr/>
          <p:nvPr/>
        </p:nvSpPr>
        <p:spPr>
          <a:xfrm>
            <a:off x="3662511" y="371474"/>
            <a:ext cx="4866978" cy="1289448"/>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err="1">
                <a:solidFill>
                  <a:schemeClr val="tx1"/>
                </a:solidFill>
              </a:rPr>
              <a:t>ادوات</a:t>
            </a:r>
            <a:r>
              <a:rPr lang="fr-FR" sz="2800" b="1" dirty="0">
                <a:solidFill>
                  <a:schemeClr val="tx1"/>
                </a:solidFill>
              </a:rPr>
              <a:t> الاستثمار </a:t>
            </a:r>
          </a:p>
        </p:txBody>
      </p:sp>
      <p:sp>
        <p:nvSpPr>
          <p:cNvPr id="7" name="Flèche : bas 6">
            <a:extLst>
              <a:ext uri="{FF2B5EF4-FFF2-40B4-BE49-F238E27FC236}">
                <a16:creationId xmlns:a16="http://schemas.microsoft.com/office/drawing/2014/main" xmlns="" id="{31AFC7C3-226B-CAF3-6499-F0C77FDD8BB4}"/>
              </a:ext>
            </a:extLst>
          </p:cNvPr>
          <p:cNvSpPr/>
          <p:nvPr/>
        </p:nvSpPr>
        <p:spPr>
          <a:xfrm>
            <a:off x="7632453" y="1660922"/>
            <a:ext cx="529281" cy="1289448"/>
          </a:xfrm>
          <a:prstGeom prst="downArrow">
            <a:avLst>
              <a:gd name="adj1" fmla="val 44541"/>
              <a:gd name="adj2" fmla="val 125059"/>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 bas 8">
            <a:extLst>
              <a:ext uri="{FF2B5EF4-FFF2-40B4-BE49-F238E27FC236}">
                <a16:creationId xmlns:a16="http://schemas.microsoft.com/office/drawing/2014/main" xmlns="" id="{1A1241EF-17C5-111F-AF1F-F2F8E0667B51}"/>
              </a:ext>
            </a:extLst>
          </p:cNvPr>
          <p:cNvSpPr/>
          <p:nvPr/>
        </p:nvSpPr>
        <p:spPr>
          <a:xfrm>
            <a:off x="3662511" y="1660922"/>
            <a:ext cx="529281" cy="1289448"/>
          </a:xfrm>
          <a:prstGeom prst="downArrow">
            <a:avLst>
              <a:gd name="adj1" fmla="val 44541"/>
              <a:gd name="adj2" fmla="val 125059"/>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 coins arrondis 9">
            <a:extLst>
              <a:ext uri="{FF2B5EF4-FFF2-40B4-BE49-F238E27FC236}">
                <a16:creationId xmlns:a16="http://schemas.microsoft.com/office/drawing/2014/main" xmlns="" id="{BA6E9FA7-321B-CE25-C4BB-09E5B9D91E09}"/>
              </a:ext>
            </a:extLst>
          </p:cNvPr>
          <p:cNvSpPr/>
          <p:nvPr/>
        </p:nvSpPr>
        <p:spPr>
          <a:xfrm>
            <a:off x="6594425" y="2950369"/>
            <a:ext cx="3584377" cy="1164431"/>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a:solidFill>
                  <a:schemeClr val="tx1"/>
                </a:solidFill>
              </a:rPr>
              <a:t>ادوات مادية للاستثمار  </a:t>
            </a:r>
          </a:p>
        </p:txBody>
      </p:sp>
      <p:sp>
        <p:nvSpPr>
          <p:cNvPr id="12" name="Rectangle : coins arrondis 11">
            <a:extLst>
              <a:ext uri="{FF2B5EF4-FFF2-40B4-BE49-F238E27FC236}">
                <a16:creationId xmlns:a16="http://schemas.microsoft.com/office/drawing/2014/main" xmlns="" id="{1E88E6A0-4C38-A1A2-EF79-3F9A8618C2FE}"/>
              </a:ext>
            </a:extLst>
          </p:cNvPr>
          <p:cNvSpPr/>
          <p:nvPr/>
        </p:nvSpPr>
        <p:spPr>
          <a:xfrm>
            <a:off x="1679294" y="2950368"/>
            <a:ext cx="3584377" cy="1164431"/>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a:solidFill>
                  <a:schemeClr val="tx1"/>
                </a:solidFill>
              </a:rPr>
              <a:t>ادوات استثمار </a:t>
            </a:r>
          </a:p>
        </p:txBody>
      </p:sp>
      <p:sp>
        <p:nvSpPr>
          <p:cNvPr id="14" name="Flèche : bas 13">
            <a:extLst>
              <a:ext uri="{FF2B5EF4-FFF2-40B4-BE49-F238E27FC236}">
                <a16:creationId xmlns:a16="http://schemas.microsoft.com/office/drawing/2014/main" xmlns="" id="{7E92D585-EF6D-D96F-84EC-FA11E8DD6938}"/>
              </a:ext>
            </a:extLst>
          </p:cNvPr>
          <p:cNvSpPr/>
          <p:nvPr/>
        </p:nvSpPr>
        <p:spPr>
          <a:xfrm>
            <a:off x="8121972" y="4114799"/>
            <a:ext cx="529281" cy="1289448"/>
          </a:xfrm>
          <a:prstGeom prst="downArrow">
            <a:avLst>
              <a:gd name="adj1" fmla="val 44541"/>
              <a:gd name="adj2" fmla="val 125059"/>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Flèche : bas 15">
            <a:extLst>
              <a:ext uri="{FF2B5EF4-FFF2-40B4-BE49-F238E27FC236}">
                <a16:creationId xmlns:a16="http://schemas.microsoft.com/office/drawing/2014/main" xmlns="" id="{603C2C87-1CDA-EF34-FF32-DDACA4B7023A}"/>
              </a:ext>
            </a:extLst>
          </p:cNvPr>
          <p:cNvSpPr/>
          <p:nvPr/>
        </p:nvSpPr>
        <p:spPr>
          <a:xfrm>
            <a:off x="9649018" y="4114799"/>
            <a:ext cx="529281" cy="1289448"/>
          </a:xfrm>
          <a:prstGeom prst="downArrow">
            <a:avLst>
              <a:gd name="adj1" fmla="val 44541"/>
              <a:gd name="adj2" fmla="val 125059"/>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Flèche : bas 17">
            <a:extLst>
              <a:ext uri="{FF2B5EF4-FFF2-40B4-BE49-F238E27FC236}">
                <a16:creationId xmlns:a16="http://schemas.microsoft.com/office/drawing/2014/main" xmlns="" id="{1DAB5588-9C97-0C60-E9A0-96E17DE2A016}"/>
              </a:ext>
            </a:extLst>
          </p:cNvPr>
          <p:cNvSpPr/>
          <p:nvPr/>
        </p:nvSpPr>
        <p:spPr>
          <a:xfrm>
            <a:off x="6593922" y="4114799"/>
            <a:ext cx="529281" cy="1289448"/>
          </a:xfrm>
          <a:prstGeom prst="downArrow">
            <a:avLst>
              <a:gd name="adj1" fmla="val 44541"/>
              <a:gd name="adj2" fmla="val 125059"/>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 bas 19">
            <a:extLst>
              <a:ext uri="{FF2B5EF4-FFF2-40B4-BE49-F238E27FC236}">
                <a16:creationId xmlns:a16="http://schemas.microsoft.com/office/drawing/2014/main" xmlns="" id="{67B4A1E7-CD4E-FD39-EF64-B63DC4CAA255}"/>
              </a:ext>
            </a:extLst>
          </p:cNvPr>
          <p:cNvSpPr/>
          <p:nvPr/>
        </p:nvSpPr>
        <p:spPr>
          <a:xfrm>
            <a:off x="3991480" y="4114799"/>
            <a:ext cx="529281" cy="1289448"/>
          </a:xfrm>
          <a:prstGeom prst="downArrow">
            <a:avLst>
              <a:gd name="adj1" fmla="val 44541"/>
              <a:gd name="adj2" fmla="val 125059"/>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Flèche : bas 21">
            <a:extLst>
              <a:ext uri="{FF2B5EF4-FFF2-40B4-BE49-F238E27FC236}">
                <a16:creationId xmlns:a16="http://schemas.microsoft.com/office/drawing/2014/main" xmlns="" id="{31AF3FEA-6A10-1581-9412-212C56AFE6CB}"/>
              </a:ext>
            </a:extLst>
          </p:cNvPr>
          <p:cNvSpPr/>
          <p:nvPr/>
        </p:nvSpPr>
        <p:spPr>
          <a:xfrm>
            <a:off x="1945662" y="4132658"/>
            <a:ext cx="529281" cy="1289448"/>
          </a:xfrm>
          <a:prstGeom prst="downArrow">
            <a:avLst>
              <a:gd name="adj1" fmla="val 44541"/>
              <a:gd name="adj2" fmla="val 125059"/>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Rectangle : coins arrondis 22">
            <a:extLst>
              <a:ext uri="{FF2B5EF4-FFF2-40B4-BE49-F238E27FC236}">
                <a16:creationId xmlns:a16="http://schemas.microsoft.com/office/drawing/2014/main" xmlns="" id="{66ED0FE2-1B1B-D59D-1818-5537D317C19A}"/>
              </a:ext>
            </a:extLst>
          </p:cNvPr>
          <p:cNvSpPr/>
          <p:nvPr/>
        </p:nvSpPr>
        <p:spPr>
          <a:xfrm>
            <a:off x="9649018" y="5422106"/>
            <a:ext cx="1998656" cy="1289448"/>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a:solidFill>
                  <a:schemeClr val="tx1"/>
                </a:solidFill>
              </a:rPr>
              <a:t>مشروعات اقتصادية </a:t>
            </a:r>
          </a:p>
        </p:txBody>
      </p:sp>
      <p:sp>
        <p:nvSpPr>
          <p:cNvPr id="25" name="Rectangle : coins arrondis 24">
            <a:extLst>
              <a:ext uri="{FF2B5EF4-FFF2-40B4-BE49-F238E27FC236}">
                <a16:creationId xmlns:a16="http://schemas.microsoft.com/office/drawing/2014/main" xmlns="" id="{91123465-47C2-7E0B-816C-3120D73C32A2}"/>
              </a:ext>
            </a:extLst>
          </p:cNvPr>
          <p:cNvSpPr/>
          <p:nvPr/>
        </p:nvSpPr>
        <p:spPr>
          <a:xfrm>
            <a:off x="7530161" y="5422106"/>
            <a:ext cx="1998656" cy="1289448"/>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a:solidFill>
                  <a:schemeClr val="tx1"/>
                </a:solidFill>
              </a:rPr>
              <a:t>الاستثمار </a:t>
            </a:r>
            <a:r>
              <a:rPr lang="fr-FR" sz="2800" b="1" dirty="0" err="1">
                <a:solidFill>
                  <a:schemeClr val="tx1"/>
                </a:solidFill>
              </a:rPr>
              <a:t>العقاري</a:t>
            </a:r>
            <a:endParaRPr lang="fr-FR" sz="2800" b="1" dirty="0">
              <a:solidFill>
                <a:schemeClr val="tx1"/>
              </a:solidFill>
            </a:endParaRPr>
          </a:p>
        </p:txBody>
      </p:sp>
      <p:sp>
        <p:nvSpPr>
          <p:cNvPr id="27" name="Rectangle : coins arrondis 26">
            <a:extLst>
              <a:ext uri="{FF2B5EF4-FFF2-40B4-BE49-F238E27FC236}">
                <a16:creationId xmlns:a16="http://schemas.microsoft.com/office/drawing/2014/main" xmlns="" id="{6BACD74C-E5E2-1EC0-0885-EF063F1A9037}"/>
              </a:ext>
            </a:extLst>
          </p:cNvPr>
          <p:cNvSpPr/>
          <p:nvPr/>
        </p:nvSpPr>
        <p:spPr>
          <a:xfrm>
            <a:off x="5389933" y="5422106"/>
            <a:ext cx="1998656" cy="1289448"/>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a:solidFill>
                  <a:schemeClr val="tx1"/>
                </a:solidFill>
              </a:rPr>
              <a:t>الاستثمار </a:t>
            </a:r>
            <a:r>
              <a:rPr lang="fr-FR" sz="2800" b="1" dirty="0" err="1">
                <a:solidFill>
                  <a:schemeClr val="tx1"/>
                </a:solidFill>
              </a:rPr>
              <a:t>في</a:t>
            </a:r>
            <a:r>
              <a:rPr lang="fr-FR" sz="2800" b="1" dirty="0">
                <a:solidFill>
                  <a:schemeClr val="tx1"/>
                </a:solidFill>
              </a:rPr>
              <a:t> </a:t>
            </a:r>
            <a:r>
              <a:rPr lang="fr-FR" sz="2800" b="1" dirty="0" err="1">
                <a:solidFill>
                  <a:schemeClr val="tx1"/>
                </a:solidFill>
              </a:rPr>
              <a:t>السلع</a:t>
            </a:r>
            <a:endParaRPr lang="fr-FR" sz="2800" b="1" dirty="0">
              <a:solidFill>
                <a:schemeClr val="tx1"/>
              </a:solidFill>
            </a:endParaRPr>
          </a:p>
        </p:txBody>
      </p:sp>
      <p:sp>
        <p:nvSpPr>
          <p:cNvPr id="29" name="Rectangle : coins arrondis 28">
            <a:extLst>
              <a:ext uri="{FF2B5EF4-FFF2-40B4-BE49-F238E27FC236}">
                <a16:creationId xmlns:a16="http://schemas.microsoft.com/office/drawing/2014/main" xmlns="" id="{D4C40038-3E7B-277A-A327-A0E25BF0625A}"/>
              </a:ext>
            </a:extLst>
          </p:cNvPr>
          <p:cNvSpPr/>
          <p:nvPr/>
        </p:nvSpPr>
        <p:spPr>
          <a:xfrm>
            <a:off x="3003896" y="5404245"/>
            <a:ext cx="1998656" cy="1289448"/>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a:solidFill>
                  <a:schemeClr val="tx1"/>
                </a:solidFill>
              </a:rPr>
              <a:t>الاسهم </a:t>
            </a:r>
          </a:p>
        </p:txBody>
      </p:sp>
      <p:sp>
        <p:nvSpPr>
          <p:cNvPr id="31" name="Rectangle : coins arrondis 30">
            <a:extLst>
              <a:ext uri="{FF2B5EF4-FFF2-40B4-BE49-F238E27FC236}">
                <a16:creationId xmlns:a16="http://schemas.microsoft.com/office/drawing/2014/main" xmlns="" id="{E0407FDA-1083-AA0A-8B29-54B15300F05C}"/>
              </a:ext>
            </a:extLst>
          </p:cNvPr>
          <p:cNvSpPr/>
          <p:nvPr/>
        </p:nvSpPr>
        <p:spPr>
          <a:xfrm>
            <a:off x="655204" y="5404245"/>
            <a:ext cx="1998656" cy="1289448"/>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a:solidFill>
                  <a:schemeClr val="tx1"/>
                </a:solidFill>
              </a:rPr>
              <a:t>السندات</a:t>
            </a:r>
          </a:p>
        </p:txBody>
      </p:sp>
    </p:spTree>
    <p:extLst>
      <p:ext uri="{BB962C8B-B14F-4D97-AF65-F5344CB8AC3E}">
        <p14:creationId xmlns:p14="http://schemas.microsoft.com/office/powerpoint/2010/main" xmlns="" val="751012286"/>
      </p:ext>
    </p:extLst>
  </p:cSld>
  <p:clrMapOvr>
    <a:masterClrMapping/>
  </p:clrMapOvr>
  <p:transition spd="slow">
    <p:blinds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D24C1D7-1640-8D2E-A058-2C113E2E0566}"/>
              </a:ext>
            </a:extLst>
          </p:cNvPr>
          <p:cNvSpPr>
            <a:spLocks noGrp="1"/>
          </p:cNvSpPr>
          <p:nvPr>
            <p:ph type="title"/>
          </p:nvPr>
        </p:nvSpPr>
        <p:spPr>
          <a:xfrm>
            <a:off x="4163568" y="189571"/>
            <a:ext cx="3864864" cy="928402"/>
          </a:xfrm>
        </p:spPr>
        <p:txBody>
          <a:bodyPr/>
          <a:lstStyle/>
          <a:p>
            <a:pPr rtl="1"/>
            <a:r>
              <a:rPr lang="fr-FR" b="1" i="1" u="sng">
                <a:solidFill>
                  <a:schemeClr val="tx1"/>
                </a:solidFill>
              </a:rPr>
              <a:t>ادوات مادية للاستثمار :</a:t>
            </a:r>
          </a:p>
        </p:txBody>
      </p:sp>
      <p:sp>
        <p:nvSpPr>
          <p:cNvPr id="3" name="Espace réservé du contenu 2">
            <a:extLst>
              <a:ext uri="{FF2B5EF4-FFF2-40B4-BE49-F238E27FC236}">
                <a16:creationId xmlns:a16="http://schemas.microsoft.com/office/drawing/2014/main" xmlns="" id="{6CF08B7B-DEC4-6955-4CC9-616407686EE7}"/>
              </a:ext>
            </a:extLst>
          </p:cNvPr>
          <p:cNvSpPr>
            <a:spLocks noGrp="1"/>
          </p:cNvSpPr>
          <p:nvPr>
            <p:ph idx="1"/>
          </p:nvPr>
        </p:nvSpPr>
        <p:spPr>
          <a:xfrm>
            <a:off x="1273831" y="2044088"/>
            <a:ext cx="10326980" cy="1042035"/>
          </a:xfrm>
        </p:spPr>
        <p:txBody>
          <a:bodyPr>
            <a:normAutofit/>
          </a:bodyPr>
          <a:lstStyle/>
          <a:p>
            <a:pPr algn="r" rtl="1"/>
            <a:r>
              <a:rPr lang="fr-FR" sz="2000"/>
              <a:t>وهي أكثر الاستثمارات المادية انتشارا في العالم وتتنوع ما بين نشاطات تجارية ونشاطات خدمية ونشاطات زراعية وصناعية وما إلى ذلك ، وتهدف النشاطات الخدمية إلى إنتاج السلع والخدمات التي تلبي حاجات المستخدمين .</a:t>
            </a:r>
          </a:p>
        </p:txBody>
      </p:sp>
      <p:sp>
        <p:nvSpPr>
          <p:cNvPr id="4" name="Rectangle : coins arrondis 3">
            <a:extLst>
              <a:ext uri="{FF2B5EF4-FFF2-40B4-BE49-F238E27FC236}">
                <a16:creationId xmlns:a16="http://schemas.microsoft.com/office/drawing/2014/main" xmlns="" id="{D1FCCE90-F196-3286-FF5D-C6B9B5289E42}"/>
              </a:ext>
            </a:extLst>
          </p:cNvPr>
          <p:cNvSpPr/>
          <p:nvPr/>
        </p:nvSpPr>
        <p:spPr>
          <a:xfrm>
            <a:off x="8498084" y="888814"/>
            <a:ext cx="3316487" cy="1092994"/>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rtl="1"/>
            <a:r>
              <a:rPr lang="fr-FR" sz="2800" b="1" i="1" u="sng">
                <a:solidFill>
                  <a:schemeClr val="tx1"/>
                </a:solidFill>
              </a:rPr>
              <a:t>مشروعات اقتصادية:</a:t>
            </a:r>
            <a:r>
              <a:rPr lang="fr-FR" sz="2800" b="1" i="1" u="sng"/>
              <a:t> </a:t>
            </a:r>
          </a:p>
        </p:txBody>
      </p:sp>
      <p:sp>
        <p:nvSpPr>
          <p:cNvPr id="6" name="Espace réservé du contenu 2">
            <a:extLst>
              <a:ext uri="{FF2B5EF4-FFF2-40B4-BE49-F238E27FC236}">
                <a16:creationId xmlns:a16="http://schemas.microsoft.com/office/drawing/2014/main" xmlns="" id="{8FE5AA0F-0440-6424-CF5A-E6980A1994C8}"/>
              </a:ext>
            </a:extLst>
          </p:cNvPr>
          <p:cNvSpPr txBox="1">
            <a:spLocks/>
          </p:cNvSpPr>
          <p:nvPr/>
        </p:nvSpPr>
        <p:spPr>
          <a:xfrm>
            <a:off x="500061" y="4171342"/>
            <a:ext cx="11447859" cy="1374005"/>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algn="r" rtl="1"/>
            <a:r>
              <a:rPr lang="fr-FR" sz="2000"/>
              <a:t>وتعتمد الاستثمارات العقارية على الطريقتين التاليتين :
_ الاستثمارات المباشرة : يقوم المستثمر بشراء عقار مثل أرض أو مبنى فعلي .
_ استثمارات غير مباشرة :تتمثل في شراء المستثمر أي سهم أو سند عقاري عن طريق الاشتراك في احد المصارف و البنوك العقارية أو المحافظ الاستثمارية . .</a:t>
            </a:r>
          </a:p>
        </p:txBody>
      </p:sp>
      <p:sp>
        <p:nvSpPr>
          <p:cNvPr id="8" name="Rectangle : coins arrondis 7">
            <a:extLst>
              <a:ext uri="{FF2B5EF4-FFF2-40B4-BE49-F238E27FC236}">
                <a16:creationId xmlns:a16="http://schemas.microsoft.com/office/drawing/2014/main" xmlns="" id="{242F3DD8-1863-E417-9C16-7E42C397DDA8}"/>
              </a:ext>
            </a:extLst>
          </p:cNvPr>
          <p:cNvSpPr/>
          <p:nvPr/>
        </p:nvSpPr>
        <p:spPr>
          <a:xfrm>
            <a:off x="8498081" y="3046351"/>
            <a:ext cx="3316487" cy="1092994"/>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rtl="1"/>
            <a:r>
              <a:rPr lang="fr-FR" sz="2800" b="1" i="1" u="sng" dirty="0">
                <a:solidFill>
                  <a:schemeClr val="tx1"/>
                </a:solidFill>
              </a:rPr>
              <a:t>الاستثمار </a:t>
            </a:r>
            <a:r>
              <a:rPr lang="fr-FR" sz="2800" b="1" i="1" u="sng" dirty="0" err="1">
                <a:solidFill>
                  <a:schemeClr val="tx1"/>
                </a:solidFill>
              </a:rPr>
              <a:t>العقاري</a:t>
            </a:r>
            <a:r>
              <a:rPr lang="fr-FR" sz="2800" b="1" i="1" u="sng" dirty="0">
                <a:solidFill>
                  <a:schemeClr val="tx1"/>
                </a:solidFill>
              </a:rPr>
              <a:t>:</a:t>
            </a:r>
            <a:r>
              <a:rPr lang="fr-FR" sz="2800" b="1" i="1" u="sng" dirty="0"/>
              <a:t> </a:t>
            </a:r>
          </a:p>
        </p:txBody>
      </p:sp>
      <p:sp>
        <p:nvSpPr>
          <p:cNvPr id="5" name="Rectangle : coins arrondis 4">
            <a:extLst>
              <a:ext uri="{FF2B5EF4-FFF2-40B4-BE49-F238E27FC236}">
                <a16:creationId xmlns:a16="http://schemas.microsoft.com/office/drawing/2014/main" xmlns="" id="{B7FC387A-39F5-F8D6-9738-CE950FFE0E07}"/>
              </a:ext>
            </a:extLst>
          </p:cNvPr>
          <p:cNvSpPr/>
          <p:nvPr/>
        </p:nvSpPr>
        <p:spPr>
          <a:xfrm>
            <a:off x="8498082" y="5537572"/>
            <a:ext cx="3316487" cy="1092994"/>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rtl="1"/>
            <a:r>
              <a:rPr lang="fr-FR" sz="2800" b="1" i="1" u="sng" dirty="0">
                <a:solidFill>
                  <a:schemeClr val="tx1"/>
                </a:solidFill>
              </a:rPr>
              <a:t>الاستثمار </a:t>
            </a:r>
            <a:r>
              <a:rPr lang="fr-FR" sz="2800" b="1" i="1" u="sng" dirty="0" err="1">
                <a:solidFill>
                  <a:schemeClr val="tx1"/>
                </a:solidFill>
              </a:rPr>
              <a:t>في</a:t>
            </a:r>
            <a:r>
              <a:rPr lang="fr-FR" sz="2800" b="1" i="1" u="sng" dirty="0">
                <a:solidFill>
                  <a:schemeClr val="tx1"/>
                </a:solidFill>
              </a:rPr>
              <a:t> </a:t>
            </a:r>
            <a:r>
              <a:rPr lang="fr-FR" sz="2800" b="1" i="1" u="sng" dirty="0" err="1">
                <a:solidFill>
                  <a:schemeClr val="tx1"/>
                </a:solidFill>
              </a:rPr>
              <a:t>السلع</a:t>
            </a:r>
            <a:r>
              <a:rPr lang="fr-FR" sz="2800" b="1" i="1" u="sng" dirty="0">
                <a:solidFill>
                  <a:schemeClr val="tx1"/>
                </a:solidFill>
              </a:rPr>
              <a:t>:</a:t>
            </a:r>
            <a:r>
              <a:rPr lang="fr-FR" sz="2800" b="1" i="1" u="sng" dirty="0"/>
              <a:t> </a:t>
            </a:r>
          </a:p>
        </p:txBody>
      </p:sp>
      <p:sp>
        <p:nvSpPr>
          <p:cNvPr id="10" name="Espace réservé du contenu 2">
            <a:extLst>
              <a:ext uri="{FF2B5EF4-FFF2-40B4-BE49-F238E27FC236}">
                <a16:creationId xmlns:a16="http://schemas.microsoft.com/office/drawing/2014/main" xmlns="" id="{3A7A2FEE-D1C8-7D9D-6A27-4ED97DF9BAA5}"/>
              </a:ext>
            </a:extLst>
          </p:cNvPr>
          <p:cNvSpPr txBox="1">
            <a:spLocks/>
          </p:cNvSpPr>
          <p:nvPr/>
        </p:nvSpPr>
        <p:spPr>
          <a:xfrm>
            <a:off x="-10797" y="5673301"/>
            <a:ext cx="8348729" cy="1946871"/>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algn="r" rtl="1"/>
            <a:r>
              <a:rPr lang="fr-FR" sz="2000" dirty="0" err="1">
                <a:solidFill>
                  <a:schemeClr val="tx1"/>
                </a:solidFill>
              </a:rPr>
              <a:t>عن</a:t>
            </a:r>
            <a:r>
              <a:rPr lang="fr-FR" sz="2000" dirty="0">
                <a:solidFill>
                  <a:schemeClr val="tx1"/>
                </a:solidFill>
              </a:rPr>
              <a:t> </a:t>
            </a:r>
            <a:r>
              <a:rPr lang="fr-FR" sz="2000" dirty="0" err="1">
                <a:solidFill>
                  <a:schemeClr val="tx1"/>
                </a:solidFill>
              </a:rPr>
              <a:t>طريق</a:t>
            </a:r>
            <a:r>
              <a:rPr lang="fr-FR" sz="2000" dirty="0">
                <a:solidFill>
                  <a:schemeClr val="tx1"/>
                </a:solidFill>
              </a:rPr>
              <a:t> الاستثمار </a:t>
            </a:r>
            <a:r>
              <a:rPr lang="fr-FR" sz="2000" dirty="0" err="1">
                <a:solidFill>
                  <a:schemeClr val="tx1"/>
                </a:solidFill>
              </a:rPr>
              <a:t>في</a:t>
            </a:r>
            <a:r>
              <a:rPr lang="fr-FR" sz="2000" dirty="0">
                <a:solidFill>
                  <a:schemeClr val="tx1"/>
                </a:solidFill>
              </a:rPr>
              <a:t> </a:t>
            </a:r>
            <a:r>
              <a:rPr lang="fr-FR" sz="2000" dirty="0" err="1">
                <a:solidFill>
                  <a:schemeClr val="tx1"/>
                </a:solidFill>
              </a:rPr>
              <a:t>المنتجات</a:t>
            </a:r>
            <a:r>
              <a:rPr lang="fr-FR" sz="2000" dirty="0">
                <a:solidFill>
                  <a:schemeClr val="tx1"/>
                </a:solidFill>
              </a:rPr>
              <a:t> </a:t>
            </a:r>
            <a:r>
              <a:rPr lang="fr-FR" sz="2000" dirty="0" err="1">
                <a:solidFill>
                  <a:schemeClr val="tx1"/>
                </a:solidFill>
              </a:rPr>
              <a:t>ذات</a:t>
            </a:r>
            <a:r>
              <a:rPr lang="fr-FR" sz="2000" dirty="0">
                <a:solidFill>
                  <a:schemeClr val="tx1"/>
                </a:solidFill>
              </a:rPr>
              <a:t> </a:t>
            </a:r>
            <a:r>
              <a:rPr lang="fr-FR" sz="2000" dirty="0" err="1">
                <a:solidFill>
                  <a:schemeClr val="tx1"/>
                </a:solidFill>
              </a:rPr>
              <a:t>الخصائص</a:t>
            </a:r>
            <a:r>
              <a:rPr lang="fr-FR" sz="2000" dirty="0">
                <a:solidFill>
                  <a:schemeClr val="tx1"/>
                </a:solidFill>
              </a:rPr>
              <a:t> </a:t>
            </a:r>
            <a:r>
              <a:rPr lang="fr-FR" sz="2000" dirty="0" err="1">
                <a:solidFill>
                  <a:schemeClr val="tx1"/>
                </a:solidFill>
              </a:rPr>
              <a:t>الاستثمارية</a:t>
            </a:r>
            <a:r>
              <a:rPr lang="fr-FR" sz="2000" dirty="0">
                <a:solidFill>
                  <a:schemeClr val="tx1"/>
                </a:solidFill>
              </a:rPr>
              <a:t> </a:t>
            </a:r>
            <a:r>
              <a:rPr lang="fr-FR" sz="2000" dirty="0" err="1">
                <a:solidFill>
                  <a:schemeClr val="tx1"/>
                </a:solidFill>
              </a:rPr>
              <a:t>والتي</a:t>
            </a:r>
            <a:r>
              <a:rPr lang="fr-FR" sz="2000" dirty="0">
                <a:solidFill>
                  <a:schemeClr val="tx1"/>
                </a:solidFill>
              </a:rPr>
              <a:t> </a:t>
            </a:r>
            <a:r>
              <a:rPr lang="fr-FR" sz="2000" dirty="0" err="1">
                <a:solidFill>
                  <a:schemeClr val="tx1"/>
                </a:solidFill>
              </a:rPr>
              <a:t>لها</a:t>
            </a:r>
            <a:r>
              <a:rPr lang="fr-FR" sz="2000" dirty="0">
                <a:solidFill>
                  <a:schemeClr val="tx1"/>
                </a:solidFill>
              </a:rPr>
              <a:t> </a:t>
            </a:r>
            <a:r>
              <a:rPr lang="fr-FR" sz="2000" dirty="0" err="1">
                <a:solidFill>
                  <a:schemeClr val="tx1"/>
                </a:solidFill>
              </a:rPr>
              <a:t>أسواق</a:t>
            </a:r>
            <a:r>
              <a:rPr lang="fr-FR" sz="2000" dirty="0">
                <a:solidFill>
                  <a:schemeClr val="tx1"/>
                </a:solidFill>
              </a:rPr>
              <a:t> </a:t>
            </a:r>
            <a:r>
              <a:rPr lang="fr-FR" sz="2000" dirty="0" err="1">
                <a:solidFill>
                  <a:schemeClr val="tx1"/>
                </a:solidFill>
              </a:rPr>
              <a:t>خاصة</a:t>
            </a:r>
            <a:r>
              <a:rPr lang="fr-FR" sz="2000" dirty="0">
                <a:solidFill>
                  <a:schemeClr val="tx1"/>
                </a:solidFill>
              </a:rPr>
              <a:t> </a:t>
            </a:r>
            <a:r>
              <a:rPr lang="fr-FR" sz="2000" dirty="0" err="1">
                <a:solidFill>
                  <a:schemeClr val="tx1"/>
                </a:solidFill>
              </a:rPr>
              <a:t>بها</a:t>
            </a:r>
            <a:r>
              <a:rPr lang="fr-FR" sz="2000" dirty="0">
                <a:solidFill>
                  <a:schemeClr val="tx1"/>
                </a:solidFill>
              </a:rPr>
              <a:t> </a:t>
            </a:r>
            <a:r>
              <a:rPr lang="fr-FR" sz="2000" dirty="0" err="1">
                <a:solidFill>
                  <a:schemeClr val="tx1"/>
                </a:solidFill>
              </a:rPr>
              <a:t>تتشابه</a:t>
            </a:r>
            <a:r>
              <a:rPr lang="fr-FR" sz="2000" dirty="0">
                <a:solidFill>
                  <a:schemeClr val="tx1"/>
                </a:solidFill>
              </a:rPr>
              <a:t> </a:t>
            </a:r>
            <a:r>
              <a:rPr lang="fr-FR" sz="2000" dirty="0" err="1">
                <a:solidFill>
                  <a:schemeClr val="tx1"/>
                </a:solidFill>
              </a:rPr>
              <a:t>مع</a:t>
            </a:r>
            <a:r>
              <a:rPr lang="fr-FR" sz="2000" dirty="0">
                <a:solidFill>
                  <a:schemeClr val="tx1"/>
                </a:solidFill>
              </a:rPr>
              <a:t> </a:t>
            </a:r>
            <a:r>
              <a:rPr lang="fr-FR" sz="2000" dirty="0" err="1">
                <a:solidFill>
                  <a:schemeClr val="tx1"/>
                </a:solidFill>
              </a:rPr>
              <a:t>أسواق</a:t>
            </a:r>
            <a:r>
              <a:rPr lang="fr-FR" sz="2000" dirty="0">
                <a:solidFill>
                  <a:schemeClr val="tx1"/>
                </a:solidFill>
              </a:rPr>
              <a:t> </a:t>
            </a:r>
            <a:r>
              <a:rPr lang="fr-FR" sz="2000" dirty="0" err="1">
                <a:solidFill>
                  <a:schemeClr val="tx1"/>
                </a:solidFill>
              </a:rPr>
              <a:t>الأوراق</a:t>
            </a:r>
            <a:r>
              <a:rPr lang="fr-FR" sz="2000" dirty="0">
                <a:solidFill>
                  <a:schemeClr val="tx1"/>
                </a:solidFill>
              </a:rPr>
              <a:t> </a:t>
            </a:r>
            <a:r>
              <a:rPr lang="fr-FR" sz="2000" dirty="0" err="1">
                <a:solidFill>
                  <a:schemeClr val="tx1"/>
                </a:solidFill>
              </a:rPr>
              <a:t>المالية</a:t>
            </a:r>
            <a:r>
              <a:rPr lang="fr-FR" sz="2000" dirty="0">
                <a:solidFill>
                  <a:schemeClr val="tx1"/>
                </a:solidFill>
              </a:rPr>
              <a:t> ، </a:t>
            </a:r>
            <a:r>
              <a:rPr lang="fr-FR" sz="2000" dirty="0" err="1">
                <a:solidFill>
                  <a:schemeClr val="tx1"/>
                </a:solidFill>
              </a:rPr>
              <a:t>مثال</a:t>
            </a:r>
            <a:r>
              <a:rPr lang="fr-FR" sz="2000" dirty="0">
                <a:solidFill>
                  <a:schemeClr val="tx1"/>
                </a:solidFill>
              </a:rPr>
              <a:t> : </a:t>
            </a:r>
            <a:r>
              <a:rPr lang="fr-FR" sz="2000" dirty="0" err="1">
                <a:solidFill>
                  <a:schemeClr val="tx1"/>
                </a:solidFill>
              </a:rPr>
              <a:t>الذهب</a:t>
            </a:r>
            <a:r>
              <a:rPr lang="fr-FR" sz="2000" dirty="0">
                <a:solidFill>
                  <a:schemeClr val="tx1"/>
                </a:solidFill>
              </a:rPr>
              <a:t> </a:t>
            </a:r>
            <a:r>
              <a:rPr lang="fr-FR" sz="2000" dirty="0" err="1">
                <a:solidFill>
                  <a:schemeClr val="tx1"/>
                </a:solidFill>
              </a:rPr>
              <a:t>والبن</a:t>
            </a:r>
            <a:r>
              <a:rPr lang="fr-FR" sz="2000" dirty="0">
                <a:solidFill>
                  <a:schemeClr val="tx1"/>
                </a:solidFill>
              </a:rPr>
              <a:t> .</a:t>
            </a:r>
          </a:p>
        </p:txBody>
      </p:sp>
    </p:spTree>
    <p:extLst>
      <p:ext uri="{BB962C8B-B14F-4D97-AF65-F5344CB8AC3E}">
        <p14:creationId xmlns:p14="http://schemas.microsoft.com/office/powerpoint/2010/main" xmlns="" val="1654626596"/>
      </p:ext>
    </p:extLst>
  </p:cSld>
  <p:clrMapOvr>
    <a:masterClrMapping/>
  </p:clrMapOvr>
  <p:transition spd="slow">
    <p:pull dir="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7908464-308D-C1F4-6018-136113DCB017}"/>
              </a:ext>
            </a:extLst>
          </p:cNvPr>
          <p:cNvSpPr>
            <a:spLocks noGrp="1"/>
          </p:cNvSpPr>
          <p:nvPr>
            <p:ph type="title"/>
          </p:nvPr>
        </p:nvSpPr>
        <p:spPr>
          <a:xfrm>
            <a:off x="3987951" y="243149"/>
            <a:ext cx="4216098" cy="964121"/>
          </a:xfrm>
        </p:spPr>
        <p:txBody>
          <a:bodyPr/>
          <a:lstStyle/>
          <a:p>
            <a:pPr rtl="1"/>
            <a:r>
              <a:rPr lang="fr-FR" b="1" u="sng">
                <a:solidFill>
                  <a:schemeClr val="tx1"/>
                </a:solidFill>
              </a:rPr>
              <a:t>ادوات استثمار مالية </a:t>
            </a:r>
          </a:p>
        </p:txBody>
      </p:sp>
      <p:sp>
        <p:nvSpPr>
          <p:cNvPr id="11" name="Espace réservé du contenu 10">
            <a:extLst>
              <a:ext uri="{FF2B5EF4-FFF2-40B4-BE49-F238E27FC236}">
                <a16:creationId xmlns:a16="http://schemas.microsoft.com/office/drawing/2014/main" xmlns="" id="{4991B80E-A97E-9DCB-3CE4-B1C4445D8F2B}"/>
              </a:ext>
            </a:extLst>
          </p:cNvPr>
          <p:cNvSpPr>
            <a:spLocks noGrp="1"/>
          </p:cNvSpPr>
          <p:nvPr>
            <p:ph idx="1"/>
          </p:nvPr>
        </p:nvSpPr>
        <p:spPr>
          <a:xfrm>
            <a:off x="732783" y="2630283"/>
            <a:ext cx="10726434" cy="3984568"/>
          </a:xfrm>
        </p:spPr>
        <p:txBody>
          <a:bodyPr>
            <a:noAutofit/>
          </a:bodyPr>
          <a:lstStyle/>
          <a:p>
            <a:pPr algn="r" rtl="1"/>
            <a:r>
              <a:rPr lang="fr-FR" sz="2000"/>
              <a:t>الأسهم هي عبارة عن وثائق مالية يتم تسليمها للمساهمين في رأس مال المؤسسة . ويوجد نوعين للأسهم :
_ اسهم عادية : وهي أسهم تكون على شكل مستندات ملكية لها قيمة سوقية ودفترية وايضا اسمية ، قيمة الأسهم الاسمية هي القيمة المكتوبة على سند السهم . أما القيمة الدفترية فتسمى بقيمة حقوق ملكية السهم ولكنها لا تحتوي على الأسهم الممتازة بل تحتوي على الأرباح والاحتياطات فقط .
وبالنسبة للقيمة السوقية فهي سعر بيع السهم في سوق رأس المال. والأسهم الممتازة فتكون على هيئة أسهم يمنح لأصحابها حقوق خاصة كأولوية في الأرباح وقيمة ارباح اضافية عند تصفية المؤسسة، وهذه الأسهم لها ثلاث قيم كما يحدث في السهم العادية والثلاث قيم هي   القيم الاسمية والقيم السوقية والقيم الدفترية .</a:t>
            </a:r>
          </a:p>
        </p:txBody>
      </p:sp>
      <p:sp>
        <p:nvSpPr>
          <p:cNvPr id="13" name="Espace réservé du contenu 10">
            <a:extLst>
              <a:ext uri="{FF2B5EF4-FFF2-40B4-BE49-F238E27FC236}">
                <a16:creationId xmlns:a16="http://schemas.microsoft.com/office/drawing/2014/main" xmlns="" id="{B16121E8-5298-173A-7F3E-1E474019C4F8}"/>
              </a:ext>
            </a:extLst>
          </p:cNvPr>
          <p:cNvSpPr txBox="1">
            <a:spLocks/>
          </p:cNvSpPr>
          <p:nvPr/>
        </p:nvSpPr>
        <p:spPr>
          <a:xfrm>
            <a:off x="2901458" y="2272523"/>
            <a:ext cx="2492073" cy="1727977"/>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endParaRPr lang="fr-FR"/>
          </a:p>
        </p:txBody>
      </p:sp>
      <p:sp>
        <p:nvSpPr>
          <p:cNvPr id="15" name="Rectangle : coins arrondis 14">
            <a:extLst>
              <a:ext uri="{FF2B5EF4-FFF2-40B4-BE49-F238E27FC236}">
                <a16:creationId xmlns:a16="http://schemas.microsoft.com/office/drawing/2014/main" xmlns="" id="{E31B2101-3EEC-0E49-6ADA-D2A448D3F3FE}"/>
              </a:ext>
            </a:extLst>
          </p:cNvPr>
          <p:cNvSpPr/>
          <p:nvPr/>
        </p:nvSpPr>
        <p:spPr>
          <a:xfrm>
            <a:off x="8426646" y="1302617"/>
            <a:ext cx="3316487" cy="1092994"/>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rtl="1"/>
            <a:r>
              <a:rPr lang="fr-FR" sz="2800" b="1" i="1" u="sng">
                <a:solidFill>
                  <a:schemeClr val="tx1"/>
                </a:solidFill>
              </a:rPr>
              <a:t>الاسهم:</a:t>
            </a:r>
            <a:r>
              <a:rPr lang="fr-FR" sz="2800" b="1" i="1" u="sng"/>
              <a:t> </a:t>
            </a:r>
          </a:p>
        </p:txBody>
      </p:sp>
    </p:spTree>
    <p:extLst>
      <p:ext uri="{BB962C8B-B14F-4D97-AF65-F5344CB8AC3E}">
        <p14:creationId xmlns:p14="http://schemas.microsoft.com/office/powerpoint/2010/main" xmlns="" val="3253241208"/>
      </p:ext>
    </p:extLst>
  </p:cSld>
  <p:clrMapOvr>
    <a:masterClrMapping/>
  </p:clrMapOvr>
  <p:transition spd="slow">
    <p:pull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D113FB1-580C-438E-B607-D39400D0AAD5}"/>
              </a:ext>
            </a:extLst>
          </p:cNvPr>
          <p:cNvSpPr>
            <a:spLocks noGrp="1"/>
          </p:cNvSpPr>
          <p:nvPr>
            <p:ph type="title"/>
          </p:nvPr>
        </p:nvSpPr>
        <p:spPr>
          <a:xfrm>
            <a:off x="2231136" y="232457"/>
            <a:ext cx="7729728" cy="1188720"/>
          </a:xfrm>
          <a:prstGeom prst="flowChartAlternateProcess">
            <a:avLst/>
          </a:prstGeom>
          <a:ln>
            <a:solidFill>
              <a:schemeClr val="bg1"/>
            </a:solidFill>
          </a:ln>
        </p:spPr>
        <p:style>
          <a:lnRef idx="1">
            <a:schemeClr val="dk1"/>
          </a:lnRef>
          <a:fillRef idx="2">
            <a:schemeClr val="dk1"/>
          </a:fillRef>
          <a:effectRef idx="1">
            <a:schemeClr val="dk1"/>
          </a:effectRef>
          <a:fontRef idx="minor">
            <a:schemeClr val="dk1"/>
          </a:fontRef>
        </p:style>
        <p:txBody>
          <a:bodyPr>
            <a:normAutofit/>
          </a:bodyPr>
          <a:lstStyle/>
          <a:p>
            <a:r>
              <a:rPr lang="fr-FR" sz="4800" b="1" i="1" u="sng" dirty="0" err="1">
                <a:latin typeface="Andalus" pitchFamily="18" charset="-78"/>
                <a:cs typeface="Andalus" pitchFamily="18" charset="-78"/>
              </a:rPr>
              <a:t>خطة</a:t>
            </a:r>
            <a:r>
              <a:rPr lang="fr-FR" sz="4800" b="1" i="1" u="sng" dirty="0">
                <a:latin typeface="Andalus" pitchFamily="18" charset="-78"/>
                <a:cs typeface="Andalus" pitchFamily="18" charset="-78"/>
              </a:rPr>
              <a:t> </a:t>
            </a:r>
            <a:r>
              <a:rPr lang="fr-FR" sz="4800" b="1" i="1" u="sng" dirty="0" err="1">
                <a:latin typeface="Andalus" pitchFamily="18" charset="-78"/>
                <a:cs typeface="Andalus" pitchFamily="18" charset="-78"/>
              </a:rPr>
              <a:t>البح</a:t>
            </a:r>
            <a:r>
              <a:rPr lang="fr-FR" sz="4800" b="1" i="1" u="sng" dirty="0">
                <a:latin typeface="Andalus" pitchFamily="18" charset="-78"/>
                <a:cs typeface="Andalus" pitchFamily="18" charset="-78"/>
              </a:rPr>
              <a:t>ــــــــــث</a:t>
            </a:r>
          </a:p>
        </p:txBody>
      </p:sp>
      <p:sp>
        <p:nvSpPr>
          <p:cNvPr id="3" name="Espace réservé du contenu 2">
            <a:extLst>
              <a:ext uri="{FF2B5EF4-FFF2-40B4-BE49-F238E27FC236}">
                <a16:creationId xmlns:a16="http://schemas.microsoft.com/office/drawing/2014/main" xmlns="" id="{F70DFF35-D24F-6866-C396-3DED99B516F1}"/>
              </a:ext>
            </a:extLst>
          </p:cNvPr>
          <p:cNvSpPr>
            <a:spLocks noGrp="1"/>
          </p:cNvSpPr>
          <p:nvPr>
            <p:ph idx="1"/>
          </p:nvPr>
        </p:nvSpPr>
        <p:spPr>
          <a:xfrm>
            <a:off x="982267" y="1589484"/>
            <a:ext cx="10072686" cy="5036059"/>
          </a:xfrm>
        </p:spPr>
        <p:txBody>
          <a:bodyPr>
            <a:normAutofit fontScale="92500" lnSpcReduction="10000"/>
          </a:bodyPr>
          <a:lstStyle/>
          <a:p>
            <a:pPr algn="r" rtl="1"/>
            <a:r>
              <a:rPr lang="fr-FR" sz="3200" b="1" u="sng" dirty="0" err="1" smtClean="0">
                <a:solidFill>
                  <a:schemeClr val="tx1"/>
                </a:solidFill>
              </a:rPr>
              <a:t>مقدمة</a:t>
            </a:r>
            <a:r>
              <a:rPr lang="fr-FR" sz="3200" b="1" u="sng" dirty="0" smtClean="0">
                <a:solidFill>
                  <a:schemeClr val="tx1"/>
                </a:solidFill>
              </a:rPr>
              <a:t> </a:t>
            </a:r>
            <a:r>
              <a:rPr lang="fr-FR" sz="3200" b="1" u="sng" dirty="0">
                <a:solidFill>
                  <a:schemeClr val="tx1"/>
                </a:solidFill>
              </a:rPr>
              <a:t>:</a:t>
            </a:r>
          </a:p>
          <a:p>
            <a:pPr marL="0" indent="0" algn="r" rtl="1">
              <a:buNone/>
            </a:pPr>
            <a:endParaRPr lang="fr-FR" sz="3200" b="1" u="sng" dirty="0">
              <a:solidFill>
                <a:schemeClr val="tx1"/>
              </a:solidFill>
            </a:endParaRPr>
          </a:p>
          <a:p>
            <a:pPr algn="r" rtl="1"/>
            <a:r>
              <a:rPr lang="fr-FR" sz="3200" b="1" u="sng" dirty="0" err="1">
                <a:solidFill>
                  <a:schemeClr val="tx1"/>
                </a:solidFill>
              </a:rPr>
              <a:t>المبحث</a:t>
            </a:r>
            <a:r>
              <a:rPr lang="fr-FR" sz="3200" b="1" u="sng" dirty="0">
                <a:solidFill>
                  <a:schemeClr val="tx1"/>
                </a:solidFill>
              </a:rPr>
              <a:t> </a:t>
            </a:r>
            <a:r>
              <a:rPr lang="fr-FR" sz="3200" b="1" u="sng" dirty="0" smtClean="0">
                <a:solidFill>
                  <a:schemeClr val="tx1"/>
                </a:solidFill>
              </a:rPr>
              <a:t>ا</a:t>
            </a:r>
            <a:r>
              <a:rPr lang="ar-DZ" sz="3200" b="1" u="sng" dirty="0" err="1" smtClean="0">
                <a:solidFill>
                  <a:schemeClr val="tx1"/>
                </a:solidFill>
              </a:rPr>
              <a:t>لأ</a:t>
            </a:r>
            <a:r>
              <a:rPr lang="fr-FR" sz="3200" b="1" u="sng" dirty="0" err="1" smtClean="0">
                <a:solidFill>
                  <a:schemeClr val="tx1"/>
                </a:solidFill>
              </a:rPr>
              <a:t>ول</a:t>
            </a:r>
            <a:r>
              <a:rPr lang="fr-FR" sz="3200" b="1" u="sng" dirty="0" smtClean="0">
                <a:solidFill>
                  <a:schemeClr val="tx1"/>
                </a:solidFill>
              </a:rPr>
              <a:t> </a:t>
            </a:r>
            <a:r>
              <a:rPr lang="fr-FR" sz="3200" b="1" u="sng" dirty="0">
                <a:solidFill>
                  <a:schemeClr val="tx1"/>
                </a:solidFill>
              </a:rPr>
              <a:t>: </a:t>
            </a:r>
            <a:r>
              <a:rPr lang="ar-DZ" sz="3200" b="1" u="sng" dirty="0" smtClean="0">
                <a:solidFill>
                  <a:schemeClr val="tx1"/>
                </a:solidFill>
              </a:rPr>
              <a:t> أ</a:t>
            </a:r>
            <a:r>
              <a:rPr lang="fr-FR" sz="3200" dirty="0" err="1" smtClean="0">
                <a:solidFill>
                  <a:schemeClr val="tx1"/>
                </a:solidFill>
              </a:rPr>
              <a:t>ساسيات</a:t>
            </a:r>
            <a:r>
              <a:rPr lang="fr-FR" sz="3200" dirty="0" smtClean="0">
                <a:solidFill>
                  <a:schemeClr val="tx1"/>
                </a:solidFill>
              </a:rPr>
              <a:t> </a:t>
            </a:r>
            <a:r>
              <a:rPr lang="fr-FR" sz="3200" dirty="0" err="1">
                <a:solidFill>
                  <a:schemeClr val="tx1"/>
                </a:solidFill>
              </a:rPr>
              <a:t>حول</a:t>
            </a:r>
            <a:r>
              <a:rPr lang="fr-FR" sz="3200" dirty="0">
                <a:solidFill>
                  <a:schemeClr val="tx1"/>
                </a:solidFill>
              </a:rPr>
              <a:t> الاستثمار </a:t>
            </a:r>
            <a:endParaRPr lang="fr-FR" sz="3200" b="1" u="sng" dirty="0">
              <a:solidFill>
                <a:schemeClr val="tx1"/>
              </a:solidFill>
            </a:endParaRPr>
          </a:p>
          <a:p>
            <a:pPr marL="0" indent="0" algn="r" rtl="1">
              <a:buNone/>
            </a:pPr>
            <a:r>
              <a:rPr lang="fr-FR" sz="3200" b="1" dirty="0">
                <a:solidFill>
                  <a:schemeClr val="tx1"/>
                </a:solidFill>
              </a:rPr>
              <a:t>.        </a:t>
            </a:r>
            <a:r>
              <a:rPr lang="fr-FR" sz="3200" b="1" u="sng" dirty="0" err="1">
                <a:solidFill>
                  <a:schemeClr val="tx1"/>
                </a:solidFill>
              </a:rPr>
              <a:t>المطلب</a:t>
            </a:r>
            <a:r>
              <a:rPr lang="fr-FR" sz="3200" b="1" u="sng" dirty="0">
                <a:solidFill>
                  <a:schemeClr val="tx1"/>
                </a:solidFill>
              </a:rPr>
              <a:t> </a:t>
            </a:r>
            <a:r>
              <a:rPr lang="fr-FR" sz="3200" b="1" u="sng" dirty="0" smtClean="0">
                <a:solidFill>
                  <a:schemeClr val="tx1"/>
                </a:solidFill>
              </a:rPr>
              <a:t>ا</a:t>
            </a:r>
            <a:r>
              <a:rPr lang="ar-DZ" sz="3200" b="1" u="sng" dirty="0" err="1" smtClean="0">
                <a:solidFill>
                  <a:schemeClr val="tx1"/>
                </a:solidFill>
              </a:rPr>
              <a:t>لأ</a:t>
            </a:r>
            <a:r>
              <a:rPr lang="fr-FR" sz="3200" b="1" u="sng" dirty="0" err="1" smtClean="0">
                <a:solidFill>
                  <a:schemeClr val="tx1"/>
                </a:solidFill>
              </a:rPr>
              <a:t>ول</a:t>
            </a:r>
            <a:r>
              <a:rPr lang="fr-FR" sz="3200" b="1" u="sng" dirty="0" smtClean="0">
                <a:solidFill>
                  <a:schemeClr val="tx1"/>
                </a:solidFill>
              </a:rPr>
              <a:t> :</a:t>
            </a:r>
            <a:r>
              <a:rPr lang="ar-DZ" sz="3200" b="1" u="sng" dirty="0" smtClean="0">
                <a:solidFill>
                  <a:schemeClr val="tx1"/>
                </a:solidFill>
              </a:rPr>
              <a:t> </a:t>
            </a:r>
            <a:r>
              <a:rPr lang="fr-FR" sz="3200" dirty="0" err="1" smtClean="0">
                <a:solidFill>
                  <a:schemeClr val="tx1"/>
                </a:solidFill>
              </a:rPr>
              <a:t>مفهوم</a:t>
            </a:r>
            <a:r>
              <a:rPr lang="fr-FR" sz="3200" dirty="0" smtClean="0">
                <a:solidFill>
                  <a:schemeClr val="tx1"/>
                </a:solidFill>
              </a:rPr>
              <a:t> </a:t>
            </a:r>
            <a:r>
              <a:rPr lang="fr-FR" sz="3200" dirty="0" err="1">
                <a:solidFill>
                  <a:schemeClr val="tx1"/>
                </a:solidFill>
              </a:rPr>
              <a:t>وخصائص</a:t>
            </a:r>
            <a:r>
              <a:rPr lang="fr-FR" sz="3200" dirty="0">
                <a:solidFill>
                  <a:schemeClr val="tx1"/>
                </a:solidFill>
              </a:rPr>
              <a:t> الاستثمار </a:t>
            </a:r>
            <a:endParaRPr lang="fr-FR" sz="3200" b="1" u="sng" dirty="0">
              <a:solidFill>
                <a:schemeClr val="tx1"/>
              </a:solidFill>
            </a:endParaRPr>
          </a:p>
          <a:p>
            <a:pPr marL="0" indent="0" algn="r" rtl="1">
              <a:buNone/>
            </a:pPr>
            <a:r>
              <a:rPr lang="fr-FR" sz="3200" b="1" dirty="0">
                <a:solidFill>
                  <a:schemeClr val="tx1"/>
                </a:solidFill>
              </a:rPr>
              <a:t>          </a:t>
            </a:r>
            <a:r>
              <a:rPr lang="fr-FR" sz="3200" b="1" u="sng" dirty="0" err="1">
                <a:solidFill>
                  <a:schemeClr val="tx1"/>
                </a:solidFill>
              </a:rPr>
              <a:t>المطلب</a:t>
            </a:r>
            <a:r>
              <a:rPr lang="fr-FR" sz="3200" b="1" u="sng" dirty="0">
                <a:solidFill>
                  <a:schemeClr val="tx1"/>
                </a:solidFill>
              </a:rPr>
              <a:t> </a:t>
            </a:r>
            <a:r>
              <a:rPr lang="fr-FR" sz="3200" b="1" u="sng" dirty="0" err="1">
                <a:solidFill>
                  <a:schemeClr val="tx1"/>
                </a:solidFill>
              </a:rPr>
              <a:t>الثاني</a:t>
            </a:r>
            <a:r>
              <a:rPr lang="fr-FR" sz="3200" b="1" u="sng" dirty="0">
                <a:solidFill>
                  <a:schemeClr val="tx1"/>
                </a:solidFill>
              </a:rPr>
              <a:t> </a:t>
            </a:r>
            <a:r>
              <a:rPr lang="fr-FR" sz="3200" b="1" u="sng" dirty="0" smtClean="0">
                <a:solidFill>
                  <a:schemeClr val="tx1"/>
                </a:solidFill>
              </a:rPr>
              <a:t>:</a:t>
            </a:r>
            <a:r>
              <a:rPr lang="ar-DZ" sz="3200" b="1" u="sng" dirty="0" smtClean="0">
                <a:solidFill>
                  <a:schemeClr val="tx1"/>
                </a:solidFill>
              </a:rPr>
              <a:t> أ</a:t>
            </a:r>
            <a:r>
              <a:rPr lang="fr-FR" sz="3200" dirty="0" err="1" smtClean="0">
                <a:solidFill>
                  <a:schemeClr val="tx1"/>
                </a:solidFill>
              </a:rPr>
              <a:t>هداف</a:t>
            </a:r>
            <a:r>
              <a:rPr lang="fr-FR" sz="3200" dirty="0" smtClean="0">
                <a:solidFill>
                  <a:schemeClr val="tx1"/>
                </a:solidFill>
              </a:rPr>
              <a:t> </a:t>
            </a:r>
            <a:r>
              <a:rPr lang="fr-FR" sz="3200" dirty="0">
                <a:solidFill>
                  <a:schemeClr val="tx1"/>
                </a:solidFill>
              </a:rPr>
              <a:t>و </a:t>
            </a:r>
            <a:r>
              <a:rPr lang="fr-FR" sz="3200" dirty="0" err="1">
                <a:solidFill>
                  <a:schemeClr val="tx1"/>
                </a:solidFill>
              </a:rPr>
              <a:t>مخاطر</a:t>
            </a:r>
            <a:r>
              <a:rPr lang="fr-FR" sz="3200" dirty="0">
                <a:solidFill>
                  <a:schemeClr val="tx1"/>
                </a:solidFill>
              </a:rPr>
              <a:t> الاستثمار </a:t>
            </a:r>
            <a:endParaRPr lang="fr-FR" sz="3200" b="1" u="sng" dirty="0">
              <a:solidFill>
                <a:schemeClr val="tx1"/>
              </a:solidFill>
            </a:endParaRPr>
          </a:p>
          <a:p>
            <a:pPr marL="0" indent="0" algn="r" rtl="1">
              <a:buNone/>
            </a:pPr>
            <a:r>
              <a:rPr lang="fr-FR" sz="3200" b="1" dirty="0">
                <a:solidFill>
                  <a:schemeClr val="tx1"/>
                </a:solidFill>
              </a:rPr>
              <a:t>          </a:t>
            </a:r>
            <a:r>
              <a:rPr lang="fr-FR" sz="3200" b="1" u="sng" dirty="0" err="1">
                <a:solidFill>
                  <a:schemeClr val="tx1"/>
                </a:solidFill>
              </a:rPr>
              <a:t>المطلب</a:t>
            </a:r>
            <a:r>
              <a:rPr lang="fr-FR" sz="3200" b="1" u="sng" dirty="0">
                <a:solidFill>
                  <a:schemeClr val="tx1"/>
                </a:solidFill>
              </a:rPr>
              <a:t> </a:t>
            </a:r>
            <a:r>
              <a:rPr lang="fr-FR" sz="3200" b="1" u="sng" dirty="0" err="1">
                <a:solidFill>
                  <a:schemeClr val="tx1"/>
                </a:solidFill>
              </a:rPr>
              <a:t>الثالث</a:t>
            </a:r>
            <a:r>
              <a:rPr lang="fr-FR" sz="3200" b="1" u="sng" dirty="0">
                <a:solidFill>
                  <a:schemeClr val="tx1"/>
                </a:solidFill>
              </a:rPr>
              <a:t> </a:t>
            </a:r>
            <a:r>
              <a:rPr lang="fr-FR" sz="3200" b="1" u="sng" dirty="0" smtClean="0">
                <a:solidFill>
                  <a:schemeClr val="tx1"/>
                </a:solidFill>
              </a:rPr>
              <a:t>:</a:t>
            </a:r>
            <a:r>
              <a:rPr lang="ar-DZ" sz="3200" b="1" u="sng" dirty="0" smtClean="0">
                <a:solidFill>
                  <a:schemeClr val="tx1"/>
                </a:solidFill>
              </a:rPr>
              <a:t> </a:t>
            </a:r>
            <a:r>
              <a:rPr lang="fr-FR" sz="3200" dirty="0" err="1" smtClean="0">
                <a:solidFill>
                  <a:schemeClr val="tx1"/>
                </a:solidFill>
              </a:rPr>
              <a:t>محددات</a:t>
            </a:r>
            <a:r>
              <a:rPr lang="fr-FR" sz="3200" dirty="0" smtClean="0">
                <a:solidFill>
                  <a:schemeClr val="tx1"/>
                </a:solidFill>
              </a:rPr>
              <a:t> </a:t>
            </a:r>
            <a:r>
              <a:rPr lang="fr-FR" sz="3200" dirty="0">
                <a:solidFill>
                  <a:schemeClr val="tx1"/>
                </a:solidFill>
              </a:rPr>
              <a:t>الاستثمار </a:t>
            </a:r>
            <a:endParaRPr lang="fr-FR" sz="3200" b="1" u="sng" dirty="0">
              <a:solidFill>
                <a:schemeClr val="tx1"/>
              </a:solidFill>
            </a:endParaRPr>
          </a:p>
          <a:p>
            <a:pPr marL="0" indent="0" algn="r" rtl="1">
              <a:buNone/>
            </a:pPr>
            <a:r>
              <a:rPr lang="fr-FR" sz="3200" b="1" dirty="0">
                <a:solidFill>
                  <a:schemeClr val="tx1"/>
                </a:solidFill>
              </a:rPr>
              <a:t>          </a:t>
            </a:r>
            <a:r>
              <a:rPr lang="fr-FR" sz="3200" b="1" u="sng" dirty="0" err="1">
                <a:solidFill>
                  <a:schemeClr val="tx1"/>
                </a:solidFill>
              </a:rPr>
              <a:t>المطلب</a:t>
            </a:r>
            <a:r>
              <a:rPr lang="fr-FR" sz="3200" b="1" u="sng" dirty="0">
                <a:solidFill>
                  <a:schemeClr val="tx1"/>
                </a:solidFill>
              </a:rPr>
              <a:t> </a:t>
            </a:r>
            <a:r>
              <a:rPr lang="fr-FR" sz="3200" b="1" u="sng" dirty="0" err="1">
                <a:solidFill>
                  <a:schemeClr val="tx1"/>
                </a:solidFill>
              </a:rPr>
              <a:t>الرابع</a:t>
            </a:r>
            <a:r>
              <a:rPr lang="fr-FR" sz="3200" b="1" u="sng" dirty="0">
                <a:solidFill>
                  <a:schemeClr val="tx1"/>
                </a:solidFill>
              </a:rPr>
              <a:t> </a:t>
            </a:r>
            <a:r>
              <a:rPr lang="fr-FR" sz="3200" b="1" u="sng" dirty="0" smtClean="0">
                <a:solidFill>
                  <a:schemeClr val="tx1"/>
                </a:solidFill>
              </a:rPr>
              <a:t>:</a:t>
            </a:r>
            <a:r>
              <a:rPr lang="ar-DZ" sz="3200" b="1" u="sng" dirty="0" smtClean="0">
                <a:solidFill>
                  <a:schemeClr val="tx1"/>
                </a:solidFill>
              </a:rPr>
              <a:t> أ</a:t>
            </a:r>
            <a:r>
              <a:rPr lang="fr-FR" sz="3200" dirty="0" err="1" smtClean="0">
                <a:solidFill>
                  <a:schemeClr val="tx1"/>
                </a:solidFill>
              </a:rPr>
              <a:t>دوات</a:t>
            </a:r>
            <a:r>
              <a:rPr lang="fr-FR" sz="3200" dirty="0" smtClean="0">
                <a:solidFill>
                  <a:schemeClr val="tx1"/>
                </a:solidFill>
              </a:rPr>
              <a:t> </a:t>
            </a:r>
            <a:r>
              <a:rPr lang="fr-FR" sz="3200" dirty="0">
                <a:solidFill>
                  <a:schemeClr val="tx1"/>
                </a:solidFill>
              </a:rPr>
              <a:t>الاستثمار </a:t>
            </a:r>
          </a:p>
          <a:p>
            <a:pPr marL="0" indent="0" algn="r" rtl="1">
              <a:buNone/>
            </a:pPr>
            <a:endParaRPr lang="fr-FR" sz="3200" dirty="0">
              <a:solidFill>
                <a:schemeClr val="tx1"/>
              </a:solidFill>
            </a:endParaRPr>
          </a:p>
          <a:p>
            <a:pPr marL="0" indent="0" algn="r" rtl="1"/>
            <a:r>
              <a:rPr lang="fr-FR" sz="3200" b="1" u="sng" dirty="0" err="1" smtClean="0">
                <a:solidFill>
                  <a:schemeClr val="tx1"/>
                </a:solidFill>
              </a:rPr>
              <a:t>خاتمة</a:t>
            </a:r>
            <a:r>
              <a:rPr lang="fr-FR" sz="3200" b="1" u="sng" dirty="0" smtClean="0">
                <a:solidFill>
                  <a:schemeClr val="tx1"/>
                </a:solidFill>
              </a:rPr>
              <a:t> </a:t>
            </a:r>
            <a:r>
              <a:rPr lang="fr-FR" sz="3200" b="1" u="sng" dirty="0">
                <a:solidFill>
                  <a:schemeClr val="tx1"/>
                </a:solidFill>
              </a:rPr>
              <a:t>:</a:t>
            </a:r>
          </a:p>
        </p:txBody>
      </p:sp>
    </p:spTree>
    <p:extLst>
      <p:ext uri="{BB962C8B-B14F-4D97-AF65-F5344CB8AC3E}">
        <p14:creationId xmlns:p14="http://schemas.microsoft.com/office/powerpoint/2010/main" xmlns="" val="1851504752"/>
      </p:ext>
    </p:extLst>
  </p:cSld>
  <p:clrMapOvr>
    <a:masterClrMapping/>
  </p:clrMapOvr>
  <p:transition spd="slow">
    <p:strips dir="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78780F4A-2A13-EEC5-98C4-8E2E3180F20A}"/>
              </a:ext>
            </a:extLst>
          </p:cNvPr>
          <p:cNvSpPr>
            <a:spLocks noGrp="1"/>
          </p:cNvSpPr>
          <p:nvPr>
            <p:ph idx="1"/>
          </p:nvPr>
        </p:nvSpPr>
        <p:spPr>
          <a:xfrm>
            <a:off x="497086" y="2191558"/>
            <a:ext cx="11197828" cy="3273410"/>
          </a:xfrm>
        </p:spPr>
        <p:txBody>
          <a:bodyPr>
            <a:normAutofit/>
          </a:bodyPr>
          <a:lstStyle/>
          <a:p>
            <a:pPr algn="r" rtl="1"/>
            <a:r>
              <a:rPr lang="fr-FR" sz="2000">
                <a:solidFill>
                  <a:schemeClr val="tx1"/>
                </a:solidFill>
              </a:rPr>
              <a:t>وهي وثائق إثبات ملكية الأشياء أو حقوق في استخدام خدمات معينة وتعتبر ديون على بعض الأشخاص الطبيعيين، و السندات لها عدة أنواع مختلفة مثل :
_ السندات التي تصدر عن الحكومة ويطلق عليها السندات الحكومية وهي عبارة عن صكوك طويلة وقصيرة المدى تقوم الدولة بإصدارها للتخلص من العجز الاقتصادي والحصول على الموارد .
_ السندات التي تصدر عن الشركات والمؤسسات : وهي عبارة عن عقود بين المؤسسة وهنا تسمى المقترض والمستثمرين ويطلق عليهم المقرضين وطبقا لها يعطى المستثمر المؤسسة مبلغ من المال مع التعهد من المؤسسة برد المبلغ بعد فترة معينة وإضافة عليه الفوائد.</a:t>
            </a:r>
          </a:p>
        </p:txBody>
      </p:sp>
      <p:sp>
        <p:nvSpPr>
          <p:cNvPr id="5" name="Rectangle : coins arrondis 4">
            <a:extLst>
              <a:ext uri="{FF2B5EF4-FFF2-40B4-BE49-F238E27FC236}">
                <a16:creationId xmlns:a16="http://schemas.microsoft.com/office/drawing/2014/main" xmlns="" id="{6449694D-081B-4C3C-58BA-D57BC668EC8E}"/>
              </a:ext>
            </a:extLst>
          </p:cNvPr>
          <p:cNvSpPr/>
          <p:nvPr/>
        </p:nvSpPr>
        <p:spPr>
          <a:xfrm>
            <a:off x="8087318" y="677539"/>
            <a:ext cx="3316487" cy="1092994"/>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rtl="1"/>
            <a:r>
              <a:rPr lang="fr-FR" sz="2800" b="1" i="1" u="sng">
                <a:solidFill>
                  <a:schemeClr val="tx1"/>
                </a:solidFill>
              </a:rPr>
              <a:t>السندات :</a:t>
            </a:r>
            <a:r>
              <a:rPr lang="fr-FR" sz="2800" b="1" i="1" u="sng"/>
              <a:t> </a:t>
            </a:r>
          </a:p>
        </p:txBody>
      </p:sp>
    </p:spTree>
    <p:extLst>
      <p:ext uri="{BB962C8B-B14F-4D97-AF65-F5344CB8AC3E}">
        <p14:creationId xmlns:p14="http://schemas.microsoft.com/office/powerpoint/2010/main" xmlns="" val="1872917542"/>
      </p:ext>
    </p:extLst>
  </p:cSld>
  <p:clrMapOvr>
    <a:masterClrMapping/>
  </p:clrMapOvr>
  <p:transition spd="slow">
    <p:pull dir="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E2CC913-D1D4-D989-AFD6-096480805159}"/>
              </a:ext>
            </a:extLst>
          </p:cNvPr>
          <p:cNvSpPr>
            <a:spLocks noGrp="1"/>
          </p:cNvSpPr>
          <p:nvPr>
            <p:ph type="ctrTitle"/>
          </p:nvPr>
        </p:nvSpPr>
        <p:spPr>
          <a:xfrm>
            <a:off x="1600199" y="2386743"/>
            <a:ext cx="9454753" cy="2149537"/>
          </a:xfrm>
          <a:prstGeom prst="ellipse">
            <a:avLst/>
          </a:prstGeom>
          <a:ln>
            <a:solidFill>
              <a:schemeClr val="tx1"/>
            </a:solidFill>
          </a:ln>
        </p:spPr>
        <p:style>
          <a:lnRef idx="1">
            <a:schemeClr val="dk1"/>
          </a:lnRef>
          <a:fillRef idx="2">
            <a:schemeClr val="dk1"/>
          </a:fillRef>
          <a:effectRef idx="1">
            <a:schemeClr val="dk1"/>
          </a:effectRef>
          <a:fontRef idx="minor">
            <a:schemeClr val="dk1"/>
          </a:fontRef>
        </p:style>
        <p:txBody>
          <a:bodyPr>
            <a:normAutofit/>
          </a:bodyPr>
          <a:lstStyle/>
          <a:p>
            <a:pPr rtl="1"/>
            <a:r>
              <a:rPr lang="fr-FR" sz="5400" b="1" i="1" u="sng" dirty="0" smtClean="0">
                <a:solidFill>
                  <a:schemeClr val="bg1"/>
                </a:solidFill>
                <a:latin typeface="Andalus" pitchFamily="18" charset="-78"/>
                <a:cs typeface="Andalus" pitchFamily="18" charset="-78"/>
              </a:rPr>
              <a:t>خ</a:t>
            </a:r>
            <a:r>
              <a:rPr lang="ar-DZ" sz="5400" b="1" i="1" u="sng" dirty="0" smtClean="0">
                <a:solidFill>
                  <a:schemeClr val="bg1"/>
                </a:solidFill>
                <a:latin typeface="Andalus" pitchFamily="18" charset="-78"/>
                <a:cs typeface="Andalus" pitchFamily="18" charset="-78"/>
              </a:rPr>
              <a:t>ــــــــ</a:t>
            </a:r>
            <a:r>
              <a:rPr lang="fr-FR" sz="5400" b="1" i="1" u="sng" dirty="0" err="1" smtClean="0">
                <a:solidFill>
                  <a:schemeClr val="bg1"/>
                </a:solidFill>
                <a:latin typeface="Andalus" pitchFamily="18" charset="-78"/>
                <a:cs typeface="Andalus" pitchFamily="18" charset="-78"/>
              </a:rPr>
              <a:t>ات</a:t>
            </a:r>
            <a:r>
              <a:rPr lang="ar-DZ" sz="5400" b="1" i="1" u="sng" dirty="0" smtClean="0">
                <a:solidFill>
                  <a:schemeClr val="bg1"/>
                </a:solidFill>
                <a:latin typeface="Andalus" pitchFamily="18" charset="-78"/>
                <a:cs typeface="Andalus" pitchFamily="18" charset="-78"/>
              </a:rPr>
              <a:t>ــــــ</a:t>
            </a:r>
            <a:r>
              <a:rPr lang="fr-FR" sz="5400" b="1" i="1" u="sng" dirty="0" smtClean="0">
                <a:solidFill>
                  <a:schemeClr val="bg1"/>
                </a:solidFill>
                <a:latin typeface="Andalus" pitchFamily="18" charset="-78"/>
                <a:cs typeface="Andalus" pitchFamily="18" charset="-78"/>
              </a:rPr>
              <a:t>م</a:t>
            </a:r>
            <a:r>
              <a:rPr lang="ar-DZ" sz="5400" b="1" i="1" u="sng" dirty="0" smtClean="0">
                <a:solidFill>
                  <a:schemeClr val="bg1"/>
                </a:solidFill>
                <a:latin typeface="Andalus" pitchFamily="18" charset="-78"/>
                <a:cs typeface="Andalus" pitchFamily="18" charset="-78"/>
              </a:rPr>
              <a:t>ـــــ</a:t>
            </a:r>
            <a:r>
              <a:rPr lang="fr-FR" sz="5400" b="1" i="1" u="sng" dirty="0" smtClean="0">
                <a:solidFill>
                  <a:schemeClr val="bg1"/>
                </a:solidFill>
                <a:latin typeface="Andalus" pitchFamily="18" charset="-78"/>
                <a:cs typeface="Andalus" pitchFamily="18" charset="-78"/>
              </a:rPr>
              <a:t>ة</a:t>
            </a:r>
            <a:endParaRPr lang="fr-FR" sz="5400" b="1" i="1" u="sng" dirty="0">
              <a:solidFill>
                <a:schemeClr val="bg1"/>
              </a:solidFill>
              <a:latin typeface="Andalus" pitchFamily="18" charset="-78"/>
              <a:cs typeface="Andalus" pitchFamily="18" charset="-78"/>
            </a:endParaRPr>
          </a:p>
        </p:txBody>
      </p:sp>
    </p:spTree>
    <p:extLst>
      <p:ext uri="{BB962C8B-B14F-4D97-AF65-F5344CB8AC3E}">
        <p14:creationId xmlns:p14="http://schemas.microsoft.com/office/powerpoint/2010/main" xmlns="" val="657387632"/>
      </p:ext>
    </p:extLst>
  </p:cSld>
  <p:clrMapOvr>
    <a:masterClrMapping/>
  </p:clrMapOvr>
  <p:transition spd="slow">
    <p:wheel spokes="3"/>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5B6FCB11-B235-F600-B6E8-043AA58DEAA4}"/>
              </a:ext>
            </a:extLst>
          </p:cNvPr>
          <p:cNvSpPr>
            <a:spLocks noGrp="1"/>
          </p:cNvSpPr>
          <p:nvPr>
            <p:ph idx="1"/>
          </p:nvPr>
        </p:nvSpPr>
        <p:spPr>
          <a:xfrm>
            <a:off x="1237607" y="1643050"/>
            <a:ext cx="9716786" cy="2964669"/>
          </a:xfrm>
        </p:spPr>
        <p:txBody>
          <a:bodyPr>
            <a:normAutofit/>
          </a:bodyPr>
          <a:lstStyle/>
          <a:p>
            <a:pPr algn="ctr" rtl="1"/>
            <a:r>
              <a:rPr lang="fr-FR" sz="3200" dirty="0" err="1">
                <a:solidFill>
                  <a:schemeClr val="tx1"/>
                </a:solidFill>
                <a:latin typeface="Simplified Arabic" pitchFamily="18" charset="-78"/>
                <a:cs typeface="Simplified Arabic" pitchFamily="18" charset="-78"/>
              </a:rPr>
              <a:t>من</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خلال</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بحثنا</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هذا</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توصلنا</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الى</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أن</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لكل</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أداة</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استثمارية</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مجموعة</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من</a:t>
            </a:r>
            <a:r>
              <a:rPr lang="fr-FR" sz="3200" dirty="0">
                <a:solidFill>
                  <a:schemeClr val="tx1"/>
                </a:solidFill>
                <a:latin typeface="Simplified Arabic" pitchFamily="18" charset="-78"/>
                <a:cs typeface="Simplified Arabic" pitchFamily="18" charset="-78"/>
              </a:rPr>
              <a:t> </a:t>
            </a:r>
            <a:r>
              <a:rPr lang="fr-FR" sz="3200" dirty="0" err="1" smtClean="0">
                <a:solidFill>
                  <a:schemeClr val="tx1"/>
                </a:solidFill>
                <a:latin typeface="Simplified Arabic" pitchFamily="18" charset="-78"/>
                <a:cs typeface="Simplified Arabic" pitchFamily="18" charset="-78"/>
              </a:rPr>
              <a:t>المزايا</a:t>
            </a:r>
            <a:r>
              <a:rPr lang="fr-FR" sz="3200" dirty="0" smtClean="0">
                <a:solidFill>
                  <a:schemeClr val="tx1"/>
                </a:solidFill>
                <a:latin typeface="Simplified Arabic" pitchFamily="18" charset="-78"/>
                <a:cs typeface="Simplified Arabic" pitchFamily="18" charset="-78"/>
              </a:rPr>
              <a:t>،</a:t>
            </a:r>
            <a:r>
              <a:rPr lang="ar-DZ" sz="3200" dirty="0" smtClean="0">
                <a:solidFill>
                  <a:schemeClr val="tx1"/>
                </a:solidFill>
                <a:latin typeface="Simplified Arabic" pitchFamily="18" charset="-78"/>
                <a:cs typeface="Simplified Arabic" pitchFamily="18" charset="-78"/>
              </a:rPr>
              <a:t> </a:t>
            </a:r>
            <a:r>
              <a:rPr lang="fr-FR" sz="3200" dirty="0" err="1" smtClean="0">
                <a:solidFill>
                  <a:schemeClr val="tx1"/>
                </a:solidFill>
                <a:latin typeface="Simplified Arabic" pitchFamily="18" charset="-78"/>
                <a:cs typeface="Simplified Arabic" pitchFamily="18" charset="-78"/>
              </a:rPr>
              <a:t>حيث</a:t>
            </a:r>
            <a:r>
              <a:rPr lang="fr-FR" sz="3200" dirty="0" smtClean="0">
                <a:solidFill>
                  <a:schemeClr val="tx1"/>
                </a:solidFill>
                <a:latin typeface="Simplified Arabic" pitchFamily="18" charset="-78"/>
                <a:cs typeface="Simplified Arabic" pitchFamily="18" charset="-78"/>
              </a:rPr>
              <a:t> </a:t>
            </a:r>
            <a:r>
              <a:rPr lang="ar-DZ" sz="3200" dirty="0" err="1" smtClean="0">
                <a:solidFill>
                  <a:schemeClr val="tx1"/>
                </a:solidFill>
                <a:latin typeface="Simplified Arabic" pitchFamily="18" charset="-78"/>
                <a:cs typeface="Simplified Arabic" pitchFamily="18" charset="-78"/>
              </a:rPr>
              <a:t>أ</a:t>
            </a:r>
            <a:r>
              <a:rPr lang="fr-FR" sz="3200" dirty="0" smtClean="0">
                <a:solidFill>
                  <a:schemeClr val="tx1"/>
                </a:solidFill>
                <a:latin typeface="Simplified Arabic" pitchFamily="18" charset="-78"/>
                <a:cs typeface="Simplified Arabic" pitchFamily="18" charset="-78"/>
              </a:rPr>
              <a:t>ن </a:t>
            </a:r>
            <a:r>
              <a:rPr lang="fr-FR" sz="3200" dirty="0" err="1">
                <a:solidFill>
                  <a:schemeClr val="tx1"/>
                </a:solidFill>
                <a:latin typeface="Simplified Arabic" pitchFamily="18" charset="-78"/>
                <a:cs typeface="Simplified Arabic" pitchFamily="18" charset="-78"/>
              </a:rPr>
              <a:t>اكثر</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الادوات</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انتشارا</a:t>
            </a:r>
            <a:r>
              <a:rPr lang="fr-FR" sz="3200" dirty="0">
                <a:solidFill>
                  <a:schemeClr val="tx1"/>
                </a:solidFill>
                <a:latin typeface="Simplified Arabic" pitchFamily="18" charset="-78"/>
                <a:cs typeface="Simplified Arabic" pitchFamily="18" charset="-78"/>
              </a:rPr>
              <a:t> و </a:t>
            </a:r>
            <a:r>
              <a:rPr lang="fr-FR" sz="3200" dirty="0" err="1">
                <a:solidFill>
                  <a:schemeClr val="tx1"/>
                </a:solidFill>
                <a:latin typeface="Simplified Arabic" pitchFamily="18" charset="-78"/>
                <a:cs typeface="Simplified Arabic" pitchFamily="18" charset="-78"/>
              </a:rPr>
              <a:t>استخداما</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هي</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الاوراق</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المالية</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ثم</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المشروعات</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الاقتصادية</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والسلع</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مع</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الاشارة</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الى</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أن</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ادوات</a:t>
            </a:r>
            <a:r>
              <a:rPr lang="fr-FR" sz="3200" dirty="0">
                <a:solidFill>
                  <a:schemeClr val="tx1"/>
                </a:solidFill>
                <a:latin typeface="Simplified Arabic" pitchFamily="18" charset="-78"/>
                <a:cs typeface="Simplified Arabic" pitchFamily="18" charset="-78"/>
              </a:rPr>
              <a:t> الاستثمار ،</a:t>
            </a:r>
            <a:r>
              <a:rPr lang="fr-FR" sz="3200" dirty="0" err="1">
                <a:solidFill>
                  <a:schemeClr val="tx1"/>
                </a:solidFill>
                <a:latin typeface="Simplified Arabic" pitchFamily="18" charset="-78"/>
                <a:cs typeface="Simplified Arabic" pitchFamily="18" charset="-78"/>
              </a:rPr>
              <a:t>الحقيقي</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يجب</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ان</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تحظى</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باهتمام</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اكبر</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من</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جانب</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الدول</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الملكية</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من</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خلال</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زيادة</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الحوافز</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لجلب</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هذه</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الاستثمارات</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الى</a:t>
            </a:r>
            <a:r>
              <a:rPr lang="fr-FR" sz="3200" dirty="0">
                <a:solidFill>
                  <a:schemeClr val="tx1"/>
                </a:solidFill>
                <a:latin typeface="Simplified Arabic" pitchFamily="18" charset="-78"/>
                <a:cs typeface="Simplified Arabic" pitchFamily="18" charset="-78"/>
              </a:rPr>
              <a:t> </a:t>
            </a:r>
            <a:r>
              <a:rPr lang="fr-FR" sz="3200" dirty="0" err="1">
                <a:solidFill>
                  <a:schemeClr val="tx1"/>
                </a:solidFill>
                <a:latin typeface="Simplified Arabic" pitchFamily="18" charset="-78"/>
                <a:cs typeface="Simplified Arabic" pitchFamily="18" charset="-78"/>
              </a:rPr>
              <a:t>بلدانها</a:t>
            </a:r>
            <a:r>
              <a:rPr lang="fr-FR" sz="3200" dirty="0">
                <a:solidFill>
                  <a:schemeClr val="tx1"/>
                </a:solidFill>
                <a:latin typeface="Simplified Arabic" pitchFamily="18" charset="-78"/>
                <a:cs typeface="Simplified Arabic" pitchFamily="18" charset="-78"/>
              </a:rPr>
              <a:t> .</a:t>
            </a:r>
          </a:p>
        </p:txBody>
      </p:sp>
    </p:spTree>
    <p:extLst>
      <p:ext uri="{BB962C8B-B14F-4D97-AF65-F5344CB8AC3E}">
        <p14:creationId xmlns:p14="http://schemas.microsoft.com/office/powerpoint/2010/main" xmlns="" val="3287658837"/>
      </p:ext>
    </p:extLst>
  </p:cSld>
  <p:clrMapOvr>
    <a:masterClrMapping/>
  </p:clrMapOvr>
  <p:transition spd="slow">
    <p:pull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F6BE344-454C-3B63-B16F-FC210ED58C80}"/>
              </a:ext>
            </a:extLst>
          </p:cNvPr>
          <p:cNvSpPr>
            <a:spLocks noGrp="1"/>
          </p:cNvSpPr>
          <p:nvPr>
            <p:ph type="title"/>
          </p:nvPr>
        </p:nvSpPr>
        <p:spPr>
          <a:xfrm>
            <a:off x="1523968" y="214290"/>
            <a:ext cx="8572560" cy="1203730"/>
          </a:xfrm>
          <a:prstGeom prst="roundRect">
            <a:avLst/>
          </a:prstGeom>
          <a:ln>
            <a:solidFill>
              <a:schemeClr val="bg1"/>
            </a:solidFill>
          </a:ln>
        </p:spPr>
        <p:style>
          <a:lnRef idx="1">
            <a:schemeClr val="dk1"/>
          </a:lnRef>
          <a:fillRef idx="2">
            <a:schemeClr val="dk1"/>
          </a:fillRef>
          <a:effectRef idx="1">
            <a:schemeClr val="dk1"/>
          </a:effectRef>
          <a:fontRef idx="minor">
            <a:schemeClr val="dk1"/>
          </a:fontRef>
        </p:style>
        <p:txBody>
          <a:bodyPr>
            <a:normAutofit/>
          </a:bodyPr>
          <a:lstStyle/>
          <a:p>
            <a:r>
              <a:rPr lang="fr-FR" sz="4000" b="1" i="1" dirty="0" smtClean="0">
                <a:solidFill>
                  <a:schemeClr val="tx2"/>
                </a:solidFill>
                <a:latin typeface="Andalus" pitchFamily="18" charset="-78"/>
                <a:cs typeface="Andalus" pitchFamily="18" charset="-78"/>
              </a:rPr>
              <a:t>م</a:t>
            </a:r>
            <a:r>
              <a:rPr lang="ar-DZ" sz="4000" b="1" i="1" dirty="0" smtClean="0">
                <a:solidFill>
                  <a:schemeClr val="tx2"/>
                </a:solidFill>
                <a:latin typeface="Andalus" pitchFamily="18" charset="-78"/>
                <a:cs typeface="Andalus" pitchFamily="18" charset="-78"/>
              </a:rPr>
              <a:t>ــ</a:t>
            </a:r>
            <a:r>
              <a:rPr lang="fr-FR" sz="4000" b="1" i="1" dirty="0" smtClean="0">
                <a:solidFill>
                  <a:schemeClr val="tx2"/>
                </a:solidFill>
                <a:latin typeface="Andalus" pitchFamily="18" charset="-78"/>
                <a:cs typeface="Andalus" pitchFamily="18" charset="-78"/>
              </a:rPr>
              <a:t>قدم</a:t>
            </a:r>
            <a:r>
              <a:rPr lang="ar-DZ" sz="4000" b="1" i="1" dirty="0" smtClean="0">
                <a:solidFill>
                  <a:schemeClr val="tx2"/>
                </a:solidFill>
                <a:latin typeface="Andalus" pitchFamily="18" charset="-78"/>
                <a:cs typeface="Andalus" pitchFamily="18" charset="-78"/>
              </a:rPr>
              <a:t>ـــ</a:t>
            </a:r>
            <a:r>
              <a:rPr lang="fr-FR" sz="4000" b="1" i="1" dirty="0" smtClean="0">
                <a:solidFill>
                  <a:schemeClr val="tx2"/>
                </a:solidFill>
                <a:latin typeface="Andalus" pitchFamily="18" charset="-78"/>
                <a:cs typeface="Andalus" pitchFamily="18" charset="-78"/>
              </a:rPr>
              <a:t>ة</a:t>
            </a:r>
            <a:endParaRPr lang="fr-FR" sz="4000" b="1" i="1" dirty="0">
              <a:solidFill>
                <a:schemeClr val="tx2"/>
              </a:solidFill>
              <a:latin typeface="Andalus" pitchFamily="18" charset="-78"/>
              <a:cs typeface="Andalus" pitchFamily="18" charset="-78"/>
            </a:endParaRPr>
          </a:p>
        </p:txBody>
      </p:sp>
      <p:sp>
        <p:nvSpPr>
          <p:cNvPr id="3" name="Espace réservé du contenu 2">
            <a:extLst>
              <a:ext uri="{FF2B5EF4-FFF2-40B4-BE49-F238E27FC236}">
                <a16:creationId xmlns:a16="http://schemas.microsoft.com/office/drawing/2014/main" xmlns="" id="{8072A5F7-E811-38CC-6FB4-064870B10507}"/>
              </a:ext>
            </a:extLst>
          </p:cNvPr>
          <p:cNvSpPr>
            <a:spLocks noGrp="1"/>
          </p:cNvSpPr>
          <p:nvPr>
            <p:ph idx="1"/>
          </p:nvPr>
        </p:nvSpPr>
        <p:spPr>
          <a:xfrm>
            <a:off x="479226" y="1770854"/>
            <a:ext cx="11233547" cy="3729836"/>
          </a:xfrm>
        </p:spPr>
        <p:txBody>
          <a:bodyPr>
            <a:normAutofit/>
          </a:bodyPr>
          <a:lstStyle/>
          <a:p>
            <a:pPr algn="r" rtl="1"/>
            <a:r>
              <a:rPr lang="fr-FR" sz="2400" dirty="0" err="1">
                <a:latin typeface="Simplified Arabic" pitchFamily="18" charset="-78"/>
                <a:cs typeface="Simplified Arabic" pitchFamily="18" charset="-78"/>
              </a:rPr>
              <a:t>أصبح</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موضوع</a:t>
            </a:r>
            <a:r>
              <a:rPr lang="fr-FR" sz="2400" dirty="0">
                <a:latin typeface="Simplified Arabic" pitchFamily="18" charset="-78"/>
                <a:cs typeface="Simplified Arabic" pitchFamily="18" charset="-78"/>
              </a:rPr>
              <a:t> الاستثمار </a:t>
            </a:r>
            <a:r>
              <a:rPr lang="fr-FR" sz="2400" dirty="0" err="1">
                <a:latin typeface="Simplified Arabic" pitchFamily="18" charset="-78"/>
                <a:cs typeface="Simplified Arabic" pitchFamily="18" charset="-78"/>
              </a:rPr>
              <a:t>من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الموضوعات</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التي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تحتل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مكانة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مهمة</a:t>
            </a:r>
            <a:r>
              <a:rPr lang="fr-FR" sz="2400" dirty="0">
                <a:latin typeface="Simplified Arabic" pitchFamily="18" charset="-78"/>
                <a:cs typeface="Simplified Arabic" pitchFamily="18" charset="-78"/>
              </a:rPr>
              <a:t> و </a:t>
            </a:r>
            <a:r>
              <a:rPr lang="ar-DZ" sz="2400" dirty="0" err="1" smtClean="0">
                <a:latin typeface="Simplified Arabic" pitchFamily="18" charset="-78"/>
                <a:cs typeface="Simplified Arabic" pitchFamily="18" charset="-78"/>
              </a:rPr>
              <a:t>أ</a:t>
            </a:r>
            <a:r>
              <a:rPr lang="fr-FR" sz="2400" dirty="0" err="1" smtClean="0">
                <a:latin typeface="Simplified Arabic" pitchFamily="18" charset="-78"/>
                <a:cs typeface="Simplified Arabic" pitchFamily="18" charset="-78"/>
              </a:rPr>
              <a:t>ساسية</a:t>
            </a:r>
            <a:r>
              <a:rPr lang="fr-FR" sz="2400" dirty="0" smtClean="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في</a:t>
            </a:r>
            <a:r>
              <a:rPr lang="fr-FR" sz="2400" dirty="0">
                <a:latin typeface="Simplified Arabic" pitchFamily="18" charset="-78"/>
                <a:cs typeface="Simplified Arabic" pitchFamily="18" charset="-78"/>
              </a:rPr>
              <a:t> </a:t>
            </a:r>
            <a:r>
              <a:rPr lang="ar-DZ" sz="2400" dirty="0" err="1" smtClean="0">
                <a:latin typeface="Simplified Arabic" pitchFamily="18" charset="-78"/>
                <a:cs typeface="Simplified Arabic" pitchFamily="18" charset="-78"/>
              </a:rPr>
              <a:t>أ</a:t>
            </a:r>
            <a:r>
              <a:rPr lang="fr-FR" sz="2400" dirty="0" err="1" smtClean="0">
                <a:latin typeface="Simplified Arabic" pitchFamily="18" charset="-78"/>
                <a:cs typeface="Simplified Arabic" pitchFamily="18" charset="-78"/>
              </a:rPr>
              <a:t>ولويات</a:t>
            </a:r>
            <a:r>
              <a:rPr lang="fr-FR" sz="2400" dirty="0" smtClean="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الدراسات</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الاقتصادية</a:t>
            </a:r>
            <a:r>
              <a:rPr lang="fr-FR" sz="2400" dirty="0">
                <a:latin typeface="Simplified Arabic" pitchFamily="18" charset="-78"/>
                <a:cs typeface="Simplified Arabic" pitchFamily="18" charset="-78"/>
              </a:rPr>
              <a:t> </a:t>
            </a:r>
            <a:r>
              <a:rPr lang="fr-FR" sz="2400" dirty="0" err="1" smtClean="0">
                <a:latin typeface="Simplified Arabic" pitchFamily="18" charset="-78"/>
                <a:cs typeface="Simplified Arabic" pitchFamily="18" charset="-78"/>
              </a:rPr>
              <a:t>والمالية</a:t>
            </a:r>
            <a:r>
              <a:rPr lang="fr-FR" sz="2400" dirty="0" smtClean="0">
                <a:latin typeface="Simplified Arabic" pitchFamily="18" charset="-78"/>
                <a:cs typeface="Simplified Arabic" pitchFamily="18" charset="-78"/>
              </a:rPr>
              <a:t> </a:t>
            </a:r>
            <a:r>
              <a:rPr lang="fr-FR" sz="2400" dirty="0" err="1" smtClean="0">
                <a:latin typeface="Simplified Arabic" pitchFamily="18" charset="-78"/>
                <a:cs typeface="Simplified Arabic" pitchFamily="18" charset="-78"/>
              </a:rPr>
              <a:t>والمصرفية</a:t>
            </a:r>
            <a:r>
              <a:rPr lang="fr-FR" sz="2400" dirty="0" smtClean="0">
                <a:latin typeface="Simplified Arabic" pitchFamily="18" charset="-78"/>
                <a:cs typeface="Simplified Arabic" pitchFamily="18" charset="-78"/>
              </a:rPr>
              <a:t> </a:t>
            </a:r>
            <a:r>
              <a:rPr lang="fr-FR" sz="2400" dirty="0" err="1" smtClean="0">
                <a:latin typeface="Simplified Arabic" pitchFamily="18" charset="-78"/>
                <a:cs typeface="Simplified Arabic" pitchFamily="18" charset="-78"/>
              </a:rPr>
              <a:t>والادارية</a:t>
            </a:r>
            <a:r>
              <a:rPr lang="fr-FR" sz="2400" dirty="0" smtClean="0">
                <a:latin typeface="Simplified Arabic" pitchFamily="18" charset="-78"/>
                <a:cs typeface="Simplified Arabic" pitchFamily="18" charset="-78"/>
              </a:rPr>
              <a:t> </a:t>
            </a:r>
            <a:r>
              <a:rPr lang="fr-FR" sz="2400" dirty="0">
                <a:latin typeface="Simplified Arabic" pitchFamily="18" charset="-78"/>
                <a:cs typeface="Simplified Arabic" pitchFamily="18" charset="-78"/>
              </a:rPr>
              <a:t>و </a:t>
            </a:r>
            <a:r>
              <a:rPr lang="fr-FR" sz="2400" dirty="0" err="1">
                <a:latin typeface="Simplified Arabic" pitchFamily="18" charset="-78"/>
                <a:cs typeface="Simplified Arabic" pitchFamily="18" charset="-78"/>
              </a:rPr>
              <a:t>غيرها</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التخصصات</a:t>
            </a:r>
            <a:r>
              <a:rPr lang="fr-FR" sz="2400" dirty="0">
                <a:latin typeface="Simplified Arabic" pitchFamily="18" charset="-78"/>
                <a:cs typeface="Simplified Arabic" pitchFamily="18" charset="-78"/>
              </a:rPr>
              <a:t> ، </a:t>
            </a:r>
            <a:r>
              <a:rPr lang="fr-FR" sz="2400" dirty="0" err="1">
                <a:latin typeface="Simplified Arabic" pitchFamily="18" charset="-78"/>
                <a:cs typeface="Simplified Arabic" pitchFamily="18" charset="-78"/>
              </a:rPr>
              <a:t>ومما</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لا</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شك</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فيه</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ان</a:t>
            </a:r>
            <a:r>
              <a:rPr lang="fr-FR" sz="2400" dirty="0">
                <a:latin typeface="Simplified Arabic" pitchFamily="18" charset="-78"/>
                <a:cs typeface="Simplified Arabic" pitchFamily="18" charset="-78"/>
              </a:rPr>
              <a:t> الاستثمار </a:t>
            </a:r>
            <a:r>
              <a:rPr lang="fr-FR" sz="2400" dirty="0" err="1">
                <a:latin typeface="Simplified Arabic" pitchFamily="18" charset="-78"/>
                <a:cs typeface="Simplified Arabic" pitchFamily="18" charset="-78"/>
              </a:rPr>
              <a:t>هو</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محور</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الحياة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الراهنة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وهو</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الخروج</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الازمة</a:t>
            </a:r>
            <a:r>
              <a:rPr lang="fr-FR" sz="2400" dirty="0">
                <a:latin typeface="Simplified Arabic" pitchFamily="18" charset="-78"/>
                <a:cs typeface="Simplified Arabic" pitchFamily="18" charset="-78"/>
              </a:rPr>
              <a:t> ، </a:t>
            </a:r>
            <a:r>
              <a:rPr lang="fr-FR" sz="2400" dirty="0" err="1">
                <a:latin typeface="Simplified Arabic" pitchFamily="18" charset="-78"/>
                <a:cs typeface="Simplified Arabic" pitchFamily="18" charset="-78"/>
              </a:rPr>
              <a:t>ولاسيما</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الكثير</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رواد</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الاعمال</a:t>
            </a:r>
            <a:r>
              <a:rPr lang="fr-FR" sz="2400" dirty="0">
                <a:latin typeface="Simplified Arabic" pitchFamily="18" charset="-78"/>
                <a:cs typeface="Simplified Arabic" pitchFamily="18" charset="-78"/>
              </a:rPr>
              <a:t> و </a:t>
            </a:r>
            <a:r>
              <a:rPr lang="fr-FR" sz="2400" dirty="0" err="1">
                <a:latin typeface="Simplified Arabic" pitchFamily="18" charset="-78"/>
                <a:cs typeface="Simplified Arabic" pitchFamily="18" charset="-78"/>
              </a:rPr>
              <a:t>اصحاب</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النظرات</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الثاقبة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لديهم</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المزيد</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المقترحات</a:t>
            </a:r>
            <a:r>
              <a:rPr lang="fr-FR" sz="2400" dirty="0">
                <a:latin typeface="Simplified Arabic" pitchFamily="18" charset="-78"/>
                <a:cs typeface="Simplified Arabic" pitchFamily="18" charset="-78"/>
              </a:rPr>
              <a:t> و </a:t>
            </a:r>
            <a:r>
              <a:rPr lang="fr-FR" sz="2400" dirty="0" err="1">
                <a:latin typeface="Simplified Arabic" pitchFamily="18" charset="-78"/>
                <a:cs typeface="Simplified Arabic" pitchFamily="18" charset="-78"/>
              </a:rPr>
              <a:t>الافكار</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حو</a:t>
            </a:r>
            <a:r>
              <a:rPr lang="fr-FR" sz="2400" dirty="0">
                <a:latin typeface="Simplified Arabic" pitchFamily="18" charset="-78"/>
                <a:cs typeface="Simplified Arabic" pitchFamily="18" charset="-78"/>
              </a:rPr>
              <a:t> الاستثمار و </a:t>
            </a:r>
            <a:r>
              <a:rPr lang="fr-FR" sz="2400" dirty="0" err="1">
                <a:latin typeface="Simplified Arabic" pitchFamily="18" charset="-78"/>
                <a:cs typeface="Simplified Arabic" pitchFamily="18" charset="-78"/>
              </a:rPr>
              <a:t>المشاريع</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المميزة</a:t>
            </a:r>
            <a:r>
              <a:rPr lang="fr-FR" sz="2400" dirty="0">
                <a:latin typeface="Simplified Arabic" pitchFamily="18" charset="-78"/>
                <a:cs typeface="Simplified Arabic" pitchFamily="18" charset="-78"/>
              </a:rPr>
              <a:t> </a:t>
            </a:r>
            <a:r>
              <a:rPr lang="fr-FR" sz="2400" dirty="0" smtClean="0">
                <a:latin typeface="Simplified Arabic" pitchFamily="18" charset="-78"/>
                <a:cs typeface="Simplified Arabic" pitchFamily="18" charset="-78"/>
              </a:rPr>
              <a:t>،</a:t>
            </a:r>
            <a:r>
              <a:rPr lang="ar-DZ" sz="2400" dirty="0" smtClean="0">
                <a:latin typeface="Simplified Arabic" pitchFamily="18" charset="-78"/>
                <a:cs typeface="Simplified Arabic" pitchFamily="18" charset="-78"/>
              </a:rPr>
              <a:t> </a:t>
            </a:r>
            <a:r>
              <a:rPr lang="fr-FR" sz="2400" dirty="0" err="1" smtClean="0">
                <a:latin typeface="Simplified Arabic" pitchFamily="18" charset="-78"/>
                <a:cs typeface="Simplified Arabic" pitchFamily="18" charset="-78"/>
              </a:rPr>
              <a:t>حيث</a:t>
            </a:r>
            <a:r>
              <a:rPr lang="fr-FR" sz="2400" dirty="0" smtClean="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يعتبر</a:t>
            </a:r>
            <a:r>
              <a:rPr lang="fr-FR" sz="2400" dirty="0">
                <a:latin typeface="Simplified Arabic" pitchFamily="18" charset="-78"/>
                <a:cs typeface="Simplified Arabic" pitchFamily="18" charset="-78"/>
              </a:rPr>
              <a:t> الاستثمار </a:t>
            </a:r>
            <a:r>
              <a:rPr lang="fr-FR" sz="2400" dirty="0" err="1">
                <a:latin typeface="Simplified Arabic" pitchFamily="18" charset="-78"/>
                <a:cs typeface="Simplified Arabic" pitchFamily="18" charset="-78"/>
              </a:rPr>
              <a:t>شئ</a:t>
            </a:r>
            <a:r>
              <a:rPr lang="fr-FR" sz="2400" dirty="0">
                <a:latin typeface="Simplified Arabic" pitchFamily="18" charset="-78"/>
                <a:cs typeface="Simplified Arabic" pitchFamily="18" charset="-78"/>
              </a:rPr>
              <a:t> </a:t>
            </a:r>
            <a:r>
              <a:rPr lang="ar-DZ" sz="2400" dirty="0" err="1" smtClean="0">
                <a:latin typeface="Simplified Arabic" pitchFamily="18" charset="-78"/>
                <a:cs typeface="Simplified Arabic" pitchFamily="18" charset="-78"/>
              </a:rPr>
              <a:t>أ</a:t>
            </a:r>
            <a:r>
              <a:rPr lang="fr-FR" sz="2400" dirty="0" err="1" smtClean="0">
                <a:latin typeface="Simplified Arabic" pitchFamily="18" charset="-78"/>
                <a:cs typeface="Simplified Arabic" pitchFamily="18" charset="-78"/>
              </a:rPr>
              <a:t>ساسي</a:t>
            </a:r>
            <a:r>
              <a:rPr lang="fr-FR" sz="2400" dirty="0" smtClean="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اقتصاد</a:t>
            </a:r>
            <a:r>
              <a:rPr lang="fr-FR" sz="2400" dirty="0">
                <a:latin typeface="Simplified Arabic" pitchFamily="18" charset="-78"/>
                <a:cs typeface="Simplified Arabic" pitchFamily="18" charset="-78"/>
              </a:rPr>
              <a:t> </a:t>
            </a:r>
            <a:r>
              <a:rPr lang="ar-DZ" sz="2400" dirty="0" err="1" smtClean="0">
                <a:latin typeface="Simplified Arabic" pitchFamily="18" charset="-78"/>
                <a:cs typeface="Simplified Arabic" pitchFamily="18" charset="-78"/>
              </a:rPr>
              <a:t>أ</a:t>
            </a:r>
            <a:r>
              <a:rPr lang="fr-FR" sz="2400" dirty="0" smtClean="0">
                <a:latin typeface="Simplified Arabic" pitchFamily="18" charset="-78"/>
                <a:cs typeface="Simplified Arabic" pitchFamily="18" charset="-78"/>
              </a:rPr>
              <a:t>ي </a:t>
            </a:r>
            <a:r>
              <a:rPr lang="fr-FR" sz="2400" dirty="0" err="1">
                <a:latin typeface="Simplified Arabic" pitchFamily="18" charset="-78"/>
                <a:cs typeface="Simplified Arabic" pitchFamily="18" charset="-78"/>
              </a:rPr>
              <a:t>دولة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بالعالم</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فهو</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سبب</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تقدم</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ورقي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المجتمعات</a:t>
            </a:r>
            <a:r>
              <a:rPr lang="fr-FR" sz="2400" dirty="0">
                <a:latin typeface="Simplified Arabic" pitchFamily="18" charset="-78"/>
                <a:cs typeface="Simplified Arabic" pitchFamily="18" charset="-78"/>
              </a:rPr>
              <a:t> .</a:t>
            </a:r>
          </a:p>
          <a:p>
            <a:pPr algn="r" rtl="1"/>
            <a:r>
              <a:rPr lang="fr-FR" sz="2400" dirty="0">
                <a:latin typeface="Simplified Arabic" pitchFamily="18" charset="-78"/>
                <a:cs typeface="Simplified Arabic" pitchFamily="18" charset="-78"/>
              </a:rPr>
              <a:t>          </a:t>
            </a:r>
            <a:r>
              <a:rPr lang="fr-FR" sz="2400" b="1" i="1" u="sng" dirty="0" err="1">
                <a:latin typeface="Simplified Arabic" pitchFamily="18" charset="-78"/>
                <a:cs typeface="Simplified Arabic" pitchFamily="18" charset="-78"/>
              </a:rPr>
              <a:t>الاشكالية</a:t>
            </a:r>
            <a:r>
              <a:rPr lang="fr-FR" sz="2400" b="1" i="1" u="sng" dirty="0">
                <a:latin typeface="Simplified Arabic" pitchFamily="18" charset="-78"/>
                <a:cs typeface="Simplified Arabic" pitchFamily="18" charset="-78"/>
              </a:rPr>
              <a:t> </a:t>
            </a:r>
          </a:p>
          <a:p>
            <a:pPr marL="0" indent="0" algn="r" rtl="1">
              <a:buNone/>
            </a:pPr>
            <a:r>
              <a:rPr lang="fr-FR" sz="2400" dirty="0" err="1">
                <a:latin typeface="Simplified Arabic" pitchFamily="18" charset="-78"/>
                <a:cs typeface="Simplified Arabic" pitchFamily="18" charset="-78"/>
              </a:rPr>
              <a:t>ماهي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محددات</a:t>
            </a:r>
            <a:r>
              <a:rPr lang="fr-FR" sz="2400" dirty="0">
                <a:latin typeface="Simplified Arabic" pitchFamily="18" charset="-78"/>
                <a:cs typeface="Simplified Arabic" pitchFamily="18" charset="-78"/>
              </a:rPr>
              <a:t> و </a:t>
            </a:r>
            <a:r>
              <a:rPr lang="fr-FR" sz="2400" dirty="0" err="1">
                <a:latin typeface="Simplified Arabic" pitchFamily="18" charset="-78"/>
                <a:cs typeface="Simplified Arabic" pitchFamily="18" charset="-78"/>
              </a:rPr>
              <a:t>ادوات</a:t>
            </a:r>
            <a:r>
              <a:rPr lang="fr-FR" sz="2400" dirty="0">
                <a:latin typeface="Simplified Arabic" pitchFamily="18" charset="-78"/>
                <a:cs typeface="Simplified Arabic" pitchFamily="18" charset="-78"/>
              </a:rPr>
              <a:t> الاستثمار </a:t>
            </a:r>
            <a:r>
              <a:rPr lang="fr-FR" sz="2400" dirty="0" err="1">
                <a:latin typeface="Simplified Arabic" pitchFamily="18" charset="-78"/>
                <a:cs typeface="Simplified Arabic" pitchFamily="18" charset="-78"/>
              </a:rPr>
              <a:t>المتاحة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لاي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مستثمر</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وماهي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المخاطر</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التي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يمكن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أن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يواجهها</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المستثمر</a:t>
            </a:r>
            <a:r>
              <a:rPr lang="fr-FR" sz="2400" dirty="0">
                <a:latin typeface="Simplified Arabic" pitchFamily="18" charset="-78"/>
                <a:cs typeface="Simplified Arabic" pitchFamily="18" charset="-78"/>
              </a:rPr>
              <a:t> ؟</a:t>
            </a:r>
          </a:p>
        </p:txBody>
      </p:sp>
    </p:spTree>
    <p:extLst>
      <p:ext uri="{BB962C8B-B14F-4D97-AF65-F5344CB8AC3E}">
        <p14:creationId xmlns:p14="http://schemas.microsoft.com/office/powerpoint/2010/main" xmlns="" val="722064495"/>
      </p:ext>
    </p:extLst>
  </p:cSld>
  <p:clrMapOvr>
    <a:masterClrMapping/>
  </p:clrMapOvr>
  <p:transition spd="slow">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4854FF4-D302-5EDF-F70C-65357A3169EF}"/>
              </a:ext>
            </a:extLst>
          </p:cNvPr>
          <p:cNvSpPr>
            <a:spLocks noGrp="1"/>
          </p:cNvSpPr>
          <p:nvPr>
            <p:ph type="ctrTitle"/>
          </p:nvPr>
        </p:nvSpPr>
        <p:spPr>
          <a:xfrm>
            <a:off x="1238216" y="1928802"/>
            <a:ext cx="9929812" cy="1803798"/>
          </a:xfrm>
          <a:prstGeom prst="ellipse">
            <a:avLst/>
          </a:prstGeom>
          <a:ln>
            <a:solidFill>
              <a:schemeClr val="tx1"/>
            </a:solidFill>
          </a:ln>
        </p:spPr>
        <p:style>
          <a:lnRef idx="1">
            <a:schemeClr val="dk1"/>
          </a:lnRef>
          <a:fillRef idx="2">
            <a:schemeClr val="dk1"/>
          </a:fillRef>
          <a:effectRef idx="1">
            <a:schemeClr val="dk1"/>
          </a:effectRef>
          <a:fontRef idx="minor">
            <a:schemeClr val="dk1"/>
          </a:fontRef>
        </p:style>
        <p:txBody>
          <a:bodyPr>
            <a:normAutofit fontScale="90000"/>
          </a:bodyPr>
          <a:lstStyle/>
          <a:p>
            <a:pPr rtl="1"/>
            <a:r>
              <a:rPr lang="fr-FR" sz="4900" b="1" i="1" u="sng" dirty="0" err="1">
                <a:latin typeface="Andalus" pitchFamily="18" charset="-78"/>
                <a:cs typeface="Andalus" pitchFamily="18" charset="-78"/>
              </a:rPr>
              <a:t>المطلب</a:t>
            </a:r>
            <a:r>
              <a:rPr lang="fr-FR" sz="4900" b="1" i="1" u="sng" dirty="0">
                <a:latin typeface="Andalus" pitchFamily="18" charset="-78"/>
                <a:cs typeface="Andalus" pitchFamily="18" charset="-78"/>
              </a:rPr>
              <a:t> </a:t>
            </a:r>
            <a:r>
              <a:rPr lang="fr-FR" sz="4900" b="1" i="1" u="sng" dirty="0" err="1" smtClean="0">
                <a:latin typeface="Andalus" pitchFamily="18" charset="-78"/>
                <a:cs typeface="Andalus" pitchFamily="18" charset="-78"/>
              </a:rPr>
              <a:t>ال</a:t>
            </a:r>
            <a:r>
              <a:rPr lang="ar-DZ" sz="4900" b="1" i="1" u="sng" dirty="0" smtClean="0">
                <a:latin typeface="Andalus" pitchFamily="18" charset="-78"/>
                <a:cs typeface="Andalus" pitchFamily="18" charset="-78"/>
              </a:rPr>
              <a:t>أ</a:t>
            </a:r>
            <a:r>
              <a:rPr lang="fr-FR" sz="4900" b="1" i="1" u="sng" dirty="0" err="1" smtClean="0">
                <a:latin typeface="Andalus" pitchFamily="18" charset="-78"/>
                <a:cs typeface="Andalus" pitchFamily="18" charset="-78"/>
              </a:rPr>
              <a:t>ول</a:t>
            </a:r>
            <a:r>
              <a:rPr lang="fr-FR" sz="4900" b="1" i="1" u="sng" dirty="0" smtClean="0">
                <a:latin typeface="Andalus" pitchFamily="18" charset="-78"/>
                <a:cs typeface="Andalus" pitchFamily="18" charset="-78"/>
              </a:rPr>
              <a:t>:</a:t>
            </a:r>
            <a:r>
              <a:rPr lang="ar-DZ" sz="4900" b="1" i="1" u="sng" dirty="0" smtClean="0">
                <a:latin typeface="Andalus" pitchFamily="18" charset="-78"/>
                <a:cs typeface="Andalus" pitchFamily="18" charset="-78"/>
              </a:rPr>
              <a:t> </a:t>
            </a:r>
            <a:r>
              <a:rPr lang="fr-FR" sz="4900" b="1" i="1" dirty="0" err="1" smtClean="0">
                <a:latin typeface="Andalus" pitchFamily="18" charset="-78"/>
                <a:cs typeface="Andalus" pitchFamily="18" charset="-78"/>
              </a:rPr>
              <a:t>مفهوم</a:t>
            </a:r>
            <a:r>
              <a:rPr lang="fr-FR" sz="4900" b="1" i="1" dirty="0" smtClean="0">
                <a:latin typeface="Andalus" pitchFamily="18" charset="-78"/>
                <a:cs typeface="Andalus" pitchFamily="18" charset="-78"/>
              </a:rPr>
              <a:t> </a:t>
            </a:r>
            <a:r>
              <a:rPr lang="fr-FR" sz="4900" b="1" i="1" dirty="0" err="1" smtClean="0">
                <a:latin typeface="Andalus" pitchFamily="18" charset="-78"/>
                <a:cs typeface="Andalus" pitchFamily="18" charset="-78"/>
              </a:rPr>
              <a:t>وخصائص</a:t>
            </a:r>
            <a:r>
              <a:rPr lang="ar-DZ" sz="4900" b="1" i="1" dirty="0" smtClean="0">
                <a:latin typeface="Andalus" pitchFamily="18" charset="-78"/>
                <a:cs typeface="Andalus" pitchFamily="18" charset="-78"/>
              </a:rPr>
              <a:t> </a:t>
            </a:r>
            <a:r>
              <a:rPr lang="fr-FR" sz="4900" b="1" i="1" dirty="0" smtClean="0">
                <a:latin typeface="Andalus" pitchFamily="18" charset="-78"/>
                <a:cs typeface="Andalus" pitchFamily="18" charset="-78"/>
              </a:rPr>
              <a:t>الاستثمار</a:t>
            </a:r>
            <a:r>
              <a:rPr lang="fr-FR" sz="4000" b="1" i="1" dirty="0" smtClean="0">
                <a:latin typeface="Andalus" pitchFamily="18" charset="-78"/>
                <a:cs typeface="Andalus" pitchFamily="18" charset="-78"/>
              </a:rPr>
              <a:t> </a:t>
            </a:r>
            <a:endParaRPr lang="fr-FR" sz="4000" b="1" i="1" u="sng" dirty="0">
              <a:latin typeface="Andalus" pitchFamily="18" charset="-78"/>
              <a:cs typeface="Andalus" pitchFamily="18" charset="-78"/>
            </a:endParaRPr>
          </a:p>
        </p:txBody>
      </p:sp>
    </p:spTree>
    <p:extLst>
      <p:ext uri="{BB962C8B-B14F-4D97-AF65-F5344CB8AC3E}">
        <p14:creationId xmlns:p14="http://schemas.microsoft.com/office/powerpoint/2010/main" xmlns="" val="3330209186"/>
      </p:ext>
    </p:extLst>
  </p:cSld>
  <p:clrMapOvr>
    <a:masterClrMapping/>
  </p:clrMapOvr>
  <p:transition spd="slow">
    <p:wheel spokes="3"/>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045BF63-BF81-77C8-3FDD-E9BC12F9F6B6}"/>
              </a:ext>
            </a:extLst>
          </p:cNvPr>
          <p:cNvSpPr>
            <a:spLocks noGrp="1"/>
          </p:cNvSpPr>
          <p:nvPr>
            <p:ph type="title"/>
          </p:nvPr>
        </p:nvSpPr>
        <p:spPr>
          <a:xfrm>
            <a:off x="2088261" y="321754"/>
            <a:ext cx="7729728" cy="1188720"/>
          </a:xfrm>
          <a:prstGeom prst="roundRect">
            <a:avLst/>
          </a:prstGeom>
          <a:ln>
            <a:solidFill>
              <a:schemeClr val="bg1"/>
            </a:solidFill>
          </a:ln>
        </p:spPr>
        <p:style>
          <a:lnRef idx="1">
            <a:schemeClr val="dk1"/>
          </a:lnRef>
          <a:fillRef idx="2">
            <a:schemeClr val="dk1"/>
          </a:fillRef>
          <a:effectRef idx="1">
            <a:schemeClr val="dk1"/>
          </a:effectRef>
          <a:fontRef idx="minor">
            <a:schemeClr val="dk1"/>
          </a:fontRef>
        </p:style>
        <p:txBody>
          <a:bodyPr>
            <a:normAutofit/>
          </a:bodyPr>
          <a:lstStyle/>
          <a:p>
            <a:pPr rtl="1"/>
            <a:r>
              <a:rPr lang="fr-FR" sz="3200" b="1" dirty="0">
                <a:latin typeface="Andalus" pitchFamily="18" charset="-78"/>
                <a:cs typeface="Andalus" pitchFamily="18" charset="-78"/>
              </a:rPr>
              <a:t>-/1مفهوم </a:t>
            </a:r>
            <a:r>
              <a:rPr lang="fr-FR" sz="3200" b="1" dirty="0" smtClean="0">
                <a:latin typeface="Andalus" pitchFamily="18" charset="-78"/>
                <a:cs typeface="Andalus" pitchFamily="18" charset="-78"/>
              </a:rPr>
              <a:t>الاستثمار</a:t>
            </a:r>
            <a:endParaRPr lang="fr-FR" sz="3200" b="1" dirty="0">
              <a:latin typeface="Andalus" pitchFamily="18" charset="-78"/>
              <a:cs typeface="Andalus" pitchFamily="18" charset="-78"/>
            </a:endParaRPr>
          </a:p>
        </p:txBody>
      </p:sp>
      <p:sp>
        <p:nvSpPr>
          <p:cNvPr id="3" name="Espace réservé du contenu 2">
            <a:extLst>
              <a:ext uri="{FF2B5EF4-FFF2-40B4-BE49-F238E27FC236}">
                <a16:creationId xmlns:a16="http://schemas.microsoft.com/office/drawing/2014/main" xmlns="" id="{9E617E0E-1922-ABBD-C772-F9D81BC7741F}"/>
              </a:ext>
            </a:extLst>
          </p:cNvPr>
          <p:cNvSpPr>
            <a:spLocks noGrp="1"/>
          </p:cNvSpPr>
          <p:nvPr>
            <p:ph idx="1"/>
          </p:nvPr>
        </p:nvSpPr>
        <p:spPr>
          <a:xfrm>
            <a:off x="345281" y="2125266"/>
            <a:ext cx="11501438" cy="3357562"/>
          </a:xfrm>
        </p:spPr>
        <p:txBody>
          <a:bodyPr>
            <a:noAutofit/>
          </a:bodyPr>
          <a:lstStyle/>
          <a:p>
            <a:pPr algn="r" rtl="1"/>
            <a:r>
              <a:rPr lang="fr-FR" sz="2400" dirty="0" err="1">
                <a:latin typeface="Simplified Arabic" pitchFamily="18" charset="-78"/>
                <a:cs typeface="Simplified Arabic" pitchFamily="18" charset="-78"/>
              </a:rPr>
              <a:t>يعتبر</a:t>
            </a:r>
            <a:r>
              <a:rPr lang="fr-FR" sz="2400" dirty="0">
                <a:latin typeface="Simplified Arabic" pitchFamily="18" charset="-78"/>
                <a:cs typeface="Simplified Arabic" pitchFamily="18" charset="-78"/>
              </a:rPr>
              <a:t> الاستثمار </a:t>
            </a:r>
            <a:r>
              <a:rPr lang="fr-FR" sz="2400" dirty="0" err="1">
                <a:latin typeface="Simplified Arabic" pitchFamily="18" charset="-78"/>
                <a:cs typeface="Simplified Arabic" pitchFamily="18" charset="-78"/>
              </a:rPr>
              <a:t>مصطلحا</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اقتصاديا</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حديث</a:t>
            </a:r>
            <a:r>
              <a:rPr lang="fr-FR" sz="2400" dirty="0">
                <a:latin typeface="Simplified Arabic" pitchFamily="18" charset="-78"/>
                <a:cs typeface="Simplified Arabic" pitchFamily="18" charset="-78"/>
              </a:rPr>
              <a:t> </a:t>
            </a:r>
            <a:r>
              <a:rPr lang="fr-FR" sz="2400" dirty="0" err="1" smtClean="0">
                <a:latin typeface="Simplified Arabic" pitchFamily="18" charset="-78"/>
                <a:cs typeface="Simplified Arabic" pitchFamily="18" charset="-78"/>
              </a:rPr>
              <a:t>النشأة</a:t>
            </a:r>
            <a:r>
              <a:rPr lang="fr-FR" sz="2400" dirty="0" smtClean="0">
                <a:latin typeface="Simplified Arabic" pitchFamily="18" charset="-78"/>
                <a:cs typeface="Simplified Arabic" pitchFamily="18" charset="-78"/>
              </a:rPr>
              <a:t>،</a:t>
            </a:r>
            <a:r>
              <a:rPr lang="ar-DZ" sz="2400" dirty="0" smtClean="0">
                <a:latin typeface="Simplified Arabic" pitchFamily="18" charset="-78"/>
                <a:cs typeface="Simplified Arabic" pitchFamily="18" charset="-78"/>
              </a:rPr>
              <a:t> </a:t>
            </a:r>
            <a:r>
              <a:rPr lang="fr-FR" sz="2400" dirty="0" err="1" smtClean="0">
                <a:latin typeface="Simplified Arabic" pitchFamily="18" charset="-78"/>
                <a:cs typeface="Simplified Arabic" pitchFamily="18" charset="-78"/>
              </a:rPr>
              <a:t>ويشير</a:t>
            </a:r>
            <a:r>
              <a:rPr lang="fr-FR" sz="2400" dirty="0" smtClean="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الى</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توظيف</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رؤوس</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الاموال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لتنشيط</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مشروع</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اقتصادي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معين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يرجع</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بالمنفعة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المادية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على</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اصحاب</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المشروب</a:t>
            </a:r>
            <a:r>
              <a:rPr lang="fr-FR" sz="2400" dirty="0">
                <a:latin typeface="Simplified Arabic" pitchFamily="18" charset="-78"/>
                <a:cs typeface="Simplified Arabic" pitchFamily="18" charset="-78"/>
              </a:rPr>
              <a:t> و </a:t>
            </a:r>
            <a:r>
              <a:rPr lang="fr-FR" sz="2400" dirty="0" err="1">
                <a:latin typeface="Simplified Arabic" pitchFamily="18" charset="-78"/>
                <a:cs typeface="Simplified Arabic" pitchFamily="18" charset="-78"/>
              </a:rPr>
              <a:t>يؤثر</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ايجابا</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على</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الاقتصاد</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الوطني</a:t>
            </a:r>
            <a:r>
              <a:rPr lang="fr-FR" sz="2400" dirty="0">
                <a:latin typeface="Simplified Arabic" pitchFamily="18" charset="-78"/>
                <a:cs typeface="Simplified Arabic" pitchFamily="18" charset="-78"/>
              </a:rPr>
              <a:t> .</a:t>
            </a:r>
          </a:p>
          <a:p>
            <a:pPr marL="0" indent="0" algn="r" rtl="1">
              <a:buNone/>
            </a:pPr>
            <a:r>
              <a:rPr lang="fr-FR" sz="2400" dirty="0" err="1">
                <a:latin typeface="Simplified Arabic" pitchFamily="18" charset="-78"/>
                <a:cs typeface="Simplified Arabic" pitchFamily="18" charset="-78"/>
              </a:rPr>
              <a:t>كما</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يشير</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المصطلح</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الى</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أنه</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متغيره</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اقتصادي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يسعى</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الى</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الاستغلال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الامثل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لرأس</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المال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الذي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امتلاكه</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جهة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معينة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تسعى</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هذا</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الاستغلال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الى</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تحقيق</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منفعة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ذات</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عائد</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مادي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تربح</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كبير</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بالاعتماد</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على</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اساليب</a:t>
            </a:r>
            <a:r>
              <a:rPr lang="fr-FR" sz="2400" dirty="0">
                <a:latin typeface="Simplified Arabic" pitchFamily="18" charset="-78"/>
                <a:cs typeface="Simplified Arabic" pitchFamily="18" charset="-78"/>
              </a:rPr>
              <a:t> و </a:t>
            </a:r>
            <a:r>
              <a:rPr lang="fr-FR" sz="2400" dirty="0" err="1">
                <a:latin typeface="Simplified Arabic" pitchFamily="18" charset="-78"/>
                <a:cs typeface="Simplified Arabic" pitchFamily="18" charset="-78"/>
              </a:rPr>
              <a:t>طرق</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اقتصادية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حديقة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غير</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مسبوقة</a:t>
            </a:r>
            <a:r>
              <a:rPr lang="fr-FR" sz="2400" dirty="0">
                <a:latin typeface="Simplified Arabic" pitchFamily="18" charset="-78"/>
                <a:cs typeface="Simplified Arabic" pitchFamily="18" charset="-78"/>
              </a:rPr>
              <a:t> .</a:t>
            </a:r>
          </a:p>
          <a:p>
            <a:pPr algn="r" rtl="1"/>
            <a:r>
              <a:rPr lang="fr-FR" sz="2400" dirty="0" err="1">
                <a:latin typeface="Simplified Arabic" pitchFamily="18" charset="-78"/>
                <a:cs typeface="Simplified Arabic" pitchFamily="18" charset="-78"/>
              </a:rPr>
              <a:t>وكتعريف</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آخر</a:t>
            </a:r>
            <a:r>
              <a:rPr lang="fr-FR" sz="2400" dirty="0">
                <a:latin typeface="Simplified Arabic" pitchFamily="18" charset="-78"/>
                <a:cs typeface="Simplified Arabic" pitchFamily="18" charset="-78"/>
              </a:rPr>
              <a:t> : </a:t>
            </a:r>
            <a:r>
              <a:rPr lang="fr-FR" sz="2400" dirty="0" err="1">
                <a:latin typeface="Simplified Arabic" pitchFamily="18" charset="-78"/>
                <a:cs typeface="Simplified Arabic" pitchFamily="18" charset="-78"/>
              </a:rPr>
              <a:t>ان</a:t>
            </a:r>
            <a:r>
              <a:rPr lang="fr-FR" sz="2400" dirty="0">
                <a:latin typeface="Simplified Arabic" pitchFamily="18" charset="-78"/>
                <a:cs typeface="Simplified Arabic" pitchFamily="18" charset="-78"/>
              </a:rPr>
              <a:t> الاستثمار </a:t>
            </a:r>
            <a:r>
              <a:rPr lang="fr-FR" sz="2400" dirty="0" err="1">
                <a:latin typeface="Simplified Arabic" pitchFamily="18" charset="-78"/>
                <a:cs typeface="Simplified Arabic" pitchFamily="18" charset="-78"/>
              </a:rPr>
              <a:t>هو</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الانتقام</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بالاصول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المشتركة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قبل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الشخص</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او</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الشركة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للحصول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على</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الربح</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لاحقا</a:t>
            </a:r>
            <a:r>
              <a:rPr lang="fr-FR" sz="2400" dirty="0">
                <a:latin typeface="Simplified Arabic" pitchFamily="18" charset="-78"/>
                <a:cs typeface="Simplified Arabic" pitchFamily="18" charset="-78"/>
              </a:rPr>
              <a:t>،</a:t>
            </a:r>
            <a:r>
              <a:rPr lang="fr-FR" sz="2400" dirty="0" err="1">
                <a:latin typeface="Simplified Arabic" pitchFamily="18" charset="-78"/>
                <a:cs typeface="Simplified Arabic" pitchFamily="18" charset="-78"/>
              </a:rPr>
              <a:t>اذ</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القيمة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للاصول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تزداد</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بمرر</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الوقت</a:t>
            </a:r>
            <a:r>
              <a:rPr lang="fr-FR" sz="2400" dirty="0">
                <a:latin typeface="Simplified Arabic" pitchFamily="18" charset="-78"/>
                <a:cs typeface="Simplified Arabic" pitchFamily="18" charset="-78"/>
              </a:rPr>
              <a:t> ، </a:t>
            </a:r>
            <a:r>
              <a:rPr lang="fr-FR" sz="2400" dirty="0" err="1">
                <a:latin typeface="Simplified Arabic" pitchFamily="18" charset="-78"/>
                <a:cs typeface="Simplified Arabic" pitchFamily="18" charset="-78"/>
              </a:rPr>
              <a:t>فعندما</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يشتري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التجارية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السبع</a:t>
            </a:r>
            <a:r>
              <a:rPr lang="fr-FR" sz="2400" dirty="0">
                <a:latin typeface="Simplified Arabic" pitchFamily="18" charset="-78"/>
                <a:cs typeface="Simplified Arabic" pitchFamily="18" charset="-78"/>
              </a:rPr>
              <a:t> الاستثمار </a:t>
            </a:r>
            <a:r>
              <a:rPr lang="fr-FR" sz="2400" dirty="0" err="1">
                <a:latin typeface="Simplified Arabic" pitchFamily="18" charset="-78"/>
                <a:cs typeface="Simplified Arabic" pitchFamily="18" charset="-78"/>
              </a:rPr>
              <a:t>ولا</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يتصرفون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بها</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ويدخرونها</a:t>
            </a:r>
            <a:r>
              <a:rPr lang="fr-FR" sz="2400" dirty="0">
                <a:latin typeface="Simplified Arabic" pitchFamily="18" charset="-78"/>
                <a:cs typeface="Simplified Arabic" pitchFamily="18" charset="-78"/>
              </a:rPr>
              <a:t> و </a:t>
            </a:r>
            <a:r>
              <a:rPr lang="fr-FR" sz="2400" dirty="0" err="1">
                <a:latin typeface="Simplified Arabic" pitchFamily="18" charset="-78"/>
                <a:cs typeface="Simplified Arabic" pitchFamily="18" charset="-78"/>
              </a:rPr>
              <a:t>ينتظرون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حتى</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تزداد</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قيمتها</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لكي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تحقق</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الربح</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ومن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الدير</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بالذكر</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الايام</a:t>
            </a:r>
            <a:r>
              <a:rPr lang="fr-FR" sz="2400" dirty="0">
                <a:latin typeface="Simplified Arabic" pitchFamily="18" charset="-78"/>
                <a:cs typeface="Simplified Arabic" pitchFamily="18" charset="-78"/>
              </a:rPr>
              <a:t> و </a:t>
            </a:r>
            <a:r>
              <a:rPr lang="fr-FR" sz="2400" dirty="0" err="1">
                <a:latin typeface="Simplified Arabic" pitchFamily="18" charset="-78"/>
                <a:cs typeface="Simplified Arabic" pitchFamily="18" charset="-78"/>
              </a:rPr>
              <a:t>السوداني</a:t>
            </a:r>
            <a:r>
              <a:rPr lang="fr-FR" sz="2400" dirty="0">
                <a:latin typeface="Simplified Arabic" pitchFamily="18" charset="-78"/>
                <a:cs typeface="Simplified Arabic" pitchFamily="18" charset="-78"/>
              </a:rPr>
              <a:t> و </a:t>
            </a:r>
            <a:r>
              <a:rPr lang="fr-FR" sz="2400" dirty="0" err="1">
                <a:latin typeface="Simplified Arabic" pitchFamily="18" charset="-78"/>
                <a:cs typeface="Simplified Arabic" pitchFamily="18" charset="-78"/>
              </a:rPr>
              <a:t>الممتلكات</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العقلية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تعد</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أهم</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اصوات</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المالية</a:t>
            </a:r>
            <a:r>
              <a:rPr lang="fr-FR" sz="2400" dirty="0">
                <a:latin typeface="Simplified Arabic" pitchFamily="18" charset="-78"/>
                <a:cs typeface="Simplified Arabic" pitchFamily="18" charset="-78"/>
              </a:rPr>
              <a:t> و </a:t>
            </a:r>
            <a:r>
              <a:rPr lang="fr-FR" sz="2400" dirty="0" err="1">
                <a:latin typeface="Simplified Arabic" pitchFamily="18" charset="-78"/>
                <a:cs typeface="Simplified Arabic" pitchFamily="18" charset="-78"/>
              </a:rPr>
              <a:t>التي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تدر</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المنفعة</a:t>
            </a:r>
            <a:r>
              <a:rPr lang="fr-FR" sz="2400" dirty="0">
                <a:latin typeface="Simplified Arabic" pitchFamily="18" charset="-78"/>
                <a:cs typeface="Simplified Arabic" pitchFamily="18" charset="-78"/>
              </a:rPr>
              <a:t> و </a:t>
            </a:r>
            <a:r>
              <a:rPr lang="fr-FR" sz="2400" dirty="0" err="1">
                <a:latin typeface="Simplified Arabic" pitchFamily="18" charset="-78"/>
                <a:cs typeface="Simplified Arabic" pitchFamily="18" charset="-78"/>
              </a:rPr>
              <a:t>الدخل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المستقبلي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للمستثمر</a:t>
            </a:r>
            <a:r>
              <a:rPr lang="fr-FR" sz="2400" dirty="0">
                <a:latin typeface="Simplified Arabic" pitchFamily="18" charset="-78"/>
                <a:cs typeface="Simplified Arabic" pitchFamily="18" charset="-78"/>
              </a:rPr>
              <a:t>  . </a:t>
            </a:r>
          </a:p>
        </p:txBody>
      </p:sp>
    </p:spTree>
    <p:extLst>
      <p:ext uri="{BB962C8B-B14F-4D97-AF65-F5344CB8AC3E}">
        <p14:creationId xmlns:p14="http://schemas.microsoft.com/office/powerpoint/2010/main" xmlns="" val="2247503977"/>
      </p:ext>
    </p:extLst>
  </p:cSld>
  <p:clrMapOvr>
    <a:masterClrMapping/>
  </p:clrMapOvr>
  <p:transition spd="slow">
    <p:pull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CAB3E0A-2360-7E35-A11C-383EA0BB7B19}"/>
              </a:ext>
            </a:extLst>
          </p:cNvPr>
          <p:cNvSpPr>
            <a:spLocks noGrp="1"/>
          </p:cNvSpPr>
          <p:nvPr>
            <p:ph type="title"/>
          </p:nvPr>
        </p:nvSpPr>
        <p:spPr>
          <a:xfrm>
            <a:off x="1998964" y="303895"/>
            <a:ext cx="7729728" cy="1232011"/>
          </a:xfrm>
          <a:prstGeom prst="roundRect">
            <a:avLst/>
          </a:prstGeom>
          <a:ln>
            <a:solidFill>
              <a:schemeClr val="bg1"/>
            </a:solidFill>
          </a:ln>
        </p:spPr>
        <p:style>
          <a:lnRef idx="1">
            <a:schemeClr val="dk1"/>
          </a:lnRef>
          <a:fillRef idx="2">
            <a:schemeClr val="dk1"/>
          </a:fillRef>
          <a:effectRef idx="1">
            <a:schemeClr val="dk1"/>
          </a:effectRef>
          <a:fontRef idx="minor">
            <a:schemeClr val="dk1"/>
          </a:fontRef>
        </p:style>
        <p:txBody>
          <a:bodyPr>
            <a:normAutofit/>
          </a:bodyPr>
          <a:lstStyle/>
          <a:p>
            <a:pPr rtl="1"/>
            <a:r>
              <a:rPr lang="fr-FR" sz="3200" b="1" dirty="0">
                <a:latin typeface="Andalus" pitchFamily="18" charset="-78"/>
                <a:cs typeface="Andalus" pitchFamily="18" charset="-78"/>
              </a:rPr>
              <a:t>-/2خصائص </a:t>
            </a:r>
            <a:r>
              <a:rPr lang="fr-FR" sz="3200" b="1" dirty="0" smtClean="0">
                <a:latin typeface="Andalus" pitchFamily="18" charset="-78"/>
                <a:cs typeface="Andalus" pitchFamily="18" charset="-78"/>
              </a:rPr>
              <a:t>الاستثمار</a:t>
            </a:r>
            <a:endParaRPr lang="fr-FR" sz="3200" b="1" dirty="0">
              <a:latin typeface="Andalus" pitchFamily="18" charset="-78"/>
              <a:cs typeface="Andalus" pitchFamily="18" charset="-78"/>
            </a:endParaRPr>
          </a:p>
        </p:txBody>
      </p:sp>
      <p:sp>
        <p:nvSpPr>
          <p:cNvPr id="3" name="Espace réservé du contenu 2">
            <a:extLst>
              <a:ext uri="{FF2B5EF4-FFF2-40B4-BE49-F238E27FC236}">
                <a16:creationId xmlns:a16="http://schemas.microsoft.com/office/drawing/2014/main" xmlns="" id="{FCE8872C-ED62-1DD8-B5F6-3271F92151ED}"/>
              </a:ext>
            </a:extLst>
          </p:cNvPr>
          <p:cNvSpPr>
            <a:spLocks noGrp="1"/>
          </p:cNvSpPr>
          <p:nvPr>
            <p:ph idx="1"/>
          </p:nvPr>
        </p:nvSpPr>
        <p:spPr>
          <a:xfrm>
            <a:off x="738150" y="2143117"/>
            <a:ext cx="10501386" cy="4071965"/>
          </a:xfrm>
        </p:spPr>
        <p:txBody>
          <a:bodyPr>
            <a:normAutofit/>
          </a:bodyPr>
          <a:lstStyle/>
          <a:p>
            <a:pPr algn="r" rtl="1"/>
            <a:r>
              <a:rPr lang="fr-FR" sz="2400" dirty="0" err="1">
                <a:latin typeface="Simplified Arabic" pitchFamily="18" charset="-78"/>
                <a:cs typeface="Simplified Arabic" pitchFamily="18" charset="-78"/>
              </a:rPr>
              <a:t>يعد</a:t>
            </a:r>
            <a:r>
              <a:rPr lang="fr-FR" sz="2400" dirty="0">
                <a:latin typeface="Simplified Arabic" pitchFamily="18" charset="-78"/>
                <a:cs typeface="Simplified Arabic" pitchFamily="18" charset="-78"/>
              </a:rPr>
              <a:t> الاستثمار </a:t>
            </a:r>
            <a:r>
              <a:rPr lang="fr-FR" sz="2400" dirty="0" err="1">
                <a:latin typeface="Simplified Arabic" pitchFamily="18" charset="-78"/>
                <a:cs typeface="Simplified Arabic" pitchFamily="18" charset="-78"/>
              </a:rPr>
              <a:t>من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احد</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وسائل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التنمية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المالية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في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مختلف</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قطارات</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الاعمال</a:t>
            </a:r>
            <a:r>
              <a:rPr lang="fr-FR" sz="2400" dirty="0">
                <a:latin typeface="Simplified Arabic" pitchFamily="18" charset="-78"/>
                <a:cs typeface="Simplified Arabic" pitchFamily="18" charset="-78"/>
              </a:rPr>
              <a:t> </a:t>
            </a:r>
          </a:p>
          <a:p>
            <a:pPr algn="r" rtl="1"/>
            <a:r>
              <a:rPr lang="fr-FR" sz="2400" dirty="0" err="1">
                <a:latin typeface="Simplified Arabic" pitchFamily="18" charset="-78"/>
                <a:cs typeface="Simplified Arabic" pitchFamily="18" charset="-78"/>
              </a:rPr>
              <a:t>لا</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يقتصر</a:t>
            </a:r>
            <a:r>
              <a:rPr lang="fr-FR" sz="2400" dirty="0">
                <a:latin typeface="Simplified Arabic" pitchFamily="18" charset="-78"/>
                <a:cs typeface="Simplified Arabic" pitchFamily="18" charset="-78"/>
              </a:rPr>
              <a:t> الاستثمار </a:t>
            </a:r>
            <a:r>
              <a:rPr lang="fr-FR" sz="2400" dirty="0" err="1">
                <a:latin typeface="Simplified Arabic" pitchFamily="18" charset="-78"/>
                <a:cs typeface="Simplified Arabic" pitchFamily="18" charset="-78"/>
              </a:rPr>
              <a:t>على</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فئة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محدد</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الأفراد</a:t>
            </a:r>
            <a:r>
              <a:rPr lang="fr-FR" sz="2400" dirty="0">
                <a:latin typeface="Simplified Arabic" pitchFamily="18" charset="-78"/>
                <a:cs typeface="Simplified Arabic" pitchFamily="18" charset="-78"/>
              </a:rPr>
              <a:t> و </a:t>
            </a:r>
            <a:r>
              <a:rPr lang="fr-FR" sz="2400" dirty="0" err="1">
                <a:latin typeface="Simplified Arabic" pitchFamily="18" charset="-78"/>
                <a:cs typeface="Simplified Arabic" pitchFamily="18" charset="-78"/>
              </a:rPr>
              <a:t>الشركات</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بل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بشمل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كافة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الفئات</a:t>
            </a:r>
            <a:endParaRPr lang="fr-FR" sz="2400" dirty="0">
              <a:latin typeface="Simplified Arabic" pitchFamily="18" charset="-78"/>
              <a:cs typeface="Simplified Arabic" pitchFamily="18" charset="-78"/>
            </a:endParaRPr>
          </a:p>
          <a:p>
            <a:pPr algn="r" rtl="1"/>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يعتمد</a:t>
            </a:r>
            <a:r>
              <a:rPr lang="fr-FR" sz="2400" dirty="0">
                <a:latin typeface="Simplified Arabic" pitchFamily="18" charset="-78"/>
                <a:cs typeface="Simplified Arabic" pitchFamily="18" charset="-78"/>
              </a:rPr>
              <a:t> الاستثمار </a:t>
            </a:r>
            <a:r>
              <a:rPr lang="fr-FR" sz="2400" dirty="0" err="1">
                <a:latin typeface="Simplified Arabic" pitchFamily="18" charset="-78"/>
                <a:cs typeface="Simplified Arabic" pitchFamily="18" charset="-78"/>
              </a:rPr>
              <a:t>عادة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على</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نوعين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للاصول</a:t>
            </a:r>
            <a:r>
              <a:rPr lang="fr-FR" sz="2400" dirty="0">
                <a:latin typeface="Simplified Arabic" pitchFamily="18" charset="-78"/>
                <a:cs typeface="Simplified Arabic" pitchFamily="18" charset="-78"/>
              </a:rPr>
              <a:t> ، </a:t>
            </a:r>
            <a:r>
              <a:rPr lang="fr-FR" sz="2400" dirty="0" err="1">
                <a:latin typeface="Simplified Arabic" pitchFamily="18" charset="-78"/>
                <a:cs typeface="Simplified Arabic" pitchFamily="18" charset="-78"/>
              </a:rPr>
              <a:t>وهوما</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للاصول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الحقيقية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كالمباني</a:t>
            </a:r>
            <a:r>
              <a:rPr lang="fr-FR" sz="2400" dirty="0">
                <a:latin typeface="Simplified Arabic" pitchFamily="18" charset="-78"/>
                <a:cs typeface="Simplified Arabic" pitchFamily="18" charset="-78"/>
              </a:rPr>
              <a:t> و </a:t>
            </a:r>
            <a:r>
              <a:rPr lang="fr-FR" sz="2400" dirty="0" err="1">
                <a:latin typeface="Simplified Arabic" pitchFamily="18" charset="-78"/>
                <a:cs typeface="Simplified Arabic" pitchFamily="18" charset="-78"/>
              </a:rPr>
              <a:t>المركبات</a:t>
            </a:r>
            <a:r>
              <a:rPr lang="fr-FR" sz="2400" dirty="0">
                <a:latin typeface="Simplified Arabic" pitchFamily="18" charset="-78"/>
                <a:cs typeface="Simplified Arabic" pitchFamily="18" charset="-78"/>
              </a:rPr>
              <a:t> و </a:t>
            </a:r>
            <a:r>
              <a:rPr lang="fr-FR" sz="2400" dirty="0" err="1">
                <a:latin typeface="Simplified Arabic" pitchFamily="18" charset="-78"/>
                <a:cs typeface="Simplified Arabic" pitchFamily="18" charset="-78"/>
              </a:rPr>
              <a:t>للاصول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المالية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كالمبالغ</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المالية</a:t>
            </a:r>
            <a:r>
              <a:rPr lang="fr-FR" sz="2400" dirty="0">
                <a:latin typeface="Simplified Arabic" pitchFamily="18" charset="-78"/>
                <a:cs typeface="Simplified Arabic" pitchFamily="18" charset="-78"/>
              </a:rPr>
              <a:t> و </a:t>
            </a:r>
            <a:r>
              <a:rPr lang="fr-FR" sz="2400" dirty="0" err="1">
                <a:latin typeface="Simplified Arabic" pitchFamily="18" charset="-78"/>
                <a:cs typeface="Simplified Arabic" pitchFamily="18" charset="-78"/>
              </a:rPr>
              <a:t>الاسهم</a:t>
            </a:r>
            <a:endParaRPr lang="fr-FR" sz="2400" dirty="0">
              <a:latin typeface="Simplified Arabic" pitchFamily="18" charset="-78"/>
              <a:cs typeface="Simplified Arabic" pitchFamily="18" charset="-78"/>
            </a:endParaRPr>
          </a:p>
          <a:p>
            <a:pPr algn="r" rtl="1"/>
            <a:r>
              <a:rPr lang="fr-FR" sz="2400" dirty="0" err="1">
                <a:latin typeface="Simplified Arabic" pitchFamily="18" charset="-78"/>
                <a:cs typeface="Simplified Arabic" pitchFamily="18" charset="-78"/>
              </a:rPr>
              <a:t>يصنف</a:t>
            </a:r>
            <a:r>
              <a:rPr lang="fr-FR" sz="2400" dirty="0">
                <a:latin typeface="Simplified Arabic" pitchFamily="18" charset="-78"/>
                <a:cs typeface="Simplified Arabic" pitchFamily="18" charset="-78"/>
              </a:rPr>
              <a:t> الاستثمار </a:t>
            </a:r>
            <a:r>
              <a:rPr lang="fr-FR" sz="2400" dirty="0" err="1">
                <a:latin typeface="Simplified Arabic" pitchFamily="18" charset="-78"/>
                <a:cs typeface="Simplified Arabic" pitchFamily="18" charset="-78"/>
              </a:rPr>
              <a:t>كنوع</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أنواع</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الالتزامات</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التي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تساهم</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في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تطوير</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الموارد</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الحالي</a:t>
            </a:r>
            <a:r>
              <a:rPr lang="fr-FR" sz="2400" dirty="0">
                <a:latin typeface="Simplified Arabic" pitchFamily="18" charset="-78"/>
                <a:cs typeface="Simplified Arabic" pitchFamily="18" charset="-78"/>
              </a:rPr>
              <a:t> ،و </a:t>
            </a:r>
            <a:r>
              <a:rPr lang="fr-FR" sz="2400" dirty="0" err="1">
                <a:latin typeface="Simplified Arabic" pitchFamily="18" charset="-78"/>
                <a:cs typeface="Simplified Arabic" pitchFamily="18" charset="-78"/>
              </a:rPr>
              <a:t>الزيادة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حجمها</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مع</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مرور</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الوقت</a:t>
            </a:r>
            <a:r>
              <a:rPr lang="fr-FR" sz="2400" dirty="0">
                <a:latin typeface="Simplified Arabic" pitchFamily="18" charset="-78"/>
                <a:cs typeface="Simplified Arabic" pitchFamily="18" charset="-78"/>
              </a:rPr>
              <a:t> </a:t>
            </a:r>
          </a:p>
        </p:txBody>
      </p:sp>
    </p:spTree>
    <p:extLst>
      <p:ext uri="{BB962C8B-B14F-4D97-AF65-F5344CB8AC3E}">
        <p14:creationId xmlns:p14="http://schemas.microsoft.com/office/powerpoint/2010/main" xmlns="" val="1984676365"/>
      </p:ext>
    </p:extLst>
  </p:cSld>
  <p:clrMapOvr>
    <a:masterClrMapping/>
  </p:clrMapOvr>
  <p:transition spd="slow">
    <p:pull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E96C13B-11FD-2B51-9AD8-FBF3B217C372}"/>
              </a:ext>
            </a:extLst>
          </p:cNvPr>
          <p:cNvSpPr>
            <a:spLocks noGrp="1"/>
          </p:cNvSpPr>
          <p:nvPr>
            <p:ph type="ctrTitle"/>
          </p:nvPr>
        </p:nvSpPr>
        <p:spPr>
          <a:prstGeom prst="ellipse">
            <a:avLst/>
          </a:prstGeom>
          <a:ln>
            <a:solidFill>
              <a:schemeClr val="tx1"/>
            </a:solidFill>
          </a:ln>
        </p:spPr>
        <p:style>
          <a:lnRef idx="1">
            <a:schemeClr val="dk1"/>
          </a:lnRef>
          <a:fillRef idx="2">
            <a:schemeClr val="dk1"/>
          </a:fillRef>
          <a:effectRef idx="1">
            <a:schemeClr val="dk1"/>
          </a:effectRef>
          <a:fontRef idx="minor">
            <a:schemeClr val="dk1"/>
          </a:fontRef>
        </p:style>
        <p:txBody>
          <a:bodyPr>
            <a:normAutofit fontScale="90000"/>
          </a:bodyPr>
          <a:lstStyle/>
          <a:p>
            <a:pPr rtl="1"/>
            <a:r>
              <a:rPr lang="fr-FR" sz="4000" b="1" i="1" u="sng" dirty="0" err="1">
                <a:latin typeface="Andalus" pitchFamily="18" charset="-78"/>
                <a:cs typeface="Andalus" pitchFamily="18" charset="-78"/>
              </a:rPr>
              <a:t>المطلب</a:t>
            </a:r>
            <a:r>
              <a:rPr lang="fr-FR" sz="4000" b="1" i="1" u="sng" dirty="0">
                <a:latin typeface="Andalus" pitchFamily="18" charset="-78"/>
                <a:cs typeface="Andalus" pitchFamily="18" charset="-78"/>
              </a:rPr>
              <a:t> </a:t>
            </a:r>
            <a:r>
              <a:rPr lang="fr-FR" sz="4000" b="1" i="1" u="sng" dirty="0" err="1">
                <a:latin typeface="Andalus" pitchFamily="18" charset="-78"/>
                <a:cs typeface="Andalus" pitchFamily="18" charset="-78"/>
              </a:rPr>
              <a:t>الثاني</a:t>
            </a:r>
            <a:r>
              <a:rPr lang="fr-FR" sz="4000" b="1" i="1" u="sng" dirty="0">
                <a:latin typeface="Andalus" pitchFamily="18" charset="-78"/>
                <a:cs typeface="Andalus" pitchFamily="18" charset="-78"/>
              </a:rPr>
              <a:t> </a:t>
            </a:r>
            <a:r>
              <a:rPr lang="fr-FR" sz="4000" b="1" i="1" u="sng" dirty="0" smtClean="0">
                <a:latin typeface="Andalus" pitchFamily="18" charset="-78"/>
                <a:cs typeface="Andalus" pitchFamily="18" charset="-78"/>
              </a:rPr>
              <a:t>:</a:t>
            </a:r>
            <a:r>
              <a:rPr lang="ar-DZ" sz="4000" b="1" i="1" u="sng" dirty="0" smtClean="0">
                <a:latin typeface="Andalus" pitchFamily="18" charset="-78"/>
                <a:cs typeface="Andalus" pitchFamily="18" charset="-78"/>
              </a:rPr>
              <a:t> أ</a:t>
            </a:r>
            <a:r>
              <a:rPr lang="fr-FR" sz="4000" b="1" i="1" dirty="0" err="1" smtClean="0">
                <a:latin typeface="Andalus" pitchFamily="18" charset="-78"/>
                <a:cs typeface="Andalus" pitchFamily="18" charset="-78"/>
              </a:rPr>
              <a:t>هداف</a:t>
            </a:r>
            <a:r>
              <a:rPr lang="fr-FR" sz="4000" b="1" i="1" dirty="0" smtClean="0">
                <a:latin typeface="Andalus" pitchFamily="18" charset="-78"/>
                <a:cs typeface="Andalus" pitchFamily="18" charset="-78"/>
              </a:rPr>
              <a:t> </a:t>
            </a:r>
            <a:r>
              <a:rPr lang="fr-FR" sz="4000" b="1" i="1" dirty="0">
                <a:latin typeface="Andalus" pitchFamily="18" charset="-78"/>
                <a:cs typeface="Andalus" pitchFamily="18" charset="-78"/>
              </a:rPr>
              <a:t>و </a:t>
            </a:r>
            <a:r>
              <a:rPr lang="fr-FR" sz="4000" b="1" i="1" dirty="0" err="1">
                <a:latin typeface="Andalus" pitchFamily="18" charset="-78"/>
                <a:cs typeface="Andalus" pitchFamily="18" charset="-78"/>
              </a:rPr>
              <a:t>مخاطر</a:t>
            </a:r>
            <a:r>
              <a:rPr lang="fr-FR" sz="4000" b="1" i="1" dirty="0">
                <a:latin typeface="Andalus" pitchFamily="18" charset="-78"/>
                <a:cs typeface="Andalus" pitchFamily="18" charset="-78"/>
              </a:rPr>
              <a:t> الاستثمار </a:t>
            </a:r>
            <a:endParaRPr lang="fr-FR" sz="4000" b="1" i="1" u="sng" dirty="0">
              <a:latin typeface="Andalus" pitchFamily="18" charset="-78"/>
              <a:cs typeface="Andalus" pitchFamily="18" charset="-78"/>
            </a:endParaRPr>
          </a:p>
        </p:txBody>
      </p:sp>
    </p:spTree>
    <p:extLst>
      <p:ext uri="{BB962C8B-B14F-4D97-AF65-F5344CB8AC3E}">
        <p14:creationId xmlns:p14="http://schemas.microsoft.com/office/powerpoint/2010/main" xmlns="" val="3758000858"/>
      </p:ext>
    </p:extLst>
  </p:cSld>
  <p:clrMapOvr>
    <a:masterClrMapping/>
  </p:clrMapOvr>
  <p:transition spd="slow">
    <p:wheel spokes="3"/>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5C2F79E-2762-5045-90AA-C9AE650BCA84}"/>
              </a:ext>
            </a:extLst>
          </p:cNvPr>
          <p:cNvSpPr>
            <a:spLocks noGrp="1"/>
          </p:cNvSpPr>
          <p:nvPr>
            <p:ph type="title"/>
          </p:nvPr>
        </p:nvSpPr>
        <p:spPr>
          <a:xfrm>
            <a:off x="2231136" y="250317"/>
            <a:ext cx="7729728" cy="1188720"/>
          </a:xfrm>
          <a:prstGeom prst="roundRect">
            <a:avLst/>
          </a:prstGeom>
          <a:ln>
            <a:solidFill>
              <a:schemeClr val="bg1"/>
            </a:solidFill>
          </a:ln>
        </p:spPr>
        <p:style>
          <a:lnRef idx="1">
            <a:schemeClr val="dk1"/>
          </a:lnRef>
          <a:fillRef idx="2">
            <a:schemeClr val="dk1"/>
          </a:fillRef>
          <a:effectRef idx="1">
            <a:schemeClr val="dk1"/>
          </a:effectRef>
          <a:fontRef idx="minor">
            <a:schemeClr val="dk1"/>
          </a:fontRef>
        </p:style>
        <p:txBody>
          <a:bodyPr>
            <a:normAutofit/>
          </a:bodyPr>
          <a:lstStyle/>
          <a:p>
            <a:pPr rtl="1"/>
            <a:r>
              <a:rPr lang="fr-FR" b="1" dirty="0">
                <a:latin typeface="Andalus" pitchFamily="18" charset="-78"/>
                <a:cs typeface="Andalus" pitchFamily="18" charset="-78"/>
              </a:rPr>
              <a:t>-/1اهداف </a:t>
            </a:r>
            <a:r>
              <a:rPr lang="fr-FR" b="1" dirty="0" smtClean="0">
                <a:latin typeface="Andalus" pitchFamily="18" charset="-78"/>
                <a:cs typeface="Andalus" pitchFamily="18" charset="-78"/>
              </a:rPr>
              <a:t>الاستثمار</a:t>
            </a:r>
            <a:endParaRPr lang="fr-FR" b="1" dirty="0">
              <a:latin typeface="Andalus" pitchFamily="18" charset="-78"/>
              <a:cs typeface="Andalus" pitchFamily="18" charset="-78"/>
            </a:endParaRPr>
          </a:p>
        </p:txBody>
      </p:sp>
      <p:sp>
        <p:nvSpPr>
          <p:cNvPr id="3" name="Espace réservé du contenu 2">
            <a:extLst>
              <a:ext uri="{FF2B5EF4-FFF2-40B4-BE49-F238E27FC236}">
                <a16:creationId xmlns:a16="http://schemas.microsoft.com/office/drawing/2014/main" xmlns="" id="{2ED279AA-3812-7533-54AD-0121CDBC46BD}"/>
              </a:ext>
            </a:extLst>
          </p:cNvPr>
          <p:cNvSpPr>
            <a:spLocks noGrp="1"/>
          </p:cNvSpPr>
          <p:nvPr>
            <p:ph idx="1"/>
          </p:nvPr>
        </p:nvSpPr>
        <p:spPr>
          <a:xfrm>
            <a:off x="166646" y="1928803"/>
            <a:ext cx="11715832" cy="4714908"/>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a:normAutofit/>
          </a:bodyPr>
          <a:lstStyle/>
          <a:p>
            <a:pPr algn="r" rtl="1"/>
            <a:r>
              <a:rPr lang="fr-FR" sz="2400" dirty="0" err="1">
                <a:latin typeface="Simplified Arabic" pitchFamily="18" charset="-78"/>
                <a:cs typeface="Simplified Arabic" pitchFamily="18" charset="-78"/>
              </a:rPr>
              <a:t>يهدف</a:t>
            </a:r>
            <a:r>
              <a:rPr lang="fr-FR" sz="2400" dirty="0">
                <a:latin typeface="Simplified Arabic" pitchFamily="18" charset="-78"/>
                <a:cs typeface="Simplified Arabic" pitchFamily="18" charset="-78"/>
              </a:rPr>
              <a:t> الاستثمار </a:t>
            </a:r>
            <a:r>
              <a:rPr lang="fr-FR" sz="2400" dirty="0" err="1">
                <a:latin typeface="Simplified Arabic" pitchFamily="18" charset="-78"/>
                <a:cs typeface="Simplified Arabic" pitchFamily="18" charset="-78"/>
              </a:rPr>
              <a:t>الى</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تحقيق</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الارباح</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الراس</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مالية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العوائد</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التي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تحافظ</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على</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القوة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الشرائية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للمستثمر</a:t>
            </a:r>
            <a:r>
              <a:rPr lang="fr-FR" sz="2400" dirty="0">
                <a:latin typeface="Simplified Arabic" pitchFamily="18" charset="-78"/>
                <a:cs typeface="Simplified Arabic" pitchFamily="18" charset="-78"/>
              </a:rPr>
              <a:t> و </a:t>
            </a:r>
            <a:r>
              <a:rPr lang="fr-FR" sz="2400" dirty="0" err="1">
                <a:latin typeface="Simplified Arabic" pitchFamily="18" charset="-78"/>
                <a:cs typeface="Simplified Arabic" pitchFamily="18" charset="-78"/>
              </a:rPr>
              <a:t>بهذا</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يتم</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توفير</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الحماية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للمال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ضد</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انخفاض</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القوة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الشرائية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بسبب</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التضخم</a:t>
            </a:r>
            <a:r>
              <a:rPr lang="fr-FR" sz="2400" dirty="0">
                <a:latin typeface="Simplified Arabic" pitchFamily="18" charset="-78"/>
                <a:cs typeface="Simplified Arabic" pitchFamily="18" charset="-78"/>
              </a:rPr>
              <a:t> </a:t>
            </a:r>
          </a:p>
          <a:p>
            <a:pPr algn="r" rtl="1"/>
            <a:r>
              <a:rPr lang="fr-FR" sz="2400" dirty="0" err="1">
                <a:latin typeface="Simplified Arabic" pitchFamily="18" charset="-78"/>
                <a:cs typeface="Simplified Arabic" pitchFamily="18" charset="-78"/>
              </a:rPr>
              <a:t>الحفاظ</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على</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الاستمرار</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في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تنمية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الثروة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المالية</a:t>
            </a:r>
            <a:r>
              <a:rPr lang="fr-FR" sz="2400" dirty="0">
                <a:latin typeface="Simplified Arabic" pitchFamily="18" charset="-78"/>
                <a:cs typeface="Simplified Arabic" pitchFamily="18" charset="-78"/>
              </a:rPr>
              <a:t> و </a:t>
            </a:r>
            <a:r>
              <a:rPr lang="fr-FR" sz="2400" dirty="0" err="1">
                <a:latin typeface="Simplified Arabic" pitchFamily="18" charset="-78"/>
                <a:cs typeface="Simplified Arabic" pitchFamily="18" charset="-78"/>
              </a:rPr>
              <a:t>تحقيق</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عوائد</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مالية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مقبول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مع</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زيادة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قيمة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راس</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المال</a:t>
            </a:r>
            <a:r>
              <a:rPr lang="fr-FR" sz="2400" dirty="0">
                <a:latin typeface="Simplified Arabic" pitchFamily="18" charset="-78"/>
                <a:cs typeface="Simplified Arabic" pitchFamily="18" charset="-78"/>
              </a:rPr>
              <a:t> </a:t>
            </a:r>
          </a:p>
          <a:p>
            <a:pPr algn="r" rtl="1"/>
            <a:r>
              <a:rPr lang="fr-FR" sz="2400" dirty="0" err="1">
                <a:latin typeface="Simplified Arabic" pitchFamily="18" charset="-78"/>
                <a:cs typeface="Simplified Arabic" pitchFamily="18" charset="-78"/>
              </a:rPr>
              <a:t>الحصول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على</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أعلى</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قيمة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للدخل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الحالي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عن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طريق</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التركيز</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على</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الاستثمارات</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التي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تحقق</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عوائد</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مالية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عالية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دون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الالتفات</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لاي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اعتبارات</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كالمخاطر</a:t>
            </a:r>
            <a:endParaRPr lang="fr-FR" sz="2400" dirty="0">
              <a:latin typeface="Simplified Arabic" pitchFamily="18" charset="-78"/>
              <a:cs typeface="Simplified Arabic" pitchFamily="18" charset="-78"/>
            </a:endParaRPr>
          </a:p>
          <a:p>
            <a:pPr algn="r" rtl="1"/>
            <a:r>
              <a:rPr lang="fr-FR" sz="2400" dirty="0" err="1">
                <a:latin typeface="Simplified Arabic" pitchFamily="18" charset="-78"/>
                <a:cs typeface="Simplified Arabic" pitchFamily="18" charset="-78"/>
              </a:rPr>
              <a:t>حماية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دخل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المستثمرين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الضرائب</a:t>
            </a:r>
            <a:r>
              <a:rPr lang="fr-FR" sz="2400" dirty="0">
                <a:latin typeface="Simplified Arabic" pitchFamily="18" charset="-78"/>
                <a:cs typeface="Simplified Arabic" pitchFamily="18" charset="-78"/>
              </a:rPr>
              <a:t> و </a:t>
            </a:r>
            <a:r>
              <a:rPr lang="fr-FR" sz="2400" dirty="0" err="1">
                <a:latin typeface="Simplified Arabic" pitchFamily="18" charset="-78"/>
                <a:cs typeface="Simplified Arabic" pitchFamily="18" charset="-78"/>
              </a:rPr>
              <a:t>ذلك</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خلال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التشريعات</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المطبقة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ولكن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اذا</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تم</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اسنثمار</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المال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في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مكان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غير</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منسب</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سوف</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يتسبب</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هذا</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في</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التعرض</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بنسبة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ضرائب</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كبيرة</a:t>
            </a:r>
            <a:r>
              <a:rPr lang="fr-FR" sz="2400" dirty="0">
                <a:latin typeface="Simplified Arabic" pitchFamily="18" charset="-78"/>
                <a:cs typeface="Simplified Arabic" pitchFamily="18" charset="-78"/>
              </a:rPr>
              <a:t> </a:t>
            </a:r>
          </a:p>
          <a:p>
            <a:pPr algn="r" rtl="1"/>
            <a:r>
              <a:rPr lang="fr-FR" sz="2400" dirty="0" err="1">
                <a:latin typeface="Simplified Arabic" pitchFamily="18" charset="-78"/>
                <a:cs typeface="Simplified Arabic" pitchFamily="18" charset="-78"/>
              </a:rPr>
              <a:t>تأمين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المستقبل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خاصة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بعد</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الوصول</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إلى</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سن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التقاعد</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عن</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طريق</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شراء</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الاوراق</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المالية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ذات</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العوائد</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المتوسط</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الدخل</a:t>
            </a:r>
            <a:r>
              <a:rPr lang="fr-FR" sz="2400" dirty="0">
                <a:latin typeface="Simplified Arabic" pitchFamily="18" charset="-78"/>
                <a:cs typeface="Simplified Arabic" pitchFamily="18" charset="-78"/>
              </a:rPr>
              <a:t> و </a:t>
            </a:r>
            <a:r>
              <a:rPr lang="fr-FR" sz="2400" dirty="0" err="1">
                <a:latin typeface="Simplified Arabic" pitchFamily="18" charset="-78"/>
                <a:cs typeface="Simplified Arabic" pitchFamily="18" charset="-78"/>
              </a:rPr>
              <a:t>قليلة</a:t>
            </a:r>
            <a:r>
              <a:rPr lang="fr-FR" sz="2400" dirty="0">
                <a:latin typeface="Simplified Arabic" pitchFamily="18" charset="-78"/>
                <a:cs typeface="Simplified Arabic" pitchFamily="18" charset="-78"/>
              </a:rPr>
              <a:t> </a:t>
            </a:r>
            <a:r>
              <a:rPr lang="fr-FR" sz="2400" dirty="0" err="1">
                <a:latin typeface="Simplified Arabic" pitchFamily="18" charset="-78"/>
                <a:cs typeface="Simplified Arabic" pitchFamily="18" charset="-78"/>
              </a:rPr>
              <a:t>المخاطرة</a:t>
            </a:r>
            <a:r>
              <a:rPr lang="fr-FR" sz="2400" dirty="0">
                <a:latin typeface="Simplified Arabic" pitchFamily="18" charset="-78"/>
                <a:cs typeface="Simplified Arabic" pitchFamily="18" charset="-78"/>
              </a:rPr>
              <a:t> </a:t>
            </a:r>
          </a:p>
        </p:txBody>
      </p:sp>
    </p:spTree>
    <p:extLst>
      <p:ext uri="{BB962C8B-B14F-4D97-AF65-F5344CB8AC3E}">
        <p14:creationId xmlns:p14="http://schemas.microsoft.com/office/powerpoint/2010/main" xmlns="" val="3613051189"/>
      </p:ext>
    </p:extLst>
  </p:cSld>
  <p:clrMapOvr>
    <a:masterClrMapping/>
  </p:clrMapOvr>
  <p:transition spd="slow">
    <p:pull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a:extLst>
              <a:ext uri="{FF2B5EF4-FFF2-40B4-BE49-F238E27FC236}">
                <a16:creationId xmlns:a16="http://schemas.microsoft.com/office/drawing/2014/main" xmlns="" id="{3B2F4CB2-4579-4784-B84D-C42AC1964800}"/>
              </a:ext>
            </a:extLst>
          </p:cNvPr>
          <p:cNvSpPr>
            <a:spLocks noGrp="1"/>
          </p:cNvSpPr>
          <p:nvPr>
            <p:ph type="body" idx="1"/>
          </p:nvPr>
        </p:nvSpPr>
        <p:spPr>
          <a:xfrm>
            <a:off x="2013645" y="2596776"/>
            <a:ext cx="8164710" cy="900541"/>
          </a:xfrm>
        </p:spPr>
        <p:txBody>
          <a:bodyPr>
            <a:normAutofit/>
          </a:bodyPr>
          <a:lstStyle/>
          <a:p>
            <a:pPr rtl="1"/>
            <a:r>
              <a:rPr lang="fr-FR" sz="2400" dirty="0" err="1">
                <a:solidFill>
                  <a:schemeClr val="tx1"/>
                </a:solidFill>
                <a:latin typeface="Simplified Arabic" pitchFamily="18" charset="-78"/>
                <a:cs typeface="Simplified Arabic" pitchFamily="18" charset="-78"/>
              </a:rPr>
              <a:t>بصفة</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عامة</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فإن</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مخاطر</a:t>
            </a:r>
            <a:r>
              <a:rPr lang="fr-FR" sz="2400" dirty="0">
                <a:solidFill>
                  <a:schemeClr val="tx1"/>
                </a:solidFill>
                <a:latin typeface="Simplified Arabic" pitchFamily="18" charset="-78"/>
                <a:cs typeface="Simplified Arabic" pitchFamily="18" charset="-78"/>
              </a:rPr>
              <a:t> الاستثمار </a:t>
            </a:r>
            <a:r>
              <a:rPr lang="fr-FR" sz="2400" dirty="0" err="1">
                <a:solidFill>
                  <a:schemeClr val="tx1"/>
                </a:solidFill>
                <a:latin typeface="Simplified Arabic" pitchFamily="18" charset="-78"/>
                <a:cs typeface="Simplified Arabic" pitchFamily="18" charset="-78"/>
              </a:rPr>
              <a:t>بكل</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بساطة</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هي</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عدم</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التأكد</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من</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تحقق</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العائد</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المتوقع</a:t>
            </a:r>
            <a:r>
              <a:rPr lang="fr-FR" sz="2400" dirty="0">
                <a:solidFill>
                  <a:schemeClr val="tx1"/>
                </a:solidFill>
                <a:latin typeface="Simplified Arabic" pitchFamily="18" charset="-78"/>
                <a:cs typeface="Simplified Arabic" pitchFamily="18" charset="-78"/>
              </a:rPr>
              <a:t>،</a:t>
            </a:r>
            <a:r>
              <a:rPr lang="fr-FR" sz="2400" dirty="0" err="1">
                <a:solidFill>
                  <a:schemeClr val="tx1"/>
                </a:solidFill>
                <a:latin typeface="Simplified Arabic" pitchFamily="18" charset="-78"/>
                <a:cs typeface="Simplified Arabic" pitchFamily="18" charset="-78"/>
              </a:rPr>
              <a:t>وتختلف</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المخاطرة</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حسب</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إختلاف</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مجال</a:t>
            </a:r>
            <a:r>
              <a:rPr lang="fr-FR" sz="2400" dirty="0">
                <a:solidFill>
                  <a:schemeClr val="tx1"/>
                </a:solidFill>
                <a:latin typeface="Simplified Arabic" pitchFamily="18" charset="-78"/>
                <a:cs typeface="Simplified Arabic" pitchFamily="18" charset="-78"/>
              </a:rPr>
              <a:t> الاستثمار </a:t>
            </a:r>
          </a:p>
        </p:txBody>
      </p:sp>
      <p:sp>
        <p:nvSpPr>
          <p:cNvPr id="3" name="Espace réservé du contenu 2">
            <a:extLst>
              <a:ext uri="{FF2B5EF4-FFF2-40B4-BE49-F238E27FC236}">
                <a16:creationId xmlns:a16="http://schemas.microsoft.com/office/drawing/2014/main" xmlns="" id="{0BDE0866-C573-3C47-0402-689B3280A3E4}"/>
              </a:ext>
            </a:extLst>
          </p:cNvPr>
          <p:cNvSpPr>
            <a:spLocks noGrp="1"/>
          </p:cNvSpPr>
          <p:nvPr>
            <p:ph sz="half" idx="2"/>
          </p:nvPr>
        </p:nvSpPr>
        <p:spPr>
          <a:xfrm>
            <a:off x="738150" y="3714752"/>
            <a:ext cx="4270248" cy="2596776"/>
          </a:xfrm>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marL="0" indent="0" algn="r" rtl="1">
              <a:buNone/>
            </a:pPr>
            <a:r>
              <a:rPr lang="fr-FR" sz="2400" b="1" u="sng" dirty="0" err="1">
                <a:solidFill>
                  <a:schemeClr val="tx1"/>
                </a:solidFill>
                <a:latin typeface="Simplified Arabic" pitchFamily="18" charset="-78"/>
                <a:cs typeface="Simplified Arabic" pitchFamily="18" charset="-78"/>
              </a:rPr>
              <a:t>مخاطر</a:t>
            </a:r>
            <a:r>
              <a:rPr lang="fr-FR" sz="2400" b="1" u="sng" dirty="0">
                <a:solidFill>
                  <a:schemeClr val="tx1"/>
                </a:solidFill>
                <a:latin typeface="Simplified Arabic" pitchFamily="18" charset="-78"/>
                <a:cs typeface="Simplified Arabic" pitchFamily="18" charset="-78"/>
              </a:rPr>
              <a:t> </a:t>
            </a:r>
            <a:r>
              <a:rPr lang="fr-FR" sz="2400" b="1" u="sng" dirty="0" err="1">
                <a:solidFill>
                  <a:schemeClr val="tx1"/>
                </a:solidFill>
                <a:latin typeface="Simplified Arabic" pitchFamily="18" charset="-78"/>
                <a:cs typeface="Simplified Arabic" pitchFamily="18" charset="-78"/>
              </a:rPr>
              <a:t>غير</a:t>
            </a:r>
            <a:r>
              <a:rPr lang="fr-FR" sz="2400" b="1" u="sng" dirty="0">
                <a:solidFill>
                  <a:schemeClr val="tx1"/>
                </a:solidFill>
                <a:latin typeface="Simplified Arabic" pitchFamily="18" charset="-78"/>
                <a:cs typeface="Simplified Arabic" pitchFamily="18" charset="-78"/>
              </a:rPr>
              <a:t> </a:t>
            </a:r>
            <a:r>
              <a:rPr lang="fr-FR" sz="2400" b="1" u="sng" dirty="0" err="1">
                <a:solidFill>
                  <a:schemeClr val="tx1"/>
                </a:solidFill>
                <a:latin typeface="Simplified Arabic" pitchFamily="18" charset="-78"/>
                <a:cs typeface="Simplified Arabic" pitchFamily="18" charset="-78"/>
              </a:rPr>
              <a:t>نظامية</a:t>
            </a:r>
            <a:r>
              <a:rPr lang="fr-FR" sz="2400" b="1" u="sng" dirty="0">
                <a:solidFill>
                  <a:schemeClr val="tx1"/>
                </a:solidFill>
                <a:latin typeface="Simplified Arabic" pitchFamily="18" charset="-78"/>
                <a:cs typeface="Simplified Arabic" pitchFamily="18" charset="-78"/>
              </a:rPr>
              <a:t> :</a:t>
            </a:r>
            <a:endParaRPr lang="fr-FR" sz="2400" dirty="0">
              <a:solidFill>
                <a:schemeClr val="tx1"/>
              </a:solidFill>
              <a:latin typeface="Simplified Arabic" pitchFamily="18" charset="-78"/>
              <a:cs typeface="Simplified Arabic" pitchFamily="18" charset="-78"/>
            </a:endParaRPr>
          </a:p>
          <a:p>
            <a:pPr algn="r" rtl="1"/>
            <a:r>
              <a:rPr lang="fr-FR" sz="2400" dirty="0" err="1">
                <a:solidFill>
                  <a:schemeClr val="tx1"/>
                </a:solidFill>
                <a:latin typeface="Simplified Arabic" pitchFamily="18" charset="-78"/>
                <a:cs typeface="Simplified Arabic" pitchFamily="18" charset="-78"/>
              </a:rPr>
              <a:t>تشمل</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تغيرات</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في</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أسعار</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الفائدة</a:t>
            </a:r>
            <a:r>
              <a:rPr lang="fr-FR" sz="2400" dirty="0">
                <a:solidFill>
                  <a:schemeClr val="tx1"/>
                </a:solidFill>
                <a:latin typeface="Simplified Arabic" pitchFamily="18" charset="-78"/>
                <a:cs typeface="Simplified Arabic" pitchFamily="18" charset="-78"/>
              </a:rPr>
              <a:t> ، </a:t>
            </a:r>
            <a:r>
              <a:rPr lang="fr-FR" sz="2400" dirty="0" err="1">
                <a:solidFill>
                  <a:schemeClr val="tx1"/>
                </a:solidFill>
                <a:latin typeface="Simplified Arabic" pitchFamily="18" charset="-78"/>
                <a:cs typeface="Simplified Arabic" pitchFamily="18" charset="-78"/>
              </a:rPr>
              <a:t>تدهور</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العمليات</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الانتاجية</a:t>
            </a:r>
            <a:r>
              <a:rPr lang="fr-FR" sz="2400" dirty="0">
                <a:solidFill>
                  <a:schemeClr val="tx1"/>
                </a:solidFill>
                <a:latin typeface="Simplified Arabic" pitchFamily="18" charset="-78"/>
                <a:cs typeface="Simplified Arabic" pitchFamily="18" charset="-78"/>
              </a:rPr>
              <a:t> .</a:t>
            </a:r>
          </a:p>
          <a:p>
            <a:pPr marL="0" indent="0" algn="r" rtl="1">
              <a:buNone/>
            </a:pPr>
            <a:r>
              <a:rPr lang="fr-FR" sz="2400" dirty="0" err="1">
                <a:solidFill>
                  <a:schemeClr val="tx1"/>
                </a:solidFill>
                <a:latin typeface="Simplified Arabic" pitchFamily="18" charset="-78"/>
                <a:cs typeface="Simplified Arabic" pitchFamily="18" charset="-78"/>
              </a:rPr>
              <a:t>وتضم</a:t>
            </a:r>
            <a:r>
              <a:rPr lang="fr-FR" sz="2400" dirty="0">
                <a:solidFill>
                  <a:schemeClr val="tx1"/>
                </a:solidFill>
                <a:latin typeface="Simplified Arabic" pitchFamily="18" charset="-78"/>
                <a:cs typeface="Simplified Arabic" pitchFamily="18" charset="-78"/>
              </a:rPr>
              <a:t> : </a:t>
            </a:r>
            <a:r>
              <a:rPr lang="fr-FR" sz="2400" dirty="0" err="1">
                <a:solidFill>
                  <a:schemeClr val="tx1"/>
                </a:solidFill>
                <a:latin typeface="Simplified Arabic" pitchFamily="18" charset="-78"/>
                <a:cs typeface="Simplified Arabic" pitchFamily="18" charset="-78"/>
              </a:rPr>
              <a:t>مخاطر</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العمل</a:t>
            </a:r>
            <a:r>
              <a:rPr lang="fr-FR" sz="2400" dirty="0">
                <a:solidFill>
                  <a:schemeClr val="tx1"/>
                </a:solidFill>
                <a:latin typeface="Simplified Arabic" pitchFamily="18" charset="-78"/>
                <a:cs typeface="Simplified Arabic" pitchFamily="18" charset="-78"/>
              </a:rPr>
              <a:t> ، </a:t>
            </a:r>
            <a:r>
              <a:rPr lang="fr-FR" sz="2400" dirty="0" err="1">
                <a:solidFill>
                  <a:schemeClr val="tx1"/>
                </a:solidFill>
                <a:latin typeface="Simplified Arabic" pitchFamily="18" charset="-78"/>
                <a:cs typeface="Simplified Arabic" pitchFamily="18" charset="-78"/>
              </a:rPr>
              <a:t>مخاطر</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السوق</a:t>
            </a:r>
            <a:r>
              <a:rPr lang="fr-FR" sz="2400" dirty="0">
                <a:solidFill>
                  <a:schemeClr val="tx1"/>
                </a:solidFill>
                <a:latin typeface="Simplified Arabic" pitchFamily="18" charset="-78"/>
                <a:cs typeface="Simplified Arabic" pitchFamily="18" charset="-78"/>
              </a:rPr>
              <a:t> ، </a:t>
            </a:r>
            <a:r>
              <a:rPr lang="fr-FR" sz="2400" dirty="0" err="1">
                <a:solidFill>
                  <a:schemeClr val="tx1"/>
                </a:solidFill>
                <a:latin typeface="Simplified Arabic" pitchFamily="18" charset="-78"/>
                <a:cs typeface="Simplified Arabic" pitchFamily="18" charset="-78"/>
              </a:rPr>
              <a:t>السعر</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المخاطر</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المالية</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الخ</a:t>
            </a:r>
            <a:endParaRPr lang="fr-FR" sz="2400" dirty="0">
              <a:solidFill>
                <a:schemeClr val="tx1"/>
              </a:solidFill>
              <a:latin typeface="Simplified Arabic" pitchFamily="18" charset="-78"/>
              <a:cs typeface="Simplified Arabic" pitchFamily="18" charset="-78"/>
            </a:endParaRPr>
          </a:p>
        </p:txBody>
      </p:sp>
      <p:sp>
        <p:nvSpPr>
          <p:cNvPr id="6" name="Espace réservé du contenu 5">
            <a:extLst>
              <a:ext uri="{FF2B5EF4-FFF2-40B4-BE49-F238E27FC236}">
                <a16:creationId xmlns:a16="http://schemas.microsoft.com/office/drawing/2014/main" xmlns="" id="{8607B1A4-0313-32DD-8F50-3EDD5404223A}"/>
              </a:ext>
            </a:extLst>
          </p:cNvPr>
          <p:cNvSpPr>
            <a:spLocks noGrp="1"/>
          </p:cNvSpPr>
          <p:nvPr>
            <p:ph sz="quarter" idx="4"/>
          </p:nvPr>
        </p:nvSpPr>
        <p:spPr>
          <a:xfrm>
            <a:off x="7381884" y="3643314"/>
            <a:ext cx="4253484" cy="2596776"/>
          </a:xfrm>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marL="0" indent="0" algn="r" rtl="1">
              <a:buNone/>
            </a:pPr>
            <a:r>
              <a:rPr lang="fr-FR" sz="2400" b="1" u="sng" dirty="0" err="1">
                <a:solidFill>
                  <a:schemeClr val="tx1"/>
                </a:solidFill>
                <a:latin typeface="Simplified Arabic" pitchFamily="18" charset="-78"/>
                <a:cs typeface="Simplified Arabic" pitchFamily="18" charset="-78"/>
              </a:rPr>
              <a:t>مخاطر</a:t>
            </a:r>
            <a:r>
              <a:rPr lang="fr-FR" sz="2400" b="1" u="sng" dirty="0">
                <a:solidFill>
                  <a:schemeClr val="tx1"/>
                </a:solidFill>
                <a:latin typeface="Simplified Arabic" pitchFamily="18" charset="-78"/>
                <a:cs typeface="Simplified Arabic" pitchFamily="18" charset="-78"/>
              </a:rPr>
              <a:t> </a:t>
            </a:r>
            <a:r>
              <a:rPr lang="fr-FR" sz="2400" b="1" u="sng" dirty="0" err="1">
                <a:solidFill>
                  <a:schemeClr val="tx1"/>
                </a:solidFill>
                <a:latin typeface="Simplified Arabic" pitchFamily="18" charset="-78"/>
                <a:cs typeface="Simplified Arabic" pitchFamily="18" charset="-78"/>
              </a:rPr>
              <a:t>نظامية</a:t>
            </a:r>
            <a:r>
              <a:rPr lang="fr-FR" sz="2400" b="1" u="sng" dirty="0">
                <a:solidFill>
                  <a:schemeClr val="tx1"/>
                </a:solidFill>
                <a:latin typeface="Simplified Arabic" pitchFamily="18" charset="-78"/>
                <a:cs typeface="Simplified Arabic" pitchFamily="18" charset="-78"/>
              </a:rPr>
              <a:t> :</a:t>
            </a:r>
          </a:p>
          <a:p>
            <a:pPr algn="r" rtl="1"/>
            <a:r>
              <a:rPr lang="fr-FR" sz="2400" dirty="0" err="1">
                <a:solidFill>
                  <a:schemeClr val="tx1"/>
                </a:solidFill>
                <a:latin typeface="Simplified Arabic" pitchFamily="18" charset="-78"/>
                <a:cs typeface="Simplified Arabic" pitchFamily="18" charset="-78"/>
              </a:rPr>
              <a:t>وهي</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لا</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ترتبط</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بنوع</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معين</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من</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الاستثمارات</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بل</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تصيب</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جميع</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مجالات</a:t>
            </a:r>
            <a:r>
              <a:rPr lang="fr-FR" sz="2400" dirty="0">
                <a:solidFill>
                  <a:schemeClr val="tx1"/>
                </a:solidFill>
                <a:latin typeface="Simplified Arabic" pitchFamily="18" charset="-78"/>
                <a:cs typeface="Simplified Arabic" pitchFamily="18" charset="-78"/>
              </a:rPr>
              <a:t> الاستثمار </a:t>
            </a:r>
            <a:r>
              <a:rPr lang="fr-FR" sz="2400" dirty="0" smtClean="0">
                <a:solidFill>
                  <a:schemeClr val="tx1"/>
                </a:solidFill>
                <a:latin typeface="Simplified Arabic" pitchFamily="18" charset="-78"/>
                <a:cs typeface="Simplified Arabic" pitchFamily="18" charset="-78"/>
              </a:rPr>
              <a:t> » </a:t>
            </a:r>
            <a:r>
              <a:rPr lang="fr-FR" sz="2400" dirty="0" err="1" smtClean="0">
                <a:solidFill>
                  <a:schemeClr val="tx1"/>
                </a:solidFill>
                <a:latin typeface="Simplified Arabic" pitchFamily="18" charset="-78"/>
                <a:cs typeface="Simplified Arabic" pitchFamily="18" charset="-78"/>
              </a:rPr>
              <a:t>مخاطر</a:t>
            </a:r>
            <a:r>
              <a:rPr lang="fr-FR" sz="2400" dirty="0" smtClean="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متعلقة</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بالاسواق</a:t>
            </a:r>
            <a:r>
              <a:rPr lang="fr-FR" sz="2400" dirty="0">
                <a:solidFill>
                  <a:schemeClr val="tx1"/>
                </a:solidFill>
                <a:latin typeface="Simplified Arabic" pitchFamily="18" charset="-78"/>
                <a:cs typeface="Simplified Arabic" pitchFamily="18" charset="-78"/>
              </a:rPr>
              <a:t>، </a:t>
            </a:r>
            <a:r>
              <a:rPr lang="fr-FR" sz="2400" dirty="0" err="1">
                <a:solidFill>
                  <a:schemeClr val="tx1"/>
                </a:solidFill>
                <a:latin typeface="Simplified Arabic" pitchFamily="18" charset="-78"/>
                <a:cs typeface="Simplified Arabic" pitchFamily="18" charset="-78"/>
              </a:rPr>
              <a:t>عوامل</a:t>
            </a:r>
            <a:r>
              <a:rPr lang="fr-FR" sz="2400" dirty="0">
                <a:solidFill>
                  <a:schemeClr val="tx1"/>
                </a:solidFill>
                <a:latin typeface="Simplified Arabic" pitchFamily="18" charset="-78"/>
                <a:cs typeface="Simplified Arabic" pitchFamily="18" charset="-78"/>
              </a:rPr>
              <a:t> </a:t>
            </a:r>
            <a:r>
              <a:rPr lang="fr-FR" sz="2400" dirty="0" err="1" smtClean="0">
                <a:solidFill>
                  <a:schemeClr val="tx1"/>
                </a:solidFill>
                <a:latin typeface="Simplified Arabic" pitchFamily="18" charset="-78"/>
                <a:cs typeface="Simplified Arabic" pitchFamily="18" charset="-78"/>
              </a:rPr>
              <a:t>سياسية</a:t>
            </a:r>
            <a:r>
              <a:rPr lang="fr-FR" sz="2400" dirty="0" smtClean="0">
                <a:solidFill>
                  <a:schemeClr val="tx1"/>
                </a:solidFill>
                <a:latin typeface="Simplified Arabic" pitchFamily="18" charset="-78"/>
                <a:cs typeface="Simplified Arabic" pitchFamily="18" charset="-78"/>
              </a:rPr>
              <a:t>«</a:t>
            </a:r>
            <a:endParaRPr lang="fr-FR" sz="2400" dirty="0">
              <a:solidFill>
                <a:schemeClr val="tx1"/>
              </a:solidFill>
              <a:latin typeface="Simplified Arabic" pitchFamily="18" charset="-78"/>
              <a:cs typeface="Simplified Arabic" pitchFamily="18" charset="-78"/>
            </a:endParaRPr>
          </a:p>
        </p:txBody>
      </p:sp>
      <p:sp>
        <p:nvSpPr>
          <p:cNvPr id="2" name="Titre 1">
            <a:extLst>
              <a:ext uri="{FF2B5EF4-FFF2-40B4-BE49-F238E27FC236}">
                <a16:creationId xmlns:a16="http://schemas.microsoft.com/office/drawing/2014/main" xmlns="" id="{5B204223-7DA9-F9B8-3D4A-7D2430D7BD09}"/>
              </a:ext>
            </a:extLst>
          </p:cNvPr>
          <p:cNvSpPr>
            <a:spLocks noGrp="1"/>
          </p:cNvSpPr>
          <p:nvPr>
            <p:ph type="title"/>
          </p:nvPr>
        </p:nvSpPr>
        <p:spPr>
          <a:prstGeom prst="roundRect">
            <a:avLst/>
          </a:prstGeom>
          <a:ln>
            <a:solidFill>
              <a:schemeClr val="bg1"/>
            </a:solidFill>
          </a:ln>
        </p:spPr>
        <p:style>
          <a:lnRef idx="1">
            <a:schemeClr val="dk1"/>
          </a:lnRef>
          <a:fillRef idx="2">
            <a:schemeClr val="dk1"/>
          </a:fillRef>
          <a:effectRef idx="1">
            <a:schemeClr val="dk1"/>
          </a:effectRef>
          <a:fontRef idx="minor">
            <a:schemeClr val="dk1"/>
          </a:fontRef>
        </p:style>
        <p:txBody>
          <a:bodyPr>
            <a:normAutofit/>
          </a:bodyPr>
          <a:lstStyle/>
          <a:p>
            <a:pPr rtl="1"/>
            <a:r>
              <a:rPr lang="fr-FR" sz="3200" b="1" dirty="0">
                <a:latin typeface="Andalus" pitchFamily="18" charset="-78"/>
                <a:cs typeface="Andalus" pitchFamily="18" charset="-78"/>
              </a:rPr>
              <a:t>-/2مخاطر الاستثمار:</a:t>
            </a:r>
          </a:p>
        </p:txBody>
      </p:sp>
    </p:spTree>
    <p:extLst>
      <p:ext uri="{BB962C8B-B14F-4D97-AF65-F5344CB8AC3E}">
        <p14:creationId xmlns:p14="http://schemas.microsoft.com/office/powerpoint/2010/main" xmlns="" val="155925903"/>
      </p:ext>
    </p:extLst>
  </p:cSld>
  <p:clrMapOvr>
    <a:masterClrMapping/>
  </p:clrMapOvr>
  <p:transition spd="slow">
    <p:pull dir="rd"/>
  </p:transition>
  <p:timing>
    <p:tnLst>
      <p:par>
        <p:cTn id="1" dur="indefinite" restart="never" nodeType="tmRoot"/>
      </p:par>
    </p:tnLst>
  </p:timing>
</p:sld>
</file>

<file path=ppt/theme/theme1.xml><?xml version="1.0" encoding="utf-8"?>
<a:theme xmlns:a="http://schemas.openxmlformats.org/drawingml/2006/main" name="Colis">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xmlns=""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Flow</Template>
  <TotalTime>40</TotalTime>
  <Words>1121</Words>
  <Application>Microsoft Office PowerPoint</Application>
  <PresentationFormat>Personnalisé</PresentationFormat>
  <Paragraphs>107</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Colis</vt:lpstr>
      <vt:lpstr>أساسيات حول الاستثمار </vt:lpstr>
      <vt:lpstr>خطة البحــــــــــث</vt:lpstr>
      <vt:lpstr>مــقدمـــة</vt:lpstr>
      <vt:lpstr>المطلب الأول: مفهوم وخصائص الاستثمار </vt:lpstr>
      <vt:lpstr>-/1مفهوم الاستثمار</vt:lpstr>
      <vt:lpstr>-/2خصائص الاستثمار</vt:lpstr>
      <vt:lpstr>المطلب الثاني : أهداف و مخاطر الاستثمار </vt:lpstr>
      <vt:lpstr>-/1اهداف الاستثمار</vt:lpstr>
      <vt:lpstr>-/2مخاطر الاستثمار:</vt:lpstr>
      <vt:lpstr>المطلب الثالث :محددات الاستثمار </vt:lpstr>
      <vt:lpstr>Diapositive 11</vt:lpstr>
      <vt:lpstr>Diapositive 12</vt:lpstr>
      <vt:lpstr>Diapositive 13</vt:lpstr>
      <vt:lpstr>Diapositive 14</vt:lpstr>
      <vt:lpstr>Diapositive 15</vt:lpstr>
      <vt:lpstr>المطلب الرابع: أدوات الاستثمار </vt:lpstr>
      <vt:lpstr>Diapositive 17</vt:lpstr>
      <vt:lpstr>ادوات مادية للاستثمار :</vt:lpstr>
      <vt:lpstr>ادوات استثمار مالية </vt:lpstr>
      <vt:lpstr>Diapositive 20</vt:lpstr>
      <vt:lpstr>خــــــــاتــــــمـــــة</vt:lpstr>
      <vt:lpstr>Diapositive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213561566615</dc:creator>
  <cp:lastModifiedBy>Pavillion</cp:lastModifiedBy>
  <cp:revision>21</cp:revision>
  <dcterms:created xsi:type="dcterms:W3CDTF">2022-10-07T13:45:25Z</dcterms:created>
  <dcterms:modified xsi:type="dcterms:W3CDTF">2022-10-08T12:57:40Z</dcterms:modified>
</cp:coreProperties>
</file>