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Lst>
  <p:notesMasterIdLst>
    <p:notesMasterId r:id="rId47"/>
  </p:notesMasterIdLst>
  <p:sldIdLst>
    <p:sldId id="320" r:id="rId3"/>
    <p:sldId id="370" r:id="rId4"/>
    <p:sldId id="371" r:id="rId5"/>
    <p:sldId id="423" r:id="rId6"/>
    <p:sldId id="422" r:id="rId7"/>
    <p:sldId id="401" r:id="rId8"/>
    <p:sldId id="402" r:id="rId9"/>
    <p:sldId id="403" r:id="rId10"/>
    <p:sldId id="404" r:id="rId11"/>
    <p:sldId id="405" r:id="rId12"/>
    <p:sldId id="406" r:id="rId13"/>
    <p:sldId id="407" r:id="rId14"/>
    <p:sldId id="408" r:id="rId15"/>
    <p:sldId id="416" r:id="rId16"/>
    <p:sldId id="409" r:id="rId17"/>
    <p:sldId id="411" r:id="rId18"/>
    <p:sldId id="412" r:id="rId19"/>
    <p:sldId id="413" r:id="rId20"/>
    <p:sldId id="414" r:id="rId21"/>
    <p:sldId id="367" r:id="rId22"/>
    <p:sldId id="424" r:id="rId23"/>
    <p:sldId id="425" r:id="rId24"/>
    <p:sldId id="426" r:id="rId25"/>
    <p:sldId id="374" r:id="rId26"/>
    <p:sldId id="376" r:id="rId27"/>
    <p:sldId id="375" r:id="rId28"/>
    <p:sldId id="377" r:id="rId29"/>
    <p:sldId id="378" r:id="rId30"/>
    <p:sldId id="379" r:id="rId31"/>
    <p:sldId id="380" r:id="rId32"/>
    <p:sldId id="381" r:id="rId33"/>
    <p:sldId id="382" r:id="rId34"/>
    <p:sldId id="383" r:id="rId35"/>
    <p:sldId id="384" r:id="rId36"/>
    <p:sldId id="385" r:id="rId37"/>
    <p:sldId id="387" r:id="rId38"/>
    <p:sldId id="388" r:id="rId39"/>
    <p:sldId id="386" r:id="rId40"/>
    <p:sldId id="417" r:id="rId41"/>
    <p:sldId id="421" r:id="rId42"/>
    <p:sldId id="418" r:id="rId43"/>
    <p:sldId id="419" r:id="rId44"/>
    <p:sldId id="420" r:id="rId45"/>
    <p:sldId id="330" r:id="rId46"/>
  </p:sldIdLst>
  <p:sldSz cx="9144000" cy="6858000" type="screen4x3"/>
  <p:notesSz cx="6858000" cy="9144000"/>
  <p:defaultTextStyle>
    <a:defPPr>
      <a:defRPr lang="en-US"/>
    </a:defPPr>
    <a:lvl1pPr algn="r" rtl="0" fontAlgn="base">
      <a:spcBef>
        <a:spcPct val="0"/>
      </a:spcBef>
      <a:spcAft>
        <a:spcPct val="0"/>
      </a:spcAft>
      <a:defRPr sz="2400" kern="1200">
        <a:solidFill>
          <a:schemeClr val="tx1"/>
        </a:solidFill>
        <a:latin typeface="Tahoma" panose="020B0604030504040204" pitchFamily="34" charset="0"/>
        <a:ea typeface="+mn-ea"/>
        <a:cs typeface="+mn-cs"/>
      </a:defRPr>
    </a:lvl1pPr>
    <a:lvl2pPr marL="457200" algn="r" rtl="0" fontAlgn="base">
      <a:spcBef>
        <a:spcPct val="0"/>
      </a:spcBef>
      <a:spcAft>
        <a:spcPct val="0"/>
      </a:spcAft>
      <a:defRPr sz="2400" kern="1200">
        <a:solidFill>
          <a:schemeClr val="tx1"/>
        </a:solidFill>
        <a:latin typeface="Tahoma" panose="020B0604030504040204" pitchFamily="34" charset="0"/>
        <a:ea typeface="+mn-ea"/>
        <a:cs typeface="+mn-cs"/>
      </a:defRPr>
    </a:lvl2pPr>
    <a:lvl3pPr marL="914400" algn="r" rtl="0" fontAlgn="base">
      <a:spcBef>
        <a:spcPct val="0"/>
      </a:spcBef>
      <a:spcAft>
        <a:spcPct val="0"/>
      </a:spcAft>
      <a:defRPr sz="2400" kern="1200">
        <a:solidFill>
          <a:schemeClr val="tx1"/>
        </a:solidFill>
        <a:latin typeface="Tahoma" panose="020B0604030504040204" pitchFamily="34" charset="0"/>
        <a:ea typeface="+mn-ea"/>
        <a:cs typeface="+mn-cs"/>
      </a:defRPr>
    </a:lvl3pPr>
    <a:lvl4pPr marL="1371600" algn="r" rtl="0" fontAlgn="base">
      <a:spcBef>
        <a:spcPct val="0"/>
      </a:spcBef>
      <a:spcAft>
        <a:spcPct val="0"/>
      </a:spcAft>
      <a:defRPr sz="2400" kern="1200">
        <a:solidFill>
          <a:schemeClr val="tx1"/>
        </a:solidFill>
        <a:latin typeface="Tahoma" panose="020B0604030504040204" pitchFamily="34" charset="0"/>
        <a:ea typeface="+mn-ea"/>
        <a:cs typeface="+mn-cs"/>
      </a:defRPr>
    </a:lvl4pPr>
    <a:lvl5pPr marL="1828800" algn="r" rtl="0" fontAlgn="base">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AE1"/>
    <a:srgbClr val="CC0000"/>
    <a:srgbClr val="FFF9DD"/>
    <a:srgbClr val="FFF4C5"/>
    <a:srgbClr val="FFED9F"/>
    <a:srgbClr val="0099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47" autoAdjust="0"/>
  </p:normalViewPr>
  <p:slideViewPr>
    <p:cSldViewPr>
      <p:cViewPr varScale="1">
        <p:scale>
          <a:sx n="68" d="100"/>
          <a:sy n="68" d="100"/>
        </p:scale>
        <p:origin x="1440" y="48"/>
      </p:cViewPr>
      <p:guideLst>
        <p:guide orient="horz" pos="10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69931-A632-4984-8219-468E1D78926A}" type="datetimeFigureOut">
              <a:rPr lang="fr-FR" smtClean="0"/>
              <a:t>14/12/2020</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2081B-6F6E-42D2-9D89-18365E1B0F4E}" type="slidenum">
              <a:rPr lang="fr-FR" smtClean="0"/>
              <a:t>‹#›</a:t>
            </a:fld>
            <a:endParaRPr lang="fr-FR"/>
          </a:p>
        </p:txBody>
      </p:sp>
    </p:spTree>
    <p:extLst>
      <p:ext uri="{BB962C8B-B14F-4D97-AF65-F5344CB8AC3E}">
        <p14:creationId xmlns:p14="http://schemas.microsoft.com/office/powerpoint/2010/main" val="420394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2E2081B-6F6E-42D2-9D89-18365E1B0F4E}" type="slidenum">
              <a:rPr lang="fr-FR" smtClean="0"/>
              <a:t>39</a:t>
            </a:fld>
            <a:endParaRPr lang="fr-FR"/>
          </a:p>
        </p:txBody>
      </p:sp>
    </p:spTree>
    <p:extLst>
      <p:ext uri="{BB962C8B-B14F-4D97-AF65-F5344CB8AC3E}">
        <p14:creationId xmlns:p14="http://schemas.microsoft.com/office/powerpoint/2010/main" val="323983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42E2081B-6F6E-42D2-9D89-18365E1B0F4E}" type="slidenum">
              <a:rPr lang="fr-FR" smtClean="0"/>
              <a:t>40</a:t>
            </a:fld>
            <a:endParaRPr lang="fr-FR"/>
          </a:p>
        </p:txBody>
      </p:sp>
    </p:spTree>
    <p:extLst>
      <p:ext uri="{BB962C8B-B14F-4D97-AF65-F5344CB8AC3E}">
        <p14:creationId xmlns:p14="http://schemas.microsoft.com/office/powerpoint/2010/main" val="118424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02" name="Group 2">
            <a:extLst>
              <a:ext uri="{FF2B5EF4-FFF2-40B4-BE49-F238E27FC236}">
                <a16:creationId xmlns:a16="http://schemas.microsoft.com/office/drawing/2014/main" id="{559604C2-167D-454E-9425-28B1B0DBFE8F}"/>
              </a:ext>
            </a:extLst>
          </p:cNvPr>
          <p:cNvGrpSpPr>
            <a:grpSpLocks/>
          </p:cNvGrpSpPr>
          <p:nvPr/>
        </p:nvGrpSpPr>
        <p:grpSpPr bwMode="auto">
          <a:xfrm>
            <a:off x="0" y="2438400"/>
            <a:ext cx="9009063" cy="1052513"/>
            <a:chOff x="0" y="1536"/>
            <a:chExt cx="5675" cy="663"/>
          </a:xfrm>
        </p:grpSpPr>
        <p:grpSp>
          <p:nvGrpSpPr>
            <p:cNvPr id="153603" name="Group 3">
              <a:extLst>
                <a:ext uri="{FF2B5EF4-FFF2-40B4-BE49-F238E27FC236}">
                  <a16:creationId xmlns:a16="http://schemas.microsoft.com/office/drawing/2014/main" id="{3CEB67CA-973A-4434-8DAA-384B35FF40B0}"/>
                </a:ext>
              </a:extLst>
            </p:cNvPr>
            <p:cNvGrpSpPr>
              <a:grpSpLocks/>
            </p:cNvGrpSpPr>
            <p:nvPr/>
          </p:nvGrpSpPr>
          <p:grpSpPr bwMode="auto">
            <a:xfrm>
              <a:off x="183" y="1604"/>
              <a:ext cx="448" cy="299"/>
              <a:chOff x="720" y="336"/>
              <a:chExt cx="624" cy="432"/>
            </a:xfrm>
          </p:grpSpPr>
          <p:sp>
            <p:nvSpPr>
              <p:cNvPr id="153604" name="Rectangle 4">
                <a:extLst>
                  <a:ext uri="{FF2B5EF4-FFF2-40B4-BE49-F238E27FC236}">
                    <a16:creationId xmlns:a16="http://schemas.microsoft.com/office/drawing/2014/main" id="{508519DB-8CAB-47BB-ADB7-D1A14678FA91}"/>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05" name="Rectangle 5">
                <a:extLst>
                  <a:ext uri="{FF2B5EF4-FFF2-40B4-BE49-F238E27FC236}">
                    <a16:creationId xmlns:a16="http://schemas.microsoft.com/office/drawing/2014/main" id="{83232E19-7CCA-4A83-9821-EDAE6028DE12}"/>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153606" name="Group 6">
              <a:extLst>
                <a:ext uri="{FF2B5EF4-FFF2-40B4-BE49-F238E27FC236}">
                  <a16:creationId xmlns:a16="http://schemas.microsoft.com/office/drawing/2014/main" id="{75A3F85D-EC4A-4F7F-8C23-A4542EFBB6FC}"/>
                </a:ext>
              </a:extLst>
            </p:cNvPr>
            <p:cNvGrpSpPr>
              <a:grpSpLocks/>
            </p:cNvGrpSpPr>
            <p:nvPr/>
          </p:nvGrpSpPr>
          <p:grpSpPr bwMode="auto">
            <a:xfrm>
              <a:off x="261" y="1870"/>
              <a:ext cx="465" cy="299"/>
              <a:chOff x="912" y="2640"/>
              <a:chExt cx="672" cy="432"/>
            </a:xfrm>
          </p:grpSpPr>
          <p:sp>
            <p:nvSpPr>
              <p:cNvPr id="153607" name="Rectangle 7">
                <a:extLst>
                  <a:ext uri="{FF2B5EF4-FFF2-40B4-BE49-F238E27FC236}">
                    <a16:creationId xmlns:a16="http://schemas.microsoft.com/office/drawing/2014/main" id="{7794E391-43D2-4341-B2F3-E4CFA20DB20A}"/>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08" name="Rectangle 8">
                <a:extLst>
                  <a:ext uri="{FF2B5EF4-FFF2-40B4-BE49-F238E27FC236}">
                    <a16:creationId xmlns:a16="http://schemas.microsoft.com/office/drawing/2014/main" id="{6116A7AE-52DF-424B-B250-FC12081EC0B7}"/>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53609" name="Rectangle 9">
              <a:extLst>
                <a:ext uri="{FF2B5EF4-FFF2-40B4-BE49-F238E27FC236}">
                  <a16:creationId xmlns:a16="http://schemas.microsoft.com/office/drawing/2014/main" id="{DCA9C4E6-8EB4-4291-A2A8-598378BE8542}"/>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10" name="Rectangle 10">
              <a:extLst>
                <a:ext uri="{FF2B5EF4-FFF2-40B4-BE49-F238E27FC236}">
                  <a16:creationId xmlns:a16="http://schemas.microsoft.com/office/drawing/2014/main" id="{E08F546A-BA57-4151-9CCA-539E2CE067E6}"/>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53611" name="Rectangle 11">
              <a:extLst>
                <a:ext uri="{FF2B5EF4-FFF2-40B4-BE49-F238E27FC236}">
                  <a16:creationId xmlns:a16="http://schemas.microsoft.com/office/drawing/2014/main" id="{AE66C513-93DE-4A95-AAC4-8FFEC6B12375}"/>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53612" name="Rectangle 12">
            <a:extLst>
              <a:ext uri="{FF2B5EF4-FFF2-40B4-BE49-F238E27FC236}">
                <a16:creationId xmlns:a16="http://schemas.microsoft.com/office/drawing/2014/main" id="{889F5A58-E5FB-47F7-81F1-DFEC41DA1BEB}"/>
              </a:ext>
            </a:extLst>
          </p:cNvPr>
          <p:cNvSpPr>
            <a:spLocks noGrp="1" noChangeArrowheads="1"/>
          </p:cNvSpPr>
          <p:nvPr>
            <p:ph type="ctrTitle"/>
          </p:nvPr>
        </p:nvSpPr>
        <p:spPr>
          <a:xfrm>
            <a:off x="990600" y="1828800"/>
            <a:ext cx="7772400" cy="1143000"/>
          </a:xfrm>
        </p:spPr>
        <p:txBody>
          <a:bodyPr/>
          <a:lstStyle>
            <a:lvl1pPr>
              <a:defRPr/>
            </a:lvl1pPr>
          </a:lstStyle>
          <a:p>
            <a:pPr lvl="0"/>
            <a:r>
              <a:rPr lang="fr-FR" altLang="fr-FR" noProof="0"/>
              <a:t>Cliquez pour modifier le style du titre du masque</a:t>
            </a:r>
          </a:p>
        </p:txBody>
      </p:sp>
      <p:sp>
        <p:nvSpPr>
          <p:cNvPr id="153613" name="Rectangle 13">
            <a:extLst>
              <a:ext uri="{FF2B5EF4-FFF2-40B4-BE49-F238E27FC236}">
                <a16:creationId xmlns:a16="http://schemas.microsoft.com/office/drawing/2014/main" id="{995DD0A8-C58F-4B38-9495-A476D7AA7EC1}"/>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fr-FR" altLang="fr-FR" noProof="0"/>
              <a:t>Cliquez pour modifier le style des sous-titres du masque</a:t>
            </a:r>
          </a:p>
        </p:txBody>
      </p:sp>
      <p:sp>
        <p:nvSpPr>
          <p:cNvPr id="153614" name="Rectangle 14">
            <a:extLst>
              <a:ext uri="{FF2B5EF4-FFF2-40B4-BE49-F238E27FC236}">
                <a16:creationId xmlns:a16="http://schemas.microsoft.com/office/drawing/2014/main" id="{841DD634-F974-4178-A8CB-80E63AC57803}"/>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fr-FR" altLang="fr-FR"/>
          </a:p>
        </p:txBody>
      </p:sp>
      <p:sp>
        <p:nvSpPr>
          <p:cNvPr id="153615" name="Rectangle 15">
            <a:extLst>
              <a:ext uri="{FF2B5EF4-FFF2-40B4-BE49-F238E27FC236}">
                <a16:creationId xmlns:a16="http://schemas.microsoft.com/office/drawing/2014/main" id="{DFB088C6-759E-4B2C-B176-5289E7A497E0}"/>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fr-FR" altLang="fr-FR"/>
          </a:p>
        </p:txBody>
      </p:sp>
      <p:sp>
        <p:nvSpPr>
          <p:cNvPr id="153616" name="Rectangle 16">
            <a:extLst>
              <a:ext uri="{FF2B5EF4-FFF2-40B4-BE49-F238E27FC236}">
                <a16:creationId xmlns:a16="http://schemas.microsoft.com/office/drawing/2014/main" id="{B30DBAC0-D119-4BA9-878F-AEB9908D8403}"/>
              </a:ext>
            </a:extLst>
          </p:cNvPr>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7BE4139C-1E77-4EA6-A92C-182DD2153899}" type="slidenum">
              <a:rPr lang="fr-FR" altLang="fr-FR"/>
              <a:pPr/>
              <a:t>‹#›</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4825-E827-4720-B6E6-2B6DB477350D}"/>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63DE6E8D-17DF-47CB-BAA4-E2A8F9DAB1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650C937A-3C82-49C2-BBDE-75899181EF21}"/>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71DC2B2D-3A4A-4F63-B620-6154B1C262F2}"/>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E63DA62C-EF4E-4471-96C2-CC258254AE23}"/>
              </a:ext>
            </a:extLst>
          </p:cNvPr>
          <p:cNvSpPr>
            <a:spLocks noGrp="1"/>
          </p:cNvSpPr>
          <p:nvPr>
            <p:ph type="sldNum" sz="quarter" idx="12"/>
          </p:nvPr>
        </p:nvSpPr>
        <p:spPr/>
        <p:txBody>
          <a:bodyPr/>
          <a:lstStyle>
            <a:lvl1pPr>
              <a:defRPr/>
            </a:lvl1pPr>
          </a:lstStyle>
          <a:p>
            <a:fld id="{B1FC9343-6D33-478F-8974-14E0B88EAC76}" type="slidenum">
              <a:rPr lang="fr-FR" altLang="fr-FR"/>
              <a:pPr/>
              <a:t>‹#›</a:t>
            </a:fld>
            <a:endParaRPr lang="fr-FR" altLang="fr-FR"/>
          </a:p>
        </p:txBody>
      </p:sp>
    </p:spTree>
    <p:extLst>
      <p:ext uri="{BB962C8B-B14F-4D97-AF65-F5344CB8AC3E}">
        <p14:creationId xmlns:p14="http://schemas.microsoft.com/office/powerpoint/2010/main" val="42547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58D5CD-0ACC-4BCE-827A-9CB14D512F53}"/>
              </a:ext>
            </a:extLst>
          </p:cNvPr>
          <p:cNvSpPr>
            <a:spLocks noGrp="1"/>
          </p:cNvSpPr>
          <p:nvPr>
            <p:ph type="title" orient="vert"/>
          </p:nvPr>
        </p:nvSpPr>
        <p:spPr>
          <a:xfrm>
            <a:off x="7004050" y="617538"/>
            <a:ext cx="1951038" cy="5514975"/>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CCA1FF1-5BE0-4376-A47D-88544035C22F}"/>
              </a:ext>
            </a:extLst>
          </p:cNvPr>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9E199A8-CC1A-4EF7-9EE1-4DAE5E24C107}"/>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560A942D-E4C3-46C5-B8F9-AB434162AD61}"/>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1C6A6F20-BE0B-4E8E-8A79-F7152DD53D44}"/>
              </a:ext>
            </a:extLst>
          </p:cNvPr>
          <p:cNvSpPr>
            <a:spLocks noGrp="1"/>
          </p:cNvSpPr>
          <p:nvPr>
            <p:ph type="sldNum" sz="quarter" idx="12"/>
          </p:nvPr>
        </p:nvSpPr>
        <p:spPr/>
        <p:txBody>
          <a:bodyPr/>
          <a:lstStyle>
            <a:lvl1pPr>
              <a:defRPr/>
            </a:lvl1pPr>
          </a:lstStyle>
          <a:p>
            <a:fld id="{0F005D90-BBA9-4C38-9905-A01D4DBA0808}" type="slidenum">
              <a:rPr lang="fr-FR" altLang="fr-FR"/>
              <a:pPr/>
              <a:t>‹#›</a:t>
            </a:fld>
            <a:endParaRPr lang="fr-FR" altLang="fr-FR"/>
          </a:p>
        </p:txBody>
      </p:sp>
    </p:spTree>
    <p:extLst>
      <p:ext uri="{BB962C8B-B14F-4D97-AF65-F5344CB8AC3E}">
        <p14:creationId xmlns:p14="http://schemas.microsoft.com/office/powerpoint/2010/main" val="74714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3778" name="Group 2">
            <a:extLst>
              <a:ext uri="{FF2B5EF4-FFF2-40B4-BE49-F238E27FC236}">
                <a16:creationId xmlns:a16="http://schemas.microsoft.com/office/drawing/2014/main" id="{BFDC37A6-F247-45EB-9C07-72B58072C239}"/>
              </a:ext>
            </a:extLst>
          </p:cNvPr>
          <p:cNvGrpSpPr>
            <a:grpSpLocks/>
          </p:cNvGrpSpPr>
          <p:nvPr/>
        </p:nvGrpSpPr>
        <p:grpSpPr bwMode="auto">
          <a:xfrm>
            <a:off x="0" y="2438400"/>
            <a:ext cx="9009063" cy="1052513"/>
            <a:chOff x="0" y="1536"/>
            <a:chExt cx="5675" cy="663"/>
          </a:xfrm>
        </p:grpSpPr>
        <p:grpSp>
          <p:nvGrpSpPr>
            <p:cNvPr id="203779" name="Group 3">
              <a:extLst>
                <a:ext uri="{FF2B5EF4-FFF2-40B4-BE49-F238E27FC236}">
                  <a16:creationId xmlns:a16="http://schemas.microsoft.com/office/drawing/2014/main" id="{B8AD6CFA-8B07-4F51-AF3F-E928A0905593}"/>
                </a:ext>
              </a:extLst>
            </p:cNvPr>
            <p:cNvGrpSpPr>
              <a:grpSpLocks/>
            </p:cNvGrpSpPr>
            <p:nvPr/>
          </p:nvGrpSpPr>
          <p:grpSpPr bwMode="auto">
            <a:xfrm>
              <a:off x="183" y="1604"/>
              <a:ext cx="448" cy="299"/>
              <a:chOff x="720" y="336"/>
              <a:chExt cx="624" cy="432"/>
            </a:xfrm>
          </p:grpSpPr>
          <p:sp>
            <p:nvSpPr>
              <p:cNvPr id="203780" name="Rectangle 4">
                <a:extLst>
                  <a:ext uri="{FF2B5EF4-FFF2-40B4-BE49-F238E27FC236}">
                    <a16:creationId xmlns:a16="http://schemas.microsoft.com/office/drawing/2014/main" id="{86E211BF-CEEA-42E1-BB40-7C6C34281F53}"/>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3781" name="Rectangle 5">
                <a:extLst>
                  <a:ext uri="{FF2B5EF4-FFF2-40B4-BE49-F238E27FC236}">
                    <a16:creationId xmlns:a16="http://schemas.microsoft.com/office/drawing/2014/main" id="{A69FA947-2B5A-437B-9E43-AA516514F027}"/>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203782" name="Group 6">
              <a:extLst>
                <a:ext uri="{FF2B5EF4-FFF2-40B4-BE49-F238E27FC236}">
                  <a16:creationId xmlns:a16="http://schemas.microsoft.com/office/drawing/2014/main" id="{F97DE49F-AA3C-4354-9601-EFE90B7FF8C9}"/>
                </a:ext>
              </a:extLst>
            </p:cNvPr>
            <p:cNvGrpSpPr>
              <a:grpSpLocks/>
            </p:cNvGrpSpPr>
            <p:nvPr/>
          </p:nvGrpSpPr>
          <p:grpSpPr bwMode="auto">
            <a:xfrm>
              <a:off x="261" y="1870"/>
              <a:ext cx="465" cy="299"/>
              <a:chOff x="912" y="2640"/>
              <a:chExt cx="672" cy="432"/>
            </a:xfrm>
          </p:grpSpPr>
          <p:sp>
            <p:nvSpPr>
              <p:cNvPr id="203783" name="Rectangle 7">
                <a:extLst>
                  <a:ext uri="{FF2B5EF4-FFF2-40B4-BE49-F238E27FC236}">
                    <a16:creationId xmlns:a16="http://schemas.microsoft.com/office/drawing/2014/main" id="{315679D5-F871-407A-9B2A-5A0C1F754368}"/>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3784" name="Rectangle 8">
                <a:extLst>
                  <a:ext uri="{FF2B5EF4-FFF2-40B4-BE49-F238E27FC236}">
                    <a16:creationId xmlns:a16="http://schemas.microsoft.com/office/drawing/2014/main" id="{C866F4EC-80CC-426F-8350-616F1D09819B}"/>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03785" name="Rectangle 9">
              <a:extLst>
                <a:ext uri="{FF2B5EF4-FFF2-40B4-BE49-F238E27FC236}">
                  <a16:creationId xmlns:a16="http://schemas.microsoft.com/office/drawing/2014/main" id="{4EB7C553-B36B-4396-9B04-FE5FC998FF78}"/>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3786" name="Rectangle 10">
              <a:extLst>
                <a:ext uri="{FF2B5EF4-FFF2-40B4-BE49-F238E27FC236}">
                  <a16:creationId xmlns:a16="http://schemas.microsoft.com/office/drawing/2014/main" id="{5DEFEB23-0DFD-4DDA-A810-50209BBAA3FC}"/>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03787" name="Rectangle 11">
              <a:extLst>
                <a:ext uri="{FF2B5EF4-FFF2-40B4-BE49-F238E27FC236}">
                  <a16:creationId xmlns:a16="http://schemas.microsoft.com/office/drawing/2014/main" id="{9D65CBE1-C120-4689-955F-FD4C68AF15D3}"/>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03788" name="Rectangle 12">
            <a:extLst>
              <a:ext uri="{FF2B5EF4-FFF2-40B4-BE49-F238E27FC236}">
                <a16:creationId xmlns:a16="http://schemas.microsoft.com/office/drawing/2014/main" id="{E893686A-0367-4044-AC9E-DC4C5B3BCFDA}"/>
              </a:ext>
            </a:extLst>
          </p:cNvPr>
          <p:cNvSpPr>
            <a:spLocks noGrp="1" noChangeArrowheads="1"/>
          </p:cNvSpPr>
          <p:nvPr>
            <p:ph type="ctrTitle"/>
          </p:nvPr>
        </p:nvSpPr>
        <p:spPr>
          <a:xfrm>
            <a:off x="990600" y="1828800"/>
            <a:ext cx="7772400" cy="1143000"/>
          </a:xfrm>
        </p:spPr>
        <p:txBody>
          <a:bodyPr/>
          <a:lstStyle>
            <a:lvl1pPr>
              <a:defRPr/>
            </a:lvl1pPr>
          </a:lstStyle>
          <a:p>
            <a:pPr lvl="0"/>
            <a:r>
              <a:rPr lang="fr-FR" altLang="fr-FR" noProof="0"/>
              <a:t>Cliquez pour modifier le style du titre du masque</a:t>
            </a:r>
          </a:p>
        </p:txBody>
      </p:sp>
      <p:sp>
        <p:nvSpPr>
          <p:cNvPr id="203789" name="Rectangle 13">
            <a:extLst>
              <a:ext uri="{FF2B5EF4-FFF2-40B4-BE49-F238E27FC236}">
                <a16:creationId xmlns:a16="http://schemas.microsoft.com/office/drawing/2014/main" id="{C6353AF5-1666-40ED-ADB2-4F3CC4317701}"/>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fr-FR" altLang="fr-FR" noProof="0"/>
              <a:t>Cliquez pour modifier le style des sous-titres du masque</a:t>
            </a:r>
          </a:p>
        </p:txBody>
      </p:sp>
      <p:sp>
        <p:nvSpPr>
          <p:cNvPr id="203790" name="Rectangle 14">
            <a:extLst>
              <a:ext uri="{FF2B5EF4-FFF2-40B4-BE49-F238E27FC236}">
                <a16:creationId xmlns:a16="http://schemas.microsoft.com/office/drawing/2014/main" id="{D7E76048-35FB-4248-9FE3-210A059809D2}"/>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fr-FR" altLang="fr-FR"/>
          </a:p>
        </p:txBody>
      </p:sp>
      <p:sp>
        <p:nvSpPr>
          <p:cNvPr id="203791" name="Rectangle 15">
            <a:extLst>
              <a:ext uri="{FF2B5EF4-FFF2-40B4-BE49-F238E27FC236}">
                <a16:creationId xmlns:a16="http://schemas.microsoft.com/office/drawing/2014/main" id="{06552A0E-E0EA-439D-AE5A-38A7E5A3E20E}"/>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fr-FR" altLang="fr-FR"/>
          </a:p>
        </p:txBody>
      </p:sp>
      <p:sp>
        <p:nvSpPr>
          <p:cNvPr id="203792" name="Rectangle 16">
            <a:extLst>
              <a:ext uri="{FF2B5EF4-FFF2-40B4-BE49-F238E27FC236}">
                <a16:creationId xmlns:a16="http://schemas.microsoft.com/office/drawing/2014/main" id="{BE6B327D-ACDA-4B7D-9822-94B552532CF6}"/>
              </a:ext>
            </a:extLst>
          </p:cNvPr>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78D3C371-F2B6-4DDD-A75A-164DCB9534CF}" type="slidenum">
              <a:rPr lang="fr-FR" altLang="fr-FR"/>
              <a:pPr/>
              <a:t>‹#›</a:t>
            </a:fld>
            <a:endParaRPr lang="fr-FR" alt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C2EE-D9B2-4CC5-8706-CBD61ECAEB69}"/>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F17A9F5E-CB1C-4032-888E-D0CABD9105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72AB520-E2F0-4652-A8CE-2418CDAE2E39}"/>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BBE8E84A-D190-44B9-929D-21B1F9067CF0}"/>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2EEC47F4-760E-4BF4-892F-86FA71E232E8}"/>
              </a:ext>
            </a:extLst>
          </p:cNvPr>
          <p:cNvSpPr>
            <a:spLocks noGrp="1"/>
          </p:cNvSpPr>
          <p:nvPr>
            <p:ph type="sldNum" sz="quarter" idx="12"/>
          </p:nvPr>
        </p:nvSpPr>
        <p:spPr/>
        <p:txBody>
          <a:bodyPr/>
          <a:lstStyle>
            <a:lvl1pPr>
              <a:defRPr/>
            </a:lvl1pPr>
          </a:lstStyle>
          <a:p>
            <a:fld id="{057B3D86-53F5-463B-B031-C155D83AE6F8}" type="slidenum">
              <a:rPr lang="fr-FR" altLang="fr-FR"/>
              <a:pPr/>
              <a:t>‹#›</a:t>
            </a:fld>
            <a:endParaRPr lang="fr-FR" altLang="fr-FR"/>
          </a:p>
        </p:txBody>
      </p:sp>
    </p:spTree>
    <p:extLst>
      <p:ext uri="{BB962C8B-B14F-4D97-AF65-F5344CB8AC3E}">
        <p14:creationId xmlns:p14="http://schemas.microsoft.com/office/powerpoint/2010/main" val="10253910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7DE7-667B-43B3-A4CA-9A865D9B67D4}"/>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08DCBD4E-EA30-4536-B079-1007BB8F695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4F55CBB-1E14-4573-BC97-DD3E64524013}"/>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F3C2DF18-A19E-4D79-97C0-CD02B297B2F0}"/>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527CBAD9-266B-49C2-92CB-849FFB285231}"/>
              </a:ext>
            </a:extLst>
          </p:cNvPr>
          <p:cNvSpPr>
            <a:spLocks noGrp="1"/>
          </p:cNvSpPr>
          <p:nvPr>
            <p:ph type="sldNum" sz="quarter" idx="12"/>
          </p:nvPr>
        </p:nvSpPr>
        <p:spPr/>
        <p:txBody>
          <a:bodyPr/>
          <a:lstStyle>
            <a:lvl1pPr>
              <a:defRPr/>
            </a:lvl1pPr>
          </a:lstStyle>
          <a:p>
            <a:fld id="{6957950D-53B1-40B7-8920-ACE144E82BAC}" type="slidenum">
              <a:rPr lang="fr-FR" altLang="fr-FR"/>
              <a:pPr/>
              <a:t>‹#›</a:t>
            </a:fld>
            <a:endParaRPr lang="fr-FR" altLang="fr-FR"/>
          </a:p>
        </p:txBody>
      </p:sp>
    </p:spTree>
    <p:extLst>
      <p:ext uri="{BB962C8B-B14F-4D97-AF65-F5344CB8AC3E}">
        <p14:creationId xmlns:p14="http://schemas.microsoft.com/office/powerpoint/2010/main" val="14804080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34C6-FF13-42BE-B5C1-4355ED6BA186}"/>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6D49737F-9617-44DD-91A7-E7D7D748AD70}"/>
              </a:ext>
            </a:extLst>
          </p:cNvPr>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80EFAC52-6543-45B6-BC13-777DAED61F43}"/>
              </a:ext>
            </a:extLst>
          </p:cNvPr>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93DF02F5-0BE0-446A-9F02-2F5732F77AA5}"/>
              </a:ext>
            </a:extLst>
          </p:cNvPr>
          <p:cNvSpPr>
            <a:spLocks noGrp="1"/>
          </p:cNvSpPr>
          <p:nvPr>
            <p:ph type="dt" sz="half" idx="10"/>
          </p:nvPr>
        </p:nvSpPr>
        <p:spPr/>
        <p:txBody>
          <a:bodyPr/>
          <a:lstStyle>
            <a:lvl1pPr>
              <a:defRPr/>
            </a:lvl1pPr>
          </a:lstStyle>
          <a:p>
            <a:endParaRPr lang="fr-FR" altLang="fr-FR"/>
          </a:p>
        </p:txBody>
      </p:sp>
      <p:sp>
        <p:nvSpPr>
          <p:cNvPr id="6" name="Footer Placeholder 5">
            <a:extLst>
              <a:ext uri="{FF2B5EF4-FFF2-40B4-BE49-F238E27FC236}">
                <a16:creationId xmlns:a16="http://schemas.microsoft.com/office/drawing/2014/main" id="{5DD53F59-88B9-43FE-ADBE-4D0BF19F1CD1}"/>
              </a:ext>
            </a:extLst>
          </p:cNvPr>
          <p:cNvSpPr>
            <a:spLocks noGrp="1"/>
          </p:cNvSpPr>
          <p:nvPr>
            <p:ph type="ftr" sz="quarter" idx="11"/>
          </p:nvPr>
        </p:nvSpPr>
        <p:spPr/>
        <p:txBody>
          <a:bodyPr/>
          <a:lstStyle>
            <a:lvl1pPr>
              <a:defRPr/>
            </a:lvl1pPr>
          </a:lstStyle>
          <a:p>
            <a:endParaRPr lang="fr-FR" altLang="fr-FR"/>
          </a:p>
        </p:txBody>
      </p:sp>
      <p:sp>
        <p:nvSpPr>
          <p:cNvPr id="7" name="Slide Number Placeholder 6">
            <a:extLst>
              <a:ext uri="{FF2B5EF4-FFF2-40B4-BE49-F238E27FC236}">
                <a16:creationId xmlns:a16="http://schemas.microsoft.com/office/drawing/2014/main" id="{50B6EA4D-CE7F-48B7-8814-4CB63E3D256E}"/>
              </a:ext>
            </a:extLst>
          </p:cNvPr>
          <p:cNvSpPr>
            <a:spLocks noGrp="1"/>
          </p:cNvSpPr>
          <p:nvPr>
            <p:ph type="sldNum" sz="quarter" idx="12"/>
          </p:nvPr>
        </p:nvSpPr>
        <p:spPr/>
        <p:txBody>
          <a:bodyPr/>
          <a:lstStyle>
            <a:lvl1pPr>
              <a:defRPr/>
            </a:lvl1pPr>
          </a:lstStyle>
          <a:p>
            <a:fld id="{D7F3ED29-F309-4E46-A07D-6AD98DAB8F58}" type="slidenum">
              <a:rPr lang="fr-FR" altLang="fr-FR"/>
              <a:pPr/>
              <a:t>‹#›</a:t>
            </a:fld>
            <a:endParaRPr lang="fr-FR" altLang="fr-FR"/>
          </a:p>
        </p:txBody>
      </p:sp>
    </p:spTree>
    <p:extLst>
      <p:ext uri="{BB962C8B-B14F-4D97-AF65-F5344CB8AC3E}">
        <p14:creationId xmlns:p14="http://schemas.microsoft.com/office/powerpoint/2010/main" val="34816816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0892-B473-4564-8BFB-FE2BA4D04D0E}"/>
              </a:ext>
            </a:extLst>
          </p:cNvPr>
          <p:cNvSpPr>
            <a:spLocks noGrp="1"/>
          </p:cNvSpPr>
          <p:nvPr>
            <p:ph type="title"/>
          </p:nvPr>
        </p:nvSpPr>
        <p:spPr>
          <a:xfrm>
            <a:off x="630238" y="365125"/>
            <a:ext cx="78867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EF95C89-E679-4691-A02F-A28D0BC25E6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682205-6DB0-44E5-88B2-5EF3500616B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A830FF91-D421-44EC-81BB-71190746DE5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6F222-E6D6-407B-8FCB-D7870E1E77A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37B2178A-ED6C-47C6-A44B-44494E67C118}"/>
              </a:ext>
            </a:extLst>
          </p:cNvPr>
          <p:cNvSpPr>
            <a:spLocks noGrp="1"/>
          </p:cNvSpPr>
          <p:nvPr>
            <p:ph type="dt" sz="half" idx="10"/>
          </p:nvPr>
        </p:nvSpPr>
        <p:spPr/>
        <p:txBody>
          <a:bodyPr/>
          <a:lstStyle>
            <a:lvl1pPr>
              <a:defRPr/>
            </a:lvl1pPr>
          </a:lstStyle>
          <a:p>
            <a:endParaRPr lang="fr-FR" altLang="fr-FR"/>
          </a:p>
        </p:txBody>
      </p:sp>
      <p:sp>
        <p:nvSpPr>
          <p:cNvPr id="8" name="Footer Placeholder 7">
            <a:extLst>
              <a:ext uri="{FF2B5EF4-FFF2-40B4-BE49-F238E27FC236}">
                <a16:creationId xmlns:a16="http://schemas.microsoft.com/office/drawing/2014/main" id="{2A110432-A1F4-4761-8C22-D91DD2019E74}"/>
              </a:ext>
            </a:extLst>
          </p:cNvPr>
          <p:cNvSpPr>
            <a:spLocks noGrp="1"/>
          </p:cNvSpPr>
          <p:nvPr>
            <p:ph type="ftr" sz="quarter" idx="11"/>
          </p:nvPr>
        </p:nvSpPr>
        <p:spPr/>
        <p:txBody>
          <a:bodyPr/>
          <a:lstStyle>
            <a:lvl1pPr>
              <a:defRPr/>
            </a:lvl1pPr>
          </a:lstStyle>
          <a:p>
            <a:endParaRPr lang="fr-FR" altLang="fr-FR"/>
          </a:p>
        </p:txBody>
      </p:sp>
      <p:sp>
        <p:nvSpPr>
          <p:cNvPr id="9" name="Slide Number Placeholder 8">
            <a:extLst>
              <a:ext uri="{FF2B5EF4-FFF2-40B4-BE49-F238E27FC236}">
                <a16:creationId xmlns:a16="http://schemas.microsoft.com/office/drawing/2014/main" id="{FF911F82-0357-4861-80C9-8AE1A475F575}"/>
              </a:ext>
            </a:extLst>
          </p:cNvPr>
          <p:cNvSpPr>
            <a:spLocks noGrp="1"/>
          </p:cNvSpPr>
          <p:nvPr>
            <p:ph type="sldNum" sz="quarter" idx="12"/>
          </p:nvPr>
        </p:nvSpPr>
        <p:spPr/>
        <p:txBody>
          <a:bodyPr/>
          <a:lstStyle>
            <a:lvl1pPr>
              <a:defRPr/>
            </a:lvl1pPr>
          </a:lstStyle>
          <a:p>
            <a:fld id="{2EAD01BB-12DD-4F39-BE78-8A71A0B7CAB7}" type="slidenum">
              <a:rPr lang="fr-FR" altLang="fr-FR"/>
              <a:pPr/>
              <a:t>‹#›</a:t>
            </a:fld>
            <a:endParaRPr lang="fr-FR" altLang="fr-FR"/>
          </a:p>
        </p:txBody>
      </p:sp>
    </p:spTree>
    <p:extLst>
      <p:ext uri="{BB962C8B-B14F-4D97-AF65-F5344CB8AC3E}">
        <p14:creationId xmlns:p14="http://schemas.microsoft.com/office/powerpoint/2010/main" val="149736920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CEDB9-E999-4D91-B7BC-61197A478D9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AAA63026-158C-4AA0-9225-01C72B58F359}"/>
              </a:ext>
            </a:extLst>
          </p:cNvPr>
          <p:cNvSpPr>
            <a:spLocks noGrp="1"/>
          </p:cNvSpPr>
          <p:nvPr>
            <p:ph type="dt" sz="half" idx="10"/>
          </p:nvPr>
        </p:nvSpPr>
        <p:spPr/>
        <p:txBody>
          <a:bodyPr/>
          <a:lstStyle>
            <a:lvl1pPr>
              <a:defRPr/>
            </a:lvl1pPr>
          </a:lstStyle>
          <a:p>
            <a:endParaRPr lang="fr-FR" altLang="fr-FR"/>
          </a:p>
        </p:txBody>
      </p:sp>
      <p:sp>
        <p:nvSpPr>
          <p:cNvPr id="4" name="Footer Placeholder 3">
            <a:extLst>
              <a:ext uri="{FF2B5EF4-FFF2-40B4-BE49-F238E27FC236}">
                <a16:creationId xmlns:a16="http://schemas.microsoft.com/office/drawing/2014/main" id="{17B71B41-1BE7-4182-8D9A-8C5221217BA3}"/>
              </a:ext>
            </a:extLst>
          </p:cNvPr>
          <p:cNvSpPr>
            <a:spLocks noGrp="1"/>
          </p:cNvSpPr>
          <p:nvPr>
            <p:ph type="ftr" sz="quarter" idx="11"/>
          </p:nvPr>
        </p:nvSpPr>
        <p:spPr/>
        <p:txBody>
          <a:bodyPr/>
          <a:lstStyle>
            <a:lvl1pPr>
              <a:defRPr/>
            </a:lvl1pPr>
          </a:lstStyle>
          <a:p>
            <a:endParaRPr lang="fr-FR" altLang="fr-FR"/>
          </a:p>
        </p:txBody>
      </p:sp>
      <p:sp>
        <p:nvSpPr>
          <p:cNvPr id="5" name="Slide Number Placeholder 4">
            <a:extLst>
              <a:ext uri="{FF2B5EF4-FFF2-40B4-BE49-F238E27FC236}">
                <a16:creationId xmlns:a16="http://schemas.microsoft.com/office/drawing/2014/main" id="{B9871A2F-3848-46FC-A71F-6FE6B4B70ECA}"/>
              </a:ext>
            </a:extLst>
          </p:cNvPr>
          <p:cNvSpPr>
            <a:spLocks noGrp="1"/>
          </p:cNvSpPr>
          <p:nvPr>
            <p:ph type="sldNum" sz="quarter" idx="12"/>
          </p:nvPr>
        </p:nvSpPr>
        <p:spPr/>
        <p:txBody>
          <a:bodyPr/>
          <a:lstStyle>
            <a:lvl1pPr>
              <a:defRPr/>
            </a:lvl1pPr>
          </a:lstStyle>
          <a:p>
            <a:fld id="{FAAF769F-9E5F-47E6-8A91-E3E89973C227}" type="slidenum">
              <a:rPr lang="fr-FR" altLang="fr-FR"/>
              <a:pPr/>
              <a:t>‹#›</a:t>
            </a:fld>
            <a:endParaRPr lang="fr-FR" altLang="fr-FR"/>
          </a:p>
        </p:txBody>
      </p:sp>
    </p:spTree>
    <p:extLst>
      <p:ext uri="{BB962C8B-B14F-4D97-AF65-F5344CB8AC3E}">
        <p14:creationId xmlns:p14="http://schemas.microsoft.com/office/powerpoint/2010/main" val="29773937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8C5C81-5174-40EA-9528-17EEFDE31288}"/>
              </a:ext>
            </a:extLst>
          </p:cNvPr>
          <p:cNvSpPr>
            <a:spLocks noGrp="1"/>
          </p:cNvSpPr>
          <p:nvPr>
            <p:ph type="dt" sz="half" idx="10"/>
          </p:nvPr>
        </p:nvSpPr>
        <p:spPr/>
        <p:txBody>
          <a:bodyPr/>
          <a:lstStyle>
            <a:lvl1pPr>
              <a:defRPr/>
            </a:lvl1pPr>
          </a:lstStyle>
          <a:p>
            <a:endParaRPr lang="fr-FR" altLang="fr-FR"/>
          </a:p>
        </p:txBody>
      </p:sp>
      <p:sp>
        <p:nvSpPr>
          <p:cNvPr id="3" name="Footer Placeholder 2">
            <a:extLst>
              <a:ext uri="{FF2B5EF4-FFF2-40B4-BE49-F238E27FC236}">
                <a16:creationId xmlns:a16="http://schemas.microsoft.com/office/drawing/2014/main" id="{97AA1FB0-29A9-4732-91DE-4FCFB7131F17}"/>
              </a:ext>
            </a:extLst>
          </p:cNvPr>
          <p:cNvSpPr>
            <a:spLocks noGrp="1"/>
          </p:cNvSpPr>
          <p:nvPr>
            <p:ph type="ftr" sz="quarter" idx="11"/>
          </p:nvPr>
        </p:nvSpPr>
        <p:spPr/>
        <p:txBody>
          <a:bodyPr/>
          <a:lstStyle>
            <a:lvl1pPr>
              <a:defRPr/>
            </a:lvl1pPr>
          </a:lstStyle>
          <a:p>
            <a:endParaRPr lang="fr-FR" altLang="fr-FR"/>
          </a:p>
        </p:txBody>
      </p:sp>
      <p:sp>
        <p:nvSpPr>
          <p:cNvPr id="4" name="Slide Number Placeholder 3">
            <a:extLst>
              <a:ext uri="{FF2B5EF4-FFF2-40B4-BE49-F238E27FC236}">
                <a16:creationId xmlns:a16="http://schemas.microsoft.com/office/drawing/2014/main" id="{B1BAF42A-2336-4732-AF2D-42A61E3EBC1E}"/>
              </a:ext>
            </a:extLst>
          </p:cNvPr>
          <p:cNvSpPr>
            <a:spLocks noGrp="1"/>
          </p:cNvSpPr>
          <p:nvPr>
            <p:ph type="sldNum" sz="quarter" idx="12"/>
          </p:nvPr>
        </p:nvSpPr>
        <p:spPr/>
        <p:txBody>
          <a:bodyPr/>
          <a:lstStyle>
            <a:lvl1pPr>
              <a:defRPr/>
            </a:lvl1pPr>
          </a:lstStyle>
          <a:p>
            <a:fld id="{3F202A10-F3C9-4ACE-9E30-E6072286DE8B}" type="slidenum">
              <a:rPr lang="fr-FR" altLang="fr-FR"/>
              <a:pPr/>
              <a:t>‹#›</a:t>
            </a:fld>
            <a:endParaRPr lang="fr-FR" altLang="fr-FR"/>
          </a:p>
        </p:txBody>
      </p:sp>
    </p:spTree>
    <p:extLst>
      <p:ext uri="{BB962C8B-B14F-4D97-AF65-F5344CB8AC3E}">
        <p14:creationId xmlns:p14="http://schemas.microsoft.com/office/powerpoint/2010/main" val="185380928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2A32-AD49-4274-AAA5-021C2C626B93}"/>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EAE9786C-3B67-4074-8AA1-EE38E2AE7A8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61A841EF-B57C-4A9E-98D1-1CEB708875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DC915-D3AF-4390-A22F-C07BD1A0AA97}"/>
              </a:ext>
            </a:extLst>
          </p:cNvPr>
          <p:cNvSpPr>
            <a:spLocks noGrp="1"/>
          </p:cNvSpPr>
          <p:nvPr>
            <p:ph type="dt" sz="half" idx="10"/>
          </p:nvPr>
        </p:nvSpPr>
        <p:spPr/>
        <p:txBody>
          <a:bodyPr/>
          <a:lstStyle>
            <a:lvl1pPr>
              <a:defRPr/>
            </a:lvl1pPr>
          </a:lstStyle>
          <a:p>
            <a:endParaRPr lang="fr-FR" altLang="fr-FR"/>
          </a:p>
        </p:txBody>
      </p:sp>
      <p:sp>
        <p:nvSpPr>
          <p:cNvPr id="6" name="Footer Placeholder 5">
            <a:extLst>
              <a:ext uri="{FF2B5EF4-FFF2-40B4-BE49-F238E27FC236}">
                <a16:creationId xmlns:a16="http://schemas.microsoft.com/office/drawing/2014/main" id="{43A9205D-AECC-4ECF-825B-1B8DEDBEF835}"/>
              </a:ext>
            </a:extLst>
          </p:cNvPr>
          <p:cNvSpPr>
            <a:spLocks noGrp="1"/>
          </p:cNvSpPr>
          <p:nvPr>
            <p:ph type="ftr" sz="quarter" idx="11"/>
          </p:nvPr>
        </p:nvSpPr>
        <p:spPr/>
        <p:txBody>
          <a:bodyPr/>
          <a:lstStyle>
            <a:lvl1pPr>
              <a:defRPr/>
            </a:lvl1pPr>
          </a:lstStyle>
          <a:p>
            <a:endParaRPr lang="fr-FR" altLang="fr-FR"/>
          </a:p>
        </p:txBody>
      </p:sp>
      <p:sp>
        <p:nvSpPr>
          <p:cNvPr id="7" name="Slide Number Placeholder 6">
            <a:extLst>
              <a:ext uri="{FF2B5EF4-FFF2-40B4-BE49-F238E27FC236}">
                <a16:creationId xmlns:a16="http://schemas.microsoft.com/office/drawing/2014/main" id="{CA19D23C-08C6-4232-B8D1-8A7176405E43}"/>
              </a:ext>
            </a:extLst>
          </p:cNvPr>
          <p:cNvSpPr>
            <a:spLocks noGrp="1"/>
          </p:cNvSpPr>
          <p:nvPr>
            <p:ph type="sldNum" sz="quarter" idx="12"/>
          </p:nvPr>
        </p:nvSpPr>
        <p:spPr/>
        <p:txBody>
          <a:bodyPr/>
          <a:lstStyle>
            <a:lvl1pPr>
              <a:defRPr/>
            </a:lvl1pPr>
          </a:lstStyle>
          <a:p>
            <a:fld id="{70AFA32D-9D14-4402-B9F4-3AF0031DB096}" type="slidenum">
              <a:rPr lang="fr-FR" altLang="fr-FR"/>
              <a:pPr/>
              <a:t>‹#›</a:t>
            </a:fld>
            <a:endParaRPr lang="fr-FR" altLang="fr-FR"/>
          </a:p>
        </p:txBody>
      </p:sp>
    </p:spTree>
    <p:extLst>
      <p:ext uri="{BB962C8B-B14F-4D97-AF65-F5344CB8AC3E}">
        <p14:creationId xmlns:p14="http://schemas.microsoft.com/office/powerpoint/2010/main" val="37195930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095BA-BF1E-493E-8707-A2D5A822AAA3}"/>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B9D3CBAF-8D69-447F-B8FE-511AAC17B6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17E0BC75-E220-4339-8F5B-AD030B931B8F}"/>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4AEBC195-001B-4A62-961A-DDADE526BF1D}"/>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46A32FF2-809D-4CFF-A832-2F6893F82F88}"/>
              </a:ext>
            </a:extLst>
          </p:cNvPr>
          <p:cNvSpPr>
            <a:spLocks noGrp="1"/>
          </p:cNvSpPr>
          <p:nvPr>
            <p:ph type="sldNum" sz="quarter" idx="12"/>
          </p:nvPr>
        </p:nvSpPr>
        <p:spPr/>
        <p:txBody>
          <a:bodyPr/>
          <a:lstStyle>
            <a:lvl1pPr>
              <a:defRPr/>
            </a:lvl1pPr>
          </a:lstStyle>
          <a:p>
            <a:fld id="{1BB473FB-CBD5-4DBD-83F3-0BB2A4138973}" type="slidenum">
              <a:rPr lang="fr-FR" altLang="fr-FR"/>
              <a:pPr/>
              <a:t>‹#›</a:t>
            </a:fld>
            <a:endParaRPr lang="fr-FR" altLang="fr-FR"/>
          </a:p>
        </p:txBody>
      </p:sp>
    </p:spTree>
    <p:extLst>
      <p:ext uri="{BB962C8B-B14F-4D97-AF65-F5344CB8AC3E}">
        <p14:creationId xmlns:p14="http://schemas.microsoft.com/office/powerpoint/2010/main" val="1825182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52E6-E6E5-4297-80AB-2DA6AE46A64E}"/>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89473CC5-7EB8-4D76-AA99-A6718C329CE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372AAA33-A172-4698-AE62-089E6AD12D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06F12-B370-402F-A509-79DCB9F1C26E}"/>
              </a:ext>
            </a:extLst>
          </p:cNvPr>
          <p:cNvSpPr>
            <a:spLocks noGrp="1"/>
          </p:cNvSpPr>
          <p:nvPr>
            <p:ph type="dt" sz="half" idx="10"/>
          </p:nvPr>
        </p:nvSpPr>
        <p:spPr/>
        <p:txBody>
          <a:bodyPr/>
          <a:lstStyle>
            <a:lvl1pPr>
              <a:defRPr/>
            </a:lvl1pPr>
          </a:lstStyle>
          <a:p>
            <a:endParaRPr lang="fr-FR" altLang="fr-FR"/>
          </a:p>
        </p:txBody>
      </p:sp>
      <p:sp>
        <p:nvSpPr>
          <p:cNvPr id="6" name="Footer Placeholder 5">
            <a:extLst>
              <a:ext uri="{FF2B5EF4-FFF2-40B4-BE49-F238E27FC236}">
                <a16:creationId xmlns:a16="http://schemas.microsoft.com/office/drawing/2014/main" id="{AEA3F35D-85B8-47B6-8F05-97728839318E}"/>
              </a:ext>
            </a:extLst>
          </p:cNvPr>
          <p:cNvSpPr>
            <a:spLocks noGrp="1"/>
          </p:cNvSpPr>
          <p:nvPr>
            <p:ph type="ftr" sz="quarter" idx="11"/>
          </p:nvPr>
        </p:nvSpPr>
        <p:spPr/>
        <p:txBody>
          <a:bodyPr/>
          <a:lstStyle>
            <a:lvl1pPr>
              <a:defRPr/>
            </a:lvl1pPr>
          </a:lstStyle>
          <a:p>
            <a:endParaRPr lang="fr-FR" altLang="fr-FR"/>
          </a:p>
        </p:txBody>
      </p:sp>
      <p:sp>
        <p:nvSpPr>
          <p:cNvPr id="7" name="Slide Number Placeholder 6">
            <a:extLst>
              <a:ext uri="{FF2B5EF4-FFF2-40B4-BE49-F238E27FC236}">
                <a16:creationId xmlns:a16="http://schemas.microsoft.com/office/drawing/2014/main" id="{777E3BB9-3191-4B46-9CE5-7F76CC36A048}"/>
              </a:ext>
            </a:extLst>
          </p:cNvPr>
          <p:cNvSpPr>
            <a:spLocks noGrp="1"/>
          </p:cNvSpPr>
          <p:nvPr>
            <p:ph type="sldNum" sz="quarter" idx="12"/>
          </p:nvPr>
        </p:nvSpPr>
        <p:spPr/>
        <p:txBody>
          <a:bodyPr/>
          <a:lstStyle>
            <a:lvl1pPr>
              <a:defRPr/>
            </a:lvl1pPr>
          </a:lstStyle>
          <a:p>
            <a:fld id="{827E6BC1-27DB-45A3-9D31-45AB6E886641}" type="slidenum">
              <a:rPr lang="fr-FR" altLang="fr-FR"/>
              <a:pPr/>
              <a:t>‹#›</a:t>
            </a:fld>
            <a:endParaRPr lang="fr-FR" altLang="fr-FR"/>
          </a:p>
        </p:txBody>
      </p:sp>
    </p:spTree>
    <p:extLst>
      <p:ext uri="{BB962C8B-B14F-4D97-AF65-F5344CB8AC3E}">
        <p14:creationId xmlns:p14="http://schemas.microsoft.com/office/powerpoint/2010/main" val="19941976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220C-A856-4B58-B995-93D095FA93C2}"/>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17BBEAEE-7BAA-4863-B047-E86C29A15F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F3F20C6A-A746-409B-AC0C-18121E55BBF8}"/>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E9977722-75D1-40D8-849F-E5D6D525EFE3}"/>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26527BC9-D936-4701-9BAB-1C1E4688C29B}"/>
              </a:ext>
            </a:extLst>
          </p:cNvPr>
          <p:cNvSpPr>
            <a:spLocks noGrp="1"/>
          </p:cNvSpPr>
          <p:nvPr>
            <p:ph type="sldNum" sz="quarter" idx="12"/>
          </p:nvPr>
        </p:nvSpPr>
        <p:spPr/>
        <p:txBody>
          <a:bodyPr/>
          <a:lstStyle>
            <a:lvl1pPr>
              <a:defRPr/>
            </a:lvl1pPr>
          </a:lstStyle>
          <a:p>
            <a:fld id="{1C80631B-C4C3-4D16-BDF2-AA3FF7E672BC}" type="slidenum">
              <a:rPr lang="fr-FR" altLang="fr-FR"/>
              <a:pPr/>
              <a:t>‹#›</a:t>
            </a:fld>
            <a:endParaRPr lang="fr-FR" altLang="fr-FR"/>
          </a:p>
        </p:txBody>
      </p:sp>
    </p:spTree>
    <p:extLst>
      <p:ext uri="{BB962C8B-B14F-4D97-AF65-F5344CB8AC3E}">
        <p14:creationId xmlns:p14="http://schemas.microsoft.com/office/powerpoint/2010/main" val="28407413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DBD66-B374-4D5D-B913-5D3E10FB9D94}"/>
              </a:ext>
            </a:extLst>
          </p:cNvPr>
          <p:cNvSpPr>
            <a:spLocks noGrp="1"/>
          </p:cNvSpPr>
          <p:nvPr>
            <p:ph type="title" orient="vert"/>
          </p:nvPr>
        </p:nvSpPr>
        <p:spPr>
          <a:xfrm>
            <a:off x="7004050" y="617538"/>
            <a:ext cx="1951038" cy="5514975"/>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C3D7487-0A23-4967-BCCB-218295CC695E}"/>
              </a:ext>
            </a:extLst>
          </p:cNvPr>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791F560-2A6A-4578-906A-8DCABB7AC8C4}"/>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57868BC2-B64C-4B7C-B7FA-79E80349AF59}"/>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C477C76B-E27F-4BA7-B77B-845DF07E213E}"/>
              </a:ext>
            </a:extLst>
          </p:cNvPr>
          <p:cNvSpPr>
            <a:spLocks noGrp="1"/>
          </p:cNvSpPr>
          <p:nvPr>
            <p:ph type="sldNum" sz="quarter" idx="12"/>
          </p:nvPr>
        </p:nvSpPr>
        <p:spPr/>
        <p:txBody>
          <a:bodyPr/>
          <a:lstStyle>
            <a:lvl1pPr>
              <a:defRPr/>
            </a:lvl1pPr>
          </a:lstStyle>
          <a:p>
            <a:fld id="{311B811D-651F-4B3E-8EDF-672BFEDBD3DD}" type="slidenum">
              <a:rPr lang="fr-FR" altLang="fr-FR"/>
              <a:pPr/>
              <a:t>‹#›</a:t>
            </a:fld>
            <a:endParaRPr lang="fr-FR" altLang="fr-FR"/>
          </a:p>
        </p:txBody>
      </p:sp>
    </p:spTree>
    <p:extLst>
      <p:ext uri="{BB962C8B-B14F-4D97-AF65-F5344CB8AC3E}">
        <p14:creationId xmlns:p14="http://schemas.microsoft.com/office/powerpoint/2010/main" val="20548004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B1A3B-B9B5-484B-97DC-D09651083E5D}"/>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328EB3AB-652B-4919-95EB-A952D21E1B9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0859FF4-2CF0-44FF-B5FD-C4C1097EDA4F}"/>
              </a:ext>
            </a:extLst>
          </p:cNvPr>
          <p:cNvSpPr>
            <a:spLocks noGrp="1"/>
          </p:cNvSpPr>
          <p:nvPr>
            <p:ph type="dt" sz="half" idx="10"/>
          </p:nvPr>
        </p:nvSpPr>
        <p:spPr/>
        <p:txBody>
          <a:bodyPr/>
          <a:lstStyle>
            <a:lvl1pPr>
              <a:defRPr/>
            </a:lvl1pPr>
          </a:lstStyle>
          <a:p>
            <a:endParaRPr lang="fr-FR" altLang="fr-FR"/>
          </a:p>
        </p:txBody>
      </p:sp>
      <p:sp>
        <p:nvSpPr>
          <p:cNvPr id="5" name="Footer Placeholder 4">
            <a:extLst>
              <a:ext uri="{FF2B5EF4-FFF2-40B4-BE49-F238E27FC236}">
                <a16:creationId xmlns:a16="http://schemas.microsoft.com/office/drawing/2014/main" id="{BEE22B1A-A8FC-4A22-954B-FB272F5174B5}"/>
              </a:ext>
            </a:extLst>
          </p:cNvPr>
          <p:cNvSpPr>
            <a:spLocks noGrp="1"/>
          </p:cNvSpPr>
          <p:nvPr>
            <p:ph type="ftr" sz="quarter" idx="11"/>
          </p:nvPr>
        </p:nvSpPr>
        <p:spPr/>
        <p:txBody>
          <a:bodyPr/>
          <a:lstStyle>
            <a:lvl1pPr>
              <a:defRPr/>
            </a:lvl1pPr>
          </a:lstStyle>
          <a:p>
            <a:endParaRPr lang="fr-FR" altLang="fr-FR"/>
          </a:p>
        </p:txBody>
      </p:sp>
      <p:sp>
        <p:nvSpPr>
          <p:cNvPr id="6" name="Slide Number Placeholder 5">
            <a:extLst>
              <a:ext uri="{FF2B5EF4-FFF2-40B4-BE49-F238E27FC236}">
                <a16:creationId xmlns:a16="http://schemas.microsoft.com/office/drawing/2014/main" id="{DDF53193-C0A2-4918-9509-5BE407931E9B}"/>
              </a:ext>
            </a:extLst>
          </p:cNvPr>
          <p:cNvSpPr>
            <a:spLocks noGrp="1"/>
          </p:cNvSpPr>
          <p:nvPr>
            <p:ph type="sldNum" sz="quarter" idx="12"/>
          </p:nvPr>
        </p:nvSpPr>
        <p:spPr/>
        <p:txBody>
          <a:bodyPr/>
          <a:lstStyle>
            <a:lvl1pPr>
              <a:defRPr/>
            </a:lvl1pPr>
          </a:lstStyle>
          <a:p>
            <a:fld id="{EC0FDDBB-6B6C-455C-B8BE-DC8D004B5EF5}" type="slidenum">
              <a:rPr lang="fr-FR" altLang="fr-FR"/>
              <a:pPr/>
              <a:t>‹#›</a:t>
            </a:fld>
            <a:endParaRPr lang="fr-FR" altLang="fr-FR"/>
          </a:p>
        </p:txBody>
      </p:sp>
    </p:spTree>
    <p:extLst>
      <p:ext uri="{BB962C8B-B14F-4D97-AF65-F5344CB8AC3E}">
        <p14:creationId xmlns:p14="http://schemas.microsoft.com/office/powerpoint/2010/main" val="243591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64D1-8CD2-4DE7-8DC9-0DFBC33967B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4951720F-B53C-48F9-9131-4E6FCE31C18F}"/>
              </a:ext>
            </a:extLst>
          </p:cNvPr>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CE0CEF46-B875-4DB0-AA40-15A778F009BF}"/>
              </a:ext>
            </a:extLst>
          </p:cNvPr>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7BF16FE8-DFD6-4DFA-8444-5D0A7CC01811}"/>
              </a:ext>
            </a:extLst>
          </p:cNvPr>
          <p:cNvSpPr>
            <a:spLocks noGrp="1"/>
          </p:cNvSpPr>
          <p:nvPr>
            <p:ph type="dt" sz="half" idx="10"/>
          </p:nvPr>
        </p:nvSpPr>
        <p:spPr/>
        <p:txBody>
          <a:bodyPr/>
          <a:lstStyle>
            <a:lvl1pPr>
              <a:defRPr/>
            </a:lvl1pPr>
          </a:lstStyle>
          <a:p>
            <a:endParaRPr lang="fr-FR" altLang="fr-FR"/>
          </a:p>
        </p:txBody>
      </p:sp>
      <p:sp>
        <p:nvSpPr>
          <p:cNvPr id="6" name="Footer Placeholder 5">
            <a:extLst>
              <a:ext uri="{FF2B5EF4-FFF2-40B4-BE49-F238E27FC236}">
                <a16:creationId xmlns:a16="http://schemas.microsoft.com/office/drawing/2014/main" id="{DB741F9A-1749-4B5F-9791-141AC50E3E4A}"/>
              </a:ext>
            </a:extLst>
          </p:cNvPr>
          <p:cNvSpPr>
            <a:spLocks noGrp="1"/>
          </p:cNvSpPr>
          <p:nvPr>
            <p:ph type="ftr" sz="quarter" idx="11"/>
          </p:nvPr>
        </p:nvSpPr>
        <p:spPr/>
        <p:txBody>
          <a:bodyPr/>
          <a:lstStyle>
            <a:lvl1pPr>
              <a:defRPr/>
            </a:lvl1pPr>
          </a:lstStyle>
          <a:p>
            <a:endParaRPr lang="fr-FR" altLang="fr-FR"/>
          </a:p>
        </p:txBody>
      </p:sp>
      <p:sp>
        <p:nvSpPr>
          <p:cNvPr id="7" name="Slide Number Placeholder 6">
            <a:extLst>
              <a:ext uri="{FF2B5EF4-FFF2-40B4-BE49-F238E27FC236}">
                <a16:creationId xmlns:a16="http://schemas.microsoft.com/office/drawing/2014/main" id="{8E14EEC2-AC13-42DF-AEBF-2E94A47F4810}"/>
              </a:ext>
            </a:extLst>
          </p:cNvPr>
          <p:cNvSpPr>
            <a:spLocks noGrp="1"/>
          </p:cNvSpPr>
          <p:nvPr>
            <p:ph type="sldNum" sz="quarter" idx="12"/>
          </p:nvPr>
        </p:nvSpPr>
        <p:spPr/>
        <p:txBody>
          <a:bodyPr/>
          <a:lstStyle>
            <a:lvl1pPr>
              <a:defRPr/>
            </a:lvl1pPr>
          </a:lstStyle>
          <a:p>
            <a:fld id="{C4C58A90-78C1-4F24-8D7A-6491D6BE42B6}" type="slidenum">
              <a:rPr lang="fr-FR" altLang="fr-FR"/>
              <a:pPr/>
              <a:t>‹#›</a:t>
            </a:fld>
            <a:endParaRPr lang="fr-FR" altLang="fr-FR"/>
          </a:p>
        </p:txBody>
      </p:sp>
    </p:spTree>
    <p:extLst>
      <p:ext uri="{BB962C8B-B14F-4D97-AF65-F5344CB8AC3E}">
        <p14:creationId xmlns:p14="http://schemas.microsoft.com/office/powerpoint/2010/main" val="209154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B59E9-A609-423B-8EA3-06DA5C05D266}"/>
              </a:ext>
            </a:extLst>
          </p:cNvPr>
          <p:cNvSpPr>
            <a:spLocks noGrp="1"/>
          </p:cNvSpPr>
          <p:nvPr>
            <p:ph type="title"/>
          </p:nvPr>
        </p:nvSpPr>
        <p:spPr>
          <a:xfrm>
            <a:off x="630238" y="365125"/>
            <a:ext cx="78867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0ACECB3-E67C-4387-A638-213071575FB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E0AFD-0E6B-45FC-8034-771D93153D9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ED9C8F5C-6D4E-425B-89D2-F65DE371DF0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96736-8D5F-4AC1-BA22-E04C418568D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1EB8B161-09B7-4F5B-83FF-03B9D71222A2}"/>
              </a:ext>
            </a:extLst>
          </p:cNvPr>
          <p:cNvSpPr>
            <a:spLocks noGrp="1"/>
          </p:cNvSpPr>
          <p:nvPr>
            <p:ph type="dt" sz="half" idx="10"/>
          </p:nvPr>
        </p:nvSpPr>
        <p:spPr/>
        <p:txBody>
          <a:bodyPr/>
          <a:lstStyle>
            <a:lvl1pPr>
              <a:defRPr/>
            </a:lvl1pPr>
          </a:lstStyle>
          <a:p>
            <a:endParaRPr lang="fr-FR" altLang="fr-FR"/>
          </a:p>
        </p:txBody>
      </p:sp>
      <p:sp>
        <p:nvSpPr>
          <p:cNvPr id="8" name="Footer Placeholder 7">
            <a:extLst>
              <a:ext uri="{FF2B5EF4-FFF2-40B4-BE49-F238E27FC236}">
                <a16:creationId xmlns:a16="http://schemas.microsoft.com/office/drawing/2014/main" id="{9EEE664A-31AB-4144-805E-774DF252DD7A}"/>
              </a:ext>
            </a:extLst>
          </p:cNvPr>
          <p:cNvSpPr>
            <a:spLocks noGrp="1"/>
          </p:cNvSpPr>
          <p:nvPr>
            <p:ph type="ftr" sz="quarter" idx="11"/>
          </p:nvPr>
        </p:nvSpPr>
        <p:spPr/>
        <p:txBody>
          <a:bodyPr/>
          <a:lstStyle>
            <a:lvl1pPr>
              <a:defRPr/>
            </a:lvl1pPr>
          </a:lstStyle>
          <a:p>
            <a:endParaRPr lang="fr-FR" altLang="fr-FR"/>
          </a:p>
        </p:txBody>
      </p:sp>
      <p:sp>
        <p:nvSpPr>
          <p:cNvPr id="9" name="Slide Number Placeholder 8">
            <a:extLst>
              <a:ext uri="{FF2B5EF4-FFF2-40B4-BE49-F238E27FC236}">
                <a16:creationId xmlns:a16="http://schemas.microsoft.com/office/drawing/2014/main" id="{00F6179A-AD90-4394-A32E-7EAE3CEC7E72}"/>
              </a:ext>
            </a:extLst>
          </p:cNvPr>
          <p:cNvSpPr>
            <a:spLocks noGrp="1"/>
          </p:cNvSpPr>
          <p:nvPr>
            <p:ph type="sldNum" sz="quarter" idx="12"/>
          </p:nvPr>
        </p:nvSpPr>
        <p:spPr/>
        <p:txBody>
          <a:bodyPr/>
          <a:lstStyle>
            <a:lvl1pPr>
              <a:defRPr/>
            </a:lvl1pPr>
          </a:lstStyle>
          <a:p>
            <a:fld id="{0E42E679-29D9-4D01-A6E4-B2BC732A9D6F}" type="slidenum">
              <a:rPr lang="fr-FR" altLang="fr-FR"/>
              <a:pPr/>
              <a:t>‹#›</a:t>
            </a:fld>
            <a:endParaRPr lang="fr-FR" altLang="fr-FR"/>
          </a:p>
        </p:txBody>
      </p:sp>
    </p:spTree>
    <p:extLst>
      <p:ext uri="{BB962C8B-B14F-4D97-AF65-F5344CB8AC3E}">
        <p14:creationId xmlns:p14="http://schemas.microsoft.com/office/powerpoint/2010/main" val="3927888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A96F-B0DD-4824-B85E-DB0BED43F6D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825CA5B2-2F64-4044-BA6A-C6C855D9360F}"/>
              </a:ext>
            </a:extLst>
          </p:cNvPr>
          <p:cNvSpPr>
            <a:spLocks noGrp="1"/>
          </p:cNvSpPr>
          <p:nvPr>
            <p:ph type="dt" sz="half" idx="10"/>
          </p:nvPr>
        </p:nvSpPr>
        <p:spPr/>
        <p:txBody>
          <a:bodyPr/>
          <a:lstStyle>
            <a:lvl1pPr>
              <a:defRPr/>
            </a:lvl1pPr>
          </a:lstStyle>
          <a:p>
            <a:endParaRPr lang="fr-FR" altLang="fr-FR"/>
          </a:p>
        </p:txBody>
      </p:sp>
      <p:sp>
        <p:nvSpPr>
          <p:cNvPr id="4" name="Footer Placeholder 3">
            <a:extLst>
              <a:ext uri="{FF2B5EF4-FFF2-40B4-BE49-F238E27FC236}">
                <a16:creationId xmlns:a16="http://schemas.microsoft.com/office/drawing/2014/main" id="{E2EEA9BB-761F-413F-8F6D-54C5CC15CD89}"/>
              </a:ext>
            </a:extLst>
          </p:cNvPr>
          <p:cNvSpPr>
            <a:spLocks noGrp="1"/>
          </p:cNvSpPr>
          <p:nvPr>
            <p:ph type="ftr" sz="quarter" idx="11"/>
          </p:nvPr>
        </p:nvSpPr>
        <p:spPr/>
        <p:txBody>
          <a:bodyPr/>
          <a:lstStyle>
            <a:lvl1pPr>
              <a:defRPr/>
            </a:lvl1pPr>
          </a:lstStyle>
          <a:p>
            <a:endParaRPr lang="fr-FR" altLang="fr-FR"/>
          </a:p>
        </p:txBody>
      </p:sp>
      <p:sp>
        <p:nvSpPr>
          <p:cNvPr id="5" name="Slide Number Placeholder 4">
            <a:extLst>
              <a:ext uri="{FF2B5EF4-FFF2-40B4-BE49-F238E27FC236}">
                <a16:creationId xmlns:a16="http://schemas.microsoft.com/office/drawing/2014/main" id="{314B3D37-261B-460D-B4E2-1241B916CFFF}"/>
              </a:ext>
            </a:extLst>
          </p:cNvPr>
          <p:cNvSpPr>
            <a:spLocks noGrp="1"/>
          </p:cNvSpPr>
          <p:nvPr>
            <p:ph type="sldNum" sz="quarter" idx="12"/>
          </p:nvPr>
        </p:nvSpPr>
        <p:spPr/>
        <p:txBody>
          <a:bodyPr/>
          <a:lstStyle>
            <a:lvl1pPr>
              <a:defRPr/>
            </a:lvl1pPr>
          </a:lstStyle>
          <a:p>
            <a:fld id="{ABB5F009-98CB-4E7C-94DE-A27973034E2E}" type="slidenum">
              <a:rPr lang="fr-FR" altLang="fr-FR"/>
              <a:pPr/>
              <a:t>‹#›</a:t>
            </a:fld>
            <a:endParaRPr lang="fr-FR" altLang="fr-FR"/>
          </a:p>
        </p:txBody>
      </p:sp>
    </p:spTree>
    <p:extLst>
      <p:ext uri="{BB962C8B-B14F-4D97-AF65-F5344CB8AC3E}">
        <p14:creationId xmlns:p14="http://schemas.microsoft.com/office/powerpoint/2010/main" val="220592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8D5B6C-AD56-403A-BDEE-1ED7480662C8}"/>
              </a:ext>
            </a:extLst>
          </p:cNvPr>
          <p:cNvSpPr>
            <a:spLocks noGrp="1"/>
          </p:cNvSpPr>
          <p:nvPr>
            <p:ph type="dt" sz="half" idx="10"/>
          </p:nvPr>
        </p:nvSpPr>
        <p:spPr/>
        <p:txBody>
          <a:bodyPr/>
          <a:lstStyle>
            <a:lvl1pPr>
              <a:defRPr/>
            </a:lvl1pPr>
          </a:lstStyle>
          <a:p>
            <a:endParaRPr lang="fr-FR" altLang="fr-FR"/>
          </a:p>
        </p:txBody>
      </p:sp>
      <p:sp>
        <p:nvSpPr>
          <p:cNvPr id="3" name="Footer Placeholder 2">
            <a:extLst>
              <a:ext uri="{FF2B5EF4-FFF2-40B4-BE49-F238E27FC236}">
                <a16:creationId xmlns:a16="http://schemas.microsoft.com/office/drawing/2014/main" id="{A7B5B764-2B62-4321-A7D6-71614C68BAF1}"/>
              </a:ext>
            </a:extLst>
          </p:cNvPr>
          <p:cNvSpPr>
            <a:spLocks noGrp="1"/>
          </p:cNvSpPr>
          <p:nvPr>
            <p:ph type="ftr" sz="quarter" idx="11"/>
          </p:nvPr>
        </p:nvSpPr>
        <p:spPr/>
        <p:txBody>
          <a:bodyPr/>
          <a:lstStyle>
            <a:lvl1pPr>
              <a:defRPr/>
            </a:lvl1pPr>
          </a:lstStyle>
          <a:p>
            <a:endParaRPr lang="fr-FR" altLang="fr-FR"/>
          </a:p>
        </p:txBody>
      </p:sp>
      <p:sp>
        <p:nvSpPr>
          <p:cNvPr id="4" name="Slide Number Placeholder 3">
            <a:extLst>
              <a:ext uri="{FF2B5EF4-FFF2-40B4-BE49-F238E27FC236}">
                <a16:creationId xmlns:a16="http://schemas.microsoft.com/office/drawing/2014/main" id="{BA780454-6FD2-428E-B821-5BEE74861996}"/>
              </a:ext>
            </a:extLst>
          </p:cNvPr>
          <p:cNvSpPr>
            <a:spLocks noGrp="1"/>
          </p:cNvSpPr>
          <p:nvPr>
            <p:ph type="sldNum" sz="quarter" idx="12"/>
          </p:nvPr>
        </p:nvSpPr>
        <p:spPr/>
        <p:txBody>
          <a:bodyPr/>
          <a:lstStyle>
            <a:lvl1pPr>
              <a:defRPr/>
            </a:lvl1pPr>
          </a:lstStyle>
          <a:p>
            <a:fld id="{737B3273-B995-4A49-BB1A-F0D1143E9400}" type="slidenum">
              <a:rPr lang="fr-FR" altLang="fr-FR"/>
              <a:pPr/>
              <a:t>‹#›</a:t>
            </a:fld>
            <a:endParaRPr lang="fr-FR" altLang="fr-FR"/>
          </a:p>
        </p:txBody>
      </p:sp>
    </p:spTree>
    <p:extLst>
      <p:ext uri="{BB962C8B-B14F-4D97-AF65-F5344CB8AC3E}">
        <p14:creationId xmlns:p14="http://schemas.microsoft.com/office/powerpoint/2010/main" val="260977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45FF-3433-4F52-B5D6-5A101EE56090}"/>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E68809F8-C76A-4E03-99D8-B433AECAC2D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A489D277-A199-4414-944C-9C1F7C6DFD5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47B0E1-31CE-4D2D-8E38-CA3D127FA84B}"/>
              </a:ext>
            </a:extLst>
          </p:cNvPr>
          <p:cNvSpPr>
            <a:spLocks noGrp="1"/>
          </p:cNvSpPr>
          <p:nvPr>
            <p:ph type="dt" sz="half" idx="10"/>
          </p:nvPr>
        </p:nvSpPr>
        <p:spPr/>
        <p:txBody>
          <a:bodyPr/>
          <a:lstStyle>
            <a:lvl1pPr>
              <a:defRPr/>
            </a:lvl1pPr>
          </a:lstStyle>
          <a:p>
            <a:endParaRPr lang="fr-FR" altLang="fr-FR"/>
          </a:p>
        </p:txBody>
      </p:sp>
      <p:sp>
        <p:nvSpPr>
          <p:cNvPr id="6" name="Footer Placeholder 5">
            <a:extLst>
              <a:ext uri="{FF2B5EF4-FFF2-40B4-BE49-F238E27FC236}">
                <a16:creationId xmlns:a16="http://schemas.microsoft.com/office/drawing/2014/main" id="{244F46B7-AAA0-40ED-A4FA-BA4ED85B972B}"/>
              </a:ext>
            </a:extLst>
          </p:cNvPr>
          <p:cNvSpPr>
            <a:spLocks noGrp="1"/>
          </p:cNvSpPr>
          <p:nvPr>
            <p:ph type="ftr" sz="quarter" idx="11"/>
          </p:nvPr>
        </p:nvSpPr>
        <p:spPr/>
        <p:txBody>
          <a:bodyPr/>
          <a:lstStyle>
            <a:lvl1pPr>
              <a:defRPr/>
            </a:lvl1pPr>
          </a:lstStyle>
          <a:p>
            <a:endParaRPr lang="fr-FR" altLang="fr-FR"/>
          </a:p>
        </p:txBody>
      </p:sp>
      <p:sp>
        <p:nvSpPr>
          <p:cNvPr id="7" name="Slide Number Placeholder 6">
            <a:extLst>
              <a:ext uri="{FF2B5EF4-FFF2-40B4-BE49-F238E27FC236}">
                <a16:creationId xmlns:a16="http://schemas.microsoft.com/office/drawing/2014/main" id="{2D109411-8167-4550-8148-92455A7042DC}"/>
              </a:ext>
            </a:extLst>
          </p:cNvPr>
          <p:cNvSpPr>
            <a:spLocks noGrp="1"/>
          </p:cNvSpPr>
          <p:nvPr>
            <p:ph type="sldNum" sz="quarter" idx="12"/>
          </p:nvPr>
        </p:nvSpPr>
        <p:spPr/>
        <p:txBody>
          <a:bodyPr/>
          <a:lstStyle>
            <a:lvl1pPr>
              <a:defRPr/>
            </a:lvl1pPr>
          </a:lstStyle>
          <a:p>
            <a:fld id="{835A1595-702C-4962-844B-77FBDB872226}" type="slidenum">
              <a:rPr lang="fr-FR" altLang="fr-FR"/>
              <a:pPr/>
              <a:t>‹#›</a:t>
            </a:fld>
            <a:endParaRPr lang="fr-FR" altLang="fr-FR"/>
          </a:p>
        </p:txBody>
      </p:sp>
    </p:spTree>
    <p:extLst>
      <p:ext uri="{BB962C8B-B14F-4D97-AF65-F5344CB8AC3E}">
        <p14:creationId xmlns:p14="http://schemas.microsoft.com/office/powerpoint/2010/main" val="341948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E1AD-67B7-4F72-80A7-CE1AFD5EE08E}"/>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73879997-F2E2-4806-8225-24DEBEC767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938B4716-756E-4E85-9A51-AA9C75515DD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568741-31AA-478A-BA59-9EFD22647E11}"/>
              </a:ext>
            </a:extLst>
          </p:cNvPr>
          <p:cNvSpPr>
            <a:spLocks noGrp="1"/>
          </p:cNvSpPr>
          <p:nvPr>
            <p:ph type="dt" sz="half" idx="10"/>
          </p:nvPr>
        </p:nvSpPr>
        <p:spPr/>
        <p:txBody>
          <a:bodyPr/>
          <a:lstStyle>
            <a:lvl1pPr>
              <a:defRPr/>
            </a:lvl1pPr>
          </a:lstStyle>
          <a:p>
            <a:endParaRPr lang="fr-FR" altLang="fr-FR"/>
          </a:p>
        </p:txBody>
      </p:sp>
      <p:sp>
        <p:nvSpPr>
          <p:cNvPr id="6" name="Footer Placeholder 5">
            <a:extLst>
              <a:ext uri="{FF2B5EF4-FFF2-40B4-BE49-F238E27FC236}">
                <a16:creationId xmlns:a16="http://schemas.microsoft.com/office/drawing/2014/main" id="{CD594B29-396C-4BBE-99C3-8D7107D8F338}"/>
              </a:ext>
            </a:extLst>
          </p:cNvPr>
          <p:cNvSpPr>
            <a:spLocks noGrp="1"/>
          </p:cNvSpPr>
          <p:nvPr>
            <p:ph type="ftr" sz="quarter" idx="11"/>
          </p:nvPr>
        </p:nvSpPr>
        <p:spPr/>
        <p:txBody>
          <a:bodyPr/>
          <a:lstStyle>
            <a:lvl1pPr>
              <a:defRPr/>
            </a:lvl1pPr>
          </a:lstStyle>
          <a:p>
            <a:endParaRPr lang="fr-FR" altLang="fr-FR"/>
          </a:p>
        </p:txBody>
      </p:sp>
      <p:sp>
        <p:nvSpPr>
          <p:cNvPr id="7" name="Slide Number Placeholder 6">
            <a:extLst>
              <a:ext uri="{FF2B5EF4-FFF2-40B4-BE49-F238E27FC236}">
                <a16:creationId xmlns:a16="http://schemas.microsoft.com/office/drawing/2014/main" id="{016F3BD9-F37A-498E-8302-2C54295BBC88}"/>
              </a:ext>
            </a:extLst>
          </p:cNvPr>
          <p:cNvSpPr>
            <a:spLocks noGrp="1"/>
          </p:cNvSpPr>
          <p:nvPr>
            <p:ph type="sldNum" sz="quarter" idx="12"/>
          </p:nvPr>
        </p:nvSpPr>
        <p:spPr/>
        <p:txBody>
          <a:bodyPr/>
          <a:lstStyle>
            <a:lvl1pPr>
              <a:defRPr/>
            </a:lvl1pPr>
          </a:lstStyle>
          <a:p>
            <a:fld id="{481BA21E-7ACA-4D9B-A5CE-95D7EEB3BCC2}" type="slidenum">
              <a:rPr lang="fr-FR" altLang="fr-FR"/>
              <a:pPr/>
              <a:t>‹#›</a:t>
            </a:fld>
            <a:endParaRPr lang="fr-FR" altLang="fr-FR"/>
          </a:p>
        </p:txBody>
      </p:sp>
    </p:spTree>
    <p:extLst>
      <p:ext uri="{BB962C8B-B14F-4D97-AF65-F5344CB8AC3E}">
        <p14:creationId xmlns:p14="http://schemas.microsoft.com/office/powerpoint/2010/main" val="422354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B68C0D84-4009-4C0C-96EC-1FBF19FBE1CD}"/>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79" name="Rectangle 3">
            <a:extLst>
              <a:ext uri="{FF2B5EF4-FFF2-40B4-BE49-F238E27FC236}">
                <a16:creationId xmlns:a16="http://schemas.microsoft.com/office/drawing/2014/main" id="{EEBD6E54-AAE6-4959-9742-32AFA7F76DD6}"/>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80" name="Rectangle 4">
            <a:extLst>
              <a:ext uri="{FF2B5EF4-FFF2-40B4-BE49-F238E27FC236}">
                <a16:creationId xmlns:a16="http://schemas.microsoft.com/office/drawing/2014/main" id="{E2DEDB2E-C5B6-4C85-B314-742F065547F7}"/>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81" name="Rectangle 5">
            <a:extLst>
              <a:ext uri="{FF2B5EF4-FFF2-40B4-BE49-F238E27FC236}">
                <a16:creationId xmlns:a16="http://schemas.microsoft.com/office/drawing/2014/main" id="{0BCC3574-8B55-4039-A70D-00C6EB30409B}"/>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82" name="Rectangle 6">
            <a:extLst>
              <a:ext uri="{FF2B5EF4-FFF2-40B4-BE49-F238E27FC236}">
                <a16:creationId xmlns:a16="http://schemas.microsoft.com/office/drawing/2014/main" id="{86920A79-9A11-4863-8468-8E9E6CB05F05}"/>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83" name="Rectangle 7">
            <a:extLst>
              <a:ext uri="{FF2B5EF4-FFF2-40B4-BE49-F238E27FC236}">
                <a16:creationId xmlns:a16="http://schemas.microsoft.com/office/drawing/2014/main" id="{CE47ECC6-38A4-4688-9170-CC9EEDBF6E53}"/>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84" name="Rectangle 8">
            <a:extLst>
              <a:ext uri="{FF2B5EF4-FFF2-40B4-BE49-F238E27FC236}">
                <a16:creationId xmlns:a16="http://schemas.microsoft.com/office/drawing/2014/main" id="{0B661585-C5E3-46AE-97A7-CD40BB0F36DF}"/>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152585" name="Rectangle 9">
            <a:extLst>
              <a:ext uri="{FF2B5EF4-FFF2-40B4-BE49-F238E27FC236}">
                <a16:creationId xmlns:a16="http://schemas.microsoft.com/office/drawing/2014/main" id="{D08450C0-572E-45D7-9929-476F748B7F5C}"/>
              </a:ext>
            </a:extLst>
          </p:cNvPr>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FR" altLang="fr-FR"/>
              <a:t>Cliquez pour modifier le style du titre du masque</a:t>
            </a:r>
          </a:p>
        </p:txBody>
      </p:sp>
      <p:sp>
        <p:nvSpPr>
          <p:cNvPr id="152586" name="Rectangle 10">
            <a:extLst>
              <a:ext uri="{FF2B5EF4-FFF2-40B4-BE49-F238E27FC236}">
                <a16:creationId xmlns:a16="http://schemas.microsoft.com/office/drawing/2014/main" id="{5F4B700B-D18B-4470-9C66-6AF351657B41}"/>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52587" name="Rectangle 11">
            <a:extLst>
              <a:ext uri="{FF2B5EF4-FFF2-40B4-BE49-F238E27FC236}">
                <a16:creationId xmlns:a16="http://schemas.microsoft.com/office/drawing/2014/main" id="{4FEA3B1A-59B5-44EB-BB2D-64D8063A2670}"/>
              </a:ext>
            </a:extLst>
          </p:cNvPr>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lvl1pPr>
          </a:lstStyle>
          <a:p>
            <a:endParaRPr lang="fr-FR" altLang="fr-FR"/>
          </a:p>
        </p:txBody>
      </p:sp>
      <p:sp>
        <p:nvSpPr>
          <p:cNvPr id="152588" name="Rectangle 12">
            <a:extLst>
              <a:ext uri="{FF2B5EF4-FFF2-40B4-BE49-F238E27FC236}">
                <a16:creationId xmlns:a16="http://schemas.microsoft.com/office/drawing/2014/main" id="{DDE8DB0D-C6E2-4412-B0D5-300412594553}"/>
              </a:ext>
            </a:extLst>
          </p:cNvPr>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fr-FR" altLang="fr-FR"/>
          </a:p>
        </p:txBody>
      </p:sp>
      <p:sp>
        <p:nvSpPr>
          <p:cNvPr id="152589" name="Rectangle 13">
            <a:extLst>
              <a:ext uri="{FF2B5EF4-FFF2-40B4-BE49-F238E27FC236}">
                <a16:creationId xmlns:a16="http://schemas.microsoft.com/office/drawing/2014/main" id="{260A4892-FD99-424C-8004-BC301B41C144}"/>
              </a:ext>
            </a:extLst>
          </p:cNvPr>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fld id="{93084075-4B79-44C4-982B-C9F31190CBFC}"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662"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defRPr>
      </a:lvl2pPr>
      <a:lvl3pPr algn="l" rtl="0" fontAlgn="base">
        <a:spcBef>
          <a:spcPct val="0"/>
        </a:spcBef>
        <a:spcAft>
          <a:spcPct val="0"/>
        </a:spcAft>
        <a:defRPr sz="4400">
          <a:solidFill>
            <a:schemeClr val="tx2"/>
          </a:solidFill>
          <a:latin typeface="Tahoma" panose="020B0604030504040204" pitchFamily="34" charset="0"/>
        </a:defRPr>
      </a:lvl3pPr>
      <a:lvl4pPr algn="l" rtl="0" fontAlgn="base">
        <a:spcBef>
          <a:spcPct val="0"/>
        </a:spcBef>
        <a:spcAft>
          <a:spcPct val="0"/>
        </a:spcAft>
        <a:defRPr sz="4400">
          <a:solidFill>
            <a:schemeClr val="tx2"/>
          </a:solidFill>
          <a:latin typeface="Tahoma" panose="020B0604030504040204" pitchFamily="34" charset="0"/>
        </a:defRPr>
      </a:lvl4pPr>
      <a:lvl5pPr algn="l" rtl="0" fontAlgn="base">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5BE0C8D7-E490-42F8-A6CB-F1920BFA3A1B}"/>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55" name="Rectangle 3">
            <a:extLst>
              <a:ext uri="{FF2B5EF4-FFF2-40B4-BE49-F238E27FC236}">
                <a16:creationId xmlns:a16="http://schemas.microsoft.com/office/drawing/2014/main" id="{C2A9BC43-6E7C-413D-8A44-37A38A711362}"/>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56" name="Rectangle 4">
            <a:extLst>
              <a:ext uri="{FF2B5EF4-FFF2-40B4-BE49-F238E27FC236}">
                <a16:creationId xmlns:a16="http://schemas.microsoft.com/office/drawing/2014/main" id="{30301038-AF23-47CC-BCDF-31C0E9037CCF}"/>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57" name="Rectangle 5">
            <a:extLst>
              <a:ext uri="{FF2B5EF4-FFF2-40B4-BE49-F238E27FC236}">
                <a16:creationId xmlns:a16="http://schemas.microsoft.com/office/drawing/2014/main" id="{4E71CBED-61AA-4422-82FC-234640EFF39C}"/>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58" name="Rectangle 6">
            <a:extLst>
              <a:ext uri="{FF2B5EF4-FFF2-40B4-BE49-F238E27FC236}">
                <a16:creationId xmlns:a16="http://schemas.microsoft.com/office/drawing/2014/main" id="{FB28CA2E-DDDB-4AC8-9B56-34D631024B92}"/>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59" name="Rectangle 7">
            <a:extLst>
              <a:ext uri="{FF2B5EF4-FFF2-40B4-BE49-F238E27FC236}">
                <a16:creationId xmlns:a16="http://schemas.microsoft.com/office/drawing/2014/main" id="{3EB07E9F-A52F-4E1B-A178-4340EE42A61C}"/>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60" name="Rectangle 8">
            <a:extLst>
              <a:ext uri="{FF2B5EF4-FFF2-40B4-BE49-F238E27FC236}">
                <a16:creationId xmlns:a16="http://schemas.microsoft.com/office/drawing/2014/main" id="{841B71D7-7345-44C2-85DF-8818E233E59C}"/>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fr-FR" altLang="fr-FR"/>
          </a:p>
        </p:txBody>
      </p:sp>
      <p:sp>
        <p:nvSpPr>
          <p:cNvPr id="202761" name="Rectangle 9">
            <a:extLst>
              <a:ext uri="{FF2B5EF4-FFF2-40B4-BE49-F238E27FC236}">
                <a16:creationId xmlns:a16="http://schemas.microsoft.com/office/drawing/2014/main" id="{FE0726F0-4EB5-4E36-9992-D3412496C0C4}"/>
              </a:ext>
            </a:extLst>
          </p:cNvPr>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FR" altLang="fr-FR"/>
              <a:t>Cliquez pour modifier le style du titre du masque</a:t>
            </a:r>
          </a:p>
        </p:txBody>
      </p:sp>
      <p:sp>
        <p:nvSpPr>
          <p:cNvPr id="202762" name="Rectangle 10">
            <a:extLst>
              <a:ext uri="{FF2B5EF4-FFF2-40B4-BE49-F238E27FC236}">
                <a16:creationId xmlns:a16="http://schemas.microsoft.com/office/drawing/2014/main" id="{E195A5E5-3006-423E-A416-F3131D639796}"/>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02763" name="Rectangle 11">
            <a:extLst>
              <a:ext uri="{FF2B5EF4-FFF2-40B4-BE49-F238E27FC236}">
                <a16:creationId xmlns:a16="http://schemas.microsoft.com/office/drawing/2014/main" id="{EB4F2797-0BEF-4BDD-B5F5-D823656E909F}"/>
              </a:ext>
            </a:extLst>
          </p:cNvPr>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400"/>
            </a:lvl1pPr>
          </a:lstStyle>
          <a:p>
            <a:endParaRPr lang="fr-FR" altLang="fr-FR"/>
          </a:p>
        </p:txBody>
      </p:sp>
      <p:sp>
        <p:nvSpPr>
          <p:cNvPr id="202764" name="Rectangle 12">
            <a:extLst>
              <a:ext uri="{FF2B5EF4-FFF2-40B4-BE49-F238E27FC236}">
                <a16:creationId xmlns:a16="http://schemas.microsoft.com/office/drawing/2014/main" id="{9B5420A9-D170-49E9-A0BA-3F9B3E3D5765}"/>
              </a:ext>
            </a:extLst>
          </p:cNvPr>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fr-FR" altLang="fr-FR"/>
          </a:p>
        </p:txBody>
      </p:sp>
      <p:sp>
        <p:nvSpPr>
          <p:cNvPr id="202765" name="Rectangle 13">
            <a:extLst>
              <a:ext uri="{FF2B5EF4-FFF2-40B4-BE49-F238E27FC236}">
                <a16:creationId xmlns:a16="http://schemas.microsoft.com/office/drawing/2014/main" id="{72EA0358-0D6F-4753-83C6-66ABF18D434C}"/>
              </a:ext>
            </a:extLst>
          </p:cNvPr>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fld id="{ABFD96CC-95F3-4BAB-9A3C-BCA7130C2B6F}"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66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2pPr>
      <a:lvl3pPr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3pPr>
      <a:lvl4pPr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4pPr>
      <a:lvl5pPr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Tahoma" panose="020B0604030504040204" pitchFamily="34" charset="0"/>
          <a:cs typeface="Arial" panose="020B060402020202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wmf"/><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wmf"/><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wmf"/><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wmf"/><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wmf"/><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33.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1.wmf"/><Relationship Id="rId5" Type="http://schemas.openxmlformats.org/officeDocument/2006/relationships/oleObject" Target="../embeddings/oleObject1.bin"/><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40.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wmf"/></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wmf"/><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w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wmf"/><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w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42" name="Rectangle 26">
            <a:extLst>
              <a:ext uri="{FF2B5EF4-FFF2-40B4-BE49-F238E27FC236}">
                <a16:creationId xmlns:a16="http://schemas.microsoft.com/office/drawing/2014/main" id="{59B2E856-F524-4495-996B-399CA7414C4A}"/>
              </a:ext>
            </a:extLst>
          </p:cNvPr>
          <p:cNvSpPr>
            <a:spLocks noChangeArrowheads="1"/>
          </p:cNvSpPr>
          <p:nvPr/>
        </p:nvSpPr>
        <p:spPr bwMode="auto">
          <a:xfrm>
            <a:off x="0" y="0"/>
            <a:ext cx="9144000" cy="1196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8422" name="Text Box 6">
            <a:extLst>
              <a:ext uri="{FF2B5EF4-FFF2-40B4-BE49-F238E27FC236}">
                <a16:creationId xmlns:a16="http://schemas.microsoft.com/office/drawing/2014/main" id="{03302EE0-B46E-491C-A43D-D621B2B2DE19}"/>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188424" name="Rectangle 8">
            <a:extLst>
              <a:ext uri="{FF2B5EF4-FFF2-40B4-BE49-F238E27FC236}">
                <a16:creationId xmlns:a16="http://schemas.microsoft.com/office/drawing/2014/main" id="{43FF3A19-BCEE-4F40-895C-CC86AF9888E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188430" name="Picture 14">
            <a:extLst>
              <a:ext uri="{FF2B5EF4-FFF2-40B4-BE49-F238E27FC236}">
                <a16:creationId xmlns:a16="http://schemas.microsoft.com/office/drawing/2014/main" id="{7ADE0F83-3E84-4EF7-9C8B-851077DFB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541713"/>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431" name="Picture 15">
            <a:extLst>
              <a:ext uri="{FF2B5EF4-FFF2-40B4-BE49-F238E27FC236}">
                <a16:creationId xmlns:a16="http://schemas.microsoft.com/office/drawing/2014/main" id="{5B80569F-DC34-41FA-AA2F-E8F1F0618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838" y="3694113"/>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436" name="Rectangle 20">
            <a:extLst>
              <a:ext uri="{FF2B5EF4-FFF2-40B4-BE49-F238E27FC236}">
                <a16:creationId xmlns:a16="http://schemas.microsoft.com/office/drawing/2014/main" id="{9B7A1A83-97CA-435F-897D-10AE23F000C7}"/>
              </a:ext>
            </a:extLst>
          </p:cNvPr>
          <p:cNvSpPr>
            <a:spLocks noChangeArrowheads="1"/>
          </p:cNvSpPr>
          <p:nvPr/>
        </p:nvSpPr>
        <p:spPr bwMode="auto">
          <a:xfrm>
            <a:off x="1068822" y="3470341"/>
            <a:ext cx="7416787" cy="1221443"/>
          </a:xfrm>
          <a:prstGeom prst="rect">
            <a:avLst/>
          </a:prstGeom>
          <a:solidFill>
            <a:schemeClr val="bg1"/>
          </a:solid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3600" dirty="0">
                <a:solidFill>
                  <a:srgbClr val="0000FF"/>
                </a:solidFill>
                <a:sym typeface="Symbol" panose="05050102010706020507" pitchFamily="18" charset="2"/>
              </a:rPr>
              <a:t>Aperçu général des géo-matériaux</a:t>
            </a:r>
          </a:p>
          <a:p>
            <a:pPr algn="ctr"/>
            <a:r>
              <a:rPr lang="fr-FR" altLang="fr-FR" sz="3600" dirty="0">
                <a:solidFill>
                  <a:srgbClr val="0000FF"/>
                </a:solidFill>
                <a:sym typeface="Symbol" panose="05050102010706020507" pitchFamily="18" charset="2"/>
              </a:rPr>
              <a:t> et leurs rhéologie</a:t>
            </a:r>
            <a:endParaRPr lang="fr-FR" altLang="fr-FR" sz="3600" dirty="0">
              <a:solidFill>
                <a:schemeClr val="hlink"/>
              </a:solidFill>
              <a:sym typeface="Symbol" panose="05050102010706020507" pitchFamily="18" charset="2"/>
            </a:endParaRPr>
          </a:p>
        </p:txBody>
      </p:sp>
      <p:sp>
        <p:nvSpPr>
          <p:cNvPr id="188438" name="Line 22">
            <a:extLst>
              <a:ext uri="{FF2B5EF4-FFF2-40B4-BE49-F238E27FC236}">
                <a16:creationId xmlns:a16="http://schemas.microsoft.com/office/drawing/2014/main" id="{B5F0289F-D529-4E7A-999D-2B7947416940}"/>
              </a:ext>
            </a:extLst>
          </p:cNvPr>
          <p:cNvSpPr>
            <a:spLocks noChangeShapeType="1"/>
          </p:cNvSpPr>
          <p:nvPr/>
        </p:nvSpPr>
        <p:spPr bwMode="auto">
          <a:xfrm>
            <a:off x="0" y="1184275"/>
            <a:ext cx="9144000" cy="0"/>
          </a:xfrm>
          <a:prstGeom prst="line">
            <a:avLst/>
          </a:prstGeom>
          <a:noFill/>
          <a:ln w="76200" cmpd="tri">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88439" name="Rectangle 23">
            <a:extLst>
              <a:ext uri="{FF2B5EF4-FFF2-40B4-BE49-F238E27FC236}">
                <a16:creationId xmlns:a16="http://schemas.microsoft.com/office/drawing/2014/main" id="{6C5D8F36-453C-43F2-B370-CCB48E46AF08}"/>
              </a:ext>
            </a:extLst>
          </p:cNvPr>
          <p:cNvSpPr>
            <a:spLocks noChangeArrowheads="1"/>
          </p:cNvSpPr>
          <p:nvPr/>
        </p:nvSpPr>
        <p:spPr bwMode="auto">
          <a:xfrm>
            <a:off x="2627784" y="5604562"/>
            <a:ext cx="4608512"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1800" dirty="0"/>
              <a:t>Dr. Yasmina KELLOUCHE</a:t>
            </a:r>
          </a:p>
          <a:p>
            <a:pPr algn="ctr"/>
            <a:r>
              <a:rPr lang="fr-FR" altLang="fr-FR" sz="1800" dirty="0"/>
              <a:t>Maitre Assistant B</a:t>
            </a:r>
          </a:p>
        </p:txBody>
      </p:sp>
      <p:sp>
        <p:nvSpPr>
          <p:cNvPr id="188440" name="Line 24">
            <a:extLst>
              <a:ext uri="{FF2B5EF4-FFF2-40B4-BE49-F238E27FC236}">
                <a16:creationId xmlns:a16="http://schemas.microsoft.com/office/drawing/2014/main" id="{3D5EDAE8-FC74-42CA-898F-7081B515636F}"/>
              </a:ext>
            </a:extLst>
          </p:cNvPr>
          <p:cNvSpPr>
            <a:spLocks noChangeShapeType="1"/>
          </p:cNvSpPr>
          <p:nvPr/>
        </p:nvSpPr>
        <p:spPr bwMode="auto">
          <a:xfrm>
            <a:off x="0" y="6394450"/>
            <a:ext cx="9144000" cy="0"/>
          </a:xfrm>
          <a:prstGeom prst="line">
            <a:avLst/>
          </a:prstGeom>
          <a:noFill/>
          <a:ln w="57150" cmpd="thinThick">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88441" name="Rectangle 25">
            <a:extLst>
              <a:ext uri="{FF2B5EF4-FFF2-40B4-BE49-F238E27FC236}">
                <a16:creationId xmlns:a16="http://schemas.microsoft.com/office/drawing/2014/main" id="{5336921D-DB1F-4776-BBEA-709A3C43EE3B}"/>
              </a:ext>
            </a:extLst>
          </p:cNvPr>
          <p:cNvSpPr>
            <a:spLocks noChangeArrowheads="1"/>
          </p:cNvSpPr>
          <p:nvPr/>
        </p:nvSpPr>
        <p:spPr bwMode="auto">
          <a:xfrm>
            <a:off x="0" y="6437313"/>
            <a:ext cx="91440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2000" dirty="0"/>
              <a:t>Année Universitaire 2020-2021</a:t>
            </a:r>
          </a:p>
        </p:txBody>
      </p:sp>
      <p:sp>
        <p:nvSpPr>
          <p:cNvPr id="14" name="Title 1">
            <a:extLst>
              <a:ext uri="{FF2B5EF4-FFF2-40B4-BE49-F238E27FC236}">
                <a16:creationId xmlns:a16="http://schemas.microsoft.com/office/drawing/2014/main" id="{928F7981-E960-4259-B758-264ABF126F13}"/>
              </a:ext>
            </a:extLst>
          </p:cNvPr>
          <p:cNvSpPr txBox="1"/>
          <p:nvPr/>
        </p:nvSpPr>
        <p:spPr>
          <a:xfrm>
            <a:off x="1763837" y="55669"/>
            <a:ext cx="7416675" cy="1009543"/>
          </a:xfrm>
          <a:prstGeom prst="rect">
            <a:avLst/>
          </a:prstGeom>
          <a:noFill/>
          <a:ln cap="rnd">
            <a:noFill/>
          </a:ln>
        </p:spPr>
        <p:txBody>
          <a:bodyPr vert="horz" wrap="square" lIns="274320" tIns="182880" rIns="274320" bIns="18288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all" spc="200" baseline="0" dirty="0">
                <a:solidFill>
                  <a:srgbClr val="000000"/>
                </a:solidFill>
                <a:uFillTx/>
                <a:latin typeface="Times New Roman" pitchFamily="18"/>
                <a:cs typeface="Times New Roman" pitchFamily="18"/>
              </a:rPr>
              <a:t>UNIVERSITE DJILALI BOUNAAMADE KHEMIS MELIANA </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all" spc="200" baseline="0" dirty="0">
                <a:solidFill>
                  <a:srgbClr val="000000"/>
                </a:solidFill>
                <a:uFillTx/>
                <a:latin typeface="Times New Roman" pitchFamily="18"/>
                <a:cs typeface="Times New Roman" pitchFamily="18"/>
              </a:rPr>
              <a:t>FACULTE DE SCIENCE DE LA NATURE </a:t>
            </a:r>
          </a:p>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1600" b="1" i="0" u="none" strike="noStrike" kern="1200" cap="all" spc="200" baseline="0" dirty="0">
                <a:solidFill>
                  <a:srgbClr val="000000"/>
                </a:solidFill>
                <a:uFillTx/>
                <a:latin typeface="Times New Roman" pitchFamily="18"/>
                <a:cs typeface="Times New Roman" pitchFamily="18"/>
              </a:rPr>
              <a:t>ET DE LA TERRE</a:t>
            </a:r>
            <a:br>
              <a:rPr lang="fr-FR" sz="1600" b="1" i="0" u="none" strike="noStrike" kern="1200" cap="all" spc="200" baseline="0" dirty="0">
                <a:solidFill>
                  <a:srgbClr val="000000"/>
                </a:solidFill>
                <a:uFillTx/>
                <a:latin typeface="Times New Roman" pitchFamily="18"/>
                <a:cs typeface="Times New Roman" pitchFamily="18"/>
              </a:rPr>
            </a:br>
            <a:endParaRPr lang="fr-FR" sz="1600" b="1" i="0" u="none" strike="noStrike" kern="1200" cap="all" spc="200" baseline="0" dirty="0">
              <a:solidFill>
                <a:srgbClr val="262626"/>
              </a:solidFill>
              <a:uFillTx/>
              <a:latin typeface="Gill Sans MT"/>
            </a:endParaRPr>
          </a:p>
        </p:txBody>
      </p:sp>
      <p:pic>
        <p:nvPicPr>
          <p:cNvPr id="15" name="Picture 3">
            <a:extLst>
              <a:ext uri="{FF2B5EF4-FFF2-40B4-BE49-F238E27FC236}">
                <a16:creationId xmlns:a16="http://schemas.microsoft.com/office/drawing/2014/main" id="{7FF81186-352E-4405-B00B-215CE921B5AA}"/>
              </a:ext>
            </a:extLst>
          </p:cNvPr>
          <p:cNvPicPr>
            <a:picLocks noChangeAspect="1"/>
          </p:cNvPicPr>
          <p:nvPr/>
        </p:nvPicPr>
        <p:blipFill>
          <a:blip r:embed="rId3"/>
          <a:stretch>
            <a:fillRect/>
          </a:stretch>
        </p:blipFill>
        <p:spPr>
          <a:xfrm>
            <a:off x="28575" y="42419"/>
            <a:ext cx="2025646" cy="957578"/>
          </a:xfrm>
          <a:prstGeom prst="rect">
            <a:avLst/>
          </a:prstGeom>
          <a:noFill/>
          <a:ln cap="rnd">
            <a:noFill/>
          </a:ln>
        </p:spPr>
      </p:pic>
      <p:sp>
        <p:nvSpPr>
          <p:cNvPr id="17" name="TextBox 5">
            <a:extLst>
              <a:ext uri="{FF2B5EF4-FFF2-40B4-BE49-F238E27FC236}">
                <a16:creationId xmlns:a16="http://schemas.microsoft.com/office/drawing/2014/main" id="{1B887D16-8C4F-4795-BAB7-8BDED854905D}"/>
              </a:ext>
            </a:extLst>
          </p:cNvPr>
          <p:cNvSpPr txBox="1"/>
          <p:nvPr/>
        </p:nvSpPr>
        <p:spPr>
          <a:xfrm>
            <a:off x="755613" y="1655299"/>
            <a:ext cx="7920112" cy="523219"/>
          </a:xfrm>
          <a:prstGeom prst="rect">
            <a:avLst/>
          </a:prstGeom>
          <a:solidFill>
            <a:srgbClr val="FFFFFF"/>
          </a:solidFill>
          <a:ln cap="rnd">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1" i="0" u="none" strike="noStrike" kern="1200" cap="none" spc="0" baseline="0" dirty="0">
                <a:solidFill>
                  <a:srgbClr val="4472C4"/>
                </a:solidFill>
                <a:uFillTx/>
                <a:latin typeface="Calibri"/>
              </a:rPr>
              <a:t>Rhéologie des sols – Master2- Géotechnique</a:t>
            </a:r>
          </a:p>
        </p:txBody>
      </p:sp>
      <p:sp>
        <p:nvSpPr>
          <p:cNvPr id="16" name="Rectangle 23">
            <a:extLst>
              <a:ext uri="{FF2B5EF4-FFF2-40B4-BE49-F238E27FC236}">
                <a16:creationId xmlns:a16="http://schemas.microsoft.com/office/drawing/2014/main" id="{78EE785F-8212-4EB5-8883-B90A894A23BA}"/>
              </a:ext>
            </a:extLst>
          </p:cNvPr>
          <p:cNvSpPr>
            <a:spLocks noChangeArrowheads="1"/>
          </p:cNvSpPr>
          <p:nvPr/>
        </p:nvSpPr>
        <p:spPr bwMode="auto">
          <a:xfrm>
            <a:off x="2411413" y="2610998"/>
            <a:ext cx="4608512"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fr-FR" altLang="fr-FR" sz="2800" b="1" dirty="0"/>
              <a:t>CHAPITRE 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8436"/>
                                        </p:tgtEl>
                                        <p:attrNameLst>
                                          <p:attrName>style.visibility</p:attrName>
                                        </p:attrNameLst>
                                      </p:cBhvr>
                                      <p:to>
                                        <p:strVal val="visible"/>
                                      </p:to>
                                    </p:set>
                                    <p:animEffect transition="in" filter="fade">
                                      <p:cBhvr>
                                        <p:cTn id="7" dur="800" decel="100000"/>
                                        <p:tgtEl>
                                          <p:spTgt spid="188436"/>
                                        </p:tgtEl>
                                      </p:cBhvr>
                                    </p:animEffect>
                                    <p:anim calcmode="lin" valueType="num">
                                      <p:cBhvr>
                                        <p:cTn id="8" dur="800" decel="100000" fill="hold"/>
                                        <p:tgtEl>
                                          <p:spTgt spid="188436"/>
                                        </p:tgtEl>
                                        <p:attrNameLst>
                                          <p:attrName>style.rotation</p:attrName>
                                        </p:attrNameLst>
                                      </p:cBhvr>
                                      <p:tavLst>
                                        <p:tav tm="0">
                                          <p:val>
                                            <p:fltVal val="-90"/>
                                          </p:val>
                                        </p:tav>
                                        <p:tav tm="100000">
                                          <p:val>
                                            <p:fltVal val="0"/>
                                          </p:val>
                                        </p:tav>
                                      </p:tavLst>
                                    </p:anim>
                                    <p:anim calcmode="lin" valueType="num">
                                      <p:cBhvr>
                                        <p:cTn id="9" dur="800" decel="100000" fill="hold"/>
                                        <p:tgtEl>
                                          <p:spTgt spid="188436"/>
                                        </p:tgtEl>
                                        <p:attrNameLst>
                                          <p:attrName>ppt_x</p:attrName>
                                        </p:attrNameLst>
                                      </p:cBhvr>
                                      <p:tavLst>
                                        <p:tav tm="0">
                                          <p:val>
                                            <p:strVal val="#ppt_x+0.4"/>
                                          </p:val>
                                        </p:tav>
                                        <p:tav tm="100000">
                                          <p:val>
                                            <p:strVal val="#ppt_x-0.05"/>
                                          </p:val>
                                        </p:tav>
                                      </p:tavLst>
                                    </p:anim>
                                    <p:anim calcmode="lin" valueType="num">
                                      <p:cBhvr>
                                        <p:cTn id="10" dur="800" decel="100000" fill="hold"/>
                                        <p:tgtEl>
                                          <p:spTgt spid="18843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843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84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34B5B582-C329-4024-A689-5550D0D02BA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38947" name="Text Box 3">
            <a:extLst>
              <a:ext uri="{FF2B5EF4-FFF2-40B4-BE49-F238E27FC236}">
                <a16:creationId xmlns:a16="http://schemas.microsoft.com/office/drawing/2014/main" id="{1B9C21E6-CEC7-4CC3-B97B-9A8DAB22BC20}"/>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38948" name="Rectangle 4">
            <a:extLst>
              <a:ext uri="{FF2B5EF4-FFF2-40B4-BE49-F238E27FC236}">
                <a16:creationId xmlns:a16="http://schemas.microsoft.com/office/drawing/2014/main" id="{F3E8BA31-EB3B-4B9F-9669-564B38EDD4D3}"/>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38949" name="Rectangle 5">
            <a:extLst>
              <a:ext uri="{FF2B5EF4-FFF2-40B4-BE49-F238E27FC236}">
                <a16:creationId xmlns:a16="http://schemas.microsoft.com/office/drawing/2014/main" id="{F35B2140-D657-4462-ACC4-EFFEC5191D50}"/>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38950" name="Picture 6">
            <a:extLst>
              <a:ext uri="{FF2B5EF4-FFF2-40B4-BE49-F238E27FC236}">
                <a16:creationId xmlns:a16="http://schemas.microsoft.com/office/drawing/2014/main" id="{0A7B81F9-8203-446D-BD32-99A993030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1" name="Picture 7">
            <a:extLst>
              <a:ext uri="{FF2B5EF4-FFF2-40B4-BE49-F238E27FC236}">
                <a16:creationId xmlns:a16="http://schemas.microsoft.com/office/drawing/2014/main" id="{1DB41019-06A6-4FC4-ABF6-BD15AB97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3" name="Rectangle 9">
            <a:extLst>
              <a:ext uri="{FF2B5EF4-FFF2-40B4-BE49-F238E27FC236}">
                <a16:creationId xmlns:a16="http://schemas.microsoft.com/office/drawing/2014/main" id="{31312E44-053D-45A7-BF05-ABCCAFF7A92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Rappel de la mécanique des Milieux continus</a:t>
            </a:r>
          </a:p>
        </p:txBody>
      </p:sp>
      <p:sp>
        <p:nvSpPr>
          <p:cNvPr id="338954" name="Line 10">
            <a:extLst>
              <a:ext uri="{FF2B5EF4-FFF2-40B4-BE49-F238E27FC236}">
                <a16:creationId xmlns:a16="http://schemas.microsoft.com/office/drawing/2014/main" id="{1DCA5C88-110F-41F9-9024-2EFE58F2CA6B}"/>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38956" name="Rectangle 12">
            <a:extLst>
              <a:ext uri="{FF2B5EF4-FFF2-40B4-BE49-F238E27FC236}">
                <a16:creationId xmlns:a16="http://schemas.microsoft.com/office/drawing/2014/main" id="{2AC8DE2E-B36C-4F07-965A-282718828CA9}"/>
              </a:ext>
            </a:extLst>
          </p:cNvPr>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pic>
        <p:nvPicPr>
          <p:cNvPr id="5" name="Picture 4">
            <a:extLst>
              <a:ext uri="{FF2B5EF4-FFF2-40B4-BE49-F238E27FC236}">
                <a16:creationId xmlns:a16="http://schemas.microsoft.com/office/drawing/2014/main" id="{D0782D53-4489-4447-8A3C-FE1051D28277}"/>
              </a:ext>
            </a:extLst>
          </p:cNvPr>
          <p:cNvPicPr>
            <a:picLocks noChangeAspect="1"/>
          </p:cNvPicPr>
          <p:nvPr/>
        </p:nvPicPr>
        <p:blipFill>
          <a:blip r:embed="rId3"/>
          <a:stretch>
            <a:fillRect/>
          </a:stretch>
        </p:blipFill>
        <p:spPr>
          <a:xfrm>
            <a:off x="353598" y="908720"/>
            <a:ext cx="8705996" cy="4734840"/>
          </a:xfrm>
          <a:prstGeom prst="rect">
            <a:avLst/>
          </a:prstGeom>
        </p:spPr>
      </p:pic>
      <p:sp>
        <p:nvSpPr>
          <p:cNvPr id="13" name="Rectangle 10">
            <a:extLst>
              <a:ext uri="{FF2B5EF4-FFF2-40B4-BE49-F238E27FC236}">
                <a16:creationId xmlns:a16="http://schemas.microsoft.com/office/drawing/2014/main" id="{56E7BDBA-E6BF-47BB-920F-3CB2439CC62B}"/>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extLst>
      <p:ext uri="{BB962C8B-B14F-4D97-AF65-F5344CB8AC3E}">
        <p14:creationId xmlns:p14="http://schemas.microsoft.com/office/powerpoint/2010/main" val="16525682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34B5B582-C329-4024-A689-5550D0D02BA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38947" name="Text Box 3">
            <a:extLst>
              <a:ext uri="{FF2B5EF4-FFF2-40B4-BE49-F238E27FC236}">
                <a16:creationId xmlns:a16="http://schemas.microsoft.com/office/drawing/2014/main" id="{1B9C21E6-CEC7-4CC3-B97B-9A8DAB22BC20}"/>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38948" name="Rectangle 4">
            <a:extLst>
              <a:ext uri="{FF2B5EF4-FFF2-40B4-BE49-F238E27FC236}">
                <a16:creationId xmlns:a16="http://schemas.microsoft.com/office/drawing/2014/main" id="{F3E8BA31-EB3B-4B9F-9669-564B38EDD4D3}"/>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38949" name="Rectangle 5">
            <a:extLst>
              <a:ext uri="{FF2B5EF4-FFF2-40B4-BE49-F238E27FC236}">
                <a16:creationId xmlns:a16="http://schemas.microsoft.com/office/drawing/2014/main" id="{F35B2140-D657-4462-ACC4-EFFEC5191D50}"/>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38950" name="Picture 6">
            <a:extLst>
              <a:ext uri="{FF2B5EF4-FFF2-40B4-BE49-F238E27FC236}">
                <a16:creationId xmlns:a16="http://schemas.microsoft.com/office/drawing/2014/main" id="{0A7B81F9-8203-446D-BD32-99A993030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1" name="Picture 7">
            <a:extLst>
              <a:ext uri="{FF2B5EF4-FFF2-40B4-BE49-F238E27FC236}">
                <a16:creationId xmlns:a16="http://schemas.microsoft.com/office/drawing/2014/main" id="{1DB41019-06A6-4FC4-ABF6-BD15AB97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3" name="Rectangle 9">
            <a:extLst>
              <a:ext uri="{FF2B5EF4-FFF2-40B4-BE49-F238E27FC236}">
                <a16:creationId xmlns:a16="http://schemas.microsoft.com/office/drawing/2014/main" id="{31312E44-053D-45A7-BF05-ABCCAFF7A92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Rappel de la mécanique des Milieux continus</a:t>
            </a:r>
          </a:p>
        </p:txBody>
      </p:sp>
      <p:sp>
        <p:nvSpPr>
          <p:cNvPr id="338954" name="Line 10">
            <a:extLst>
              <a:ext uri="{FF2B5EF4-FFF2-40B4-BE49-F238E27FC236}">
                <a16:creationId xmlns:a16="http://schemas.microsoft.com/office/drawing/2014/main" id="{1DCA5C88-110F-41F9-9024-2EFE58F2CA6B}"/>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TextBox 12">
            <a:extLst>
              <a:ext uri="{FF2B5EF4-FFF2-40B4-BE49-F238E27FC236}">
                <a16:creationId xmlns:a16="http://schemas.microsoft.com/office/drawing/2014/main" id="{A95867EE-B3A9-4F72-9A1B-C811A227C7CD}"/>
              </a:ext>
            </a:extLst>
          </p:cNvPr>
          <p:cNvSpPr txBox="1"/>
          <p:nvPr/>
        </p:nvSpPr>
        <p:spPr>
          <a:xfrm>
            <a:off x="272251" y="1088292"/>
            <a:ext cx="859949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dirty="0">
                <a:solidFill>
                  <a:srgbClr val="0000FF"/>
                </a:solidFill>
                <a:latin typeface="Tahoma" panose="020B0604030504040204" pitchFamily="34" charset="0"/>
              </a:rPr>
              <a:t>Les équations d'équilibre pour un solide quelconque s'écrivent sous la forme :</a:t>
            </a:r>
          </a:p>
        </p:txBody>
      </p:sp>
      <p:pic>
        <p:nvPicPr>
          <p:cNvPr id="2" name="Picture 1">
            <a:extLst>
              <a:ext uri="{FF2B5EF4-FFF2-40B4-BE49-F238E27FC236}">
                <a16:creationId xmlns:a16="http://schemas.microsoft.com/office/drawing/2014/main" id="{57B95CEB-A219-4125-BA48-13D68B57A6D5}"/>
              </a:ext>
            </a:extLst>
          </p:cNvPr>
          <p:cNvPicPr>
            <a:picLocks noChangeAspect="1"/>
          </p:cNvPicPr>
          <p:nvPr/>
        </p:nvPicPr>
        <p:blipFill>
          <a:blip r:embed="rId3"/>
          <a:stretch>
            <a:fillRect/>
          </a:stretch>
        </p:blipFill>
        <p:spPr>
          <a:xfrm>
            <a:off x="1475656" y="2237489"/>
            <a:ext cx="6192688" cy="3684105"/>
          </a:xfrm>
          <a:prstGeom prst="rect">
            <a:avLst/>
          </a:prstGeom>
        </p:spPr>
      </p:pic>
      <p:sp>
        <p:nvSpPr>
          <p:cNvPr id="14" name="Rectangle 10">
            <a:extLst>
              <a:ext uri="{FF2B5EF4-FFF2-40B4-BE49-F238E27FC236}">
                <a16:creationId xmlns:a16="http://schemas.microsoft.com/office/drawing/2014/main" id="{51245FEA-38D5-4823-A073-EBD792595E53}"/>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extLst>
      <p:ext uri="{BB962C8B-B14F-4D97-AF65-F5344CB8AC3E}">
        <p14:creationId xmlns:p14="http://schemas.microsoft.com/office/powerpoint/2010/main" val="8206322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34B5B582-C329-4024-A689-5550D0D02BA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38947" name="Text Box 3">
            <a:extLst>
              <a:ext uri="{FF2B5EF4-FFF2-40B4-BE49-F238E27FC236}">
                <a16:creationId xmlns:a16="http://schemas.microsoft.com/office/drawing/2014/main" id="{1B9C21E6-CEC7-4CC3-B97B-9A8DAB22BC20}"/>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38948" name="Rectangle 4">
            <a:extLst>
              <a:ext uri="{FF2B5EF4-FFF2-40B4-BE49-F238E27FC236}">
                <a16:creationId xmlns:a16="http://schemas.microsoft.com/office/drawing/2014/main" id="{F3E8BA31-EB3B-4B9F-9669-564B38EDD4D3}"/>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38949" name="Rectangle 5">
            <a:extLst>
              <a:ext uri="{FF2B5EF4-FFF2-40B4-BE49-F238E27FC236}">
                <a16:creationId xmlns:a16="http://schemas.microsoft.com/office/drawing/2014/main" id="{F35B2140-D657-4462-ACC4-EFFEC5191D50}"/>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38950" name="Picture 6">
            <a:extLst>
              <a:ext uri="{FF2B5EF4-FFF2-40B4-BE49-F238E27FC236}">
                <a16:creationId xmlns:a16="http://schemas.microsoft.com/office/drawing/2014/main" id="{0A7B81F9-8203-446D-BD32-99A993030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1" name="Picture 7">
            <a:extLst>
              <a:ext uri="{FF2B5EF4-FFF2-40B4-BE49-F238E27FC236}">
                <a16:creationId xmlns:a16="http://schemas.microsoft.com/office/drawing/2014/main" id="{1DB41019-06A6-4FC4-ABF6-BD15AB97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3" name="Rectangle 9">
            <a:extLst>
              <a:ext uri="{FF2B5EF4-FFF2-40B4-BE49-F238E27FC236}">
                <a16:creationId xmlns:a16="http://schemas.microsoft.com/office/drawing/2014/main" id="{31312E44-053D-45A7-BF05-ABCCAFF7A92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Rappel de la mécanique des Milieux continus</a:t>
            </a:r>
          </a:p>
        </p:txBody>
      </p:sp>
      <p:sp>
        <p:nvSpPr>
          <p:cNvPr id="338954" name="Line 10">
            <a:extLst>
              <a:ext uri="{FF2B5EF4-FFF2-40B4-BE49-F238E27FC236}">
                <a16:creationId xmlns:a16="http://schemas.microsoft.com/office/drawing/2014/main" id="{1DCA5C88-110F-41F9-9024-2EFE58F2CA6B}"/>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3" name="TextBox 12">
            <a:extLst>
              <a:ext uri="{FF2B5EF4-FFF2-40B4-BE49-F238E27FC236}">
                <a16:creationId xmlns:a16="http://schemas.microsoft.com/office/drawing/2014/main" id="{A95867EE-B3A9-4F72-9A1B-C811A227C7CD}"/>
              </a:ext>
            </a:extLst>
          </p:cNvPr>
          <p:cNvSpPr txBox="1"/>
          <p:nvPr/>
        </p:nvSpPr>
        <p:spPr>
          <a:xfrm>
            <a:off x="272251" y="793365"/>
            <a:ext cx="859949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dirty="0">
                <a:solidFill>
                  <a:srgbClr val="0000FF"/>
                </a:solidFill>
                <a:latin typeface="Tahoma" panose="020B0604030504040204" pitchFamily="34" charset="0"/>
              </a:rPr>
              <a:t>ou encore sous forme matricielle:</a:t>
            </a:r>
          </a:p>
        </p:txBody>
      </p:sp>
      <p:pic>
        <p:nvPicPr>
          <p:cNvPr id="3" name="Picture 2">
            <a:extLst>
              <a:ext uri="{FF2B5EF4-FFF2-40B4-BE49-F238E27FC236}">
                <a16:creationId xmlns:a16="http://schemas.microsoft.com/office/drawing/2014/main" id="{87AD4A8A-FCD5-4BA9-ABEE-62916CE6C3AE}"/>
              </a:ext>
            </a:extLst>
          </p:cNvPr>
          <p:cNvPicPr>
            <a:picLocks noChangeAspect="1"/>
          </p:cNvPicPr>
          <p:nvPr/>
        </p:nvPicPr>
        <p:blipFill>
          <a:blip r:embed="rId3"/>
          <a:stretch>
            <a:fillRect/>
          </a:stretch>
        </p:blipFill>
        <p:spPr>
          <a:xfrm>
            <a:off x="2592797" y="1363632"/>
            <a:ext cx="4441689" cy="885807"/>
          </a:xfrm>
          <a:prstGeom prst="rect">
            <a:avLst/>
          </a:prstGeom>
        </p:spPr>
      </p:pic>
      <p:pic>
        <p:nvPicPr>
          <p:cNvPr id="4" name="Picture 3">
            <a:extLst>
              <a:ext uri="{FF2B5EF4-FFF2-40B4-BE49-F238E27FC236}">
                <a16:creationId xmlns:a16="http://schemas.microsoft.com/office/drawing/2014/main" id="{3F091948-13A6-4A0A-85E5-FC34AECC510A}"/>
              </a:ext>
            </a:extLst>
          </p:cNvPr>
          <p:cNvPicPr>
            <a:picLocks noChangeAspect="1"/>
          </p:cNvPicPr>
          <p:nvPr/>
        </p:nvPicPr>
        <p:blipFill>
          <a:blip r:embed="rId4"/>
          <a:stretch>
            <a:fillRect/>
          </a:stretch>
        </p:blipFill>
        <p:spPr>
          <a:xfrm>
            <a:off x="90126" y="2590652"/>
            <a:ext cx="8963748" cy="863853"/>
          </a:xfrm>
          <a:prstGeom prst="rect">
            <a:avLst/>
          </a:prstGeom>
        </p:spPr>
      </p:pic>
      <p:sp>
        <p:nvSpPr>
          <p:cNvPr id="14" name="Rectangle 10">
            <a:extLst>
              <a:ext uri="{FF2B5EF4-FFF2-40B4-BE49-F238E27FC236}">
                <a16:creationId xmlns:a16="http://schemas.microsoft.com/office/drawing/2014/main" id="{93426F69-8B4F-4B17-B8F8-0188FC69CBE0}"/>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pic>
        <p:nvPicPr>
          <p:cNvPr id="2" name="Picture 1">
            <a:extLst>
              <a:ext uri="{FF2B5EF4-FFF2-40B4-BE49-F238E27FC236}">
                <a16:creationId xmlns:a16="http://schemas.microsoft.com/office/drawing/2014/main" id="{2939F3D5-60DB-435C-BA71-1D71CB349F8F}"/>
              </a:ext>
            </a:extLst>
          </p:cNvPr>
          <p:cNvPicPr>
            <a:picLocks noChangeAspect="1"/>
          </p:cNvPicPr>
          <p:nvPr/>
        </p:nvPicPr>
        <p:blipFill>
          <a:blip r:embed="rId5"/>
          <a:stretch>
            <a:fillRect/>
          </a:stretch>
        </p:blipFill>
        <p:spPr>
          <a:xfrm>
            <a:off x="880859" y="3663100"/>
            <a:ext cx="7579573" cy="2644037"/>
          </a:xfrm>
          <a:prstGeom prst="rect">
            <a:avLst/>
          </a:prstGeom>
        </p:spPr>
      </p:pic>
    </p:spTree>
    <p:extLst>
      <p:ext uri="{BB962C8B-B14F-4D97-AF65-F5344CB8AC3E}">
        <p14:creationId xmlns:p14="http://schemas.microsoft.com/office/powerpoint/2010/main" val="3202344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DDC22813-0551-471C-BFDB-68EF176AF2D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204803" name="Text Box 3">
            <a:extLst>
              <a:ext uri="{FF2B5EF4-FFF2-40B4-BE49-F238E27FC236}">
                <a16:creationId xmlns:a16="http://schemas.microsoft.com/office/drawing/2014/main" id="{24C224DB-C6D2-40A1-B34C-10D0C03F072B}"/>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204804" name="Rectangle 4">
            <a:extLst>
              <a:ext uri="{FF2B5EF4-FFF2-40B4-BE49-F238E27FC236}">
                <a16:creationId xmlns:a16="http://schemas.microsoft.com/office/drawing/2014/main" id="{E701D2D0-7C98-4F78-886E-3B646AD6CF8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204806" name="Picture 6">
            <a:extLst>
              <a:ext uri="{FF2B5EF4-FFF2-40B4-BE49-F238E27FC236}">
                <a16:creationId xmlns:a16="http://schemas.microsoft.com/office/drawing/2014/main" id="{CDF58B11-95EB-4D67-AAEA-8159D3B11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7" name="Picture 7">
            <a:extLst>
              <a:ext uri="{FF2B5EF4-FFF2-40B4-BE49-F238E27FC236}">
                <a16:creationId xmlns:a16="http://schemas.microsoft.com/office/drawing/2014/main" id="{819103E0-A9C6-4F27-9BB6-58970410E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19" name="Rectangle 19">
            <a:extLst>
              <a:ext uri="{FF2B5EF4-FFF2-40B4-BE49-F238E27FC236}">
                <a16:creationId xmlns:a16="http://schemas.microsoft.com/office/drawing/2014/main" id="{0B0164A5-4F71-46BB-9AA9-C984C4FA62B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Etats de contraintes de cas particuliers</a:t>
            </a:r>
          </a:p>
        </p:txBody>
      </p:sp>
      <p:sp>
        <p:nvSpPr>
          <p:cNvPr id="204817" name="Line 17">
            <a:extLst>
              <a:ext uri="{FF2B5EF4-FFF2-40B4-BE49-F238E27FC236}">
                <a16:creationId xmlns:a16="http://schemas.microsoft.com/office/drawing/2014/main" id="{AD2D07C8-B135-4A4D-B4BB-2D560E84EA3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5" name="Rectangle 10">
            <a:extLst>
              <a:ext uri="{FF2B5EF4-FFF2-40B4-BE49-F238E27FC236}">
                <a16:creationId xmlns:a16="http://schemas.microsoft.com/office/drawing/2014/main" id="{52928F74-FCDF-4112-BB3B-C6FEB0104928}"/>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pic>
        <p:nvPicPr>
          <p:cNvPr id="4" name="Picture 3">
            <a:extLst>
              <a:ext uri="{FF2B5EF4-FFF2-40B4-BE49-F238E27FC236}">
                <a16:creationId xmlns:a16="http://schemas.microsoft.com/office/drawing/2014/main" id="{9EC93DA3-7EFB-46C0-AF48-60AAA7FABA97}"/>
              </a:ext>
            </a:extLst>
          </p:cNvPr>
          <p:cNvPicPr>
            <a:picLocks noChangeAspect="1"/>
          </p:cNvPicPr>
          <p:nvPr/>
        </p:nvPicPr>
        <p:blipFill>
          <a:blip r:embed="rId3"/>
          <a:stretch>
            <a:fillRect/>
          </a:stretch>
        </p:blipFill>
        <p:spPr>
          <a:xfrm>
            <a:off x="2" y="887145"/>
            <a:ext cx="9143998" cy="1749767"/>
          </a:xfrm>
          <a:prstGeom prst="rect">
            <a:avLst/>
          </a:prstGeom>
        </p:spPr>
      </p:pic>
      <p:pic>
        <p:nvPicPr>
          <p:cNvPr id="14" name="Picture 13">
            <a:extLst>
              <a:ext uri="{FF2B5EF4-FFF2-40B4-BE49-F238E27FC236}">
                <a16:creationId xmlns:a16="http://schemas.microsoft.com/office/drawing/2014/main" id="{F200890D-6906-4848-8C90-A7ECE26EA71B}"/>
              </a:ext>
            </a:extLst>
          </p:cNvPr>
          <p:cNvPicPr>
            <a:picLocks noChangeAspect="1"/>
          </p:cNvPicPr>
          <p:nvPr/>
        </p:nvPicPr>
        <p:blipFill>
          <a:blip r:embed="rId4"/>
          <a:stretch>
            <a:fillRect/>
          </a:stretch>
        </p:blipFill>
        <p:spPr>
          <a:xfrm>
            <a:off x="28847" y="2828802"/>
            <a:ext cx="9144000" cy="2953512"/>
          </a:xfrm>
          <a:prstGeom prst="rect">
            <a:avLst/>
          </a:prstGeom>
        </p:spPr>
      </p:pic>
    </p:spTree>
    <p:extLst>
      <p:ext uri="{BB962C8B-B14F-4D97-AF65-F5344CB8AC3E}">
        <p14:creationId xmlns:p14="http://schemas.microsoft.com/office/powerpoint/2010/main" val="4017984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DDC22813-0551-471C-BFDB-68EF176AF2D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204803" name="Text Box 3">
            <a:extLst>
              <a:ext uri="{FF2B5EF4-FFF2-40B4-BE49-F238E27FC236}">
                <a16:creationId xmlns:a16="http://schemas.microsoft.com/office/drawing/2014/main" id="{24C224DB-C6D2-40A1-B34C-10D0C03F072B}"/>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204804" name="Rectangle 4">
            <a:extLst>
              <a:ext uri="{FF2B5EF4-FFF2-40B4-BE49-F238E27FC236}">
                <a16:creationId xmlns:a16="http://schemas.microsoft.com/office/drawing/2014/main" id="{E701D2D0-7C98-4F78-886E-3B646AD6CF8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204806" name="Picture 6">
            <a:extLst>
              <a:ext uri="{FF2B5EF4-FFF2-40B4-BE49-F238E27FC236}">
                <a16:creationId xmlns:a16="http://schemas.microsoft.com/office/drawing/2014/main" id="{CDF58B11-95EB-4D67-AAEA-8159D3B11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7" name="Picture 7">
            <a:extLst>
              <a:ext uri="{FF2B5EF4-FFF2-40B4-BE49-F238E27FC236}">
                <a16:creationId xmlns:a16="http://schemas.microsoft.com/office/drawing/2014/main" id="{819103E0-A9C6-4F27-9BB6-58970410E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19" name="Rectangle 19">
            <a:extLst>
              <a:ext uri="{FF2B5EF4-FFF2-40B4-BE49-F238E27FC236}">
                <a16:creationId xmlns:a16="http://schemas.microsoft.com/office/drawing/2014/main" id="{0B0164A5-4F71-46BB-9AA9-C984C4FA62B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Etats de contraintes de cas particuliers</a:t>
            </a:r>
          </a:p>
        </p:txBody>
      </p:sp>
      <p:sp>
        <p:nvSpPr>
          <p:cNvPr id="204817" name="Line 17">
            <a:extLst>
              <a:ext uri="{FF2B5EF4-FFF2-40B4-BE49-F238E27FC236}">
                <a16:creationId xmlns:a16="http://schemas.microsoft.com/office/drawing/2014/main" id="{AD2D07C8-B135-4A4D-B4BB-2D560E84EA3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5" name="Rectangle 10">
            <a:extLst>
              <a:ext uri="{FF2B5EF4-FFF2-40B4-BE49-F238E27FC236}">
                <a16:creationId xmlns:a16="http://schemas.microsoft.com/office/drawing/2014/main" id="{52928F74-FCDF-4112-BB3B-C6FEB0104928}"/>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pic>
        <p:nvPicPr>
          <p:cNvPr id="2" name="Picture 1">
            <a:extLst>
              <a:ext uri="{FF2B5EF4-FFF2-40B4-BE49-F238E27FC236}">
                <a16:creationId xmlns:a16="http://schemas.microsoft.com/office/drawing/2014/main" id="{B8003E38-1563-4443-8F9F-3C84CD4CBA0B}"/>
              </a:ext>
            </a:extLst>
          </p:cNvPr>
          <p:cNvPicPr>
            <a:picLocks noChangeAspect="1"/>
          </p:cNvPicPr>
          <p:nvPr/>
        </p:nvPicPr>
        <p:blipFill>
          <a:blip r:embed="rId3"/>
          <a:stretch>
            <a:fillRect/>
          </a:stretch>
        </p:blipFill>
        <p:spPr>
          <a:xfrm>
            <a:off x="287524" y="819331"/>
            <a:ext cx="8568952" cy="4609738"/>
          </a:xfrm>
          <a:prstGeom prst="rect">
            <a:avLst/>
          </a:prstGeom>
        </p:spPr>
      </p:pic>
    </p:spTree>
    <p:extLst>
      <p:ext uri="{BB962C8B-B14F-4D97-AF65-F5344CB8AC3E}">
        <p14:creationId xmlns:p14="http://schemas.microsoft.com/office/powerpoint/2010/main" val="39183692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DDC22813-0551-471C-BFDB-68EF176AF2D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204803" name="Text Box 3">
            <a:extLst>
              <a:ext uri="{FF2B5EF4-FFF2-40B4-BE49-F238E27FC236}">
                <a16:creationId xmlns:a16="http://schemas.microsoft.com/office/drawing/2014/main" id="{24C224DB-C6D2-40A1-B34C-10D0C03F072B}"/>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204804" name="Rectangle 4">
            <a:extLst>
              <a:ext uri="{FF2B5EF4-FFF2-40B4-BE49-F238E27FC236}">
                <a16:creationId xmlns:a16="http://schemas.microsoft.com/office/drawing/2014/main" id="{E701D2D0-7C98-4F78-886E-3B646AD6CF8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04805" name="Rectangle 5">
            <a:extLst>
              <a:ext uri="{FF2B5EF4-FFF2-40B4-BE49-F238E27FC236}">
                <a16:creationId xmlns:a16="http://schemas.microsoft.com/office/drawing/2014/main" id="{C2CDC9E7-D090-4D6C-AFD8-9CC1B8BC842D}"/>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204806" name="Picture 6">
            <a:extLst>
              <a:ext uri="{FF2B5EF4-FFF2-40B4-BE49-F238E27FC236}">
                <a16:creationId xmlns:a16="http://schemas.microsoft.com/office/drawing/2014/main" id="{CDF58B11-95EB-4D67-AAEA-8159D3B11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7" name="Picture 7">
            <a:extLst>
              <a:ext uri="{FF2B5EF4-FFF2-40B4-BE49-F238E27FC236}">
                <a16:creationId xmlns:a16="http://schemas.microsoft.com/office/drawing/2014/main" id="{819103E0-A9C6-4F27-9BB6-58970410E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19" name="Rectangle 19">
            <a:extLst>
              <a:ext uri="{FF2B5EF4-FFF2-40B4-BE49-F238E27FC236}">
                <a16:creationId xmlns:a16="http://schemas.microsoft.com/office/drawing/2014/main" id="{0B0164A5-4F71-46BB-9AA9-C984C4FA62B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Etats de contraintes de cas particuliers</a:t>
            </a:r>
          </a:p>
        </p:txBody>
      </p:sp>
      <p:sp>
        <p:nvSpPr>
          <p:cNvPr id="204817" name="Line 17">
            <a:extLst>
              <a:ext uri="{FF2B5EF4-FFF2-40B4-BE49-F238E27FC236}">
                <a16:creationId xmlns:a16="http://schemas.microsoft.com/office/drawing/2014/main" id="{AD2D07C8-B135-4A4D-B4BB-2D560E84EA3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4" name="Rectangle 10">
            <a:extLst>
              <a:ext uri="{FF2B5EF4-FFF2-40B4-BE49-F238E27FC236}">
                <a16:creationId xmlns:a16="http://schemas.microsoft.com/office/drawing/2014/main" id="{FFC9092E-878A-4930-B3E0-3C984AB9A9CB}"/>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pic>
        <p:nvPicPr>
          <p:cNvPr id="3" name="Picture 2">
            <a:extLst>
              <a:ext uri="{FF2B5EF4-FFF2-40B4-BE49-F238E27FC236}">
                <a16:creationId xmlns:a16="http://schemas.microsoft.com/office/drawing/2014/main" id="{AD9EFA3C-13D5-430A-8D2F-FA5BDC01CCDA}"/>
              </a:ext>
            </a:extLst>
          </p:cNvPr>
          <p:cNvPicPr>
            <a:picLocks noChangeAspect="1"/>
          </p:cNvPicPr>
          <p:nvPr/>
        </p:nvPicPr>
        <p:blipFill>
          <a:blip r:embed="rId3"/>
          <a:stretch>
            <a:fillRect/>
          </a:stretch>
        </p:blipFill>
        <p:spPr>
          <a:xfrm>
            <a:off x="115030" y="799772"/>
            <a:ext cx="8913940" cy="4648855"/>
          </a:xfrm>
          <a:prstGeom prst="rect">
            <a:avLst/>
          </a:prstGeom>
        </p:spPr>
      </p:pic>
      <p:sp>
        <p:nvSpPr>
          <p:cNvPr id="4" name="TextBox 3">
            <a:extLst>
              <a:ext uri="{FF2B5EF4-FFF2-40B4-BE49-F238E27FC236}">
                <a16:creationId xmlns:a16="http://schemas.microsoft.com/office/drawing/2014/main" id="{08DE2529-A051-40A2-A26E-118B1F1FB778}"/>
              </a:ext>
            </a:extLst>
          </p:cNvPr>
          <p:cNvSpPr txBox="1"/>
          <p:nvPr/>
        </p:nvSpPr>
        <p:spPr>
          <a:xfrm>
            <a:off x="115030" y="5677107"/>
            <a:ext cx="891394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fr-FR" sz="2000" dirty="0">
                <a:solidFill>
                  <a:srgbClr val="0000FF"/>
                </a:solidFill>
              </a:rPr>
              <a:t>C’est l’état de contraintes qui existe dans les fluides à l’équilibre, d’où la terminologie </a:t>
            </a:r>
            <a:r>
              <a:rPr lang="fr-FR" sz="2000" i="1" dirty="0">
                <a:solidFill>
                  <a:srgbClr val="FF0000"/>
                </a:solidFill>
              </a:rPr>
              <a:t>hydrostatique</a:t>
            </a:r>
            <a:r>
              <a:rPr lang="fr-FR" sz="2000" dirty="0">
                <a:solidFill>
                  <a:srgbClr val="0000FF"/>
                </a:solidFill>
              </a:rPr>
              <a:t>.</a:t>
            </a:r>
          </a:p>
        </p:txBody>
      </p:sp>
      <p:pic>
        <p:nvPicPr>
          <p:cNvPr id="13" name="Picture 12">
            <a:extLst>
              <a:ext uri="{FF2B5EF4-FFF2-40B4-BE49-F238E27FC236}">
                <a16:creationId xmlns:a16="http://schemas.microsoft.com/office/drawing/2014/main" id="{81052FDD-61DD-4601-B575-4EBDAC4E84CF}"/>
              </a:ext>
            </a:extLst>
          </p:cNvPr>
          <p:cNvPicPr/>
          <p:nvPr/>
        </p:nvPicPr>
        <p:blipFill>
          <a:blip r:embed="rId4"/>
          <a:stretch>
            <a:fillRect/>
          </a:stretch>
        </p:blipFill>
        <p:spPr>
          <a:xfrm>
            <a:off x="3203848" y="1993556"/>
            <a:ext cx="3168352" cy="643356"/>
          </a:xfrm>
          <a:prstGeom prst="rect">
            <a:avLst/>
          </a:prstGeom>
        </p:spPr>
      </p:pic>
    </p:spTree>
    <p:extLst>
      <p:ext uri="{BB962C8B-B14F-4D97-AF65-F5344CB8AC3E}">
        <p14:creationId xmlns:p14="http://schemas.microsoft.com/office/powerpoint/2010/main" val="18121381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DDC22813-0551-471C-BFDB-68EF176AF2D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204803" name="Text Box 3">
            <a:extLst>
              <a:ext uri="{FF2B5EF4-FFF2-40B4-BE49-F238E27FC236}">
                <a16:creationId xmlns:a16="http://schemas.microsoft.com/office/drawing/2014/main" id="{24C224DB-C6D2-40A1-B34C-10D0C03F072B}"/>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204804" name="Rectangle 4">
            <a:extLst>
              <a:ext uri="{FF2B5EF4-FFF2-40B4-BE49-F238E27FC236}">
                <a16:creationId xmlns:a16="http://schemas.microsoft.com/office/drawing/2014/main" id="{E701D2D0-7C98-4F78-886E-3B646AD6CF8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04805" name="Rectangle 5">
            <a:extLst>
              <a:ext uri="{FF2B5EF4-FFF2-40B4-BE49-F238E27FC236}">
                <a16:creationId xmlns:a16="http://schemas.microsoft.com/office/drawing/2014/main" id="{C2CDC9E7-D090-4D6C-AFD8-9CC1B8BC842D}"/>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204806" name="Picture 6">
            <a:extLst>
              <a:ext uri="{FF2B5EF4-FFF2-40B4-BE49-F238E27FC236}">
                <a16:creationId xmlns:a16="http://schemas.microsoft.com/office/drawing/2014/main" id="{CDF58B11-95EB-4D67-AAEA-8159D3B11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7" name="Picture 7">
            <a:extLst>
              <a:ext uri="{FF2B5EF4-FFF2-40B4-BE49-F238E27FC236}">
                <a16:creationId xmlns:a16="http://schemas.microsoft.com/office/drawing/2014/main" id="{819103E0-A9C6-4F27-9BB6-58970410E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19" name="Rectangle 19">
            <a:extLst>
              <a:ext uri="{FF2B5EF4-FFF2-40B4-BE49-F238E27FC236}">
                <a16:creationId xmlns:a16="http://schemas.microsoft.com/office/drawing/2014/main" id="{0B0164A5-4F71-46BB-9AA9-C984C4FA62B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Etats de contraintes de cas particuliers</a:t>
            </a:r>
          </a:p>
        </p:txBody>
      </p:sp>
      <p:sp>
        <p:nvSpPr>
          <p:cNvPr id="204817" name="Line 17">
            <a:extLst>
              <a:ext uri="{FF2B5EF4-FFF2-40B4-BE49-F238E27FC236}">
                <a16:creationId xmlns:a16="http://schemas.microsoft.com/office/drawing/2014/main" id="{AD2D07C8-B135-4A4D-B4BB-2D560E84EA3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4" name="Rectangle 10">
            <a:extLst>
              <a:ext uri="{FF2B5EF4-FFF2-40B4-BE49-F238E27FC236}">
                <a16:creationId xmlns:a16="http://schemas.microsoft.com/office/drawing/2014/main" id="{FFC9092E-878A-4930-B3E0-3C984AB9A9CB}"/>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pic>
        <p:nvPicPr>
          <p:cNvPr id="2" name="Picture 1">
            <a:extLst>
              <a:ext uri="{FF2B5EF4-FFF2-40B4-BE49-F238E27FC236}">
                <a16:creationId xmlns:a16="http://schemas.microsoft.com/office/drawing/2014/main" id="{84051A63-AF40-4858-9EFA-218B0E581D57}"/>
              </a:ext>
            </a:extLst>
          </p:cNvPr>
          <p:cNvPicPr>
            <a:picLocks noChangeAspect="1"/>
          </p:cNvPicPr>
          <p:nvPr/>
        </p:nvPicPr>
        <p:blipFill>
          <a:blip r:embed="rId3"/>
          <a:stretch>
            <a:fillRect/>
          </a:stretch>
        </p:blipFill>
        <p:spPr>
          <a:xfrm>
            <a:off x="0" y="620688"/>
            <a:ext cx="9104483" cy="5360461"/>
          </a:xfrm>
          <a:prstGeom prst="rect">
            <a:avLst/>
          </a:prstGeom>
        </p:spPr>
      </p:pic>
      <p:sp>
        <p:nvSpPr>
          <p:cNvPr id="16" name="TextBox 15">
            <a:extLst>
              <a:ext uri="{FF2B5EF4-FFF2-40B4-BE49-F238E27FC236}">
                <a16:creationId xmlns:a16="http://schemas.microsoft.com/office/drawing/2014/main" id="{B6F37CCE-F568-4946-901B-6751B6C7D82E}"/>
              </a:ext>
            </a:extLst>
          </p:cNvPr>
          <p:cNvSpPr txBox="1"/>
          <p:nvPr/>
        </p:nvSpPr>
        <p:spPr>
          <a:xfrm>
            <a:off x="255283" y="6021288"/>
            <a:ext cx="863343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fr-FR" sz="2000" dirty="0">
                <a:solidFill>
                  <a:srgbClr val="0000FF"/>
                </a:solidFill>
              </a:rPr>
              <a:t>C’est l’état de contrainte qui se réalise dans le sol en profondeur.</a:t>
            </a:r>
            <a:endParaRPr lang="fr-FR" sz="1800" dirty="0">
              <a:solidFill>
                <a:srgbClr val="0000FF"/>
              </a:solidFill>
            </a:endParaRPr>
          </a:p>
        </p:txBody>
      </p:sp>
    </p:spTree>
    <p:extLst>
      <p:ext uri="{BB962C8B-B14F-4D97-AF65-F5344CB8AC3E}">
        <p14:creationId xmlns:p14="http://schemas.microsoft.com/office/powerpoint/2010/main" val="11353150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DDC22813-0551-471C-BFDB-68EF176AF2D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204803" name="Text Box 3">
            <a:extLst>
              <a:ext uri="{FF2B5EF4-FFF2-40B4-BE49-F238E27FC236}">
                <a16:creationId xmlns:a16="http://schemas.microsoft.com/office/drawing/2014/main" id="{24C224DB-C6D2-40A1-B34C-10D0C03F072B}"/>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204804" name="Rectangle 4">
            <a:extLst>
              <a:ext uri="{FF2B5EF4-FFF2-40B4-BE49-F238E27FC236}">
                <a16:creationId xmlns:a16="http://schemas.microsoft.com/office/drawing/2014/main" id="{E701D2D0-7C98-4F78-886E-3B646AD6CF8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04805" name="Rectangle 5">
            <a:extLst>
              <a:ext uri="{FF2B5EF4-FFF2-40B4-BE49-F238E27FC236}">
                <a16:creationId xmlns:a16="http://schemas.microsoft.com/office/drawing/2014/main" id="{C2CDC9E7-D090-4D6C-AFD8-9CC1B8BC842D}"/>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204806" name="Picture 6">
            <a:extLst>
              <a:ext uri="{FF2B5EF4-FFF2-40B4-BE49-F238E27FC236}">
                <a16:creationId xmlns:a16="http://schemas.microsoft.com/office/drawing/2014/main" id="{CDF58B11-95EB-4D67-AAEA-8159D3B11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7" name="Picture 7">
            <a:extLst>
              <a:ext uri="{FF2B5EF4-FFF2-40B4-BE49-F238E27FC236}">
                <a16:creationId xmlns:a16="http://schemas.microsoft.com/office/drawing/2014/main" id="{819103E0-A9C6-4F27-9BB6-58970410E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19" name="Rectangle 19">
            <a:extLst>
              <a:ext uri="{FF2B5EF4-FFF2-40B4-BE49-F238E27FC236}">
                <a16:creationId xmlns:a16="http://schemas.microsoft.com/office/drawing/2014/main" id="{0B0164A5-4F71-46BB-9AA9-C984C4FA62B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Etats de contraintes de cas particuliers</a:t>
            </a:r>
          </a:p>
        </p:txBody>
      </p:sp>
      <p:sp>
        <p:nvSpPr>
          <p:cNvPr id="204817" name="Line 17">
            <a:extLst>
              <a:ext uri="{FF2B5EF4-FFF2-40B4-BE49-F238E27FC236}">
                <a16:creationId xmlns:a16="http://schemas.microsoft.com/office/drawing/2014/main" id="{AD2D07C8-B135-4A4D-B4BB-2D560E84EA3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4" name="Rectangle 10">
            <a:extLst>
              <a:ext uri="{FF2B5EF4-FFF2-40B4-BE49-F238E27FC236}">
                <a16:creationId xmlns:a16="http://schemas.microsoft.com/office/drawing/2014/main" id="{FFC9092E-878A-4930-B3E0-3C984AB9A9CB}"/>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pic>
        <p:nvPicPr>
          <p:cNvPr id="3" name="Picture 2">
            <a:extLst>
              <a:ext uri="{FF2B5EF4-FFF2-40B4-BE49-F238E27FC236}">
                <a16:creationId xmlns:a16="http://schemas.microsoft.com/office/drawing/2014/main" id="{E21E5F92-1F48-4867-B7E3-AB3AA93ADEFC}"/>
              </a:ext>
            </a:extLst>
          </p:cNvPr>
          <p:cNvPicPr>
            <a:picLocks noChangeAspect="1"/>
          </p:cNvPicPr>
          <p:nvPr/>
        </p:nvPicPr>
        <p:blipFill>
          <a:blip r:embed="rId3"/>
          <a:stretch>
            <a:fillRect/>
          </a:stretch>
        </p:blipFill>
        <p:spPr>
          <a:xfrm>
            <a:off x="0" y="880108"/>
            <a:ext cx="9055894" cy="3028561"/>
          </a:xfrm>
          <a:prstGeom prst="rect">
            <a:avLst/>
          </a:prstGeom>
        </p:spPr>
      </p:pic>
      <p:pic>
        <p:nvPicPr>
          <p:cNvPr id="2" name="Picture 1">
            <a:extLst>
              <a:ext uri="{FF2B5EF4-FFF2-40B4-BE49-F238E27FC236}">
                <a16:creationId xmlns:a16="http://schemas.microsoft.com/office/drawing/2014/main" id="{64C0DC09-AFDA-46F3-9614-2A97C64E1DCD}"/>
              </a:ext>
            </a:extLst>
          </p:cNvPr>
          <p:cNvPicPr>
            <a:picLocks noChangeAspect="1"/>
          </p:cNvPicPr>
          <p:nvPr/>
        </p:nvPicPr>
        <p:blipFill>
          <a:blip r:embed="rId4"/>
          <a:stretch>
            <a:fillRect/>
          </a:stretch>
        </p:blipFill>
        <p:spPr>
          <a:xfrm>
            <a:off x="3514984" y="1147762"/>
            <a:ext cx="4467225" cy="390525"/>
          </a:xfrm>
          <a:prstGeom prst="rect">
            <a:avLst/>
          </a:prstGeom>
        </p:spPr>
      </p:pic>
    </p:spTree>
    <p:extLst>
      <p:ext uri="{BB962C8B-B14F-4D97-AF65-F5344CB8AC3E}">
        <p14:creationId xmlns:p14="http://schemas.microsoft.com/office/powerpoint/2010/main" val="5669316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DDC22813-0551-471C-BFDB-68EF176AF2D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204803" name="Text Box 3">
            <a:extLst>
              <a:ext uri="{FF2B5EF4-FFF2-40B4-BE49-F238E27FC236}">
                <a16:creationId xmlns:a16="http://schemas.microsoft.com/office/drawing/2014/main" id="{24C224DB-C6D2-40A1-B34C-10D0C03F072B}"/>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204804" name="Rectangle 4">
            <a:extLst>
              <a:ext uri="{FF2B5EF4-FFF2-40B4-BE49-F238E27FC236}">
                <a16:creationId xmlns:a16="http://schemas.microsoft.com/office/drawing/2014/main" id="{E701D2D0-7C98-4F78-886E-3B646AD6CF8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04805" name="Rectangle 5">
            <a:extLst>
              <a:ext uri="{FF2B5EF4-FFF2-40B4-BE49-F238E27FC236}">
                <a16:creationId xmlns:a16="http://schemas.microsoft.com/office/drawing/2014/main" id="{C2CDC9E7-D090-4D6C-AFD8-9CC1B8BC842D}"/>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204806" name="Picture 6">
            <a:extLst>
              <a:ext uri="{FF2B5EF4-FFF2-40B4-BE49-F238E27FC236}">
                <a16:creationId xmlns:a16="http://schemas.microsoft.com/office/drawing/2014/main" id="{CDF58B11-95EB-4D67-AAEA-8159D3B11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7" name="Picture 7">
            <a:extLst>
              <a:ext uri="{FF2B5EF4-FFF2-40B4-BE49-F238E27FC236}">
                <a16:creationId xmlns:a16="http://schemas.microsoft.com/office/drawing/2014/main" id="{819103E0-A9C6-4F27-9BB6-58970410E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19" name="Rectangle 19">
            <a:extLst>
              <a:ext uri="{FF2B5EF4-FFF2-40B4-BE49-F238E27FC236}">
                <a16:creationId xmlns:a16="http://schemas.microsoft.com/office/drawing/2014/main" id="{0B0164A5-4F71-46BB-9AA9-C984C4FA62B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Etats de contraintes de cas particuliers</a:t>
            </a:r>
          </a:p>
        </p:txBody>
      </p:sp>
      <p:sp>
        <p:nvSpPr>
          <p:cNvPr id="204817" name="Line 17">
            <a:extLst>
              <a:ext uri="{FF2B5EF4-FFF2-40B4-BE49-F238E27FC236}">
                <a16:creationId xmlns:a16="http://schemas.microsoft.com/office/drawing/2014/main" id="{AD2D07C8-B135-4A4D-B4BB-2D560E84EA3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4" name="Rectangle 10">
            <a:extLst>
              <a:ext uri="{FF2B5EF4-FFF2-40B4-BE49-F238E27FC236}">
                <a16:creationId xmlns:a16="http://schemas.microsoft.com/office/drawing/2014/main" id="{FFC9092E-878A-4930-B3E0-3C984AB9A9CB}"/>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pic>
        <p:nvPicPr>
          <p:cNvPr id="2" name="Picture 1">
            <a:extLst>
              <a:ext uri="{FF2B5EF4-FFF2-40B4-BE49-F238E27FC236}">
                <a16:creationId xmlns:a16="http://schemas.microsoft.com/office/drawing/2014/main" id="{81D2772A-2E40-4C09-A5F2-48022FCD1EC3}"/>
              </a:ext>
            </a:extLst>
          </p:cNvPr>
          <p:cNvPicPr>
            <a:picLocks noChangeAspect="1"/>
          </p:cNvPicPr>
          <p:nvPr/>
        </p:nvPicPr>
        <p:blipFill>
          <a:blip r:embed="rId3"/>
          <a:stretch>
            <a:fillRect/>
          </a:stretch>
        </p:blipFill>
        <p:spPr>
          <a:xfrm>
            <a:off x="72018" y="961469"/>
            <a:ext cx="9036486" cy="3974057"/>
          </a:xfrm>
          <a:prstGeom prst="rect">
            <a:avLst/>
          </a:prstGeom>
        </p:spPr>
      </p:pic>
    </p:spTree>
    <p:extLst>
      <p:ext uri="{BB962C8B-B14F-4D97-AF65-F5344CB8AC3E}">
        <p14:creationId xmlns:p14="http://schemas.microsoft.com/office/powerpoint/2010/main" val="31242684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DDC22813-0551-471C-BFDB-68EF176AF2D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204803" name="Text Box 3">
            <a:extLst>
              <a:ext uri="{FF2B5EF4-FFF2-40B4-BE49-F238E27FC236}">
                <a16:creationId xmlns:a16="http://schemas.microsoft.com/office/drawing/2014/main" id="{24C224DB-C6D2-40A1-B34C-10D0C03F072B}"/>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204804" name="Rectangle 4">
            <a:extLst>
              <a:ext uri="{FF2B5EF4-FFF2-40B4-BE49-F238E27FC236}">
                <a16:creationId xmlns:a16="http://schemas.microsoft.com/office/drawing/2014/main" id="{E701D2D0-7C98-4F78-886E-3B646AD6CF8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04805" name="Rectangle 5">
            <a:extLst>
              <a:ext uri="{FF2B5EF4-FFF2-40B4-BE49-F238E27FC236}">
                <a16:creationId xmlns:a16="http://schemas.microsoft.com/office/drawing/2014/main" id="{C2CDC9E7-D090-4D6C-AFD8-9CC1B8BC842D}"/>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204806" name="Picture 6">
            <a:extLst>
              <a:ext uri="{FF2B5EF4-FFF2-40B4-BE49-F238E27FC236}">
                <a16:creationId xmlns:a16="http://schemas.microsoft.com/office/drawing/2014/main" id="{CDF58B11-95EB-4D67-AAEA-8159D3B11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7" name="Picture 7">
            <a:extLst>
              <a:ext uri="{FF2B5EF4-FFF2-40B4-BE49-F238E27FC236}">
                <a16:creationId xmlns:a16="http://schemas.microsoft.com/office/drawing/2014/main" id="{819103E0-A9C6-4F27-9BB6-58970410E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19" name="Rectangle 19">
            <a:extLst>
              <a:ext uri="{FF2B5EF4-FFF2-40B4-BE49-F238E27FC236}">
                <a16:creationId xmlns:a16="http://schemas.microsoft.com/office/drawing/2014/main" id="{0B0164A5-4F71-46BB-9AA9-C984C4FA62B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Etats de contraintes de cas particuliers</a:t>
            </a:r>
          </a:p>
        </p:txBody>
      </p:sp>
      <p:sp>
        <p:nvSpPr>
          <p:cNvPr id="204817" name="Line 17">
            <a:extLst>
              <a:ext uri="{FF2B5EF4-FFF2-40B4-BE49-F238E27FC236}">
                <a16:creationId xmlns:a16="http://schemas.microsoft.com/office/drawing/2014/main" id="{AD2D07C8-B135-4A4D-B4BB-2D560E84EA3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4" name="Rectangle 10">
            <a:extLst>
              <a:ext uri="{FF2B5EF4-FFF2-40B4-BE49-F238E27FC236}">
                <a16:creationId xmlns:a16="http://schemas.microsoft.com/office/drawing/2014/main" id="{FFC9092E-878A-4930-B3E0-3C984AB9A9CB}"/>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pic>
        <p:nvPicPr>
          <p:cNvPr id="3" name="Picture 2">
            <a:extLst>
              <a:ext uri="{FF2B5EF4-FFF2-40B4-BE49-F238E27FC236}">
                <a16:creationId xmlns:a16="http://schemas.microsoft.com/office/drawing/2014/main" id="{329A81E5-03C4-41D8-9C6B-2C56961B5040}"/>
              </a:ext>
            </a:extLst>
          </p:cNvPr>
          <p:cNvPicPr>
            <a:picLocks noChangeAspect="1"/>
          </p:cNvPicPr>
          <p:nvPr/>
        </p:nvPicPr>
        <p:blipFill>
          <a:blip r:embed="rId3"/>
          <a:stretch>
            <a:fillRect/>
          </a:stretch>
        </p:blipFill>
        <p:spPr>
          <a:xfrm>
            <a:off x="45315" y="908720"/>
            <a:ext cx="9098685" cy="3240357"/>
          </a:xfrm>
          <a:prstGeom prst="rect">
            <a:avLst/>
          </a:prstGeom>
        </p:spPr>
      </p:pic>
    </p:spTree>
    <p:extLst>
      <p:ext uri="{BB962C8B-B14F-4D97-AF65-F5344CB8AC3E}">
        <p14:creationId xmlns:p14="http://schemas.microsoft.com/office/powerpoint/2010/main" val="15278524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79583725-99B5-4A39-81A3-B870167D5305}"/>
              </a:ext>
            </a:extLst>
          </p:cNvPr>
          <p:cNvSpPr>
            <a:spLocks noChangeArrowheads="1"/>
          </p:cNvSpPr>
          <p:nvPr/>
        </p:nvSpPr>
        <p:spPr bwMode="auto">
          <a:xfrm>
            <a:off x="0" y="0"/>
            <a:ext cx="9144000" cy="836613"/>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3600">
                <a:solidFill>
                  <a:srgbClr val="0000FF"/>
                </a:solidFill>
                <a:cs typeface="Arial" panose="020B0604020202020204" pitchFamily="34" charset="0"/>
              </a:rPr>
              <a:t>Plan du Cours</a:t>
            </a:r>
          </a:p>
        </p:txBody>
      </p:sp>
      <p:sp>
        <p:nvSpPr>
          <p:cNvPr id="334851" name="Line 3">
            <a:extLst>
              <a:ext uri="{FF2B5EF4-FFF2-40B4-BE49-F238E27FC236}">
                <a16:creationId xmlns:a16="http://schemas.microsoft.com/office/drawing/2014/main" id="{7206AEA0-DE75-451E-9F86-D4F1A2A3C3E1}"/>
              </a:ext>
            </a:extLst>
          </p:cNvPr>
          <p:cNvSpPr>
            <a:spLocks noChangeShapeType="1"/>
          </p:cNvSpPr>
          <p:nvPr/>
        </p:nvSpPr>
        <p:spPr bwMode="auto">
          <a:xfrm>
            <a:off x="0" y="83661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34852" name="Rectangle 4">
            <a:extLst>
              <a:ext uri="{FF2B5EF4-FFF2-40B4-BE49-F238E27FC236}">
                <a16:creationId xmlns:a16="http://schemas.microsoft.com/office/drawing/2014/main" id="{71D66C9A-1E8A-46B1-B227-327737F95070}"/>
              </a:ext>
            </a:extLst>
          </p:cNvPr>
          <p:cNvSpPr>
            <a:spLocks noChangeArrowheads="1"/>
          </p:cNvSpPr>
          <p:nvPr/>
        </p:nvSpPr>
        <p:spPr bwMode="auto">
          <a:xfrm>
            <a:off x="484188" y="1116013"/>
            <a:ext cx="8280400" cy="50323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algn="just" eaLnBrk="0" hangingPunct="0">
              <a:lnSpc>
                <a:spcPct val="130000"/>
              </a:lnSpc>
              <a:spcBef>
                <a:spcPct val="50000"/>
              </a:spcBef>
              <a:buFont typeface="Symbol" panose="05050102010706020507" pitchFamily="18" charset="2"/>
              <a:buChar char=""/>
            </a:pPr>
            <a:r>
              <a:rPr lang="en-US"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rPr>
              <a:t> I</a:t>
            </a:r>
            <a:r>
              <a:rPr lang="fr-FR" altLang="fr-FR" sz="2300" dirty="0" err="1">
                <a:solidFill>
                  <a:srgbClr val="0000FF"/>
                </a:solidFill>
                <a:latin typeface="Tahoma" panose="020B0604030504040204" pitchFamily="34" charset="0"/>
                <a:ea typeface="Times New Roman" panose="02020603050405020304" pitchFamily="18" charset="0"/>
                <a:cs typeface="Tahoma" panose="020B0604030504040204" pitchFamily="34" charset="0"/>
              </a:rPr>
              <a:t>ntroduction</a:t>
            </a:r>
            <a:r>
              <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rPr>
              <a:t> </a:t>
            </a:r>
          </a:p>
        </p:txBody>
      </p:sp>
      <p:sp>
        <p:nvSpPr>
          <p:cNvPr id="334853" name="Rectangle 5">
            <a:extLst>
              <a:ext uri="{FF2B5EF4-FFF2-40B4-BE49-F238E27FC236}">
                <a16:creationId xmlns:a16="http://schemas.microsoft.com/office/drawing/2014/main" id="{14BD5C6E-CD22-4ACA-A797-A0304C3AB96C}"/>
              </a:ext>
            </a:extLst>
          </p:cNvPr>
          <p:cNvSpPr>
            <a:spLocks noChangeArrowheads="1"/>
          </p:cNvSpPr>
          <p:nvPr/>
        </p:nvSpPr>
        <p:spPr bwMode="auto">
          <a:xfrm>
            <a:off x="498640" y="1787759"/>
            <a:ext cx="8280400" cy="50323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algn="just" eaLnBrk="0" hangingPunct="0">
              <a:lnSpc>
                <a:spcPct val="130000"/>
              </a:lnSpc>
              <a:spcBef>
                <a:spcPct val="50000"/>
              </a:spcBef>
              <a:buFont typeface="Symbol" panose="05050102010706020507" pitchFamily="18" charset="2"/>
              <a:buChar char=""/>
            </a:pPr>
            <a:r>
              <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rPr>
              <a:t> Rappel de MMC</a:t>
            </a:r>
          </a:p>
        </p:txBody>
      </p:sp>
      <p:sp>
        <p:nvSpPr>
          <p:cNvPr id="334854" name="Rectangle 6">
            <a:extLst>
              <a:ext uri="{FF2B5EF4-FFF2-40B4-BE49-F238E27FC236}">
                <a16:creationId xmlns:a16="http://schemas.microsoft.com/office/drawing/2014/main" id="{16ECFA5D-EA8C-456B-A952-CD26190BFBAF}"/>
              </a:ext>
            </a:extLst>
          </p:cNvPr>
          <p:cNvSpPr>
            <a:spLocks noChangeArrowheads="1"/>
          </p:cNvSpPr>
          <p:nvPr/>
        </p:nvSpPr>
        <p:spPr bwMode="auto">
          <a:xfrm>
            <a:off x="483941" y="3615858"/>
            <a:ext cx="8280400" cy="503238"/>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eaLnBrk="0" hangingPunct="0">
              <a:lnSpc>
                <a:spcPct val="130000"/>
              </a:lnSpc>
              <a:spcBef>
                <a:spcPct val="50000"/>
              </a:spcBef>
              <a:buFont typeface="Symbol" panose="05050102010706020507" pitchFamily="18" charset="2"/>
              <a:buChar char=""/>
            </a:pPr>
            <a:r>
              <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rPr>
              <a:t> Comportement rhéologique des </a:t>
            </a:r>
            <a:r>
              <a:rPr lang="fr-FR" altLang="fr-FR" sz="2300" dirty="0" err="1">
                <a:solidFill>
                  <a:srgbClr val="0000FF"/>
                </a:solidFill>
                <a:latin typeface="Tahoma" panose="020B0604030504040204" pitchFamily="34" charset="0"/>
                <a:ea typeface="Times New Roman" panose="02020603050405020304" pitchFamily="18" charset="0"/>
                <a:cs typeface="Tahoma" panose="020B0604030504040204" pitchFamily="34" charset="0"/>
              </a:rPr>
              <a:t>géomatériaux</a:t>
            </a:r>
            <a:endPar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endParaRPr>
          </a:p>
        </p:txBody>
      </p:sp>
      <p:sp>
        <p:nvSpPr>
          <p:cNvPr id="334855" name="Rectangle 7">
            <a:extLst>
              <a:ext uri="{FF2B5EF4-FFF2-40B4-BE49-F238E27FC236}">
                <a16:creationId xmlns:a16="http://schemas.microsoft.com/office/drawing/2014/main" id="{FAA133BA-3FA5-4947-9A92-53CF713BC4C2}"/>
              </a:ext>
            </a:extLst>
          </p:cNvPr>
          <p:cNvSpPr>
            <a:spLocks noChangeArrowheads="1"/>
          </p:cNvSpPr>
          <p:nvPr/>
        </p:nvSpPr>
        <p:spPr bwMode="auto">
          <a:xfrm>
            <a:off x="498640" y="2931830"/>
            <a:ext cx="8280400" cy="503238"/>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eaLnBrk="0" hangingPunct="0">
              <a:lnSpc>
                <a:spcPct val="130000"/>
              </a:lnSpc>
              <a:spcBef>
                <a:spcPct val="50000"/>
              </a:spcBef>
              <a:buFont typeface="Symbol" panose="05050102010706020507" pitchFamily="18" charset="2"/>
              <a:buChar char=""/>
            </a:pPr>
            <a:r>
              <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rPr>
              <a:t> Essais mécaniques et lois de comportement</a:t>
            </a:r>
          </a:p>
        </p:txBody>
      </p:sp>
      <p:sp>
        <p:nvSpPr>
          <p:cNvPr id="334856" name="Rectangle 8">
            <a:extLst>
              <a:ext uri="{FF2B5EF4-FFF2-40B4-BE49-F238E27FC236}">
                <a16:creationId xmlns:a16="http://schemas.microsoft.com/office/drawing/2014/main" id="{647573DC-14E5-48D6-A071-2ECCA6F53692}"/>
              </a:ext>
            </a:extLst>
          </p:cNvPr>
          <p:cNvSpPr>
            <a:spLocks noChangeArrowheads="1"/>
          </p:cNvSpPr>
          <p:nvPr/>
        </p:nvSpPr>
        <p:spPr bwMode="auto">
          <a:xfrm>
            <a:off x="484188" y="4239690"/>
            <a:ext cx="8280400" cy="50165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eaLnBrk="0" hangingPunct="0">
              <a:lnSpc>
                <a:spcPct val="130000"/>
              </a:lnSpc>
              <a:spcBef>
                <a:spcPct val="50000"/>
              </a:spcBef>
              <a:buFont typeface="Symbol" panose="05050102010706020507" pitchFamily="18" charset="2"/>
              <a:buChar char=""/>
            </a:pPr>
            <a:r>
              <a:rPr lang="fr-FR" altLang="fr-FR" sz="2300">
                <a:solidFill>
                  <a:srgbClr val="0000FF"/>
                </a:solidFill>
                <a:latin typeface="Tahoma" panose="020B0604030504040204" pitchFamily="34" charset="0"/>
                <a:ea typeface="Times New Roman" panose="02020603050405020304" pitchFamily="18" charset="0"/>
                <a:cs typeface="Tahoma" panose="020B0604030504040204" pitchFamily="34" charset="0"/>
              </a:rPr>
              <a:t> Théorie unidimensionnelle des modèles analogiques</a:t>
            </a:r>
          </a:p>
        </p:txBody>
      </p:sp>
      <p:sp>
        <p:nvSpPr>
          <p:cNvPr id="334858" name="Rectangle 10">
            <a:extLst>
              <a:ext uri="{FF2B5EF4-FFF2-40B4-BE49-F238E27FC236}">
                <a16:creationId xmlns:a16="http://schemas.microsoft.com/office/drawing/2014/main" id="{6E3543F9-384A-4AE5-AEC0-DD7567C53B84}"/>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
        <p:nvSpPr>
          <p:cNvPr id="334859" name="Rectangle 11">
            <a:extLst>
              <a:ext uri="{FF2B5EF4-FFF2-40B4-BE49-F238E27FC236}">
                <a16:creationId xmlns:a16="http://schemas.microsoft.com/office/drawing/2014/main" id="{AE03BDE2-DD92-425A-A2A9-92E1D8D69CE5}"/>
              </a:ext>
            </a:extLst>
          </p:cNvPr>
          <p:cNvSpPr>
            <a:spLocks noChangeArrowheads="1"/>
          </p:cNvSpPr>
          <p:nvPr/>
        </p:nvSpPr>
        <p:spPr bwMode="auto">
          <a:xfrm>
            <a:off x="484188" y="4862738"/>
            <a:ext cx="8280400" cy="50165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eaLnBrk="0" hangingPunct="0">
              <a:lnSpc>
                <a:spcPct val="130000"/>
              </a:lnSpc>
              <a:spcBef>
                <a:spcPct val="50000"/>
              </a:spcBef>
              <a:buFont typeface="Symbol" panose="05050102010706020507" pitchFamily="18" charset="2"/>
              <a:buChar char=""/>
            </a:pPr>
            <a:r>
              <a:rPr lang="fr-FR" altLang="fr-FR" sz="2300">
                <a:solidFill>
                  <a:srgbClr val="0000FF"/>
                </a:solidFill>
                <a:latin typeface="Tahoma" panose="020B0604030504040204" pitchFamily="34" charset="0"/>
                <a:ea typeface="Times New Roman" panose="02020603050405020304" pitchFamily="18" charset="0"/>
                <a:cs typeface="Tahoma" panose="020B0604030504040204" pitchFamily="34" charset="0"/>
              </a:rPr>
              <a:t> Modèles analogiques</a:t>
            </a:r>
          </a:p>
        </p:txBody>
      </p:sp>
      <p:sp>
        <p:nvSpPr>
          <p:cNvPr id="12" name="Rectangle 5">
            <a:extLst>
              <a:ext uri="{FF2B5EF4-FFF2-40B4-BE49-F238E27FC236}">
                <a16:creationId xmlns:a16="http://schemas.microsoft.com/office/drawing/2014/main" id="{EA7508FA-CD5D-42B8-9633-81C7CAB50432}"/>
              </a:ext>
            </a:extLst>
          </p:cNvPr>
          <p:cNvSpPr>
            <a:spLocks noChangeArrowheads="1"/>
          </p:cNvSpPr>
          <p:nvPr/>
        </p:nvSpPr>
        <p:spPr bwMode="auto">
          <a:xfrm>
            <a:off x="498640" y="2363824"/>
            <a:ext cx="8280400" cy="50323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tabLst>
                <a:tab pos="457200" algn="l"/>
              </a:tabLst>
              <a:defRPr sz="2400">
                <a:solidFill>
                  <a:schemeClr val="tx1"/>
                </a:solidFill>
                <a:latin typeface="Arial" panose="020B0604020202020204" pitchFamily="34" charset="0"/>
              </a:defRPr>
            </a:lvl1pPr>
            <a:lvl2pPr algn="l">
              <a:tabLst>
                <a:tab pos="457200" algn="l"/>
              </a:tabLst>
              <a:defRPr sz="2400">
                <a:solidFill>
                  <a:schemeClr val="tx1"/>
                </a:solidFill>
                <a:latin typeface="Arial" panose="020B0604020202020204" pitchFamily="34" charset="0"/>
              </a:defRPr>
            </a:lvl2pPr>
            <a:lvl3pPr algn="l">
              <a:tabLst>
                <a:tab pos="457200" algn="l"/>
              </a:tabLst>
              <a:defRPr sz="2400">
                <a:solidFill>
                  <a:schemeClr val="tx1"/>
                </a:solidFill>
                <a:latin typeface="Arial" panose="020B0604020202020204" pitchFamily="34" charset="0"/>
              </a:defRPr>
            </a:lvl3pPr>
            <a:lvl4pPr algn="l">
              <a:tabLst>
                <a:tab pos="457200" algn="l"/>
              </a:tabLst>
              <a:defRPr sz="2400">
                <a:solidFill>
                  <a:schemeClr val="tx1"/>
                </a:solidFill>
                <a:latin typeface="Arial" panose="020B0604020202020204" pitchFamily="34" charset="0"/>
              </a:defRPr>
            </a:lvl4pPr>
            <a:lvl5pPr algn="l">
              <a:tabLst>
                <a:tab pos="457200" algn="l"/>
              </a:tabLst>
              <a:defRPr sz="2400">
                <a:solidFill>
                  <a:schemeClr val="tx1"/>
                </a:solidFill>
                <a:latin typeface="Arial" panose="020B0604020202020204" pitchFamily="34" charset="0"/>
              </a:defRPr>
            </a:lvl5pPr>
            <a:lvl6pPr fontAlgn="base">
              <a:spcBef>
                <a:spcPct val="0"/>
              </a:spcBef>
              <a:spcAft>
                <a:spcPct val="0"/>
              </a:spcAft>
              <a:tabLst>
                <a:tab pos="457200" algn="l"/>
              </a:tabLst>
              <a:defRPr sz="2400">
                <a:solidFill>
                  <a:schemeClr val="tx1"/>
                </a:solidFill>
                <a:latin typeface="Arial" panose="020B0604020202020204" pitchFamily="34" charset="0"/>
              </a:defRPr>
            </a:lvl6pPr>
            <a:lvl7pPr fontAlgn="base">
              <a:spcBef>
                <a:spcPct val="0"/>
              </a:spcBef>
              <a:spcAft>
                <a:spcPct val="0"/>
              </a:spcAft>
              <a:tabLst>
                <a:tab pos="457200" algn="l"/>
              </a:tabLst>
              <a:defRPr sz="2400">
                <a:solidFill>
                  <a:schemeClr val="tx1"/>
                </a:solidFill>
                <a:latin typeface="Arial" panose="020B0604020202020204" pitchFamily="34" charset="0"/>
              </a:defRPr>
            </a:lvl7pPr>
            <a:lvl8pPr fontAlgn="base">
              <a:spcBef>
                <a:spcPct val="0"/>
              </a:spcBef>
              <a:spcAft>
                <a:spcPct val="0"/>
              </a:spcAft>
              <a:tabLst>
                <a:tab pos="457200" algn="l"/>
              </a:tabLst>
              <a:defRPr sz="2400">
                <a:solidFill>
                  <a:schemeClr val="tx1"/>
                </a:solidFill>
                <a:latin typeface="Arial" panose="020B0604020202020204" pitchFamily="34" charset="0"/>
              </a:defRPr>
            </a:lvl8pPr>
            <a:lvl9pPr fontAlgn="base">
              <a:spcBef>
                <a:spcPct val="0"/>
              </a:spcBef>
              <a:spcAft>
                <a:spcPct val="0"/>
              </a:spcAft>
              <a:tabLst>
                <a:tab pos="457200" algn="l"/>
              </a:tabLst>
              <a:defRPr sz="2400">
                <a:solidFill>
                  <a:schemeClr val="tx1"/>
                </a:solidFill>
                <a:latin typeface="Arial" panose="020B0604020202020204" pitchFamily="34" charset="0"/>
              </a:defRPr>
            </a:lvl9pPr>
          </a:lstStyle>
          <a:p>
            <a:pPr algn="just" eaLnBrk="0" hangingPunct="0">
              <a:lnSpc>
                <a:spcPct val="130000"/>
              </a:lnSpc>
              <a:spcBef>
                <a:spcPct val="50000"/>
              </a:spcBef>
              <a:buFont typeface="Symbol" panose="05050102010706020507" pitchFamily="18" charset="2"/>
              <a:buChar char=""/>
            </a:pPr>
            <a:r>
              <a:rPr lang="fr-FR" altLang="fr-FR" sz="2300" dirty="0">
                <a:solidFill>
                  <a:srgbClr val="0000FF"/>
                </a:solidFill>
                <a:latin typeface="Tahoma" panose="020B0604030504040204" pitchFamily="34" charset="0"/>
                <a:ea typeface="Times New Roman" panose="02020603050405020304" pitchFamily="18" charset="0"/>
                <a:cs typeface="Tahoma" panose="020B0604030504040204" pitchFamily="34" charset="0"/>
              </a:rPr>
              <a:t> Etat de contrainte de cas particuliers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4852"/>
                                        </p:tgtEl>
                                        <p:attrNameLst>
                                          <p:attrName>style.visibility</p:attrName>
                                        </p:attrNameLst>
                                      </p:cBhvr>
                                      <p:to>
                                        <p:strVal val="visible"/>
                                      </p:to>
                                    </p:set>
                                    <p:anim calcmode="lin" valueType="num">
                                      <p:cBhvr>
                                        <p:cTn id="7" dur="1000" fill="hold"/>
                                        <p:tgtEl>
                                          <p:spTgt spid="334852"/>
                                        </p:tgtEl>
                                        <p:attrNameLst>
                                          <p:attrName>ppt_w</p:attrName>
                                        </p:attrNameLst>
                                      </p:cBhvr>
                                      <p:tavLst>
                                        <p:tav tm="0">
                                          <p:val>
                                            <p:strVal val="#ppt_w*0.70"/>
                                          </p:val>
                                        </p:tav>
                                        <p:tav tm="100000">
                                          <p:val>
                                            <p:strVal val="#ppt_w"/>
                                          </p:val>
                                        </p:tav>
                                      </p:tavLst>
                                    </p:anim>
                                    <p:anim calcmode="lin" valueType="num">
                                      <p:cBhvr>
                                        <p:cTn id="8" dur="1000" fill="hold"/>
                                        <p:tgtEl>
                                          <p:spTgt spid="334852"/>
                                        </p:tgtEl>
                                        <p:attrNameLst>
                                          <p:attrName>ppt_h</p:attrName>
                                        </p:attrNameLst>
                                      </p:cBhvr>
                                      <p:tavLst>
                                        <p:tav tm="0">
                                          <p:val>
                                            <p:strVal val="#ppt_h"/>
                                          </p:val>
                                        </p:tav>
                                        <p:tav tm="100000">
                                          <p:val>
                                            <p:strVal val="#ppt_h"/>
                                          </p:val>
                                        </p:tav>
                                      </p:tavLst>
                                    </p:anim>
                                    <p:animEffect transition="in" filter="fade">
                                      <p:cBhvr>
                                        <p:cTn id="9" dur="1000"/>
                                        <p:tgtEl>
                                          <p:spTgt spid="3348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34853"/>
                                        </p:tgtEl>
                                        <p:attrNameLst>
                                          <p:attrName>style.visibility</p:attrName>
                                        </p:attrNameLst>
                                      </p:cBhvr>
                                      <p:to>
                                        <p:strVal val="visible"/>
                                      </p:to>
                                    </p:set>
                                    <p:anim calcmode="lin" valueType="num">
                                      <p:cBhvr>
                                        <p:cTn id="14" dur="1000" fill="hold"/>
                                        <p:tgtEl>
                                          <p:spTgt spid="334853"/>
                                        </p:tgtEl>
                                        <p:attrNameLst>
                                          <p:attrName>ppt_w</p:attrName>
                                        </p:attrNameLst>
                                      </p:cBhvr>
                                      <p:tavLst>
                                        <p:tav tm="0">
                                          <p:val>
                                            <p:strVal val="#ppt_w*0.70"/>
                                          </p:val>
                                        </p:tav>
                                        <p:tav tm="100000">
                                          <p:val>
                                            <p:strVal val="#ppt_w"/>
                                          </p:val>
                                        </p:tav>
                                      </p:tavLst>
                                    </p:anim>
                                    <p:anim calcmode="lin" valueType="num">
                                      <p:cBhvr>
                                        <p:cTn id="15" dur="1000" fill="hold"/>
                                        <p:tgtEl>
                                          <p:spTgt spid="334853"/>
                                        </p:tgtEl>
                                        <p:attrNameLst>
                                          <p:attrName>ppt_h</p:attrName>
                                        </p:attrNameLst>
                                      </p:cBhvr>
                                      <p:tavLst>
                                        <p:tav tm="0">
                                          <p:val>
                                            <p:strVal val="#ppt_h"/>
                                          </p:val>
                                        </p:tav>
                                        <p:tav tm="100000">
                                          <p:val>
                                            <p:strVal val="#ppt_h"/>
                                          </p:val>
                                        </p:tav>
                                      </p:tavLst>
                                    </p:anim>
                                    <p:animEffect transition="in" filter="fade">
                                      <p:cBhvr>
                                        <p:cTn id="16" dur="1000"/>
                                        <p:tgtEl>
                                          <p:spTgt spid="3348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34855"/>
                                        </p:tgtEl>
                                        <p:attrNameLst>
                                          <p:attrName>style.visibility</p:attrName>
                                        </p:attrNameLst>
                                      </p:cBhvr>
                                      <p:to>
                                        <p:strVal val="visible"/>
                                      </p:to>
                                    </p:set>
                                    <p:anim calcmode="lin" valueType="num">
                                      <p:cBhvr>
                                        <p:cTn id="21" dur="1000" fill="hold"/>
                                        <p:tgtEl>
                                          <p:spTgt spid="334855"/>
                                        </p:tgtEl>
                                        <p:attrNameLst>
                                          <p:attrName>ppt_w</p:attrName>
                                        </p:attrNameLst>
                                      </p:cBhvr>
                                      <p:tavLst>
                                        <p:tav tm="0">
                                          <p:val>
                                            <p:strVal val="#ppt_w*0.70"/>
                                          </p:val>
                                        </p:tav>
                                        <p:tav tm="100000">
                                          <p:val>
                                            <p:strVal val="#ppt_w"/>
                                          </p:val>
                                        </p:tav>
                                      </p:tavLst>
                                    </p:anim>
                                    <p:anim calcmode="lin" valueType="num">
                                      <p:cBhvr>
                                        <p:cTn id="22" dur="1000" fill="hold"/>
                                        <p:tgtEl>
                                          <p:spTgt spid="334855"/>
                                        </p:tgtEl>
                                        <p:attrNameLst>
                                          <p:attrName>ppt_h</p:attrName>
                                        </p:attrNameLst>
                                      </p:cBhvr>
                                      <p:tavLst>
                                        <p:tav tm="0">
                                          <p:val>
                                            <p:strVal val="#ppt_h"/>
                                          </p:val>
                                        </p:tav>
                                        <p:tav tm="100000">
                                          <p:val>
                                            <p:strVal val="#ppt_h"/>
                                          </p:val>
                                        </p:tav>
                                      </p:tavLst>
                                    </p:anim>
                                    <p:animEffect transition="in" filter="fade">
                                      <p:cBhvr>
                                        <p:cTn id="23" dur="1000"/>
                                        <p:tgtEl>
                                          <p:spTgt spid="33485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34854"/>
                                        </p:tgtEl>
                                        <p:attrNameLst>
                                          <p:attrName>style.visibility</p:attrName>
                                        </p:attrNameLst>
                                      </p:cBhvr>
                                      <p:to>
                                        <p:strVal val="visible"/>
                                      </p:to>
                                    </p:set>
                                    <p:anim calcmode="lin" valueType="num">
                                      <p:cBhvr>
                                        <p:cTn id="28" dur="1000" fill="hold"/>
                                        <p:tgtEl>
                                          <p:spTgt spid="334854"/>
                                        </p:tgtEl>
                                        <p:attrNameLst>
                                          <p:attrName>ppt_w</p:attrName>
                                        </p:attrNameLst>
                                      </p:cBhvr>
                                      <p:tavLst>
                                        <p:tav tm="0">
                                          <p:val>
                                            <p:strVal val="#ppt_w*0.70"/>
                                          </p:val>
                                        </p:tav>
                                        <p:tav tm="100000">
                                          <p:val>
                                            <p:strVal val="#ppt_w"/>
                                          </p:val>
                                        </p:tav>
                                      </p:tavLst>
                                    </p:anim>
                                    <p:anim calcmode="lin" valueType="num">
                                      <p:cBhvr>
                                        <p:cTn id="29" dur="1000" fill="hold"/>
                                        <p:tgtEl>
                                          <p:spTgt spid="334854"/>
                                        </p:tgtEl>
                                        <p:attrNameLst>
                                          <p:attrName>ppt_h</p:attrName>
                                        </p:attrNameLst>
                                      </p:cBhvr>
                                      <p:tavLst>
                                        <p:tav tm="0">
                                          <p:val>
                                            <p:strVal val="#ppt_h"/>
                                          </p:val>
                                        </p:tav>
                                        <p:tav tm="100000">
                                          <p:val>
                                            <p:strVal val="#ppt_h"/>
                                          </p:val>
                                        </p:tav>
                                      </p:tavLst>
                                    </p:anim>
                                    <p:animEffect transition="in" filter="fade">
                                      <p:cBhvr>
                                        <p:cTn id="30" dur="1000"/>
                                        <p:tgtEl>
                                          <p:spTgt spid="3348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34856"/>
                                        </p:tgtEl>
                                        <p:attrNameLst>
                                          <p:attrName>style.visibility</p:attrName>
                                        </p:attrNameLst>
                                      </p:cBhvr>
                                      <p:to>
                                        <p:strVal val="visible"/>
                                      </p:to>
                                    </p:set>
                                    <p:anim calcmode="lin" valueType="num">
                                      <p:cBhvr>
                                        <p:cTn id="35" dur="1000" fill="hold"/>
                                        <p:tgtEl>
                                          <p:spTgt spid="334856"/>
                                        </p:tgtEl>
                                        <p:attrNameLst>
                                          <p:attrName>ppt_w</p:attrName>
                                        </p:attrNameLst>
                                      </p:cBhvr>
                                      <p:tavLst>
                                        <p:tav tm="0">
                                          <p:val>
                                            <p:strVal val="#ppt_w*0.70"/>
                                          </p:val>
                                        </p:tav>
                                        <p:tav tm="100000">
                                          <p:val>
                                            <p:strVal val="#ppt_w"/>
                                          </p:val>
                                        </p:tav>
                                      </p:tavLst>
                                    </p:anim>
                                    <p:anim calcmode="lin" valueType="num">
                                      <p:cBhvr>
                                        <p:cTn id="36" dur="1000" fill="hold"/>
                                        <p:tgtEl>
                                          <p:spTgt spid="334856"/>
                                        </p:tgtEl>
                                        <p:attrNameLst>
                                          <p:attrName>ppt_h</p:attrName>
                                        </p:attrNameLst>
                                      </p:cBhvr>
                                      <p:tavLst>
                                        <p:tav tm="0">
                                          <p:val>
                                            <p:strVal val="#ppt_h"/>
                                          </p:val>
                                        </p:tav>
                                        <p:tav tm="100000">
                                          <p:val>
                                            <p:strVal val="#ppt_h"/>
                                          </p:val>
                                        </p:tav>
                                      </p:tavLst>
                                    </p:anim>
                                    <p:animEffect transition="in" filter="fade">
                                      <p:cBhvr>
                                        <p:cTn id="37" dur="1000"/>
                                        <p:tgtEl>
                                          <p:spTgt spid="3348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34859"/>
                                        </p:tgtEl>
                                        <p:attrNameLst>
                                          <p:attrName>style.visibility</p:attrName>
                                        </p:attrNameLst>
                                      </p:cBhvr>
                                      <p:to>
                                        <p:strVal val="visible"/>
                                      </p:to>
                                    </p:set>
                                    <p:anim calcmode="lin" valueType="num">
                                      <p:cBhvr>
                                        <p:cTn id="42" dur="1000" fill="hold"/>
                                        <p:tgtEl>
                                          <p:spTgt spid="334859"/>
                                        </p:tgtEl>
                                        <p:attrNameLst>
                                          <p:attrName>ppt_w</p:attrName>
                                        </p:attrNameLst>
                                      </p:cBhvr>
                                      <p:tavLst>
                                        <p:tav tm="0">
                                          <p:val>
                                            <p:strVal val="#ppt_w*0.70"/>
                                          </p:val>
                                        </p:tav>
                                        <p:tav tm="100000">
                                          <p:val>
                                            <p:strVal val="#ppt_w"/>
                                          </p:val>
                                        </p:tav>
                                      </p:tavLst>
                                    </p:anim>
                                    <p:anim calcmode="lin" valueType="num">
                                      <p:cBhvr>
                                        <p:cTn id="43" dur="1000" fill="hold"/>
                                        <p:tgtEl>
                                          <p:spTgt spid="334859"/>
                                        </p:tgtEl>
                                        <p:attrNameLst>
                                          <p:attrName>ppt_h</p:attrName>
                                        </p:attrNameLst>
                                      </p:cBhvr>
                                      <p:tavLst>
                                        <p:tav tm="0">
                                          <p:val>
                                            <p:strVal val="#ppt_h"/>
                                          </p:val>
                                        </p:tav>
                                        <p:tav tm="100000">
                                          <p:val>
                                            <p:strVal val="#ppt_h"/>
                                          </p:val>
                                        </p:tav>
                                      </p:tavLst>
                                    </p:anim>
                                    <p:animEffect transition="in" filter="fade">
                                      <p:cBhvr>
                                        <p:cTn id="44" dur="1000"/>
                                        <p:tgtEl>
                                          <p:spTgt spid="334859"/>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0.70"/>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animBg="1"/>
      <p:bldP spid="334853" grpId="0" animBg="1"/>
      <p:bldP spid="334854" grpId="0" animBg="1"/>
      <p:bldP spid="334855" grpId="0" animBg="1"/>
      <p:bldP spid="334856" grpId="0" animBg="1"/>
      <p:bldP spid="334859"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605BC1DD-9458-42BA-8D58-6DA5815E4EF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03107" name="Text Box 3">
            <a:extLst>
              <a:ext uri="{FF2B5EF4-FFF2-40B4-BE49-F238E27FC236}">
                <a16:creationId xmlns:a16="http://schemas.microsoft.com/office/drawing/2014/main" id="{561F3801-10C2-4E7D-9578-9CA520C343F9}"/>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03108" name="Rectangle 4">
            <a:extLst>
              <a:ext uri="{FF2B5EF4-FFF2-40B4-BE49-F238E27FC236}">
                <a16:creationId xmlns:a16="http://schemas.microsoft.com/office/drawing/2014/main" id="{5BA16237-AD01-47C1-9247-DDB42AA940B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03109" name="Rectangle 5">
            <a:extLst>
              <a:ext uri="{FF2B5EF4-FFF2-40B4-BE49-F238E27FC236}">
                <a16:creationId xmlns:a16="http://schemas.microsoft.com/office/drawing/2014/main" id="{BAADDB77-3622-4029-BF6C-E00BA6F5B6A7}"/>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03110" name="Picture 6">
            <a:extLst>
              <a:ext uri="{FF2B5EF4-FFF2-40B4-BE49-F238E27FC236}">
                <a16:creationId xmlns:a16="http://schemas.microsoft.com/office/drawing/2014/main" id="{4834A57E-504C-4CD1-A33A-C475054AC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3111" name="Picture 7">
            <a:extLst>
              <a:ext uri="{FF2B5EF4-FFF2-40B4-BE49-F238E27FC236}">
                <a16:creationId xmlns:a16="http://schemas.microsoft.com/office/drawing/2014/main" id="{3A280A12-ABB2-4752-BB31-6A35C00F8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113" name="Rectangle 9">
            <a:extLst>
              <a:ext uri="{FF2B5EF4-FFF2-40B4-BE49-F238E27FC236}">
                <a16:creationId xmlns:a16="http://schemas.microsoft.com/office/drawing/2014/main" id="{BCE54B75-E7F4-48E2-9DFF-F31FC951526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Essais mécaniques et lois de comportement</a:t>
            </a:r>
          </a:p>
        </p:txBody>
      </p:sp>
      <p:sp>
        <p:nvSpPr>
          <p:cNvPr id="303117" name="Line 13">
            <a:extLst>
              <a:ext uri="{FF2B5EF4-FFF2-40B4-BE49-F238E27FC236}">
                <a16:creationId xmlns:a16="http://schemas.microsoft.com/office/drawing/2014/main" id="{48EFE0D9-0241-47C6-99F6-1506B7B9A465}"/>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03121" name="Rectangle 17">
            <a:extLst>
              <a:ext uri="{FF2B5EF4-FFF2-40B4-BE49-F238E27FC236}">
                <a16:creationId xmlns:a16="http://schemas.microsoft.com/office/drawing/2014/main" id="{BB5BB2FC-69CF-4620-8053-CD7AA10BFA05}"/>
              </a:ext>
            </a:extLst>
          </p:cNvPr>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4" name="Rectangle 10">
            <a:extLst>
              <a:ext uri="{FF2B5EF4-FFF2-40B4-BE49-F238E27FC236}">
                <a16:creationId xmlns:a16="http://schemas.microsoft.com/office/drawing/2014/main" id="{7761F385-B578-4061-A9A4-2831905A3518}"/>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
        <p:nvSpPr>
          <p:cNvPr id="15" name="Rectangle 28">
            <a:extLst>
              <a:ext uri="{FF2B5EF4-FFF2-40B4-BE49-F238E27FC236}">
                <a16:creationId xmlns:a16="http://schemas.microsoft.com/office/drawing/2014/main" id="{7B321DE4-CA04-440E-B253-43039C9C35D7}"/>
              </a:ext>
            </a:extLst>
          </p:cNvPr>
          <p:cNvSpPr>
            <a:spLocks noChangeArrowheads="1"/>
          </p:cNvSpPr>
          <p:nvPr/>
        </p:nvSpPr>
        <p:spPr bwMode="auto">
          <a:xfrm>
            <a:off x="322262" y="771526"/>
            <a:ext cx="8499475" cy="460191"/>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Char char="v"/>
            </a:pPr>
            <a:r>
              <a:rPr lang="fr-FR" altLang="fr-FR" sz="2200" dirty="0">
                <a:solidFill>
                  <a:srgbClr val="0000FF"/>
                </a:solidFill>
              </a:rPr>
              <a:t> </a:t>
            </a:r>
            <a:r>
              <a:rPr lang="fr-FR" dirty="0"/>
              <a:t>Les principaux essais </a:t>
            </a:r>
            <a:r>
              <a:rPr lang="fr-FR" dirty="0" err="1"/>
              <a:t>uniaxiaux</a:t>
            </a:r>
            <a:r>
              <a:rPr lang="fr-FR" dirty="0"/>
              <a:t> utilisés sont</a:t>
            </a:r>
            <a:endParaRPr lang="fr-FR" altLang="fr-FR" sz="2200" dirty="0">
              <a:solidFill>
                <a:srgbClr val="0000FF"/>
              </a:solidFill>
            </a:endParaRPr>
          </a:p>
        </p:txBody>
      </p:sp>
      <p:pic>
        <p:nvPicPr>
          <p:cNvPr id="2" name="Picture 1">
            <a:extLst>
              <a:ext uri="{FF2B5EF4-FFF2-40B4-BE49-F238E27FC236}">
                <a16:creationId xmlns:a16="http://schemas.microsoft.com/office/drawing/2014/main" id="{89AAF8EB-FE8D-4EAC-9D3B-A92EB5BB6121}"/>
              </a:ext>
            </a:extLst>
          </p:cNvPr>
          <p:cNvPicPr>
            <a:picLocks noChangeAspect="1"/>
          </p:cNvPicPr>
          <p:nvPr/>
        </p:nvPicPr>
        <p:blipFill>
          <a:blip r:embed="rId3"/>
          <a:stretch>
            <a:fillRect/>
          </a:stretch>
        </p:blipFill>
        <p:spPr>
          <a:xfrm>
            <a:off x="954712" y="1804987"/>
            <a:ext cx="7289696" cy="4353391"/>
          </a:xfrm>
          <a:prstGeom prst="rect">
            <a:avLst/>
          </a:prstGeom>
        </p:spPr>
      </p:pic>
      <p:pic>
        <p:nvPicPr>
          <p:cNvPr id="3" name="Picture 2">
            <a:extLst>
              <a:ext uri="{FF2B5EF4-FFF2-40B4-BE49-F238E27FC236}">
                <a16:creationId xmlns:a16="http://schemas.microsoft.com/office/drawing/2014/main" id="{2ED8733C-03D3-45FB-8733-11F532F04E36}"/>
              </a:ext>
            </a:extLst>
          </p:cNvPr>
          <p:cNvPicPr>
            <a:picLocks noChangeAspect="1"/>
          </p:cNvPicPr>
          <p:nvPr/>
        </p:nvPicPr>
        <p:blipFill>
          <a:blip r:embed="rId4"/>
          <a:stretch>
            <a:fillRect/>
          </a:stretch>
        </p:blipFill>
        <p:spPr>
          <a:xfrm>
            <a:off x="697004" y="1876200"/>
            <a:ext cx="7805111" cy="4210964"/>
          </a:xfrm>
          <a:prstGeom prst="rect">
            <a:avLst/>
          </a:prstGeom>
        </p:spPr>
      </p:pic>
      <p:pic>
        <p:nvPicPr>
          <p:cNvPr id="4" name="Picture 3">
            <a:extLst>
              <a:ext uri="{FF2B5EF4-FFF2-40B4-BE49-F238E27FC236}">
                <a16:creationId xmlns:a16="http://schemas.microsoft.com/office/drawing/2014/main" id="{013AE7BE-58DB-4616-B866-9ED9B51BB5C9}"/>
              </a:ext>
            </a:extLst>
          </p:cNvPr>
          <p:cNvPicPr>
            <a:picLocks noChangeAspect="1"/>
          </p:cNvPicPr>
          <p:nvPr/>
        </p:nvPicPr>
        <p:blipFill>
          <a:blip r:embed="rId5"/>
          <a:stretch>
            <a:fillRect/>
          </a:stretch>
        </p:blipFill>
        <p:spPr>
          <a:xfrm>
            <a:off x="467544" y="2060853"/>
            <a:ext cx="8468750" cy="398046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605BC1DD-9458-42BA-8D58-6DA5815E4EF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03107" name="Text Box 3">
            <a:extLst>
              <a:ext uri="{FF2B5EF4-FFF2-40B4-BE49-F238E27FC236}">
                <a16:creationId xmlns:a16="http://schemas.microsoft.com/office/drawing/2014/main" id="{561F3801-10C2-4E7D-9578-9CA520C343F9}"/>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03108" name="Rectangle 4">
            <a:extLst>
              <a:ext uri="{FF2B5EF4-FFF2-40B4-BE49-F238E27FC236}">
                <a16:creationId xmlns:a16="http://schemas.microsoft.com/office/drawing/2014/main" id="{5BA16237-AD01-47C1-9247-DDB42AA940B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03109" name="Rectangle 5">
            <a:extLst>
              <a:ext uri="{FF2B5EF4-FFF2-40B4-BE49-F238E27FC236}">
                <a16:creationId xmlns:a16="http://schemas.microsoft.com/office/drawing/2014/main" id="{BAADDB77-3622-4029-BF6C-E00BA6F5B6A7}"/>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03110" name="Picture 6">
            <a:extLst>
              <a:ext uri="{FF2B5EF4-FFF2-40B4-BE49-F238E27FC236}">
                <a16:creationId xmlns:a16="http://schemas.microsoft.com/office/drawing/2014/main" id="{4834A57E-504C-4CD1-A33A-C475054AC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3111" name="Picture 7">
            <a:extLst>
              <a:ext uri="{FF2B5EF4-FFF2-40B4-BE49-F238E27FC236}">
                <a16:creationId xmlns:a16="http://schemas.microsoft.com/office/drawing/2014/main" id="{3A280A12-ABB2-4752-BB31-6A35C00F8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113" name="Rectangle 9">
            <a:extLst>
              <a:ext uri="{FF2B5EF4-FFF2-40B4-BE49-F238E27FC236}">
                <a16:creationId xmlns:a16="http://schemas.microsoft.com/office/drawing/2014/main" id="{BCE54B75-E7F4-48E2-9DFF-F31FC951526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Essais mécaniques et lois de comportement</a:t>
            </a:r>
          </a:p>
        </p:txBody>
      </p:sp>
      <p:sp>
        <p:nvSpPr>
          <p:cNvPr id="303117" name="Line 13">
            <a:extLst>
              <a:ext uri="{FF2B5EF4-FFF2-40B4-BE49-F238E27FC236}">
                <a16:creationId xmlns:a16="http://schemas.microsoft.com/office/drawing/2014/main" id="{48EFE0D9-0241-47C6-99F6-1506B7B9A465}"/>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03121" name="Rectangle 17">
            <a:extLst>
              <a:ext uri="{FF2B5EF4-FFF2-40B4-BE49-F238E27FC236}">
                <a16:creationId xmlns:a16="http://schemas.microsoft.com/office/drawing/2014/main" id="{BB5BB2FC-69CF-4620-8053-CD7AA10BFA05}"/>
              </a:ext>
            </a:extLst>
          </p:cNvPr>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4" name="Rectangle 10">
            <a:extLst>
              <a:ext uri="{FF2B5EF4-FFF2-40B4-BE49-F238E27FC236}">
                <a16:creationId xmlns:a16="http://schemas.microsoft.com/office/drawing/2014/main" id="{7761F385-B578-4061-A9A4-2831905A3518}"/>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
        <p:nvSpPr>
          <p:cNvPr id="15" name="Rectangle 28">
            <a:extLst>
              <a:ext uri="{FF2B5EF4-FFF2-40B4-BE49-F238E27FC236}">
                <a16:creationId xmlns:a16="http://schemas.microsoft.com/office/drawing/2014/main" id="{7B321DE4-CA04-440E-B253-43039C9C35D7}"/>
              </a:ext>
            </a:extLst>
          </p:cNvPr>
          <p:cNvSpPr>
            <a:spLocks noChangeArrowheads="1"/>
          </p:cNvSpPr>
          <p:nvPr/>
        </p:nvSpPr>
        <p:spPr bwMode="auto">
          <a:xfrm>
            <a:off x="322263" y="771526"/>
            <a:ext cx="3385642" cy="460191"/>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lnSpc>
                <a:spcPct val="110000"/>
              </a:lnSpc>
              <a:buClr>
                <a:schemeClr val="hlink"/>
              </a:buClr>
              <a:buFont typeface="Wingdings" panose="05000000000000000000" pitchFamily="2" charset="2"/>
              <a:buChar char="v"/>
            </a:pPr>
            <a:r>
              <a:rPr lang="fr-FR" altLang="fr-FR" sz="2200" dirty="0">
                <a:solidFill>
                  <a:srgbClr val="FF0000"/>
                </a:solidFill>
              </a:rPr>
              <a:t> </a:t>
            </a:r>
            <a:r>
              <a:rPr lang="fr-FR" dirty="0">
                <a:solidFill>
                  <a:srgbClr val="FF0000"/>
                </a:solidFill>
              </a:rPr>
              <a:t>Essais </a:t>
            </a:r>
            <a:r>
              <a:rPr lang="fr-FR" dirty="0" err="1">
                <a:solidFill>
                  <a:srgbClr val="FF0000"/>
                </a:solidFill>
              </a:rPr>
              <a:t>monotonnes</a:t>
            </a:r>
            <a:endParaRPr lang="fr-FR" altLang="fr-FR" sz="2200" dirty="0">
              <a:solidFill>
                <a:srgbClr val="FF0000"/>
              </a:solidFill>
            </a:endParaRPr>
          </a:p>
        </p:txBody>
      </p:sp>
      <p:sp>
        <p:nvSpPr>
          <p:cNvPr id="16" name="Rectangle 28">
            <a:extLst>
              <a:ext uri="{FF2B5EF4-FFF2-40B4-BE49-F238E27FC236}">
                <a16:creationId xmlns:a16="http://schemas.microsoft.com/office/drawing/2014/main" id="{F2A2FBB0-EAE6-41C7-A056-0F963DA66324}"/>
              </a:ext>
            </a:extLst>
          </p:cNvPr>
          <p:cNvSpPr>
            <a:spLocks noChangeArrowheads="1"/>
          </p:cNvSpPr>
          <p:nvPr/>
        </p:nvSpPr>
        <p:spPr bwMode="auto">
          <a:xfrm>
            <a:off x="292211" y="1425270"/>
            <a:ext cx="8499475" cy="246093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Char char="v"/>
            </a:pPr>
            <a:r>
              <a:rPr lang="fr-FR" altLang="fr-FR" sz="2200" dirty="0">
                <a:solidFill>
                  <a:srgbClr val="0000FF"/>
                </a:solidFill>
              </a:rPr>
              <a:t> </a:t>
            </a:r>
            <a:r>
              <a:rPr lang="fr-FR" dirty="0">
                <a:solidFill>
                  <a:srgbClr val="0000FF"/>
                </a:solidFill>
              </a:rPr>
              <a:t>Les essais monotones les plus classiques sont ceux de traction, de compression, de torsion et de flexion. La sollicitation est alors appliquée au matériau jusqu’`a sa rupture (traction, torsion, flexion) ou jusqu’`a une déformation suffisamment grande (compression). </a:t>
            </a:r>
          </a:p>
          <a:p>
            <a:pPr algn="justLow">
              <a:lnSpc>
                <a:spcPct val="110000"/>
              </a:lnSpc>
              <a:buClr>
                <a:schemeClr val="hlink"/>
              </a:buClr>
              <a:buFont typeface="Wingdings" panose="05000000000000000000" pitchFamily="2" charset="2"/>
              <a:buChar char="v"/>
            </a:pPr>
            <a:endParaRPr lang="fr-FR" altLang="fr-FR" sz="2200" dirty="0">
              <a:solidFill>
                <a:srgbClr val="0000FF"/>
              </a:solidFill>
            </a:endParaRPr>
          </a:p>
        </p:txBody>
      </p:sp>
      <p:sp>
        <p:nvSpPr>
          <p:cNvPr id="17" name="Rectangle 28">
            <a:extLst>
              <a:ext uri="{FF2B5EF4-FFF2-40B4-BE49-F238E27FC236}">
                <a16:creationId xmlns:a16="http://schemas.microsoft.com/office/drawing/2014/main" id="{47E75DC8-5DDC-4121-9542-BE3A74E97F87}"/>
              </a:ext>
            </a:extLst>
          </p:cNvPr>
          <p:cNvSpPr>
            <a:spLocks noChangeArrowheads="1"/>
          </p:cNvSpPr>
          <p:nvPr/>
        </p:nvSpPr>
        <p:spPr bwMode="auto">
          <a:xfrm>
            <a:off x="319635" y="4024665"/>
            <a:ext cx="8499475" cy="205466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Char char="v"/>
            </a:pPr>
            <a:r>
              <a:rPr lang="fr-FR" altLang="fr-FR" sz="2200" dirty="0">
                <a:solidFill>
                  <a:srgbClr val="0000FF"/>
                </a:solidFill>
              </a:rPr>
              <a:t> </a:t>
            </a:r>
            <a:r>
              <a:rPr lang="fr-FR" dirty="0">
                <a:solidFill>
                  <a:srgbClr val="0000FF"/>
                </a:solidFill>
              </a:rPr>
              <a:t>En fonction du mode d’application de la sollicitation, on peut réaliser principalement des essais </a:t>
            </a:r>
            <a:r>
              <a:rPr lang="fr-FR" dirty="0">
                <a:solidFill>
                  <a:srgbClr val="FF0000"/>
                </a:solidFill>
              </a:rPr>
              <a:t>d’écrouissage, de fluage, ou de relaxation</a:t>
            </a:r>
            <a:r>
              <a:rPr lang="fr-FR" dirty="0">
                <a:solidFill>
                  <a:srgbClr val="0000FF"/>
                </a:solidFill>
              </a:rPr>
              <a:t>, et les combiner entre eux (essais d’écrouissage-relaxation, . . . ).</a:t>
            </a:r>
          </a:p>
          <a:p>
            <a:pPr algn="justLow">
              <a:lnSpc>
                <a:spcPct val="110000"/>
              </a:lnSpc>
              <a:buClr>
                <a:schemeClr val="hlink"/>
              </a:buClr>
              <a:buFont typeface="Wingdings" panose="05000000000000000000" pitchFamily="2" charset="2"/>
              <a:buChar char="v"/>
            </a:pPr>
            <a:endParaRPr lang="fr-FR" altLang="fr-FR" sz="2200" dirty="0">
              <a:solidFill>
                <a:srgbClr val="0000FF"/>
              </a:solidFill>
            </a:endParaRPr>
          </a:p>
        </p:txBody>
      </p:sp>
      <p:pic>
        <p:nvPicPr>
          <p:cNvPr id="5" name="Picture 4">
            <a:extLst>
              <a:ext uri="{FF2B5EF4-FFF2-40B4-BE49-F238E27FC236}">
                <a16:creationId xmlns:a16="http://schemas.microsoft.com/office/drawing/2014/main" id="{9DBD0A67-C009-476B-8B64-496A4E35ED6D}"/>
              </a:ext>
            </a:extLst>
          </p:cNvPr>
          <p:cNvPicPr>
            <a:picLocks noChangeAspect="1"/>
          </p:cNvPicPr>
          <p:nvPr/>
        </p:nvPicPr>
        <p:blipFill>
          <a:blip r:embed="rId3"/>
          <a:stretch>
            <a:fillRect/>
          </a:stretch>
        </p:blipFill>
        <p:spPr>
          <a:xfrm>
            <a:off x="977119" y="1419224"/>
            <a:ext cx="7100396" cy="4667238"/>
          </a:xfrm>
          <a:prstGeom prst="rect">
            <a:avLst/>
          </a:prstGeom>
        </p:spPr>
      </p:pic>
    </p:spTree>
    <p:extLst>
      <p:ext uri="{BB962C8B-B14F-4D97-AF65-F5344CB8AC3E}">
        <p14:creationId xmlns:p14="http://schemas.microsoft.com/office/powerpoint/2010/main" val="666290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605BC1DD-9458-42BA-8D58-6DA5815E4EF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03107" name="Text Box 3">
            <a:extLst>
              <a:ext uri="{FF2B5EF4-FFF2-40B4-BE49-F238E27FC236}">
                <a16:creationId xmlns:a16="http://schemas.microsoft.com/office/drawing/2014/main" id="{561F3801-10C2-4E7D-9578-9CA520C343F9}"/>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03108" name="Rectangle 4">
            <a:extLst>
              <a:ext uri="{FF2B5EF4-FFF2-40B4-BE49-F238E27FC236}">
                <a16:creationId xmlns:a16="http://schemas.microsoft.com/office/drawing/2014/main" id="{5BA16237-AD01-47C1-9247-DDB42AA940B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03109" name="Rectangle 5">
            <a:extLst>
              <a:ext uri="{FF2B5EF4-FFF2-40B4-BE49-F238E27FC236}">
                <a16:creationId xmlns:a16="http://schemas.microsoft.com/office/drawing/2014/main" id="{BAADDB77-3622-4029-BF6C-E00BA6F5B6A7}"/>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03110" name="Picture 6">
            <a:extLst>
              <a:ext uri="{FF2B5EF4-FFF2-40B4-BE49-F238E27FC236}">
                <a16:creationId xmlns:a16="http://schemas.microsoft.com/office/drawing/2014/main" id="{4834A57E-504C-4CD1-A33A-C475054AC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3111" name="Picture 7">
            <a:extLst>
              <a:ext uri="{FF2B5EF4-FFF2-40B4-BE49-F238E27FC236}">
                <a16:creationId xmlns:a16="http://schemas.microsoft.com/office/drawing/2014/main" id="{3A280A12-ABB2-4752-BB31-6A35C00F8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113" name="Rectangle 9">
            <a:extLst>
              <a:ext uri="{FF2B5EF4-FFF2-40B4-BE49-F238E27FC236}">
                <a16:creationId xmlns:a16="http://schemas.microsoft.com/office/drawing/2014/main" id="{BCE54B75-E7F4-48E2-9DFF-F31FC951526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Essais mécaniques et lois de comportement</a:t>
            </a:r>
          </a:p>
        </p:txBody>
      </p:sp>
      <p:sp>
        <p:nvSpPr>
          <p:cNvPr id="303117" name="Line 13">
            <a:extLst>
              <a:ext uri="{FF2B5EF4-FFF2-40B4-BE49-F238E27FC236}">
                <a16:creationId xmlns:a16="http://schemas.microsoft.com/office/drawing/2014/main" id="{48EFE0D9-0241-47C6-99F6-1506B7B9A465}"/>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03121" name="Rectangle 17">
            <a:extLst>
              <a:ext uri="{FF2B5EF4-FFF2-40B4-BE49-F238E27FC236}">
                <a16:creationId xmlns:a16="http://schemas.microsoft.com/office/drawing/2014/main" id="{BB5BB2FC-69CF-4620-8053-CD7AA10BFA05}"/>
              </a:ext>
            </a:extLst>
          </p:cNvPr>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4" name="Rectangle 10">
            <a:extLst>
              <a:ext uri="{FF2B5EF4-FFF2-40B4-BE49-F238E27FC236}">
                <a16:creationId xmlns:a16="http://schemas.microsoft.com/office/drawing/2014/main" id="{7761F385-B578-4061-A9A4-2831905A3518}"/>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
        <p:nvSpPr>
          <p:cNvPr id="15" name="Rectangle 28">
            <a:extLst>
              <a:ext uri="{FF2B5EF4-FFF2-40B4-BE49-F238E27FC236}">
                <a16:creationId xmlns:a16="http://schemas.microsoft.com/office/drawing/2014/main" id="{7B321DE4-CA04-440E-B253-43039C9C35D7}"/>
              </a:ext>
            </a:extLst>
          </p:cNvPr>
          <p:cNvSpPr>
            <a:spLocks noChangeArrowheads="1"/>
          </p:cNvSpPr>
          <p:nvPr/>
        </p:nvSpPr>
        <p:spPr bwMode="auto">
          <a:xfrm>
            <a:off x="322263" y="771526"/>
            <a:ext cx="3385642" cy="460191"/>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lnSpc>
                <a:spcPct val="110000"/>
              </a:lnSpc>
              <a:buClr>
                <a:schemeClr val="hlink"/>
              </a:buClr>
              <a:buFont typeface="Wingdings" panose="05000000000000000000" pitchFamily="2" charset="2"/>
              <a:buChar char="v"/>
            </a:pPr>
            <a:r>
              <a:rPr lang="fr-FR" altLang="fr-FR" sz="2200" dirty="0">
                <a:solidFill>
                  <a:srgbClr val="FF0000"/>
                </a:solidFill>
              </a:rPr>
              <a:t> </a:t>
            </a:r>
            <a:r>
              <a:rPr lang="fr-FR" dirty="0">
                <a:solidFill>
                  <a:srgbClr val="FF0000"/>
                </a:solidFill>
              </a:rPr>
              <a:t>Essais cycliques</a:t>
            </a:r>
            <a:endParaRPr lang="fr-FR" altLang="fr-FR" sz="2200" dirty="0">
              <a:solidFill>
                <a:srgbClr val="FF0000"/>
              </a:solidFill>
            </a:endParaRPr>
          </a:p>
        </p:txBody>
      </p:sp>
      <p:sp>
        <p:nvSpPr>
          <p:cNvPr id="16" name="Rectangle 28">
            <a:extLst>
              <a:ext uri="{FF2B5EF4-FFF2-40B4-BE49-F238E27FC236}">
                <a16:creationId xmlns:a16="http://schemas.microsoft.com/office/drawing/2014/main" id="{F2A2FBB0-EAE6-41C7-A056-0F963DA66324}"/>
              </a:ext>
            </a:extLst>
          </p:cNvPr>
          <p:cNvSpPr>
            <a:spLocks noChangeArrowheads="1"/>
          </p:cNvSpPr>
          <p:nvPr/>
        </p:nvSpPr>
        <p:spPr bwMode="auto">
          <a:xfrm>
            <a:off x="317471" y="1403972"/>
            <a:ext cx="8499475" cy="190693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q"/>
            </a:pPr>
            <a:r>
              <a:rPr lang="fr-FR" altLang="fr-FR" dirty="0">
                <a:solidFill>
                  <a:srgbClr val="0000FF"/>
                </a:solidFill>
              </a:rPr>
              <a:t> </a:t>
            </a:r>
            <a:r>
              <a:rPr lang="fr-FR" dirty="0">
                <a:solidFill>
                  <a:srgbClr val="0000FF"/>
                </a:solidFill>
              </a:rPr>
              <a:t>Les essais cycliques sont caractérisés par une suite de sollicitations alternées. Les plus courants sont ceux de traction-compression, mais on utilise également des essais de flexion ou de torsion alternée. </a:t>
            </a:r>
          </a:p>
          <a:p>
            <a:pPr algn="justLow">
              <a:lnSpc>
                <a:spcPct val="110000"/>
              </a:lnSpc>
              <a:buClr>
                <a:schemeClr val="hlink"/>
              </a:buClr>
              <a:buFont typeface="Wingdings" panose="05000000000000000000" pitchFamily="2" charset="2"/>
              <a:buChar char="v"/>
            </a:pPr>
            <a:endParaRPr lang="fr-FR" altLang="fr-FR" sz="2200" dirty="0">
              <a:solidFill>
                <a:srgbClr val="0000FF"/>
              </a:solidFill>
            </a:endParaRPr>
          </a:p>
        </p:txBody>
      </p:sp>
      <p:sp>
        <p:nvSpPr>
          <p:cNvPr id="17" name="Rectangle 28">
            <a:extLst>
              <a:ext uri="{FF2B5EF4-FFF2-40B4-BE49-F238E27FC236}">
                <a16:creationId xmlns:a16="http://schemas.microsoft.com/office/drawing/2014/main" id="{47E75DC8-5DDC-4121-9542-BE3A74E97F87}"/>
              </a:ext>
            </a:extLst>
          </p:cNvPr>
          <p:cNvSpPr>
            <a:spLocks noChangeArrowheads="1"/>
          </p:cNvSpPr>
          <p:nvPr/>
        </p:nvSpPr>
        <p:spPr bwMode="auto">
          <a:xfrm>
            <a:off x="317471" y="3632167"/>
            <a:ext cx="8499475" cy="193899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q"/>
            </a:pPr>
            <a:r>
              <a:rPr lang="fr-FR" altLang="fr-FR" sz="2200" dirty="0">
                <a:solidFill>
                  <a:srgbClr val="0000FF"/>
                </a:solidFill>
              </a:rPr>
              <a:t> </a:t>
            </a:r>
            <a:r>
              <a:rPr lang="fr-FR" dirty="0">
                <a:solidFill>
                  <a:srgbClr val="0000FF"/>
                </a:solidFill>
              </a:rPr>
              <a:t>L’objectif de ces essais est d’obtenir la loi de comportement ”cyclique” du matériau, qui caractérise son évolution au fur et à mesure des cycles de sollicitation. Les essais de traction compression peuvent être réalisés à déformation ou à contrainte imposée.</a:t>
            </a:r>
          </a:p>
        </p:txBody>
      </p:sp>
    </p:spTree>
    <p:extLst>
      <p:ext uri="{BB962C8B-B14F-4D97-AF65-F5344CB8AC3E}">
        <p14:creationId xmlns:p14="http://schemas.microsoft.com/office/powerpoint/2010/main" val="171483829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605BC1DD-9458-42BA-8D58-6DA5815E4EF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03107" name="Text Box 3">
            <a:extLst>
              <a:ext uri="{FF2B5EF4-FFF2-40B4-BE49-F238E27FC236}">
                <a16:creationId xmlns:a16="http://schemas.microsoft.com/office/drawing/2014/main" id="{561F3801-10C2-4E7D-9578-9CA520C343F9}"/>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03108" name="Rectangle 4">
            <a:extLst>
              <a:ext uri="{FF2B5EF4-FFF2-40B4-BE49-F238E27FC236}">
                <a16:creationId xmlns:a16="http://schemas.microsoft.com/office/drawing/2014/main" id="{5BA16237-AD01-47C1-9247-DDB42AA940B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03109" name="Rectangle 5">
            <a:extLst>
              <a:ext uri="{FF2B5EF4-FFF2-40B4-BE49-F238E27FC236}">
                <a16:creationId xmlns:a16="http://schemas.microsoft.com/office/drawing/2014/main" id="{BAADDB77-3622-4029-BF6C-E00BA6F5B6A7}"/>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03110" name="Picture 6">
            <a:extLst>
              <a:ext uri="{FF2B5EF4-FFF2-40B4-BE49-F238E27FC236}">
                <a16:creationId xmlns:a16="http://schemas.microsoft.com/office/drawing/2014/main" id="{4834A57E-504C-4CD1-A33A-C475054AC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3111" name="Picture 7">
            <a:extLst>
              <a:ext uri="{FF2B5EF4-FFF2-40B4-BE49-F238E27FC236}">
                <a16:creationId xmlns:a16="http://schemas.microsoft.com/office/drawing/2014/main" id="{3A280A12-ABB2-4752-BB31-6A35C00F8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113" name="Rectangle 9">
            <a:extLst>
              <a:ext uri="{FF2B5EF4-FFF2-40B4-BE49-F238E27FC236}">
                <a16:creationId xmlns:a16="http://schemas.microsoft.com/office/drawing/2014/main" id="{BCE54B75-E7F4-48E2-9DFF-F31FC951526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Essais mécaniques et lois de comportement</a:t>
            </a:r>
          </a:p>
        </p:txBody>
      </p:sp>
      <p:sp>
        <p:nvSpPr>
          <p:cNvPr id="303117" name="Line 13">
            <a:extLst>
              <a:ext uri="{FF2B5EF4-FFF2-40B4-BE49-F238E27FC236}">
                <a16:creationId xmlns:a16="http://schemas.microsoft.com/office/drawing/2014/main" id="{48EFE0D9-0241-47C6-99F6-1506B7B9A465}"/>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03121" name="Rectangle 17">
            <a:extLst>
              <a:ext uri="{FF2B5EF4-FFF2-40B4-BE49-F238E27FC236}">
                <a16:creationId xmlns:a16="http://schemas.microsoft.com/office/drawing/2014/main" id="{BB5BB2FC-69CF-4620-8053-CD7AA10BFA05}"/>
              </a:ext>
            </a:extLst>
          </p:cNvPr>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4" name="Rectangle 10">
            <a:extLst>
              <a:ext uri="{FF2B5EF4-FFF2-40B4-BE49-F238E27FC236}">
                <a16:creationId xmlns:a16="http://schemas.microsoft.com/office/drawing/2014/main" id="{7761F385-B578-4061-A9A4-2831905A3518}"/>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
        <p:nvSpPr>
          <p:cNvPr id="15" name="Rectangle 28">
            <a:extLst>
              <a:ext uri="{FF2B5EF4-FFF2-40B4-BE49-F238E27FC236}">
                <a16:creationId xmlns:a16="http://schemas.microsoft.com/office/drawing/2014/main" id="{7B321DE4-CA04-440E-B253-43039C9C35D7}"/>
              </a:ext>
            </a:extLst>
          </p:cNvPr>
          <p:cNvSpPr>
            <a:spLocks noChangeArrowheads="1"/>
          </p:cNvSpPr>
          <p:nvPr/>
        </p:nvSpPr>
        <p:spPr bwMode="auto">
          <a:xfrm>
            <a:off x="322263" y="771526"/>
            <a:ext cx="3385642" cy="460191"/>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Low">
              <a:lnSpc>
                <a:spcPct val="110000"/>
              </a:lnSpc>
              <a:buClr>
                <a:schemeClr val="hlink"/>
              </a:buClr>
              <a:buFont typeface="Wingdings" panose="05000000000000000000" pitchFamily="2" charset="2"/>
              <a:buChar char="v"/>
            </a:pPr>
            <a:r>
              <a:rPr lang="fr-FR" altLang="fr-FR" sz="2200" dirty="0">
                <a:solidFill>
                  <a:srgbClr val="FF0000"/>
                </a:solidFill>
              </a:rPr>
              <a:t> D</a:t>
            </a:r>
            <a:r>
              <a:rPr lang="fr-FR" dirty="0">
                <a:solidFill>
                  <a:srgbClr val="FF0000"/>
                </a:solidFill>
              </a:rPr>
              <a:t>ureté et résilience</a:t>
            </a:r>
            <a:endParaRPr lang="fr-FR" altLang="fr-FR" sz="2200" dirty="0">
              <a:solidFill>
                <a:srgbClr val="FF0000"/>
              </a:solidFill>
            </a:endParaRPr>
          </a:p>
        </p:txBody>
      </p:sp>
      <p:sp>
        <p:nvSpPr>
          <p:cNvPr id="16" name="Rectangle 28">
            <a:extLst>
              <a:ext uri="{FF2B5EF4-FFF2-40B4-BE49-F238E27FC236}">
                <a16:creationId xmlns:a16="http://schemas.microsoft.com/office/drawing/2014/main" id="{F2A2FBB0-EAE6-41C7-A056-0F963DA66324}"/>
              </a:ext>
            </a:extLst>
          </p:cNvPr>
          <p:cNvSpPr>
            <a:spLocks noChangeArrowheads="1"/>
          </p:cNvSpPr>
          <p:nvPr/>
        </p:nvSpPr>
        <p:spPr bwMode="auto">
          <a:xfrm>
            <a:off x="283121" y="1420402"/>
            <a:ext cx="8499475" cy="2645596"/>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q"/>
            </a:pPr>
            <a:r>
              <a:rPr lang="fr-FR" altLang="fr-FR" dirty="0">
                <a:solidFill>
                  <a:srgbClr val="0000FF"/>
                </a:solidFill>
              </a:rPr>
              <a:t> </a:t>
            </a:r>
            <a:r>
              <a:rPr lang="fr-FR" dirty="0">
                <a:solidFill>
                  <a:srgbClr val="0000FF"/>
                </a:solidFill>
              </a:rPr>
              <a:t>L’essai de </a:t>
            </a:r>
            <a:r>
              <a:rPr lang="fr-FR" dirty="0">
                <a:solidFill>
                  <a:srgbClr val="FF0000"/>
                </a:solidFill>
              </a:rPr>
              <a:t>dureté </a:t>
            </a:r>
            <a:r>
              <a:rPr lang="fr-FR" dirty="0">
                <a:solidFill>
                  <a:srgbClr val="0000FF"/>
                </a:solidFill>
              </a:rPr>
              <a:t>est largement utilisé sur les métaux. Il caractérise la résistance qu’oppose le matériau à la pénétration d’un autre corps plus dur que lui. Ainsi, pour des conditions expérimentales données, la dureté du métal sera d’autant plus grande que la pénétration du corps sera faible.</a:t>
            </a:r>
          </a:p>
          <a:p>
            <a:pPr algn="justLow">
              <a:lnSpc>
                <a:spcPct val="110000"/>
              </a:lnSpc>
              <a:buClr>
                <a:schemeClr val="hlink"/>
              </a:buClr>
              <a:buFont typeface="Wingdings" panose="05000000000000000000" pitchFamily="2" charset="2"/>
              <a:buChar char="v"/>
            </a:pPr>
            <a:endParaRPr lang="fr-FR" altLang="fr-FR" sz="2200" dirty="0">
              <a:solidFill>
                <a:srgbClr val="0000FF"/>
              </a:solidFill>
            </a:endParaRPr>
          </a:p>
        </p:txBody>
      </p:sp>
      <p:sp>
        <p:nvSpPr>
          <p:cNvPr id="17" name="Rectangle 28">
            <a:extLst>
              <a:ext uri="{FF2B5EF4-FFF2-40B4-BE49-F238E27FC236}">
                <a16:creationId xmlns:a16="http://schemas.microsoft.com/office/drawing/2014/main" id="{47E75DC8-5DDC-4121-9542-BE3A74E97F87}"/>
              </a:ext>
            </a:extLst>
          </p:cNvPr>
          <p:cNvSpPr>
            <a:spLocks noChangeArrowheads="1"/>
          </p:cNvSpPr>
          <p:nvPr/>
        </p:nvSpPr>
        <p:spPr bwMode="auto">
          <a:xfrm>
            <a:off x="283120" y="4387050"/>
            <a:ext cx="8499475" cy="156966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Wingdings" panose="05000000000000000000" pitchFamily="2" charset="2"/>
              <a:buChar char="q"/>
            </a:pPr>
            <a:r>
              <a:rPr lang="fr-FR" altLang="fr-FR" sz="2200" dirty="0">
                <a:solidFill>
                  <a:srgbClr val="0000FF"/>
                </a:solidFill>
              </a:rPr>
              <a:t> </a:t>
            </a:r>
            <a:r>
              <a:rPr lang="fr-FR" dirty="0">
                <a:solidFill>
                  <a:srgbClr val="0000FF"/>
                </a:solidFill>
              </a:rPr>
              <a:t>L’essai de </a:t>
            </a:r>
            <a:r>
              <a:rPr lang="fr-FR" dirty="0">
                <a:solidFill>
                  <a:srgbClr val="FF0000"/>
                </a:solidFill>
              </a:rPr>
              <a:t>résilience</a:t>
            </a:r>
            <a:r>
              <a:rPr lang="fr-FR" dirty="0">
                <a:solidFill>
                  <a:srgbClr val="0000FF"/>
                </a:solidFill>
              </a:rPr>
              <a:t> sur éprouvette entaillée a pour but de caractériser le risque de rupture fragile du matériau. On appelle résilience l’énergie de rupture ramenée ou non à la section sous entaille de l’éprouvette. </a:t>
            </a:r>
          </a:p>
        </p:txBody>
      </p:sp>
    </p:spTree>
    <p:extLst>
      <p:ext uri="{BB962C8B-B14F-4D97-AF65-F5344CB8AC3E}">
        <p14:creationId xmlns:p14="http://schemas.microsoft.com/office/powerpoint/2010/main" val="6676546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1" name="Text Box 3">
            <a:extLst>
              <a:ext uri="{FF2B5EF4-FFF2-40B4-BE49-F238E27FC236}">
                <a16:creationId xmlns:a16="http://schemas.microsoft.com/office/drawing/2014/main" id="{E0900707-770A-46D9-B17D-5D38DE2FAF69}"/>
              </a:ext>
            </a:extLst>
          </p:cNvPr>
          <p:cNvSpPr txBox="1">
            <a:spLocks noChangeArrowheads="1"/>
          </p:cNvSpPr>
          <p:nvPr/>
        </p:nvSpPr>
        <p:spPr bwMode="auto">
          <a:xfrm>
            <a:off x="2054225" y="26447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45092" name="Rectangle 4">
            <a:extLst>
              <a:ext uri="{FF2B5EF4-FFF2-40B4-BE49-F238E27FC236}">
                <a16:creationId xmlns:a16="http://schemas.microsoft.com/office/drawing/2014/main" id="{8603DD38-DA45-49E8-8322-3E95B886EA1F}"/>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45093" name="Rectangle 5">
            <a:extLst>
              <a:ext uri="{FF2B5EF4-FFF2-40B4-BE49-F238E27FC236}">
                <a16:creationId xmlns:a16="http://schemas.microsoft.com/office/drawing/2014/main" id="{E0332FA8-13A0-43D5-B436-88A6FD1A2B8A}"/>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45094" name="Picture 6">
            <a:extLst>
              <a:ext uri="{FF2B5EF4-FFF2-40B4-BE49-F238E27FC236}">
                <a16:creationId xmlns:a16="http://schemas.microsoft.com/office/drawing/2014/main" id="{3577997F-0024-4A4D-A92C-DB5848317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173538"/>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095" name="Picture 7">
            <a:extLst>
              <a:ext uri="{FF2B5EF4-FFF2-40B4-BE49-F238E27FC236}">
                <a16:creationId xmlns:a16="http://schemas.microsoft.com/office/drawing/2014/main" id="{A93722BE-7A84-4D2A-AD8E-4534BC815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325938"/>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5096" name="Rectangle 8">
            <a:extLst>
              <a:ext uri="{FF2B5EF4-FFF2-40B4-BE49-F238E27FC236}">
                <a16:creationId xmlns:a16="http://schemas.microsoft.com/office/drawing/2014/main" id="{4BF528C2-6413-4A40-BDDF-81B893472563}"/>
              </a:ext>
            </a:extLst>
          </p:cNvPr>
          <p:cNvSpPr>
            <a:spLocks noChangeArrowheads="1"/>
          </p:cNvSpPr>
          <p:nvPr/>
        </p:nvSpPr>
        <p:spPr bwMode="auto">
          <a:xfrm>
            <a:off x="395288" y="1279525"/>
            <a:ext cx="8499475" cy="2913063"/>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a:solidFill>
                  <a:srgbClr val="0000FF"/>
                </a:solidFill>
              </a:rPr>
              <a:t>Pour un corps simple, la </a:t>
            </a:r>
            <a:r>
              <a:rPr lang="fr-FR" altLang="fr-FR">
                <a:solidFill>
                  <a:srgbClr val="009900"/>
                </a:solidFill>
              </a:rPr>
              <a:t>rhéologie</a:t>
            </a:r>
            <a:r>
              <a:rPr lang="fr-FR" altLang="fr-FR">
                <a:solidFill>
                  <a:srgbClr val="0000FF"/>
                </a:solidFill>
              </a:rPr>
              <a:t> distingue trois types de comportements rhéologiques, c’est à dire les manières dont les déformations correspondent aux contraintes qui lui sont appliquées: </a:t>
            </a:r>
          </a:p>
          <a:p>
            <a:pPr lvl="1" algn="justLow">
              <a:lnSpc>
                <a:spcPct val="110000"/>
              </a:lnSpc>
              <a:buClr>
                <a:schemeClr val="hlink"/>
              </a:buClr>
              <a:buFont typeface="Wingdings" panose="05000000000000000000" pitchFamily="2" charset="2"/>
              <a:buChar char="Ø"/>
            </a:pPr>
            <a:r>
              <a:rPr lang="fr-FR" altLang="fr-FR">
                <a:solidFill>
                  <a:srgbClr val="0000FF"/>
                </a:solidFill>
              </a:rPr>
              <a:t> </a:t>
            </a:r>
            <a:r>
              <a:rPr lang="fr-FR" altLang="fr-FR">
                <a:solidFill>
                  <a:srgbClr val="009900"/>
                </a:solidFill>
              </a:rPr>
              <a:t>élastique linéaire</a:t>
            </a:r>
          </a:p>
          <a:p>
            <a:pPr lvl="1" algn="justLow">
              <a:lnSpc>
                <a:spcPct val="110000"/>
              </a:lnSpc>
              <a:buClr>
                <a:schemeClr val="hlink"/>
              </a:buClr>
              <a:buFont typeface="Wingdings" panose="05000000000000000000" pitchFamily="2" charset="2"/>
              <a:buChar char="Ø"/>
            </a:pPr>
            <a:r>
              <a:rPr lang="fr-FR" altLang="fr-FR">
                <a:solidFill>
                  <a:srgbClr val="0000FF"/>
                </a:solidFill>
              </a:rPr>
              <a:t> </a:t>
            </a:r>
            <a:r>
              <a:rPr lang="fr-FR" altLang="fr-FR">
                <a:solidFill>
                  <a:srgbClr val="009900"/>
                </a:solidFill>
              </a:rPr>
              <a:t>rigide-parfaitement plastique</a:t>
            </a:r>
            <a:r>
              <a:rPr lang="fr-FR" altLang="fr-FR">
                <a:solidFill>
                  <a:srgbClr val="0000FF"/>
                </a:solidFill>
              </a:rPr>
              <a:t> </a:t>
            </a:r>
          </a:p>
          <a:p>
            <a:pPr lvl="1" algn="justLow">
              <a:lnSpc>
                <a:spcPct val="110000"/>
              </a:lnSpc>
              <a:buClr>
                <a:schemeClr val="hlink"/>
              </a:buClr>
              <a:buFont typeface="Wingdings" panose="05000000000000000000" pitchFamily="2" charset="2"/>
              <a:buChar char="Ø"/>
            </a:pPr>
            <a:r>
              <a:rPr lang="fr-FR" altLang="fr-FR">
                <a:solidFill>
                  <a:srgbClr val="0000FF"/>
                </a:solidFill>
              </a:rPr>
              <a:t> </a:t>
            </a:r>
            <a:r>
              <a:rPr lang="fr-FR" altLang="fr-FR">
                <a:solidFill>
                  <a:srgbClr val="009900"/>
                </a:solidFill>
              </a:rPr>
              <a:t>fluide visqueux</a:t>
            </a:r>
            <a:r>
              <a:rPr lang="fr-FR" altLang="fr-FR">
                <a:solidFill>
                  <a:srgbClr val="0000FF"/>
                </a:solidFill>
              </a:rPr>
              <a:t> </a:t>
            </a:r>
          </a:p>
        </p:txBody>
      </p:sp>
      <p:sp>
        <p:nvSpPr>
          <p:cNvPr id="345097" name="Rectangle 9">
            <a:extLst>
              <a:ext uri="{FF2B5EF4-FFF2-40B4-BE49-F238E27FC236}">
                <a16:creationId xmlns:a16="http://schemas.microsoft.com/office/drawing/2014/main" id="{9629B212-F245-4CE0-9FB7-05EE7037807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Comportement rhéologique des géomatériaux</a:t>
            </a:r>
          </a:p>
        </p:txBody>
      </p:sp>
      <p:sp>
        <p:nvSpPr>
          <p:cNvPr id="345098" name="Line 10">
            <a:extLst>
              <a:ext uri="{FF2B5EF4-FFF2-40B4-BE49-F238E27FC236}">
                <a16:creationId xmlns:a16="http://schemas.microsoft.com/office/drawing/2014/main" id="{CB367C7E-69DE-4269-B089-B56FDB535DE9}"/>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45100" name="Rectangle 12">
            <a:extLst>
              <a:ext uri="{FF2B5EF4-FFF2-40B4-BE49-F238E27FC236}">
                <a16:creationId xmlns:a16="http://schemas.microsoft.com/office/drawing/2014/main" id="{2790E536-52F7-4184-A847-95D93C35D0E5}"/>
              </a:ext>
            </a:extLst>
          </p:cNvPr>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345102" name="Text Box 14">
            <a:extLst>
              <a:ext uri="{FF2B5EF4-FFF2-40B4-BE49-F238E27FC236}">
                <a16:creationId xmlns:a16="http://schemas.microsoft.com/office/drawing/2014/main" id="{4835F598-3955-4D23-9D02-6AAFB1406E10}"/>
              </a:ext>
            </a:extLst>
          </p:cNvPr>
          <p:cNvSpPr txBox="1">
            <a:spLocks noChangeArrowheads="1"/>
          </p:cNvSpPr>
          <p:nvPr/>
        </p:nvSpPr>
        <p:spPr bwMode="auto">
          <a:xfrm>
            <a:off x="2195513" y="692150"/>
            <a:ext cx="5616575" cy="466725"/>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a:solidFill>
                  <a:schemeClr val="hlink"/>
                </a:solidFill>
              </a:rPr>
              <a:t>Comportement simple</a:t>
            </a:r>
          </a:p>
        </p:txBody>
      </p:sp>
      <p:pic>
        <p:nvPicPr>
          <p:cNvPr id="345105" name="Picture 17">
            <a:extLst>
              <a:ext uri="{FF2B5EF4-FFF2-40B4-BE49-F238E27FC236}">
                <a16:creationId xmlns:a16="http://schemas.microsoft.com/office/drawing/2014/main" id="{7FF06E02-8C32-45F4-8594-1E6A87B685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3284538"/>
            <a:ext cx="2209800" cy="1838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45106" name="Object 18">
            <a:extLst>
              <a:ext uri="{FF2B5EF4-FFF2-40B4-BE49-F238E27FC236}">
                <a16:creationId xmlns:a16="http://schemas.microsoft.com/office/drawing/2014/main" id="{8C7B6770-BBBB-4EEC-B541-24039DBD9D6D}"/>
              </a:ext>
            </a:extLst>
          </p:cNvPr>
          <p:cNvGraphicFramePr>
            <a:graphicFrameLocks noChangeAspect="1"/>
          </p:cNvGraphicFramePr>
          <p:nvPr/>
        </p:nvGraphicFramePr>
        <p:xfrm>
          <a:off x="3492500" y="3789363"/>
          <a:ext cx="2270125" cy="1766887"/>
        </p:xfrm>
        <a:graphic>
          <a:graphicData uri="http://schemas.openxmlformats.org/presentationml/2006/ole">
            <mc:AlternateContent xmlns:mc="http://schemas.openxmlformats.org/markup-compatibility/2006">
              <mc:Choice xmlns:v="urn:schemas-microsoft-com:vml" Requires="v">
                <p:oleObj spid="_x0000_s345142" name="Microsoft Drawing" r:id="rId5" imgW="1833563" imgH="1427163" progId="MSDraw">
                  <p:embed/>
                </p:oleObj>
              </mc:Choice>
              <mc:Fallback>
                <p:oleObj name="Microsoft Drawing" r:id="rId5" imgW="1833563" imgH="1427163" progId="MSDraw">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3789363"/>
                        <a:ext cx="2270125" cy="1766887"/>
                      </a:xfrm>
                      <a:prstGeom prst="rect">
                        <a:avLst/>
                      </a:prstGeom>
                      <a:solidFill>
                        <a:schemeClr val="bg1"/>
                      </a:solidFill>
                      <a:ln w="9525">
                        <a:solidFill>
                          <a:schemeClr val="tx1"/>
                        </a:solidFill>
                        <a:miter lim="800000"/>
                        <a:headEnd/>
                        <a:tailEnd/>
                      </a:ln>
                    </p:spPr>
                  </p:pic>
                </p:oleObj>
              </mc:Fallback>
            </mc:AlternateContent>
          </a:graphicData>
        </a:graphic>
      </p:graphicFrame>
      <p:pic>
        <p:nvPicPr>
          <p:cNvPr id="345107" name="Picture 19">
            <a:extLst>
              <a:ext uri="{FF2B5EF4-FFF2-40B4-BE49-F238E27FC236}">
                <a16:creationId xmlns:a16="http://schemas.microsoft.com/office/drawing/2014/main" id="{053C6B2F-C98D-4EAA-BD04-CE930BAFCF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4221163"/>
            <a:ext cx="2054225" cy="1568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3132F133-92A1-4FAA-9EB7-F076A0B593FE}"/>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45096">
                                            <p:bg/>
                                          </p:spTgt>
                                        </p:tgtEl>
                                        <p:attrNameLst>
                                          <p:attrName>style.visibility</p:attrName>
                                        </p:attrNameLst>
                                      </p:cBhvr>
                                      <p:to>
                                        <p:strVal val="visible"/>
                                      </p:to>
                                    </p:set>
                                    <p:animEffect transition="in" filter="checkerboard(across)">
                                      <p:cBhvr>
                                        <p:cTn id="7" dur="500"/>
                                        <p:tgtEl>
                                          <p:spTgt spid="345096">
                                            <p:bg/>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345096">
                                            <p:txEl>
                                              <p:pRg st="0" end="0"/>
                                            </p:txEl>
                                          </p:spTgt>
                                        </p:tgtEl>
                                        <p:attrNameLst>
                                          <p:attrName>style.visibility</p:attrName>
                                        </p:attrNameLst>
                                      </p:cBhvr>
                                      <p:to>
                                        <p:strVal val="visible"/>
                                      </p:to>
                                    </p:set>
                                    <p:animEffect transition="in" filter="checkerboard(across)">
                                      <p:cBhvr>
                                        <p:cTn id="11" dur="500"/>
                                        <p:tgtEl>
                                          <p:spTgt spid="34509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345096">
                                            <p:txEl>
                                              <p:pRg st="1" end="1"/>
                                            </p:txEl>
                                          </p:spTgt>
                                        </p:tgtEl>
                                        <p:attrNameLst>
                                          <p:attrName>style.visibility</p:attrName>
                                        </p:attrNameLst>
                                      </p:cBhvr>
                                      <p:to>
                                        <p:strVal val="visible"/>
                                      </p:to>
                                    </p:set>
                                    <p:animEffect transition="in" filter="checkerboard(across)">
                                      <p:cBhvr>
                                        <p:cTn id="16" dur="500"/>
                                        <p:tgtEl>
                                          <p:spTgt spid="345096">
                                            <p:txEl>
                                              <p:pRg st="1" end="1"/>
                                            </p:txEl>
                                          </p:spTgt>
                                        </p:tgtEl>
                                      </p:cBhvr>
                                    </p:animEffect>
                                  </p:childTnLst>
                                </p:cTn>
                              </p:par>
                            </p:childTnLst>
                          </p:cTn>
                        </p:par>
                        <p:par>
                          <p:cTn id="17" fill="hold" nodeType="afterGroup">
                            <p:stCondLst>
                              <p:cond delay="500"/>
                            </p:stCondLst>
                            <p:childTnLst>
                              <p:par>
                                <p:cTn id="18" presetID="53" presetClass="entr" presetSubtype="0" fill="hold" nodeType="afterEffect">
                                  <p:stCondLst>
                                    <p:cond delay="0"/>
                                  </p:stCondLst>
                                  <p:childTnLst>
                                    <p:set>
                                      <p:cBhvr>
                                        <p:cTn id="19" dur="1" fill="hold">
                                          <p:stCondLst>
                                            <p:cond delay="0"/>
                                          </p:stCondLst>
                                        </p:cTn>
                                        <p:tgtEl>
                                          <p:spTgt spid="345105"/>
                                        </p:tgtEl>
                                        <p:attrNameLst>
                                          <p:attrName>style.visibility</p:attrName>
                                        </p:attrNameLst>
                                      </p:cBhvr>
                                      <p:to>
                                        <p:strVal val="visible"/>
                                      </p:to>
                                    </p:set>
                                    <p:anim calcmode="lin" valueType="num">
                                      <p:cBhvr>
                                        <p:cTn id="20" dur="500" fill="hold"/>
                                        <p:tgtEl>
                                          <p:spTgt spid="345105"/>
                                        </p:tgtEl>
                                        <p:attrNameLst>
                                          <p:attrName>ppt_w</p:attrName>
                                        </p:attrNameLst>
                                      </p:cBhvr>
                                      <p:tavLst>
                                        <p:tav tm="0">
                                          <p:val>
                                            <p:fltVal val="0"/>
                                          </p:val>
                                        </p:tav>
                                        <p:tav tm="100000">
                                          <p:val>
                                            <p:strVal val="#ppt_w"/>
                                          </p:val>
                                        </p:tav>
                                      </p:tavLst>
                                    </p:anim>
                                    <p:anim calcmode="lin" valueType="num">
                                      <p:cBhvr>
                                        <p:cTn id="21" dur="500" fill="hold"/>
                                        <p:tgtEl>
                                          <p:spTgt spid="345105"/>
                                        </p:tgtEl>
                                        <p:attrNameLst>
                                          <p:attrName>ppt_h</p:attrName>
                                        </p:attrNameLst>
                                      </p:cBhvr>
                                      <p:tavLst>
                                        <p:tav tm="0">
                                          <p:val>
                                            <p:fltVal val="0"/>
                                          </p:val>
                                        </p:tav>
                                        <p:tav tm="100000">
                                          <p:val>
                                            <p:strVal val="#ppt_h"/>
                                          </p:val>
                                        </p:tav>
                                      </p:tavLst>
                                    </p:anim>
                                    <p:animEffect transition="in" filter="fade">
                                      <p:cBhvr>
                                        <p:cTn id="22" dur="500"/>
                                        <p:tgtEl>
                                          <p:spTgt spid="345105"/>
                                        </p:tgtEl>
                                      </p:cBhvr>
                                    </p:animEffect>
                                  </p:childTnLst>
                                  <p:subTnLst>
                                    <p:set>
                                      <p:cBhvr override="childStyle">
                                        <p:cTn dur="1" fill="hold" display="0" masterRel="nextClick" afterEffect="1"/>
                                        <p:tgtEl>
                                          <p:spTgt spid="345105"/>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45096">
                                            <p:txEl>
                                              <p:pRg st="2" end="2"/>
                                            </p:txEl>
                                          </p:spTgt>
                                        </p:tgtEl>
                                        <p:attrNameLst>
                                          <p:attrName>style.visibility</p:attrName>
                                        </p:attrNameLst>
                                      </p:cBhvr>
                                      <p:to>
                                        <p:strVal val="visible"/>
                                      </p:to>
                                    </p:set>
                                    <p:animEffect transition="in" filter="checkerboard(across)">
                                      <p:cBhvr>
                                        <p:cTn id="27" dur="500"/>
                                        <p:tgtEl>
                                          <p:spTgt spid="345096">
                                            <p:txEl>
                                              <p:pRg st="2" end="2"/>
                                            </p:txEl>
                                          </p:spTgt>
                                        </p:tgtEl>
                                      </p:cBhvr>
                                    </p:animEffect>
                                  </p:childTnLst>
                                </p:cTn>
                              </p:par>
                            </p:childTnLst>
                          </p:cTn>
                        </p:par>
                        <p:par>
                          <p:cTn id="28" fill="hold" nodeType="afterGroup">
                            <p:stCondLst>
                              <p:cond delay="500"/>
                            </p:stCondLst>
                            <p:childTnLst>
                              <p:par>
                                <p:cTn id="29" presetID="53" presetClass="entr" presetSubtype="0" fill="hold" nodeType="afterEffect">
                                  <p:stCondLst>
                                    <p:cond delay="0"/>
                                  </p:stCondLst>
                                  <p:childTnLst>
                                    <p:set>
                                      <p:cBhvr>
                                        <p:cTn id="30" dur="1" fill="hold">
                                          <p:stCondLst>
                                            <p:cond delay="0"/>
                                          </p:stCondLst>
                                        </p:cTn>
                                        <p:tgtEl>
                                          <p:spTgt spid="345106"/>
                                        </p:tgtEl>
                                        <p:attrNameLst>
                                          <p:attrName>style.visibility</p:attrName>
                                        </p:attrNameLst>
                                      </p:cBhvr>
                                      <p:to>
                                        <p:strVal val="visible"/>
                                      </p:to>
                                    </p:set>
                                    <p:anim calcmode="lin" valueType="num">
                                      <p:cBhvr>
                                        <p:cTn id="31" dur="500" fill="hold"/>
                                        <p:tgtEl>
                                          <p:spTgt spid="345106"/>
                                        </p:tgtEl>
                                        <p:attrNameLst>
                                          <p:attrName>ppt_w</p:attrName>
                                        </p:attrNameLst>
                                      </p:cBhvr>
                                      <p:tavLst>
                                        <p:tav tm="0">
                                          <p:val>
                                            <p:fltVal val="0"/>
                                          </p:val>
                                        </p:tav>
                                        <p:tav tm="100000">
                                          <p:val>
                                            <p:strVal val="#ppt_w"/>
                                          </p:val>
                                        </p:tav>
                                      </p:tavLst>
                                    </p:anim>
                                    <p:anim calcmode="lin" valueType="num">
                                      <p:cBhvr>
                                        <p:cTn id="32" dur="500" fill="hold"/>
                                        <p:tgtEl>
                                          <p:spTgt spid="345106"/>
                                        </p:tgtEl>
                                        <p:attrNameLst>
                                          <p:attrName>ppt_h</p:attrName>
                                        </p:attrNameLst>
                                      </p:cBhvr>
                                      <p:tavLst>
                                        <p:tav tm="0">
                                          <p:val>
                                            <p:fltVal val="0"/>
                                          </p:val>
                                        </p:tav>
                                        <p:tav tm="100000">
                                          <p:val>
                                            <p:strVal val="#ppt_h"/>
                                          </p:val>
                                        </p:tav>
                                      </p:tavLst>
                                    </p:anim>
                                    <p:animEffect transition="in" filter="fade">
                                      <p:cBhvr>
                                        <p:cTn id="33" dur="500"/>
                                        <p:tgtEl>
                                          <p:spTgt spid="345106"/>
                                        </p:tgtEl>
                                      </p:cBhvr>
                                    </p:animEffect>
                                  </p:childTnLst>
                                  <p:subTnLst>
                                    <p:set>
                                      <p:cBhvr override="childStyle">
                                        <p:cTn dur="1" fill="hold" display="0" masterRel="nextClick" afterEffect="1"/>
                                        <p:tgtEl>
                                          <p:spTgt spid="345106"/>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345096">
                                            <p:txEl>
                                              <p:pRg st="3" end="3"/>
                                            </p:txEl>
                                          </p:spTgt>
                                        </p:tgtEl>
                                        <p:attrNameLst>
                                          <p:attrName>style.visibility</p:attrName>
                                        </p:attrNameLst>
                                      </p:cBhvr>
                                      <p:to>
                                        <p:strVal val="visible"/>
                                      </p:to>
                                    </p:set>
                                    <p:animEffect transition="in" filter="checkerboard(across)">
                                      <p:cBhvr>
                                        <p:cTn id="38" dur="500"/>
                                        <p:tgtEl>
                                          <p:spTgt spid="345096">
                                            <p:txEl>
                                              <p:pRg st="3" end="3"/>
                                            </p:txEl>
                                          </p:spTgt>
                                        </p:tgtEl>
                                      </p:cBhvr>
                                    </p:animEffect>
                                  </p:childTnLst>
                                </p:cTn>
                              </p:par>
                            </p:childTnLst>
                          </p:cTn>
                        </p:par>
                        <p:par>
                          <p:cTn id="39" fill="hold" nodeType="afterGroup">
                            <p:stCondLst>
                              <p:cond delay="500"/>
                            </p:stCondLst>
                            <p:childTnLst>
                              <p:par>
                                <p:cTn id="40" presetID="53" presetClass="entr" presetSubtype="0" fill="hold" nodeType="afterEffect">
                                  <p:stCondLst>
                                    <p:cond delay="0"/>
                                  </p:stCondLst>
                                  <p:childTnLst>
                                    <p:set>
                                      <p:cBhvr>
                                        <p:cTn id="41" dur="1" fill="hold">
                                          <p:stCondLst>
                                            <p:cond delay="0"/>
                                          </p:stCondLst>
                                        </p:cTn>
                                        <p:tgtEl>
                                          <p:spTgt spid="345107"/>
                                        </p:tgtEl>
                                        <p:attrNameLst>
                                          <p:attrName>style.visibility</p:attrName>
                                        </p:attrNameLst>
                                      </p:cBhvr>
                                      <p:to>
                                        <p:strVal val="visible"/>
                                      </p:to>
                                    </p:set>
                                    <p:anim calcmode="lin" valueType="num">
                                      <p:cBhvr>
                                        <p:cTn id="42" dur="500" fill="hold"/>
                                        <p:tgtEl>
                                          <p:spTgt spid="345107"/>
                                        </p:tgtEl>
                                        <p:attrNameLst>
                                          <p:attrName>ppt_w</p:attrName>
                                        </p:attrNameLst>
                                      </p:cBhvr>
                                      <p:tavLst>
                                        <p:tav tm="0">
                                          <p:val>
                                            <p:fltVal val="0"/>
                                          </p:val>
                                        </p:tav>
                                        <p:tav tm="100000">
                                          <p:val>
                                            <p:strVal val="#ppt_w"/>
                                          </p:val>
                                        </p:tav>
                                      </p:tavLst>
                                    </p:anim>
                                    <p:anim calcmode="lin" valueType="num">
                                      <p:cBhvr>
                                        <p:cTn id="43" dur="500" fill="hold"/>
                                        <p:tgtEl>
                                          <p:spTgt spid="345107"/>
                                        </p:tgtEl>
                                        <p:attrNameLst>
                                          <p:attrName>ppt_h</p:attrName>
                                        </p:attrNameLst>
                                      </p:cBhvr>
                                      <p:tavLst>
                                        <p:tav tm="0">
                                          <p:val>
                                            <p:fltVal val="0"/>
                                          </p:val>
                                        </p:tav>
                                        <p:tav tm="100000">
                                          <p:val>
                                            <p:strVal val="#ppt_h"/>
                                          </p:val>
                                        </p:tav>
                                      </p:tavLst>
                                    </p:anim>
                                    <p:animEffect transition="in" filter="fade">
                                      <p:cBhvr>
                                        <p:cTn id="44" dur="500"/>
                                        <p:tgtEl>
                                          <p:spTgt spid="345107"/>
                                        </p:tgtEl>
                                      </p:cBhvr>
                                    </p:animEffect>
                                  </p:childTnLst>
                                  <p:subTnLst>
                                    <p:set>
                                      <p:cBhvr override="childStyle">
                                        <p:cTn dur="1" fill="hold" display="0" masterRel="nextClick" afterEffect="1"/>
                                        <p:tgtEl>
                                          <p:spTgt spid="34510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6"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1234" name="Text Box 2">
            <a:extLst>
              <a:ext uri="{FF2B5EF4-FFF2-40B4-BE49-F238E27FC236}">
                <a16:creationId xmlns:a16="http://schemas.microsoft.com/office/drawing/2014/main" id="{82EA11CE-DD64-4570-A957-B9BBF08E9FFC}"/>
              </a:ext>
            </a:extLst>
          </p:cNvPr>
          <p:cNvSpPr txBox="1">
            <a:spLocks noChangeArrowheads="1"/>
          </p:cNvSpPr>
          <p:nvPr/>
        </p:nvSpPr>
        <p:spPr bwMode="auto">
          <a:xfrm>
            <a:off x="2054225" y="26447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51235" name="Rectangle 3">
            <a:extLst>
              <a:ext uri="{FF2B5EF4-FFF2-40B4-BE49-F238E27FC236}">
                <a16:creationId xmlns:a16="http://schemas.microsoft.com/office/drawing/2014/main" id="{6D762D49-B3FF-417E-9FF1-C6403A19ED8E}"/>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51236" name="Rectangle 4">
            <a:extLst>
              <a:ext uri="{FF2B5EF4-FFF2-40B4-BE49-F238E27FC236}">
                <a16:creationId xmlns:a16="http://schemas.microsoft.com/office/drawing/2014/main" id="{99C372EB-6B25-4F5A-942A-7A3E188A3A09}"/>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51237" name="Rectangle 5">
            <a:extLst>
              <a:ext uri="{FF2B5EF4-FFF2-40B4-BE49-F238E27FC236}">
                <a16:creationId xmlns:a16="http://schemas.microsoft.com/office/drawing/2014/main" id="{76BA3CE8-4CD0-462F-BD95-1FD57BC618A7}"/>
              </a:ext>
            </a:extLst>
          </p:cNvPr>
          <p:cNvSpPr>
            <a:spLocks noChangeArrowheads="1"/>
          </p:cNvSpPr>
          <p:nvPr/>
        </p:nvSpPr>
        <p:spPr bwMode="auto">
          <a:xfrm>
            <a:off x="395288" y="1268413"/>
            <a:ext cx="8499475" cy="291306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a:solidFill>
                  <a:srgbClr val="0000FF"/>
                </a:solidFill>
              </a:rPr>
              <a:t>L’allure qualitative de la réponse des matériaux aux essais caractéristiques (écrouissage, fluage, relaxation)permet de les classer à l’aide des qualificatifs: </a:t>
            </a:r>
          </a:p>
          <a:p>
            <a:pPr lvl="1" algn="justLow">
              <a:lnSpc>
                <a:spcPct val="110000"/>
              </a:lnSpc>
              <a:buClr>
                <a:schemeClr val="hlink"/>
              </a:buClr>
              <a:buFont typeface="Wingdings" panose="05000000000000000000" pitchFamily="2" charset="2"/>
              <a:buChar char="Ø"/>
            </a:pPr>
            <a:r>
              <a:rPr lang="fr-FR" altLang="fr-FR">
                <a:solidFill>
                  <a:srgbClr val="0000FF"/>
                </a:solidFill>
              </a:rPr>
              <a:t> rigide, </a:t>
            </a:r>
          </a:p>
          <a:p>
            <a:pPr lvl="1" algn="justLow">
              <a:lnSpc>
                <a:spcPct val="110000"/>
              </a:lnSpc>
              <a:buClr>
                <a:schemeClr val="hlink"/>
              </a:buClr>
              <a:buFont typeface="Wingdings" panose="05000000000000000000" pitchFamily="2" charset="2"/>
              <a:buChar char="Ø"/>
            </a:pPr>
            <a:r>
              <a:rPr lang="fr-FR" altLang="fr-FR">
                <a:solidFill>
                  <a:srgbClr val="0000FF"/>
                </a:solidFill>
              </a:rPr>
              <a:t> élastique, </a:t>
            </a:r>
          </a:p>
          <a:p>
            <a:pPr lvl="1" algn="justLow">
              <a:lnSpc>
                <a:spcPct val="110000"/>
              </a:lnSpc>
              <a:buClr>
                <a:schemeClr val="hlink"/>
              </a:buClr>
              <a:buFont typeface="Wingdings" panose="05000000000000000000" pitchFamily="2" charset="2"/>
              <a:buChar char="Ø"/>
            </a:pPr>
            <a:r>
              <a:rPr lang="fr-FR" altLang="fr-FR">
                <a:solidFill>
                  <a:srgbClr val="0000FF"/>
                </a:solidFill>
              </a:rPr>
              <a:t> visqueux plastique et </a:t>
            </a:r>
          </a:p>
          <a:p>
            <a:pPr lvl="1" algn="justLow">
              <a:lnSpc>
                <a:spcPct val="110000"/>
              </a:lnSpc>
              <a:buClr>
                <a:schemeClr val="hlink"/>
              </a:buClr>
              <a:buFont typeface="Wingdings" panose="05000000000000000000" pitchFamily="2" charset="2"/>
              <a:buChar char="Ø"/>
            </a:pPr>
            <a:r>
              <a:rPr lang="fr-FR" altLang="fr-FR">
                <a:solidFill>
                  <a:srgbClr val="0000FF"/>
                </a:solidFill>
              </a:rPr>
              <a:t> parfaitement plastique. </a:t>
            </a:r>
          </a:p>
        </p:txBody>
      </p:sp>
      <p:sp>
        <p:nvSpPr>
          <p:cNvPr id="351238" name="Rectangle 6">
            <a:extLst>
              <a:ext uri="{FF2B5EF4-FFF2-40B4-BE49-F238E27FC236}">
                <a16:creationId xmlns:a16="http://schemas.microsoft.com/office/drawing/2014/main" id="{0D8FA11E-0C8F-40D4-B220-8DFB070C83F8}"/>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Comportement rhéologique des géomatériaux</a:t>
            </a:r>
          </a:p>
        </p:txBody>
      </p:sp>
      <p:sp>
        <p:nvSpPr>
          <p:cNvPr id="351239" name="Line 7">
            <a:extLst>
              <a:ext uri="{FF2B5EF4-FFF2-40B4-BE49-F238E27FC236}">
                <a16:creationId xmlns:a16="http://schemas.microsoft.com/office/drawing/2014/main" id="{857AA576-689C-4ACD-95E4-820F18D68D31}"/>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51241" name="Text Box 9">
            <a:extLst>
              <a:ext uri="{FF2B5EF4-FFF2-40B4-BE49-F238E27FC236}">
                <a16:creationId xmlns:a16="http://schemas.microsoft.com/office/drawing/2014/main" id="{41966A5B-B4BF-46B1-A668-4AFDCD62F588}"/>
              </a:ext>
            </a:extLst>
          </p:cNvPr>
          <p:cNvSpPr txBox="1">
            <a:spLocks noChangeArrowheads="1"/>
          </p:cNvSpPr>
          <p:nvPr/>
        </p:nvSpPr>
        <p:spPr bwMode="auto">
          <a:xfrm>
            <a:off x="2195513" y="692150"/>
            <a:ext cx="5616575" cy="466725"/>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a:solidFill>
                  <a:schemeClr val="hlink"/>
                </a:solidFill>
              </a:rPr>
              <a:t>Comportement réel</a:t>
            </a:r>
          </a:p>
        </p:txBody>
      </p:sp>
      <p:sp>
        <p:nvSpPr>
          <p:cNvPr id="351242" name="Rectangle 10">
            <a:extLst>
              <a:ext uri="{FF2B5EF4-FFF2-40B4-BE49-F238E27FC236}">
                <a16:creationId xmlns:a16="http://schemas.microsoft.com/office/drawing/2014/main" id="{512CD3D4-4B86-4839-BAC4-C241CA5D43C0}"/>
              </a:ext>
            </a:extLst>
          </p:cNvPr>
          <p:cNvSpPr>
            <a:spLocks noChangeArrowheads="1"/>
          </p:cNvSpPr>
          <p:nvPr/>
        </p:nvSpPr>
        <p:spPr bwMode="auto">
          <a:xfrm>
            <a:off x="395288" y="4292600"/>
            <a:ext cx="8499475" cy="90487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a:solidFill>
                  <a:srgbClr val="0000FF"/>
                </a:solidFill>
              </a:rPr>
              <a:t>A chaque schéma type correspond une théorie mathématique:</a:t>
            </a:r>
          </a:p>
        </p:txBody>
      </p:sp>
      <p:sp>
        <p:nvSpPr>
          <p:cNvPr id="11" name="Rectangle 10">
            <a:extLst>
              <a:ext uri="{FF2B5EF4-FFF2-40B4-BE49-F238E27FC236}">
                <a16:creationId xmlns:a16="http://schemas.microsoft.com/office/drawing/2014/main" id="{9F760844-C7B8-4E78-B4E1-5294A04465FB}"/>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1237">
                                            <p:bg/>
                                          </p:spTgt>
                                        </p:tgtEl>
                                        <p:attrNameLst>
                                          <p:attrName>style.visibility</p:attrName>
                                        </p:attrNameLst>
                                      </p:cBhvr>
                                      <p:to>
                                        <p:strVal val="visible"/>
                                      </p:to>
                                    </p:set>
                                    <p:animEffect transition="in" filter="checkerboard(across)">
                                      <p:cBhvr>
                                        <p:cTn id="7" dur="500"/>
                                        <p:tgtEl>
                                          <p:spTgt spid="351237">
                                            <p:bg/>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351237">
                                            <p:txEl>
                                              <p:pRg st="0" end="0"/>
                                            </p:txEl>
                                          </p:spTgt>
                                        </p:tgtEl>
                                        <p:attrNameLst>
                                          <p:attrName>style.visibility</p:attrName>
                                        </p:attrNameLst>
                                      </p:cBhvr>
                                      <p:to>
                                        <p:strVal val="visible"/>
                                      </p:to>
                                    </p:set>
                                    <p:animEffect transition="in" filter="checkerboard(across)">
                                      <p:cBhvr>
                                        <p:cTn id="11" dur="500"/>
                                        <p:tgtEl>
                                          <p:spTgt spid="35123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351237">
                                            <p:txEl>
                                              <p:pRg st="1" end="1"/>
                                            </p:txEl>
                                          </p:spTgt>
                                        </p:tgtEl>
                                        <p:attrNameLst>
                                          <p:attrName>style.visibility</p:attrName>
                                        </p:attrNameLst>
                                      </p:cBhvr>
                                      <p:to>
                                        <p:strVal val="visible"/>
                                      </p:to>
                                    </p:set>
                                    <p:animEffect transition="in" filter="checkerboard(across)">
                                      <p:cBhvr>
                                        <p:cTn id="16" dur="500"/>
                                        <p:tgtEl>
                                          <p:spTgt spid="35123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51237">
                                            <p:txEl>
                                              <p:pRg st="2" end="2"/>
                                            </p:txEl>
                                          </p:spTgt>
                                        </p:tgtEl>
                                        <p:attrNameLst>
                                          <p:attrName>style.visibility</p:attrName>
                                        </p:attrNameLst>
                                      </p:cBhvr>
                                      <p:to>
                                        <p:strVal val="visible"/>
                                      </p:to>
                                    </p:set>
                                    <p:animEffect transition="in" filter="checkerboard(across)">
                                      <p:cBhvr>
                                        <p:cTn id="21" dur="500"/>
                                        <p:tgtEl>
                                          <p:spTgt spid="35123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351237">
                                            <p:txEl>
                                              <p:pRg st="3" end="3"/>
                                            </p:txEl>
                                          </p:spTgt>
                                        </p:tgtEl>
                                        <p:attrNameLst>
                                          <p:attrName>style.visibility</p:attrName>
                                        </p:attrNameLst>
                                      </p:cBhvr>
                                      <p:to>
                                        <p:strVal val="visible"/>
                                      </p:to>
                                    </p:set>
                                    <p:animEffect transition="in" filter="checkerboard(across)">
                                      <p:cBhvr>
                                        <p:cTn id="26" dur="500"/>
                                        <p:tgtEl>
                                          <p:spTgt spid="351237">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351237">
                                            <p:txEl>
                                              <p:pRg st="4" end="4"/>
                                            </p:txEl>
                                          </p:spTgt>
                                        </p:tgtEl>
                                        <p:attrNameLst>
                                          <p:attrName>style.visibility</p:attrName>
                                        </p:attrNameLst>
                                      </p:cBhvr>
                                      <p:to>
                                        <p:strVal val="visible"/>
                                      </p:to>
                                    </p:set>
                                    <p:animEffect transition="in" filter="checkerboard(across)">
                                      <p:cBhvr>
                                        <p:cTn id="31" dur="500"/>
                                        <p:tgtEl>
                                          <p:spTgt spid="351237">
                                            <p:txEl>
                                              <p:pRg st="4" end="4"/>
                                            </p:txEl>
                                          </p:spTgt>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351242">
                                            <p:bg/>
                                          </p:spTgt>
                                        </p:tgtEl>
                                        <p:attrNameLst>
                                          <p:attrName>style.visibility</p:attrName>
                                        </p:attrNameLst>
                                      </p:cBhvr>
                                      <p:to>
                                        <p:strVal val="visible"/>
                                      </p:to>
                                    </p:set>
                                    <p:animEffect transition="in" filter="checkerboard(across)">
                                      <p:cBhvr>
                                        <p:cTn id="34" dur="500"/>
                                        <p:tgtEl>
                                          <p:spTgt spid="351242">
                                            <p:bg/>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351242">
                                            <p:txEl>
                                              <p:pRg st="0" end="0"/>
                                            </p:txEl>
                                          </p:spTgt>
                                        </p:tgtEl>
                                        <p:attrNameLst>
                                          <p:attrName>style.visibility</p:attrName>
                                        </p:attrNameLst>
                                      </p:cBhvr>
                                      <p:to>
                                        <p:strVal val="visible"/>
                                      </p:to>
                                    </p:set>
                                    <p:animEffect transition="in" filter="checkerboard(across)">
                                      <p:cBhvr>
                                        <p:cTn id="39" dur="500"/>
                                        <p:tgtEl>
                                          <p:spTgt spid="3512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7" grpId="0" build="allAtOnce" animBg="1"/>
      <p:bldP spid="351242"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138" name="Text Box 2">
            <a:extLst>
              <a:ext uri="{FF2B5EF4-FFF2-40B4-BE49-F238E27FC236}">
                <a16:creationId xmlns:a16="http://schemas.microsoft.com/office/drawing/2014/main" id="{F4C06CC3-A8E7-43F8-8387-4D2A3E6DBDF3}"/>
              </a:ext>
            </a:extLst>
          </p:cNvPr>
          <p:cNvSpPr txBox="1">
            <a:spLocks noChangeArrowheads="1"/>
          </p:cNvSpPr>
          <p:nvPr/>
        </p:nvSpPr>
        <p:spPr bwMode="auto">
          <a:xfrm>
            <a:off x="2054225" y="26447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47139" name="Rectangle 3">
            <a:extLst>
              <a:ext uri="{FF2B5EF4-FFF2-40B4-BE49-F238E27FC236}">
                <a16:creationId xmlns:a16="http://schemas.microsoft.com/office/drawing/2014/main" id="{88AEBEF2-AF73-4A2F-9A6D-F8C008212EA6}"/>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47140" name="Rectangle 4">
            <a:extLst>
              <a:ext uri="{FF2B5EF4-FFF2-40B4-BE49-F238E27FC236}">
                <a16:creationId xmlns:a16="http://schemas.microsoft.com/office/drawing/2014/main" id="{BE2311A0-1393-446B-9E20-F915E5718AD5}"/>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47143" name="Rectangle 7">
            <a:extLst>
              <a:ext uri="{FF2B5EF4-FFF2-40B4-BE49-F238E27FC236}">
                <a16:creationId xmlns:a16="http://schemas.microsoft.com/office/drawing/2014/main" id="{27FB0DD0-DE1F-41DF-9EA8-6A3C864965B0}"/>
              </a:ext>
            </a:extLst>
          </p:cNvPr>
          <p:cNvSpPr>
            <a:spLocks noChangeArrowheads="1"/>
          </p:cNvSpPr>
          <p:nvPr/>
        </p:nvSpPr>
        <p:spPr bwMode="auto">
          <a:xfrm>
            <a:off x="395288" y="1212850"/>
            <a:ext cx="8499475" cy="1306513"/>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a:solidFill>
                  <a:srgbClr val="0000FF"/>
                </a:solidFill>
              </a:rPr>
              <a:t>Dans </a:t>
            </a:r>
            <a:r>
              <a:rPr lang="fr-FR" altLang="fr-FR">
                <a:solidFill>
                  <a:srgbClr val="009900"/>
                </a:solidFill>
              </a:rPr>
              <a:t>l'essai d'écrouissage</a:t>
            </a:r>
            <a:r>
              <a:rPr lang="fr-FR" altLang="fr-FR">
                <a:solidFill>
                  <a:srgbClr val="0000FF"/>
                </a:solidFill>
              </a:rPr>
              <a:t> en traction ou compression simples, la vitesse de déformation est constante. C'est l'essai le plus couramment utilisé.</a:t>
            </a:r>
          </a:p>
        </p:txBody>
      </p:sp>
      <p:sp>
        <p:nvSpPr>
          <p:cNvPr id="347144" name="Rectangle 8">
            <a:extLst>
              <a:ext uri="{FF2B5EF4-FFF2-40B4-BE49-F238E27FC236}">
                <a16:creationId xmlns:a16="http://schemas.microsoft.com/office/drawing/2014/main" id="{3CF34BB5-7D3C-4843-807E-9C1D89908AF6}"/>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Comportement rhéologique des géomatériaux</a:t>
            </a:r>
          </a:p>
        </p:txBody>
      </p:sp>
      <p:sp>
        <p:nvSpPr>
          <p:cNvPr id="347145" name="Line 9">
            <a:extLst>
              <a:ext uri="{FF2B5EF4-FFF2-40B4-BE49-F238E27FC236}">
                <a16:creationId xmlns:a16="http://schemas.microsoft.com/office/drawing/2014/main" id="{D3A63DCB-78C1-4AD4-8234-47B4962F8AFC}"/>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47148" name="Text Box 12">
            <a:extLst>
              <a:ext uri="{FF2B5EF4-FFF2-40B4-BE49-F238E27FC236}">
                <a16:creationId xmlns:a16="http://schemas.microsoft.com/office/drawing/2014/main" id="{4C139F60-B190-479B-9EF3-C5243DE33587}"/>
              </a:ext>
            </a:extLst>
          </p:cNvPr>
          <p:cNvSpPr txBox="1">
            <a:spLocks noChangeArrowheads="1"/>
          </p:cNvSpPr>
          <p:nvPr/>
        </p:nvSpPr>
        <p:spPr bwMode="auto">
          <a:xfrm>
            <a:off x="2195513" y="692150"/>
            <a:ext cx="5616575" cy="466725"/>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a:solidFill>
                  <a:schemeClr val="hlink"/>
                </a:solidFill>
              </a:rPr>
              <a:t>Comportement réel</a:t>
            </a:r>
          </a:p>
        </p:txBody>
      </p:sp>
      <p:pic>
        <p:nvPicPr>
          <p:cNvPr id="347155" name="Picture 19">
            <a:extLst>
              <a:ext uri="{FF2B5EF4-FFF2-40B4-BE49-F238E27FC236}">
                <a16:creationId xmlns:a16="http://schemas.microsoft.com/office/drawing/2014/main" id="{A47E936C-3723-49DE-85F1-1B9B8DC4D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2571750"/>
            <a:ext cx="5000625" cy="2000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77C87E4C-3629-4E3F-A09C-03DB1CCB1D7C}"/>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47143">
                                            <p:bg/>
                                          </p:spTgt>
                                        </p:tgtEl>
                                        <p:attrNameLst>
                                          <p:attrName>style.visibility</p:attrName>
                                        </p:attrNameLst>
                                      </p:cBhvr>
                                      <p:to>
                                        <p:strVal val="visible"/>
                                      </p:to>
                                    </p:set>
                                    <p:animEffect transition="in" filter="checkerboard(across)">
                                      <p:cBhvr>
                                        <p:cTn id="7" dur="500"/>
                                        <p:tgtEl>
                                          <p:spTgt spid="347143">
                                            <p:bg/>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347143">
                                            <p:txEl>
                                              <p:pRg st="0" end="0"/>
                                            </p:txEl>
                                          </p:spTgt>
                                        </p:tgtEl>
                                        <p:attrNameLst>
                                          <p:attrName>style.visibility</p:attrName>
                                        </p:attrNameLst>
                                      </p:cBhvr>
                                      <p:to>
                                        <p:strVal val="visible"/>
                                      </p:to>
                                    </p:set>
                                    <p:animEffect transition="in" filter="checkerboard(across)">
                                      <p:cBhvr>
                                        <p:cTn id="11" dur="500"/>
                                        <p:tgtEl>
                                          <p:spTgt spid="34714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347155"/>
                                        </p:tgtEl>
                                        <p:attrNameLst>
                                          <p:attrName>style.visibility</p:attrName>
                                        </p:attrNameLst>
                                      </p:cBhvr>
                                      <p:to>
                                        <p:strVal val="visible"/>
                                      </p:to>
                                    </p:set>
                                    <p:anim calcmode="lin" valueType="num">
                                      <p:cBhvr>
                                        <p:cTn id="16" dur="500" fill="hold"/>
                                        <p:tgtEl>
                                          <p:spTgt spid="347155"/>
                                        </p:tgtEl>
                                        <p:attrNameLst>
                                          <p:attrName>ppt_w</p:attrName>
                                        </p:attrNameLst>
                                      </p:cBhvr>
                                      <p:tavLst>
                                        <p:tav tm="0">
                                          <p:val>
                                            <p:fltVal val="0"/>
                                          </p:val>
                                        </p:tav>
                                        <p:tav tm="100000">
                                          <p:val>
                                            <p:strVal val="#ppt_w"/>
                                          </p:val>
                                        </p:tav>
                                      </p:tavLst>
                                    </p:anim>
                                    <p:anim calcmode="lin" valueType="num">
                                      <p:cBhvr>
                                        <p:cTn id="17" dur="500" fill="hold"/>
                                        <p:tgtEl>
                                          <p:spTgt spid="347155"/>
                                        </p:tgtEl>
                                        <p:attrNameLst>
                                          <p:attrName>ppt_h</p:attrName>
                                        </p:attrNameLst>
                                      </p:cBhvr>
                                      <p:tavLst>
                                        <p:tav tm="0">
                                          <p:val>
                                            <p:fltVal val="0"/>
                                          </p:val>
                                        </p:tav>
                                        <p:tav tm="100000">
                                          <p:val>
                                            <p:strVal val="#ppt_h"/>
                                          </p:val>
                                        </p:tav>
                                      </p:tavLst>
                                    </p:anim>
                                    <p:animEffect transition="in" filter="fade">
                                      <p:cBhvr>
                                        <p:cTn id="18" dur="500"/>
                                        <p:tgtEl>
                                          <p:spTgt spid="347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3"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3282" name="Text Box 2">
            <a:extLst>
              <a:ext uri="{FF2B5EF4-FFF2-40B4-BE49-F238E27FC236}">
                <a16:creationId xmlns:a16="http://schemas.microsoft.com/office/drawing/2014/main" id="{1E720970-F365-4553-BCC6-FC50FBD10021}"/>
              </a:ext>
            </a:extLst>
          </p:cNvPr>
          <p:cNvSpPr txBox="1">
            <a:spLocks noChangeArrowheads="1"/>
          </p:cNvSpPr>
          <p:nvPr/>
        </p:nvSpPr>
        <p:spPr bwMode="auto">
          <a:xfrm>
            <a:off x="2054225" y="26447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53283" name="Rectangle 3">
            <a:extLst>
              <a:ext uri="{FF2B5EF4-FFF2-40B4-BE49-F238E27FC236}">
                <a16:creationId xmlns:a16="http://schemas.microsoft.com/office/drawing/2014/main" id="{23899B2C-2A5B-4BB3-8722-C5075CEC223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53284" name="Rectangle 4">
            <a:extLst>
              <a:ext uri="{FF2B5EF4-FFF2-40B4-BE49-F238E27FC236}">
                <a16:creationId xmlns:a16="http://schemas.microsoft.com/office/drawing/2014/main" id="{649345F5-8857-417C-A637-01C5D423C8F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53285" name="Rectangle 5">
            <a:extLst>
              <a:ext uri="{FF2B5EF4-FFF2-40B4-BE49-F238E27FC236}">
                <a16:creationId xmlns:a16="http://schemas.microsoft.com/office/drawing/2014/main" id="{F60CD43E-6239-4C5C-8C31-94D4B06F218F}"/>
              </a:ext>
            </a:extLst>
          </p:cNvPr>
          <p:cNvSpPr>
            <a:spLocks noChangeArrowheads="1"/>
          </p:cNvSpPr>
          <p:nvPr/>
        </p:nvSpPr>
        <p:spPr bwMode="auto">
          <a:xfrm>
            <a:off x="395288" y="1225550"/>
            <a:ext cx="8499475" cy="2109788"/>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a:solidFill>
                  <a:srgbClr val="0000FF"/>
                </a:solidFill>
              </a:rPr>
              <a:t>Dans </a:t>
            </a:r>
            <a:r>
              <a:rPr lang="fr-FR" altLang="fr-FR">
                <a:solidFill>
                  <a:srgbClr val="009900"/>
                </a:solidFill>
              </a:rPr>
              <a:t>l'essai de fluage</a:t>
            </a:r>
            <a:r>
              <a:rPr lang="fr-FR" altLang="fr-FR">
                <a:solidFill>
                  <a:srgbClr val="0000FF"/>
                </a:solidFill>
              </a:rPr>
              <a:t> en traction ou compression simples, on étudie le comportement de l'éprouvette lorsque la contrainte appliquée est maintenue constante. L'évolution de la déformation permet de caractériser le durcissement et la viscosité du matériau.</a:t>
            </a:r>
          </a:p>
        </p:txBody>
      </p:sp>
      <p:sp>
        <p:nvSpPr>
          <p:cNvPr id="353286" name="Rectangle 6">
            <a:extLst>
              <a:ext uri="{FF2B5EF4-FFF2-40B4-BE49-F238E27FC236}">
                <a16:creationId xmlns:a16="http://schemas.microsoft.com/office/drawing/2014/main" id="{23D3BF11-9CE6-4B6C-90DF-7987EE544C98}"/>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Comportement rhéologique des géomatériaux</a:t>
            </a:r>
          </a:p>
        </p:txBody>
      </p:sp>
      <p:sp>
        <p:nvSpPr>
          <p:cNvPr id="353287" name="Line 7">
            <a:extLst>
              <a:ext uri="{FF2B5EF4-FFF2-40B4-BE49-F238E27FC236}">
                <a16:creationId xmlns:a16="http://schemas.microsoft.com/office/drawing/2014/main" id="{CE63D6DA-BBB3-43BA-9E13-B68289BCE1E1}"/>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53289" name="Text Box 9">
            <a:extLst>
              <a:ext uri="{FF2B5EF4-FFF2-40B4-BE49-F238E27FC236}">
                <a16:creationId xmlns:a16="http://schemas.microsoft.com/office/drawing/2014/main" id="{0E7926D8-B07E-472A-8FB2-943688B519F9}"/>
              </a:ext>
            </a:extLst>
          </p:cNvPr>
          <p:cNvSpPr txBox="1">
            <a:spLocks noChangeArrowheads="1"/>
          </p:cNvSpPr>
          <p:nvPr/>
        </p:nvSpPr>
        <p:spPr bwMode="auto">
          <a:xfrm>
            <a:off x="2195513" y="692150"/>
            <a:ext cx="5616575" cy="466725"/>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a:solidFill>
                  <a:schemeClr val="hlink"/>
                </a:solidFill>
              </a:rPr>
              <a:t>Comportement réel</a:t>
            </a:r>
          </a:p>
        </p:txBody>
      </p:sp>
      <p:pic>
        <p:nvPicPr>
          <p:cNvPr id="353291" name="Picture 11">
            <a:extLst>
              <a:ext uri="{FF2B5EF4-FFF2-40B4-BE49-F238E27FC236}">
                <a16:creationId xmlns:a16="http://schemas.microsoft.com/office/drawing/2014/main" id="{4E08F814-FD95-4547-8DF6-8C8FA2EEB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429000"/>
            <a:ext cx="4895850" cy="1905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8A887617-72E5-4C23-94C9-2FAD5C6DF576}"/>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3285">
                                            <p:bg/>
                                          </p:spTgt>
                                        </p:tgtEl>
                                        <p:attrNameLst>
                                          <p:attrName>style.visibility</p:attrName>
                                        </p:attrNameLst>
                                      </p:cBhvr>
                                      <p:to>
                                        <p:strVal val="visible"/>
                                      </p:to>
                                    </p:set>
                                    <p:animEffect transition="in" filter="checkerboard(across)">
                                      <p:cBhvr>
                                        <p:cTn id="7" dur="500"/>
                                        <p:tgtEl>
                                          <p:spTgt spid="353285">
                                            <p:bg/>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353285">
                                            <p:txEl>
                                              <p:pRg st="0" end="0"/>
                                            </p:txEl>
                                          </p:spTgt>
                                        </p:tgtEl>
                                        <p:attrNameLst>
                                          <p:attrName>style.visibility</p:attrName>
                                        </p:attrNameLst>
                                      </p:cBhvr>
                                      <p:to>
                                        <p:strVal val="visible"/>
                                      </p:to>
                                    </p:set>
                                    <p:animEffect transition="in" filter="checkerboard(across)">
                                      <p:cBhvr>
                                        <p:cTn id="11" dur="500"/>
                                        <p:tgtEl>
                                          <p:spTgt spid="35328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353291"/>
                                        </p:tgtEl>
                                        <p:attrNameLst>
                                          <p:attrName>style.visibility</p:attrName>
                                        </p:attrNameLst>
                                      </p:cBhvr>
                                      <p:to>
                                        <p:strVal val="visible"/>
                                      </p:to>
                                    </p:set>
                                    <p:anim calcmode="lin" valueType="num">
                                      <p:cBhvr>
                                        <p:cTn id="16" dur="500" fill="hold"/>
                                        <p:tgtEl>
                                          <p:spTgt spid="353291"/>
                                        </p:tgtEl>
                                        <p:attrNameLst>
                                          <p:attrName>ppt_w</p:attrName>
                                        </p:attrNameLst>
                                      </p:cBhvr>
                                      <p:tavLst>
                                        <p:tav tm="0">
                                          <p:val>
                                            <p:fltVal val="0"/>
                                          </p:val>
                                        </p:tav>
                                        <p:tav tm="100000">
                                          <p:val>
                                            <p:strVal val="#ppt_w"/>
                                          </p:val>
                                        </p:tav>
                                      </p:tavLst>
                                    </p:anim>
                                    <p:anim calcmode="lin" valueType="num">
                                      <p:cBhvr>
                                        <p:cTn id="17" dur="500" fill="hold"/>
                                        <p:tgtEl>
                                          <p:spTgt spid="353291"/>
                                        </p:tgtEl>
                                        <p:attrNameLst>
                                          <p:attrName>ppt_h</p:attrName>
                                        </p:attrNameLst>
                                      </p:cBhvr>
                                      <p:tavLst>
                                        <p:tav tm="0">
                                          <p:val>
                                            <p:fltVal val="0"/>
                                          </p:val>
                                        </p:tav>
                                        <p:tav tm="100000">
                                          <p:val>
                                            <p:strVal val="#ppt_h"/>
                                          </p:val>
                                        </p:tav>
                                      </p:tavLst>
                                    </p:anim>
                                    <p:animEffect transition="in" filter="fade">
                                      <p:cBhvr>
                                        <p:cTn id="18" dur="500"/>
                                        <p:tgtEl>
                                          <p:spTgt spid="353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5"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5330" name="Text Box 2">
            <a:extLst>
              <a:ext uri="{FF2B5EF4-FFF2-40B4-BE49-F238E27FC236}">
                <a16:creationId xmlns:a16="http://schemas.microsoft.com/office/drawing/2014/main" id="{349EBC79-3E84-43B3-84E5-3FCE4C10B00B}"/>
              </a:ext>
            </a:extLst>
          </p:cNvPr>
          <p:cNvSpPr txBox="1">
            <a:spLocks noChangeArrowheads="1"/>
          </p:cNvSpPr>
          <p:nvPr/>
        </p:nvSpPr>
        <p:spPr bwMode="auto">
          <a:xfrm>
            <a:off x="2054225" y="26447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55331" name="Rectangle 3">
            <a:extLst>
              <a:ext uri="{FF2B5EF4-FFF2-40B4-BE49-F238E27FC236}">
                <a16:creationId xmlns:a16="http://schemas.microsoft.com/office/drawing/2014/main" id="{DB64A92B-E263-4D04-AFA2-7F6EF2C399AA}"/>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55332" name="Rectangle 4">
            <a:extLst>
              <a:ext uri="{FF2B5EF4-FFF2-40B4-BE49-F238E27FC236}">
                <a16:creationId xmlns:a16="http://schemas.microsoft.com/office/drawing/2014/main" id="{1F804DA8-256E-4CB5-B312-E084D71F8A79}"/>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55333" name="Rectangle 5">
            <a:extLst>
              <a:ext uri="{FF2B5EF4-FFF2-40B4-BE49-F238E27FC236}">
                <a16:creationId xmlns:a16="http://schemas.microsoft.com/office/drawing/2014/main" id="{B8A10397-714B-4E56-9BD0-EF966B96F3DF}"/>
              </a:ext>
            </a:extLst>
          </p:cNvPr>
          <p:cNvSpPr>
            <a:spLocks noChangeArrowheads="1"/>
          </p:cNvSpPr>
          <p:nvPr/>
        </p:nvSpPr>
        <p:spPr bwMode="auto">
          <a:xfrm>
            <a:off x="395288" y="1268413"/>
            <a:ext cx="8499475" cy="130651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a:solidFill>
                  <a:srgbClr val="0000FF"/>
                </a:solidFill>
              </a:rPr>
              <a:t>Dans </a:t>
            </a:r>
            <a:r>
              <a:rPr lang="fr-FR" altLang="fr-FR">
                <a:solidFill>
                  <a:srgbClr val="009900"/>
                </a:solidFill>
              </a:rPr>
              <a:t>l'essai de relaxation</a:t>
            </a:r>
            <a:r>
              <a:rPr lang="fr-FR" altLang="fr-FR">
                <a:solidFill>
                  <a:srgbClr val="0000FF"/>
                </a:solidFill>
              </a:rPr>
              <a:t> en traction ou compression simples, on étudie l'évolution des contraintes en imposant une déformation constante.</a:t>
            </a:r>
          </a:p>
        </p:txBody>
      </p:sp>
      <p:sp>
        <p:nvSpPr>
          <p:cNvPr id="355334" name="Rectangle 6">
            <a:extLst>
              <a:ext uri="{FF2B5EF4-FFF2-40B4-BE49-F238E27FC236}">
                <a16:creationId xmlns:a16="http://schemas.microsoft.com/office/drawing/2014/main" id="{BF31E644-FF40-46D4-B944-BD49B8C8331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Comportement rhéologique des géomatériaux</a:t>
            </a:r>
          </a:p>
        </p:txBody>
      </p:sp>
      <p:sp>
        <p:nvSpPr>
          <p:cNvPr id="355335" name="Line 7">
            <a:extLst>
              <a:ext uri="{FF2B5EF4-FFF2-40B4-BE49-F238E27FC236}">
                <a16:creationId xmlns:a16="http://schemas.microsoft.com/office/drawing/2014/main" id="{9E85B529-D6C6-4704-A5A3-AA2425467A14}"/>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55337" name="Text Box 9">
            <a:extLst>
              <a:ext uri="{FF2B5EF4-FFF2-40B4-BE49-F238E27FC236}">
                <a16:creationId xmlns:a16="http://schemas.microsoft.com/office/drawing/2014/main" id="{9BC2D5D1-FC57-40ED-996C-4E70ADCCE858}"/>
              </a:ext>
            </a:extLst>
          </p:cNvPr>
          <p:cNvSpPr txBox="1">
            <a:spLocks noChangeArrowheads="1"/>
          </p:cNvSpPr>
          <p:nvPr/>
        </p:nvSpPr>
        <p:spPr bwMode="auto">
          <a:xfrm>
            <a:off x="2195513" y="692150"/>
            <a:ext cx="5616575" cy="466725"/>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a:solidFill>
                  <a:schemeClr val="hlink"/>
                </a:solidFill>
              </a:rPr>
              <a:t>Comportement réel</a:t>
            </a:r>
          </a:p>
        </p:txBody>
      </p:sp>
      <p:pic>
        <p:nvPicPr>
          <p:cNvPr id="355339" name="Picture 11">
            <a:extLst>
              <a:ext uri="{FF2B5EF4-FFF2-40B4-BE49-F238E27FC236}">
                <a16:creationId xmlns:a16="http://schemas.microsoft.com/office/drawing/2014/main" id="{3B87C6AE-932E-48A1-A845-D8B79EB3A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636838"/>
            <a:ext cx="5095875" cy="2590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a:extLst>
              <a:ext uri="{FF2B5EF4-FFF2-40B4-BE49-F238E27FC236}">
                <a16:creationId xmlns:a16="http://schemas.microsoft.com/office/drawing/2014/main" id="{783CD3B4-3447-4576-8AD9-3084E50B7C93}"/>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5333">
                                            <p:bg/>
                                          </p:spTgt>
                                        </p:tgtEl>
                                        <p:attrNameLst>
                                          <p:attrName>style.visibility</p:attrName>
                                        </p:attrNameLst>
                                      </p:cBhvr>
                                      <p:to>
                                        <p:strVal val="visible"/>
                                      </p:to>
                                    </p:set>
                                    <p:animEffect transition="in" filter="checkerboard(across)">
                                      <p:cBhvr>
                                        <p:cTn id="7" dur="500"/>
                                        <p:tgtEl>
                                          <p:spTgt spid="355333">
                                            <p:bg/>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355333">
                                            <p:txEl>
                                              <p:pRg st="0" end="0"/>
                                            </p:txEl>
                                          </p:spTgt>
                                        </p:tgtEl>
                                        <p:attrNameLst>
                                          <p:attrName>style.visibility</p:attrName>
                                        </p:attrNameLst>
                                      </p:cBhvr>
                                      <p:to>
                                        <p:strVal val="visible"/>
                                      </p:to>
                                    </p:set>
                                    <p:animEffect transition="in" filter="checkerboard(across)">
                                      <p:cBhvr>
                                        <p:cTn id="11" dur="500"/>
                                        <p:tgtEl>
                                          <p:spTgt spid="35533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355339"/>
                                        </p:tgtEl>
                                        <p:attrNameLst>
                                          <p:attrName>style.visibility</p:attrName>
                                        </p:attrNameLst>
                                      </p:cBhvr>
                                      <p:to>
                                        <p:strVal val="visible"/>
                                      </p:to>
                                    </p:set>
                                    <p:anim calcmode="lin" valueType="num">
                                      <p:cBhvr>
                                        <p:cTn id="16" dur="500" fill="hold"/>
                                        <p:tgtEl>
                                          <p:spTgt spid="355339"/>
                                        </p:tgtEl>
                                        <p:attrNameLst>
                                          <p:attrName>ppt_w</p:attrName>
                                        </p:attrNameLst>
                                      </p:cBhvr>
                                      <p:tavLst>
                                        <p:tav tm="0">
                                          <p:val>
                                            <p:fltVal val="0"/>
                                          </p:val>
                                        </p:tav>
                                        <p:tav tm="100000">
                                          <p:val>
                                            <p:strVal val="#ppt_w"/>
                                          </p:val>
                                        </p:tav>
                                      </p:tavLst>
                                    </p:anim>
                                    <p:anim calcmode="lin" valueType="num">
                                      <p:cBhvr>
                                        <p:cTn id="17" dur="500" fill="hold"/>
                                        <p:tgtEl>
                                          <p:spTgt spid="355339"/>
                                        </p:tgtEl>
                                        <p:attrNameLst>
                                          <p:attrName>ppt_h</p:attrName>
                                        </p:attrNameLst>
                                      </p:cBhvr>
                                      <p:tavLst>
                                        <p:tav tm="0">
                                          <p:val>
                                            <p:fltVal val="0"/>
                                          </p:val>
                                        </p:tav>
                                        <p:tav tm="100000">
                                          <p:val>
                                            <p:strVal val="#ppt_h"/>
                                          </p:val>
                                        </p:tav>
                                      </p:tavLst>
                                    </p:anim>
                                    <p:animEffect transition="in" filter="fade">
                                      <p:cBhvr>
                                        <p:cTn id="18" dur="500"/>
                                        <p:tgtEl>
                                          <p:spTgt spid="355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3"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7378" name="Text Box 2">
            <a:extLst>
              <a:ext uri="{FF2B5EF4-FFF2-40B4-BE49-F238E27FC236}">
                <a16:creationId xmlns:a16="http://schemas.microsoft.com/office/drawing/2014/main" id="{D7A8723E-2E86-47BB-9FC7-9ECF162E246B}"/>
              </a:ext>
            </a:extLst>
          </p:cNvPr>
          <p:cNvSpPr txBox="1">
            <a:spLocks noChangeArrowheads="1"/>
          </p:cNvSpPr>
          <p:nvPr/>
        </p:nvSpPr>
        <p:spPr bwMode="auto">
          <a:xfrm>
            <a:off x="2054225" y="26447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57379" name="Rectangle 3">
            <a:extLst>
              <a:ext uri="{FF2B5EF4-FFF2-40B4-BE49-F238E27FC236}">
                <a16:creationId xmlns:a16="http://schemas.microsoft.com/office/drawing/2014/main" id="{7BA1BD4A-A60B-4EDD-9637-6C54477CBEC1}"/>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57380" name="Rectangle 4">
            <a:extLst>
              <a:ext uri="{FF2B5EF4-FFF2-40B4-BE49-F238E27FC236}">
                <a16:creationId xmlns:a16="http://schemas.microsoft.com/office/drawing/2014/main" id="{A9ECEA5D-086D-4B07-8365-173FEEB5213B}"/>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57381" name="Rectangle 5">
            <a:extLst>
              <a:ext uri="{FF2B5EF4-FFF2-40B4-BE49-F238E27FC236}">
                <a16:creationId xmlns:a16="http://schemas.microsoft.com/office/drawing/2014/main" id="{FBBAC41D-0151-4E27-8BF8-8672010BE89D}"/>
              </a:ext>
            </a:extLst>
          </p:cNvPr>
          <p:cNvSpPr>
            <a:spLocks noChangeArrowheads="1"/>
          </p:cNvSpPr>
          <p:nvPr/>
        </p:nvSpPr>
        <p:spPr bwMode="auto">
          <a:xfrm>
            <a:off x="395288" y="1268413"/>
            <a:ext cx="8499475" cy="130651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a:solidFill>
                  <a:srgbClr val="0000FF"/>
                </a:solidFill>
              </a:rPr>
              <a:t>Les </a:t>
            </a:r>
            <a:r>
              <a:rPr lang="fr-FR" altLang="fr-FR">
                <a:solidFill>
                  <a:srgbClr val="009900"/>
                </a:solidFill>
              </a:rPr>
              <a:t>essais de rupture</a:t>
            </a:r>
            <a:r>
              <a:rPr lang="fr-FR" altLang="fr-FR">
                <a:solidFill>
                  <a:srgbClr val="0000FF"/>
                </a:solidFill>
              </a:rPr>
              <a:t> sont en fait les essais précédents poussés jusqu'à la ruine totale de l'éprouvette. Ils peuvent être combinés avec des sollicitations cycliques.</a:t>
            </a:r>
          </a:p>
        </p:txBody>
      </p:sp>
      <p:sp>
        <p:nvSpPr>
          <p:cNvPr id="357382" name="Rectangle 6">
            <a:extLst>
              <a:ext uri="{FF2B5EF4-FFF2-40B4-BE49-F238E27FC236}">
                <a16:creationId xmlns:a16="http://schemas.microsoft.com/office/drawing/2014/main" id="{D125909D-4C7E-4AD6-A403-7308602E7742}"/>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Comportement rhéologique des géomatériaux</a:t>
            </a:r>
          </a:p>
        </p:txBody>
      </p:sp>
      <p:sp>
        <p:nvSpPr>
          <p:cNvPr id="357383" name="Line 7">
            <a:extLst>
              <a:ext uri="{FF2B5EF4-FFF2-40B4-BE49-F238E27FC236}">
                <a16:creationId xmlns:a16="http://schemas.microsoft.com/office/drawing/2014/main" id="{93D91A96-84F7-4EC4-9734-1CCCD39B5F30}"/>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57385" name="Text Box 9">
            <a:extLst>
              <a:ext uri="{FF2B5EF4-FFF2-40B4-BE49-F238E27FC236}">
                <a16:creationId xmlns:a16="http://schemas.microsoft.com/office/drawing/2014/main" id="{CEB810FB-CC43-4E94-A8CF-F78C4189FE62}"/>
              </a:ext>
            </a:extLst>
          </p:cNvPr>
          <p:cNvSpPr txBox="1">
            <a:spLocks noChangeArrowheads="1"/>
          </p:cNvSpPr>
          <p:nvPr/>
        </p:nvSpPr>
        <p:spPr bwMode="auto">
          <a:xfrm>
            <a:off x="2195513" y="692150"/>
            <a:ext cx="5616575" cy="466725"/>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fr-FR">
                <a:solidFill>
                  <a:schemeClr val="hlink"/>
                </a:solidFill>
              </a:rPr>
              <a:t>Comportement réel</a:t>
            </a:r>
          </a:p>
        </p:txBody>
      </p:sp>
      <p:sp>
        <p:nvSpPr>
          <p:cNvPr id="357387" name="Rectangle 11">
            <a:extLst>
              <a:ext uri="{FF2B5EF4-FFF2-40B4-BE49-F238E27FC236}">
                <a16:creationId xmlns:a16="http://schemas.microsoft.com/office/drawing/2014/main" id="{DE601747-CB82-4CB3-A3F6-C242A5B27768}"/>
              </a:ext>
            </a:extLst>
          </p:cNvPr>
          <p:cNvSpPr>
            <a:spLocks noChangeArrowheads="1"/>
          </p:cNvSpPr>
          <p:nvPr/>
        </p:nvSpPr>
        <p:spPr bwMode="auto">
          <a:xfrm>
            <a:off x="409575" y="2662238"/>
            <a:ext cx="8499475" cy="2109787"/>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dirty="0">
                <a:solidFill>
                  <a:schemeClr val="bg1"/>
                </a:solidFill>
              </a:rPr>
              <a:t>Enfin, du fait que la loi de comportement d'un matériau ne peut se borner à une simple relation entre une seule contrainte, une seule déformation et le temps, il devient de plus en plus nécessaire de réaliser des essais multidimensionnels ou multiaxiaux. </a:t>
            </a:r>
          </a:p>
        </p:txBody>
      </p:sp>
      <p:sp>
        <p:nvSpPr>
          <p:cNvPr id="11" name="Rectangle 10">
            <a:extLst>
              <a:ext uri="{FF2B5EF4-FFF2-40B4-BE49-F238E27FC236}">
                <a16:creationId xmlns:a16="http://schemas.microsoft.com/office/drawing/2014/main" id="{C5876A77-CDE9-4E12-B314-1516D10531D3}"/>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7381">
                                            <p:bg/>
                                          </p:spTgt>
                                        </p:tgtEl>
                                        <p:attrNameLst>
                                          <p:attrName>style.visibility</p:attrName>
                                        </p:attrNameLst>
                                      </p:cBhvr>
                                      <p:to>
                                        <p:strVal val="visible"/>
                                      </p:to>
                                    </p:set>
                                    <p:animEffect transition="in" filter="checkerboard(across)">
                                      <p:cBhvr>
                                        <p:cTn id="7" dur="500"/>
                                        <p:tgtEl>
                                          <p:spTgt spid="357381">
                                            <p:bg/>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357381">
                                            <p:txEl>
                                              <p:pRg st="0" end="0"/>
                                            </p:txEl>
                                          </p:spTgt>
                                        </p:tgtEl>
                                        <p:attrNameLst>
                                          <p:attrName>style.visibility</p:attrName>
                                        </p:attrNameLst>
                                      </p:cBhvr>
                                      <p:to>
                                        <p:strVal val="visible"/>
                                      </p:to>
                                    </p:set>
                                    <p:animEffect transition="in" filter="checkerboard(across)">
                                      <p:cBhvr>
                                        <p:cTn id="11" dur="500"/>
                                        <p:tgtEl>
                                          <p:spTgt spid="35738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57387"/>
                                        </p:tgtEl>
                                        <p:attrNameLst>
                                          <p:attrName>style.visibility</p:attrName>
                                        </p:attrNameLst>
                                      </p:cBhvr>
                                      <p:to>
                                        <p:strVal val="visible"/>
                                      </p:to>
                                    </p:set>
                                    <p:animEffect transition="in" filter="blinds(horizontal)">
                                      <p:cBhvr>
                                        <p:cTn id="16" dur="500"/>
                                        <p:tgtEl>
                                          <p:spTgt spid="357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1" grpId="0" build="allAtOnce" animBg="1"/>
      <p:bldP spid="3573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34B5B582-C329-4024-A689-5550D0D02BA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38947" name="Text Box 3">
            <a:extLst>
              <a:ext uri="{FF2B5EF4-FFF2-40B4-BE49-F238E27FC236}">
                <a16:creationId xmlns:a16="http://schemas.microsoft.com/office/drawing/2014/main" id="{1B9C21E6-CEC7-4CC3-B97B-9A8DAB22BC20}"/>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38948" name="Rectangle 4">
            <a:extLst>
              <a:ext uri="{FF2B5EF4-FFF2-40B4-BE49-F238E27FC236}">
                <a16:creationId xmlns:a16="http://schemas.microsoft.com/office/drawing/2014/main" id="{F3E8BA31-EB3B-4B9F-9669-564B38EDD4D3}"/>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38949" name="Rectangle 5">
            <a:extLst>
              <a:ext uri="{FF2B5EF4-FFF2-40B4-BE49-F238E27FC236}">
                <a16:creationId xmlns:a16="http://schemas.microsoft.com/office/drawing/2014/main" id="{F35B2140-D657-4462-ACC4-EFFEC5191D50}"/>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38950" name="Picture 6">
            <a:extLst>
              <a:ext uri="{FF2B5EF4-FFF2-40B4-BE49-F238E27FC236}">
                <a16:creationId xmlns:a16="http://schemas.microsoft.com/office/drawing/2014/main" id="{0A7B81F9-8203-446D-BD32-99A993030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1" name="Picture 7">
            <a:extLst>
              <a:ext uri="{FF2B5EF4-FFF2-40B4-BE49-F238E27FC236}">
                <a16:creationId xmlns:a16="http://schemas.microsoft.com/office/drawing/2014/main" id="{1DB41019-06A6-4FC4-ABF6-BD15AB97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2" name="Rectangle 8">
            <a:extLst>
              <a:ext uri="{FF2B5EF4-FFF2-40B4-BE49-F238E27FC236}">
                <a16:creationId xmlns:a16="http://schemas.microsoft.com/office/drawing/2014/main" id="{3A2F1D40-F6E5-4AF8-AF64-D565145DB020}"/>
              </a:ext>
            </a:extLst>
          </p:cNvPr>
          <p:cNvSpPr>
            <a:spLocks noChangeArrowheads="1"/>
          </p:cNvSpPr>
          <p:nvPr/>
        </p:nvSpPr>
        <p:spPr bwMode="auto">
          <a:xfrm>
            <a:off x="220969" y="796349"/>
            <a:ext cx="8702053" cy="1200329"/>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q"/>
            </a:pPr>
            <a:r>
              <a:rPr lang="fr-FR" altLang="fr-FR" dirty="0">
                <a:solidFill>
                  <a:srgbClr val="0000FF"/>
                </a:solidFill>
              </a:rPr>
              <a:t> </a:t>
            </a:r>
            <a:r>
              <a:rPr lang="fr-FR" dirty="0">
                <a:solidFill>
                  <a:srgbClr val="0000FF"/>
                </a:solidFill>
                <a:latin typeface="+mn-lt"/>
              </a:rPr>
              <a:t>La </a:t>
            </a:r>
            <a:r>
              <a:rPr lang="fr-FR" dirty="0">
                <a:solidFill>
                  <a:srgbClr val="FF0000"/>
                </a:solidFill>
                <a:latin typeface="+mn-lt"/>
              </a:rPr>
              <a:t>rhéologie</a:t>
            </a:r>
            <a:r>
              <a:rPr lang="fr-FR" dirty="0">
                <a:solidFill>
                  <a:srgbClr val="0000FF"/>
                </a:solidFill>
                <a:latin typeface="+mn-lt"/>
              </a:rPr>
              <a:t>, mot inventé par Bingham en 1929 `à partir d’un verbe grec qui veut dire couler (voir l’historique sur la figure 1), est l’étude des écoulements et des déformations. </a:t>
            </a:r>
          </a:p>
        </p:txBody>
      </p:sp>
      <p:sp>
        <p:nvSpPr>
          <p:cNvPr id="338953" name="Rectangle 9">
            <a:extLst>
              <a:ext uri="{FF2B5EF4-FFF2-40B4-BE49-F238E27FC236}">
                <a16:creationId xmlns:a16="http://schemas.microsoft.com/office/drawing/2014/main" id="{31312E44-053D-45A7-BF05-ABCCAFF7A92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Introduction</a:t>
            </a:r>
          </a:p>
        </p:txBody>
      </p:sp>
      <p:sp>
        <p:nvSpPr>
          <p:cNvPr id="338954" name="Line 10">
            <a:extLst>
              <a:ext uri="{FF2B5EF4-FFF2-40B4-BE49-F238E27FC236}">
                <a16:creationId xmlns:a16="http://schemas.microsoft.com/office/drawing/2014/main" id="{1DCA5C88-110F-41F9-9024-2EFE58F2CA6B}"/>
              </a:ext>
            </a:extLst>
          </p:cNvPr>
          <p:cNvSpPr>
            <a:spLocks noChangeShapeType="1"/>
          </p:cNvSpPr>
          <p:nvPr/>
        </p:nvSpPr>
        <p:spPr bwMode="auto">
          <a:xfrm>
            <a:off x="0" y="526225"/>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38956" name="Rectangle 12">
            <a:extLst>
              <a:ext uri="{FF2B5EF4-FFF2-40B4-BE49-F238E27FC236}">
                <a16:creationId xmlns:a16="http://schemas.microsoft.com/office/drawing/2014/main" id="{2AC8DE2E-B36C-4F07-965A-282718828CA9}"/>
              </a:ext>
            </a:extLst>
          </p:cNvPr>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6" name="Rectangle 10">
            <a:extLst>
              <a:ext uri="{FF2B5EF4-FFF2-40B4-BE49-F238E27FC236}">
                <a16:creationId xmlns:a16="http://schemas.microsoft.com/office/drawing/2014/main" id="{435E8B02-0CFA-4CF2-84F8-165865E29719}"/>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pic>
        <p:nvPicPr>
          <p:cNvPr id="2" name="Picture 1">
            <a:extLst>
              <a:ext uri="{FF2B5EF4-FFF2-40B4-BE49-F238E27FC236}">
                <a16:creationId xmlns:a16="http://schemas.microsoft.com/office/drawing/2014/main" id="{5EFC2372-5AAE-4C5D-9B19-CC8EC0D1E3C8}"/>
              </a:ext>
            </a:extLst>
          </p:cNvPr>
          <p:cNvPicPr>
            <a:picLocks noChangeAspect="1"/>
          </p:cNvPicPr>
          <p:nvPr/>
        </p:nvPicPr>
        <p:blipFill>
          <a:blip r:embed="rId3"/>
          <a:stretch>
            <a:fillRect/>
          </a:stretch>
        </p:blipFill>
        <p:spPr>
          <a:xfrm>
            <a:off x="2776534" y="2245519"/>
            <a:ext cx="3590925" cy="4171950"/>
          </a:xfrm>
          <a:prstGeom prst="rect">
            <a:avLst/>
          </a:prstGeom>
        </p:spPr>
      </p:pic>
    </p:spTree>
    <p:extLst>
      <p:ext uri="{BB962C8B-B14F-4D97-AF65-F5344CB8AC3E}">
        <p14:creationId xmlns:p14="http://schemas.microsoft.com/office/powerpoint/2010/main" val="4321213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9429" name="Rectangle 5">
            <a:extLst>
              <a:ext uri="{FF2B5EF4-FFF2-40B4-BE49-F238E27FC236}">
                <a16:creationId xmlns:a16="http://schemas.microsoft.com/office/drawing/2014/main" id="{CA752B30-C877-4948-B18B-DBD56B0E9780}"/>
              </a:ext>
            </a:extLst>
          </p:cNvPr>
          <p:cNvSpPr>
            <a:spLocks noChangeArrowheads="1"/>
          </p:cNvSpPr>
          <p:nvPr/>
        </p:nvSpPr>
        <p:spPr bwMode="auto">
          <a:xfrm>
            <a:off x="395288" y="692150"/>
            <a:ext cx="8499475" cy="90487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Char char="q"/>
            </a:pPr>
            <a:r>
              <a:rPr lang="fr-FR" altLang="fr-FR">
                <a:solidFill>
                  <a:srgbClr val="0000FF"/>
                </a:solidFill>
              </a:rPr>
              <a:t> Considérons un état de contrainte de cisaillement simple appliqué à un matériau cubique</a:t>
            </a:r>
          </a:p>
        </p:txBody>
      </p:sp>
      <p:sp>
        <p:nvSpPr>
          <p:cNvPr id="359430" name="Rectangle 6">
            <a:extLst>
              <a:ext uri="{FF2B5EF4-FFF2-40B4-BE49-F238E27FC236}">
                <a16:creationId xmlns:a16="http://schemas.microsoft.com/office/drawing/2014/main" id="{333F3646-9357-48D7-ADEC-BCA32FB8699D}"/>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Théorie unidimensionnelle des modèles analogiques</a:t>
            </a:r>
          </a:p>
        </p:txBody>
      </p:sp>
      <p:sp>
        <p:nvSpPr>
          <p:cNvPr id="359431" name="Line 7">
            <a:extLst>
              <a:ext uri="{FF2B5EF4-FFF2-40B4-BE49-F238E27FC236}">
                <a16:creationId xmlns:a16="http://schemas.microsoft.com/office/drawing/2014/main" id="{69165C10-A9EA-40AE-8945-6E359A63C2F2}"/>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59435" name="Rectangle 11">
            <a:extLst>
              <a:ext uri="{FF2B5EF4-FFF2-40B4-BE49-F238E27FC236}">
                <a16:creationId xmlns:a16="http://schemas.microsoft.com/office/drawing/2014/main" id="{B23B3ADD-9B61-49FD-B3B6-6E764598D571}"/>
              </a:ext>
            </a:extLst>
          </p:cNvPr>
          <p:cNvSpPr>
            <a:spLocks noChangeArrowheads="1"/>
          </p:cNvSpPr>
          <p:nvPr/>
        </p:nvSpPr>
        <p:spPr bwMode="auto">
          <a:xfrm>
            <a:off x="395288" y="1681163"/>
            <a:ext cx="8499475" cy="210978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Char char="q"/>
            </a:pPr>
            <a:r>
              <a:rPr lang="fr-FR" altLang="fr-FR" dirty="0">
                <a:solidFill>
                  <a:srgbClr val="0000FF"/>
                </a:solidFill>
              </a:rPr>
              <a:t> Le matériau obéit à la loi de Hooke </a:t>
            </a:r>
            <a:r>
              <a:rPr lang="fr-FR" altLang="fr-FR" dirty="0" err="1">
                <a:solidFill>
                  <a:srgbClr val="0000FF"/>
                </a:solidFill>
              </a:rPr>
              <a:t>isotropique</a:t>
            </a:r>
            <a:r>
              <a:rPr lang="fr-FR" altLang="fr-FR" dirty="0">
                <a:solidFill>
                  <a:srgbClr val="0000FF"/>
                </a:solidFill>
              </a:rPr>
              <a:t>:</a:t>
            </a:r>
          </a:p>
          <a:p>
            <a:pPr algn="justLow">
              <a:lnSpc>
                <a:spcPct val="110000"/>
              </a:lnSpc>
              <a:buClr>
                <a:schemeClr val="hlink"/>
              </a:buClr>
              <a:buFont typeface="Wingdings" panose="05000000000000000000" pitchFamily="2" charset="2"/>
              <a:buNone/>
            </a:pPr>
            <a:endParaRPr lang="fr-FR" altLang="fr-FR" dirty="0">
              <a:solidFill>
                <a:srgbClr val="0000FF"/>
              </a:solidFill>
            </a:endParaRPr>
          </a:p>
          <a:p>
            <a:pPr algn="justLow">
              <a:lnSpc>
                <a:spcPct val="110000"/>
              </a:lnSpc>
              <a:buClr>
                <a:schemeClr val="hlink"/>
              </a:buClr>
              <a:buFont typeface="Wingdings" panose="05000000000000000000" pitchFamily="2" charset="2"/>
              <a:buNone/>
            </a:pPr>
            <a:endParaRPr lang="fr-FR" altLang="fr-FR" dirty="0">
              <a:solidFill>
                <a:srgbClr val="0000FF"/>
              </a:solidFill>
            </a:endParaRPr>
          </a:p>
          <a:p>
            <a:pPr algn="justLow">
              <a:lnSpc>
                <a:spcPct val="110000"/>
              </a:lnSpc>
              <a:buClr>
                <a:schemeClr val="hlink"/>
              </a:buClr>
              <a:buFont typeface="Wingdings" panose="05000000000000000000" pitchFamily="2" charset="2"/>
              <a:buNone/>
            </a:pPr>
            <a:endParaRPr lang="fr-FR" altLang="fr-FR" dirty="0">
              <a:solidFill>
                <a:srgbClr val="0000FF"/>
              </a:solidFill>
            </a:endParaRPr>
          </a:p>
          <a:p>
            <a:pPr algn="justLow">
              <a:lnSpc>
                <a:spcPct val="110000"/>
              </a:lnSpc>
              <a:buClr>
                <a:schemeClr val="hlink"/>
              </a:buClr>
              <a:buFont typeface="Wingdings" panose="05000000000000000000" pitchFamily="2" charset="2"/>
              <a:buNone/>
            </a:pPr>
            <a:endParaRPr lang="fr-FR" altLang="fr-FR" dirty="0">
              <a:solidFill>
                <a:srgbClr val="0000FF"/>
              </a:solidFill>
            </a:endParaRPr>
          </a:p>
        </p:txBody>
      </p:sp>
      <p:graphicFrame>
        <p:nvGraphicFramePr>
          <p:cNvPr id="359436" name="Object 12">
            <a:extLst>
              <a:ext uri="{FF2B5EF4-FFF2-40B4-BE49-F238E27FC236}">
                <a16:creationId xmlns:a16="http://schemas.microsoft.com/office/drawing/2014/main" id="{A0E6FF34-FC17-4445-9F85-F580AD4A8BF5}"/>
              </a:ext>
            </a:extLst>
          </p:cNvPr>
          <p:cNvGraphicFramePr>
            <a:graphicFrameLocks noChangeAspect="1"/>
          </p:cNvGraphicFramePr>
          <p:nvPr/>
        </p:nvGraphicFramePr>
        <p:xfrm>
          <a:off x="3276600" y="2276475"/>
          <a:ext cx="2605088" cy="488950"/>
        </p:xfrm>
        <a:graphic>
          <a:graphicData uri="http://schemas.openxmlformats.org/presentationml/2006/ole">
            <mc:AlternateContent xmlns:mc="http://schemas.openxmlformats.org/markup-compatibility/2006">
              <mc:Choice xmlns:v="urn:schemas-microsoft-com:vml" Requires="v">
                <p:oleObj spid="_x0000_s359480" name="Microsoft Equation 3.0" r:id="rId3" imgW="1269449" imgH="241195" progId="Equation.3">
                  <p:embed/>
                </p:oleObj>
              </mc:Choice>
              <mc:Fallback>
                <p:oleObj name="Microsoft Equation 3.0" r:id="rId3" imgW="1269449" imgH="241195"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76475"/>
                        <a:ext cx="2605088" cy="488950"/>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59441" name="Group 17">
            <a:extLst>
              <a:ext uri="{FF2B5EF4-FFF2-40B4-BE49-F238E27FC236}">
                <a16:creationId xmlns:a16="http://schemas.microsoft.com/office/drawing/2014/main" id="{56120D21-2D65-4D98-AB63-B1528924FF43}"/>
              </a:ext>
            </a:extLst>
          </p:cNvPr>
          <p:cNvGrpSpPr>
            <a:grpSpLocks/>
          </p:cNvGrpSpPr>
          <p:nvPr/>
        </p:nvGrpSpPr>
        <p:grpSpPr bwMode="auto">
          <a:xfrm>
            <a:off x="3426619" y="2149475"/>
            <a:ext cx="2305050" cy="2266950"/>
            <a:chOff x="2109" y="1071"/>
            <a:chExt cx="1452" cy="1428"/>
          </a:xfrm>
        </p:grpSpPr>
        <p:pic>
          <p:nvPicPr>
            <p:cNvPr id="359437" name="Picture 13">
              <a:extLst>
                <a:ext uri="{FF2B5EF4-FFF2-40B4-BE49-F238E27FC236}">
                  <a16:creationId xmlns:a16="http://schemas.microsoft.com/office/drawing/2014/main" id="{EEC28218-787A-4869-8754-BCF69B21F2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9" y="1071"/>
              <a:ext cx="1452" cy="14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9440" name="Group 16">
              <a:extLst>
                <a:ext uri="{FF2B5EF4-FFF2-40B4-BE49-F238E27FC236}">
                  <a16:creationId xmlns:a16="http://schemas.microsoft.com/office/drawing/2014/main" id="{7AE9C4C2-6880-4019-9A37-525AF2B6C1B0}"/>
                </a:ext>
              </a:extLst>
            </p:cNvPr>
            <p:cNvGrpSpPr>
              <a:grpSpLocks/>
            </p:cNvGrpSpPr>
            <p:nvPr/>
          </p:nvGrpSpPr>
          <p:grpSpPr bwMode="auto">
            <a:xfrm>
              <a:off x="2114" y="1415"/>
              <a:ext cx="272" cy="880"/>
              <a:chOff x="1565" y="1415"/>
              <a:chExt cx="272" cy="880"/>
            </a:xfrm>
          </p:grpSpPr>
          <p:sp>
            <p:nvSpPr>
              <p:cNvPr id="359439" name="Rectangle 15">
                <a:extLst>
                  <a:ext uri="{FF2B5EF4-FFF2-40B4-BE49-F238E27FC236}">
                    <a16:creationId xmlns:a16="http://schemas.microsoft.com/office/drawing/2014/main" id="{CE6BA65C-4832-4143-84A2-7110CCC32EE4}"/>
                  </a:ext>
                </a:extLst>
              </p:cNvPr>
              <p:cNvSpPr>
                <a:spLocks noChangeArrowheads="1"/>
              </p:cNvSpPr>
              <p:nvPr/>
            </p:nvSpPr>
            <p:spPr bwMode="auto">
              <a:xfrm rot="1257675">
                <a:off x="1661" y="1415"/>
                <a:ext cx="85" cy="88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9438" name="Line 14">
                <a:extLst>
                  <a:ext uri="{FF2B5EF4-FFF2-40B4-BE49-F238E27FC236}">
                    <a16:creationId xmlns:a16="http://schemas.microsoft.com/office/drawing/2014/main" id="{464AA43A-0182-47D7-8CF3-B5F8537D75CE}"/>
                  </a:ext>
                </a:extLst>
              </p:cNvPr>
              <p:cNvSpPr>
                <a:spLocks noChangeShapeType="1"/>
              </p:cNvSpPr>
              <p:nvPr/>
            </p:nvSpPr>
            <p:spPr bwMode="auto">
              <a:xfrm flipH="1">
                <a:off x="1565" y="1480"/>
                <a:ext cx="272" cy="771"/>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grpSp>
      </p:grpSp>
      <p:pic>
        <p:nvPicPr>
          <p:cNvPr id="359442" name="Picture 18">
            <a:extLst>
              <a:ext uri="{FF2B5EF4-FFF2-40B4-BE49-F238E27FC236}">
                <a16:creationId xmlns:a16="http://schemas.microsoft.com/office/drawing/2014/main" id="{F078A43F-B488-4E61-82B5-44B558FB00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3068638"/>
            <a:ext cx="1406525" cy="522287"/>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9443" name="Rectangle 19">
            <a:extLst>
              <a:ext uri="{FF2B5EF4-FFF2-40B4-BE49-F238E27FC236}">
                <a16:creationId xmlns:a16="http://schemas.microsoft.com/office/drawing/2014/main" id="{B0485DF3-1BBF-4295-9052-4D24291205CC}"/>
              </a:ext>
            </a:extLst>
          </p:cNvPr>
          <p:cNvSpPr>
            <a:spLocks noChangeArrowheads="1"/>
          </p:cNvSpPr>
          <p:nvPr/>
        </p:nvSpPr>
        <p:spPr bwMode="auto">
          <a:xfrm>
            <a:off x="395288" y="3860800"/>
            <a:ext cx="8499475" cy="503238"/>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a:solidFill>
                  <a:srgbClr val="0000FF"/>
                </a:solidFill>
              </a:rPr>
              <a:t>Dont la représentation graphique est:</a:t>
            </a:r>
          </a:p>
        </p:txBody>
      </p:sp>
      <p:pic>
        <p:nvPicPr>
          <p:cNvPr id="359444" name="Picture 20">
            <a:extLst>
              <a:ext uri="{FF2B5EF4-FFF2-40B4-BE49-F238E27FC236}">
                <a16:creationId xmlns:a16="http://schemas.microsoft.com/office/drawing/2014/main" id="{E038E810-47A9-4DED-9DDE-912740981B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238" y="4437063"/>
            <a:ext cx="3609975" cy="1619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0">
            <a:extLst>
              <a:ext uri="{FF2B5EF4-FFF2-40B4-BE49-F238E27FC236}">
                <a16:creationId xmlns:a16="http://schemas.microsoft.com/office/drawing/2014/main" id="{B0D7CA6F-39FB-494D-A577-20F43A396E57}"/>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59429">
                                            <p:bg/>
                                          </p:spTgt>
                                        </p:tgtEl>
                                        <p:attrNameLst>
                                          <p:attrName>style.visibility</p:attrName>
                                        </p:attrNameLst>
                                      </p:cBhvr>
                                      <p:to>
                                        <p:strVal val="visible"/>
                                      </p:to>
                                    </p:set>
                                    <p:animEffect transition="in" filter="checkerboard(across)">
                                      <p:cBhvr>
                                        <p:cTn id="7" dur="500"/>
                                        <p:tgtEl>
                                          <p:spTgt spid="359429">
                                            <p:bg/>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359429">
                                            <p:txEl>
                                              <p:pRg st="0" end="0"/>
                                            </p:txEl>
                                          </p:spTgt>
                                        </p:tgtEl>
                                        <p:attrNameLst>
                                          <p:attrName>style.visibility</p:attrName>
                                        </p:attrNameLst>
                                      </p:cBhvr>
                                      <p:to>
                                        <p:strVal val="visible"/>
                                      </p:to>
                                    </p:set>
                                    <p:animEffect transition="in" filter="checkerboard(across)">
                                      <p:cBhvr>
                                        <p:cTn id="11" dur="500"/>
                                        <p:tgtEl>
                                          <p:spTgt spid="35942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359441"/>
                                        </p:tgtEl>
                                        <p:attrNameLst>
                                          <p:attrName>style.visibility</p:attrName>
                                        </p:attrNameLst>
                                      </p:cBhvr>
                                      <p:to>
                                        <p:strVal val="visible"/>
                                      </p:to>
                                    </p:set>
                                    <p:anim calcmode="lin" valueType="num">
                                      <p:cBhvr>
                                        <p:cTn id="16" dur="500" fill="hold"/>
                                        <p:tgtEl>
                                          <p:spTgt spid="359441"/>
                                        </p:tgtEl>
                                        <p:attrNameLst>
                                          <p:attrName>ppt_w</p:attrName>
                                        </p:attrNameLst>
                                      </p:cBhvr>
                                      <p:tavLst>
                                        <p:tav tm="0">
                                          <p:val>
                                            <p:fltVal val="0"/>
                                          </p:val>
                                        </p:tav>
                                        <p:tav tm="100000">
                                          <p:val>
                                            <p:strVal val="#ppt_w"/>
                                          </p:val>
                                        </p:tav>
                                      </p:tavLst>
                                    </p:anim>
                                    <p:anim calcmode="lin" valueType="num">
                                      <p:cBhvr>
                                        <p:cTn id="17" dur="500" fill="hold"/>
                                        <p:tgtEl>
                                          <p:spTgt spid="359441"/>
                                        </p:tgtEl>
                                        <p:attrNameLst>
                                          <p:attrName>ppt_h</p:attrName>
                                        </p:attrNameLst>
                                      </p:cBhvr>
                                      <p:tavLst>
                                        <p:tav tm="0">
                                          <p:val>
                                            <p:fltVal val="0"/>
                                          </p:val>
                                        </p:tav>
                                        <p:tav tm="100000">
                                          <p:val>
                                            <p:strVal val="#ppt_h"/>
                                          </p:val>
                                        </p:tav>
                                      </p:tavLst>
                                    </p:anim>
                                    <p:animEffect transition="in" filter="fade">
                                      <p:cBhvr>
                                        <p:cTn id="18" dur="500"/>
                                        <p:tgtEl>
                                          <p:spTgt spid="359441"/>
                                        </p:tgtEl>
                                      </p:cBhvr>
                                    </p:animEffect>
                                  </p:childTnLst>
                                  <p:subTnLst>
                                    <p:set>
                                      <p:cBhvr override="childStyle">
                                        <p:cTn dur="1" fill="hold" display="0" masterRel="nextClick" afterEffect="1"/>
                                        <p:tgtEl>
                                          <p:spTgt spid="359441"/>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59435"/>
                                        </p:tgtEl>
                                        <p:attrNameLst>
                                          <p:attrName>style.visibility</p:attrName>
                                        </p:attrNameLst>
                                      </p:cBhvr>
                                      <p:to>
                                        <p:strVal val="visible"/>
                                      </p:to>
                                    </p:set>
                                    <p:animEffect transition="in" filter="checkerboard(across)">
                                      <p:cBhvr>
                                        <p:cTn id="23" dur="500"/>
                                        <p:tgtEl>
                                          <p:spTgt spid="3594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359436"/>
                                        </p:tgtEl>
                                        <p:attrNameLst>
                                          <p:attrName>style.visibility</p:attrName>
                                        </p:attrNameLst>
                                      </p:cBhvr>
                                      <p:to>
                                        <p:strVal val="visible"/>
                                      </p:to>
                                    </p:set>
                                    <p:animEffect transition="in" filter="box(in)">
                                      <p:cBhvr>
                                        <p:cTn id="28" dur="500"/>
                                        <p:tgtEl>
                                          <p:spTgt spid="3594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359442"/>
                                        </p:tgtEl>
                                        <p:attrNameLst>
                                          <p:attrName>style.visibility</p:attrName>
                                        </p:attrNameLst>
                                      </p:cBhvr>
                                      <p:to>
                                        <p:strVal val="visible"/>
                                      </p:to>
                                    </p:set>
                                    <p:animEffect transition="in" filter="box(in)">
                                      <p:cBhvr>
                                        <p:cTn id="33" dur="500"/>
                                        <p:tgtEl>
                                          <p:spTgt spid="35944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359443"/>
                                        </p:tgtEl>
                                        <p:attrNameLst>
                                          <p:attrName>style.visibility</p:attrName>
                                        </p:attrNameLst>
                                      </p:cBhvr>
                                      <p:to>
                                        <p:strVal val="visible"/>
                                      </p:to>
                                    </p:set>
                                    <p:animEffect transition="in" filter="checkerboard(across)">
                                      <p:cBhvr>
                                        <p:cTn id="38" dur="500"/>
                                        <p:tgtEl>
                                          <p:spTgt spid="3594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359444"/>
                                        </p:tgtEl>
                                        <p:attrNameLst>
                                          <p:attrName>style.visibility</p:attrName>
                                        </p:attrNameLst>
                                      </p:cBhvr>
                                      <p:to>
                                        <p:strVal val="visible"/>
                                      </p:to>
                                    </p:set>
                                    <p:animEffect transition="in" filter="checkerboard(across)">
                                      <p:cBhvr>
                                        <p:cTn id="43" dur="500"/>
                                        <p:tgtEl>
                                          <p:spTgt spid="359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9" grpId="0" build="allAtOnce" animBg="1"/>
      <p:bldP spid="359435" grpId="0" animBg="1"/>
      <p:bldP spid="35944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1475" name="Rectangle 3">
            <a:extLst>
              <a:ext uri="{FF2B5EF4-FFF2-40B4-BE49-F238E27FC236}">
                <a16:creationId xmlns:a16="http://schemas.microsoft.com/office/drawing/2014/main" id="{04831D9B-136D-4F9C-A8C9-6643CDB5B95A}"/>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Théorie unidimensionnelle des modèles analogiques</a:t>
            </a:r>
          </a:p>
        </p:txBody>
      </p:sp>
      <p:sp>
        <p:nvSpPr>
          <p:cNvPr id="361476" name="Line 4">
            <a:extLst>
              <a:ext uri="{FF2B5EF4-FFF2-40B4-BE49-F238E27FC236}">
                <a16:creationId xmlns:a16="http://schemas.microsoft.com/office/drawing/2014/main" id="{4CAB227D-8E1E-4ACE-AF55-8324F36D88B2}"/>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61486" name="Rectangle 14">
            <a:extLst>
              <a:ext uri="{FF2B5EF4-FFF2-40B4-BE49-F238E27FC236}">
                <a16:creationId xmlns:a16="http://schemas.microsoft.com/office/drawing/2014/main" id="{AF3783E4-3731-46D7-9052-240AC32207FE}"/>
              </a:ext>
            </a:extLst>
          </p:cNvPr>
          <p:cNvSpPr>
            <a:spLocks noChangeArrowheads="1"/>
          </p:cNvSpPr>
          <p:nvPr/>
        </p:nvSpPr>
        <p:spPr bwMode="auto">
          <a:xfrm>
            <a:off x="395288" y="671513"/>
            <a:ext cx="8499475" cy="210978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a:solidFill>
                  <a:srgbClr val="0000FF"/>
                </a:solidFill>
              </a:rPr>
              <a:t>L’expression:</a:t>
            </a:r>
          </a:p>
          <a:p>
            <a:pPr algn="justLow">
              <a:lnSpc>
                <a:spcPct val="110000"/>
              </a:lnSpc>
              <a:buClr>
                <a:schemeClr val="hlink"/>
              </a:buClr>
              <a:buFont typeface="Wingdings" panose="05000000000000000000" pitchFamily="2" charset="2"/>
              <a:buNone/>
            </a:pPr>
            <a:endParaRPr lang="fr-FR" altLang="fr-FR">
              <a:solidFill>
                <a:srgbClr val="0000FF"/>
              </a:solidFill>
            </a:endParaRPr>
          </a:p>
          <a:p>
            <a:pPr algn="justLow">
              <a:lnSpc>
                <a:spcPct val="110000"/>
              </a:lnSpc>
              <a:buClr>
                <a:schemeClr val="hlink"/>
              </a:buClr>
              <a:buFont typeface="Wingdings" panose="05000000000000000000" pitchFamily="2" charset="2"/>
              <a:buNone/>
            </a:pPr>
            <a:r>
              <a:rPr lang="fr-FR" altLang="fr-FR">
                <a:solidFill>
                  <a:srgbClr val="0000FF"/>
                </a:solidFill>
              </a:rPr>
              <a:t>Est similaire à:</a:t>
            </a:r>
          </a:p>
          <a:p>
            <a:pPr algn="justLow">
              <a:lnSpc>
                <a:spcPct val="110000"/>
              </a:lnSpc>
              <a:buClr>
                <a:schemeClr val="hlink"/>
              </a:buClr>
              <a:buFont typeface="Wingdings" panose="05000000000000000000" pitchFamily="2" charset="2"/>
              <a:buNone/>
            </a:pPr>
            <a:endParaRPr lang="fr-FR" altLang="fr-FR">
              <a:solidFill>
                <a:srgbClr val="0000FF"/>
              </a:solidFill>
            </a:endParaRPr>
          </a:p>
          <a:p>
            <a:pPr algn="justLow">
              <a:lnSpc>
                <a:spcPct val="110000"/>
              </a:lnSpc>
              <a:buClr>
                <a:schemeClr val="hlink"/>
              </a:buClr>
              <a:buFont typeface="Wingdings" panose="05000000000000000000" pitchFamily="2" charset="2"/>
              <a:buNone/>
            </a:pPr>
            <a:endParaRPr lang="fr-FR" altLang="fr-FR">
              <a:solidFill>
                <a:srgbClr val="0000FF"/>
              </a:solidFill>
            </a:endParaRPr>
          </a:p>
        </p:txBody>
      </p:sp>
      <p:pic>
        <p:nvPicPr>
          <p:cNvPr id="361488" name="Picture 16">
            <a:extLst>
              <a:ext uri="{FF2B5EF4-FFF2-40B4-BE49-F238E27FC236}">
                <a16:creationId xmlns:a16="http://schemas.microsoft.com/office/drawing/2014/main" id="{02AE6CAC-7F10-4E6B-8445-F959467A4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836613"/>
            <a:ext cx="1406525" cy="522287"/>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1489" name="Picture 17">
            <a:extLst>
              <a:ext uri="{FF2B5EF4-FFF2-40B4-BE49-F238E27FC236}">
                <a16:creationId xmlns:a16="http://schemas.microsoft.com/office/drawing/2014/main" id="{31608A55-B06F-4DD3-8E2D-B4B492EFD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989138"/>
            <a:ext cx="1042987" cy="474662"/>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1490" name="Picture 18">
            <a:extLst>
              <a:ext uri="{FF2B5EF4-FFF2-40B4-BE49-F238E27FC236}">
                <a16:creationId xmlns:a16="http://schemas.microsoft.com/office/drawing/2014/main" id="{CB566FCF-7B1A-455B-A56F-53ED3D576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852738"/>
            <a:ext cx="4219575" cy="3276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1491" name="Text Box 19">
            <a:extLst>
              <a:ext uri="{FF2B5EF4-FFF2-40B4-BE49-F238E27FC236}">
                <a16:creationId xmlns:a16="http://schemas.microsoft.com/office/drawing/2014/main" id="{5AF3DF29-CFE5-4BEF-B7BF-8FB854C52D5C}"/>
              </a:ext>
            </a:extLst>
          </p:cNvPr>
          <p:cNvSpPr txBox="1">
            <a:spLocks noChangeArrowheads="1"/>
          </p:cNvSpPr>
          <p:nvPr/>
        </p:nvSpPr>
        <p:spPr bwMode="auto">
          <a:xfrm>
            <a:off x="395288" y="2852738"/>
            <a:ext cx="4105275" cy="1927225"/>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a:solidFill>
                  <a:schemeClr val="bg1"/>
                </a:solidFill>
              </a:rPr>
              <a:t>D’où l’adoption du ressort linéaire comme modèle analogique du comportement élastique simple.</a:t>
            </a:r>
          </a:p>
        </p:txBody>
      </p:sp>
      <p:sp>
        <p:nvSpPr>
          <p:cNvPr id="10" name="Rectangle 10">
            <a:extLst>
              <a:ext uri="{FF2B5EF4-FFF2-40B4-BE49-F238E27FC236}">
                <a16:creationId xmlns:a16="http://schemas.microsoft.com/office/drawing/2014/main" id="{7DC2AA01-8864-430A-A9EE-2F10C0D72212}"/>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1486">
                                            <p:bg/>
                                          </p:spTgt>
                                        </p:tgtEl>
                                        <p:attrNameLst>
                                          <p:attrName>style.visibility</p:attrName>
                                        </p:attrNameLst>
                                      </p:cBhvr>
                                      <p:to>
                                        <p:strVal val="visible"/>
                                      </p:to>
                                    </p:set>
                                    <p:animEffect transition="in" filter="checkerboard(across)">
                                      <p:cBhvr>
                                        <p:cTn id="7" dur="500"/>
                                        <p:tgtEl>
                                          <p:spTgt spid="361486">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61486">
                                            <p:txEl>
                                              <p:pRg st="0" end="0"/>
                                            </p:txEl>
                                          </p:spTgt>
                                        </p:tgtEl>
                                        <p:attrNameLst>
                                          <p:attrName>style.visibility</p:attrName>
                                        </p:attrNameLst>
                                      </p:cBhvr>
                                      <p:to>
                                        <p:strVal val="visible"/>
                                      </p:to>
                                    </p:set>
                                    <p:animEffect transition="in" filter="checkerboard(across)">
                                      <p:cBhvr>
                                        <p:cTn id="10" dur="500"/>
                                        <p:tgtEl>
                                          <p:spTgt spid="361486">
                                            <p:txEl>
                                              <p:pRg st="0" end="0"/>
                                            </p:txEl>
                                          </p:spTgt>
                                        </p:tgtEl>
                                      </p:cBhvr>
                                    </p:animEffect>
                                  </p:childTnLst>
                                </p:cTn>
                              </p:par>
                            </p:childTnLst>
                          </p:cTn>
                        </p:par>
                        <p:par>
                          <p:cTn id="11" fill="hold" nodeType="afterGroup">
                            <p:stCondLst>
                              <p:cond delay="500"/>
                            </p:stCondLst>
                            <p:childTnLst>
                              <p:par>
                                <p:cTn id="12" presetID="4" presetClass="entr" presetSubtype="16" fill="hold" nodeType="afterEffect">
                                  <p:stCondLst>
                                    <p:cond delay="0"/>
                                  </p:stCondLst>
                                  <p:childTnLst>
                                    <p:set>
                                      <p:cBhvr>
                                        <p:cTn id="13" dur="1" fill="hold">
                                          <p:stCondLst>
                                            <p:cond delay="0"/>
                                          </p:stCondLst>
                                        </p:cTn>
                                        <p:tgtEl>
                                          <p:spTgt spid="361488"/>
                                        </p:tgtEl>
                                        <p:attrNameLst>
                                          <p:attrName>style.visibility</p:attrName>
                                        </p:attrNameLst>
                                      </p:cBhvr>
                                      <p:to>
                                        <p:strVal val="visible"/>
                                      </p:to>
                                    </p:set>
                                    <p:animEffect transition="in" filter="box(in)">
                                      <p:cBhvr>
                                        <p:cTn id="14" dur="500"/>
                                        <p:tgtEl>
                                          <p:spTgt spid="36148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61486">
                                            <p:txEl>
                                              <p:pRg st="2" end="2"/>
                                            </p:txEl>
                                          </p:spTgt>
                                        </p:tgtEl>
                                        <p:attrNameLst>
                                          <p:attrName>style.visibility</p:attrName>
                                        </p:attrNameLst>
                                      </p:cBhvr>
                                      <p:to>
                                        <p:strVal val="visible"/>
                                      </p:to>
                                    </p:set>
                                    <p:animEffect transition="in" filter="checkerboard(across)">
                                      <p:cBhvr>
                                        <p:cTn id="19" dur="500"/>
                                        <p:tgtEl>
                                          <p:spTgt spid="361486">
                                            <p:txEl>
                                              <p:pRg st="2" end="2"/>
                                            </p:txEl>
                                          </p:spTgt>
                                        </p:tgtEl>
                                      </p:cBhvr>
                                    </p:animEffect>
                                  </p:childTnLst>
                                </p:cTn>
                              </p:par>
                            </p:childTnLst>
                          </p:cTn>
                        </p:par>
                        <p:par>
                          <p:cTn id="20" fill="hold" nodeType="afterGroup">
                            <p:stCondLst>
                              <p:cond delay="500"/>
                            </p:stCondLst>
                            <p:childTnLst>
                              <p:par>
                                <p:cTn id="21" presetID="4" presetClass="entr" presetSubtype="16" fill="hold" nodeType="afterEffect">
                                  <p:stCondLst>
                                    <p:cond delay="0"/>
                                  </p:stCondLst>
                                  <p:childTnLst>
                                    <p:set>
                                      <p:cBhvr>
                                        <p:cTn id="22" dur="1" fill="hold">
                                          <p:stCondLst>
                                            <p:cond delay="0"/>
                                          </p:stCondLst>
                                        </p:cTn>
                                        <p:tgtEl>
                                          <p:spTgt spid="361489"/>
                                        </p:tgtEl>
                                        <p:attrNameLst>
                                          <p:attrName>style.visibility</p:attrName>
                                        </p:attrNameLst>
                                      </p:cBhvr>
                                      <p:to>
                                        <p:strVal val="visible"/>
                                      </p:to>
                                    </p:set>
                                    <p:animEffect transition="in" filter="box(in)">
                                      <p:cBhvr>
                                        <p:cTn id="23" dur="500"/>
                                        <p:tgtEl>
                                          <p:spTgt spid="3614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61490"/>
                                        </p:tgtEl>
                                        <p:attrNameLst>
                                          <p:attrName>style.visibility</p:attrName>
                                        </p:attrNameLst>
                                      </p:cBhvr>
                                      <p:to>
                                        <p:strVal val="visible"/>
                                      </p:to>
                                    </p:set>
                                    <p:anim calcmode="lin" valueType="num">
                                      <p:cBhvr>
                                        <p:cTn id="28" dur="500" fill="hold"/>
                                        <p:tgtEl>
                                          <p:spTgt spid="361490"/>
                                        </p:tgtEl>
                                        <p:attrNameLst>
                                          <p:attrName>ppt_w</p:attrName>
                                        </p:attrNameLst>
                                      </p:cBhvr>
                                      <p:tavLst>
                                        <p:tav tm="0">
                                          <p:val>
                                            <p:fltVal val="0"/>
                                          </p:val>
                                        </p:tav>
                                        <p:tav tm="100000">
                                          <p:val>
                                            <p:strVal val="#ppt_w"/>
                                          </p:val>
                                        </p:tav>
                                      </p:tavLst>
                                    </p:anim>
                                    <p:anim calcmode="lin" valueType="num">
                                      <p:cBhvr>
                                        <p:cTn id="29" dur="500" fill="hold"/>
                                        <p:tgtEl>
                                          <p:spTgt spid="361490"/>
                                        </p:tgtEl>
                                        <p:attrNameLst>
                                          <p:attrName>ppt_h</p:attrName>
                                        </p:attrNameLst>
                                      </p:cBhvr>
                                      <p:tavLst>
                                        <p:tav tm="0">
                                          <p:val>
                                            <p:fltVal val="0"/>
                                          </p:val>
                                        </p:tav>
                                        <p:tav tm="100000">
                                          <p:val>
                                            <p:strVal val="#ppt_h"/>
                                          </p:val>
                                        </p:tav>
                                      </p:tavLst>
                                    </p:anim>
                                    <p:animEffect transition="in" filter="fade">
                                      <p:cBhvr>
                                        <p:cTn id="30" dur="500"/>
                                        <p:tgtEl>
                                          <p:spTgt spid="36149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61491"/>
                                        </p:tgtEl>
                                        <p:attrNameLst>
                                          <p:attrName>style.visibility</p:attrName>
                                        </p:attrNameLst>
                                      </p:cBhvr>
                                      <p:to>
                                        <p:strVal val="visible"/>
                                      </p:to>
                                    </p:set>
                                    <p:animEffect transition="in" filter="checkerboard(across)">
                                      <p:cBhvr>
                                        <p:cTn id="35" dur="500"/>
                                        <p:tgtEl>
                                          <p:spTgt spid="361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6" grpId="0" uiExpand="1" build="allAtOnce" animBg="1"/>
      <p:bldP spid="36149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DB549726-EF9F-4073-8D42-8AD8D40CF1FC}"/>
              </a:ext>
            </a:extLst>
          </p:cNvPr>
          <p:cNvSpPr>
            <a:spLocks noChangeArrowheads="1"/>
          </p:cNvSpPr>
          <p:nvPr/>
        </p:nvSpPr>
        <p:spPr bwMode="auto">
          <a:xfrm>
            <a:off x="395288" y="660400"/>
            <a:ext cx="8499475" cy="2913063"/>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Char char="q"/>
            </a:pPr>
            <a:r>
              <a:rPr lang="fr-FR" altLang="fr-FR">
                <a:solidFill>
                  <a:srgbClr val="0000FF"/>
                </a:solidFill>
              </a:rPr>
              <a:t> Considérons maintenant que la réponse du cube est un écoulement visqueux:</a:t>
            </a:r>
          </a:p>
          <a:p>
            <a:pPr algn="justLow">
              <a:lnSpc>
                <a:spcPct val="110000"/>
              </a:lnSpc>
              <a:buClr>
                <a:schemeClr val="hlink"/>
              </a:buClr>
              <a:buFont typeface="Wingdings" panose="05000000000000000000" pitchFamily="2" charset="2"/>
              <a:buChar char="q"/>
            </a:pPr>
            <a:endParaRPr lang="fr-FR" altLang="fr-FR">
              <a:solidFill>
                <a:srgbClr val="0000FF"/>
              </a:solidFill>
            </a:endParaRPr>
          </a:p>
          <a:p>
            <a:pPr algn="justLow">
              <a:lnSpc>
                <a:spcPct val="110000"/>
              </a:lnSpc>
              <a:buClr>
                <a:schemeClr val="hlink"/>
              </a:buClr>
              <a:buFont typeface="Wingdings" panose="05000000000000000000" pitchFamily="2" charset="2"/>
              <a:buChar char="q"/>
            </a:pPr>
            <a:endParaRPr lang="fr-FR" altLang="fr-FR">
              <a:solidFill>
                <a:srgbClr val="0000FF"/>
              </a:solidFill>
            </a:endParaRPr>
          </a:p>
          <a:p>
            <a:pPr algn="justLow">
              <a:lnSpc>
                <a:spcPct val="110000"/>
              </a:lnSpc>
              <a:buClr>
                <a:schemeClr val="hlink"/>
              </a:buClr>
              <a:buFont typeface="Wingdings" panose="05000000000000000000" pitchFamily="2" charset="2"/>
              <a:buNone/>
            </a:pPr>
            <a:r>
              <a:rPr lang="fr-FR" altLang="fr-FR">
                <a:solidFill>
                  <a:srgbClr val="0000FF"/>
                </a:solidFill>
              </a:rPr>
              <a:t>Où </a:t>
            </a:r>
            <a:r>
              <a:rPr lang="fr-FR" altLang="fr-FR">
                <a:solidFill>
                  <a:schemeClr val="hlink"/>
                </a:solidFill>
                <a:sym typeface="Symbol" panose="05050102010706020507" pitchFamily="18" charset="2"/>
              </a:rPr>
              <a:t>*</a:t>
            </a:r>
            <a:r>
              <a:rPr lang="fr-FR" altLang="fr-FR">
                <a:solidFill>
                  <a:srgbClr val="0000FF"/>
                </a:solidFill>
                <a:sym typeface="Symbol" panose="05050102010706020507" pitchFamily="18" charset="2"/>
              </a:rPr>
              <a:t> est le coefficient de viscosité, noté dans la littérature par </a:t>
            </a:r>
            <a:r>
              <a:rPr lang="fr-FR" altLang="fr-FR">
                <a:solidFill>
                  <a:schemeClr val="hlink"/>
                </a:solidFill>
                <a:sym typeface="Symbol" panose="05050102010706020507" pitchFamily="18" charset="2"/>
              </a:rPr>
              <a:t></a:t>
            </a:r>
            <a:r>
              <a:rPr lang="fr-FR" altLang="fr-FR">
                <a:solidFill>
                  <a:srgbClr val="0000FF"/>
                </a:solidFill>
                <a:sym typeface="Symbol" panose="05050102010706020507" pitchFamily="18" charset="2"/>
              </a:rPr>
              <a:t>.</a:t>
            </a:r>
          </a:p>
          <a:p>
            <a:pPr algn="justLow">
              <a:lnSpc>
                <a:spcPct val="110000"/>
              </a:lnSpc>
              <a:buClr>
                <a:schemeClr val="hlink"/>
              </a:buClr>
              <a:buFont typeface="Wingdings" panose="05000000000000000000" pitchFamily="2" charset="2"/>
              <a:buNone/>
            </a:pPr>
            <a:endParaRPr lang="fr-FR" altLang="fr-FR">
              <a:solidFill>
                <a:srgbClr val="0000FF"/>
              </a:solidFill>
              <a:sym typeface="Symbol" panose="05050102010706020507" pitchFamily="18" charset="2"/>
            </a:endParaRPr>
          </a:p>
        </p:txBody>
      </p:sp>
      <p:sp>
        <p:nvSpPr>
          <p:cNvPr id="363523" name="Rectangle 3">
            <a:extLst>
              <a:ext uri="{FF2B5EF4-FFF2-40B4-BE49-F238E27FC236}">
                <a16:creationId xmlns:a16="http://schemas.microsoft.com/office/drawing/2014/main" id="{ABB1D19C-C483-4387-AE33-FDA34264A85A}"/>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Théorie unidimensionnelle des modèles analogiques</a:t>
            </a:r>
          </a:p>
        </p:txBody>
      </p:sp>
      <p:sp>
        <p:nvSpPr>
          <p:cNvPr id="363524" name="Line 4">
            <a:extLst>
              <a:ext uri="{FF2B5EF4-FFF2-40B4-BE49-F238E27FC236}">
                <a16:creationId xmlns:a16="http://schemas.microsoft.com/office/drawing/2014/main" id="{FFFD3B00-75CF-48CF-88A5-45B96DED61FB}"/>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63534" name="Rectangle 14">
            <a:extLst>
              <a:ext uri="{FF2B5EF4-FFF2-40B4-BE49-F238E27FC236}">
                <a16:creationId xmlns:a16="http://schemas.microsoft.com/office/drawing/2014/main" id="{14A77DD2-0560-4BB9-9256-A105B866A60A}"/>
              </a:ext>
            </a:extLst>
          </p:cNvPr>
          <p:cNvSpPr>
            <a:spLocks noChangeArrowheads="1"/>
          </p:cNvSpPr>
          <p:nvPr/>
        </p:nvSpPr>
        <p:spPr bwMode="auto">
          <a:xfrm>
            <a:off x="395288" y="3644900"/>
            <a:ext cx="8499475" cy="503238"/>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a:solidFill>
                  <a:srgbClr val="0000FF"/>
                </a:solidFill>
              </a:rPr>
              <a:t>Dont la représentation graphique est:</a:t>
            </a:r>
          </a:p>
        </p:txBody>
      </p:sp>
      <p:pic>
        <p:nvPicPr>
          <p:cNvPr id="363536" name="Picture 16">
            <a:extLst>
              <a:ext uri="{FF2B5EF4-FFF2-40B4-BE49-F238E27FC236}">
                <a16:creationId xmlns:a16="http://schemas.microsoft.com/office/drawing/2014/main" id="{C9E4422E-5D31-4BAE-B8D0-6C7A978A8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628775"/>
            <a:ext cx="1414463" cy="542925"/>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3537" name="Picture 17">
            <a:extLst>
              <a:ext uri="{FF2B5EF4-FFF2-40B4-BE49-F238E27FC236}">
                <a16:creationId xmlns:a16="http://schemas.microsoft.com/office/drawing/2014/main" id="{1878D55F-456A-465E-A60B-F33BC5F23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852738"/>
            <a:ext cx="1366837" cy="531812"/>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3538" name="Picture 18">
            <a:extLst>
              <a:ext uri="{FF2B5EF4-FFF2-40B4-BE49-F238E27FC236}">
                <a16:creationId xmlns:a16="http://schemas.microsoft.com/office/drawing/2014/main" id="{F7921B2C-B49E-4283-8D1B-50AFA10ABD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4221163"/>
            <a:ext cx="3857625" cy="1590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0">
            <a:extLst>
              <a:ext uri="{FF2B5EF4-FFF2-40B4-BE49-F238E27FC236}">
                <a16:creationId xmlns:a16="http://schemas.microsoft.com/office/drawing/2014/main" id="{8321E3F0-9A99-4D09-813D-698E8A2B281F}"/>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63522">
                                            <p:bg/>
                                          </p:spTgt>
                                        </p:tgtEl>
                                        <p:attrNameLst>
                                          <p:attrName>style.visibility</p:attrName>
                                        </p:attrNameLst>
                                      </p:cBhvr>
                                      <p:to>
                                        <p:strVal val="visible"/>
                                      </p:to>
                                    </p:set>
                                    <p:animEffect transition="in" filter="checkerboard(across)">
                                      <p:cBhvr>
                                        <p:cTn id="7" dur="500"/>
                                        <p:tgtEl>
                                          <p:spTgt spid="363522">
                                            <p:bg/>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363522">
                                            <p:txEl>
                                              <p:pRg st="0" end="0"/>
                                            </p:txEl>
                                          </p:spTgt>
                                        </p:tgtEl>
                                        <p:attrNameLst>
                                          <p:attrName>style.visibility</p:attrName>
                                        </p:attrNameLst>
                                      </p:cBhvr>
                                      <p:to>
                                        <p:strVal val="visible"/>
                                      </p:to>
                                    </p:set>
                                    <p:animEffect transition="in" filter="checkerboard(across)">
                                      <p:cBhvr>
                                        <p:cTn id="11" dur="500"/>
                                        <p:tgtEl>
                                          <p:spTgt spid="36352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363522">
                                            <p:txEl>
                                              <p:pRg st="3" end="3"/>
                                            </p:txEl>
                                          </p:spTgt>
                                        </p:tgtEl>
                                        <p:attrNameLst>
                                          <p:attrName>style.visibility</p:attrName>
                                        </p:attrNameLst>
                                      </p:cBhvr>
                                      <p:to>
                                        <p:strVal val="visible"/>
                                      </p:to>
                                    </p:set>
                                    <p:animEffect transition="in" filter="checkerboard(across)">
                                      <p:cBhvr>
                                        <p:cTn id="16" dur="500"/>
                                        <p:tgtEl>
                                          <p:spTgt spid="363522">
                                            <p:txEl>
                                              <p:pRg st="3" end="3"/>
                                            </p:txEl>
                                          </p:spTgt>
                                        </p:tgtEl>
                                      </p:cBhvr>
                                    </p:animEffect>
                                  </p:childTnLst>
                                </p:cTn>
                              </p:par>
                            </p:childTnLst>
                          </p:cTn>
                        </p:par>
                        <p:par>
                          <p:cTn id="17" fill="hold" nodeType="afterGroup">
                            <p:stCondLst>
                              <p:cond delay="500"/>
                            </p:stCondLst>
                            <p:childTnLst>
                              <p:par>
                                <p:cTn id="18" presetID="4" presetClass="entr" presetSubtype="16" fill="hold" nodeType="afterEffect">
                                  <p:stCondLst>
                                    <p:cond delay="0"/>
                                  </p:stCondLst>
                                  <p:childTnLst>
                                    <p:set>
                                      <p:cBhvr>
                                        <p:cTn id="19" dur="1" fill="hold">
                                          <p:stCondLst>
                                            <p:cond delay="0"/>
                                          </p:stCondLst>
                                        </p:cTn>
                                        <p:tgtEl>
                                          <p:spTgt spid="363536"/>
                                        </p:tgtEl>
                                        <p:attrNameLst>
                                          <p:attrName>style.visibility</p:attrName>
                                        </p:attrNameLst>
                                      </p:cBhvr>
                                      <p:to>
                                        <p:strVal val="visible"/>
                                      </p:to>
                                    </p:set>
                                    <p:animEffect transition="in" filter="box(in)">
                                      <p:cBhvr>
                                        <p:cTn id="20" dur="500"/>
                                        <p:tgtEl>
                                          <p:spTgt spid="36353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363537"/>
                                        </p:tgtEl>
                                        <p:attrNameLst>
                                          <p:attrName>style.visibility</p:attrName>
                                        </p:attrNameLst>
                                      </p:cBhvr>
                                      <p:to>
                                        <p:strVal val="visible"/>
                                      </p:to>
                                    </p:set>
                                    <p:animEffect transition="in" filter="box(in)">
                                      <p:cBhvr>
                                        <p:cTn id="25" dur="500"/>
                                        <p:tgtEl>
                                          <p:spTgt spid="36353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63534"/>
                                        </p:tgtEl>
                                        <p:attrNameLst>
                                          <p:attrName>style.visibility</p:attrName>
                                        </p:attrNameLst>
                                      </p:cBhvr>
                                      <p:to>
                                        <p:strVal val="visible"/>
                                      </p:to>
                                    </p:set>
                                    <p:animEffect transition="in" filter="checkerboard(across)">
                                      <p:cBhvr>
                                        <p:cTn id="30" dur="500"/>
                                        <p:tgtEl>
                                          <p:spTgt spid="363534"/>
                                        </p:tgtEl>
                                      </p:cBhvr>
                                    </p:animEffect>
                                  </p:childTnLst>
                                </p:cTn>
                              </p:par>
                            </p:childTnLst>
                          </p:cTn>
                        </p:par>
                        <p:par>
                          <p:cTn id="31" fill="hold" nodeType="afterGroup">
                            <p:stCondLst>
                              <p:cond delay="500"/>
                            </p:stCondLst>
                            <p:childTnLst>
                              <p:par>
                                <p:cTn id="32" presetID="53" presetClass="entr" presetSubtype="0" fill="hold" nodeType="afterEffect">
                                  <p:stCondLst>
                                    <p:cond delay="0"/>
                                  </p:stCondLst>
                                  <p:childTnLst>
                                    <p:set>
                                      <p:cBhvr>
                                        <p:cTn id="33" dur="1" fill="hold">
                                          <p:stCondLst>
                                            <p:cond delay="0"/>
                                          </p:stCondLst>
                                        </p:cTn>
                                        <p:tgtEl>
                                          <p:spTgt spid="363538"/>
                                        </p:tgtEl>
                                        <p:attrNameLst>
                                          <p:attrName>style.visibility</p:attrName>
                                        </p:attrNameLst>
                                      </p:cBhvr>
                                      <p:to>
                                        <p:strVal val="visible"/>
                                      </p:to>
                                    </p:set>
                                    <p:anim calcmode="lin" valueType="num">
                                      <p:cBhvr>
                                        <p:cTn id="34" dur="500" fill="hold"/>
                                        <p:tgtEl>
                                          <p:spTgt spid="363538"/>
                                        </p:tgtEl>
                                        <p:attrNameLst>
                                          <p:attrName>ppt_w</p:attrName>
                                        </p:attrNameLst>
                                      </p:cBhvr>
                                      <p:tavLst>
                                        <p:tav tm="0">
                                          <p:val>
                                            <p:fltVal val="0"/>
                                          </p:val>
                                        </p:tav>
                                        <p:tav tm="100000">
                                          <p:val>
                                            <p:strVal val="#ppt_w"/>
                                          </p:val>
                                        </p:tav>
                                      </p:tavLst>
                                    </p:anim>
                                    <p:anim calcmode="lin" valueType="num">
                                      <p:cBhvr>
                                        <p:cTn id="35" dur="500" fill="hold"/>
                                        <p:tgtEl>
                                          <p:spTgt spid="363538"/>
                                        </p:tgtEl>
                                        <p:attrNameLst>
                                          <p:attrName>ppt_h</p:attrName>
                                        </p:attrNameLst>
                                      </p:cBhvr>
                                      <p:tavLst>
                                        <p:tav tm="0">
                                          <p:val>
                                            <p:fltVal val="0"/>
                                          </p:val>
                                        </p:tav>
                                        <p:tav tm="100000">
                                          <p:val>
                                            <p:strVal val="#ppt_h"/>
                                          </p:val>
                                        </p:tav>
                                      </p:tavLst>
                                    </p:anim>
                                    <p:animEffect transition="in" filter="fade">
                                      <p:cBhvr>
                                        <p:cTn id="36" dur="500"/>
                                        <p:tgtEl>
                                          <p:spTgt spid="36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build="allAtOnce" animBg="1"/>
      <p:bldP spid="36353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E2F66C1A-4583-4541-827A-C81862A38CA7}"/>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Théorie unidimensionnelle des modèles analogiques</a:t>
            </a:r>
          </a:p>
        </p:txBody>
      </p:sp>
      <p:sp>
        <p:nvSpPr>
          <p:cNvPr id="365571" name="Line 3">
            <a:extLst>
              <a:ext uri="{FF2B5EF4-FFF2-40B4-BE49-F238E27FC236}">
                <a16:creationId xmlns:a16="http://schemas.microsoft.com/office/drawing/2014/main" id="{911E85BB-D379-4276-8470-F94375216DE8}"/>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65573" name="Rectangle 5">
            <a:extLst>
              <a:ext uri="{FF2B5EF4-FFF2-40B4-BE49-F238E27FC236}">
                <a16:creationId xmlns:a16="http://schemas.microsoft.com/office/drawing/2014/main" id="{A477E1FC-743D-4B56-8619-C40F0EE70CC3}"/>
              </a:ext>
            </a:extLst>
          </p:cNvPr>
          <p:cNvSpPr>
            <a:spLocks noChangeArrowheads="1"/>
          </p:cNvSpPr>
          <p:nvPr/>
        </p:nvSpPr>
        <p:spPr bwMode="auto">
          <a:xfrm>
            <a:off x="395288" y="671513"/>
            <a:ext cx="8499475" cy="210978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a:solidFill>
                  <a:srgbClr val="0000FF"/>
                </a:solidFill>
              </a:rPr>
              <a:t>L’expression:</a:t>
            </a:r>
          </a:p>
          <a:p>
            <a:pPr algn="justLow">
              <a:lnSpc>
                <a:spcPct val="110000"/>
              </a:lnSpc>
              <a:buClr>
                <a:schemeClr val="hlink"/>
              </a:buClr>
              <a:buFont typeface="Wingdings" panose="05000000000000000000" pitchFamily="2" charset="2"/>
              <a:buNone/>
            </a:pPr>
            <a:endParaRPr lang="fr-FR" altLang="fr-FR">
              <a:solidFill>
                <a:srgbClr val="0000FF"/>
              </a:solidFill>
            </a:endParaRPr>
          </a:p>
          <a:p>
            <a:pPr algn="justLow">
              <a:lnSpc>
                <a:spcPct val="110000"/>
              </a:lnSpc>
              <a:buClr>
                <a:schemeClr val="hlink"/>
              </a:buClr>
              <a:buFont typeface="Wingdings" panose="05000000000000000000" pitchFamily="2" charset="2"/>
              <a:buNone/>
            </a:pPr>
            <a:r>
              <a:rPr lang="fr-FR" altLang="fr-FR">
                <a:solidFill>
                  <a:srgbClr val="0000FF"/>
                </a:solidFill>
              </a:rPr>
              <a:t>Est similaire à:</a:t>
            </a:r>
          </a:p>
          <a:p>
            <a:pPr algn="justLow">
              <a:lnSpc>
                <a:spcPct val="110000"/>
              </a:lnSpc>
              <a:buClr>
                <a:schemeClr val="hlink"/>
              </a:buClr>
              <a:buFont typeface="Wingdings" panose="05000000000000000000" pitchFamily="2" charset="2"/>
              <a:buNone/>
            </a:pPr>
            <a:endParaRPr lang="fr-FR" altLang="fr-FR">
              <a:solidFill>
                <a:srgbClr val="0000FF"/>
              </a:solidFill>
            </a:endParaRPr>
          </a:p>
          <a:p>
            <a:pPr algn="justLow">
              <a:lnSpc>
                <a:spcPct val="110000"/>
              </a:lnSpc>
              <a:buClr>
                <a:schemeClr val="hlink"/>
              </a:buClr>
              <a:buFont typeface="Wingdings" panose="05000000000000000000" pitchFamily="2" charset="2"/>
              <a:buNone/>
            </a:pPr>
            <a:endParaRPr lang="fr-FR" altLang="fr-FR">
              <a:solidFill>
                <a:srgbClr val="0000FF"/>
              </a:solidFill>
            </a:endParaRPr>
          </a:p>
        </p:txBody>
      </p:sp>
      <p:sp>
        <p:nvSpPr>
          <p:cNvPr id="365577" name="Text Box 9">
            <a:extLst>
              <a:ext uri="{FF2B5EF4-FFF2-40B4-BE49-F238E27FC236}">
                <a16:creationId xmlns:a16="http://schemas.microsoft.com/office/drawing/2014/main" id="{BB2CCC1A-2155-467A-BC64-195941E90E56}"/>
              </a:ext>
            </a:extLst>
          </p:cNvPr>
          <p:cNvSpPr txBox="1">
            <a:spLocks noChangeArrowheads="1"/>
          </p:cNvSpPr>
          <p:nvPr/>
        </p:nvSpPr>
        <p:spPr bwMode="auto">
          <a:xfrm>
            <a:off x="395288" y="2852738"/>
            <a:ext cx="4032250" cy="1562100"/>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fr-FR" altLang="fr-FR">
                <a:solidFill>
                  <a:schemeClr val="bg1"/>
                </a:solidFill>
              </a:rPr>
              <a:t>D’où l’adoption de l’amortisseur comme modèle analogique de la viscoélasticité linéaire.</a:t>
            </a:r>
          </a:p>
        </p:txBody>
      </p:sp>
      <p:pic>
        <p:nvPicPr>
          <p:cNvPr id="365578" name="Picture 10">
            <a:extLst>
              <a:ext uri="{FF2B5EF4-FFF2-40B4-BE49-F238E27FC236}">
                <a16:creationId xmlns:a16="http://schemas.microsoft.com/office/drawing/2014/main" id="{40039DD2-5AEF-4E3B-A994-C744484C2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836613"/>
            <a:ext cx="1366837" cy="531812"/>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5579" name="Picture 11">
            <a:extLst>
              <a:ext uri="{FF2B5EF4-FFF2-40B4-BE49-F238E27FC236}">
                <a16:creationId xmlns:a16="http://schemas.microsoft.com/office/drawing/2014/main" id="{66F1302C-82E7-483F-8A6A-6751EC35AF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16113"/>
            <a:ext cx="1050925" cy="531812"/>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5581" name="Picture 13">
            <a:extLst>
              <a:ext uri="{FF2B5EF4-FFF2-40B4-BE49-F238E27FC236}">
                <a16:creationId xmlns:a16="http://schemas.microsoft.com/office/drawing/2014/main" id="{0F7B0B73-14F0-44B4-A382-232128055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852738"/>
            <a:ext cx="4362450" cy="3371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0">
            <a:extLst>
              <a:ext uri="{FF2B5EF4-FFF2-40B4-BE49-F238E27FC236}">
                <a16:creationId xmlns:a16="http://schemas.microsoft.com/office/drawing/2014/main" id="{F8115392-4A08-4756-9623-2C156EC852FA}"/>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5573">
                                            <p:bg/>
                                          </p:spTgt>
                                        </p:tgtEl>
                                        <p:attrNameLst>
                                          <p:attrName>style.visibility</p:attrName>
                                        </p:attrNameLst>
                                      </p:cBhvr>
                                      <p:to>
                                        <p:strVal val="visible"/>
                                      </p:to>
                                    </p:set>
                                    <p:animEffect transition="in" filter="checkerboard(across)">
                                      <p:cBhvr>
                                        <p:cTn id="7" dur="500"/>
                                        <p:tgtEl>
                                          <p:spTgt spid="365573">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65573">
                                            <p:txEl>
                                              <p:pRg st="0" end="0"/>
                                            </p:txEl>
                                          </p:spTgt>
                                        </p:tgtEl>
                                        <p:attrNameLst>
                                          <p:attrName>style.visibility</p:attrName>
                                        </p:attrNameLst>
                                      </p:cBhvr>
                                      <p:to>
                                        <p:strVal val="visible"/>
                                      </p:to>
                                    </p:set>
                                    <p:animEffect transition="in" filter="checkerboard(across)">
                                      <p:cBhvr>
                                        <p:cTn id="10" dur="500"/>
                                        <p:tgtEl>
                                          <p:spTgt spid="365573">
                                            <p:txEl>
                                              <p:pRg st="0" end="0"/>
                                            </p:txEl>
                                          </p:spTgt>
                                        </p:tgtEl>
                                      </p:cBhvr>
                                    </p:animEffect>
                                  </p:childTnLst>
                                </p:cTn>
                              </p:par>
                            </p:childTnLst>
                          </p:cTn>
                        </p:par>
                        <p:par>
                          <p:cTn id="11" fill="hold" nodeType="afterGroup">
                            <p:stCondLst>
                              <p:cond delay="500"/>
                            </p:stCondLst>
                            <p:childTnLst>
                              <p:par>
                                <p:cTn id="12" presetID="4" presetClass="entr" presetSubtype="16" fill="hold" nodeType="afterEffect">
                                  <p:stCondLst>
                                    <p:cond delay="0"/>
                                  </p:stCondLst>
                                  <p:childTnLst>
                                    <p:set>
                                      <p:cBhvr>
                                        <p:cTn id="13" dur="1" fill="hold">
                                          <p:stCondLst>
                                            <p:cond delay="0"/>
                                          </p:stCondLst>
                                        </p:cTn>
                                        <p:tgtEl>
                                          <p:spTgt spid="365578"/>
                                        </p:tgtEl>
                                        <p:attrNameLst>
                                          <p:attrName>style.visibility</p:attrName>
                                        </p:attrNameLst>
                                      </p:cBhvr>
                                      <p:to>
                                        <p:strVal val="visible"/>
                                      </p:to>
                                    </p:set>
                                    <p:animEffect transition="in" filter="box(in)">
                                      <p:cBhvr>
                                        <p:cTn id="14" dur="500"/>
                                        <p:tgtEl>
                                          <p:spTgt spid="3655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365573">
                                            <p:txEl>
                                              <p:pRg st="2" end="2"/>
                                            </p:txEl>
                                          </p:spTgt>
                                        </p:tgtEl>
                                        <p:attrNameLst>
                                          <p:attrName>style.visibility</p:attrName>
                                        </p:attrNameLst>
                                      </p:cBhvr>
                                      <p:to>
                                        <p:strVal val="visible"/>
                                      </p:to>
                                    </p:set>
                                    <p:animEffect transition="in" filter="checkerboard(across)">
                                      <p:cBhvr>
                                        <p:cTn id="19" dur="500"/>
                                        <p:tgtEl>
                                          <p:spTgt spid="365573">
                                            <p:txEl>
                                              <p:pRg st="2" end="2"/>
                                            </p:txEl>
                                          </p:spTgt>
                                        </p:tgtEl>
                                      </p:cBhvr>
                                    </p:animEffect>
                                  </p:childTnLst>
                                </p:cTn>
                              </p:par>
                            </p:childTnLst>
                          </p:cTn>
                        </p:par>
                        <p:par>
                          <p:cTn id="20" fill="hold" nodeType="afterGroup">
                            <p:stCondLst>
                              <p:cond delay="500"/>
                            </p:stCondLst>
                            <p:childTnLst>
                              <p:par>
                                <p:cTn id="21" presetID="4" presetClass="entr" presetSubtype="16" fill="hold" nodeType="afterEffect">
                                  <p:stCondLst>
                                    <p:cond delay="0"/>
                                  </p:stCondLst>
                                  <p:childTnLst>
                                    <p:set>
                                      <p:cBhvr>
                                        <p:cTn id="22" dur="1" fill="hold">
                                          <p:stCondLst>
                                            <p:cond delay="0"/>
                                          </p:stCondLst>
                                        </p:cTn>
                                        <p:tgtEl>
                                          <p:spTgt spid="365579"/>
                                        </p:tgtEl>
                                        <p:attrNameLst>
                                          <p:attrName>style.visibility</p:attrName>
                                        </p:attrNameLst>
                                      </p:cBhvr>
                                      <p:to>
                                        <p:strVal val="visible"/>
                                      </p:to>
                                    </p:set>
                                    <p:animEffect transition="in" filter="box(in)">
                                      <p:cBhvr>
                                        <p:cTn id="23" dur="500"/>
                                        <p:tgtEl>
                                          <p:spTgt spid="36557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65581"/>
                                        </p:tgtEl>
                                        <p:attrNameLst>
                                          <p:attrName>style.visibility</p:attrName>
                                        </p:attrNameLst>
                                      </p:cBhvr>
                                      <p:to>
                                        <p:strVal val="visible"/>
                                      </p:to>
                                    </p:set>
                                    <p:anim calcmode="lin" valueType="num">
                                      <p:cBhvr>
                                        <p:cTn id="28" dur="500" fill="hold"/>
                                        <p:tgtEl>
                                          <p:spTgt spid="365581"/>
                                        </p:tgtEl>
                                        <p:attrNameLst>
                                          <p:attrName>ppt_w</p:attrName>
                                        </p:attrNameLst>
                                      </p:cBhvr>
                                      <p:tavLst>
                                        <p:tav tm="0">
                                          <p:val>
                                            <p:fltVal val="0"/>
                                          </p:val>
                                        </p:tav>
                                        <p:tav tm="100000">
                                          <p:val>
                                            <p:strVal val="#ppt_w"/>
                                          </p:val>
                                        </p:tav>
                                      </p:tavLst>
                                    </p:anim>
                                    <p:anim calcmode="lin" valueType="num">
                                      <p:cBhvr>
                                        <p:cTn id="29" dur="500" fill="hold"/>
                                        <p:tgtEl>
                                          <p:spTgt spid="365581"/>
                                        </p:tgtEl>
                                        <p:attrNameLst>
                                          <p:attrName>ppt_h</p:attrName>
                                        </p:attrNameLst>
                                      </p:cBhvr>
                                      <p:tavLst>
                                        <p:tav tm="0">
                                          <p:val>
                                            <p:fltVal val="0"/>
                                          </p:val>
                                        </p:tav>
                                        <p:tav tm="100000">
                                          <p:val>
                                            <p:strVal val="#ppt_h"/>
                                          </p:val>
                                        </p:tav>
                                      </p:tavLst>
                                    </p:anim>
                                    <p:animEffect transition="in" filter="fade">
                                      <p:cBhvr>
                                        <p:cTn id="30" dur="500"/>
                                        <p:tgtEl>
                                          <p:spTgt spid="36558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65577"/>
                                        </p:tgtEl>
                                        <p:attrNameLst>
                                          <p:attrName>style.visibility</p:attrName>
                                        </p:attrNameLst>
                                      </p:cBhvr>
                                      <p:to>
                                        <p:strVal val="visible"/>
                                      </p:to>
                                    </p:set>
                                    <p:animEffect transition="in" filter="checkerboard(across)">
                                      <p:cBhvr>
                                        <p:cTn id="35" dur="500"/>
                                        <p:tgtEl>
                                          <p:spTgt spid="365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3" grpId="0" uiExpand="1" build="allAtOnce" animBg="1"/>
      <p:bldP spid="36557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a:extLst>
              <a:ext uri="{FF2B5EF4-FFF2-40B4-BE49-F238E27FC236}">
                <a16:creationId xmlns:a16="http://schemas.microsoft.com/office/drawing/2014/main" id="{E649571A-E03A-4F6F-AF89-910C5E08A341}"/>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Modèles analogiques</a:t>
            </a:r>
          </a:p>
        </p:txBody>
      </p:sp>
      <p:sp>
        <p:nvSpPr>
          <p:cNvPr id="367619" name="Line 3">
            <a:extLst>
              <a:ext uri="{FF2B5EF4-FFF2-40B4-BE49-F238E27FC236}">
                <a16:creationId xmlns:a16="http://schemas.microsoft.com/office/drawing/2014/main" id="{998D7FC0-0C61-4870-BCCC-7DC079FA3B1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67621" name="Rectangle 5">
            <a:extLst>
              <a:ext uri="{FF2B5EF4-FFF2-40B4-BE49-F238E27FC236}">
                <a16:creationId xmlns:a16="http://schemas.microsoft.com/office/drawing/2014/main" id="{0E1BF30B-A033-4AC7-BA8E-2E0D06D1001A}"/>
              </a:ext>
            </a:extLst>
          </p:cNvPr>
          <p:cNvSpPr>
            <a:spLocks noChangeArrowheads="1"/>
          </p:cNvSpPr>
          <p:nvPr/>
        </p:nvSpPr>
        <p:spPr bwMode="auto">
          <a:xfrm>
            <a:off x="395288" y="663575"/>
            <a:ext cx="8499475" cy="2913063"/>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a:solidFill>
                  <a:srgbClr val="0000FF"/>
                </a:solidFill>
              </a:rPr>
              <a:t>Les modèles analogiques sont des groupements d’éléments mécaniques dont les réponses à des sollicitations sont similaires à celles des matériaux. Ils sont souvent utilisés à des fins didactiques, pour donner une image concrète des équations de comportement. L’analogie se limite là et ne porte en aucun cas sur les mécanismes physiques eux même. </a:t>
            </a:r>
          </a:p>
        </p:txBody>
      </p:sp>
      <p:sp>
        <p:nvSpPr>
          <p:cNvPr id="367626" name="Rectangle 10">
            <a:extLst>
              <a:ext uri="{FF2B5EF4-FFF2-40B4-BE49-F238E27FC236}">
                <a16:creationId xmlns:a16="http://schemas.microsoft.com/office/drawing/2014/main" id="{32A36EA3-F683-4BDE-A895-B26A8A35C1C3}"/>
              </a:ext>
            </a:extLst>
          </p:cNvPr>
          <p:cNvSpPr>
            <a:spLocks noChangeArrowheads="1"/>
          </p:cNvSpPr>
          <p:nvPr/>
        </p:nvSpPr>
        <p:spPr bwMode="auto">
          <a:xfrm>
            <a:off x="395288" y="3660775"/>
            <a:ext cx="8499475" cy="503238"/>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lnSpc>
                <a:spcPct val="110000"/>
              </a:lnSpc>
              <a:buClr>
                <a:schemeClr val="hlink"/>
              </a:buClr>
              <a:buFont typeface="Wingdings" panose="05000000000000000000" pitchFamily="2" charset="2"/>
              <a:buNone/>
            </a:pPr>
            <a:r>
              <a:rPr lang="fr-FR" altLang="fr-FR">
                <a:solidFill>
                  <a:srgbClr val="0000FF"/>
                </a:solidFill>
              </a:rPr>
              <a:t>Les éléments les plus utilisés sont les suivants:</a:t>
            </a:r>
          </a:p>
        </p:txBody>
      </p:sp>
      <p:sp>
        <p:nvSpPr>
          <p:cNvPr id="367627" name="Rectangle 11">
            <a:extLst>
              <a:ext uri="{FF2B5EF4-FFF2-40B4-BE49-F238E27FC236}">
                <a16:creationId xmlns:a16="http://schemas.microsoft.com/office/drawing/2014/main" id="{AAE5F25E-59A3-4D3C-9785-714A9DCDEDE2}"/>
              </a:ext>
            </a:extLst>
          </p:cNvPr>
          <p:cNvSpPr>
            <a:spLocks noChangeArrowheads="1"/>
          </p:cNvSpPr>
          <p:nvPr/>
        </p:nvSpPr>
        <p:spPr bwMode="auto">
          <a:xfrm>
            <a:off x="395288" y="4221163"/>
            <a:ext cx="8497887" cy="1944687"/>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ja-JP">
                <a:ea typeface="ＭＳ Ｐゴシック" panose="020B0600070205080204" pitchFamily="34" charset="-128"/>
                <a:sym typeface="Symbol" panose="05050102010706020507" pitchFamily="18" charset="2"/>
              </a:rPr>
              <a:t>                                            </a:t>
            </a:r>
            <a:r>
              <a:rPr lang="fr-FR" altLang="ja-JP">
                <a:ea typeface="ＭＳ Ｐゴシック" panose="020B0600070205080204" pitchFamily="34" charset="-128"/>
              </a:rPr>
              <a:t> = E </a:t>
            </a:r>
            <a:r>
              <a:rPr lang="fr-FR" altLang="ja-JP">
                <a:ea typeface="ＭＳ Ｐゴシック" panose="020B0600070205080204" pitchFamily="34" charset="-128"/>
                <a:sym typeface="Symbol" panose="05050102010706020507" pitchFamily="18" charset="2"/>
              </a:rPr>
              <a:t></a:t>
            </a:r>
            <a:r>
              <a:rPr lang="fr-FR" altLang="ja-JP">
                <a:ea typeface="ＭＳ Ｐゴシック" panose="020B0600070205080204" pitchFamily="34" charset="-128"/>
              </a:rPr>
              <a:t> </a:t>
            </a:r>
            <a:endParaRPr lang="fr-FR" altLang="fr-FR"/>
          </a:p>
        </p:txBody>
      </p:sp>
      <p:sp>
        <p:nvSpPr>
          <p:cNvPr id="367628" name="Rectangle 12">
            <a:extLst>
              <a:ext uri="{FF2B5EF4-FFF2-40B4-BE49-F238E27FC236}">
                <a16:creationId xmlns:a16="http://schemas.microsoft.com/office/drawing/2014/main" id="{3DFA13DD-1736-4053-B76D-2FF33559805D}"/>
              </a:ext>
            </a:extLst>
          </p:cNvPr>
          <p:cNvSpPr>
            <a:spLocks noChangeArrowheads="1"/>
          </p:cNvSpPr>
          <p:nvPr/>
        </p:nvSpPr>
        <p:spPr bwMode="auto">
          <a:xfrm>
            <a:off x="423863" y="4225925"/>
            <a:ext cx="8499475" cy="493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justLow">
              <a:lnSpc>
                <a:spcPct val="110000"/>
              </a:lnSpc>
              <a:buClr>
                <a:schemeClr val="hlink"/>
              </a:buClr>
              <a:buFont typeface="Wingdings" panose="05000000000000000000" pitchFamily="2" charset="2"/>
              <a:buChar char="Ø"/>
            </a:pPr>
            <a:r>
              <a:rPr lang="fr-FR" altLang="fr-FR">
                <a:solidFill>
                  <a:srgbClr val="0000FF"/>
                </a:solidFill>
              </a:rPr>
              <a:t>le ressort qui schématise l’élasticité linéaie:</a:t>
            </a:r>
          </a:p>
        </p:txBody>
      </p:sp>
      <p:grpSp>
        <p:nvGrpSpPr>
          <p:cNvPr id="367629" name="Group 13">
            <a:extLst>
              <a:ext uri="{FF2B5EF4-FFF2-40B4-BE49-F238E27FC236}">
                <a16:creationId xmlns:a16="http://schemas.microsoft.com/office/drawing/2014/main" id="{C3470DBC-65EB-4341-856A-F34B1C264F3E}"/>
              </a:ext>
            </a:extLst>
          </p:cNvPr>
          <p:cNvGrpSpPr>
            <a:grpSpLocks noChangeAspect="1"/>
          </p:cNvGrpSpPr>
          <p:nvPr/>
        </p:nvGrpSpPr>
        <p:grpSpPr bwMode="auto">
          <a:xfrm>
            <a:off x="2843213" y="4868863"/>
            <a:ext cx="2352675" cy="687387"/>
            <a:chOff x="2863" y="2557"/>
            <a:chExt cx="3705" cy="1083"/>
          </a:xfrm>
        </p:grpSpPr>
        <p:sp>
          <p:nvSpPr>
            <p:cNvPr id="367630" name="AutoShape 14">
              <a:extLst>
                <a:ext uri="{FF2B5EF4-FFF2-40B4-BE49-F238E27FC236}">
                  <a16:creationId xmlns:a16="http://schemas.microsoft.com/office/drawing/2014/main" id="{ADC0424E-4EB4-48BA-B7D9-C67D0292F405}"/>
                </a:ext>
              </a:extLst>
            </p:cNvPr>
            <p:cNvSpPr>
              <a:spLocks noChangeAspect="1" noChangeArrowheads="1"/>
            </p:cNvSpPr>
            <p:nvPr/>
          </p:nvSpPr>
          <p:spPr bwMode="auto">
            <a:xfrm>
              <a:off x="2863" y="2557"/>
              <a:ext cx="3705" cy="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367631" name="Group 15">
              <a:extLst>
                <a:ext uri="{FF2B5EF4-FFF2-40B4-BE49-F238E27FC236}">
                  <a16:creationId xmlns:a16="http://schemas.microsoft.com/office/drawing/2014/main" id="{4A66AA69-76A0-4E28-BE99-E0B2CF89B491}"/>
                </a:ext>
              </a:extLst>
            </p:cNvPr>
            <p:cNvGrpSpPr>
              <a:grpSpLocks/>
            </p:cNvGrpSpPr>
            <p:nvPr/>
          </p:nvGrpSpPr>
          <p:grpSpPr bwMode="auto">
            <a:xfrm>
              <a:off x="2863" y="2557"/>
              <a:ext cx="3705" cy="969"/>
              <a:chOff x="2863" y="2557"/>
              <a:chExt cx="3705" cy="969"/>
            </a:xfrm>
          </p:grpSpPr>
          <p:grpSp>
            <p:nvGrpSpPr>
              <p:cNvPr id="367632" name="Group 16">
                <a:extLst>
                  <a:ext uri="{FF2B5EF4-FFF2-40B4-BE49-F238E27FC236}">
                    <a16:creationId xmlns:a16="http://schemas.microsoft.com/office/drawing/2014/main" id="{2EF6F6F2-9E4F-4FD1-B9DE-2734B9EAA0F7}"/>
                  </a:ext>
                </a:extLst>
              </p:cNvPr>
              <p:cNvGrpSpPr>
                <a:grpSpLocks/>
              </p:cNvGrpSpPr>
              <p:nvPr/>
            </p:nvGrpSpPr>
            <p:grpSpPr bwMode="auto">
              <a:xfrm>
                <a:off x="2863" y="2557"/>
                <a:ext cx="3705" cy="670"/>
                <a:chOff x="2863" y="2557"/>
                <a:chExt cx="3705" cy="670"/>
              </a:xfrm>
            </p:grpSpPr>
            <p:grpSp>
              <p:nvGrpSpPr>
                <p:cNvPr id="367633" name="Group 17">
                  <a:extLst>
                    <a:ext uri="{FF2B5EF4-FFF2-40B4-BE49-F238E27FC236}">
                      <a16:creationId xmlns:a16="http://schemas.microsoft.com/office/drawing/2014/main" id="{E6794FED-0295-47B6-881C-2DDC7CAE563C}"/>
                    </a:ext>
                  </a:extLst>
                </p:cNvPr>
                <p:cNvGrpSpPr>
                  <a:grpSpLocks/>
                </p:cNvGrpSpPr>
                <p:nvPr/>
              </p:nvGrpSpPr>
              <p:grpSpPr bwMode="auto">
                <a:xfrm>
                  <a:off x="3528" y="2898"/>
                  <a:ext cx="2338" cy="329"/>
                  <a:chOff x="3528" y="2898"/>
                  <a:chExt cx="2338" cy="329"/>
                </a:xfrm>
              </p:grpSpPr>
              <p:grpSp>
                <p:nvGrpSpPr>
                  <p:cNvPr id="367634" name="Group 18">
                    <a:extLst>
                      <a:ext uri="{FF2B5EF4-FFF2-40B4-BE49-F238E27FC236}">
                        <a16:creationId xmlns:a16="http://schemas.microsoft.com/office/drawing/2014/main" id="{20CF9488-8459-421A-B90D-BF0A07E0769F}"/>
                      </a:ext>
                    </a:extLst>
                  </p:cNvPr>
                  <p:cNvGrpSpPr>
                    <a:grpSpLocks noChangeAspect="1"/>
                  </p:cNvGrpSpPr>
                  <p:nvPr/>
                </p:nvGrpSpPr>
                <p:grpSpPr bwMode="auto">
                  <a:xfrm>
                    <a:off x="3927" y="2898"/>
                    <a:ext cx="1536" cy="329"/>
                    <a:chOff x="3927" y="2898"/>
                    <a:chExt cx="2584" cy="553"/>
                  </a:xfrm>
                </p:grpSpPr>
                <p:sp>
                  <p:nvSpPr>
                    <p:cNvPr id="367635" name="Line 19">
                      <a:extLst>
                        <a:ext uri="{FF2B5EF4-FFF2-40B4-BE49-F238E27FC236}">
                          <a16:creationId xmlns:a16="http://schemas.microsoft.com/office/drawing/2014/main" id="{4496F18F-B8D9-4AFD-8B4B-295CDC16AF87}"/>
                        </a:ext>
                      </a:extLst>
                    </p:cNvPr>
                    <p:cNvSpPr>
                      <a:spLocks noChangeAspect="1" noChangeShapeType="1"/>
                    </p:cNvSpPr>
                    <p:nvPr/>
                  </p:nvSpPr>
                  <p:spPr bwMode="auto">
                    <a:xfrm flipH="1">
                      <a:off x="4231" y="2898"/>
                      <a:ext cx="285" cy="4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7636" name="Line 20">
                      <a:extLst>
                        <a:ext uri="{FF2B5EF4-FFF2-40B4-BE49-F238E27FC236}">
                          <a16:creationId xmlns:a16="http://schemas.microsoft.com/office/drawing/2014/main" id="{1992BFC4-E78C-4059-A6F7-16720622FA7B}"/>
                        </a:ext>
                      </a:extLst>
                    </p:cNvPr>
                    <p:cNvSpPr>
                      <a:spLocks noChangeAspect="1" noChangeShapeType="1"/>
                    </p:cNvSpPr>
                    <p:nvPr/>
                  </p:nvSpPr>
                  <p:spPr bwMode="auto">
                    <a:xfrm>
                      <a:off x="4516" y="2899"/>
                      <a:ext cx="285" cy="45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7637" name="Line 21">
                      <a:extLst>
                        <a:ext uri="{FF2B5EF4-FFF2-40B4-BE49-F238E27FC236}">
                          <a16:creationId xmlns:a16="http://schemas.microsoft.com/office/drawing/2014/main" id="{3DEABD54-9181-4163-8F0C-99AC3696A03C}"/>
                        </a:ext>
                      </a:extLst>
                    </p:cNvPr>
                    <p:cNvSpPr>
                      <a:spLocks noChangeAspect="1" noChangeShapeType="1"/>
                    </p:cNvSpPr>
                    <p:nvPr/>
                  </p:nvSpPr>
                  <p:spPr bwMode="auto">
                    <a:xfrm flipH="1">
                      <a:off x="4801" y="2937"/>
                      <a:ext cx="285" cy="4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7638" name="Line 22">
                      <a:extLst>
                        <a:ext uri="{FF2B5EF4-FFF2-40B4-BE49-F238E27FC236}">
                          <a16:creationId xmlns:a16="http://schemas.microsoft.com/office/drawing/2014/main" id="{C31614C5-DE24-4971-A0D4-1D902C473B90}"/>
                        </a:ext>
                      </a:extLst>
                    </p:cNvPr>
                    <p:cNvSpPr>
                      <a:spLocks noChangeAspect="1" noChangeShapeType="1"/>
                    </p:cNvSpPr>
                    <p:nvPr/>
                  </p:nvSpPr>
                  <p:spPr bwMode="auto">
                    <a:xfrm>
                      <a:off x="5086" y="2919"/>
                      <a:ext cx="285" cy="45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7639" name="Line 23">
                      <a:extLst>
                        <a:ext uri="{FF2B5EF4-FFF2-40B4-BE49-F238E27FC236}">
                          <a16:creationId xmlns:a16="http://schemas.microsoft.com/office/drawing/2014/main" id="{4724C31E-B879-4B1D-8E41-A310AB681789}"/>
                        </a:ext>
                      </a:extLst>
                    </p:cNvPr>
                    <p:cNvSpPr>
                      <a:spLocks noChangeAspect="1" noChangeShapeType="1"/>
                    </p:cNvSpPr>
                    <p:nvPr/>
                  </p:nvSpPr>
                  <p:spPr bwMode="auto">
                    <a:xfrm flipH="1">
                      <a:off x="5371" y="2955"/>
                      <a:ext cx="285" cy="4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7640" name="Line 24">
                      <a:extLst>
                        <a:ext uri="{FF2B5EF4-FFF2-40B4-BE49-F238E27FC236}">
                          <a16:creationId xmlns:a16="http://schemas.microsoft.com/office/drawing/2014/main" id="{AE142AE3-124A-4317-ACEA-984862886906}"/>
                        </a:ext>
                      </a:extLst>
                    </p:cNvPr>
                    <p:cNvSpPr>
                      <a:spLocks noChangeAspect="1" noChangeShapeType="1"/>
                    </p:cNvSpPr>
                    <p:nvPr/>
                  </p:nvSpPr>
                  <p:spPr bwMode="auto">
                    <a:xfrm>
                      <a:off x="5656" y="2956"/>
                      <a:ext cx="285" cy="45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7641" name="Line 25">
                      <a:extLst>
                        <a:ext uri="{FF2B5EF4-FFF2-40B4-BE49-F238E27FC236}">
                          <a16:creationId xmlns:a16="http://schemas.microsoft.com/office/drawing/2014/main" id="{62AE7626-CDDA-4E92-924D-0D9B0F4CA149}"/>
                        </a:ext>
                      </a:extLst>
                    </p:cNvPr>
                    <p:cNvSpPr>
                      <a:spLocks noChangeAspect="1" noChangeShapeType="1"/>
                    </p:cNvSpPr>
                    <p:nvPr/>
                  </p:nvSpPr>
                  <p:spPr bwMode="auto">
                    <a:xfrm flipH="1">
                      <a:off x="5941" y="2994"/>
                      <a:ext cx="285" cy="45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7642" name="Line 26">
                      <a:extLst>
                        <a:ext uri="{FF2B5EF4-FFF2-40B4-BE49-F238E27FC236}">
                          <a16:creationId xmlns:a16="http://schemas.microsoft.com/office/drawing/2014/main" id="{4007C13D-D697-4BE1-AF06-2D8520086BD9}"/>
                        </a:ext>
                      </a:extLst>
                    </p:cNvPr>
                    <p:cNvSpPr>
                      <a:spLocks noChangeAspect="1" noChangeShapeType="1"/>
                    </p:cNvSpPr>
                    <p:nvPr/>
                  </p:nvSpPr>
                  <p:spPr bwMode="auto">
                    <a:xfrm>
                      <a:off x="6226" y="2976"/>
                      <a:ext cx="285" cy="45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7643" name="Line 27">
                      <a:extLst>
                        <a:ext uri="{FF2B5EF4-FFF2-40B4-BE49-F238E27FC236}">
                          <a16:creationId xmlns:a16="http://schemas.microsoft.com/office/drawing/2014/main" id="{B90EB88C-C463-47D0-B342-7B05534AFE72}"/>
                        </a:ext>
                      </a:extLst>
                    </p:cNvPr>
                    <p:cNvSpPr>
                      <a:spLocks noChangeAspect="1" noChangeShapeType="1"/>
                    </p:cNvSpPr>
                    <p:nvPr/>
                  </p:nvSpPr>
                  <p:spPr bwMode="auto">
                    <a:xfrm>
                      <a:off x="3927" y="2937"/>
                      <a:ext cx="285" cy="45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367644" name="Line 28">
                    <a:extLst>
                      <a:ext uri="{FF2B5EF4-FFF2-40B4-BE49-F238E27FC236}">
                        <a16:creationId xmlns:a16="http://schemas.microsoft.com/office/drawing/2014/main" id="{31A520E6-C39C-4B3D-8065-BF6A6833A796}"/>
                      </a:ext>
                    </a:extLst>
                  </p:cNvPr>
                  <p:cNvSpPr>
                    <a:spLocks noChangeShapeType="1"/>
                  </p:cNvSpPr>
                  <p:nvPr/>
                </p:nvSpPr>
                <p:spPr bwMode="auto">
                  <a:xfrm flipV="1">
                    <a:off x="5466" y="3070"/>
                    <a:ext cx="57" cy="11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7645" name="Line 29">
                    <a:extLst>
                      <a:ext uri="{FF2B5EF4-FFF2-40B4-BE49-F238E27FC236}">
                        <a16:creationId xmlns:a16="http://schemas.microsoft.com/office/drawing/2014/main" id="{8DC32193-AD70-4FE7-8D5A-921AF5B21249}"/>
                      </a:ext>
                    </a:extLst>
                  </p:cNvPr>
                  <p:cNvSpPr>
                    <a:spLocks noChangeShapeType="1"/>
                  </p:cNvSpPr>
                  <p:nvPr/>
                </p:nvSpPr>
                <p:spPr bwMode="auto">
                  <a:xfrm flipV="1">
                    <a:off x="3832" y="2937"/>
                    <a:ext cx="95" cy="19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7646" name="Line 30">
                    <a:extLst>
                      <a:ext uri="{FF2B5EF4-FFF2-40B4-BE49-F238E27FC236}">
                        <a16:creationId xmlns:a16="http://schemas.microsoft.com/office/drawing/2014/main" id="{34464E97-9645-4FF8-93C9-3F445CC9C163}"/>
                      </a:ext>
                    </a:extLst>
                  </p:cNvPr>
                  <p:cNvSpPr>
                    <a:spLocks noChangeShapeType="1"/>
                  </p:cNvSpPr>
                  <p:nvPr/>
                </p:nvSpPr>
                <p:spPr bwMode="auto">
                  <a:xfrm>
                    <a:off x="5504" y="3070"/>
                    <a:ext cx="3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7647" name="Line 31">
                    <a:extLst>
                      <a:ext uri="{FF2B5EF4-FFF2-40B4-BE49-F238E27FC236}">
                        <a16:creationId xmlns:a16="http://schemas.microsoft.com/office/drawing/2014/main" id="{FAAD8EE1-2F4A-4038-B164-E447B1560515}"/>
                      </a:ext>
                    </a:extLst>
                  </p:cNvPr>
                  <p:cNvSpPr>
                    <a:spLocks noChangeShapeType="1"/>
                  </p:cNvSpPr>
                  <p:nvPr/>
                </p:nvSpPr>
                <p:spPr bwMode="auto">
                  <a:xfrm>
                    <a:off x="3528" y="3089"/>
                    <a:ext cx="34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7648" name="Line 32">
                    <a:extLst>
                      <a:ext uri="{FF2B5EF4-FFF2-40B4-BE49-F238E27FC236}">
                        <a16:creationId xmlns:a16="http://schemas.microsoft.com/office/drawing/2014/main" id="{1F6B385B-FBAE-4918-9008-DE7477C97549}"/>
                      </a:ext>
                    </a:extLst>
                  </p:cNvPr>
                  <p:cNvSpPr>
                    <a:spLocks noChangeShapeType="1"/>
                  </p:cNvSpPr>
                  <p:nvPr/>
                </p:nvSpPr>
                <p:spPr bwMode="auto">
                  <a:xfrm>
                    <a:off x="5865" y="2994"/>
                    <a:ext cx="1" cy="17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7649" name="Line 33">
                    <a:extLst>
                      <a:ext uri="{FF2B5EF4-FFF2-40B4-BE49-F238E27FC236}">
                        <a16:creationId xmlns:a16="http://schemas.microsoft.com/office/drawing/2014/main" id="{29796FF2-41A3-4F8F-9F22-3BCFD0C33334}"/>
                      </a:ext>
                    </a:extLst>
                  </p:cNvPr>
                  <p:cNvSpPr>
                    <a:spLocks noChangeShapeType="1"/>
                  </p:cNvSpPr>
                  <p:nvPr/>
                </p:nvSpPr>
                <p:spPr bwMode="auto">
                  <a:xfrm>
                    <a:off x="3528" y="3013"/>
                    <a:ext cx="1" cy="17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367650" name="Line 34">
                  <a:extLst>
                    <a:ext uri="{FF2B5EF4-FFF2-40B4-BE49-F238E27FC236}">
                      <a16:creationId xmlns:a16="http://schemas.microsoft.com/office/drawing/2014/main" id="{D4858427-4EE2-4282-B0F5-D67743A0ADF5}"/>
                    </a:ext>
                  </a:extLst>
                </p:cNvPr>
                <p:cNvSpPr>
                  <a:spLocks noChangeShapeType="1"/>
                </p:cNvSpPr>
                <p:nvPr/>
              </p:nvSpPr>
              <p:spPr bwMode="auto">
                <a:xfrm>
                  <a:off x="5998" y="3070"/>
                  <a:ext cx="570"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7651" name="Line 35">
                  <a:extLst>
                    <a:ext uri="{FF2B5EF4-FFF2-40B4-BE49-F238E27FC236}">
                      <a16:creationId xmlns:a16="http://schemas.microsoft.com/office/drawing/2014/main" id="{AEED144A-9D57-4B94-8560-2AB4F5274800}"/>
                    </a:ext>
                  </a:extLst>
                </p:cNvPr>
                <p:cNvSpPr>
                  <a:spLocks noChangeShapeType="1"/>
                </p:cNvSpPr>
                <p:nvPr/>
              </p:nvSpPr>
              <p:spPr bwMode="auto">
                <a:xfrm flipH="1">
                  <a:off x="2863" y="3089"/>
                  <a:ext cx="570" cy="1"/>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7652" name="Text Box 36">
                  <a:extLst>
                    <a:ext uri="{FF2B5EF4-FFF2-40B4-BE49-F238E27FC236}">
                      <a16:creationId xmlns:a16="http://schemas.microsoft.com/office/drawing/2014/main" id="{12972B93-601A-43C9-A5CD-7F8A914AE321}"/>
                    </a:ext>
                  </a:extLst>
                </p:cNvPr>
                <p:cNvSpPr txBox="1">
                  <a:spLocks noChangeArrowheads="1"/>
                </p:cNvSpPr>
                <p:nvPr/>
              </p:nvSpPr>
              <p:spPr bwMode="auto">
                <a:xfrm>
                  <a:off x="6017" y="2557"/>
                  <a:ext cx="513" cy="51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b="1">
                      <a:latin typeface="Times New Roman" panose="02020603050405020304" pitchFamily="18" charset="0"/>
                      <a:ea typeface="ＭＳ 明朝" panose="02020609040205080304" pitchFamily="49" charset="-128"/>
                      <a:sym typeface="Symbol" panose="05050102010706020507" pitchFamily="18" charset="2"/>
                    </a:rPr>
                    <a:t></a:t>
                  </a:r>
                  <a:endParaRPr lang="fr-FR" altLang="fr-FR"/>
                </a:p>
              </p:txBody>
            </p:sp>
            <p:sp>
              <p:nvSpPr>
                <p:cNvPr id="367653" name="Text Box 37">
                  <a:extLst>
                    <a:ext uri="{FF2B5EF4-FFF2-40B4-BE49-F238E27FC236}">
                      <a16:creationId xmlns:a16="http://schemas.microsoft.com/office/drawing/2014/main" id="{5C3C90DD-820A-4149-8B34-F9A3FC838AB2}"/>
                    </a:ext>
                  </a:extLst>
                </p:cNvPr>
                <p:cNvSpPr txBox="1">
                  <a:spLocks noChangeArrowheads="1"/>
                </p:cNvSpPr>
                <p:nvPr/>
              </p:nvSpPr>
              <p:spPr bwMode="auto">
                <a:xfrm>
                  <a:off x="2977" y="2614"/>
                  <a:ext cx="513" cy="51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b="1">
                      <a:latin typeface="Times New Roman" panose="02020603050405020304" pitchFamily="18" charset="0"/>
                      <a:ea typeface="ＭＳ 明朝" panose="02020609040205080304" pitchFamily="49" charset="-128"/>
                      <a:sym typeface="Symbol" panose="05050102010706020507" pitchFamily="18" charset="2"/>
                    </a:rPr>
                    <a:t></a:t>
                  </a:r>
                  <a:endParaRPr lang="fr-FR" altLang="fr-FR"/>
                </a:p>
              </p:txBody>
            </p:sp>
          </p:grpSp>
          <p:sp>
            <p:nvSpPr>
              <p:cNvPr id="367654" name="Text Box 38">
                <a:extLst>
                  <a:ext uri="{FF2B5EF4-FFF2-40B4-BE49-F238E27FC236}">
                    <a16:creationId xmlns:a16="http://schemas.microsoft.com/office/drawing/2014/main" id="{02D70509-7E34-4632-AE37-9ED8136C04E1}"/>
                  </a:ext>
                </a:extLst>
              </p:cNvPr>
              <p:cNvSpPr txBox="1">
                <a:spLocks noChangeArrowheads="1"/>
              </p:cNvSpPr>
              <p:nvPr/>
            </p:nvSpPr>
            <p:spPr bwMode="auto">
              <a:xfrm>
                <a:off x="3338" y="3127"/>
                <a:ext cx="399" cy="3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a:latin typeface="Times New Roman" panose="02020603050405020304" pitchFamily="18" charset="0"/>
                    <a:ea typeface="ＭＳ 明朝" panose="02020609040205080304" pitchFamily="49" charset="-128"/>
                  </a:rPr>
                  <a:t>0</a:t>
                </a:r>
                <a:endParaRPr lang="fr-FR" altLang="fr-FR"/>
              </a:p>
            </p:txBody>
          </p:sp>
          <p:sp>
            <p:nvSpPr>
              <p:cNvPr id="367655" name="Text Box 39">
                <a:extLst>
                  <a:ext uri="{FF2B5EF4-FFF2-40B4-BE49-F238E27FC236}">
                    <a16:creationId xmlns:a16="http://schemas.microsoft.com/office/drawing/2014/main" id="{3D1494C2-7AA5-4C5B-8812-442521CCDA20}"/>
                  </a:ext>
                </a:extLst>
              </p:cNvPr>
              <p:cNvSpPr txBox="1">
                <a:spLocks noChangeArrowheads="1"/>
              </p:cNvSpPr>
              <p:nvPr/>
            </p:nvSpPr>
            <p:spPr bwMode="auto">
              <a:xfrm>
                <a:off x="5656" y="3051"/>
                <a:ext cx="399"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a:latin typeface="Times New Roman" panose="02020603050405020304" pitchFamily="18" charset="0"/>
                    <a:ea typeface="ＭＳ 明朝" panose="02020609040205080304" pitchFamily="49" charset="-128"/>
                    <a:sym typeface="Symbol" panose="05050102010706020507" pitchFamily="18" charset="2"/>
                  </a:rPr>
                  <a:t></a:t>
                </a:r>
                <a:endParaRPr lang="fr-FR" altLang="fr-FR"/>
              </a:p>
            </p:txBody>
          </p:sp>
        </p:grpSp>
      </p:grpSp>
      <p:sp>
        <p:nvSpPr>
          <p:cNvPr id="367656" name="Rectangle 40">
            <a:extLst>
              <a:ext uri="{FF2B5EF4-FFF2-40B4-BE49-F238E27FC236}">
                <a16:creationId xmlns:a16="http://schemas.microsoft.com/office/drawing/2014/main" id="{D3BE53D3-9F69-4B41-B21A-A0D392D8E68F}"/>
              </a:ext>
            </a:extLst>
          </p:cNvPr>
          <p:cNvSpPr>
            <a:spLocks noChangeArrowheads="1"/>
          </p:cNvSpPr>
          <p:nvPr/>
        </p:nvSpPr>
        <p:spPr bwMode="auto">
          <a:xfrm>
            <a:off x="6156325" y="5013325"/>
            <a:ext cx="1079500" cy="43180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 name="Rectangle 10">
            <a:extLst>
              <a:ext uri="{FF2B5EF4-FFF2-40B4-BE49-F238E27FC236}">
                <a16:creationId xmlns:a16="http://schemas.microsoft.com/office/drawing/2014/main" id="{A931F817-D451-4650-8F6B-D1FFE242E184}"/>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7626"/>
                                        </p:tgtEl>
                                        <p:attrNameLst>
                                          <p:attrName>style.visibility</p:attrName>
                                        </p:attrNameLst>
                                      </p:cBhvr>
                                      <p:to>
                                        <p:strVal val="visible"/>
                                      </p:to>
                                    </p:set>
                                    <p:animEffect transition="in" filter="box(in)">
                                      <p:cBhvr>
                                        <p:cTn id="7" dur="500"/>
                                        <p:tgtEl>
                                          <p:spTgt spid="367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7627">
                                            <p:bg/>
                                          </p:spTgt>
                                        </p:tgtEl>
                                        <p:attrNameLst>
                                          <p:attrName>style.visibility</p:attrName>
                                        </p:attrNameLst>
                                      </p:cBhvr>
                                      <p:to>
                                        <p:strVal val="visible"/>
                                      </p:to>
                                    </p:set>
                                    <p:animEffect transition="in" filter="checkerboard(across)">
                                      <p:cBhvr>
                                        <p:cTn id="12" dur="500"/>
                                        <p:tgtEl>
                                          <p:spTgt spid="367627">
                                            <p:bg/>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67628"/>
                                        </p:tgtEl>
                                        <p:attrNameLst>
                                          <p:attrName>style.visibility</p:attrName>
                                        </p:attrNameLst>
                                      </p:cBhvr>
                                      <p:to>
                                        <p:strVal val="visible"/>
                                      </p:to>
                                    </p:set>
                                    <p:animEffect transition="in" filter="checkerboard(across)">
                                      <p:cBhvr>
                                        <p:cTn id="15" dur="500"/>
                                        <p:tgtEl>
                                          <p:spTgt spid="367628"/>
                                        </p:tgtEl>
                                      </p:cBhvr>
                                    </p:animEffect>
                                  </p:childTnLst>
                                </p:cTn>
                              </p:par>
                            </p:childTnLst>
                          </p:cTn>
                        </p:par>
                        <p:par>
                          <p:cTn id="16" fill="hold" nodeType="afterGroup">
                            <p:stCondLst>
                              <p:cond delay="500"/>
                            </p:stCondLst>
                            <p:childTnLst>
                              <p:par>
                                <p:cTn id="17" presetID="53" presetClass="entr" presetSubtype="0" fill="hold" nodeType="afterEffect">
                                  <p:stCondLst>
                                    <p:cond delay="0"/>
                                  </p:stCondLst>
                                  <p:childTnLst>
                                    <p:set>
                                      <p:cBhvr>
                                        <p:cTn id="18" dur="1" fill="hold">
                                          <p:stCondLst>
                                            <p:cond delay="0"/>
                                          </p:stCondLst>
                                        </p:cTn>
                                        <p:tgtEl>
                                          <p:spTgt spid="367629"/>
                                        </p:tgtEl>
                                        <p:attrNameLst>
                                          <p:attrName>style.visibility</p:attrName>
                                        </p:attrNameLst>
                                      </p:cBhvr>
                                      <p:to>
                                        <p:strVal val="visible"/>
                                      </p:to>
                                    </p:set>
                                    <p:anim calcmode="lin" valueType="num">
                                      <p:cBhvr>
                                        <p:cTn id="19" dur="500" fill="hold"/>
                                        <p:tgtEl>
                                          <p:spTgt spid="367629"/>
                                        </p:tgtEl>
                                        <p:attrNameLst>
                                          <p:attrName>ppt_w</p:attrName>
                                        </p:attrNameLst>
                                      </p:cBhvr>
                                      <p:tavLst>
                                        <p:tav tm="0">
                                          <p:val>
                                            <p:fltVal val="0"/>
                                          </p:val>
                                        </p:tav>
                                        <p:tav tm="100000">
                                          <p:val>
                                            <p:strVal val="#ppt_w"/>
                                          </p:val>
                                        </p:tav>
                                      </p:tavLst>
                                    </p:anim>
                                    <p:anim calcmode="lin" valueType="num">
                                      <p:cBhvr>
                                        <p:cTn id="20" dur="500" fill="hold"/>
                                        <p:tgtEl>
                                          <p:spTgt spid="367629"/>
                                        </p:tgtEl>
                                        <p:attrNameLst>
                                          <p:attrName>ppt_h</p:attrName>
                                        </p:attrNameLst>
                                      </p:cBhvr>
                                      <p:tavLst>
                                        <p:tav tm="0">
                                          <p:val>
                                            <p:fltVal val="0"/>
                                          </p:val>
                                        </p:tav>
                                        <p:tav tm="100000">
                                          <p:val>
                                            <p:strVal val="#ppt_h"/>
                                          </p:val>
                                        </p:tav>
                                      </p:tavLst>
                                    </p:anim>
                                    <p:animEffect transition="in" filter="fade">
                                      <p:cBhvr>
                                        <p:cTn id="21" dur="500"/>
                                        <p:tgtEl>
                                          <p:spTgt spid="3676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367627">
                                            <p:txEl>
                                              <p:pRg st="0" end="0"/>
                                            </p:txEl>
                                          </p:spTgt>
                                        </p:tgtEl>
                                        <p:attrNameLst>
                                          <p:attrName>style.visibility</p:attrName>
                                        </p:attrNameLst>
                                      </p:cBhvr>
                                      <p:to>
                                        <p:strVal val="visible"/>
                                      </p:to>
                                    </p:set>
                                    <p:animEffect transition="in" filter="box(in)">
                                      <p:cBhvr>
                                        <p:cTn id="26" dur="500"/>
                                        <p:tgtEl>
                                          <p:spTgt spid="367627">
                                            <p:txEl>
                                              <p:pRg st="0" end="0"/>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367656"/>
                                        </p:tgtEl>
                                        <p:attrNameLst>
                                          <p:attrName>style.visibility</p:attrName>
                                        </p:attrNameLst>
                                      </p:cBhvr>
                                      <p:to>
                                        <p:strVal val="visible"/>
                                      </p:to>
                                    </p:set>
                                    <p:animEffect transition="in" filter="box(in)">
                                      <p:cBhvr>
                                        <p:cTn id="29" dur="500"/>
                                        <p:tgtEl>
                                          <p:spTgt spid="36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6" grpId="0" animBg="1"/>
      <p:bldP spid="367627" grpId="0" uiExpand="1" build="allAtOnce" animBg="1"/>
      <p:bldP spid="367628"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666" name="Rectangle 2">
            <a:extLst>
              <a:ext uri="{FF2B5EF4-FFF2-40B4-BE49-F238E27FC236}">
                <a16:creationId xmlns:a16="http://schemas.microsoft.com/office/drawing/2014/main" id="{BE158D07-3C0A-4D64-B75E-9C5BC6BA48E9}"/>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Modèles analogiques</a:t>
            </a:r>
          </a:p>
        </p:txBody>
      </p:sp>
      <p:sp>
        <p:nvSpPr>
          <p:cNvPr id="369667" name="Line 3">
            <a:extLst>
              <a:ext uri="{FF2B5EF4-FFF2-40B4-BE49-F238E27FC236}">
                <a16:creationId xmlns:a16="http://schemas.microsoft.com/office/drawing/2014/main" id="{628D4F04-05F3-45A6-AE67-5A1F81AA2A0D}"/>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69671" name="Rectangle 7">
            <a:extLst>
              <a:ext uri="{FF2B5EF4-FFF2-40B4-BE49-F238E27FC236}">
                <a16:creationId xmlns:a16="http://schemas.microsoft.com/office/drawing/2014/main" id="{906A054A-D056-4E98-93F0-4B23AA7F6562}"/>
              </a:ext>
            </a:extLst>
          </p:cNvPr>
          <p:cNvSpPr>
            <a:spLocks noChangeArrowheads="1"/>
          </p:cNvSpPr>
          <p:nvPr/>
        </p:nvSpPr>
        <p:spPr bwMode="auto">
          <a:xfrm>
            <a:off x="395288" y="692150"/>
            <a:ext cx="8497887" cy="1944688"/>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ja-JP">
                <a:ea typeface="ＭＳ Ｐゴシック" panose="020B0600070205080204" pitchFamily="34" charset="-128"/>
                <a:sym typeface="Symbol" panose="05050102010706020507" pitchFamily="18" charset="2"/>
              </a:rPr>
              <a:t>                                            </a:t>
            </a:r>
            <a:r>
              <a:rPr lang="fr-FR" altLang="ja-JP">
                <a:ea typeface="ＭＳ Ｐゴシック" panose="020B0600070205080204" pitchFamily="34" charset="-128"/>
              </a:rPr>
              <a:t> = </a:t>
            </a:r>
            <a:r>
              <a:rPr lang="fr-FR" altLang="ja-JP">
                <a:ea typeface="ＭＳ Ｐゴシック" panose="020B0600070205080204" pitchFamily="34" charset="-128"/>
                <a:sym typeface="Symbol" panose="05050102010706020507" pitchFamily="18" charset="2"/>
              </a:rPr>
              <a:t></a:t>
            </a:r>
            <a:r>
              <a:rPr lang="fr-FR" altLang="ja-JP">
                <a:ea typeface="ＭＳ Ｐゴシック" panose="020B0600070205080204" pitchFamily="34" charset="-128"/>
              </a:rPr>
              <a:t> </a:t>
            </a:r>
            <a:r>
              <a:rPr lang="fr-FR" altLang="ja-JP">
                <a:ea typeface="ＭＳ Ｐゴシック" panose="020B0600070205080204" pitchFamily="34" charset="-128"/>
                <a:sym typeface="Symbol" panose="05050102010706020507" pitchFamily="18" charset="2"/>
              </a:rPr>
              <a:t></a:t>
            </a:r>
            <a:r>
              <a:rPr lang="fr-FR" altLang="ja-JP">
                <a:ea typeface="ＭＳ Ｐゴシック" panose="020B0600070205080204" pitchFamily="34" charset="-128"/>
              </a:rPr>
              <a:t> </a:t>
            </a:r>
            <a:endParaRPr lang="fr-FR" altLang="fr-FR"/>
          </a:p>
        </p:txBody>
      </p:sp>
      <p:sp>
        <p:nvSpPr>
          <p:cNvPr id="369672" name="Rectangle 8">
            <a:extLst>
              <a:ext uri="{FF2B5EF4-FFF2-40B4-BE49-F238E27FC236}">
                <a16:creationId xmlns:a16="http://schemas.microsoft.com/office/drawing/2014/main" id="{99956146-A6E9-4A57-B780-5D5DBAC25B5B}"/>
              </a:ext>
            </a:extLst>
          </p:cNvPr>
          <p:cNvSpPr>
            <a:spLocks noChangeArrowheads="1"/>
          </p:cNvSpPr>
          <p:nvPr/>
        </p:nvSpPr>
        <p:spPr bwMode="auto">
          <a:xfrm>
            <a:off x="423863" y="696913"/>
            <a:ext cx="8499475" cy="493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justLow">
              <a:lnSpc>
                <a:spcPct val="110000"/>
              </a:lnSpc>
              <a:buClr>
                <a:schemeClr val="hlink"/>
              </a:buClr>
              <a:buFont typeface="Wingdings" panose="05000000000000000000" pitchFamily="2" charset="2"/>
              <a:buChar char="Ø"/>
            </a:pPr>
            <a:r>
              <a:rPr lang="fr-FR" altLang="fr-FR">
                <a:solidFill>
                  <a:srgbClr val="0000FF"/>
                </a:solidFill>
              </a:rPr>
              <a:t>l’amortisseur qui schématise la viscosité linéaire ou non:</a:t>
            </a:r>
          </a:p>
        </p:txBody>
      </p:sp>
      <p:grpSp>
        <p:nvGrpSpPr>
          <p:cNvPr id="369701" name="Group 37">
            <a:extLst>
              <a:ext uri="{FF2B5EF4-FFF2-40B4-BE49-F238E27FC236}">
                <a16:creationId xmlns:a16="http://schemas.microsoft.com/office/drawing/2014/main" id="{84EDE7C3-A3DF-41BE-9DB6-B10F02506079}"/>
              </a:ext>
            </a:extLst>
          </p:cNvPr>
          <p:cNvGrpSpPr>
            <a:grpSpLocks noChangeAspect="1"/>
          </p:cNvGrpSpPr>
          <p:nvPr/>
        </p:nvGrpSpPr>
        <p:grpSpPr bwMode="auto">
          <a:xfrm>
            <a:off x="2700338" y="1341438"/>
            <a:ext cx="2051050" cy="771525"/>
            <a:chOff x="3623" y="4613"/>
            <a:chExt cx="3230" cy="1216"/>
          </a:xfrm>
        </p:grpSpPr>
        <p:sp>
          <p:nvSpPr>
            <p:cNvPr id="369702" name="AutoShape 38">
              <a:extLst>
                <a:ext uri="{FF2B5EF4-FFF2-40B4-BE49-F238E27FC236}">
                  <a16:creationId xmlns:a16="http://schemas.microsoft.com/office/drawing/2014/main" id="{655B9F55-650F-4A32-93D6-06401DCA04AF}"/>
                </a:ext>
              </a:extLst>
            </p:cNvPr>
            <p:cNvSpPr>
              <a:spLocks noChangeAspect="1" noChangeArrowheads="1"/>
            </p:cNvSpPr>
            <p:nvPr/>
          </p:nvSpPr>
          <p:spPr bwMode="auto">
            <a:xfrm>
              <a:off x="3623" y="4613"/>
              <a:ext cx="3230"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369703" name="Group 39">
              <a:extLst>
                <a:ext uri="{FF2B5EF4-FFF2-40B4-BE49-F238E27FC236}">
                  <a16:creationId xmlns:a16="http://schemas.microsoft.com/office/drawing/2014/main" id="{EC25407D-4699-48B7-B60A-B2EAB8FEEFF9}"/>
                </a:ext>
              </a:extLst>
            </p:cNvPr>
            <p:cNvGrpSpPr>
              <a:grpSpLocks/>
            </p:cNvGrpSpPr>
            <p:nvPr/>
          </p:nvGrpSpPr>
          <p:grpSpPr bwMode="auto">
            <a:xfrm>
              <a:off x="3623" y="4613"/>
              <a:ext cx="3230" cy="1216"/>
              <a:chOff x="3623" y="4613"/>
              <a:chExt cx="3230" cy="1216"/>
            </a:xfrm>
          </p:grpSpPr>
          <p:sp>
            <p:nvSpPr>
              <p:cNvPr id="369704" name="Line 40">
                <a:extLst>
                  <a:ext uri="{FF2B5EF4-FFF2-40B4-BE49-F238E27FC236}">
                    <a16:creationId xmlns:a16="http://schemas.microsoft.com/office/drawing/2014/main" id="{CE8CE3C3-5FE8-44CD-8FDC-8F7C4D3EB9C1}"/>
                  </a:ext>
                </a:extLst>
              </p:cNvPr>
              <p:cNvSpPr>
                <a:spLocks noChangeShapeType="1"/>
              </p:cNvSpPr>
              <p:nvPr/>
            </p:nvSpPr>
            <p:spPr bwMode="auto">
              <a:xfrm rot="-10800000">
                <a:off x="5218" y="5163"/>
                <a:ext cx="1" cy="2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705" name="Line 41">
                <a:extLst>
                  <a:ext uri="{FF2B5EF4-FFF2-40B4-BE49-F238E27FC236}">
                    <a16:creationId xmlns:a16="http://schemas.microsoft.com/office/drawing/2014/main" id="{8A24633E-CB2F-4ECB-93B2-489EE7BC5F3F}"/>
                  </a:ext>
                </a:extLst>
              </p:cNvPr>
              <p:cNvSpPr>
                <a:spLocks noChangeShapeType="1"/>
              </p:cNvSpPr>
              <p:nvPr/>
            </p:nvSpPr>
            <p:spPr bwMode="auto">
              <a:xfrm>
                <a:off x="5371" y="5278"/>
                <a:ext cx="68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706" name="Line 42">
                <a:extLst>
                  <a:ext uri="{FF2B5EF4-FFF2-40B4-BE49-F238E27FC236}">
                    <a16:creationId xmlns:a16="http://schemas.microsoft.com/office/drawing/2014/main" id="{C106AC4E-ED4F-46FE-949D-BF149A6467DB}"/>
                  </a:ext>
                </a:extLst>
              </p:cNvPr>
              <p:cNvSpPr>
                <a:spLocks noChangeShapeType="1"/>
              </p:cNvSpPr>
              <p:nvPr/>
            </p:nvSpPr>
            <p:spPr bwMode="auto">
              <a:xfrm rot="-10800000">
                <a:off x="6055" y="5164"/>
                <a:ext cx="1" cy="2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707" name="Line 43">
                <a:extLst>
                  <a:ext uri="{FF2B5EF4-FFF2-40B4-BE49-F238E27FC236}">
                    <a16:creationId xmlns:a16="http://schemas.microsoft.com/office/drawing/2014/main" id="{85DF9EBF-3C89-47C6-9F34-20905CBC9BDE}"/>
                  </a:ext>
                </a:extLst>
              </p:cNvPr>
              <p:cNvSpPr>
                <a:spLocks noChangeShapeType="1"/>
              </p:cNvSpPr>
              <p:nvPr/>
            </p:nvSpPr>
            <p:spPr bwMode="auto">
              <a:xfrm rot="-10800000">
                <a:off x="4516" y="5164"/>
                <a:ext cx="1" cy="2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708" name="Line 44">
                <a:extLst>
                  <a:ext uri="{FF2B5EF4-FFF2-40B4-BE49-F238E27FC236}">
                    <a16:creationId xmlns:a16="http://schemas.microsoft.com/office/drawing/2014/main" id="{22EC0F19-D1D9-4638-A767-FD1B02A727DE}"/>
                  </a:ext>
                </a:extLst>
              </p:cNvPr>
              <p:cNvSpPr>
                <a:spLocks noChangeShapeType="1"/>
              </p:cNvSpPr>
              <p:nvPr/>
            </p:nvSpPr>
            <p:spPr bwMode="auto">
              <a:xfrm>
                <a:off x="4516" y="5278"/>
                <a:ext cx="68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709" name="Line 45">
                <a:extLst>
                  <a:ext uri="{FF2B5EF4-FFF2-40B4-BE49-F238E27FC236}">
                    <a16:creationId xmlns:a16="http://schemas.microsoft.com/office/drawing/2014/main" id="{CB893418-B93E-49D4-9573-5E6484203F40}"/>
                  </a:ext>
                </a:extLst>
              </p:cNvPr>
              <p:cNvSpPr>
                <a:spLocks noChangeShapeType="1"/>
              </p:cNvSpPr>
              <p:nvPr/>
            </p:nvSpPr>
            <p:spPr bwMode="auto">
              <a:xfrm>
                <a:off x="6169" y="5278"/>
                <a:ext cx="684"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9710" name="Line 46">
                <a:extLst>
                  <a:ext uri="{FF2B5EF4-FFF2-40B4-BE49-F238E27FC236}">
                    <a16:creationId xmlns:a16="http://schemas.microsoft.com/office/drawing/2014/main" id="{E0097570-B9F0-42AD-B6CE-852C067B97D7}"/>
                  </a:ext>
                </a:extLst>
              </p:cNvPr>
              <p:cNvSpPr>
                <a:spLocks noChangeShapeType="1"/>
              </p:cNvSpPr>
              <p:nvPr/>
            </p:nvSpPr>
            <p:spPr bwMode="auto">
              <a:xfrm flipH="1">
                <a:off x="3623" y="5278"/>
                <a:ext cx="684"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9711" name="Text Box 47">
                <a:extLst>
                  <a:ext uri="{FF2B5EF4-FFF2-40B4-BE49-F238E27FC236}">
                    <a16:creationId xmlns:a16="http://schemas.microsoft.com/office/drawing/2014/main" id="{B2638033-ECA4-49A2-A309-D8D89FAA485A}"/>
                  </a:ext>
                </a:extLst>
              </p:cNvPr>
              <p:cNvSpPr txBox="1">
                <a:spLocks noChangeArrowheads="1"/>
              </p:cNvSpPr>
              <p:nvPr/>
            </p:nvSpPr>
            <p:spPr bwMode="auto">
              <a:xfrm>
                <a:off x="6169" y="4784"/>
                <a:ext cx="513"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b="1">
                    <a:latin typeface="Times New Roman" panose="02020603050405020304" pitchFamily="18" charset="0"/>
                    <a:ea typeface="ＭＳ 明朝" panose="02020609040205080304" pitchFamily="49" charset="-128"/>
                    <a:sym typeface="Symbol" panose="05050102010706020507" pitchFamily="18" charset="2"/>
                  </a:rPr>
                  <a:t></a:t>
                </a:r>
                <a:endParaRPr lang="fr-FR" altLang="fr-FR"/>
              </a:p>
            </p:txBody>
          </p:sp>
          <p:sp>
            <p:nvSpPr>
              <p:cNvPr id="369712" name="Text Box 48">
                <a:extLst>
                  <a:ext uri="{FF2B5EF4-FFF2-40B4-BE49-F238E27FC236}">
                    <a16:creationId xmlns:a16="http://schemas.microsoft.com/office/drawing/2014/main" id="{5AB6BB6D-2F80-4F01-AB19-B075F7A91495}"/>
                  </a:ext>
                </a:extLst>
              </p:cNvPr>
              <p:cNvSpPr txBox="1">
                <a:spLocks noChangeArrowheads="1"/>
              </p:cNvSpPr>
              <p:nvPr/>
            </p:nvSpPr>
            <p:spPr bwMode="auto">
              <a:xfrm>
                <a:off x="3775" y="4803"/>
                <a:ext cx="513"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b="1">
                    <a:latin typeface="Times New Roman" panose="02020603050405020304" pitchFamily="18" charset="0"/>
                    <a:ea typeface="ＭＳ 明朝" panose="02020609040205080304" pitchFamily="49" charset="-128"/>
                    <a:sym typeface="Symbol" panose="05050102010706020507" pitchFamily="18" charset="2"/>
                  </a:rPr>
                  <a:t></a:t>
                </a:r>
                <a:endParaRPr lang="fr-FR" altLang="fr-FR"/>
              </a:p>
            </p:txBody>
          </p:sp>
          <p:sp>
            <p:nvSpPr>
              <p:cNvPr id="369713" name="Text Box 49">
                <a:extLst>
                  <a:ext uri="{FF2B5EF4-FFF2-40B4-BE49-F238E27FC236}">
                    <a16:creationId xmlns:a16="http://schemas.microsoft.com/office/drawing/2014/main" id="{329DD40E-C1B8-4A77-BF48-C995874925B0}"/>
                  </a:ext>
                </a:extLst>
              </p:cNvPr>
              <p:cNvSpPr txBox="1">
                <a:spLocks noChangeArrowheads="1"/>
              </p:cNvSpPr>
              <p:nvPr/>
            </p:nvSpPr>
            <p:spPr bwMode="auto">
              <a:xfrm>
                <a:off x="5029" y="4613"/>
                <a:ext cx="513"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b="1">
                    <a:latin typeface="Times New Roman" panose="02020603050405020304" pitchFamily="18" charset="0"/>
                    <a:ea typeface="ＭＳ 明朝" panose="02020609040205080304" pitchFamily="49" charset="-128"/>
                    <a:sym typeface="Symbol" panose="05050102010706020507" pitchFamily="18" charset="2"/>
                  </a:rPr>
                  <a:t></a:t>
                </a:r>
                <a:endParaRPr lang="fr-FR" altLang="fr-FR"/>
              </a:p>
            </p:txBody>
          </p:sp>
          <p:sp>
            <p:nvSpPr>
              <p:cNvPr id="369714" name="Text Box 50">
                <a:extLst>
                  <a:ext uri="{FF2B5EF4-FFF2-40B4-BE49-F238E27FC236}">
                    <a16:creationId xmlns:a16="http://schemas.microsoft.com/office/drawing/2014/main" id="{21D63AC7-E905-4C77-993E-AA1AC1AA86D6}"/>
                  </a:ext>
                </a:extLst>
              </p:cNvPr>
              <p:cNvSpPr txBox="1">
                <a:spLocks noChangeArrowheads="1"/>
              </p:cNvSpPr>
              <p:nvPr/>
            </p:nvSpPr>
            <p:spPr bwMode="auto">
              <a:xfrm>
                <a:off x="4288" y="5373"/>
                <a:ext cx="513"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a:latin typeface="Times New Roman" panose="02020603050405020304" pitchFamily="18" charset="0"/>
                    <a:ea typeface="ＭＳ 明朝" panose="02020609040205080304" pitchFamily="49" charset="-128"/>
                  </a:rPr>
                  <a:t>0</a:t>
                </a:r>
                <a:endParaRPr lang="fr-FR" altLang="fr-FR"/>
              </a:p>
            </p:txBody>
          </p:sp>
          <p:sp>
            <p:nvSpPr>
              <p:cNvPr id="369715" name="Text Box 51">
                <a:extLst>
                  <a:ext uri="{FF2B5EF4-FFF2-40B4-BE49-F238E27FC236}">
                    <a16:creationId xmlns:a16="http://schemas.microsoft.com/office/drawing/2014/main" id="{C3BEC1AA-3602-467C-94A8-1E896FA58360}"/>
                  </a:ext>
                </a:extLst>
              </p:cNvPr>
              <p:cNvSpPr txBox="1">
                <a:spLocks noChangeArrowheads="1"/>
              </p:cNvSpPr>
              <p:nvPr/>
            </p:nvSpPr>
            <p:spPr bwMode="auto">
              <a:xfrm>
                <a:off x="5827" y="5335"/>
                <a:ext cx="513"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a:latin typeface="Times New Roman" panose="02020603050405020304" pitchFamily="18" charset="0"/>
                    <a:ea typeface="ＭＳ 明朝" panose="02020609040205080304" pitchFamily="49" charset="-128"/>
                    <a:sym typeface="Symbol" panose="05050102010706020507" pitchFamily="18" charset="2"/>
                  </a:rPr>
                  <a:t></a:t>
                </a:r>
                <a:endParaRPr lang="fr-FR" altLang="fr-FR"/>
              </a:p>
            </p:txBody>
          </p:sp>
          <p:grpSp>
            <p:nvGrpSpPr>
              <p:cNvPr id="369716" name="Group 52">
                <a:extLst>
                  <a:ext uri="{FF2B5EF4-FFF2-40B4-BE49-F238E27FC236}">
                    <a16:creationId xmlns:a16="http://schemas.microsoft.com/office/drawing/2014/main" id="{F0BB1991-1AA1-40A6-838F-E64124C3E0E3}"/>
                  </a:ext>
                </a:extLst>
              </p:cNvPr>
              <p:cNvGrpSpPr>
                <a:grpSpLocks/>
              </p:cNvGrpSpPr>
              <p:nvPr/>
            </p:nvGrpSpPr>
            <p:grpSpPr bwMode="auto">
              <a:xfrm>
                <a:off x="5115" y="5050"/>
                <a:ext cx="239" cy="454"/>
                <a:chOff x="5780" y="4233"/>
                <a:chExt cx="239" cy="454"/>
              </a:xfrm>
            </p:grpSpPr>
            <p:sp>
              <p:nvSpPr>
                <p:cNvPr id="369717" name="Line 53">
                  <a:extLst>
                    <a:ext uri="{FF2B5EF4-FFF2-40B4-BE49-F238E27FC236}">
                      <a16:creationId xmlns:a16="http://schemas.microsoft.com/office/drawing/2014/main" id="{00A36B70-A644-411D-B707-1C5C68AD7F3C}"/>
                    </a:ext>
                  </a:extLst>
                </p:cNvPr>
                <p:cNvSpPr>
                  <a:spLocks noChangeShapeType="1"/>
                </p:cNvSpPr>
                <p:nvPr/>
              </p:nvSpPr>
              <p:spPr bwMode="auto">
                <a:xfrm>
                  <a:off x="6017" y="4233"/>
                  <a:ext cx="1" cy="45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718" name="Line 54">
                  <a:extLst>
                    <a:ext uri="{FF2B5EF4-FFF2-40B4-BE49-F238E27FC236}">
                      <a16:creationId xmlns:a16="http://schemas.microsoft.com/office/drawing/2014/main" id="{BFC5FEE7-C6DA-4966-9C5B-7A09E632DA4F}"/>
                    </a:ext>
                  </a:extLst>
                </p:cNvPr>
                <p:cNvSpPr>
                  <a:spLocks noChangeShapeType="1"/>
                </p:cNvSpPr>
                <p:nvPr/>
              </p:nvSpPr>
              <p:spPr bwMode="auto">
                <a:xfrm rot="-5400000">
                  <a:off x="5893" y="4129"/>
                  <a:ext cx="1" cy="2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719" name="Line 55">
                  <a:extLst>
                    <a:ext uri="{FF2B5EF4-FFF2-40B4-BE49-F238E27FC236}">
                      <a16:creationId xmlns:a16="http://schemas.microsoft.com/office/drawing/2014/main" id="{E73AC487-20F4-4D3F-B698-EDA3E24123AB}"/>
                    </a:ext>
                  </a:extLst>
                </p:cNvPr>
                <p:cNvSpPr>
                  <a:spLocks noChangeShapeType="1"/>
                </p:cNvSpPr>
                <p:nvPr/>
              </p:nvSpPr>
              <p:spPr bwMode="auto">
                <a:xfrm rot="-5400000">
                  <a:off x="5905" y="4559"/>
                  <a:ext cx="1" cy="22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grpSp>
      <p:sp>
        <p:nvSpPr>
          <p:cNvPr id="369720" name="Rectangle 56">
            <a:extLst>
              <a:ext uri="{FF2B5EF4-FFF2-40B4-BE49-F238E27FC236}">
                <a16:creationId xmlns:a16="http://schemas.microsoft.com/office/drawing/2014/main" id="{8641F7A6-4A3B-4B31-9C63-51819766B4CB}"/>
              </a:ext>
            </a:extLst>
          </p:cNvPr>
          <p:cNvSpPr>
            <a:spLocks noChangeArrowheads="1"/>
          </p:cNvSpPr>
          <p:nvPr/>
        </p:nvSpPr>
        <p:spPr bwMode="auto">
          <a:xfrm>
            <a:off x="395288" y="2676525"/>
            <a:ext cx="8497887" cy="1944688"/>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ja-JP">
                <a:ea typeface="ＭＳ Ｐゴシック" panose="020B0600070205080204" pitchFamily="34" charset="-128"/>
                <a:sym typeface="Symbol" panose="05050102010706020507" pitchFamily="18" charset="2"/>
              </a:rPr>
              <a:t>                                            </a:t>
            </a:r>
            <a:r>
              <a:rPr lang="fr-FR" altLang="ja-JP">
                <a:ea typeface="ＭＳ Ｐゴシック" panose="020B0600070205080204" pitchFamily="34" charset="-128"/>
              </a:rPr>
              <a:t> - </a:t>
            </a:r>
            <a:r>
              <a:rPr lang="fr-FR" altLang="ja-JP">
                <a:ea typeface="ＭＳ Ｐゴシック" panose="020B0600070205080204" pitchFamily="34" charset="-128"/>
                <a:sym typeface="Symbol" panose="05050102010706020507" pitchFamily="18" charset="2"/>
              </a:rPr>
              <a:t></a:t>
            </a:r>
            <a:r>
              <a:rPr lang="fr-FR" altLang="ja-JP" baseline="-25000">
                <a:ea typeface="ＭＳ Ｐゴシック" panose="020B0600070205080204" pitchFamily="34" charset="-128"/>
              </a:rPr>
              <a:t>S</a:t>
            </a:r>
            <a:r>
              <a:rPr lang="fr-FR" altLang="ja-JP">
                <a:ea typeface="ＭＳ Ｐゴシック" panose="020B0600070205080204" pitchFamily="34" charset="-128"/>
                <a:sym typeface="Symbol" panose="05050102010706020507" pitchFamily="18" charset="2"/>
              </a:rPr>
              <a:t></a:t>
            </a:r>
            <a:r>
              <a:rPr lang="fr-FR" altLang="ja-JP">
                <a:ea typeface="ＭＳ Ｐゴシック" panose="020B0600070205080204" pitchFamily="34" charset="-128"/>
              </a:rPr>
              <a:t> </a:t>
            </a:r>
            <a:r>
              <a:rPr lang="fr-FR" altLang="ja-JP">
                <a:ea typeface="ＭＳ Ｐゴシック" panose="020B0600070205080204" pitchFamily="34" charset="-128"/>
                <a:sym typeface="Symbol" panose="05050102010706020507" pitchFamily="18" charset="2"/>
              </a:rPr>
              <a:t></a:t>
            </a:r>
            <a:r>
              <a:rPr lang="fr-FR" altLang="ja-JP">
                <a:ea typeface="ＭＳ Ｐゴシック" panose="020B0600070205080204" pitchFamily="34" charset="-128"/>
              </a:rPr>
              <a:t> </a:t>
            </a:r>
            <a:r>
              <a:rPr lang="fr-FR" altLang="ja-JP">
                <a:ea typeface="ＭＳ Ｐゴシック" panose="020B0600070205080204" pitchFamily="34" charset="-128"/>
                <a:sym typeface="Symbol" panose="05050102010706020507" pitchFamily="18" charset="2"/>
              </a:rPr>
              <a:t></a:t>
            </a:r>
            <a:r>
              <a:rPr lang="fr-FR" altLang="ja-JP">
                <a:ea typeface="ＭＳ Ｐゴシック" panose="020B0600070205080204" pitchFamily="34" charset="-128"/>
              </a:rPr>
              <a:t> </a:t>
            </a:r>
            <a:r>
              <a:rPr lang="fr-FR" altLang="ja-JP">
                <a:ea typeface="ＭＳ Ｐゴシック" panose="020B0600070205080204" pitchFamily="34" charset="-128"/>
                <a:sym typeface="Symbol" panose="05050102010706020507" pitchFamily="18" charset="2"/>
              </a:rPr>
              <a:t></a:t>
            </a:r>
            <a:r>
              <a:rPr lang="fr-FR" altLang="ja-JP" baseline="-25000">
                <a:ea typeface="ＭＳ Ｐゴシック" panose="020B0600070205080204" pitchFamily="34" charset="-128"/>
              </a:rPr>
              <a:t>S</a:t>
            </a:r>
            <a:r>
              <a:rPr lang="fr-FR" altLang="ja-JP">
                <a:ea typeface="ＭＳ Ｐゴシック" panose="020B0600070205080204" pitchFamily="34" charset="-128"/>
              </a:rPr>
              <a:t> </a:t>
            </a:r>
            <a:endParaRPr lang="fr-FR" altLang="fr-FR"/>
          </a:p>
        </p:txBody>
      </p:sp>
      <p:sp>
        <p:nvSpPr>
          <p:cNvPr id="369721" name="Rectangle 57">
            <a:extLst>
              <a:ext uri="{FF2B5EF4-FFF2-40B4-BE49-F238E27FC236}">
                <a16:creationId xmlns:a16="http://schemas.microsoft.com/office/drawing/2014/main" id="{AD420BF2-5D26-4EFA-BAB1-A70904EF760E}"/>
              </a:ext>
            </a:extLst>
          </p:cNvPr>
          <p:cNvSpPr>
            <a:spLocks noChangeArrowheads="1"/>
          </p:cNvSpPr>
          <p:nvPr/>
        </p:nvSpPr>
        <p:spPr bwMode="auto">
          <a:xfrm>
            <a:off x="423863" y="2681288"/>
            <a:ext cx="8499475" cy="493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justLow">
              <a:lnSpc>
                <a:spcPct val="110000"/>
              </a:lnSpc>
              <a:buClr>
                <a:schemeClr val="hlink"/>
              </a:buClr>
              <a:buFont typeface="Wingdings" panose="05000000000000000000" pitchFamily="2" charset="2"/>
              <a:buChar char="Ø"/>
            </a:pPr>
            <a:r>
              <a:rPr lang="fr-FR" altLang="fr-FR">
                <a:solidFill>
                  <a:srgbClr val="0000FF"/>
                </a:solidFill>
              </a:rPr>
              <a:t>le patin qui schématise un seuil de contrainte:</a:t>
            </a:r>
          </a:p>
        </p:txBody>
      </p:sp>
      <p:sp>
        <p:nvSpPr>
          <p:cNvPr id="369722" name="Rectangle 58">
            <a:extLst>
              <a:ext uri="{FF2B5EF4-FFF2-40B4-BE49-F238E27FC236}">
                <a16:creationId xmlns:a16="http://schemas.microsoft.com/office/drawing/2014/main" id="{18438792-E43E-43AE-8282-097015E56FBC}"/>
              </a:ext>
            </a:extLst>
          </p:cNvPr>
          <p:cNvSpPr>
            <a:spLocks noChangeArrowheads="1"/>
          </p:cNvSpPr>
          <p:nvPr/>
        </p:nvSpPr>
        <p:spPr bwMode="auto">
          <a:xfrm>
            <a:off x="5751513" y="3468688"/>
            <a:ext cx="2160587" cy="43180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742" name="Rectangle 78">
            <a:extLst>
              <a:ext uri="{FF2B5EF4-FFF2-40B4-BE49-F238E27FC236}">
                <a16:creationId xmlns:a16="http://schemas.microsoft.com/office/drawing/2014/main" id="{365A8B4B-9749-4C24-9EE6-095F5757DAEE}"/>
              </a:ext>
            </a:extLst>
          </p:cNvPr>
          <p:cNvSpPr>
            <a:spLocks noChangeArrowheads="1"/>
          </p:cNvSpPr>
          <p:nvPr/>
        </p:nvSpPr>
        <p:spPr bwMode="auto">
          <a:xfrm>
            <a:off x="395288" y="4697413"/>
            <a:ext cx="8497887" cy="106362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r>
              <a:rPr lang="fr-FR" altLang="fr-FR">
                <a:solidFill>
                  <a:srgbClr val="0000FF"/>
                </a:solidFill>
              </a:rPr>
              <a:t>Ces différents éléments (indice i) peuvent être associés </a:t>
            </a:r>
          </a:p>
          <a:p>
            <a:pPr algn="just"/>
            <a:r>
              <a:rPr lang="fr-FR" altLang="fr-FR">
                <a:solidFill>
                  <a:srgbClr val="0000FF"/>
                </a:solidFill>
              </a:rPr>
              <a:t>en série ou en parallèle</a:t>
            </a:r>
          </a:p>
        </p:txBody>
      </p:sp>
      <p:grpSp>
        <p:nvGrpSpPr>
          <p:cNvPr id="369766" name="Group 102">
            <a:extLst>
              <a:ext uri="{FF2B5EF4-FFF2-40B4-BE49-F238E27FC236}">
                <a16:creationId xmlns:a16="http://schemas.microsoft.com/office/drawing/2014/main" id="{ABF6A593-C59A-4AED-B241-8CB4D8A94B5A}"/>
              </a:ext>
            </a:extLst>
          </p:cNvPr>
          <p:cNvGrpSpPr>
            <a:grpSpLocks/>
          </p:cNvGrpSpPr>
          <p:nvPr/>
        </p:nvGrpSpPr>
        <p:grpSpPr bwMode="auto">
          <a:xfrm>
            <a:off x="6156325" y="1384300"/>
            <a:ext cx="1081088" cy="531813"/>
            <a:chOff x="3878" y="872"/>
            <a:chExt cx="681" cy="335"/>
          </a:xfrm>
        </p:grpSpPr>
        <p:sp>
          <p:nvSpPr>
            <p:cNvPr id="369700" name="Rectangle 36">
              <a:extLst>
                <a:ext uri="{FF2B5EF4-FFF2-40B4-BE49-F238E27FC236}">
                  <a16:creationId xmlns:a16="http://schemas.microsoft.com/office/drawing/2014/main" id="{BB6F8596-F36D-45E6-8821-D8895563BC49}"/>
                </a:ext>
              </a:extLst>
            </p:cNvPr>
            <p:cNvSpPr>
              <a:spLocks noChangeArrowheads="1"/>
            </p:cNvSpPr>
            <p:nvPr/>
          </p:nvSpPr>
          <p:spPr bwMode="auto">
            <a:xfrm>
              <a:off x="3878" y="935"/>
              <a:ext cx="680" cy="272"/>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69765" name="Oval 101">
              <a:extLst>
                <a:ext uri="{FF2B5EF4-FFF2-40B4-BE49-F238E27FC236}">
                  <a16:creationId xmlns:a16="http://schemas.microsoft.com/office/drawing/2014/main" id="{9810CFB2-020B-4572-9BB3-4C68BB9041C2}"/>
                </a:ext>
              </a:extLst>
            </p:cNvPr>
            <p:cNvSpPr>
              <a:spLocks noChangeArrowheads="1"/>
            </p:cNvSpPr>
            <p:nvPr/>
          </p:nvSpPr>
          <p:spPr bwMode="auto">
            <a:xfrm>
              <a:off x="4422" y="872"/>
              <a:ext cx="137" cy="1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000"/>
                <a:t>.</a:t>
              </a:r>
            </a:p>
          </p:txBody>
        </p:sp>
      </p:grpSp>
      <p:grpSp>
        <p:nvGrpSpPr>
          <p:cNvPr id="369767" name="Group 103">
            <a:extLst>
              <a:ext uri="{FF2B5EF4-FFF2-40B4-BE49-F238E27FC236}">
                <a16:creationId xmlns:a16="http://schemas.microsoft.com/office/drawing/2014/main" id="{84C0BFCA-676F-47F4-B99B-D772F155DF68}"/>
              </a:ext>
            </a:extLst>
          </p:cNvPr>
          <p:cNvGrpSpPr>
            <a:grpSpLocks noChangeAspect="1"/>
          </p:cNvGrpSpPr>
          <p:nvPr/>
        </p:nvGrpSpPr>
        <p:grpSpPr bwMode="auto">
          <a:xfrm>
            <a:off x="2195513" y="3357563"/>
            <a:ext cx="2171700" cy="784225"/>
            <a:chOff x="3623" y="4594"/>
            <a:chExt cx="3420" cy="1235"/>
          </a:xfrm>
        </p:grpSpPr>
        <p:sp>
          <p:nvSpPr>
            <p:cNvPr id="369768" name="AutoShape 104">
              <a:extLst>
                <a:ext uri="{FF2B5EF4-FFF2-40B4-BE49-F238E27FC236}">
                  <a16:creationId xmlns:a16="http://schemas.microsoft.com/office/drawing/2014/main" id="{3A94941E-1C77-4C7C-82AE-923CEC3E4A79}"/>
                </a:ext>
              </a:extLst>
            </p:cNvPr>
            <p:cNvSpPr>
              <a:spLocks noChangeAspect="1" noChangeArrowheads="1"/>
            </p:cNvSpPr>
            <p:nvPr/>
          </p:nvSpPr>
          <p:spPr bwMode="auto">
            <a:xfrm>
              <a:off x="3623" y="4594"/>
              <a:ext cx="3420" cy="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369769" name="Group 105">
              <a:extLst>
                <a:ext uri="{FF2B5EF4-FFF2-40B4-BE49-F238E27FC236}">
                  <a16:creationId xmlns:a16="http://schemas.microsoft.com/office/drawing/2014/main" id="{271C4120-FEAF-49E1-91D4-9034790C8A6C}"/>
                </a:ext>
              </a:extLst>
            </p:cNvPr>
            <p:cNvGrpSpPr>
              <a:grpSpLocks/>
            </p:cNvGrpSpPr>
            <p:nvPr/>
          </p:nvGrpSpPr>
          <p:grpSpPr bwMode="auto">
            <a:xfrm>
              <a:off x="3623" y="4594"/>
              <a:ext cx="3420" cy="1235"/>
              <a:chOff x="3623" y="4594"/>
              <a:chExt cx="3420" cy="1235"/>
            </a:xfrm>
          </p:grpSpPr>
          <p:sp>
            <p:nvSpPr>
              <p:cNvPr id="369770" name="Line 106">
                <a:extLst>
                  <a:ext uri="{FF2B5EF4-FFF2-40B4-BE49-F238E27FC236}">
                    <a16:creationId xmlns:a16="http://schemas.microsoft.com/office/drawing/2014/main" id="{D396DBF5-82AD-4440-912C-B63DADB49EFF}"/>
                  </a:ext>
                </a:extLst>
              </p:cNvPr>
              <p:cNvSpPr>
                <a:spLocks noChangeShapeType="1"/>
              </p:cNvSpPr>
              <p:nvPr/>
            </p:nvSpPr>
            <p:spPr bwMode="auto">
              <a:xfrm>
                <a:off x="5561" y="5278"/>
                <a:ext cx="68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771" name="Line 107">
                <a:extLst>
                  <a:ext uri="{FF2B5EF4-FFF2-40B4-BE49-F238E27FC236}">
                    <a16:creationId xmlns:a16="http://schemas.microsoft.com/office/drawing/2014/main" id="{34F6A668-99FF-4695-BAC0-D4041A8DB58F}"/>
                  </a:ext>
                </a:extLst>
              </p:cNvPr>
              <p:cNvSpPr>
                <a:spLocks noChangeShapeType="1"/>
              </p:cNvSpPr>
              <p:nvPr/>
            </p:nvSpPr>
            <p:spPr bwMode="auto">
              <a:xfrm rot="-10800000">
                <a:off x="6245" y="5164"/>
                <a:ext cx="1" cy="2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772" name="Line 108">
                <a:extLst>
                  <a:ext uri="{FF2B5EF4-FFF2-40B4-BE49-F238E27FC236}">
                    <a16:creationId xmlns:a16="http://schemas.microsoft.com/office/drawing/2014/main" id="{24CB7B0A-931E-4FF6-BEF5-B02AF6F687E9}"/>
                  </a:ext>
                </a:extLst>
              </p:cNvPr>
              <p:cNvSpPr>
                <a:spLocks noChangeShapeType="1"/>
              </p:cNvSpPr>
              <p:nvPr/>
            </p:nvSpPr>
            <p:spPr bwMode="auto">
              <a:xfrm rot="-10800000">
                <a:off x="4516" y="5164"/>
                <a:ext cx="1" cy="2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773" name="Line 109">
                <a:extLst>
                  <a:ext uri="{FF2B5EF4-FFF2-40B4-BE49-F238E27FC236}">
                    <a16:creationId xmlns:a16="http://schemas.microsoft.com/office/drawing/2014/main" id="{4D6ECAC7-669D-4388-B635-0A9B63EC8826}"/>
                  </a:ext>
                </a:extLst>
              </p:cNvPr>
              <p:cNvSpPr>
                <a:spLocks noChangeShapeType="1"/>
              </p:cNvSpPr>
              <p:nvPr/>
            </p:nvSpPr>
            <p:spPr bwMode="auto">
              <a:xfrm>
                <a:off x="4516" y="5278"/>
                <a:ext cx="684"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774" name="Line 110">
                <a:extLst>
                  <a:ext uri="{FF2B5EF4-FFF2-40B4-BE49-F238E27FC236}">
                    <a16:creationId xmlns:a16="http://schemas.microsoft.com/office/drawing/2014/main" id="{8E4FF4C4-3DC9-440E-B799-4E6BE0FF93AC}"/>
                  </a:ext>
                </a:extLst>
              </p:cNvPr>
              <p:cNvSpPr>
                <a:spLocks noChangeShapeType="1"/>
              </p:cNvSpPr>
              <p:nvPr/>
            </p:nvSpPr>
            <p:spPr bwMode="auto">
              <a:xfrm>
                <a:off x="6359" y="5278"/>
                <a:ext cx="684"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9775" name="Line 111">
                <a:extLst>
                  <a:ext uri="{FF2B5EF4-FFF2-40B4-BE49-F238E27FC236}">
                    <a16:creationId xmlns:a16="http://schemas.microsoft.com/office/drawing/2014/main" id="{B3B9FE71-C6D8-4DEB-9197-66AA5AD7C3F6}"/>
                  </a:ext>
                </a:extLst>
              </p:cNvPr>
              <p:cNvSpPr>
                <a:spLocks noChangeShapeType="1"/>
              </p:cNvSpPr>
              <p:nvPr/>
            </p:nvSpPr>
            <p:spPr bwMode="auto">
              <a:xfrm flipH="1">
                <a:off x="3623" y="5278"/>
                <a:ext cx="684" cy="1"/>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69776" name="Text Box 112">
                <a:extLst>
                  <a:ext uri="{FF2B5EF4-FFF2-40B4-BE49-F238E27FC236}">
                    <a16:creationId xmlns:a16="http://schemas.microsoft.com/office/drawing/2014/main" id="{EDD9B380-4739-4DB1-9B9A-9E044E19CFD4}"/>
                  </a:ext>
                </a:extLst>
              </p:cNvPr>
              <p:cNvSpPr txBox="1">
                <a:spLocks noChangeArrowheads="1"/>
              </p:cNvSpPr>
              <p:nvPr/>
            </p:nvSpPr>
            <p:spPr bwMode="auto">
              <a:xfrm>
                <a:off x="6359" y="4784"/>
                <a:ext cx="513"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b="1">
                    <a:latin typeface="Times New Roman" panose="02020603050405020304" pitchFamily="18" charset="0"/>
                    <a:ea typeface="ＭＳ 明朝" panose="02020609040205080304" pitchFamily="49" charset="-128"/>
                    <a:sym typeface="Symbol" panose="05050102010706020507" pitchFamily="18" charset="2"/>
                  </a:rPr>
                  <a:t></a:t>
                </a:r>
                <a:endParaRPr lang="fr-FR" altLang="fr-FR"/>
              </a:p>
            </p:txBody>
          </p:sp>
          <p:sp>
            <p:nvSpPr>
              <p:cNvPr id="369777" name="Text Box 113">
                <a:extLst>
                  <a:ext uri="{FF2B5EF4-FFF2-40B4-BE49-F238E27FC236}">
                    <a16:creationId xmlns:a16="http://schemas.microsoft.com/office/drawing/2014/main" id="{95375756-08A8-48B3-867E-26B04AA6CB14}"/>
                  </a:ext>
                </a:extLst>
              </p:cNvPr>
              <p:cNvSpPr txBox="1">
                <a:spLocks noChangeArrowheads="1"/>
              </p:cNvSpPr>
              <p:nvPr/>
            </p:nvSpPr>
            <p:spPr bwMode="auto">
              <a:xfrm>
                <a:off x="3775" y="4803"/>
                <a:ext cx="513"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b="1">
                    <a:latin typeface="Times New Roman" panose="02020603050405020304" pitchFamily="18" charset="0"/>
                    <a:ea typeface="ＭＳ 明朝" panose="02020609040205080304" pitchFamily="49" charset="-128"/>
                    <a:sym typeface="Symbol" panose="05050102010706020507" pitchFamily="18" charset="2"/>
                  </a:rPr>
                  <a:t></a:t>
                </a:r>
                <a:endParaRPr lang="fr-FR" altLang="fr-FR"/>
              </a:p>
            </p:txBody>
          </p:sp>
          <p:sp>
            <p:nvSpPr>
              <p:cNvPr id="369778" name="Text Box 114">
                <a:extLst>
                  <a:ext uri="{FF2B5EF4-FFF2-40B4-BE49-F238E27FC236}">
                    <a16:creationId xmlns:a16="http://schemas.microsoft.com/office/drawing/2014/main" id="{464EF140-488E-48C3-9E36-152C49229BBB}"/>
                  </a:ext>
                </a:extLst>
              </p:cNvPr>
              <p:cNvSpPr txBox="1">
                <a:spLocks noChangeArrowheads="1"/>
              </p:cNvSpPr>
              <p:nvPr/>
            </p:nvSpPr>
            <p:spPr bwMode="auto">
              <a:xfrm>
                <a:off x="5466" y="4594"/>
                <a:ext cx="703"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b="1">
                    <a:latin typeface="Times New Roman" panose="02020603050405020304" pitchFamily="18" charset="0"/>
                    <a:ea typeface="ＭＳ 明朝" panose="02020609040205080304" pitchFamily="49" charset="-128"/>
                    <a:sym typeface="Symbol" panose="05050102010706020507" pitchFamily="18" charset="2"/>
                  </a:rPr>
                  <a:t></a:t>
                </a:r>
                <a:r>
                  <a:rPr lang="fr-FR" altLang="ja-JP" sz="1400" b="1" baseline="-25000">
                    <a:latin typeface="Times New Roman" panose="02020603050405020304" pitchFamily="18" charset="0"/>
                    <a:ea typeface="ＭＳ 明朝" panose="02020609040205080304" pitchFamily="49" charset="-128"/>
                  </a:rPr>
                  <a:t>S</a:t>
                </a:r>
                <a:endParaRPr lang="fr-FR" altLang="fr-FR"/>
              </a:p>
            </p:txBody>
          </p:sp>
          <p:sp>
            <p:nvSpPr>
              <p:cNvPr id="369779" name="Text Box 115">
                <a:extLst>
                  <a:ext uri="{FF2B5EF4-FFF2-40B4-BE49-F238E27FC236}">
                    <a16:creationId xmlns:a16="http://schemas.microsoft.com/office/drawing/2014/main" id="{89C8C320-52DB-4DA2-9E8A-4FCECD62D983}"/>
                  </a:ext>
                </a:extLst>
              </p:cNvPr>
              <p:cNvSpPr txBox="1">
                <a:spLocks noChangeArrowheads="1"/>
              </p:cNvSpPr>
              <p:nvPr/>
            </p:nvSpPr>
            <p:spPr bwMode="auto">
              <a:xfrm>
                <a:off x="4288" y="5373"/>
                <a:ext cx="513"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a:latin typeface="Times New Roman" panose="02020603050405020304" pitchFamily="18" charset="0"/>
                    <a:ea typeface="ＭＳ 明朝" panose="02020609040205080304" pitchFamily="49" charset="-128"/>
                  </a:rPr>
                  <a:t>0</a:t>
                </a:r>
                <a:endParaRPr lang="fr-FR" altLang="fr-FR"/>
              </a:p>
            </p:txBody>
          </p:sp>
          <p:sp>
            <p:nvSpPr>
              <p:cNvPr id="369780" name="Text Box 116">
                <a:extLst>
                  <a:ext uri="{FF2B5EF4-FFF2-40B4-BE49-F238E27FC236}">
                    <a16:creationId xmlns:a16="http://schemas.microsoft.com/office/drawing/2014/main" id="{74E27972-6115-4943-BEAD-8065FF1B9AAF}"/>
                  </a:ext>
                </a:extLst>
              </p:cNvPr>
              <p:cNvSpPr txBox="1">
                <a:spLocks noChangeArrowheads="1"/>
              </p:cNvSpPr>
              <p:nvPr/>
            </p:nvSpPr>
            <p:spPr bwMode="auto">
              <a:xfrm>
                <a:off x="6017" y="5335"/>
                <a:ext cx="513"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r-FR" altLang="ja-JP" sz="1400">
                    <a:latin typeface="Times New Roman" panose="02020603050405020304" pitchFamily="18" charset="0"/>
                    <a:ea typeface="ＭＳ 明朝" panose="02020609040205080304" pitchFamily="49" charset="-128"/>
                    <a:sym typeface="Symbol" panose="05050102010706020507" pitchFamily="18" charset="2"/>
                  </a:rPr>
                  <a:t></a:t>
                </a:r>
                <a:endParaRPr lang="fr-FR" altLang="fr-FR"/>
              </a:p>
            </p:txBody>
          </p:sp>
          <p:sp>
            <p:nvSpPr>
              <p:cNvPr id="369781" name="Line 117">
                <a:extLst>
                  <a:ext uri="{FF2B5EF4-FFF2-40B4-BE49-F238E27FC236}">
                    <a16:creationId xmlns:a16="http://schemas.microsoft.com/office/drawing/2014/main" id="{9E0C7C62-CFB7-4DD7-967B-1B5E2BA85034}"/>
                  </a:ext>
                </a:extLst>
              </p:cNvPr>
              <p:cNvSpPr>
                <a:spLocks noChangeShapeType="1"/>
              </p:cNvSpPr>
              <p:nvPr/>
            </p:nvSpPr>
            <p:spPr bwMode="auto">
              <a:xfrm flipV="1">
                <a:off x="5561" y="5012"/>
                <a:ext cx="1" cy="28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782" name="Line 118">
                <a:extLst>
                  <a:ext uri="{FF2B5EF4-FFF2-40B4-BE49-F238E27FC236}">
                    <a16:creationId xmlns:a16="http://schemas.microsoft.com/office/drawing/2014/main" id="{0B4180E7-ED1F-440B-B7E6-C1857D410A96}"/>
                  </a:ext>
                </a:extLst>
              </p:cNvPr>
              <p:cNvSpPr>
                <a:spLocks noChangeShapeType="1"/>
              </p:cNvSpPr>
              <p:nvPr/>
            </p:nvSpPr>
            <p:spPr bwMode="auto">
              <a:xfrm flipH="1">
                <a:off x="5010" y="5031"/>
                <a:ext cx="56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69783" name="Line 119">
                <a:extLst>
                  <a:ext uri="{FF2B5EF4-FFF2-40B4-BE49-F238E27FC236}">
                    <a16:creationId xmlns:a16="http://schemas.microsoft.com/office/drawing/2014/main" id="{E1A8FC25-8999-4003-86F2-ABAD3EBA3877}"/>
                  </a:ext>
                </a:extLst>
              </p:cNvPr>
              <p:cNvSpPr>
                <a:spLocks noChangeShapeType="1"/>
              </p:cNvSpPr>
              <p:nvPr/>
            </p:nvSpPr>
            <p:spPr bwMode="auto">
              <a:xfrm>
                <a:off x="5029" y="5012"/>
                <a:ext cx="1" cy="22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sp>
        <p:nvSpPr>
          <p:cNvPr id="50" name="Rectangle 10">
            <a:extLst>
              <a:ext uri="{FF2B5EF4-FFF2-40B4-BE49-F238E27FC236}">
                <a16:creationId xmlns:a16="http://schemas.microsoft.com/office/drawing/2014/main" id="{67A565EB-D468-42A6-BBEF-67222BF6F714}"/>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9720">
                                            <p:bg/>
                                          </p:spTgt>
                                        </p:tgtEl>
                                        <p:attrNameLst>
                                          <p:attrName>style.visibility</p:attrName>
                                        </p:attrNameLst>
                                      </p:cBhvr>
                                      <p:to>
                                        <p:strVal val="visible"/>
                                      </p:to>
                                    </p:set>
                                    <p:animEffect transition="in" filter="checkerboard(across)">
                                      <p:cBhvr>
                                        <p:cTn id="7" dur="500"/>
                                        <p:tgtEl>
                                          <p:spTgt spid="36972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69767"/>
                                        </p:tgtEl>
                                        <p:attrNameLst>
                                          <p:attrName>style.visibility</p:attrName>
                                        </p:attrNameLst>
                                      </p:cBhvr>
                                      <p:to>
                                        <p:strVal val="visible"/>
                                      </p:to>
                                    </p:set>
                                    <p:anim calcmode="lin" valueType="num">
                                      <p:cBhvr>
                                        <p:cTn id="12" dur="500" fill="hold"/>
                                        <p:tgtEl>
                                          <p:spTgt spid="369767"/>
                                        </p:tgtEl>
                                        <p:attrNameLst>
                                          <p:attrName>ppt_w</p:attrName>
                                        </p:attrNameLst>
                                      </p:cBhvr>
                                      <p:tavLst>
                                        <p:tav tm="0">
                                          <p:val>
                                            <p:fltVal val="0"/>
                                          </p:val>
                                        </p:tav>
                                        <p:tav tm="100000">
                                          <p:val>
                                            <p:strVal val="#ppt_w"/>
                                          </p:val>
                                        </p:tav>
                                      </p:tavLst>
                                    </p:anim>
                                    <p:anim calcmode="lin" valueType="num">
                                      <p:cBhvr>
                                        <p:cTn id="13" dur="500" fill="hold"/>
                                        <p:tgtEl>
                                          <p:spTgt spid="369767"/>
                                        </p:tgtEl>
                                        <p:attrNameLst>
                                          <p:attrName>ppt_h</p:attrName>
                                        </p:attrNameLst>
                                      </p:cBhvr>
                                      <p:tavLst>
                                        <p:tav tm="0">
                                          <p:val>
                                            <p:fltVal val="0"/>
                                          </p:val>
                                        </p:tav>
                                        <p:tav tm="100000">
                                          <p:val>
                                            <p:strVal val="#ppt_h"/>
                                          </p:val>
                                        </p:tav>
                                      </p:tavLst>
                                    </p:anim>
                                    <p:animEffect transition="in" filter="fade">
                                      <p:cBhvr>
                                        <p:cTn id="14" dur="500"/>
                                        <p:tgtEl>
                                          <p:spTgt spid="369767"/>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369721"/>
                                        </p:tgtEl>
                                        <p:attrNameLst>
                                          <p:attrName>style.visibility</p:attrName>
                                        </p:attrNameLst>
                                      </p:cBhvr>
                                      <p:to>
                                        <p:strVal val="visible"/>
                                      </p:to>
                                    </p:set>
                                    <p:animEffect transition="in" filter="checkerboard(across)">
                                      <p:cBhvr>
                                        <p:cTn id="17" dur="500"/>
                                        <p:tgtEl>
                                          <p:spTgt spid="3697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69720">
                                            <p:txEl>
                                              <p:pRg st="0" end="0"/>
                                            </p:txEl>
                                          </p:spTgt>
                                        </p:tgtEl>
                                        <p:attrNameLst>
                                          <p:attrName>style.visibility</p:attrName>
                                        </p:attrNameLst>
                                      </p:cBhvr>
                                      <p:to>
                                        <p:strVal val="visible"/>
                                      </p:to>
                                    </p:set>
                                    <p:animEffect transition="in" filter="box(in)">
                                      <p:cBhvr>
                                        <p:cTn id="22" dur="500"/>
                                        <p:tgtEl>
                                          <p:spTgt spid="369720">
                                            <p:txEl>
                                              <p:pRg st="0" end="0"/>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69722"/>
                                        </p:tgtEl>
                                        <p:attrNameLst>
                                          <p:attrName>style.visibility</p:attrName>
                                        </p:attrNameLst>
                                      </p:cBhvr>
                                      <p:to>
                                        <p:strVal val="visible"/>
                                      </p:to>
                                    </p:set>
                                    <p:animEffect transition="in" filter="box(in)">
                                      <p:cBhvr>
                                        <p:cTn id="25" dur="500"/>
                                        <p:tgtEl>
                                          <p:spTgt spid="36972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69742">
                                            <p:bg/>
                                          </p:spTgt>
                                        </p:tgtEl>
                                        <p:attrNameLst>
                                          <p:attrName>style.visibility</p:attrName>
                                        </p:attrNameLst>
                                      </p:cBhvr>
                                      <p:to>
                                        <p:strVal val="visible"/>
                                      </p:to>
                                    </p:set>
                                    <p:animEffect transition="in" filter="checkerboard(across)">
                                      <p:cBhvr>
                                        <p:cTn id="30" dur="500"/>
                                        <p:tgtEl>
                                          <p:spTgt spid="369742">
                                            <p:bg/>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369742">
                                            <p:txEl>
                                              <p:pRg st="0" end="0"/>
                                            </p:txEl>
                                          </p:spTgt>
                                        </p:tgtEl>
                                        <p:attrNameLst>
                                          <p:attrName>style.visibility</p:attrName>
                                        </p:attrNameLst>
                                      </p:cBhvr>
                                      <p:to>
                                        <p:strVal val="visible"/>
                                      </p:to>
                                    </p:set>
                                    <p:animEffect transition="in" filter="box(in)">
                                      <p:cBhvr>
                                        <p:cTn id="33" dur="500"/>
                                        <p:tgtEl>
                                          <p:spTgt spid="369742">
                                            <p:txEl>
                                              <p:pRg st="0" end="0"/>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369742">
                                            <p:txEl>
                                              <p:pRg st="1" end="1"/>
                                            </p:txEl>
                                          </p:spTgt>
                                        </p:tgtEl>
                                        <p:attrNameLst>
                                          <p:attrName>style.visibility</p:attrName>
                                        </p:attrNameLst>
                                      </p:cBhvr>
                                      <p:to>
                                        <p:strVal val="visible"/>
                                      </p:to>
                                    </p:set>
                                    <p:animEffect transition="in" filter="box(in)">
                                      <p:cBhvr>
                                        <p:cTn id="36" dur="500"/>
                                        <p:tgtEl>
                                          <p:spTgt spid="3697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720" grpId="0" build="allAtOnce" animBg="1"/>
      <p:bldP spid="369721" grpId="0"/>
      <p:bldP spid="369742" grpId="0"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DA0A782B-CED7-4208-AEA4-7B91E728D2B8}"/>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Modèles de Kelvin-Voigt et Maxwell</a:t>
            </a:r>
          </a:p>
        </p:txBody>
      </p:sp>
      <p:sp>
        <p:nvSpPr>
          <p:cNvPr id="373763" name="Line 3">
            <a:extLst>
              <a:ext uri="{FF2B5EF4-FFF2-40B4-BE49-F238E27FC236}">
                <a16:creationId xmlns:a16="http://schemas.microsoft.com/office/drawing/2014/main" id="{CF130977-7AAD-4FA1-9B48-1EBBDFF429C2}"/>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3766" name="Text Box 6">
            <a:extLst>
              <a:ext uri="{FF2B5EF4-FFF2-40B4-BE49-F238E27FC236}">
                <a16:creationId xmlns:a16="http://schemas.microsoft.com/office/drawing/2014/main" id="{08DB3578-EDCF-47F9-BF45-79FAF0E89ABC}"/>
              </a:ext>
            </a:extLst>
          </p:cNvPr>
          <p:cNvSpPr txBox="1">
            <a:spLocks noChangeArrowheads="1"/>
          </p:cNvSpPr>
          <p:nvPr/>
        </p:nvSpPr>
        <p:spPr bwMode="auto">
          <a:xfrm>
            <a:off x="598488" y="708025"/>
            <a:ext cx="8135937" cy="119697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altLang="fr-FR">
                <a:solidFill>
                  <a:srgbClr val="0000FF"/>
                </a:solidFill>
              </a:rPr>
              <a:t>Il est possible d'envisager un modèle plus complet en associant en parallèle un ressort et un amortisseur. On définit ainsi le modèle de </a:t>
            </a:r>
            <a:r>
              <a:rPr lang="fr-FR" altLang="fr-FR" i="1">
                <a:solidFill>
                  <a:srgbClr val="009900"/>
                </a:solidFill>
              </a:rPr>
              <a:t>Kelvin-Voigt</a:t>
            </a:r>
            <a:r>
              <a:rPr lang="fr-FR" altLang="fr-FR">
                <a:solidFill>
                  <a:srgbClr val="0000FF"/>
                </a:solidFill>
              </a:rPr>
              <a:t>.</a:t>
            </a:r>
          </a:p>
        </p:txBody>
      </p:sp>
      <p:sp>
        <p:nvSpPr>
          <p:cNvPr id="373768" name="Rectangle 8">
            <a:extLst>
              <a:ext uri="{FF2B5EF4-FFF2-40B4-BE49-F238E27FC236}">
                <a16:creationId xmlns:a16="http://schemas.microsoft.com/office/drawing/2014/main" id="{E3050595-610F-43E5-B1A5-1CF6BA353A33}"/>
              </a:ext>
            </a:extLst>
          </p:cNvPr>
          <p:cNvSpPr>
            <a:spLocks noChangeArrowheads="1"/>
          </p:cNvSpPr>
          <p:nvPr/>
        </p:nvSpPr>
        <p:spPr bwMode="auto">
          <a:xfrm>
            <a:off x="0" y="2705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373771" name="Text Box 11">
            <a:extLst>
              <a:ext uri="{FF2B5EF4-FFF2-40B4-BE49-F238E27FC236}">
                <a16:creationId xmlns:a16="http://schemas.microsoft.com/office/drawing/2014/main" id="{99A172A6-3034-447F-8ADC-6127C57AB00C}"/>
              </a:ext>
            </a:extLst>
          </p:cNvPr>
          <p:cNvSpPr txBox="1">
            <a:spLocks noChangeArrowheads="1"/>
          </p:cNvSpPr>
          <p:nvPr/>
        </p:nvSpPr>
        <p:spPr bwMode="auto">
          <a:xfrm>
            <a:off x="625475" y="3284538"/>
            <a:ext cx="8135938" cy="83185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altLang="fr-FR">
                <a:solidFill>
                  <a:srgbClr val="0000FF"/>
                </a:solidFill>
              </a:rPr>
              <a:t>On peut également parler des modèles de </a:t>
            </a:r>
            <a:r>
              <a:rPr lang="fr-FR" altLang="fr-FR" i="1">
                <a:solidFill>
                  <a:srgbClr val="009900"/>
                </a:solidFill>
              </a:rPr>
              <a:t>Kelvin-Voigt</a:t>
            </a:r>
            <a:r>
              <a:rPr lang="fr-FR" altLang="fr-FR">
                <a:solidFill>
                  <a:srgbClr val="0000FF"/>
                </a:solidFill>
              </a:rPr>
              <a:t> généralisé.</a:t>
            </a:r>
          </a:p>
        </p:txBody>
      </p:sp>
      <p:pic>
        <p:nvPicPr>
          <p:cNvPr id="373772" name="Picture 12">
            <a:extLst>
              <a:ext uri="{FF2B5EF4-FFF2-40B4-BE49-F238E27FC236}">
                <a16:creationId xmlns:a16="http://schemas.microsoft.com/office/drawing/2014/main" id="{D76BD0CD-39C8-4E53-98F2-610C753F5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989138"/>
            <a:ext cx="2819400"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3773" name="Picture 13">
            <a:extLst>
              <a:ext uri="{FF2B5EF4-FFF2-40B4-BE49-F238E27FC236}">
                <a16:creationId xmlns:a16="http://schemas.microsoft.com/office/drawing/2014/main" id="{33038336-7ADD-484A-A423-CB88121D3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38" y="4178300"/>
            <a:ext cx="5048250" cy="1238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0">
            <a:extLst>
              <a:ext uri="{FF2B5EF4-FFF2-40B4-BE49-F238E27FC236}">
                <a16:creationId xmlns:a16="http://schemas.microsoft.com/office/drawing/2014/main" id="{5F02E231-94F9-4A67-9A1F-A9336B7E5273}"/>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73772"/>
                                        </p:tgtEl>
                                        <p:attrNameLst>
                                          <p:attrName>style.visibility</p:attrName>
                                        </p:attrNameLst>
                                      </p:cBhvr>
                                      <p:to>
                                        <p:strVal val="visible"/>
                                      </p:to>
                                    </p:set>
                                    <p:anim calcmode="lin" valueType="num">
                                      <p:cBhvr>
                                        <p:cTn id="7" dur="500" fill="hold"/>
                                        <p:tgtEl>
                                          <p:spTgt spid="373772"/>
                                        </p:tgtEl>
                                        <p:attrNameLst>
                                          <p:attrName>ppt_w</p:attrName>
                                        </p:attrNameLst>
                                      </p:cBhvr>
                                      <p:tavLst>
                                        <p:tav tm="0">
                                          <p:val>
                                            <p:fltVal val="0"/>
                                          </p:val>
                                        </p:tav>
                                        <p:tav tm="100000">
                                          <p:val>
                                            <p:strVal val="#ppt_w"/>
                                          </p:val>
                                        </p:tav>
                                      </p:tavLst>
                                    </p:anim>
                                    <p:anim calcmode="lin" valueType="num">
                                      <p:cBhvr>
                                        <p:cTn id="8" dur="500" fill="hold"/>
                                        <p:tgtEl>
                                          <p:spTgt spid="373772"/>
                                        </p:tgtEl>
                                        <p:attrNameLst>
                                          <p:attrName>ppt_h</p:attrName>
                                        </p:attrNameLst>
                                      </p:cBhvr>
                                      <p:tavLst>
                                        <p:tav tm="0">
                                          <p:val>
                                            <p:fltVal val="0"/>
                                          </p:val>
                                        </p:tav>
                                        <p:tav tm="100000">
                                          <p:val>
                                            <p:strVal val="#ppt_h"/>
                                          </p:val>
                                        </p:tav>
                                      </p:tavLst>
                                    </p:anim>
                                    <p:animEffect transition="in" filter="fade">
                                      <p:cBhvr>
                                        <p:cTn id="9" dur="500"/>
                                        <p:tgtEl>
                                          <p:spTgt spid="3737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73771"/>
                                        </p:tgtEl>
                                        <p:attrNameLst>
                                          <p:attrName>style.visibility</p:attrName>
                                        </p:attrNameLst>
                                      </p:cBhvr>
                                      <p:to>
                                        <p:strVal val="visible"/>
                                      </p:to>
                                    </p:set>
                                    <p:animEffect transition="in" filter="checkerboard(across)">
                                      <p:cBhvr>
                                        <p:cTn id="14" dur="500"/>
                                        <p:tgtEl>
                                          <p:spTgt spid="37377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73773"/>
                                        </p:tgtEl>
                                        <p:attrNameLst>
                                          <p:attrName>style.visibility</p:attrName>
                                        </p:attrNameLst>
                                      </p:cBhvr>
                                      <p:to>
                                        <p:strVal val="visible"/>
                                      </p:to>
                                    </p:set>
                                    <p:anim calcmode="lin" valueType="num">
                                      <p:cBhvr>
                                        <p:cTn id="19" dur="500" fill="hold"/>
                                        <p:tgtEl>
                                          <p:spTgt spid="373773"/>
                                        </p:tgtEl>
                                        <p:attrNameLst>
                                          <p:attrName>ppt_w</p:attrName>
                                        </p:attrNameLst>
                                      </p:cBhvr>
                                      <p:tavLst>
                                        <p:tav tm="0">
                                          <p:val>
                                            <p:fltVal val="0"/>
                                          </p:val>
                                        </p:tav>
                                        <p:tav tm="100000">
                                          <p:val>
                                            <p:strVal val="#ppt_w"/>
                                          </p:val>
                                        </p:tav>
                                      </p:tavLst>
                                    </p:anim>
                                    <p:anim calcmode="lin" valueType="num">
                                      <p:cBhvr>
                                        <p:cTn id="20" dur="500" fill="hold"/>
                                        <p:tgtEl>
                                          <p:spTgt spid="373773"/>
                                        </p:tgtEl>
                                        <p:attrNameLst>
                                          <p:attrName>ppt_h</p:attrName>
                                        </p:attrNameLst>
                                      </p:cBhvr>
                                      <p:tavLst>
                                        <p:tav tm="0">
                                          <p:val>
                                            <p:fltVal val="0"/>
                                          </p:val>
                                        </p:tav>
                                        <p:tav tm="100000">
                                          <p:val>
                                            <p:strVal val="#ppt_h"/>
                                          </p:val>
                                        </p:tav>
                                      </p:tavLst>
                                    </p:anim>
                                    <p:animEffect transition="in" filter="fade">
                                      <p:cBhvr>
                                        <p:cTn id="21" dur="500"/>
                                        <p:tgtEl>
                                          <p:spTgt spid="373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7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BA7E3CE9-AFE6-471B-81CF-5F83EF28FE5A}"/>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Modèles de Kelvin-Voigt et Maxwell</a:t>
            </a:r>
          </a:p>
        </p:txBody>
      </p:sp>
      <p:sp>
        <p:nvSpPr>
          <p:cNvPr id="375811" name="Line 3">
            <a:extLst>
              <a:ext uri="{FF2B5EF4-FFF2-40B4-BE49-F238E27FC236}">
                <a16:creationId xmlns:a16="http://schemas.microsoft.com/office/drawing/2014/main" id="{BE55E626-24E0-45D9-B7FB-763CA82C03DC}"/>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5813" name="Text Box 5">
            <a:extLst>
              <a:ext uri="{FF2B5EF4-FFF2-40B4-BE49-F238E27FC236}">
                <a16:creationId xmlns:a16="http://schemas.microsoft.com/office/drawing/2014/main" id="{0B5959ED-0BE4-4E72-8EEE-CADF05FD5B40}"/>
              </a:ext>
            </a:extLst>
          </p:cNvPr>
          <p:cNvSpPr txBox="1">
            <a:spLocks noChangeArrowheads="1"/>
          </p:cNvSpPr>
          <p:nvPr/>
        </p:nvSpPr>
        <p:spPr bwMode="auto">
          <a:xfrm>
            <a:off x="598488" y="636588"/>
            <a:ext cx="8135937" cy="156210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altLang="fr-FR">
                <a:solidFill>
                  <a:srgbClr val="0000FF"/>
                </a:solidFill>
              </a:rPr>
              <a:t>Pour un corps visqueux, il y a écoulement pour toute valeur de contrainte: </a:t>
            </a:r>
            <a:r>
              <a:rPr lang="fr-FR" altLang="fr-FR"/>
              <a:t>d</a:t>
            </a:r>
            <a:r>
              <a:rPr lang="fr-FR" altLang="fr-FR">
                <a:sym typeface="Symbol" panose="05050102010706020507" pitchFamily="18" charset="2"/>
              </a:rPr>
              <a:t></a:t>
            </a:r>
            <a:r>
              <a:rPr lang="fr-FR" altLang="fr-FR"/>
              <a:t> = f (</a:t>
            </a:r>
            <a:r>
              <a:rPr lang="fr-FR" altLang="fr-FR">
                <a:sym typeface="Symbol" panose="05050102010706020507" pitchFamily="18" charset="2"/>
              </a:rPr>
              <a:t></a:t>
            </a:r>
            <a:r>
              <a:rPr lang="fr-FR" altLang="fr-FR"/>
              <a:t>)</a:t>
            </a:r>
            <a:r>
              <a:rPr lang="fr-FR" altLang="fr-FR">
                <a:solidFill>
                  <a:srgbClr val="0000FF"/>
                </a:solidFill>
              </a:rPr>
              <a:t> . Un modèle analogique simple est le modèle de </a:t>
            </a:r>
            <a:r>
              <a:rPr lang="fr-FR" altLang="fr-FR" i="1">
                <a:solidFill>
                  <a:srgbClr val="009900"/>
                </a:solidFill>
              </a:rPr>
              <a:t>Maxwell</a:t>
            </a:r>
            <a:r>
              <a:rPr lang="fr-FR" altLang="fr-FR">
                <a:solidFill>
                  <a:srgbClr val="0000FF"/>
                </a:solidFill>
              </a:rPr>
              <a:t> constitué d’un ressort et d’un amortisseur linéaires en série, son équation est:</a:t>
            </a:r>
          </a:p>
        </p:txBody>
      </p:sp>
      <p:sp>
        <p:nvSpPr>
          <p:cNvPr id="375814" name="Rectangle 6">
            <a:extLst>
              <a:ext uri="{FF2B5EF4-FFF2-40B4-BE49-F238E27FC236}">
                <a16:creationId xmlns:a16="http://schemas.microsoft.com/office/drawing/2014/main" id="{0A80B826-22F0-4A9B-A2F5-7F41569D31E1}"/>
              </a:ext>
            </a:extLst>
          </p:cNvPr>
          <p:cNvSpPr>
            <a:spLocks noChangeArrowheads="1"/>
          </p:cNvSpPr>
          <p:nvPr/>
        </p:nvSpPr>
        <p:spPr bwMode="auto">
          <a:xfrm>
            <a:off x="0" y="2705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375815" name="Text Box 7">
            <a:extLst>
              <a:ext uri="{FF2B5EF4-FFF2-40B4-BE49-F238E27FC236}">
                <a16:creationId xmlns:a16="http://schemas.microsoft.com/office/drawing/2014/main" id="{660F5D2D-B599-4E6C-8992-D295F92AACB5}"/>
              </a:ext>
            </a:extLst>
          </p:cNvPr>
          <p:cNvSpPr txBox="1">
            <a:spLocks noChangeArrowheads="1"/>
          </p:cNvSpPr>
          <p:nvPr/>
        </p:nvSpPr>
        <p:spPr bwMode="auto">
          <a:xfrm>
            <a:off x="625475" y="3155950"/>
            <a:ext cx="8135938" cy="83185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altLang="fr-FR">
                <a:solidFill>
                  <a:srgbClr val="0000FF"/>
                </a:solidFill>
              </a:rPr>
              <a:t>On peut également parler des modèles de </a:t>
            </a:r>
            <a:r>
              <a:rPr lang="fr-FR" altLang="fr-FR" i="1">
                <a:solidFill>
                  <a:srgbClr val="009900"/>
                </a:solidFill>
              </a:rPr>
              <a:t>Maxwell</a:t>
            </a:r>
            <a:r>
              <a:rPr lang="fr-FR" altLang="fr-FR">
                <a:solidFill>
                  <a:srgbClr val="0000FF"/>
                </a:solidFill>
              </a:rPr>
              <a:t> généralisé.</a:t>
            </a:r>
          </a:p>
        </p:txBody>
      </p:sp>
      <p:pic>
        <p:nvPicPr>
          <p:cNvPr id="375819" name="Picture 11">
            <a:extLst>
              <a:ext uri="{FF2B5EF4-FFF2-40B4-BE49-F238E27FC236}">
                <a16:creationId xmlns:a16="http://schemas.microsoft.com/office/drawing/2014/main" id="{C7C2BCB0-C06D-46CD-B9B3-8B7DCCFE9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235200"/>
            <a:ext cx="3714750" cy="866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5820" name="Picture 12">
            <a:extLst>
              <a:ext uri="{FF2B5EF4-FFF2-40B4-BE49-F238E27FC236}">
                <a16:creationId xmlns:a16="http://schemas.microsoft.com/office/drawing/2014/main" id="{AF507A32-1179-4304-B634-600D47448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690938"/>
            <a:ext cx="3579812" cy="2789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0">
            <a:extLst>
              <a:ext uri="{FF2B5EF4-FFF2-40B4-BE49-F238E27FC236}">
                <a16:creationId xmlns:a16="http://schemas.microsoft.com/office/drawing/2014/main" id="{4E53B636-CC72-41B4-BD26-C97B7EAC36A4}"/>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75819"/>
                                        </p:tgtEl>
                                        <p:attrNameLst>
                                          <p:attrName>style.visibility</p:attrName>
                                        </p:attrNameLst>
                                      </p:cBhvr>
                                      <p:to>
                                        <p:strVal val="visible"/>
                                      </p:to>
                                    </p:set>
                                    <p:anim calcmode="lin" valueType="num">
                                      <p:cBhvr>
                                        <p:cTn id="7" dur="500" fill="hold"/>
                                        <p:tgtEl>
                                          <p:spTgt spid="375819"/>
                                        </p:tgtEl>
                                        <p:attrNameLst>
                                          <p:attrName>ppt_w</p:attrName>
                                        </p:attrNameLst>
                                      </p:cBhvr>
                                      <p:tavLst>
                                        <p:tav tm="0">
                                          <p:val>
                                            <p:fltVal val="0"/>
                                          </p:val>
                                        </p:tav>
                                        <p:tav tm="100000">
                                          <p:val>
                                            <p:strVal val="#ppt_w"/>
                                          </p:val>
                                        </p:tav>
                                      </p:tavLst>
                                    </p:anim>
                                    <p:anim calcmode="lin" valueType="num">
                                      <p:cBhvr>
                                        <p:cTn id="8" dur="500" fill="hold"/>
                                        <p:tgtEl>
                                          <p:spTgt spid="375819"/>
                                        </p:tgtEl>
                                        <p:attrNameLst>
                                          <p:attrName>ppt_h</p:attrName>
                                        </p:attrNameLst>
                                      </p:cBhvr>
                                      <p:tavLst>
                                        <p:tav tm="0">
                                          <p:val>
                                            <p:fltVal val="0"/>
                                          </p:val>
                                        </p:tav>
                                        <p:tav tm="100000">
                                          <p:val>
                                            <p:strVal val="#ppt_h"/>
                                          </p:val>
                                        </p:tav>
                                      </p:tavLst>
                                    </p:anim>
                                    <p:animEffect transition="in" filter="fade">
                                      <p:cBhvr>
                                        <p:cTn id="9" dur="500"/>
                                        <p:tgtEl>
                                          <p:spTgt spid="3758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75815"/>
                                        </p:tgtEl>
                                        <p:attrNameLst>
                                          <p:attrName>style.visibility</p:attrName>
                                        </p:attrNameLst>
                                      </p:cBhvr>
                                      <p:to>
                                        <p:strVal val="visible"/>
                                      </p:to>
                                    </p:set>
                                    <p:animEffect transition="in" filter="checkerboard(across)">
                                      <p:cBhvr>
                                        <p:cTn id="14" dur="500"/>
                                        <p:tgtEl>
                                          <p:spTgt spid="3758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75820"/>
                                        </p:tgtEl>
                                        <p:attrNameLst>
                                          <p:attrName>style.visibility</p:attrName>
                                        </p:attrNameLst>
                                      </p:cBhvr>
                                      <p:to>
                                        <p:strVal val="visible"/>
                                      </p:to>
                                    </p:set>
                                    <p:anim calcmode="lin" valueType="num">
                                      <p:cBhvr>
                                        <p:cTn id="19" dur="500" fill="hold"/>
                                        <p:tgtEl>
                                          <p:spTgt spid="375820"/>
                                        </p:tgtEl>
                                        <p:attrNameLst>
                                          <p:attrName>ppt_w</p:attrName>
                                        </p:attrNameLst>
                                      </p:cBhvr>
                                      <p:tavLst>
                                        <p:tav tm="0">
                                          <p:val>
                                            <p:fltVal val="0"/>
                                          </p:val>
                                        </p:tav>
                                        <p:tav tm="100000">
                                          <p:val>
                                            <p:strVal val="#ppt_w"/>
                                          </p:val>
                                        </p:tav>
                                      </p:tavLst>
                                    </p:anim>
                                    <p:anim calcmode="lin" valueType="num">
                                      <p:cBhvr>
                                        <p:cTn id="20" dur="500" fill="hold"/>
                                        <p:tgtEl>
                                          <p:spTgt spid="375820"/>
                                        </p:tgtEl>
                                        <p:attrNameLst>
                                          <p:attrName>ppt_h</p:attrName>
                                        </p:attrNameLst>
                                      </p:cBhvr>
                                      <p:tavLst>
                                        <p:tav tm="0">
                                          <p:val>
                                            <p:fltVal val="0"/>
                                          </p:val>
                                        </p:tav>
                                        <p:tav tm="100000">
                                          <p:val>
                                            <p:strVal val="#ppt_h"/>
                                          </p:val>
                                        </p:tav>
                                      </p:tavLst>
                                    </p:anim>
                                    <p:animEffect transition="in" filter="fade">
                                      <p:cBhvr>
                                        <p:cTn id="21" dur="500"/>
                                        <p:tgtEl>
                                          <p:spTgt spid="375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1C44B1A3-351E-42BA-877D-00825C9E76D7}"/>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Modèles de Kelvin-Voigt et Maxwell</a:t>
            </a:r>
          </a:p>
        </p:txBody>
      </p:sp>
      <p:sp>
        <p:nvSpPr>
          <p:cNvPr id="371715" name="Line 3">
            <a:extLst>
              <a:ext uri="{FF2B5EF4-FFF2-40B4-BE49-F238E27FC236}">
                <a16:creationId xmlns:a16="http://schemas.microsoft.com/office/drawing/2014/main" id="{B2882165-01D4-4861-87C4-AB1CEB81E21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1762" name="Rectangle 50">
            <a:extLst>
              <a:ext uri="{FF2B5EF4-FFF2-40B4-BE49-F238E27FC236}">
                <a16:creationId xmlns:a16="http://schemas.microsoft.com/office/drawing/2014/main" id="{08208E78-F7A8-4ACA-8506-99E1DA07DEBD}"/>
              </a:ext>
            </a:extLst>
          </p:cNvPr>
          <p:cNvSpPr>
            <a:spLocks noChangeArrowheads="1"/>
          </p:cNvSpPr>
          <p:nvPr/>
        </p:nvSpPr>
        <p:spPr bwMode="auto">
          <a:xfrm>
            <a:off x="2987675" y="692150"/>
            <a:ext cx="3024188" cy="431800"/>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chemeClr val="hlink"/>
                </a:solidFill>
              </a:rPr>
              <a:t>Application</a:t>
            </a:r>
          </a:p>
        </p:txBody>
      </p:sp>
      <p:sp>
        <p:nvSpPr>
          <p:cNvPr id="371763" name="Text Box 51">
            <a:extLst>
              <a:ext uri="{FF2B5EF4-FFF2-40B4-BE49-F238E27FC236}">
                <a16:creationId xmlns:a16="http://schemas.microsoft.com/office/drawing/2014/main" id="{05C13E3D-B3AB-47D6-A639-58674C85331E}"/>
              </a:ext>
            </a:extLst>
          </p:cNvPr>
          <p:cNvSpPr txBox="1">
            <a:spLocks noChangeArrowheads="1"/>
          </p:cNvSpPr>
          <p:nvPr/>
        </p:nvSpPr>
        <p:spPr bwMode="auto">
          <a:xfrm>
            <a:off x="468313" y="1412875"/>
            <a:ext cx="8424862" cy="83185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altLang="fr-FR">
                <a:solidFill>
                  <a:srgbClr val="0000FF"/>
                </a:solidFill>
              </a:rPr>
              <a:t>Déterminer les équations constitutives du modèle de </a:t>
            </a:r>
            <a:r>
              <a:rPr lang="fr-FR" altLang="fr-FR" i="1">
                <a:solidFill>
                  <a:srgbClr val="009900"/>
                </a:solidFill>
              </a:rPr>
              <a:t>Kelvin-Voigt</a:t>
            </a:r>
            <a:r>
              <a:rPr lang="fr-FR" altLang="fr-FR">
                <a:solidFill>
                  <a:srgbClr val="0000FF"/>
                </a:solidFill>
              </a:rPr>
              <a:t> et du modèle de </a:t>
            </a:r>
            <a:r>
              <a:rPr lang="fr-FR" altLang="fr-FR" i="1">
                <a:solidFill>
                  <a:srgbClr val="009900"/>
                </a:solidFill>
              </a:rPr>
              <a:t>Maxwell</a:t>
            </a:r>
            <a:r>
              <a:rPr lang="fr-FR" altLang="fr-FR">
                <a:solidFill>
                  <a:srgbClr val="0000FF"/>
                </a:solidFill>
              </a:rPr>
              <a:t>.</a:t>
            </a:r>
            <a:endParaRPr lang="fr-FR" altLang="fr-FR"/>
          </a:p>
        </p:txBody>
      </p:sp>
      <p:pic>
        <p:nvPicPr>
          <p:cNvPr id="371764" name="Picture 52">
            <a:extLst>
              <a:ext uri="{FF2B5EF4-FFF2-40B4-BE49-F238E27FC236}">
                <a16:creationId xmlns:a16="http://schemas.microsoft.com/office/drawing/2014/main" id="{BE7D9C04-9662-4975-AD2C-661E2936B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2420938"/>
            <a:ext cx="3070225" cy="1306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1765" name="Picture 53">
            <a:extLst>
              <a:ext uri="{FF2B5EF4-FFF2-40B4-BE49-F238E27FC236}">
                <a16:creationId xmlns:a16="http://schemas.microsoft.com/office/drawing/2014/main" id="{F3B967BA-7033-445C-B005-AB70ED7B0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300" y="2533650"/>
            <a:ext cx="3714750" cy="866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1766" name="Rectangle 54">
            <a:extLst>
              <a:ext uri="{FF2B5EF4-FFF2-40B4-BE49-F238E27FC236}">
                <a16:creationId xmlns:a16="http://schemas.microsoft.com/office/drawing/2014/main" id="{17E1D4BA-F23F-4ACF-BCFC-3C92DE9DC42A}"/>
              </a:ext>
            </a:extLst>
          </p:cNvPr>
          <p:cNvSpPr>
            <a:spLocks noChangeArrowheads="1"/>
          </p:cNvSpPr>
          <p:nvPr/>
        </p:nvSpPr>
        <p:spPr bwMode="auto">
          <a:xfrm>
            <a:off x="1547813" y="3573463"/>
            <a:ext cx="2951162"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400"/>
              <a:t>Modèle de Maxwell</a:t>
            </a:r>
          </a:p>
        </p:txBody>
      </p:sp>
      <p:sp>
        <p:nvSpPr>
          <p:cNvPr id="371767" name="Rectangle 55">
            <a:extLst>
              <a:ext uri="{FF2B5EF4-FFF2-40B4-BE49-F238E27FC236}">
                <a16:creationId xmlns:a16="http://schemas.microsoft.com/office/drawing/2014/main" id="{6F9A594A-53E5-4650-85A2-FA872F337969}"/>
              </a:ext>
            </a:extLst>
          </p:cNvPr>
          <p:cNvSpPr>
            <a:spLocks noChangeArrowheads="1"/>
          </p:cNvSpPr>
          <p:nvPr/>
        </p:nvSpPr>
        <p:spPr bwMode="auto">
          <a:xfrm>
            <a:off x="5219700" y="3789363"/>
            <a:ext cx="2951163"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400"/>
              <a:t>Modèle de Kelvin-Voigt</a:t>
            </a:r>
          </a:p>
        </p:txBody>
      </p:sp>
      <p:sp>
        <p:nvSpPr>
          <p:cNvPr id="11" name="Rectangle 10">
            <a:extLst>
              <a:ext uri="{FF2B5EF4-FFF2-40B4-BE49-F238E27FC236}">
                <a16:creationId xmlns:a16="http://schemas.microsoft.com/office/drawing/2014/main" id="{C250D350-533E-46AC-A883-8D2AB6F0CC5F}"/>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1C44B1A3-351E-42BA-877D-00825C9E76D7}"/>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Modèles de Kelvin-Voigt et Maxwell</a:t>
            </a:r>
          </a:p>
        </p:txBody>
      </p:sp>
      <p:sp>
        <p:nvSpPr>
          <p:cNvPr id="371715" name="Line 3">
            <a:extLst>
              <a:ext uri="{FF2B5EF4-FFF2-40B4-BE49-F238E27FC236}">
                <a16:creationId xmlns:a16="http://schemas.microsoft.com/office/drawing/2014/main" id="{B2882165-01D4-4861-87C4-AB1CEB81E21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1762" name="Rectangle 50">
            <a:extLst>
              <a:ext uri="{FF2B5EF4-FFF2-40B4-BE49-F238E27FC236}">
                <a16:creationId xmlns:a16="http://schemas.microsoft.com/office/drawing/2014/main" id="{08208E78-F7A8-4ACA-8506-99E1DA07DEBD}"/>
              </a:ext>
            </a:extLst>
          </p:cNvPr>
          <p:cNvSpPr>
            <a:spLocks noChangeArrowheads="1"/>
          </p:cNvSpPr>
          <p:nvPr/>
        </p:nvSpPr>
        <p:spPr bwMode="auto">
          <a:xfrm>
            <a:off x="2987675" y="692150"/>
            <a:ext cx="3024188" cy="431800"/>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chemeClr val="hlink"/>
                </a:solidFill>
              </a:rPr>
              <a:t>Solution  </a:t>
            </a:r>
          </a:p>
        </p:txBody>
      </p:sp>
      <p:sp>
        <p:nvSpPr>
          <p:cNvPr id="11" name="Rectangle 10">
            <a:extLst>
              <a:ext uri="{FF2B5EF4-FFF2-40B4-BE49-F238E27FC236}">
                <a16:creationId xmlns:a16="http://schemas.microsoft.com/office/drawing/2014/main" id="{C250D350-533E-46AC-A883-8D2AB6F0CC5F}"/>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pic>
        <p:nvPicPr>
          <p:cNvPr id="7" name="Picture 53">
            <a:extLst>
              <a:ext uri="{FF2B5EF4-FFF2-40B4-BE49-F238E27FC236}">
                <a16:creationId xmlns:a16="http://schemas.microsoft.com/office/drawing/2014/main" id="{DC425DFA-DECA-4FCE-B665-85EC524D6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357" y="2032001"/>
            <a:ext cx="3714750" cy="866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0">
            <a:extLst>
              <a:ext uri="{FF2B5EF4-FFF2-40B4-BE49-F238E27FC236}">
                <a16:creationId xmlns:a16="http://schemas.microsoft.com/office/drawing/2014/main" id="{836B8039-12C9-4185-9ED4-FDE1A536E4DD}"/>
              </a:ext>
            </a:extLst>
          </p:cNvPr>
          <p:cNvSpPr>
            <a:spLocks noChangeArrowheads="1"/>
          </p:cNvSpPr>
          <p:nvPr/>
        </p:nvSpPr>
        <p:spPr bwMode="auto">
          <a:xfrm>
            <a:off x="395536" y="1409112"/>
            <a:ext cx="7128792" cy="431800"/>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fr-FR" altLang="fr-FR" dirty="0">
                <a:solidFill>
                  <a:schemeClr val="hlink"/>
                </a:solidFill>
              </a:rPr>
              <a:t>1- Modèle Maxwell (ressort+ amortisseur en série)</a:t>
            </a:r>
          </a:p>
        </p:txBody>
      </p:sp>
      <p:pic>
        <p:nvPicPr>
          <p:cNvPr id="3" name="Picture 2">
            <a:extLst>
              <a:ext uri="{FF2B5EF4-FFF2-40B4-BE49-F238E27FC236}">
                <a16:creationId xmlns:a16="http://schemas.microsoft.com/office/drawing/2014/main" id="{84CE3304-469D-42FE-82DA-050AF73D7D55}"/>
              </a:ext>
            </a:extLst>
          </p:cNvPr>
          <p:cNvPicPr>
            <a:picLocks noChangeAspect="1"/>
          </p:cNvPicPr>
          <p:nvPr/>
        </p:nvPicPr>
        <p:blipFill>
          <a:blip r:embed="rId4"/>
          <a:stretch>
            <a:fillRect/>
          </a:stretch>
        </p:blipFill>
        <p:spPr>
          <a:xfrm>
            <a:off x="355050" y="3217690"/>
            <a:ext cx="8681446" cy="2823235"/>
          </a:xfrm>
          <a:prstGeom prst="rect">
            <a:avLst/>
          </a:prstGeom>
        </p:spPr>
      </p:pic>
    </p:spTree>
    <p:extLst>
      <p:ext uri="{BB962C8B-B14F-4D97-AF65-F5344CB8AC3E}">
        <p14:creationId xmlns:p14="http://schemas.microsoft.com/office/powerpoint/2010/main" val="37544463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34B5B582-C329-4024-A689-5550D0D02BA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38947" name="Text Box 3">
            <a:extLst>
              <a:ext uri="{FF2B5EF4-FFF2-40B4-BE49-F238E27FC236}">
                <a16:creationId xmlns:a16="http://schemas.microsoft.com/office/drawing/2014/main" id="{1B9C21E6-CEC7-4CC3-B97B-9A8DAB22BC20}"/>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38948" name="Rectangle 4">
            <a:extLst>
              <a:ext uri="{FF2B5EF4-FFF2-40B4-BE49-F238E27FC236}">
                <a16:creationId xmlns:a16="http://schemas.microsoft.com/office/drawing/2014/main" id="{F3E8BA31-EB3B-4B9F-9669-564B38EDD4D3}"/>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38949" name="Rectangle 5">
            <a:extLst>
              <a:ext uri="{FF2B5EF4-FFF2-40B4-BE49-F238E27FC236}">
                <a16:creationId xmlns:a16="http://schemas.microsoft.com/office/drawing/2014/main" id="{F35B2140-D657-4462-ACC4-EFFEC5191D50}"/>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38950" name="Picture 6">
            <a:extLst>
              <a:ext uri="{FF2B5EF4-FFF2-40B4-BE49-F238E27FC236}">
                <a16:creationId xmlns:a16="http://schemas.microsoft.com/office/drawing/2014/main" id="{0A7B81F9-8203-446D-BD32-99A993030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1" name="Picture 7">
            <a:extLst>
              <a:ext uri="{FF2B5EF4-FFF2-40B4-BE49-F238E27FC236}">
                <a16:creationId xmlns:a16="http://schemas.microsoft.com/office/drawing/2014/main" id="{1DB41019-06A6-4FC4-ABF6-BD15AB97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3" name="Rectangle 9">
            <a:extLst>
              <a:ext uri="{FF2B5EF4-FFF2-40B4-BE49-F238E27FC236}">
                <a16:creationId xmlns:a16="http://schemas.microsoft.com/office/drawing/2014/main" id="{31312E44-053D-45A7-BF05-ABCCAFF7A92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Introduction</a:t>
            </a:r>
          </a:p>
        </p:txBody>
      </p:sp>
      <p:sp>
        <p:nvSpPr>
          <p:cNvPr id="338954" name="Line 10">
            <a:extLst>
              <a:ext uri="{FF2B5EF4-FFF2-40B4-BE49-F238E27FC236}">
                <a16:creationId xmlns:a16="http://schemas.microsoft.com/office/drawing/2014/main" id="{1DCA5C88-110F-41F9-9024-2EFE58F2CA6B}"/>
              </a:ext>
            </a:extLst>
          </p:cNvPr>
          <p:cNvSpPr>
            <a:spLocks noChangeShapeType="1"/>
          </p:cNvSpPr>
          <p:nvPr/>
        </p:nvSpPr>
        <p:spPr bwMode="auto">
          <a:xfrm>
            <a:off x="0" y="526225"/>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38956" name="Rectangle 12">
            <a:extLst>
              <a:ext uri="{FF2B5EF4-FFF2-40B4-BE49-F238E27FC236}">
                <a16:creationId xmlns:a16="http://schemas.microsoft.com/office/drawing/2014/main" id="{2AC8DE2E-B36C-4F07-965A-282718828CA9}"/>
              </a:ext>
            </a:extLst>
          </p:cNvPr>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6" name="Rectangle 10">
            <a:extLst>
              <a:ext uri="{FF2B5EF4-FFF2-40B4-BE49-F238E27FC236}">
                <a16:creationId xmlns:a16="http://schemas.microsoft.com/office/drawing/2014/main" id="{435E8B02-0CFA-4CF2-84F8-165865E29719}"/>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
        <p:nvSpPr>
          <p:cNvPr id="19" name="Rectangle 8">
            <a:extLst>
              <a:ext uri="{FF2B5EF4-FFF2-40B4-BE49-F238E27FC236}">
                <a16:creationId xmlns:a16="http://schemas.microsoft.com/office/drawing/2014/main" id="{868B565B-B731-48D9-B3EB-A73933EBCA47}"/>
              </a:ext>
            </a:extLst>
          </p:cNvPr>
          <p:cNvSpPr>
            <a:spLocks noChangeArrowheads="1"/>
          </p:cNvSpPr>
          <p:nvPr/>
        </p:nvSpPr>
        <p:spPr bwMode="auto">
          <a:xfrm>
            <a:off x="220973" y="3964368"/>
            <a:ext cx="8702053" cy="156966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q"/>
            </a:pPr>
            <a:r>
              <a:rPr lang="fr-FR" altLang="fr-FR" dirty="0">
                <a:solidFill>
                  <a:srgbClr val="0000FF"/>
                </a:solidFill>
              </a:rPr>
              <a:t> </a:t>
            </a:r>
            <a:r>
              <a:rPr lang="fr-FR" dirty="0">
                <a:solidFill>
                  <a:srgbClr val="0000FF"/>
                </a:solidFill>
                <a:latin typeface="+mn-lt"/>
              </a:rPr>
              <a:t>Les ´études expérimentales s’attachent à mesurer les propriétés de l’écoulement des matériaux tandis que les approches théoriques cherchent les équations constitutives reliant contraintes et déformations.</a:t>
            </a:r>
          </a:p>
        </p:txBody>
      </p:sp>
      <p:sp>
        <p:nvSpPr>
          <p:cNvPr id="15" name="TextBox 14">
            <a:extLst>
              <a:ext uri="{FF2B5EF4-FFF2-40B4-BE49-F238E27FC236}">
                <a16:creationId xmlns:a16="http://schemas.microsoft.com/office/drawing/2014/main" id="{4A070AE7-7B35-4DBF-8DE0-0580FAD61AE2}"/>
              </a:ext>
            </a:extLst>
          </p:cNvPr>
          <p:cNvSpPr txBox="1"/>
          <p:nvPr/>
        </p:nvSpPr>
        <p:spPr>
          <a:xfrm>
            <a:off x="189321" y="737203"/>
            <a:ext cx="8702053"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dirty="0">
                <a:solidFill>
                  <a:srgbClr val="0000FF"/>
                </a:solidFill>
              </a:rPr>
              <a:t>Devant l’impuissance de la théorie d´élasticité et de la mécanique des fluides à décrire et à expliquer les propriétés de matériaux aux comportements mal définis et intermédiaires entre celui du solide élastique parfait (où les contraintes sont proportionnelles aux déformations) et celui du fluide newtonien (où les contraintes sont proportionnelles aux vitesses de déformation), il est apparu nécessaire d’élaborer cette nouvelle discipline. </a:t>
            </a:r>
          </a:p>
        </p:txBody>
      </p:sp>
    </p:spTree>
    <p:extLst>
      <p:ext uri="{BB962C8B-B14F-4D97-AF65-F5344CB8AC3E}">
        <p14:creationId xmlns:p14="http://schemas.microsoft.com/office/powerpoint/2010/main" val="413111635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1C44B1A3-351E-42BA-877D-00825C9E76D7}"/>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Modèles de Kelvin-Voigt et Maxwell</a:t>
            </a:r>
          </a:p>
        </p:txBody>
      </p:sp>
      <p:sp>
        <p:nvSpPr>
          <p:cNvPr id="371715" name="Line 3">
            <a:extLst>
              <a:ext uri="{FF2B5EF4-FFF2-40B4-BE49-F238E27FC236}">
                <a16:creationId xmlns:a16="http://schemas.microsoft.com/office/drawing/2014/main" id="{B2882165-01D4-4861-87C4-AB1CEB81E21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1762" name="Rectangle 50">
            <a:extLst>
              <a:ext uri="{FF2B5EF4-FFF2-40B4-BE49-F238E27FC236}">
                <a16:creationId xmlns:a16="http://schemas.microsoft.com/office/drawing/2014/main" id="{08208E78-F7A8-4ACA-8506-99E1DA07DEBD}"/>
              </a:ext>
            </a:extLst>
          </p:cNvPr>
          <p:cNvSpPr>
            <a:spLocks noChangeArrowheads="1"/>
          </p:cNvSpPr>
          <p:nvPr/>
        </p:nvSpPr>
        <p:spPr bwMode="auto">
          <a:xfrm>
            <a:off x="2987675" y="692150"/>
            <a:ext cx="3024188" cy="431800"/>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chemeClr val="hlink"/>
                </a:solidFill>
              </a:rPr>
              <a:t>Solution  </a:t>
            </a:r>
          </a:p>
        </p:txBody>
      </p:sp>
      <p:sp>
        <p:nvSpPr>
          <p:cNvPr id="11" name="Rectangle 10">
            <a:extLst>
              <a:ext uri="{FF2B5EF4-FFF2-40B4-BE49-F238E27FC236}">
                <a16:creationId xmlns:a16="http://schemas.microsoft.com/office/drawing/2014/main" id="{C250D350-533E-46AC-A883-8D2AB6F0CC5F}"/>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
        <p:nvSpPr>
          <p:cNvPr id="8" name="Rectangle 50">
            <a:extLst>
              <a:ext uri="{FF2B5EF4-FFF2-40B4-BE49-F238E27FC236}">
                <a16:creationId xmlns:a16="http://schemas.microsoft.com/office/drawing/2014/main" id="{671380D3-BCA8-4561-908F-9EF799DB5EBB}"/>
              </a:ext>
            </a:extLst>
          </p:cNvPr>
          <p:cNvSpPr>
            <a:spLocks noChangeArrowheads="1"/>
          </p:cNvSpPr>
          <p:nvPr/>
        </p:nvSpPr>
        <p:spPr bwMode="auto">
          <a:xfrm>
            <a:off x="395536" y="1409112"/>
            <a:ext cx="7128792" cy="431800"/>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fr-FR" altLang="fr-FR" dirty="0">
                <a:solidFill>
                  <a:schemeClr val="hlink"/>
                </a:solidFill>
              </a:rPr>
              <a:t>1- Modèle Maxwell (ressort+ amortisseur en série)</a:t>
            </a:r>
          </a:p>
        </p:txBody>
      </p:sp>
      <p:pic>
        <p:nvPicPr>
          <p:cNvPr id="9" name="Picture 53">
            <a:extLst>
              <a:ext uri="{FF2B5EF4-FFF2-40B4-BE49-F238E27FC236}">
                <a16:creationId xmlns:a16="http://schemas.microsoft.com/office/drawing/2014/main" id="{D2524379-D600-45A5-8247-D84A35EED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357" y="2032001"/>
            <a:ext cx="3714750" cy="866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0F2AA9DA-1B69-4527-AF90-7B3D82FE723E}"/>
              </a:ext>
            </a:extLst>
          </p:cNvPr>
          <p:cNvPicPr>
            <a:picLocks noChangeAspect="1"/>
          </p:cNvPicPr>
          <p:nvPr/>
        </p:nvPicPr>
        <p:blipFill>
          <a:blip r:embed="rId4"/>
          <a:stretch>
            <a:fillRect/>
          </a:stretch>
        </p:blipFill>
        <p:spPr>
          <a:xfrm>
            <a:off x="40982" y="3076130"/>
            <a:ext cx="9103018" cy="1683034"/>
          </a:xfrm>
          <a:prstGeom prst="rect">
            <a:avLst/>
          </a:prstGeom>
        </p:spPr>
      </p:pic>
    </p:spTree>
    <p:extLst>
      <p:ext uri="{BB962C8B-B14F-4D97-AF65-F5344CB8AC3E}">
        <p14:creationId xmlns:p14="http://schemas.microsoft.com/office/powerpoint/2010/main" val="32261625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1C44B1A3-351E-42BA-877D-00825C9E76D7}"/>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Modèles de Kelvin-Voigt et Maxwell</a:t>
            </a:r>
          </a:p>
        </p:txBody>
      </p:sp>
      <p:sp>
        <p:nvSpPr>
          <p:cNvPr id="371715" name="Line 3">
            <a:extLst>
              <a:ext uri="{FF2B5EF4-FFF2-40B4-BE49-F238E27FC236}">
                <a16:creationId xmlns:a16="http://schemas.microsoft.com/office/drawing/2014/main" id="{B2882165-01D4-4861-87C4-AB1CEB81E21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1762" name="Rectangle 50">
            <a:extLst>
              <a:ext uri="{FF2B5EF4-FFF2-40B4-BE49-F238E27FC236}">
                <a16:creationId xmlns:a16="http://schemas.microsoft.com/office/drawing/2014/main" id="{08208E78-F7A8-4ACA-8506-99E1DA07DEBD}"/>
              </a:ext>
            </a:extLst>
          </p:cNvPr>
          <p:cNvSpPr>
            <a:spLocks noChangeArrowheads="1"/>
          </p:cNvSpPr>
          <p:nvPr/>
        </p:nvSpPr>
        <p:spPr bwMode="auto">
          <a:xfrm>
            <a:off x="2987675" y="692150"/>
            <a:ext cx="3024188" cy="431800"/>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chemeClr val="hlink"/>
                </a:solidFill>
              </a:rPr>
              <a:t>Solution  </a:t>
            </a:r>
          </a:p>
        </p:txBody>
      </p:sp>
      <p:sp>
        <p:nvSpPr>
          <p:cNvPr id="11" name="Rectangle 10">
            <a:extLst>
              <a:ext uri="{FF2B5EF4-FFF2-40B4-BE49-F238E27FC236}">
                <a16:creationId xmlns:a16="http://schemas.microsoft.com/office/drawing/2014/main" id="{C250D350-533E-46AC-A883-8D2AB6F0CC5F}"/>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pic>
        <p:nvPicPr>
          <p:cNvPr id="3" name="Picture 2">
            <a:extLst>
              <a:ext uri="{FF2B5EF4-FFF2-40B4-BE49-F238E27FC236}">
                <a16:creationId xmlns:a16="http://schemas.microsoft.com/office/drawing/2014/main" id="{56BD9A1D-C57E-4D97-B2B7-7BA61EA5DBF7}"/>
              </a:ext>
            </a:extLst>
          </p:cNvPr>
          <p:cNvPicPr>
            <a:picLocks noChangeAspect="1"/>
          </p:cNvPicPr>
          <p:nvPr/>
        </p:nvPicPr>
        <p:blipFill>
          <a:blip r:embed="rId2"/>
          <a:stretch>
            <a:fillRect/>
          </a:stretch>
        </p:blipFill>
        <p:spPr>
          <a:xfrm>
            <a:off x="323528" y="1988840"/>
            <a:ext cx="8640960" cy="4211822"/>
          </a:xfrm>
          <a:prstGeom prst="rect">
            <a:avLst/>
          </a:prstGeom>
        </p:spPr>
      </p:pic>
      <p:sp>
        <p:nvSpPr>
          <p:cNvPr id="7" name="Rectangle 50">
            <a:extLst>
              <a:ext uri="{FF2B5EF4-FFF2-40B4-BE49-F238E27FC236}">
                <a16:creationId xmlns:a16="http://schemas.microsoft.com/office/drawing/2014/main" id="{8EDA6FE4-7E88-4CDF-AC5C-B765FB7B4966}"/>
              </a:ext>
            </a:extLst>
          </p:cNvPr>
          <p:cNvSpPr>
            <a:spLocks noChangeArrowheads="1"/>
          </p:cNvSpPr>
          <p:nvPr/>
        </p:nvSpPr>
        <p:spPr bwMode="auto">
          <a:xfrm>
            <a:off x="323528" y="1411490"/>
            <a:ext cx="7128792" cy="431800"/>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fr-FR" altLang="fr-FR" dirty="0">
                <a:solidFill>
                  <a:schemeClr val="hlink"/>
                </a:solidFill>
              </a:rPr>
              <a:t>1- Modèle Maxwell (ressort+ amortisseur en série)</a:t>
            </a:r>
          </a:p>
        </p:txBody>
      </p:sp>
    </p:spTree>
    <p:extLst>
      <p:ext uri="{BB962C8B-B14F-4D97-AF65-F5344CB8AC3E}">
        <p14:creationId xmlns:p14="http://schemas.microsoft.com/office/powerpoint/2010/main" val="35547468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1C44B1A3-351E-42BA-877D-00825C9E76D7}"/>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Modèles de Kelvin-Voigt et Maxwell</a:t>
            </a:r>
          </a:p>
        </p:txBody>
      </p:sp>
      <p:sp>
        <p:nvSpPr>
          <p:cNvPr id="371715" name="Line 3">
            <a:extLst>
              <a:ext uri="{FF2B5EF4-FFF2-40B4-BE49-F238E27FC236}">
                <a16:creationId xmlns:a16="http://schemas.microsoft.com/office/drawing/2014/main" id="{B2882165-01D4-4861-87C4-AB1CEB81E21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1762" name="Rectangle 50">
            <a:extLst>
              <a:ext uri="{FF2B5EF4-FFF2-40B4-BE49-F238E27FC236}">
                <a16:creationId xmlns:a16="http://schemas.microsoft.com/office/drawing/2014/main" id="{08208E78-F7A8-4ACA-8506-99E1DA07DEBD}"/>
              </a:ext>
            </a:extLst>
          </p:cNvPr>
          <p:cNvSpPr>
            <a:spLocks noChangeArrowheads="1"/>
          </p:cNvSpPr>
          <p:nvPr/>
        </p:nvSpPr>
        <p:spPr bwMode="auto">
          <a:xfrm>
            <a:off x="2987675" y="692150"/>
            <a:ext cx="3024188" cy="431800"/>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chemeClr val="hlink"/>
                </a:solidFill>
              </a:rPr>
              <a:t>Solution  </a:t>
            </a:r>
          </a:p>
        </p:txBody>
      </p:sp>
      <p:sp>
        <p:nvSpPr>
          <p:cNvPr id="11" name="Rectangle 10">
            <a:extLst>
              <a:ext uri="{FF2B5EF4-FFF2-40B4-BE49-F238E27FC236}">
                <a16:creationId xmlns:a16="http://schemas.microsoft.com/office/drawing/2014/main" id="{C250D350-533E-46AC-A883-8D2AB6F0CC5F}"/>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pic>
        <p:nvPicPr>
          <p:cNvPr id="2" name="Picture 1">
            <a:extLst>
              <a:ext uri="{FF2B5EF4-FFF2-40B4-BE49-F238E27FC236}">
                <a16:creationId xmlns:a16="http://schemas.microsoft.com/office/drawing/2014/main" id="{458EEFC2-951E-4E21-845F-4B9D241A221C}"/>
              </a:ext>
            </a:extLst>
          </p:cNvPr>
          <p:cNvPicPr>
            <a:picLocks noChangeAspect="1"/>
          </p:cNvPicPr>
          <p:nvPr/>
        </p:nvPicPr>
        <p:blipFill>
          <a:blip r:embed="rId2"/>
          <a:stretch>
            <a:fillRect/>
          </a:stretch>
        </p:blipFill>
        <p:spPr>
          <a:xfrm>
            <a:off x="333374" y="1230956"/>
            <a:ext cx="8487097" cy="2774995"/>
          </a:xfrm>
          <a:prstGeom prst="rect">
            <a:avLst/>
          </a:prstGeom>
        </p:spPr>
      </p:pic>
      <p:pic>
        <p:nvPicPr>
          <p:cNvPr id="4" name="Picture 3">
            <a:extLst>
              <a:ext uri="{FF2B5EF4-FFF2-40B4-BE49-F238E27FC236}">
                <a16:creationId xmlns:a16="http://schemas.microsoft.com/office/drawing/2014/main" id="{DC1D7780-CF3F-4DE8-AB66-9FFA7FD25AD6}"/>
              </a:ext>
            </a:extLst>
          </p:cNvPr>
          <p:cNvPicPr>
            <a:picLocks noChangeAspect="1"/>
          </p:cNvPicPr>
          <p:nvPr/>
        </p:nvPicPr>
        <p:blipFill>
          <a:blip r:embed="rId3"/>
          <a:stretch>
            <a:fillRect/>
          </a:stretch>
        </p:blipFill>
        <p:spPr>
          <a:xfrm>
            <a:off x="1259632" y="1763790"/>
            <a:ext cx="6963296" cy="4484322"/>
          </a:xfrm>
          <a:prstGeom prst="rect">
            <a:avLst/>
          </a:prstGeom>
        </p:spPr>
      </p:pic>
    </p:spTree>
    <p:extLst>
      <p:ext uri="{BB962C8B-B14F-4D97-AF65-F5344CB8AC3E}">
        <p14:creationId xmlns:p14="http://schemas.microsoft.com/office/powerpoint/2010/main" val="705554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1C44B1A3-351E-42BA-877D-00825C9E76D7}"/>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a:solidFill>
                  <a:srgbClr val="0000FF"/>
                </a:solidFill>
              </a:rPr>
              <a:t>Modèles de Kelvin-Voigt et Maxwell</a:t>
            </a:r>
          </a:p>
        </p:txBody>
      </p:sp>
      <p:sp>
        <p:nvSpPr>
          <p:cNvPr id="371715" name="Line 3">
            <a:extLst>
              <a:ext uri="{FF2B5EF4-FFF2-40B4-BE49-F238E27FC236}">
                <a16:creationId xmlns:a16="http://schemas.microsoft.com/office/drawing/2014/main" id="{B2882165-01D4-4861-87C4-AB1CEB81E21A}"/>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71762" name="Rectangle 50">
            <a:extLst>
              <a:ext uri="{FF2B5EF4-FFF2-40B4-BE49-F238E27FC236}">
                <a16:creationId xmlns:a16="http://schemas.microsoft.com/office/drawing/2014/main" id="{08208E78-F7A8-4ACA-8506-99E1DA07DEBD}"/>
              </a:ext>
            </a:extLst>
          </p:cNvPr>
          <p:cNvSpPr>
            <a:spLocks noChangeArrowheads="1"/>
          </p:cNvSpPr>
          <p:nvPr/>
        </p:nvSpPr>
        <p:spPr bwMode="auto">
          <a:xfrm>
            <a:off x="2339752" y="1360586"/>
            <a:ext cx="4176613" cy="431800"/>
          </a:xfrm>
          <a:prstGeom prst="rect">
            <a:avLst/>
          </a:prstGeom>
          <a:solidFill>
            <a:schemeClr val="bg1"/>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dirty="0">
                <a:solidFill>
                  <a:schemeClr val="hlink"/>
                </a:solidFill>
              </a:rPr>
              <a:t>Références bibliographiques  </a:t>
            </a:r>
          </a:p>
        </p:txBody>
      </p:sp>
      <p:sp>
        <p:nvSpPr>
          <p:cNvPr id="11" name="Rectangle 10">
            <a:extLst>
              <a:ext uri="{FF2B5EF4-FFF2-40B4-BE49-F238E27FC236}">
                <a16:creationId xmlns:a16="http://schemas.microsoft.com/office/drawing/2014/main" id="{C250D350-533E-46AC-A883-8D2AB6F0CC5F}"/>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pic>
        <p:nvPicPr>
          <p:cNvPr id="3" name="Picture 2">
            <a:extLst>
              <a:ext uri="{FF2B5EF4-FFF2-40B4-BE49-F238E27FC236}">
                <a16:creationId xmlns:a16="http://schemas.microsoft.com/office/drawing/2014/main" id="{966A593B-F0C6-4A88-99D2-49FEA46EDAD5}"/>
              </a:ext>
            </a:extLst>
          </p:cNvPr>
          <p:cNvPicPr>
            <a:picLocks noChangeAspect="1"/>
          </p:cNvPicPr>
          <p:nvPr/>
        </p:nvPicPr>
        <p:blipFill>
          <a:blip r:embed="rId2"/>
          <a:stretch>
            <a:fillRect/>
          </a:stretch>
        </p:blipFill>
        <p:spPr>
          <a:xfrm>
            <a:off x="179512" y="2109998"/>
            <a:ext cx="8857913" cy="1521808"/>
          </a:xfrm>
          <a:prstGeom prst="rect">
            <a:avLst/>
          </a:prstGeom>
        </p:spPr>
      </p:pic>
    </p:spTree>
    <p:extLst>
      <p:ext uri="{BB962C8B-B14F-4D97-AF65-F5344CB8AC3E}">
        <p14:creationId xmlns:p14="http://schemas.microsoft.com/office/powerpoint/2010/main" val="144550756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A6F5A0E8-F4A4-4D7A-9A85-93B6E6CC2A8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223235" name="Text Box 3">
            <a:extLst>
              <a:ext uri="{FF2B5EF4-FFF2-40B4-BE49-F238E27FC236}">
                <a16:creationId xmlns:a16="http://schemas.microsoft.com/office/drawing/2014/main" id="{319A670F-7206-4CE8-B6E1-F772898DFADA}"/>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223236" name="Rectangle 4">
            <a:extLst>
              <a:ext uri="{FF2B5EF4-FFF2-40B4-BE49-F238E27FC236}">
                <a16:creationId xmlns:a16="http://schemas.microsoft.com/office/drawing/2014/main" id="{5939A8D2-7EE7-4FD1-ADE0-AE481CF23C4C}"/>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223237" name="Rectangle 5">
            <a:extLst>
              <a:ext uri="{FF2B5EF4-FFF2-40B4-BE49-F238E27FC236}">
                <a16:creationId xmlns:a16="http://schemas.microsoft.com/office/drawing/2014/main" id="{E0EAA5D1-2F35-4F3A-8D10-A94803837CAC}"/>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223238" name="Picture 6">
            <a:extLst>
              <a:ext uri="{FF2B5EF4-FFF2-40B4-BE49-F238E27FC236}">
                <a16:creationId xmlns:a16="http://schemas.microsoft.com/office/drawing/2014/main" id="{86AEBA3C-2009-486B-900A-1A46B7698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239" name="Picture 7">
            <a:extLst>
              <a:ext uri="{FF2B5EF4-FFF2-40B4-BE49-F238E27FC236}">
                <a16:creationId xmlns:a16="http://schemas.microsoft.com/office/drawing/2014/main" id="{54C9FAAC-9111-44D4-9244-2E9708281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6D697873-9EFC-4A8D-B788-B20E1AAF246E}"/>
              </a:ext>
            </a:extLst>
          </p:cNvPr>
          <p:cNvPicPr>
            <a:picLocks noChangeAspect="1"/>
          </p:cNvPicPr>
          <p:nvPr/>
        </p:nvPicPr>
        <p:blipFill>
          <a:blip r:embed="rId3"/>
          <a:stretch>
            <a:fillRect/>
          </a:stretch>
        </p:blipFill>
        <p:spPr>
          <a:xfrm>
            <a:off x="2538412" y="1847850"/>
            <a:ext cx="4067175" cy="316230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34B5B582-C329-4024-A689-5550D0D02BA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38947" name="Text Box 3">
            <a:extLst>
              <a:ext uri="{FF2B5EF4-FFF2-40B4-BE49-F238E27FC236}">
                <a16:creationId xmlns:a16="http://schemas.microsoft.com/office/drawing/2014/main" id="{1B9C21E6-CEC7-4CC3-B97B-9A8DAB22BC20}"/>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38948" name="Rectangle 4">
            <a:extLst>
              <a:ext uri="{FF2B5EF4-FFF2-40B4-BE49-F238E27FC236}">
                <a16:creationId xmlns:a16="http://schemas.microsoft.com/office/drawing/2014/main" id="{F3E8BA31-EB3B-4B9F-9669-564B38EDD4D3}"/>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38949" name="Rectangle 5">
            <a:extLst>
              <a:ext uri="{FF2B5EF4-FFF2-40B4-BE49-F238E27FC236}">
                <a16:creationId xmlns:a16="http://schemas.microsoft.com/office/drawing/2014/main" id="{F35B2140-D657-4462-ACC4-EFFEC5191D50}"/>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38950" name="Picture 6">
            <a:extLst>
              <a:ext uri="{FF2B5EF4-FFF2-40B4-BE49-F238E27FC236}">
                <a16:creationId xmlns:a16="http://schemas.microsoft.com/office/drawing/2014/main" id="{0A7B81F9-8203-446D-BD32-99A993030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1" name="Picture 7">
            <a:extLst>
              <a:ext uri="{FF2B5EF4-FFF2-40B4-BE49-F238E27FC236}">
                <a16:creationId xmlns:a16="http://schemas.microsoft.com/office/drawing/2014/main" id="{1DB41019-06A6-4FC4-ABF6-BD15AB97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2" name="Rectangle 8">
            <a:extLst>
              <a:ext uri="{FF2B5EF4-FFF2-40B4-BE49-F238E27FC236}">
                <a16:creationId xmlns:a16="http://schemas.microsoft.com/office/drawing/2014/main" id="{3A2F1D40-F6E5-4AF8-AF64-D565145DB020}"/>
              </a:ext>
            </a:extLst>
          </p:cNvPr>
          <p:cNvSpPr>
            <a:spLocks noChangeArrowheads="1"/>
          </p:cNvSpPr>
          <p:nvPr/>
        </p:nvSpPr>
        <p:spPr bwMode="auto">
          <a:xfrm>
            <a:off x="220973" y="828831"/>
            <a:ext cx="8702053" cy="193899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lgn="just">
              <a:buFont typeface="Wingdings" panose="05000000000000000000" pitchFamily="2" charset="2"/>
              <a:buChar char="q"/>
            </a:pPr>
            <a:r>
              <a:rPr lang="fr-FR" altLang="fr-FR" dirty="0">
                <a:solidFill>
                  <a:srgbClr val="0000FF"/>
                </a:solidFill>
              </a:rPr>
              <a:t> </a:t>
            </a:r>
            <a:r>
              <a:rPr lang="fr-FR" dirty="0">
                <a:solidFill>
                  <a:srgbClr val="0000FF"/>
                </a:solidFill>
              </a:rPr>
              <a:t>Le concept de milieu continu est une modélisation physique macroscopique issue de l'expérience courante, dans la formulation mathématique classique de ce concept, un système mécanique est représenté par un volume </a:t>
            </a:r>
            <a:r>
              <a:rPr lang="el-GR" dirty="0">
                <a:solidFill>
                  <a:srgbClr val="0000FF"/>
                </a:solidFill>
              </a:rPr>
              <a:t>ῼ</a:t>
            </a:r>
            <a:r>
              <a:rPr lang="fr-FR" dirty="0">
                <a:solidFill>
                  <a:srgbClr val="0000FF"/>
                </a:solidFill>
              </a:rPr>
              <a:t> constitué, au niveau différentiel, de particules d</a:t>
            </a:r>
            <a:r>
              <a:rPr lang="el-GR" dirty="0">
                <a:solidFill>
                  <a:srgbClr val="0000FF"/>
                </a:solidFill>
              </a:rPr>
              <a:t> ῼ</a:t>
            </a:r>
            <a:r>
              <a:rPr lang="fr-FR" dirty="0">
                <a:solidFill>
                  <a:srgbClr val="0000FF"/>
                </a:solidFill>
              </a:rPr>
              <a:t>.</a:t>
            </a:r>
          </a:p>
        </p:txBody>
      </p:sp>
      <p:sp>
        <p:nvSpPr>
          <p:cNvPr id="338953" name="Rectangle 9">
            <a:extLst>
              <a:ext uri="{FF2B5EF4-FFF2-40B4-BE49-F238E27FC236}">
                <a16:creationId xmlns:a16="http://schemas.microsoft.com/office/drawing/2014/main" id="{31312E44-053D-45A7-BF05-ABCCAFF7A92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Rappel de la mécanique des Milieux continus</a:t>
            </a:r>
          </a:p>
        </p:txBody>
      </p:sp>
      <p:sp>
        <p:nvSpPr>
          <p:cNvPr id="338954" name="Line 10">
            <a:extLst>
              <a:ext uri="{FF2B5EF4-FFF2-40B4-BE49-F238E27FC236}">
                <a16:creationId xmlns:a16="http://schemas.microsoft.com/office/drawing/2014/main" id="{1DCA5C88-110F-41F9-9024-2EFE58F2CA6B}"/>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38956" name="Rectangle 12">
            <a:extLst>
              <a:ext uri="{FF2B5EF4-FFF2-40B4-BE49-F238E27FC236}">
                <a16:creationId xmlns:a16="http://schemas.microsoft.com/office/drawing/2014/main" id="{2AC8DE2E-B36C-4F07-965A-282718828CA9}"/>
              </a:ext>
            </a:extLst>
          </p:cNvPr>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3" name="TextBox 2">
            <a:extLst>
              <a:ext uri="{FF2B5EF4-FFF2-40B4-BE49-F238E27FC236}">
                <a16:creationId xmlns:a16="http://schemas.microsoft.com/office/drawing/2014/main" id="{4F93E843-E0E8-45B3-8088-43EF3FB7225E}"/>
              </a:ext>
            </a:extLst>
          </p:cNvPr>
          <p:cNvSpPr txBox="1"/>
          <p:nvPr/>
        </p:nvSpPr>
        <p:spPr>
          <a:xfrm>
            <a:off x="323528" y="3124200"/>
            <a:ext cx="568863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fr-FR"/>
              <a:t>Résoudre un problème d'élasticité c'est:</a:t>
            </a:r>
            <a:endParaRPr lang="fr-FR" dirty="0"/>
          </a:p>
        </p:txBody>
      </p:sp>
      <p:sp>
        <p:nvSpPr>
          <p:cNvPr id="4" name="TextBox 3">
            <a:extLst>
              <a:ext uri="{FF2B5EF4-FFF2-40B4-BE49-F238E27FC236}">
                <a16:creationId xmlns:a16="http://schemas.microsoft.com/office/drawing/2014/main" id="{F874914A-35AE-4F49-B7EC-6F0900CBD181}"/>
              </a:ext>
            </a:extLst>
          </p:cNvPr>
          <p:cNvSpPr txBox="1"/>
          <p:nvPr/>
        </p:nvSpPr>
        <p:spPr>
          <a:xfrm>
            <a:off x="323528" y="3886200"/>
            <a:ext cx="859949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dirty="0">
                <a:solidFill>
                  <a:srgbClr val="0000FF"/>
                </a:solidFill>
              </a:rPr>
              <a:t>Déterminer le vecteur déplacement en tout point de la structure, ce qui pour un solide en 3-D représente les 3 inconnues du champ de déplacement noté u(x) :</a:t>
            </a:r>
          </a:p>
        </p:txBody>
      </p:sp>
      <p:pic>
        <p:nvPicPr>
          <p:cNvPr id="5" name="Picture 4">
            <a:extLst>
              <a:ext uri="{FF2B5EF4-FFF2-40B4-BE49-F238E27FC236}">
                <a16:creationId xmlns:a16="http://schemas.microsoft.com/office/drawing/2014/main" id="{ABD724A8-4007-4E66-A912-A4CCE67181EE}"/>
              </a:ext>
            </a:extLst>
          </p:cNvPr>
          <p:cNvPicPr>
            <a:picLocks noChangeAspect="1"/>
          </p:cNvPicPr>
          <p:nvPr/>
        </p:nvPicPr>
        <p:blipFill>
          <a:blip r:embed="rId3"/>
          <a:stretch>
            <a:fillRect/>
          </a:stretch>
        </p:blipFill>
        <p:spPr>
          <a:xfrm>
            <a:off x="2472979" y="4486364"/>
            <a:ext cx="4446442" cy="1951815"/>
          </a:xfrm>
          <a:prstGeom prst="rect">
            <a:avLst/>
          </a:prstGeom>
        </p:spPr>
      </p:pic>
      <p:sp>
        <p:nvSpPr>
          <p:cNvPr id="16" name="Rectangle 10">
            <a:extLst>
              <a:ext uri="{FF2B5EF4-FFF2-40B4-BE49-F238E27FC236}">
                <a16:creationId xmlns:a16="http://schemas.microsoft.com/office/drawing/2014/main" id="{435E8B02-0CFA-4CF2-84F8-165865E29719}"/>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extLst>
      <p:ext uri="{BB962C8B-B14F-4D97-AF65-F5344CB8AC3E}">
        <p14:creationId xmlns:p14="http://schemas.microsoft.com/office/powerpoint/2010/main" val="2771110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34B5B582-C329-4024-A689-5550D0D02BA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38947" name="Text Box 3">
            <a:extLst>
              <a:ext uri="{FF2B5EF4-FFF2-40B4-BE49-F238E27FC236}">
                <a16:creationId xmlns:a16="http://schemas.microsoft.com/office/drawing/2014/main" id="{1B9C21E6-CEC7-4CC3-B97B-9A8DAB22BC20}"/>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38948" name="Rectangle 4">
            <a:extLst>
              <a:ext uri="{FF2B5EF4-FFF2-40B4-BE49-F238E27FC236}">
                <a16:creationId xmlns:a16="http://schemas.microsoft.com/office/drawing/2014/main" id="{F3E8BA31-EB3B-4B9F-9669-564B38EDD4D3}"/>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38949" name="Rectangle 5">
            <a:extLst>
              <a:ext uri="{FF2B5EF4-FFF2-40B4-BE49-F238E27FC236}">
                <a16:creationId xmlns:a16="http://schemas.microsoft.com/office/drawing/2014/main" id="{F35B2140-D657-4462-ACC4-EFFEC5191D50}"/>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38950" name="Picture 6">
            <a:extLst>
              <a:ext uri="{FF2B5EF4-FFF2-40B4-BE49-F238E27FC236}">
                <a16:creationId xmlns:a16="http://schemas.microsoft.com/office/drawing/2014/main" id="{0A7B81F9-8203-446D-BD32-99A993030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1" name="Picture 7">
            <a:extLst>
              <a:ext uri="{FF2B5EF4-FFF2-40B4-BE49-F238E27FC236}">
                <a16:creationId xmlns:a16="http://schemas.microsoft.com/office/drawing/2014/main" id="{1DB41019-06A6-4FC4-ABF6-BD15AB97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3" name="Rectangle 9">
            <a:extLst>
              <a:ext uri="{FF2B5EF4-FFF2-40B4-BE49-F238E27FC236}">
                <a16:creationId xmlns:a16="http://schemas.microsoft.com/office/drawing/2014/main" id="{31312E44-053D-45A7-BF05-ABCCAFF7A92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Rappel de la mécanique des Milieux continus</a:t>
            </a:r>
          </a:p>
        </p:txBody>
      </p:sp>
      <p:sp>
        <p:nvSpPr>
          <p:cNvPr id="338954" name="Line 10">
            <a:extLst>
              <a:ext uri="{FF2B5EF4-FFF2-40B4-BE49-F238E27FC236}">
                <a16:creationId xmlns:a16="http://schemas.microsoft.com/office/drawing/2014/main" id="{1DCA5C88-110F-41F9-9024-2EFE58F2CA6B}"/>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15" name="TextBox 14">
            <a:extLst>
              <a:ext uri="{FF2B5EF4-FFF2-40B4-BE49-F238E27FC236}">
                <a16:creationId xmlns:a16="http://schemas.microsoft.com/office/drawing/2014/main" id="{57A2FFA8-85FA-40E8-9959-71D0F853C680}"/>
              </a:ext>
            </a:extLst>
          </p:cNvPr>
          <p:cNvSpPr txBox="1"/>
          <p:nvPr/>
        </p:nvSpPr>
        <p:spPr>
          <a:xfrm>
            <a:off x="272251" y="747444"/>
            <a:ext cx="859949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dirty="0">
                <a:solidFill>
                  <a:srgbClr val="0000FF"/>
                </a:solidFill>
                <a:latin typeface="Tahoma" panose="020B0604030504040204" pitchFamily="34" charset="0"/>
              </a:rPr>
              <a:t>Déterminer le tenseur de déformations en tout point de la structure, ce qui donne les 6 inconnues du champ des déformations noté ê(x) :</a:t>
            </a:r>
          </a:p>
        </p:txBody>
      </p:sp>
      <p:pic>
        <p:nvPicPr>
          <p:cNvPr id="4" name="Picture 3">
            <a:extLst>
              <a:ext uri="{FF2B5EF4-FFF2-40B4-BE49-F238E27FC236}">
                <a16:creationId xmlns:a16="http://schemas.microsoft.com/office/drawing/2014/main" id="{074D2E2F-C236-4277-A6C0-94E95E172284}"/>
              </a:ext>
            </a:extLst>
          </p:cNvPr>
          <p:cNvPicPr>
            <a:picLocks noChangeAspect="1"/>
          </p:cNvPicPr>
          <p:nvPr/>
        </p:nvPicPr>
        <p:blipFill>
          <a:blip r:embed="rId3"/>
          <a:stretch>
            <a:fillRect/>
          </a:stretch>
        </p:blipFill>
        <p:spPr>
          <a:xfrm>
            <a:off x="1895475" y="1104810"/>
            <a:ext cx="5353050" cy="2162175"/>
          </a:xfrm>
          <a:prstGeom prst="rect">
            <a:avLst/>
          </a:prstGeom>
        </p:spPr>
      </p:pic>
      <p:sp>
        <p:nvSpPr>
          <p:cNvPr id="17" name="TextBox 16">
            <a:extLst>
              <a:ext uri="{FF2B5EF4-FFF2-40B4-BE49-F238E27FC236}">
                <a16:creationId xmlns:a16="http://schemas.microsoft.com/office/drawing/2014/main" id="{EAD1267E-7036-4358-AD8D-88B2B7BD1CC3}"/>
              </a:ext>
            </a:extLst>
          </p:cNvPr>
          <p:cNvSpPr txBox="1"/>
          <p:nvPr/>
        </p:nvSpPr>
        <p:spPr>
          <a:xfrm>
            <a:off x="395536" y="3505200"/>
            <a:ext cx="859949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dirty="0">
                <a:solidFill>
                  <a:srgbClr val="0000FF"/>
                </a:solidFill>
                <a:latin typeface="Tahoma" panose="020B0604030504040204" pitchFamily="34" charset="0"/>
              </a:rPr>
              <a:t>Déterminer le tenseur de déformations en tout point de la structure, ce qui donne les 6 inconnues du champ des déformations noté ê(x) :</a:t>
            </a:r>
          </a:p>
        </p:txBody>
      </p:sp>
      <p:pic>
        <p:nvPicPr>
          <p:cNvPr id="5" name="Picture 4">
            <a:extLst>
              <a:ext uri="{FF2B5EF4-FFF2-40B4-BE49-F238E27FC236}">
                <a16:creationId xmlns:a16="http://schemas.microsoft.com/office/drawing/2014/main" id="{5B9AE024-FF91-4244-97DE-E8C9C7971435}"/>
              </a:ext>
            </a:extLst>
          </p:cNvPr>
          <p:cNvPicPr>
            <a:picLocks noChangeAspect="1"/>
          </p:cNvPicPr>
          <p:nvPr/>
        </p:nvPicPr>
        <p:blipFill>
          <a:blip r:embed="rId4"/>
          <a:stretch>
            <a:fillRect/>
          </a:stretch>
        </p:blipFill>
        <p:spPr>
          <a:xfrm>
            <a:off x="1897413" y="4062412"/>
            <a:ext cx="5351111" cy="2365261"/>
          </a:xfrm>
          <a:prstGeom prst="rect">
            <a:avLst/>
          </a:prstGeom>
        </p:spPr>
      </p:pic>
      <p:sp>
        <p:nvSpPr>
          <p:cNvPr id="16" name="Rectangle 10">
            <a:extLst>
              <a:ext uri="{FF2B5EF4-FFF2-40B4-BE49-F238E27FC236}">
                <a16:creationId xmlns:a16="http://schemas.microsoft.com/office/drawing/2014/main" id="{0A0759E9-A08B-419E-BF69-672E1ECFB2DA}"/>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extLst>
      <p:ext uri="{BB962C8B-B14F-4D97-AF65-F5344CB8AC3E}">
        <p14:creationId xmlns:p14="http://schemas.microsoft.com/office/powerpoint/2010/main" val="3247264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34B5B582-C329-4024-A689-5550D0D02BA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38947" name="Text Box 3">
            <a:extLst>
              <a:ext uri="{FF2B5EF4-FFF2-40B4-BE49-F238E27FC236}">
                <a16:creationId xmlns:a16="http://schemas.microsoft.com/office/drawing/2014/main" id="{1B9C21E6-CEC7-4CC3-B97B-9A8DAB22BC20}"/>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38948" name="Rectangle 4">
            <a:extLst>
              <a:ext uri="{FF2B5EF4-FFF2-40B4-BE49-F238E27FC236}">
                <a16:creationId xmlns:a16="http://schemas.microsoft.com/office/drawing/2014/main" id="{F3E8BA31-EB3B-4B9F-9669-564B38EDD4D3}"/>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38949" name="Rectangle 5">
            <a:extLst>
              <a:ext uri="{FF2B5EF4-FFF2-40B4-BE49-F238E27FC236}">
                <a16:creationId xmlns:a16="http://schemas.microsoft.com/office/drawing/2014/main" id="{F35B2140-D657-4462-ACC4-EFFEC5191D50}"/>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38950" name="Picture 6">
            <a:extLst>
              <a:ext uri="{FF2B5EF4-FFF2-40B4-BE49-F238E27FC236}">
                <a16:creationId xmlns:a16="http://schemas.microsoft.com/office/drawing/2014/main" id="{0A7B81F9-8203-446D-BD32-99A993030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1" name="Picture 7">
            <a:extLst>
              <a:ext uri="{FF2B5EF4-FFF2-40B4-BE49-F238E27FC236}">
                <a16:creationId xmlns:a16="http://schemas.microsoft.com/office/drawing/2014/main" id="{1DB41019-06A6-4FC4-ABF6-BD15AB97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3" name="Rectangle 9">
            <a:extLst>
              <a:ext uri="{FF2B5EF4-FFF2-40B4-BE49-F238E27FC236}">
                <a16:creationId xmlns:a16="http://schemas.microsoft.com/office/drawing/2014/main" id="{31312E44-053D-45A7-BF05-ABCCAFF7A92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Rappel de la mécanique des Milieux continus</a:t>
            </a:r>
          </a:p>
        </p:txBody>
      </p:sp>
      <p:sp>
        <p:nvSpPr>
          <p:cNvPr id="338954" name="Line 10">
            <a:extLst>
              <a:ext uri="{FF2B5EF4-FFF2-40B4-BE49-F238E27FC236}">
                <a16:creationId xmlns:a16="http://schemas.microsoft.com/office/drawing/2014/main" id="{1DCA5C88-110F-41F9-9024-2EFE58F2CA6B}"/>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38956" name="Rectangle 12">
            <a:extLst>
              <a:ext uri="{FF2B5EF4-FFF2-40B4-BE49-F238E27FC236}">
                <a16:creationId xmlns:a16="http://schemas.microsoft.com/office/drawing/2014/main" id="{2AC8DE2E-B36C-4F07-965A-282718828CA9}"/>
              </a:ext>
            </a:extLst>
          </p:cNvPr>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4" name="TextBox 13">
            <a:extLst>
              <a:ext uri="{FF2B5EF4-FFF2-40B4-BE49-F238E27FC236}">
                <a16:creationId xmlns:a16="http://schemas.microsoft.com/office/drawing/2014/main" id="{05248AB0-FA81-47A6-BD70-00F0A79BFC06}"/>
              </a:ext>
            </a:extLst>
          </p:cNvPr>
          <p:cNvSpPr txBox="1"/>
          <p:nvPr/>
        </p:nvSpPr>
        <p:spPr>
          <a:xfrm>
            <a:off x="272251" y="718960"/>
            <a:ext cx="8599498"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dirty="0">
                <a:solidFill>
                  <a:srgbClr val="0000FF"/>
                </a:solidFill>
                <a:latin typeface="Tahoma" panose="020B0604030504040204" pitchFamily="34" charset="0"/>
              </a:rPr>
              <a:t>Ce qui nous fait un total de 15 inconnues à déterminer. Cette analyse se fait grâce aux équations de base de la théorie de l'élasticité linéaire dans le cadre des petites déformations. </a:t>
            </a:r>
          </a:p>
          <a:p>
            <a:pPr marL="342900" indent="-342900" algn="just">
              <a:buFont typeface="Wingdings" panose="05000000000000000000" pitchFamily="2" charset="2"/>
              <a:buChar char="q"/>
            </a:pPr>
            <a:r>
              <a:rPr lang="fr-FR" dirty="0">
                <a:solidFill>
                  <a:srgbClr val="0000FF"/>
                </a:solidFill>
                <a:latin typeface="Tahoma" panose="020B0604030504040204" pitchFamily="34" charset="0"/>
              </a:rPr>
              <a:t>Ces équations proviennent de différentes relations que sont celles qui lient les déformations aux déplacements ainsi que les relations contraintes-déformations; nous avons:</a:t>
            </a:r>
          </a:p>
        </p:txBody>
      </p:sp>
      <p:sp>
        <p:nvSpPr>
          <p:cNvPr id="15" name="TextBox 14">
            <a:extLst>
              <a:ext uri="{FF2B5EF4-FFF2-40B4-BE49-F238E27FC236}">
                <a16:creationId xmlns:a16="http://schemas.microsoft.com/office/drawing/2014/main" id="{01D47975-D4E8-4635-AA2F-61108B9F6CC6}"/>
              </a:ext>
            </a:extLst>
          </p:cNvPr>
          <p:cNvSpPr txBox="1"/>
          <p:nvPr/>
        </p:nvSpPr>
        <p:spPr>
          <a:xfrm>
            <a:off x="253886" y="3642700"/>
            <a:ext cx="859949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dirty="0">
                <a:solidFill>
                  <a:srgbClr val="0000FF"/>
                </a:solidFill>
                <a:latin typeface="Tahoma" panose="020B0604030504040204" pitchFamily="34" charset="0"/>
              </a:rPr>
              <a:t>Les relations de compatibilité qui lient les déplacements (3 composantes) et les déformations (6 composantes) :</a:t>
            </a:r>
          </a:p>
        </p:txBody>
      </p:sp>
      <p:pic>
        <p:nvPicPr>
          <p:cNvPr id="2" name="Picture 1">
            <a:extLst>
              <a:ext uri="{FF2B5EF4-FFF2-40B4-BE49-F238E27FC236}">
                <a16:creationId xmlns:a16="http://schemas.microsoft.com/office/drawing/2014/main" id="{F5682985-C938-4D7D-BF00-1BC20FAFF7E9}"/>
              </a:ext>
            </a:extLst>
          </p:cNvPr>
          <p:cNvPicPr>
            <a:picLocks noChangeAspect="1"/>
          </p:cNvPicPr>
          <p:nvPr/>
        </p:nvPicPr>
        <p:blipFill>
          <a:blip r:embed="rId3"/>
          <a:stretch>
            <a:fillRect/>
          </a:stretch>
        </p:blipFill>
        <p:spPr>
          <a:xfrm>
            <a:off x="662876" y="4124079"/>
            <a:ext cx="7818247" cy="2253248"/>
          </a:xfrm>
          <a:prstGeom prst="rect">
            <a:avLst/>
          </a:prstGeom>
        </p:spPr>
      </p:pic>
      <p:sp>
        <p:nvSpPr>
          <p:cNvPr id="16" name="Rectangle 10">
            <a:extLst>
              <a:ext uri="{FF2B5EF4-FFF2-40B4-BE49-F238E27FC236}">
                <a16:creationId xmlns:a16="http://schemas.microsoft.com/office/drawing/2014/main" id="{E757A091-35E5-4A02-9CC2-1AA4882B3104}"/>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extLst>
      <p:ext uri="{BB962C8B-B14F-4D97-AF65-F5344CB8AC3E}">
        <p14:creationId xmlns:p14="http://schemas.microsoft.com/office/powerpoint/2010/main" val="1365846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34B5B582-C329-4024-A689-5550D0D02BA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38947" name="Text Box 3">
            <a:extLst>
              <a:ext uri="{FF2B5EF4-FFF2-40B4-BE49-F238E27FC236}">
                <a16:creationId xmlns:a16="http://schemas.microsoft.com/office/drawing/2014/main" id="{1B9C21E6-CEC7-4CC3-B97B-9A8DAB22BC20}"/>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38948" name="Rectangle 4">
            <a:extLst>
              <a:ext uri="{FF2B5EF4-FFF2-40B4-BE49-F238E27FC236}">
                <a16:creationId xmlns:a16="http://schemas.microsoft.com/office/drawing/2014/main" id="{F3E8BA31-EB3B-4B9F-9669-564B38EDD4D3}"/>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38949" name="Rectangle 5">
            <a:extLst>
              <a:ext uri="{FF2B5EF4-FFF2-40B4-BE49-F238E27FC236}">
                <a16:creationId xmlns:a16="http://schemas.microsoft.com/office/drawing/2014/main" id="{F35B2140-D657-4462-ACC4-EFFEC5191D50}"/>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38950" name="Picture 6">
            <a:extLst>
              <a:ext uri="{FF2B5EF4-FFF2-40B4-BE49-F238E27FC236}">
                <a16:creationId xmlns:a16="http://schemas.microsoft.com/office/drawing/2014/main" id="{0A7B81F9-8203-446D-BD32-99A993030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1" name="Picture 7">
            <a:extLst>
              <a:ext uri="{FF2B5EF4-FFF2-40B4-BE49-F238E27FC236}">
                <a16:creationId xmlns:a16="http://schemas.microsoft.com/office/drawing/2014/main" id="{1DB41019-06A6-4FC4-ABF6-BD15AB97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3" name="Rectangle 9">
            <a:extLst>
              <a:ext uri="{FF2B5EF4-FFF2-40B4-BE49-F238E27FC236}">
                <a16:creationId xmlns:a16="http://schemas.microsoft.com/office/drawing/2014/main" id="{31312E44-053D-45A7-BF05-ABCCAFF7A92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Rappel de la mécanique des Milieux continus</a:t>
            </a:r>
          </a:p>
        </p:txBody>
      </p:sp>
      <p:sp>
        <p:nvSpPr>
          <p:cNvPr id="338954" name="Line 10">
            <a:extLst>
              <a:ext uri="{FF2B5EF4-FFF2-40B4-BE49-F238E27FC236}">
                <a16:creationId xmlns:a16="http://schemas.microsoft.com/office/drawing/2014/main" id="{1DCA5C88-110F-41F9-9024-2EFE58F2CA6B}"/>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38956" name="Rectangle 12">
            <a:extLst>
              <a:ext uri="{FF2B5EF4-FFF2-40B4-BE49-F238E27FC236}">
                <a16:creationId xmlns:a16="http://schemas.microsoft.com/office/drawing/2014/main" id="{2AC8DE2E-B36C-4F07-965A-282718828CA9}"/>
              </a:ext>
            </a:extLst>
          </p:cNvPr>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4" name="TextBox 13">
            <a:extLst>
              <a:ext uri="{FF2B5EF4-FFF2-40B4-BE49-F238E27FC236}">
                <a16:creationId xmlns:a16="http://schemas.microsoft.com/office/drawing/2014/main" id="{05248AB0-FA81-47A6-BD70-00F0A79BFC06}"/>
              </a:ext>
            </a:extLst>
          </p:cNvPr>
          <p:cNvSpPr txBox="1"/>
          <p:nvPr/>
        </p:nvSpPr>
        <p:spPr>
          <a:xfrm>
            <a:off x="272251" y="718960"/>
            <a:ext cx="8599498"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dirty="0">
                <a:solidFill>
                  <a:srgbClr val="0000FF"/>
                </a:solidFill>
                <a:latin typeface="Tahoma" panose="020B0604030504040204" pitchFamily="34" charset="0"/>
              </a:rPr>
              <a:t>La loi de comportement ou loi de Hooke qui lie le tenseur de contraintes au tenseur des déformations, elle s'écrit sous la forme :</a:t>
            </a:r>
          </a:p>
        </p:txBody>
      </p:sp>
      <p:sp>
        <p:nvSpPr>
          <p:cNvPr id="15" name="TextBox 14">
            <a:extLst>
              <a:ext uri="{FF2B5EF4-FFF2-40B4-BE49-F238E27FC236}">
                <a16:creationId xmlns:a16="http://schemas.microsoft.com/office/drawing/2014/main" id="{01D47975-D4E8-4635-AA2F-61108B9F6CC6}"/>
              </a:ext>
            </a:extLst>
          </p:cNvPr>
          <p:cNvSpPr txBox="1"/>
          <p:nvPr/>
        </p:nvSpPr>
        <p:spPr>
          <a:xfrm>
            <a:off x="272251" y="3310364"/>
            <a:ext cx="8599498"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just">
              <a:buFont typeface="Wingdings" panose="05000000000000000000" pitchFamily="2" charset="2"/>
              <a:buChar char="q"/>
            </a:pPr>
            <a:r>
              <a:rPr lang="fr-FR" dirty="0">
                <a:solidFill>
                  <a:srgbClr val="0000FF"/>
                </a:solidFill>
                <a:latin typeface="Tahoma" panose="020B0604030504040204" pitchFamily="34" charset="0"/>
              </a:rPr>
              <a:t>Où </a:t>
            </a:r>
            <a:r>
              <a:rPr lang="el-GR" dirty="0">
                <a:solidFill>
                  <a:srgbClr val="0000FF"/>
                </a:solidFill>
                <a:latin typeface="Tahoma" panose="020B0604030504040204" pitchFamily="34" charset="0"/>
              </a:rPr>
              <a:t>σ</a:t>
            </a:r>
            <a:r>
              <a:rPr lang="fr-FR" dirty="0">
                <a:solidFill>
                  <a:srgbClr val="0000FF"/>
                </a:solidFill>
                <a:latin typeface="Tahoma" panose="020B0604030504040204" pitchFamily="34" charset="0"/>
              </a:rPr>
              <a:t> et </a:t>
            </a:r>
            <a:r>
              <a:rPr lang="el-GR" dirty="0">
                <a:solidFill>
                  <a:srgbClr val="0000FF"/>
                </a:solidFill>
                <a:latin typeface="Tahoma" panose="020B0604030504040204" pitchFamily="34" charset="0"/>
              </a:rPr>
              <a:t>ε</a:t>
            </a:r>
            <a:r>
              <a:rPr lang="fr-FR" dirty="0">
                <a:solidFill>
                  <a:srgbClr val="0000FF"/>
                </a:solidFill>
                <a:latin typeface="Tahoma" panose="020B0604030504040204" pitchFamily="34" charset="0"/>
              </a:rPr>
              <a:t> sont respectivement le tenseur de contraintes et de déformations et H est la matrice qui définit le comportement du solide et dépend du milieu, pour un milieu homogène isotrope, elle s'écrit sous la forme :</a:t>
            </a:r>
          </a:p>
        </p:txBody>
      </p:sp>
      <p:pic>
        <p:nvPicPr>
          <p:cNvPr id="3" name="Picture 2">
            <a:extLst>
              <a:ext uri="{FF2B5EF4-FFF2-40B4-BE49-F238E27FC236}">
                <a16:creationId xmlns:a16="http://schemas.microsoft.com/office/drawing/2014/main" id="{4B2CB9C7-CA2E-4600-A2F3-0764C018E5DE}"/>
              </a:ext>
            </a:extLst>
          </p:cNvPr>
          <p:cNvPicPr>
            <a:picLocks noChangeAspect="1"/>
          </p:cNvPicPr>
          <p:nvPr/>
        </p:nvPicPr>
        <p:blipFill>
          <a:blip r:embed="rId3"/>
          <a:stretch>
            <a:fillRect/>
          </a:stretch>
        </p:blipFill>
        <p:spPr>
          <a:xfrm>
            <a:off x="2054225" y="2151614"/>
            <a:ext cx="4937394" cy="797411"/>
          </a:xfrm>
          <a:prstGeom prst="rect">
            <a:avLst/>
          </a:prstGeom>
        </p:spPr>
      </p:pic>
      <p:pic>
        <p:nvPicPr>
          <p:cNvPr id="4" name="Picture 3">
            <a:extLst>
              <a:ext uri="{FF2B5EF4-FFF2-40B4-BE49-F238E27FC236}">
                <a16:creationId xmlns:a16="http://schemas.microsoft.com/office/drawing/2014/main" id="{8672F8E5-E9F2-4BE9-BEC4-B764FE91EA03}"/>
              </a:ext>
            </a:extLst>
          </p:cNvPr>
          <p:cNvPicPr>
            <a:picLocks noChangeAspect="1"/>
          </p:cNvPicPr>
          <p:nvPr/>
        </p:nvPicPr>
        <p:blipFill>
          <a:blip r:embed="rId4"/>
          <a:stretch>
            <a:fillRect/>
          </a:stretch>
        </p:blipFill>
        <p:spPr>
          <a:xfrm>
            <a:off x="3095552" y="5011689"/>
            <a:ext cx="3676650" cy="1371600"/>
          </a:xfrm>
          <a:prstGeom prst="rect">
            <a:avLst/>
          </a:prstGeom>
        </p:spPr>
      </p:pic>
      <p:sp>
        <p:nvSpPr>
          <p:cNvPr id="16" name="Rectangle 10">
            <a:extLst>
              <a:ext uri="{FF2B5EF4-FFF2-40B4-BE49-F238E27FC236}">
                <a16:creationId xmlns:a16="http://schemas.microsoft.com/office/drawing/2014/main" id="{6714F4AF-972F-4B62-879D-CD43A63E8B83}"/>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extLst>
      <p:ext uri="{BB962C8B-B14F-4D97-AF65-F5344CB8AC3E}">
        <p14:creationId xmlns:p14="http://schemas.microsoft.com/office/powerpoint/2010/main" val="20557997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34B5B582-C329-4024-A689-5550D0D02BA3}"/>
              </a:ext>
            </a:extLst>
          </p:cNvPr>
          <p:cNvSpPr>
            <a:spLocks noChangeArrowheads="1"/>
          </p:cNvSpPr>
          <p:nvPr/>
        </p:nvSpPr>
        <p:spPr bwMode="auto">
          <a:xfrm>
            <a:off x="3429000" y="3124200"/>
            <a:ext cx="350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fr-FR" altLang="fr-FR" sz="4400">
              <a:solidFill>
                <a:schemeClr val="tx2"/>
              </a:solidFill>
              <a:effectLst>
                <a:outerShdw blurRad="38100" dist="38100" dir="2700000" algn="tl">
                  <a:srgbClr val="C0C0C0"/>
                </a:outerShdw>
              </a:effectLst>
              <a:latin typeface="Arial" panose="020B0604020202020204" pitchFamily="34" charset="0"/>
            </a:endParaRPr>
          </a:p>
        </p:txBody>
      </p:sp>
      <p:sp>
        <p:nvSpPr>
          <p:cNvPr id="338947" name="Text Box 3">
            <a:extLst>
              <a:ext uri="{FF2B5EF4-FFF2-40B4-BE49-F238E27FC236}">
                <a16:creationId xmlns:a16="http://schemas.microsoft.com/office/drawing/2014/main" id="{1B9C21E6-CEC7-4CC3-B97B-9A8DAB22BC20}"/>
              </a:ext>
            </a:extLst>
          </p:cNvPr>
          <p:cNvSpPr txBox="1">
            <a:spLocks noChangeArrowheads="1"/>
          </p:cNvSpPr>
          <p:nvPr/>
        </p:nvSpPr>
        <p:spPr bwMode="auto">
          <a:xfrm>
            <a:off x="2054225" y="19002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fr-FR" altLang="fr-FR">
              <a:solidFill>
                <a:schemeClr val="bg2"/>
              </a:solidFill>
              <a:latin typeface="Times New Roman" panose="02020603050405020304" pitchFamily="18" charset="0"/>
            </a:endParaRPr>
          </a:p>
        </p:txBody>
      </p:sp>
      <p:sp>
        <p:nvSpPr>
          <p:cNvPr id="338948" name="Rectangle 4">
            <a:extLst>
              <a:ext uri="{FF2B5EF4-FFF2-40B4-BE49-F238E27FC236}">
                <a16:creationId xmlns:a16="http://schemas.microsoft.com/office/drawing/2014/main" id="{F3E8BA31-EB3B-4B9F-9669-564B38EDD4D3}"/>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sp>
        <p:nvSpPr>
          <p:cNvPr id="338949" name="Rectangle 5">
            <a:extLst>
              <a:ext uri="{FF2B5EF4-FFF2-40B4-BE49-F238E27FC236}">
                <a16:creationId xmlns:a16="http://schemas.microsoft.com/office/drawing/2014/main" id="{F35B2140-D657-4462-ACC4-EFFEC5191D50}"/>
              </a:ext>
            </a:extLst>
          </p:cNvPr>
          <p:cNvSpPr>
            <a:spLocks noChangeArrowheads="1"/>
          </p:cNvSpPr>
          <p:nvPr/>
        </p:nvSpPr>
        <p:spPr bwMode="auto">
          <a:xfrm>
            <a:off x="2195513" y="213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r-FR"/>
          </a:p>
        </p:txBody>
      </p:sp>
      <p:pic>
        <p:nvPicPr>
          <p:cNvPr id="338950" name="Picture 6">
            <a:extLst>
              <a:ext uri="{FF2B5EF4-FFF2-40B4-BE49-F238E27FC236}">
                <a16:creationId xmlns:a16="http://schemas.microsoft.com/office/drawing/2014/main" id="{0A7B81F9-8203-446D-BD32-99A993030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951" name="Picture 7">
            <a:extLst>
              <a:ext uri="{FF2B5EF4-FFF2-40B4-BE49-F238E27FC236}">
                <a16:creationId xmlns:a16="http://schemas.microsoft.com/office/drawing/2014/main" id="{1DB41019-06A6-4FC4-ABF6-BD15AB97A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581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3" name="Rectangle 9">
            <a:extLst>
              <a:ext uri="{FF2B5EF4-FFF2-40B4-BE49-F238E27FC236}">
                <a16:creationId xmlns:a16="http://schemas.microsoft.com/office/drawing/2014/main" id="{31312E44-053D-45A7-BF05-ABCCAFF7A92B}"/>
              </a:ext>
            </a:extLst>
          </p:cNvPr>
          <p:cNvSpPr>
            <a:spLocks noChangeArrowheads="1"/>
          </p:cNvSpPr>
          <p:nvPr/>
        </p:nvSpPr>
        <p:spPr bwMode="auto">
          <a:xfrm>
            <a:off x="0" y="0"/>
            <a:ext cx="9144000" cy="5492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2800" dirty="0">
                <a:solidFill>
                  <a:srgbClr val="0000FF"/>
                </a:solidFill>
              </a:rPr>
              <a:t>Rappel de la mécanique des Milieux continus</a:t>
            </a:r>
          </a:p>
        </p:txBody>
      </p:sp>
      <p:sp>
        <p:nvSpPr>
          <p:cNvPr id="338954" name="Line 10">
            <a:extLst>
              <a:ext uri="{FF2B5EF4-FFF2-40B4-BE49-F238E27FC236}">
                <a16:creationId xmlns:a16="http://schemas.microsoft.com/office/drawing/2014/main" id="{1DCA5C88-110F-41F9-9024-2EFE58F2CA6B}"/>
              </a:ext>
            </a:extLst>
          </p:cNvPr>
          <p:cNvSpPr>
            <a:spLocks noChangeShapeType="1"/>
          </p:cNvSpPr>
          <p:nvPr/>
        </p:nvSpPr>
        <p:spPr bwMode="auto">
          <a:xfrm>
            <a:off x="0" y="550863"/>
            <a:ext cx="9144000" cy="0"/>
          </a:xfrm>
          <a:prstGeom prst="line">
            <a:avLst/>
          </a:prstGeom>
          <a:noFill/>
          <a:ln w="76200" cmpd="tri">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r-FR"/>
          </a:p>
        </p:txBody>
      </p:sp>
      <p:sp>
        <p:nvSpPr>
          <p:cNvPr id="338956" name="Rectangle 12">
            <a:extLst>
              <a:ext uri="{FF2B5EF4-FFF2-40B4-BE49-F238E27FC236}">
                <a16:creationId xmlns:a16="http://schemas.microsoft.com/office/drawing/2014/main" id="{2AC8DE2E-B36C-4F07-965A-282718828CA9}"/>
              </a:ext>
            </a:extLst>
          </p:cNvPr>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pic>
        <p:nvPicPr>
          <p:cNvPr id="2" name="Picture 1">
            <a:extLst>
              <a:ext uri="{FF2B5EF4-FFF2-40B4-BE49-F238E27FC236}">
                <a16:creationId xmlns:a16="http://schemas.microsoft.com/office/drawing/2014/main" id="{BDA1392A-F120-40B3-8F53-2A5B5E24AA4B}"/>
              </a:ext>
            </a:extLst>
          </p:cNvPr>
          <p:cNvPicPr>
            <a:picLocks noChangeAspect="1"/>
          </p:cNvPicPr>
          <p:nvPr/>
        </p:nvPicPr>
        <p:blipFill>
          <a:blip r:embed="rId3"/>
          <a:stretch>
            <a:fillRect/>
          </a:stretch>
        </p:blipFill>
        <p:spPr>
          <a:xfrm>
            <a:off x="142117" y="856915"/>
            <a:ext cx="8859766" cy="3057243"/>
          </a:xfrm>
          <a:prstGeom prst="rect">
            <a:avLst/>
          </a:prstGeom>
        </p:spPr>
      </p:pic>
      <p:sp>
        <p:nvSpPr>
          <p:cNvPr id="13" name="Rectangle 10">
            <a:extLst>
              <a:ext uri="{FF2B5EF4-FFF2-40B4-BE49-F238E27FC236}">
                <a16:creationId xmlns:a16="http://schemas.microsoft.com/office/drawing/2014/main" id="{000F1D1A-A545-4AA9-B975-83B211FE2FF3}"/>
              </a:ext>
            </a:extLst>
          </p:cNvPr>
          <p:cNvSpPr>
            <a:spLocks noChangeArrowheads="1"/>
          </p:cNvSpPr>
          <p:nvPr/>
        </p:nvSpPr>
        <p:spPr bwMode="auto">
          <a:xfrm>
            <a:off x="0" y="6524625"/>
            <a:ext cx="9144000" cy="3333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r-FR" altLang="fr-FR" sz="1800" dirty="0">
                <a:cs typeface="Arial" panose="020B0604020202020204" pitchFamily="34" charset="0"/>
              </a:rPr>
              <a:t>Cours de Rhéologie des sols           2020/2021                               Dr. Y.KELLOUCHE</a:t>
            </a:r>
          </a:p>
        </p:txBody>
      </p:sp>
    </p:spTree>
    <p:extLst>
      <p:ext uri="{BB962C8B-B14F-4D97-AF65-F5344CB8AC3E}">
        <p14:creationId xmlns:p14="http://schemas.microsoft.com/office/powerpoint/2010/main" val="408476343"/>
      </p:ext>
    </p:extLst>
  </p:cSld>
  <p:clrMapOvr>
    <a:masterClrMapping/>
  </p:clrMapOvr>
  <p:transition/>
</p:sld>
</file>

<file path=ppt/theme/theme1.xml><?xml version="1.0" encoding="utf-8"?>
<a:theme xmlns:a="http://schemas.openxmlformats.org/drawingml/2006/main" name="Fusion">
  <a:themeElements>
    <a:clrScheme name="Fus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Fus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Fusio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Fus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Fusio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Fusio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Fusio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Fusio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Fusio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usion">
  <a:themeElements>
    <a:clrScheme name="1_Fus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Fusio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fr-FR" sz="24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1_Fusio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Fusio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Fusio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Fusio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Fusio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Fusio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Fusio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Designs\Fusion.pot</Template>
  <TotalTime>7408</TotalTime>
  <Words>2144</Words>
  <Application>Microsoft Office PowerPoint</Application>
  <PresentationFormat>On-screen Show (4:3)</PresentationFormat>
  <Paragraphs>210</Paragraphs>
  <Slides>44</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44</vt:i4>
      </vt:variant>
    </vt:vector>
  </HeadingPairs>
  <TitlesOfParts>
    <vt:vector size="55" baseType="lpstr">
      <vt:lpstr>Arial</vt:lpstr>
      <vt:lpstr>Calibri</vt:lpstr>
      <vt:lpstr>Gill Sans MT</vt:lpstr>
      <vt:lpstr>Symbol</vt:lpstr>
      <vt:lpstr>Tahoma</vt:lpstr>
      <vt:lpstr>Times New Roman</vt:lpstr>
      <vt:lpstr>Wingdings</vt:lpstr>
      <vt:lpstr>Fusion</vt:lpstr>
      <vt:lpstr>1_Fusion</vt:lpstr>
      <vt:lpstr>Microsoft Drawing</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PG2001/2003</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des Réseaux de Neurones pour la Prévision des Propriétés des Bétons avec Ajouts</dc:title>
  <dc:creator>Boukhatem</dc:creator>
  <cp:lastModifiedBy>Dell</cp:lastModifiedBy>
  <cp:revision>471</cp:revision>
  <cp:lastPrinted>1601-01-01T00:00:00Z</cp:lastPrinted>
  <dcterms:created xsi:type="dcterms:W3CDTF">2003-05-13T18:10:04Z</dcterms:created>
  <dcterms:modified xsi:type="dcterms:W3CDTF">2020-12-14T21:21:41Z</dcterms:modified>
</cp:coreProperties>
</file>