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289" r:id="rId3"/>
    <p:sldId id="309" r:id="rId4"/>
    <p:sldId id="281" r:id="rId5"/>
    <p:sldId id="282" r:id="rId6"/>
    <p:sldId id="296" r:id="rId7"/>
    <p:sldId id="257" r:id="rId8"/>
    <p:sldId id="258" r:id="rId9"/>
    <p:sldId id="304" r:id="rId10"/>
    <p:sldId id="260" r:id="rId11"/>
    <p:sldId id="291" r:id="rId12"/>
    <p:sldId id="310" r:id="rId13"/>
    <p:sldId id="262" r:id="rId14"/>
    <p:sldId id="274" r:id="rId15"/>
    <p:sldId id="261" r:id="rId16"/>
    <p:sldId id="298" r:id="rId17"/>
    <p:sldId id="263" r:id="rId18"/>
    <p:sldId id="297" r:id="rId19"/>
    <p:sldId id="264" r:id="rId20"/>
    <p:sldId id="266" r:id="rId21"/>
    <p:sldId id="312" r:id="rId22"/>
    <p:sldId id="311" r:id="rId23"/>
    <p:sldId id="300" r:id="rId24"/>
    <p:sldId id="301" r:id="rId25"/>
    <p:sldId id="270" r:id="rId26"/>
    <p:sldId id="305" r:id="rId27"/>
    <p:sldId id="307" r:id="rId28"/>
    <p:sldId id="306" r:id="rId29"/>
    <p:sldId id="277" r:id="rId30"/>
    <p:sldId id="286" r:id="rId31"/>
    <p:sldId id="278" r:id="rId32"/>
    <p:sldId id="267" r:id="rId33"/>
    <p:sldId id="299" r:id="rId34"/>
    <p:sldId id="313" r:id="rId35"/>
    <p:sldId id="29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68" autoAdjust="0"/>
    <p:restoredTop sz="86380" autoAdjust="0"/>
  </p:normalViewPr>
  <p:slideViewPr>
    <p:cSldViewPr>
      <p:cViewPr varScale="1">
        <p:scale>
          <a:sx n="64" d="100"/>
          <a:sy n="64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2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8AF2F-6156-41D3-8FC8-F42D69F78BF8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7A14-27E3-4DD2-8366-EDCCCCB758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889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069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337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755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186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7A14-27E3-4DD2-8366-EDCCCCB7586E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32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F3F8-AFBA-44A6-B450-1168C53DB6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F8FF-D5DC-47EF-8B09-42CAE8F70531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442A-0B93-4AB2-9804-0656219360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TP  03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Etude pratique d’un Arthropode (Insecte) : L’abeille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mellifera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pic>
        <p:nvPicPr>
          <p:cNvPr id="4" name="Picture 5" descr="C:\Users\USER\Pictures\Cellule-royale-Abe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71" y="4768873"/>
            <a:ext cx="2809875" cy="2017713"/>
          </a:xfrm>
          <a:prstGeom prst="rect">
            <a:avLst/>
          </a:prstGeom>
          <a:noFill/>
        </p:spPr>
      </p:pic>
      <p:pic>
        <p:nvPicPr>
          <p:cNvPr id="5" name="Picture 6" descr="C:\Users\USER\Pictures\Apis-mellifera-ligustic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44" y="4769214"/>
            <a:ext cx="2619368" cy="2017372"/>
          </a:xfrm>
          <a:prstGeom prst="rect">
            <a:avLst/>
          </a:prstGeom>
          <a:noFill/>
        </p:spPr>
      </p:pic>
      <p:pic>
        <p:nvPicPr>
          <p:cNvPr id="6" name="Picture 7" descr="C:\Users\USER\Pictures\Apis-butineuses-retour-ru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85540"/>
            <a:ext cx="3000396" cy="2158180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260648"/>
            <a:ext cx="8686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Université Djilali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Bounaama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de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Khemis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Miliana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052736"/>
            <a:ext cx="37224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u="sng" dirty="0">
                <a:solidFill>
                  <a:schemeClr val="bg1"/>
                </a:solidFill>
                <a:latin typeface="Times New Roman" pitchFamily="18" charset="0"/>
              </a:rPr>
              <a:t>Module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</a:rPr>
              <a:t> :</a:t>
            </a:r>
            <a:r>
              <a:rPr lang="fr-FR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66FFFF"/>
                </a:solidFill>
                <a:latin typeface="Times New Roman" pitchFamily="18" charset="0"/>
              </a:rPr>
              <a:t>ZOOLOGIE</a:t>
            </a:r>
            <a:r>
              <a:rPr lang="fr-FR" sz="2800" b="1" dirty="0">
                <a:solidFill>
                  <a:srgbClr val="66FF33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6357982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sz="4600" b="1" dirty="0">
                <a:solidFill>
                  <a:srgbClr val="FF0000"/>
                </a:solidFill>
              </a:rPr>
              <a:t>Observer la tête à la loupe : </a:t>
            </a:r>
          </a:p>
          <a:p>
            <a:pPr>
              <a:buNone/>
            </a:pPr>
            <a:r>
              <a:rPr lang="fr-FR" dirty="0"/>
              <a:t>Découper la tête du thorax déposer la sur une lame et observer</a:t>
            </a:r>
            <a:r>
              <a:rPr lang="fr-FR" b="1" dirty="0"/>
              <a:t> </a:t>
            </a:r>
            <a:r>
              <a:rPr lang="fr-FR" dirty="0"/>
              <a:t>à la loupe binoculaire.</a:t>
            </a:r>
          </a:p>
          <a:p>
            <a:pPr>
              <a:buNone/>
            </a:pPr>
            <a:r>
              <a:rPr lang="fr-FR" dirty="0" smtClean="0"/>
              <a:t>La </a:t>
            </a:r>
            <a:r>
              <a:rPr lang="fr-FR" dirty="0"/>
              <a:t>tête est</a:t>
            </a:r>
            <a:r>
              <a:rPr lang="fr-FR" b="1" dirty="0"/>
              <a:t> triangulaire </a:t>
            </a:r>
            <a:r>
              <a:rPr lang="fr-FR" dirty="0"/>
              <a:t>et recouverte de </a:t>
            </a:r>
            <a:r>
              <a:rPr lang="fr-FR" b="1" dirty="0"/>
              <a:t>poiles chitineux </a:t>
            </a:r>
            <a:r>
              <a:rPr lang="fr-FR" dirty="0"/>
              <a:t>très fins.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Elle </a:t>
            </a:r>
            <a:r>
              <a:rPr lang="fr-FR" dirty="0"/>
              <a:t>porte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une </a:t>
            </a:r>
            <a:r>
              <a:rPr lang="fr-FR" dirty="0"/>
              <a:t>paire d’</a:t>
            </a:r>
            <a:r>
              <a:rPr lang="fr-FR" b="1" dirty="0"/>
              <a:t>yeux composés</a:t>
            </a:r>
            <a:r>
              <a:rPr lang="fr-FR" dirty="0"/>
              <a:t> réniformes </a:t>
            </a:r>
            <a:r>
              <a:rPr lang="fr-FR" dirty="0" smtClean="0"/>
              <a:t> </a:t>
            </a:r>
            <a:r>
              <a:rPr lang="fr-FR" dirty="0"/>
              <a:t>à très nombreuses facettes (ommatidies).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Trois </a:t>
            </a:r>
            <a:r>
              <a:rPr lang="fr-FR" dirty="0"/>
              <a:t>yeux simples, ou </a:t>
            </a:r>
            <a:r>
              <a:rPr lang="fr-FR" b="1" dirty="0"/>
              <a:t>ocelles, </a:t>
            </a:r>
            <a:r>
              <a:rPr lang="fr-FR" dirty="0"/>
              <a:t>sont disposées en triangle sur le sommet de la tête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Les </a:t>
            </a:r>
            <a:r>
              <a:rPr lang="fr-FR" b="1" dirty="0"/>
              <a:t>antennes coudées, </a:t>
            </a:r>
            <a:r>
              <a:rPr lang="fr-FR" dirty="0"/>
              <a:t>assez courtes, comprennent 12 articles.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b="1" dirty="0"/>
              <a:t>bouche </a:t>
            </a:r>
            <a:r>
              <a:rPr lang="fr-FR" dirty="0"/>
              <a:t>située à la  partie inferieure de la tête est entourée de</a:t>
            </a:r>
            <a:r>
              <a:rPr lang="fr-FR" b="1" dirty="0"/>
              <a:t> pièces buccales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C:\Users\USER\Pictures\Sans titrezzz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0"/>
            <a:ext cx="2524125" cy="311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786578" y="3071810"/>
            <a:ext cx="235742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Tête 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abeille </a:t>
            </a:r>
            <a:r>
              <a: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Apis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mellifica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vue de face avec les pi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ces buccales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tête de mâle à gauche,tête d'ouvrière à droite"/>
          <p:cNvPicPr>
            <a:picLocks noChangeAspect="1" noChangeArrowheads="1"/>
          </p:cNvPicPr>
          <p:nvPr/>
        </p:nvPicPr>
        <p:blipFill>
          <a:blip r:embed="rId3" cstate="print"/>
          <a:srcRect l="56250" b="8088"/>
          <a:stretch>
            <a:fillRect/>
          </a:stretch>
        </p:blipFill>
        <p:spPr bwMode="auto">
          <a:xfrm>
            <a:off x="7150428" y="3643314"/>
            <a:ext cx="1993572" cy="305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USER\Pictures\Sans titrezzz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038" y="735446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3528" y="6093296"/>
            <a:ext cx="8607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Schéma légendé de la tête d’une abeille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mellifèra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16630" y="1407684"/>
            <a:ext cx="2915816" cy="1754326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 dirty="0" smtClean="0"/>
              <a:t>Les mandibules: </a:t>
            </a:r>
            <a:endParaRPr lang="fr-FR" dirty="0" smtClean="0"/>
          </a:p>
          <a:p>
            <a:pPr algn="l">
              <a:spcBef>
                <a:spcPct val="50000"/>
              </a:spcBef>
            </a:pPr>
            <a:r>
              <a:rPr lang="fr-FR" b="1" dirty="0" err="1" smtClean="0"/>
              <a:t>Glosse</a:t>
            </a:r>
            <a:r>
              <a:rPr lang="fr-FR" b="1" dirty="0" smtClean="0"/>
              <a:t> (langue ou lèvre inferieure): </a:t>
            </a:r>
            <a:r>
              <a:rPr lang="fr-FR" dirty="0" smtClean="0"/>
              <a:t>lécher le nectaire</a:t>
            </a:r>
          </a:p>
          <a:p>
            <a:pPr algn="l">
              <a:spcBef>
                <a:spcPct val="50000"/>
              </a:spcBef>
            </a:pPr>
            <a:r>
              <a:rPr lang="fr-FR" b="1" dirty="0" smtClean="0"/>
              <a:t>Appareil buccal de type broyeur lécheur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598028" y="188640"/>
            <a:ext cx="255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la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371922" cy="29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5"/>
            <a:ext cx="3236962" cy="44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548680"/>
            <a:ext cx="8013576" cy="576064"/>
          </a:xfrm>
          <a:prstGeom prst="rect">
            <a:avLst/>
          </a:prstGeom>
          <a:solidFill>
            <a:srgbClr val="66FFFF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antennes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1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ANd9GcT9oMmcowbLihBuPyzAe57Wcu3IXsFO-7QWPB6H4QAC5TGr8Lcx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5579274" cy="3719517"/>
          </a:xfrm>
          <a:prstGeom prst="rect">
            <a:avLst/>
          </a:prstGeom>
          <a:noFill/>
        </p:spPr>
      </p:pic>
      <p:pic>
        <p:nvPicPr>
          <p:cNvPr id="18436" name="Picture 4" descr="http://aramel.free.fr/langue-Bombus-terrest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00174"/>
            <a:ext cx="29718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vtauclairjj.fr/coevolution/gaura/gora-vig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357718" cy="4504101"/>
          </a:xfrm>
          <a:prstGeom prst="rect">
            <a:avLst/>
          </a:prstGeom>
          <a:noFill/>
        </p:spPr>
      </p:pic>
      <p:pic>
        <p:nvPicPr>
          <p:cNvPr id="31748" name="Picture 4" descr="http://www.svtauclairjj.fr/coevolution/gaura/butineuse_nec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378189" cy="435165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43608" y="26064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Dissection et étude des pièces buccales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pPr lvl="0"/>
            <a:r>
              <a:rPr lang="fr-FR" b="1" dirty="0">
                <a:solidFill>
                  <a:srgbClr val="FF0000"/>
                </a:solidFill>
              </a:rPr>
              <a:t>Dissection et étude des pièces buccales</a:t>
            </a: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 algn="just">
              <a:buNone/>
            </a:pPr>
            <a:r>
              <a:rPr lang="fr-FR" sz="2800" dirty="0"/>
              <a:t>Déposer la tête de l’abeille sur une lame après l’avoir séparée du thorax, En utilisant une épingle couper l’appareil buccal de la tête </a:t>
            </a:r>
          </a:p>
          <a:p>
            <a:endParaRPr lang="fr-FR" dirty="0"/>
          </a:p>
        </p:txBody>
      </p:sp>
      <p:pic>
        <p:nvPicPr>
          <p:cNvPr id="7" name="Picture 2" descr="http://t0.gstatic.com/images?q=tbn:ANd9GcSrmOPiaqJtkg-wnGmkmuKLu55JybmJaOd6AeE0IyZpx3b71CUJ"/>
          <p:cNvPicPr>
            <a:picLocks noChangeAspect="1" noChangeArrowheads="1"/>
          </p:cNvPicPr>
          <p:nvPr/>
        </p:nvPicPr>
        <p:blipFill>
          <a:blip r:embed="rId2" cstate="print"/>
          <a:srcRect l="7396" t="17752" b="15680"/>
          <a:stretch>
            <a:fillRect/>
          </a:stretch>
        </p:blipFill>
        <p:spPr bwMode="auto">
          <a:xfrm rot="16200000">
            <a:off x="911580" y="3778480"/>
            <a:ext cx="3500462" cy="2516326"/>
          </a:xfrm>
          <a:prstGeom prst="rect">
            <a:avLst/>
          </a:prstGeom>
          <a:noFill/>
        </p:spPr>
      </p:pic>
      <p:pic>
        <p:nvPicPr>
          <p:cNvPr id="8" name="Image 7" descr="http://www.svtauclairjj.fr/coevolution/gaura/appareil_bucc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55343" y="2428868"/>
            <a:ext cx="1745615" cy="435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://www.svtauclairjj.fr/coevolution/gaura/flabellum.png"/>
          <p:cNvSpPr>
            <a:spLocks noChangeAspect="1" noChangeArrowheads="1"/>
          </p:cNvSpPr>
          <p:nvPr/>
        </p:nvSpPr>
        <p:spPr bwMode="auto">
          <a:xfrm>
            <a:off x="155575" y="-876300"/>
            <a:ext cx="156210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 smtClean="0"/>
              <a:t>L’appareil buccal est formé de: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La lèvre supérieure</a:t>
            </a:r>
            <a:r>
              <a:rPr lang="fr-FR" sz="2400" dirty="0" smtClean="0"/>
              <a:t>: peu développé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Les deux mandibules</a:t>
            </a:r>
            <a:r>
              <a:rPr lang="fr-FR" sz="2400" dirty="0" smtClean="0"/>
              <a:t>: chitineuses , dures et solides. Servent à la récolte du pollen, au pétrissage de la cire et à la construction des alvéoles.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Les deux mâchoires: </a:t>
            </a:r>
            <a:r>
              <a:rPr lang="fr-FR" sz="2400" dirty="0" smtClean="0"/>
              <a:t>très allongées, constituées de deux articles: </a:t>
            </a:r>
            <a:r>
              <a:rPr lang="fr-FR" sz="2400" b="1" dirty="0" err="1" smtClean="0"/>
              <a:t>lacinia</a:t>
            </a:r>
            <a:r>
              <a:rPr lang="fr-FR" sz="2400" dirty="0" smtClean="0"/>
              <a:t> et </a:t>
            </a:r>
            <a:r>
              <a:rPr lang="fr-FR" sz="2400" b="1" dirty="0" err="1" smtClean="0"/>
              <a:t>galea</a:t>
            </a:r>
            <a:endParaRPr lang="fr-FR" sz="2400" b="1" dirty="0" smtClean="0"/>
          </a:p>
          <a:p>
            <a:pPr algn="just">
              <a:buNone/>
            </a:pPr>
            <a:r>
              <a:rPr lang="fr-FR" sz="2400" dirty="0" smtClean="0"/>
              <a:t>Chaque mâchoire  est pourvu d’un court </a:t>
            </a:r>
            <a:r>
              <a:rPr lang="fr-FR" sz="2400" b="1" dirty="0" smtClean="0"/>
              <a:t>palpe maxillaire</a:t>
            </a:r>
          </a:p>
          <a:p>
            <a:pPr algn="just">
              <a:buNone/>
            </a:pPr>
            <a:r>
              <a:rPr lang="fr-FR" sz="2400" b="1" dirty="0" smtClean="0"/>
              <a:t>-   La lèvre </a:t>
            </a:r>
            <a:r>
              <a:rPr lang="fr-FR" sz="2400" b="1" dirty="0" err="1" smtClean="0"/>
              <a:t>infèrieure</a:t>
            </a:r>
            <a:r>
              <a:rPr lang="fr-FR" sz="2400" b="1" dirty="0" smtClean="0"/>
              <a:t> (ou </a:t>
            </a:r>
            <a:r>
              <a:rPr lang="fr-FR" sz="2400" b="1" dirty="0" err="1" smtClean="0"/>
              <a:t>glosse</a:t>
            </a:r>
            <a:r>
              <a:rPr lang="fr-FR" sz="2400" b="1" dirty="0" smtClean="0"/>
              <a:t>): </a:t>
            </a:r>
            <a:r>
              <a:rPr lang="fr-FR" sz="2400" dirty="0" smtClean="0"/>
              <a:t>protégée par les mâchoires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043608" y="26064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Dissection et étude des pièces buccales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USER\Pictures\Sans titre piec bucccc z.png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238979" y="420851"/>
            <a:ext cx="4218073" cy="559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6084348"/>
            <a:ext cx="87484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/>
              <a:t>Schéma légendé des pièces buccales (disséquées et étalées) de l’abeille </a:t>
            </a:r>
            <a:r>
              <a:rPr lang="fr-FR" b="1" dirty="0" smtClean="0"/>
              <a:t>  </a:t>
            </a:r>
            <a:r>
              <a:rPr lang="fr-FR" b="1" i="1" dirty="0" smtClean="0"/>
              <a:t>Apis</a:t>
            </a:r>
            <a:r>
              <a:rPr lang="fr-FR" b="1" dirty="0" smtClean="0"/>
              <a:t> </a:t>
            </a:r>
            <a:r>
              <a:rPr lang="fr-FR" b="1" i="1" dirty="0" err="1" smtClean="0"/>
              <a:t>mellifera</a:t>
            </a:r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8" name="Picture 2" descr="http://www.svtauclairjj.fr/coevolution/gaura/piecesbuccales_abeill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17" y="781042"/>
            <a:ext cx="2771775" cy="5086350"/>
          </a:xfrm>
          <a:prstGeom prst="rect">
            <a:avLst/>
          </a:prstGeom>
          <a:noFill/>
        </p:spPr>
      </p:pic>
      <p:sp>
        <p:nvSpPr>
          <p:cNvPr id="5" name="Accolade ouvrante 4"/>
          <p:cNvSpPr/>
          <p:nvPr/>
        </p:nvSpPr>
        <p:spPr>
          <a:xfrm>
            <a:off x="4786314" y="1571612"/>
            <a:ext cx="214314" cy="15001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86182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mâchoire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308304" y="27024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mâchoire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2022829" y="-83290"/>
            <a:ext cx="602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Dissection et étude des pièces buccales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842" y="572555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fr-FR" sz="2800" dirty="0" smtClean="0"/>
              <a:t>Observer le</a:t>
            </a:r>
            <a:r>
              <a:rPr lang="fr-FR" sz="2800" b="1" dirty="0" smtClean="0"/>
              <a:t> thorax </a:t>
            </a:r>
            <a:r>
              <a:rPr lang="fr-FR" sz="2800" dirty="0" smtClean="0"/>
              <a:t>à la loupe :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thorax est formé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trois segments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seul le second est très développé, se voit nettement. Sur chaque anneau s’attache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une paire de pattes locomotrices. 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second et le troisième segment portent chacun une paire d’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ailes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membraneuses.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87110"/>
            <a:ext cx="5790800" cy="34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35896" y="188640"/>
            <a:ext cx="1971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thorax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 lvl="0" algn="ctr"/>
            <a:r>
              <a:rPr lang="fr-FR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Etude </a:t>
            </a:r>
            <a:r>
              <a:rPr lang="fr-FR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des ailes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endParaRPr lang="fr-FR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Découpez les ailes antérieures et les ailes postérieures du thorax et déposez-les sur une lame et observez  à la loupe.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ailes sont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minces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transparentes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, avec des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nervures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bien visibles. Les ailes postérieures sont plus réduites que les ailes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antérieures</a:t>
            </a:r>
          </a:p>
          <a:p>
            <a:pPr algn="just"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ailes antérieures et postérieures sont liées par un dispositif d’accrochage constitué par une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gouttière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crochets (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nbr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=23).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Ce dispositif est appelé: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Hamuli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hamulus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fr-FR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 rôle de dispositif d’</a:t>
            </a:r>
            <a:r>
              <a:rPr lang="fr-FR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accochage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Ce dispositif  permet un équilibre pendant le vol (les deux ailes battent en même temps) 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3" descr="http://t2.gstatic.com/images?q=tbn:ANd9GcTrZxCiSVs40SeCWEXeYisTANzqJIWt_XuiYdj1tuzmZYXMskaxhw"/>
          <p:cNvSpPr>
            <a:spLocks noChangeAspect="1" noChangeArrowheads="1"/>
          </p:cNvSpPr>
          <p:nvPr/>
        </p:nvSpPr>
        <p:spPr bwMode="auto">
          <a:xfrm>
            <a:off x="155575" y="-2659063"/>
            <a:ext cx="4829175" cy="554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C:\Users\USER\Pictures\Sans titre Zail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502" y="3735366"/>
            <a:ext cx="320272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Pictures\imagesxxxxxxxxxxxxxxxxx.jpg"/>
          <p:cNvPicPr>
            <a:picLocks noChangeAspect="1" noChangeArrowheads="1"/>
          </p:cNvPicPr>
          <p:nvPr/>
        </p:nvPicPr>
        <p:blipFill>
          <a:blip r:embed="rId3" cstate="print"/>
          <a:srcRect l="21384" t="62074" r="26345" b="4120"/>
          <a:stretch>
            <a:fillRect/>
          </a:stretch>
        </p:blipFill>
        <p:spPr bwMode="auto">
          <a:xfrm>
            <a:off x="5786446" y="3995986"/>
            <a:ext cx="2647408" cy="1974287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5743709"/>
            <a:ext cx="8640960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Schéma légendé des ailes (antérieures et postérieures) d’une abeille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Apis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mellifica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 système d’accrochage.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4429124" y="4638928"/>
            <a:ext cx="1357322" cy="42862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3816424" cy="778098"/>
          </a:xfrm>
          <a:solidFill>
            <a:srgbClr val="66FF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4210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L’objectif de ce TP est l’étude de l’abeille:</a:t>
            </a:r>
          </a:p>
          <a:p>
            <a:pPr algn="just"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morphologie externe: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1. Les différentes parties du corps: Segmentation (tête, thorax et abdomen)   et différents organes  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2. Etude de l’appareil buccal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3. Etude des ailes (système d’accrochage)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4. Etude des pattes </a:t>
            </a:r>
          </a:p>
          <a:p>
            <a:pPr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ramel.free.fr/hamules-Abeil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0"/>
            <a:ext cx="8179606" cy="4362457"/>
          </a:xfrm>
          <a:prstGeom prst="rect">
            <a:avLst/>
          </a:prstGeom>
          <a:noFill/>
        </p:spPr>
      </p:pic>
      <p:pic>
        <p:nvPicPr>
          <p:cNvPr id="10" name="Picture 4" descr="http://aramel.free.fr/hamules-Abeille-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28859" y="4500570"/>
            <a:ext cx="419207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ncyclopedie-universelle.com/abeille1/abeille-apis-mellifera-aile-metathoracique-ham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600075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143625" y="3286125"/>
            <a:ext cx="2444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400" b="1"/>
              <a:t>détail des hamuli </a:t>
            </a:r>
          </a:p>
          <a:p>
            <a:r>
              <a:rPr lang="fr-FR" sz="2400" b="1"/>
              <a:t>(crochets)</a:t>
            </a:r>
          </a:p>
        </p:txBody>
      </p:sp>
    </p:spTree>
    <p:extLst>
      <p:ext uri="{BB962C8B-B14F-4D97-AF65-F5344CB8AC3E}">
        <p14:creationId xmlns:p14="http://schemas.microsoft.com/office/powerpoint/2010/main" xmlns="" val="15527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3bscientific.fr/imagelibrary/W13340F/W13340F_04_L-Abeille-Apis-mellifica-Franca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" t="21862" r="2048" b="17191"/>
          <a:stretch/>
        </p:blipFill>
        <p:spPr bwMode="auto">
          <a:xfrm>
            <a:off x="0" y="1155428"/>
            <a:ext cx="8571212" cy="53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>
            <a:stCxn id="26629" idx="1"/>
          </p:cNvCxnSpPr>
          <p:nvPr/>
        </p:nvCxnSpPr>
        <p:spPr>
          <a:xfrm flipH="1">
            <a:off x="5154680" y="1379760"/>
            <a:ext cx="1818293" cy="1169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26630" idx="1"/>
          </p:cNvCxnSpPr>
          <p:nvPr/>
        </p:nvCxnSpPr>
        <p:spPr>
          <a:xfrm flipH="1" flipV="1">
            <a:off x="5478168" y="5646673"/>
            <a:ext cx="1226787" cy="639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29" name="ZoneTexte 7"/>
          <p:cNvSpPr txBox="1">
            <a:spLocks noChangeArrowheads="1"/>
          </p:cNvSpPr>
          <p:nvPr/>
        </p:nvSpPr>
        <p:spPr bwMode="auto">
          <a:xfrm>
            <a:off x="6972973" y="1194816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/>
              <a:t>Aile antérieure</a:t>
            </a:r>
          </a:p>
        </p:txBody>
      </p:sp>
      <p:sp>
        <p:nvSpPr>
          <p:cNvPr id="26630" name="ZoneTexte 8"/>
          <p:cNvSpPr txBox="1">
            <a:spLocks noChangeArrowheads="1"/>
          </p:cNvSpPr>
          <p:nvPr/>
        </p:nvSpPr>
        <p:spPr bwMode="auto">
          <a:xfrm>
            <a:off x="6704955" y="6102222"/>
            <a:ext cx="185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/>
              <a:t>Aile postérieure</a:t>
            </a:r>
          </a:p>
        </p:txBody>
      </p:sp>
      <p:cxnSp>
        <p:nvCxnSpPr>
          <p:cNvPr id="11" name="Connecteur droit avec flèche 10"/>
          <p:cNvCxnSpPr>
            <a:stCxn id="14" idx="1"/>
          </p:cNvCxnSpPr>
          <p:nvPr/>
        </p:nvCxnSpPr>
        <p:spPr>
          <a:xfrm flipH="1">
            <a:off x="5478168" y="2728777"/>
            <a:ext cx="1956543" cy="1212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434711" y="2544627"/>
            <a:ext cx="11525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Gouttière)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34711" y="5039401"/>
            <a:ext cx="1223963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 smtClean="0"/>
              <a:t>hamuli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7" idx="1"/>
          </p:cNvCxnSpPr>
          <p:nvPr/>
        </p:nvCxnSpPr>
        <p:spPr>
          <a:xfrm flipH="1" flipV="1">
            <a:off x="5562727" y="4349993"/>
            <a:ext cx="1871984" cy="873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0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4525963"/>
          </a:xfrm>
        </p:spPr>
        <p:txBody>
          <a:bodyPr>
            <a:normAutofit/>
          </a:bodyPr>
          <a:lstStyle/>
          <a:p>
            <a:pPr algn="justLow"/>
            <a:r>
              <a:rPr lang="fr-FR" sz="2400" dirty="0" smtClean="0"/>
              <a:t>Les trois pattes des abeilles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composent de 5 articles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Low" eaLnBrk="0" hangingPunct="0">
              <a:buFontTx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coxa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hanche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400" dirty="0">
              <a:latin typeface="Arial" panose="020B0604020202020204" pitchFamily="34" charset="0"/>
            </a:endParaRPr>
          </a:p>
          <a:p>
            <a:pPr algn="justLow" eaLnBrk="0" hangingPunct="0">
              <a:buFontTx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trochanter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duit,</a:t>
            </a:r>
            <a:endParaRPr lang="fr-FR" sz="2400" dirty="0">
              <a:latin typeface="Arial" panose="020B0604020202020204" pitchFamily="34" charset="0"/>
            </a:endParaRPr>
          </a:p>
          <a:p>
            <a:pPr algn="justLow" eaLnBrk="0" hangingPunct="0">
              <a:buFontTx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2400" b="1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ou cuisse,</a:t>
            </a:r>
            <a:endParaRPr lang="fr-FR" sz="2400" dirty="0">
              <a:latin typeface="Arial" panose="020B0604020202020204" pitchFamily="34" charset="0"/>
            </a:endParaRPr>
          </a:p>
          <a:p>
            <a:pPr algn="justLow" eaLnBrk="0" hangingPunct="0">
              <a:buFontTx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tibia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ou jambe,</a:t>
            </a:r>
            <a:endParaRPr lang="fr-FR" sz="2400" dirty="0">
              <a:latin typeface="Arial" panose="020B0604020202020204" pitchFamily="34" charset="0"/>
            </a:endParaRPr>
          </a:p>
          <a:p>
            <a:pPr algn="justLow" eaLnBrk="0" hangingPunct="0">
              <a:buFontTx/>
              <a:buChar char="•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tarse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 5 articles avec un premier article bien d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velopp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Au bout du 5</a:t>
            </a:r>
            <a:r>
              <a:rPr lang="fr-FR" sz="2400" baseline="30000" dirty="0"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fr-FR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article, se trouve une paire de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griffes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(d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placement sur une surface rugueuse) entre lesquelles s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ins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 une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ventouse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empodium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(sert au d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placement sur une surface lisse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FR" sz="2400" dirty="0">
              <a:latin typeface="Arial" panose="020B0604020202020204" pitchFamily="34" charset="0"/>
            </a:endParaRPr>
          </a:p>
        </p:txBody>
      </p:sp>
      <p:pic>
        <p:nvPicPr>
          <p:cNvPr id="5" name="Image 4" descr="http://aramel.free.fr/griffes-Abeil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643446"/>
            <a:ext cx="2581262" cy="2214554"/>
          </a:xfrm>
          <a:prstGeom prst="rect">
            <a:avLst/>
          </a:prstGeom>
          <a:noFill/>
        </p:spPr>
      </p:pic>
      <p:pic>
        <p:nvPicPr>
          <p:cNvPr id="1027" name="Picture 3" descr="C:\Users\ben\Pictures\patte_detail.png"/>
          <p:cNvPicPr>
            <a:picLocks noChangeAspect="1" noChangeArrowheads="1"/>
          </p:cNvPicPr>
          <p:nvPr/>
        </p:nvPicPr>
        <p:blipFill>
          <a:blip r:embed="rId3" cstate="print"/>
          <a:srcRect r="52612"/>
          <a:stretch>
            <a:fillRect/>
          </a:stretch>
        </p:blipFill>
        <p:spPr bwMode="auto">
          <a:xfrm>
            <a:off x="1150301" y="4643446"/>
            <a:ext cx="1428760" cy="16359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57620" y="6488668"/>
            <a:ext cx="171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fr-FR" b="1" dirty="0" smtClean="0"/>
              <a:t>surfaces lisses 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14349" y="6488668"/>
            <a:ext cx="214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(Surfaces rugueuses) </a:t>
            </a:r>
            <a:endParaRPr lang="fr-FR" b="1" dirty="0"/>
          </a:p>
        </p:txBody>
      </p:sp>
      <p:pic>
        <p:nvPicPr>
          <p:cNvPr id="9" name="Picture 3" descr="C:\Users\ben\Pictures\patte_detail.png"/>
          <p:cNvPicPr>
            <a:picLocks noChangeAspect="1" noChangeArrowheads="1"/>
          </p:cNvPicPr>
          <p:nvPr/>
        </p:nvPicPr>
        <p:blipFill>
          <a:blip r:embed="rId3" cstate="print"/>
          <a:srcRect l="52126"/>
          <a:stretch>
            <a:fillRect/>
          </a:stretch>
        </p:blipFill>
        <p:spPr bwMode="auto">
          <a:xfrm>
            <a:off x="3786182" y="4714884"/>
            <a:ext cx="1443410" cy="16359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49362" y="44624"/>
            <a:ext cx="366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fr-FR" sz="3200" b="1" dirty="0">
                <a:solidFill>
                  <a:srgbClr val="FF00FF"/>
                </a:solidFill>
              </a:rPr>
              <a:t>B-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0000CC"/>
                </a:solidFill>
              </a:rPr>
              <a:t>Etude des pattes: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5" descr="C:\Users\TIRCHI NADIA\Desktop\documentation Arthropodologie\INSECTES4_fichiers\Ichneumonide-patte-entier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61" y="968509"/>
            <a:ext cx="858573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http://www.beekeeping.com/info/images/patt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49394" y="1006787"/>
            <a:ext cx="8445212" cy="56435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4414" y="500042"/>
            <a:ext cx="7046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fr-FR" sz="2800" b="1" dirty="0" smtClean="0"/>
              <a:t>Chaque paire de pattes possède ses fonctions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La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patte thoracique Pth1</a:t>
            </a: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u="sng" dirty="0" smtClean="0">
                <a:solidFill>
                  <a:srgbClr val="FF0000"/>
                </a:solidFill>
              </a:rPr>
              <a:t>Patte antérieure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2800" dirty="0" smtClean="0"/>
              <a:t>À l’aide de la patte antérieure, </a:t>
            </a:r>
            <a:r>
              <a:rPr lang="fr-FR" sz="2800" b="1" dirty="0" smtClean="0"/>
              <a:t>elle se nettoie les yeux et les antennes</a:t>
            </a:r>
          </a:p>
          <a:p>
            <a:pPr algn="just">
              <a:buNone/>
            </a:pPr>
            <a:r>
              <a:rPr lang="fr-FR" sz="2800" dirty="0" smtClean="0"/>
              <a:t> </a:t>
            </a:r>
            <a:r>
              <a:rPr lang="fr-FR" sz="2400" dirty="0" smtClean="0"/>
              <a:t>au niveau de l'articulation </a:t>
            </a:r>
            <a:r>
              <a:rPr lang="fr-FR" sz="2400" b="1" dirty="0" err="1" smtClean="0"/>
              <a:t>tibio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tarsale</a:t>
            </a:r>
            <a:r>
              <a:rPr lang="fr-FR" sz="2400" dirty="0" smtClean="0"/>
              <a:t> se trouve un dispositif constitué par </a:t>
            </a:r>
            <a:r>
              <a:rPr lang="fr-FR" sz="2400" b="1" dirty="0" smtClean="0"/>
              <a:t>une encoche </a:t>
            </a:r>
            <a:r>
              <a:rPr lang="fr-FR" sz="2400" b="1" dirty="0" err="1" smtClean="0"/>
              <a:t>tarsale</a:t>
            </a:r>
            <a:r>
              <a:rPr lang="fr-FR" sz="2400" b="1" dirty="0" smtClean="0"/>
              <a:t> </a:t>
            </a:r>
            <a:r>
              <a:rPr lang="fr-FR" sz="2400" dirty="0" smtClean="0"/>
              <a:t>(avec cils) et l'ensemble tibial </a:t>
            </a:r>
            <a:r>
              <a:rPr lang="fr-FR" sz="2400" b="1" dirty="0" smtClean="0"/>
              <a:t>éperon + velum </a:t>
            </a:r>
            <a:r>
              <a:rPr lang="fr-FR" sz="2400" dirty="0" smtClean="0"/>
              <a:t>qui peut fermer l'échancrure (voir image à côté).</a:t>
            </a:r>
          </a:p>
          <a:p>
            <a:pPr algn="just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Le dispositif est utilisé pour brosser et nettoyer les antennes ce qui permet de retenir un peu de pollen.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svtauclairjj.fr/coevolution/gaura/patte_anterie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24498"/>
            <a:ext cx="3500430" cy="2633501"/>
          </a:xfrm>
          <a:prstGeom prst="rect">
            <a:avLst/>
          </a:prstGeom>
          <a:noFill/>
        </p:spPr>
      </p:pic>
      <p:pic>
        <p:nvPicPr>
          <p:cNvPr id="28676" name="Picture 4" descr="http://aramel.free.fr/patte-ant-toilette-Abe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206567"/>
            <a:ext cx="5355891" cy="2651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74055"/>
            <a:ext cx="6076975" cy="57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http://www.encyclopedie-universelle.com/abeille1/abeille-apis-mellifera-patte-anterieure-peigne-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236367"/>
            <a:ext cx="29543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La premi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patte thoracique Pth1</a:t>
            </a: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800" b="1" u="sng" dirty="0">
                <a:solidFill>
                  <a:srgbClr val="FF0000"/>
                </a:solidFill>
              </a:rPr>
              <a:t>Patte antérieure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7166"/>
            <a:ext cx="9324528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2 -La deuxi</a:t>
            </a: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 thoracique </a:t>
            </a:r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Pth2:</a:t>
            </a:r>
          </a:p>
          <a:p>
            <a:pPr marL="0" indent="0">
              <a:buNone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 smtClean="0">
                <a:solidFill>
                  <a:srgbClr val="FF0000"/>
                </a:solidFill>
              </a:rPr>
              <a:t>Patte médiane</a:t>
            </a:r>
          </a:p>
          <a:p>
            <a:pPr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Contient un éperon (épine) sur le tibia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pattes médianes, elle se nettoie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corps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 poussières  du pollen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beekeeping.com/info/images/patt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8945" t="8861" r="48216" b="17721"/>
          <a:stretch>
            <a:fillRect/>
          </a:stretch>
        </p:blipFill>
        <p:spPr bwMode="auto">
          <a:xfrm>
            <a:off x="5724128" y="2388885"/>
            <a:ext cx="2160240" cy="4469115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4025584" cy="39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84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 smtClean="0"/>
              <a:t>Les pattes postérieures sont différentes des autres: possèdent des </a:t>
            </a:r>
            <a:r>
              <a:rPr lang="fr-FR" b="1" dirty="0" smtClean="0"/>
              <a:t>instruments spécialisés pour la récolte du pollen</a:t>
            </a:r>
            <a:r>
              <a:rPr lang="fr-FR" dirty="0" smtClean="0"/>
              <a:t> qu’elle transporte sous forme de pelote.</a:t>
            </a:r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Sur la face externe du tibia, une </a:t>
            </a:r>
            <a:r>
              <a:rPr lang="fr-FR" b="1" dirty="0" smtClean="0"/>
              <a:t>corbeille</a:t>
            </a:r>
            <a:r>
              <a:rPr lang="fr-FR" dirty="0" smtClean="0"/>
              <a:t> aux bords garnis de soies raides (</a:t>
            </a:r>
            <a:r>
              <a:rPr lang="fr-FR" b="1" dirty="0" smtClean="0"/>
              <a:t>râteau</a:t>
            </a:r>
            <a:r>
              <a:rPr lang="fr-FR" dirty="0" smtClean="0"/>
              <a:t>), 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C'est dans la </a:t>
            </a:r>
            <a:r>
              <a:rPr lang="fr-FR" b="1" u="sng" dirty="0" smtClean="0">
                <a:solidFill>
                  <a:srgbClr val="FF0000"/>
                </a:solidFill>
              </a:rPr>
              <a:t>corbeille</a:t>
            </a:r>
            <a:r>
              <a:rPr lang="fr-FR" b="1" u="sng" dirty="0" smtClean="0"/>
              <a:t> </a:t>
            </a:r>
            <a:r>
              <a:rPr lang="fr-FR" b="1" dirty="0" smtClean="0">
                <a:solidFill>
                  <a:srgbClr val="0000CC"/>
                </a:solidFill>
              </a:rPr>
              <a:t>que le pollen est stocké momentanément sous la forme d'une pelote, il est retenu par les poils du râteau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au niveau de l'articulation </a:t>
            </a:r>
            <a:r>
              <a:rPr lang="fr-FR" dirty="0" err="1" smtClean="0"/>
              <a:t>tibio-tarsale</a:t>
            </a:r>
            <a:r>
              <a:rPr lang="fr-FR" dirty="0" smtClean="0"/>
              <a:t>, un </a:t>
            </a:r>
            <a:r>
              <a:rPr lang="fr-FR" b="1" dirty="0" smtClean="0"/>
              <a:t>peigne</a:t>
            </a:r>
            <a:r>
              <a:rPr lang="fr-FR" dirty="0" smtClean="0"/>
              <a:t> (soies épaisses et raides) tibial et un </a:t>
            </a:r>
            <a:r>
              <a:rPr lang="fr-FR" b="1" dirty="0" smtClean="0"/>
              <a:t>poussoir</a:t>
            </a:r>
            <a:r>
              <a:rPr lang="fr-FR" dirty="0" smtClean="0"/>
              <a:t> </a:t>
            </a:r>
            <a:r>
              <a:rPr lang="fr-FR" dirty="0" err="1" smtClean="0"/>
              <a:t>tarsal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sur la face interne du premier article du tarse une série de rangées de poils raides constituant la</a:t>
            </a:r>
            <a:r>
              <a:rPr lang="fr-FR" b="1" dirty="0" smtClean="0"/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brosse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0000CC"/>
                </a:solidFill>
              </a:rPr>
              <a:t>elle permet  de brosser les étamines ou le corps de l’abeille pour recueillir les grains de pollen</a:t>
            </a:r>
            <a:r>
              <a:rPr lang="fr-FR" b="1" dirty="0" smtClean="0"/>
              <a:t>.</a:t>
            </a:r>
            <a:endParaRPr lang="fr-FR" dirty="0" smtClean="0"/>
          </a:p>
        </p:txBody>
      </p:sp>
      <p:pic>
        <p:nvPicPr>
          <p:cNvPr id="5" name="Image 4" descr="Résultat de recherche d'images pour &quot;abeille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686" y="963770"/>
            <a:ext cx="4027681" cy="282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34718" y="24871"/>
            <a:ext cx="9178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La troisi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patte thoracique Pth3</a:t>
            </a: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fr-FR" sz="2800" b="1" u="sng" dirty="0">
                <a:solidFill>
                  <a:srgbClr val="FF0000"/>
                </a:solidFill>
              </a:rPr>
              <a:t>Patte postérieure (Patte </a:t>
            </a:r>
            <a:r>
              <a:rPr lang="fr-FR" sz="2800" b="1" u="sng" dirty="0" err="1">
                <a:solidFill>
                  <a:srgbClr val="FF0000"/>
                </a:solidFill>
              </a:rPr>
              <a:t>recolteuse</a:t>
            </a:r>
            <a:r>
              <a:rPr lang="fr-FR" sz="2800" b="1" u="sng" dirty="0">
                <a:solidFill>
                  <a:srgbClr val="FF0000"/>
                </a:solidFill>
              </a:rPr>
              <a:t>)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320480" cy="706090"/>
          </a:xfrm>
          <a:solidFill>
            <a:srgbClr val="66FF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Travail à faire </a:t>
            </a:r>
            <a:endParaRPr lang="fr-FR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-La classification de l’abeille domestique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mellifera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-Faire un schéma légendé de la patte postérieure (face interne et face externe) de l’abeille.</a:t>
            </a:r>
          </a:p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-Mettre le titre et les légendes d’un schéma (Pièces buccales). </a:t>
            </a:r>
          </a:p>
          <a:p>
            <a:pPr algn="just"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-Répondre aux questions relatives au rôle de quelques organes de l’abeille:</a:t>
            </a:r>
            <a:r>
              <a:rPr lang="fr-FR" b="1" dirty="0" smtClean="0"/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Système d’accrochage,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brosse, la corbeille,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glosse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(langue)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Pictures\Sans titretar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78098"/>
            <a:ext cx="7786741" cy="55892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0165" y="5991135"/>
            <a:ext cx="85689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Schéma légendé d’une patte postérieure (face interne et face externe) d’une abeille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mellifera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svtauclairjj.fr/coevolution/gaura/pel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46666">
            <a:off x="6964600" y="3835492"/>
            <a:ext cx="1794554" cy="17859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4718" y="24871"/>
            <a:ext cx="9178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La troisi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patte thoracique Pth3</a:t>
            </a: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fr-FR" sz="2800" b="1" u="sng" dirty="0">
                <a:solidFill>
                  <a:srgbClr val="FF0000"/>
                </a:solidFill>
              </a:rPr>
              <a:t>Patte postérieure (Patte </a:t>
            </a:r>
            <a:r>
              <a:rPr lang="fr-FR" sz="2800" b="1" u="sng" dirty="0" err="1">
                <a:solidFill>
                  <a:srgbClr val="FF0000"/>
                </a:solidFill>
              </a:rPr>
              <a:t>recolteuse</a:t>
            </a:r>
            <a:r>
              <a:rPr lang="fr-FR" sz="2800" b="1" u="sng" dirty="0">
                <a:solidFill>
                  <a:srgbClr val="FF0000"/>
                </a:solidFill>
              </a:rPr>
              <a:t>)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http://www.svtauclairjj.fr/coevolution/gaura/patte_abeil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143272" cy="4598286"/>
          </a:xfrm>
          <a:prstGeom prst="rect">
            <a:avLst/>
          </a:prstGeom>
          <a:noFill/>
        </p:spPr>
      </p:pic>
      <p:pic>
        <p:nvPicPr>
          <p:cNvPr id="5" name="Picture 2" descr="http://www.apiculteurs-midi-pyrenees.fr.preview07.oxito.com/apiculture-toulouse/wp-content/uploads/2013/09/Patte-Posterie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4057064" cy="412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vtauclairjj.fr/coevolution/gaura/pel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4650"/>
            <a:ext cx="3962400" cy="3943350"/>
          </a:xfrm>
          <a:prstGeom prst="rect">
            <a:avLst/>
          </a:prstGeom>
          <a:noFill/>
        </p:spPr>
      </p:pic>
      <p:pic>
        <p:nvPicPr>
          <p:cNvPr id="7" name="Picture 6" descr="http://www.svtauclairjj.fr/coevolution/gaura/corbe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3185" cy="2948930"/>
          </a:xfrm>
          <a:prstGeom prst="rect">
            <a:avLst/>
          </a:prstGeom>
          <a:noFill/>
        </p:spPr>
      </p:pic>
      <p:pic>
        <p:nvPicPr>
          <p:cNvPr id="8" name="Picture 2" descr="http://www.svtauclairjj.fr/coevolution/gaura/bros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0"/>
            <a:ext cx="4057650" cy="4000501"/>
          </a:xfrm>
          <a:prstGeom prst="rect">
            <a:avLst/>
          </a:prstGeom>
          <a:noFill/>
        </p:spPr>
      </p:pic>
      <p:pic>
        <p:nvPicPr>
          <p:cNvPr id="9" name="Picture 4" descr="http://www.svtauclairjj.fr/coevolution/gaura/pi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38450"/>
            <a:ext cx="406717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642919"/>
            <a:ext cx="8229600" cy="28580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3-L'abdomen</a:t>
            </a:r>
          </a:p>
          <a:p>
            <a:pPr algn="just"/>
            <a:r>
              <a:rPr lang="fr-FR" sz="2400" dirty="0" smtClean="0"/>
              <a:t>L'abdomen est généralement velu.</a:t>
            </a:r>
          </a:p>
          <a:p>
            <a:pPr algn="just"/>
            <a:r>
              <a:rPr lang="fr-FR" sz="2400" dirty="0" smtClean="0"/>
              <a:t>L'abdomen comporte </a:t>
            </a:r>
            <a:r>
              <a:rPr lang="fr-FR" sz="2400" b="1" dirty="0" smtClean="0">
                <a:solidFill>
                  <a:srgbClr val="0000CC"/>
                </a:solidFill>
              </a:rPr>
              <a:t>11</a:t>
            </a:r>
            <a:r>
              <a:rPr lang="fr-FR" sz="2400" dirty="0" smtClean="0"/>
              <a:t> segments, mais seuls </a:t>
            </a:r>
            <a:r>
              <a:rPr lang="fr-FR" sz="2400" b="1" dirty="0" smtClean="0">
                <a:solidFill>
                  <a:srgbClr val="0000CC"/>
                </a:solidFill>
              </a:rPr>
              <a:t>7</a:t>
            </a:r>
            <a:r>
              <a:rPr lang="fr-FR" sz="2400" dirty="0" smtClean="0"/>
              <a:t> premier sont visibles</a:t>
            </a:r>
          </a:p>
          <a:p>
            <a:pPr algn="just"/>
            <a:r>
              <a:rPr lang="fr-FR" sz="2400" dirty="0" smtClean="0"/>
              <a:t>Contient les organes internes. </a:t>
            </a:r>
          </a:p>
          <a:p>
            <a:pPr algn="just"/>
            <a:r>
              <a:rPr lang="fr-FR" sz="2400" dirty="0" smtClean="0"/>
              <a:t>Contient des glandes à venin et se termine par un </a:t>
            </a:r>
            <a:r>
              <a:rPr lang="fr-FR" sz="2400" b="1" dirty="0" smtClean="0"/>
              <a:t>aiguillon</a:t>
            </a:r>
            <a:r>
              <a:rPr lang="fr-FR" sz="2400" dirty="0" smtClean="0"/>
              <a:t> qui n’existe que chez l’ouvrière et la reine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206"/>
          <a:stretch>
            <a:fillRect/>
          </a:stretch>
        </p:blipFill>
        <p:spPr bwMode="auto">
          <a:xfrm>
            <a:off x="2699792" y="342900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39552" y="5877272"/>
            <a:ext cx="8072494" cy="576064"/>
          </a:xfrm>
          <a:prstGeom prst="rect">
            <a:avLst/>
          </a:prstGeom>
          <a:solidFill>
            <a:srgbClr val="66FFFF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Appareil venimeux d’un individu femelle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Travail personnel</a:t>
            </a:r>
            <a:br>
              <a:rPr lang="fr-FR" dirty="0" smtClean="0"/>
            </a:br>
            <a:r>
              <a:rPr lang="fr-FR" dirty="0" smtClean="0"/>
              <a:t> à remettre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Faites </a:t>
            </a:r>
            <a:r>
              <a:rPr lang="fr-FR" smtClean="0"/>
              <a:t>un schéma </a:t>
            </a:r>
            <a:r>
              <a:rPr lang="fr-FR" dirty="0" smtClean="0"/>
              <a:t>légendé de la morphologie externe de l’abeille, </a:t>
            </a:r>
            <a:r>
              <a:rPr lang="fr-FR" i="1" dirty="0" smtClean="0"/>
              <a:t>Apis </a:t>
            </a:r>
            <a:r>
              <a:rPr lang="fr-FR" i="1" dirty="0" err="1" smtClean="0"/>
              <a:t>mellifera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16713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3563938" y="2205038"/>
            <a:ext cx="2500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2500" b="1">
                <a:solidFill>
                  <a:srgbClr val="C00000"/>
                </a:solidFill>
                <a:latin typeface="Times New Roman" pitchFamily="18" charset="0"/>
              </a:rPr>
              <a:t>Fin</a:t>
            </a:r>
            <a:endParaRPr lang="fr-FR" sz="125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L’abeille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mellifica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vit en société en générale dans une ruche qui peut contenir jusqu’à </a:t>
            </a: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50 000 individus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distingue trois types d’abeilles à l’intérieur de la ruche :</a:t>
            </a:r>
          </a:p>
          <a:p>
            <a:pPr lvl="0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mâles.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reine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C’est la femelle féconde, il y’a une reine par ruche. Elle a un abdomen volumineux, elle ne possède ni corbeilles ni glandes cirières.</a:t>
            </a:r>
          </a:p>
          <a:p>
            <a:pPr lvl="0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ouvrières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Les plus nombreuses, ce sont des insectes stériles, ils ne vivent que quelques semaines pendant lesquelles, elles  assument plusieurs taches (selon l’âge) : elles sont nettoyeuses, nourricières, magasinières, ventileuses, gardiennes et récolteuses (de nectar et du pollen). </a:t>
            </a:r>
          </a:p>
          <a:p>
            <a:pPr lvl="0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langage des abeilles consiste en une danse qui donne l’emplacement des sources alimentaires par rapport à la ruche.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472608" cy="634082"/>
          </a:xfr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867328" cy="47853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Règne: Animal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Embranchement : Arthropodes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(pattes articulées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/>
                <a:ea typeface="Calibri"/>
                <a:cs typeface="Times New Roman"/>
              </a:rPr>
              <a:t>Sous </a:t>
            </a:r>
            <a:r>
              <a:rPr lang="fr-FR" b="1" dirty="0" err="1" smtClean="0">
                <a:latin typeface="Times New Roman"/>
                <a:ea typeface="Calibri"/>
                <a:cs typeface="Times New Roman"/>
              </a:rPr>
              <a:t>Emb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  : Hexapodes (6 pattes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Classe : Insectes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Sous classe : Ptérygotes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(+ailes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Ordre : Hyménoptères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(ailes membraneuses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Sous ordre: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Apocrites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Super famille: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Apoїdae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 espèces d’abeilles nourrissant nectar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Famille :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Apidae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(floricoles et butineuses</a:t>
            </a:r>
            <a:r>
              <a:rPr lang="fr-F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strike="sngStrike" dirty="0" smtClean="0">
                <a:latin typeface="Times New Roman" pitchFamily="18" charset="0"/>
                <a:cs typeface="Times New Roman" pitchFamily="18" charset="0"/>
              </a:rPr>
              <a:t>Sous  famille : </a:t>
            </a:r>
            <a:r>
              <a:rPr lang="fr-FR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Aculéates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Genre :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lang="fr-FR" b="1" dirty="0">
                <a:latin typeface="Times New Roman"/>
                <a:ea typeface="Calibri"/>
                <a:cs typeface="Times New Roman"/>
              </a:rPr>
              <a:t>(vivent en société)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Espèce :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mellif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/>
                <a:ea typeface="Calibri"/>
                <a:cs typeface="Times New Roman"/>
              </a:rPr>
              <a:t>Nom vernaculaire: Abeille domestique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040560" cy="706090"/>
          </a:xfrm>
          <a:solidFill>
            <a:srgbClr val="66FF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Matériel utilisé 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a- </a:t>
            </a:r>
            <a:r>
              <a:rPr lang="fr-FR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Matériel biologique</a:t>
            </a:r>
          </a:p>
          <a:p>
            <a:pPr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abeilles.  </a:t>
            </a:r>
          </a:p>
          <a:p>
            <a:pPr>
              <a:buNone/>
            </a:pP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b-</a:t>
            </a:r>
            <a:r>
              <a:rPr lang="fr-FR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Autre matériel</a:t>
            </a:r>
          </a:p>
          <a:p>
            <a:pPr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lames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épingles.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scalpels.</a:t>
            </a:r>
          </a:p>
          <a:p>
            <a:pPr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Les pinces  fines.</a:t>
            </a:r>
          </a:p>
          <a:p>
            <a:pPr>
              <a:buNone/>
            </a:pPr>
            <a:r>
              <a:rPr lang="fr-FR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loupe binoculaire.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Data show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abeilles sont capturées à l’aide d’un filet à insectes, saisies avec des pinces fines et introduites dans un flacon contenant un coton imbibé d’éther acétique (pour les tuer).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les conserver longtemps en bon état dans de l’alcool  glycérinée.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98072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Morphologie externe 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(d’une ouvrière)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000" dirty="0" smtClean="0">
                <a:latin typeface="Times New Roman" pitchFamily="18" charset="0"/>
                <a:cs typeface="Times New Roman" pitchFamily="18" charset="0"/>
              </a:rPr>
            </a:b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CORPS :</a:t>
            </a:r>
            <a:endParaRPr lang="fr-FR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corps est brunâtre et velu.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Distinguer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trois parties qui caractérisent les insectes :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tête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thorax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abdomen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5696" y="6093296"/>
            <a:ext cx="54133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</a:t>
            </a:r>
            <a:r>
              <a:rPr lang="fr-FR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gend</a:t>
            </a:r>
            <a:r>
              <a:rPr lang="fr-FR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lang="fr-FR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Abeille </a:t>
            </a:r>
            <a:r>
              <a:rPr lang="fr-FR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Apis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mellifera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ouvri</a:t>
            </a:r>
            <a:r>
              <a:rPr lang="fr-FR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è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073" y="2672854"/>
            <a:ext cx="6358120" cy="324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4084" y="6318941"/>
            <a:ext cx="22036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Langue (</a:t>
            </a:r>
            <a:r>
              <a:rPr lang="fr-FR" sz="2400" dirty="0" err="1" smtClean="0"/>
              <a:t>glosse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ben\Pictures\ABEI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570777"/>
            <a:ext cx="7962930" cy="531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11989</TotalTime>
  <Words>755</Words>
  <Application>Microsoft Office PowerPoint</Application>
  <PresentationFormat>Affichage à l'écran (4:3)</PresentationFormat>
  <Paragraphs>152</Paragraphs>
  <Slides>35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 TP  03  Etude pratique d’un Arthropode (Insecte) : L’abeille Apis mellifera   </vt:lpstr>
      <vt:lpstr>But</vt:lpstr>
      <vt:lpstr>Travail à faire </vt:lpstr>
      <vt:lpstr>Introduction</vt:lpstr>
      <vt:lpstr>Classification</vt:lpstr>
      <vt:lpstr>Matériel utilisé </vt:lpstr>
      <vt:lpstr>Diapositive 7</vt:lpstr>
      <vt:lpstr> Morphologie externe  (d’une ouvrière) 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Travail personnel  à remettre 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DE 2EME ANNEE SNV MODULE ZOOLOGIE</dc:title>
  <dc:creator>USER</dc:creator>
  <cp:lastModifiedBy>ACER</cp:lastModifiedBy>
  <cp:revision>72</cp:revision>
  <dcterms:created xsi:type="dcterms:W3CDTF">2015-10-23T20:19:41Z</dcterms:created>
  <dcterms:modified xsi:type="dcterms:W3CDTF">2021-11-08T15:11:02Z</dcterms:modified>
</cp:coreProperties>
</file>