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31"/>
  </p:notesMasterIdLst>
  <p:handoutMasterIdLst>
    <p:handoutMasterId r:id="rId32"/>
  </p:handoutMasterIdLst>
  <p:sldIdLst>
    <p:sldId id="256" r:id="rId3"/>
    <p:sldId id="326" r:id="rId4"/>
    <p:sldId id="327" r:id="rId5"/>
    <p:sldId id="328" r:id="rId6"/>
    <p:sldId id="357" r:id="rId7"/>
    <p:sldId id="329" r:id="rId8"/>
    <p:sldId id="330" r:id="rId9"/>
    <p:sldId id="358" r:id="rId10"/>
    <p:sldId id="331" r:id="rId11"/>
    <p:sldId id="359" r:id="rId12"/>
    <p:sldId id="332" r:id="rId13"/>
    <p:sldId id="335" r:id="rId14"/>
    <p:sldId id="336" r:id="rId15"/>
    <p:sldId id="337" r:id="rId16"/>
    <p:sldId id="338" r:id="rId17"/>
    <p:sldId id="339" r:id="rId18"/>
    <p:sldId id="340" r:id="rId19"/>
    <p:sldId id="342" r:id="rId20"/>
    <p:sldId id="343" r:id="rId21"/>
    <p:sldId id="344" r:id="rId22"/>
    <p:sldId id="345" r:id="rId23"/>
    <p:sldId id="346" r:id="rId24"/>
    <p:sldId id="347" r:id="rId25"/>
    <p:sldId id="348" r:id="rId26"/>
    <p:sldId id="349" r:id="rId27"/>
    <p:sldId id="351" r:id="rId28"/>
    <p:sldId id="352" r:id="rId29"/>
    <p:sldId id="353" r:id="rId30"/>
  </p:sldIdLst>
  <p:sldSz cx="9720263" cy="6480175"/>
  <p:notesSz cx="7559675" cy="10691813"/>
  <p:defaultTextStyle>
    <a:defPPr>
      <a:defRPr lang="en-GB"/>
    </a:defPPr>
    <a:lvl1pPr algn="l" defTabSz="449263" rtl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rebuchet MS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rebuchet MS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rebuchet MS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rebuchet MS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rebuchet M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3630"/>
    <a:srgbClr val="A67E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672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32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Times New Roman" pitchFamily="16" charset="0"/>
              <a:buNone/>
              <a:defRPr sz="1200">
                <a:latin typeface="Trebuchet MS" pitchFamily="32" charset="0"/>
              </a:defRPr>
            </a:lvl1pPr>
          </a:lstStyle>
          <a:p>
            <a:pPr>
              <a:defRPr/>
            </a:pPr>
            <a:r>
              <a:rPr lang="ar-SA"/>
              <a:t>للل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Font typeface="Times New Roman" pitchFamily="16" charset="0"/>
              <a:buNone/>
              <a:defRPr sz="1200">
                <a:latin typeface="Trebuchet MS" pitchFamily="32" charset="0"/>
              </a:defRPr>
            </a:lvl1pPr>
          </a:lstStyle>
          <a:p>
            <a:pPr>
              <a:defRPr/>
            </a:pPr>
            <a:fld id="{E7682859-FCD9-48A1-BAEC-8C963EE7192B}" type="datetimeFigureOut">
              <a:rPr lang="fr-FR"/>
              <a:pPr>
                <a:defRPr/>
              </a:pPr>
              <a:t>13/03/2022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Times New Roman" pitchFamily="16" charset="0"/>
              <a:buNone/>
              <a:defRPr sz="1200">
                <a:latin typeface="Trebuchet MS" pitchFamily="32" charset="0"/>
              </a:defRPr>
            </a:lvl1pPr>
          </a:lstStyle>
          <a:p>
            <a:pPr>
              <a:defRPr/>
            </a:pPr>
            <a:r>
              <a:rPr lang="ar-SA"/>
              <a:t>للل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Font typeface="Times New Roman" pitchFamily="16" charset="0"/>
              <a:buNone/>
              <a:defRPr sz="1200">
                <a:latin typeface="Trebuchet MS" pitchFamily="32" charset="0"/>
              </a:defRPr>
            </a:lvl1pPr>
          </a:lstStyle>
          <a:p>
            <a:pPr>
              <a:defRPr/>
            </a:pPr>
            <a:fld id="{862C7F48-9A91-4A4C-86E9-A103ECF9D7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1566746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hdr"/>
          </p:nvPr>
        </p:nvSpPr>
        <p:spPr bwMode="auto">
          <a:xfrm>
            <a:off x="720725" y="179388"/>
            <a:ext cx="2446338" cy="358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宋体-18030" charset="0"/>
                <a:cs typeface="宋体-18030" charset="0"/>
              </a:defRPr>
            </a:lvl1pPr>
          </a:lstStyle>
          <a:p>
            <a:r>
              <a:rPr lang="ar-SA"/>
              <a:t>للل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4392613" y="179388"/>
            <a:ext cx="2446337" cy="358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宋体-18030" charset="0"/>
                <a:cs typeface="宋体-1803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720725" y="10152063"/>
            <a:ext cx="2446338" cy="358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ea typeface="宋体-18030" charset="0"/>
                <a:cs typeface="宋体-18030" charset="0"/>
              </a:defRPr>
            </a:lvl1pPr>
          </a:lstStyle>
          <a:p>
            <a:r>
              <a:rPr lang="ar-SA"/>
              <a:t>للل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4392613" y="10152063"/>
            <a:ext cx="2446337" cy="358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宋体-18030" charset="0"/>
                <a:cs typeface="宋体-18030" charset="0"/>
              </a:defRPr>
            </a:lvl1pPr>
          </a:lstStyle>
          <a:p>
            <a:pPr>
              <a:defRPr/>
            </a:pPr>
            <a:fld id="{D4D0966F-3C63-4E21-84AA-D3CADDB6D1A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3891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3078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 smtClean="0"/>
          </a:p>
        </p:txBody>
      </p:sp>
    </p:spTree>
    <p:extLst>
      <p:ext uri="{BB962C8B-B14F-4D97-AF65-F5344CB8AC3E}">
        <p14:creationId xmlns:p14="http://schemas.microsoft.com/office/powerpoint/2010/main" val="250198631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2FF4246-A0EF-4021-A664-C97EB05F45D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4888" y="1027113"/>
            <a:ext cx="554990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6050" cy="4106863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  <p:sp>
        <p:nvSpPr>
          <p:cNvPr id="39941" name="Espace réservé du pied de page 4"/>
          <p:cNvSpPr>
            <a:spLocks noGrp="1"/>
          </p:cNvSpPr>
          <p:nvPr>
            <p:ph type="ftr" sz="quarter"/>
          </p:nvPr>
        </p:nvSpPr>
        <p:spPr>
          <a:noFill/>
        </p:spPr>
        <p:txBody>
          <a:bodyPr/>
          <a:lstStyle/>
          <a:p>
            <a:r>
              <a:rPr lang="ar-SA"/>
              <a:t>للل</a:t>
            </a:r>
            <a:endParaRPr lang="en-US"/>
          </a:p>
        </p:txBody>
      </p:sp>
      <p:sp>
        <p:nvSpPr>
          <p:cNvPr id="39942" name="Espace réservé de l'en-tête 5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ar-SA"/>
              <a:t>للل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1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8663" y="2012950"/>
            <a:ext cx="8262937" cy="138906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57325" y="3671888"/>
            <a:ext cx="6805613" cy="16557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3FEFF-A142-4BE0-BEDF-46C7090EC0C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F08AA-BE50-4ACD-BED6-6E0536ECE91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62813" y="1516063"/>
            <a:ext cx="2257425" cy="4275137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85775" y="1516063"/>
            <a:ext cx="6624638" cy="427513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8FA24-CF2C-4B80-B219-9A6AA2CB7F6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8663" y="2012950"/>
            <a:ext cx="8262937" cy="138906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57325" y="3671888"/>
            <a:ext cx="6805613" cy="16557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31915-8BD3-45D8-A1E6-C6F1DCBDC96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C2161-29AD-46AA-B22A-0DC9685AD2B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8350" y="4164013"/>
            <a:ext cx="8261350" cy="12874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68350" y="2746375"/>
            <a:ext cx="8261350" cy="14176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50E6F-F40E-4E64-B0FA-AED9805134F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14375" y="1360488"/>
            <a:ext cx="40735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40300" y="1360488"/>
            <a:ext cx="40735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1306A-38B7-4FF6-82EE-9D0D14DB254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874871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5775" y="1450975"/>
            <a:ext cx="429577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5775" y="2055813"/>
            <a:ext cx="429577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937125" y="1450975"/>
            <a:ext cx="4297363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937125" y="2055813"/>
            <a:ext cx="4297363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20A18-ABA4-4587-8101-E36039F3711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74B2B-4129-4586-921C-F99A6BFD8C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325B0-4B06-4F63-9AB2-EB38D6A8934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31988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00475" y="258763"/>
            <a:ext cx="5434013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85775" y="1355725"/>
            <a:ext cx="31988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E496F-9CEF-4B20-8F0F-955F3A00ECC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69DB3-849B-491A-90DE-AC35160F3A8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05000" y="4535488"/>
            <a:ext cx="58324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05000" y="579438"/>
            <a:ext cx="58324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05000" y="5072063"/>
            <a:ext cx="58324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17291-2581-4DA6-8E08-8A4F3FC25A6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A2792-BED1-4099-9973-D9D411F4D26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91325" y="652463"/>
            <a:ext cx="2222500" cy="52292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3825" y="652463"/>
            <a:ext cx="6515100" cy="52292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64EB5-0BF5-47D8-B255-B5207575717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8350" y="4164013"/>
            <a:ext cx="8261350" cy="12874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68350" y="2746375"/>
            <a:ext cx="8261350" cy="14176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E1AA3-721A-411A-B8BB-12A40ED9324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85775" y="1516063"/>
            <a:ext cx="4295775" cy="427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33950" y="1516063"/>
            <a:ext cx="4297363" cy="427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F8383-D451-437B-89AE-636EFDF37D8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8748713" cy="10810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5775" y="1450975"/>
            <a:ext cx="429577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5775" y="2055813"/>
            <a:ext cx="4295775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937125" y="1450975"/>
            <a:ext cx="4297363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937125" y="2055813"/>
            <a:ext cx="4297363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3B61A-CFA5-4142-9921-6C28EC68DFB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882F5-4FB3-428A-83F0-9C496326525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E81EB-2EA8-4133-8D10-F252E9D1E16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5775" y="258763"/>
            <a:ext cx="3198813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00475" y="258763"/>
            <a:ext cx="5434013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85775" y="1355725"/>
            <a:ext cx="31988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08BB6-7CE9-4075-BAFB-8884400781D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05000" y="4535488"/>
            <a:ext cx="58324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05000" y="579438"/>
            <a:ext cx="58324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05000" y="5072063"/>
            <a:ext cx="58324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3980E-D005-4075-BC5C-BA3D75C5996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dt"/>
          </p:nvPr>
        </p:nvSpPr>
        <p:spPr bwMode="auto">
          <a:xfrm>
            <a:off x="714375" y="6032500"/>
            <a:ext cx="2914650" cy="309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sldNum"/>
          </p:nvPr>
        </p:nvSpPr>
        <p:spPr bwMode="auto">
          <a:xfrm>
            <a:off x="3698875" y="6032500"/>
            <a:ext cx="2330450" cy="309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800" b="1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4E67021-7BB8-42DC-8B9A-A28579EE7E1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6099175" y="6032500"/>
            <a:ext cx="2914650" cy="309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defRPr sz="1800" b="1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r>
              <a:rPr lang="ar-SA"/>
              <a:t>الفصل الأول مدخل الى </a:t>
            </a:r>
            <a:endParaRPr lang="en-US"/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470025" y="2913063"/>
            <a:ext cx="8050213" cy="1081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format|</a:t>
            </a:r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5775" y="1516063"/>
            <a:ext cx="8745538" cy="4275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381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400" b="1">
          <a:solidFill>
            <a:srgbClr val="FF6633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4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2pPr>
      <a:lvl3pPr algn="ctr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4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3pPr>
      <a:lvl4pPr algn="ctr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4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4pPr>
      <a:lvl5pPr algn="ctr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4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5pPr>
      <a:lvl6pPr marL="2514600" indent="-228600" algn="ctr" defTabSz="449263" rtl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4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6pPr>
      <a:lvl7pPr marL="2971800" indent="-228600" algn="ctr" defTabSz="449263" rtl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4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7pPr>
      <a:lvl8pPr marL="3429000" indent="-228600" algn="ctr" defTabSz="449263" rtl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4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8pPr>
      <a:lvl9pPr marL="3886200" indent="-228600" algn="ctr" defTabSz="449263" rtl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4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pitchFamily="18" charset="0"/>
        <a:buChar char="•"/>
        <a:defRPr sz="27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975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738"/>
        </a:spcAft>
        <a:buClr>
          <a:srgbClr val="000000"/>
        </a:buClr>
        <a:buSzPct val="100000"/>
        <a:buFont typeface="Times New Roman" pitchFamily="18" charset="0"/>
        <a:buChar char="•"/>
        <a:defRPr sz="21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488"/>
        </a:spcAft>
        <a:buClr>
          <a:srgbClr val="000000"/>
        </a:buClr>
        <a:buSzPct val="100000"/>
        <a:buFont typeface="Times New Roman" pitchFamily="18" charset="0"/>
        <a:buChar char="–"/>
        <a:defRPr sz="17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8" charset="0"/>
        <a:buChar char="»"/>
        <a:defRPr sz="17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dt"/>
          </p:nvPr>
        </p:nvSpPr>
        <p:spPr bwMode="auto">
          <a:xfrm>
            <a:off x="714375" y="6032500"/>
            <a:ext cx="2914650" cy="309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800" b="1">
                <a:solidFill>
                  <a:srgbClr val="5C8526"/>
                </a:solidFill>
                <a:latin typeface="Times New Roman" pitchFamily="16" charset="0"/>
                <a:ea typeface="宋体-18030" charset="0"/>
                <a:cs typeface="宋体-1803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ldNum"/>
          </p:nvPr>
        </p:nvSpPr>
        <p:spPr bwMode="auto">
          <a:xfrm>
            <a:off x="3698875" y="6032500"/>
            <a:ext cx="2330450" cy="309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800" b="1">
                <a:solidFill>
                  <a:srgbClr val="5C8526"/>
                </a:solidFill>
                <a:latin typeface="Times New Roman" pitchFamily="16" charset="0"/>
                <a:ea typeface="宋体-18030" charset="0"/>
                <a:cs typeface="宋体-18030" charset="0"/>
              </a:defRPr>
            </a:lvl1pPr>
          </a:lstStyle>
          <a:p>
            <a:pPr>
              <a:defRPr/>
            </a:pPr>
            <a:fld id="{FA6AEFDB-8B97-408B-8B99-559B461873B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ftr"/>
          </p:nvPr>
        </p:nvSpPr>
        <p:spPr bwMode="auto">
          <a:xfrm>
            <a:off x="6099175" y="6032500"/>
            <a:ext cx="2914650" cy="309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800" b="1">
                <a:solidFill>
                  <a:srgbClr val="5C8526"/>
                </a:solidFill>
                <a:latin typeface="Times New Roman" pitchFamily="16" charset="0"/>
                <a:cs typeface="Times New Roman" pitchFamily="16" charset="0"/>
              </a:defRPr>
            </a:lvl1pPr>
          </a:lstStyle>
          <a:p>
            <a:pPr>
              <a:defRPr/>
            </a:pPr>
            <a:r>
              <a:rPr lang="ar-SA"/>
              <a:t>الفصل الأول مدخل الى </a:t>
            </a:r>
            <a:endParaRPr lang="en-US"/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3825" y="652463"/>
            <a:ext cx="7213600" cy="727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|Click to edit the title text format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75" y="1360488"/>
            <a:ext cx="8299450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10206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100" b="1">
          <a:solidFill>
            <a:srgbClr val="FF6633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1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2pPr>
      <a:lvl3pPr algn="ctr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1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3pPr>
      <a:lvl4pPr algn="ctr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1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4pPr>
      <a:lvl5pPr algn="ctr" defTabSz="449263" rtl="0" eaLnBrk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1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5pPr>
      <a:lvl6pPr marL="2514600" indent="-228600" algn="ctr" defTabSz="449263" rtl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1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6pPr>
      <a:lvl7pPr marL="2971800" indent="-228600" algn="ctr" defTabSz="449263" rtl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1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7pPr>
      <a:lvl8pPr marL="3429000" indent="-228600" algn="ctr" defTabSz="449263" rtl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1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8pPr>
      <a:lvl9pPr marL="3886200" indent="-228600" algn="ctr" defTabSz="449263" rtl="0" fontAlgn="base" hangingPunct="0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100" b="1">
          <a:solidFill>
            <a:srgbClr val="FF6633"/>
          </a:solidFill>
          <a:latin typeface="Candara" pitchFamily="32" charset="0"/>
          <a:ea typeface="Candara" pitchFamily="32" charset="0"/>
          <a:cs typeface="Candara" pitchFamily="32" charset="0"/>
        </a:defRPr>
      </a:lvl9pPr>
    </p:titleStyle>
    <p:bodyStyle>
      <a:lvl1pPr marL="342900" indent="-342900" algn="l" defTabSz="449263" rtl="0" eaLnBrk="0" fontAlgn="base" hangingPunct="0">
        <a:lnSpc>
          <a:spcPct val="97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pitchFamily="18" charset="0"/>
        <a:buChar char="•"/>
        <a:defRPr sz="2700">
          <a:solidFill>
            <a:srgbClr val="666666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7000"/>
        </a:lnSpc>
        <a:spcBef>
          <a:spcPct val="0"/>
        </a:spcBef>
        <a:spcAft>
          <a:spcPts val="975"/>
        </a:spcAft>
        <a:buClr>
          <a:srgbClr val="000000"/>
        </a:buClr>
        <a:buSzPct val="100000"/>
        <a:buFont typeface="Times New Roman" pitchFamily="18" charset="0"/>
        <a:buChar char="–"/>
        <a:defRPr sz="2400">
          <a:solidFill>
            <a:srgbClr val="666666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7000"/>
        </a:lnSpc>
        <a:spcBef>
          <a:spcPct val="0"/>
        </a:spcBef>
        <a:spcAft>
          <a:spcPts val="738"/>
        </a:spcAft>
        <a:buClr>
          <a:srgbClr val="000000"/>
        </a:buClr>
        <a:buSzPct val="100000"/>
        <a:buFont typeface="Times New Roman" pitchFamily="18" charset="0"/>
        <a:buChar char="•"/>
        <a:defRPr sz="2100">
          <a:solidFill>
            <a:srgbClr val="666666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7000"/>
        </a:lnSpc>
        <a:spcBef>
          <a:spcPct val="0"/>
        </a:spcBef>
        <a:spcAft>
          <a:spcPts val="488"/>
        </a:spcAft>
        <a:buClr>
          <a:srgbClr val="000000"/>
        </a:buClr>
        <a:buSzPct val="100000"/>
        <a:buFont typeface="Times New Roman" pitchFamily="18" charset="0"/>
        <a:buChar char="–"/>
        <a:defRPr sz="1700">
          <a:solidFill>
            <a:srgbClr val="666666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7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8" charset="0"/>
        <a:buChar char="»"/>
        <a:defRPr sz="17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7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666666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7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666666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7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666666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7000"/>
        </a:lnSpc>
        <a:spcBef>
          <a:spcPct val="0"/>
        </a:spcBef>
        <a:spcAft>
          <a:spcPts val="250"/>
        </a:spcAft>
        <a:buClr>
          <a:srgbClr val="000000"/>
        </a:buClr>
        <a:buSzPct val="100000"/>
        <a:buFont typeface="Times New Roman" pitchFamily="16" charset="0"/>
        <a:defRPr sz="1700">
          <a:solidFill>
            <a:srgbClr val="666666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FDA8B6B-FF19-4BCC-B3EA-06227F67BE3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087959"/>
            <a:ext cx="9390063" cy="1008112"/>
          </a:xfrm>
        </p:spPr>
        <p:txBody>
          <a:bodyPr tIns="8568"/>
          <a:lstStyle/>
          <a:p>
            <a:pPr eaLnBrk="1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ar-DZ" sz="60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  <a:t>إعلام </a:t>
            </a:r>
            <a:r>
              <a:rPr lang="ar-DZ" sz="60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  <a:t>آلي </a:t>
            </a:r>
            <a:r>
              <a:rPr lang="ar-DZ" sz="60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  <a:t>1</a:t>
            </a:r>
            <a:r>
              <a:rPr lang="fr-FR" sz="60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  <a:t/>
            </a:r>
            <a:br>
              <a:rPr lang="fr-FR" sz="60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</a:br>
            <a:r>
              <a:rPr lang="ar-DZ" sz="48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  <a:t>الدرس 2</a:t>
            </a:r>
            <a:r>
              <a:rPr lang="fr-FR" sz="48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  <a:t/>
            </a:r>
            <a:br>
              <a:rPr lang="fr-FR" sz="48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</a:br>
            <a:r>
              <a:rPr lang="ar-DZ" sz="48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  <a:t>أنظمة </a:t>
            </a:r>
            <a:r>
              <a:rPr lang="ar-DZ" sz="48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  <a:t>التعداد و الحساب</a:t>
            </a:r>
            <a:r>
              <a:rPr lang="fr-FR" sz="48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  <a:t> </a:t>
            </a:r>
            <a:r>
              <a:rPr lang="ar-DZ" sz="48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  <a:t/>
            </a:r>
            <a:br>
              <a:rPr lang="ar-DZ" sz="48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</a:br>
            <a:r>
              <a:rPr lang="fr-FR" sz="60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  <a:t/>
            </a:r>
            <a:br>
              <a:rPr lang="fr-FR" sz="600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ndalus" pitchFamily="2" charset="-78"/>
              </a:rPr>
            </a:br>
            <a:endParaRPr lang="en-US" sz="60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Andalus" pitchFamily="2" charset="-7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B6BBC23-9051-4428-9BE7-4467171A9E34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5900" y="1168400"/>
            <a:ext cx="9504363" cy="1285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ar-DZ" sz="80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نظام العد </a:t>
            </a:r>
            <a:r>
              <a:rPr lang="ar-SA" sz="80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السادس عشر</a:t>
            </a:r>
            <a:r>
              <a:rPr lang="ar-DZ" sz="80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ي</a:t>
            </a:r>
            <a:endParaRPr lang="fr-FR" sz="8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525838"/>
            <a:ext cx="9720263" cy="19732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fr-FR" sz="5400" b="1" dirty="0">
                <a:solidFill>
                  <a:schemeClr val="tx1"/>
                </a:solidFill>
                <a:latin typeface="Century Gothic" pitchFamily="34" charset="0"/>
                <a:cs typeface="Arial" pitchFamily="34" charset="0"/>
              </a:rPr>
              <a:t>Système Hexadécimal</a:t>
            </a:r>
          </a:p>
          <a:p>
            <a:pPr algn="just" rtl="1">
              <a:defRPr/>
            </a:pPr>
            <a:endParaRPr lang="fr-FR" sz="72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675" y="1311275"/>
            <a:ext cx="9580563" cy="4641850"/>
          </a:xfrm>
        </p:spPr>
        <p:txBody>
          <a:bodyPr/>
          <a:lstStyle/>
          <a:p>
            <a:pPr algn="r" rtl="1">
              <a:defRPr/>
            </a:pPr>
            <a:r>
              <a:rPr lang="ar-SA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من الأنظمة المهمة المستخدمة في الحاسبات الالكترونية أساسه العدد </a:t>
            </a:r>
            <a:r>
              <a:rPr lang="ar-SA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(16)</a:t>
            </a:r>
            <a:endParaRPr lang="fr-FR" sz="28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r" rtl="1">
              <a:defRPr/>
            </a:pPr>
            <a:r>
              <a:rPr lang="ar-SA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عدد الرموز المستخدمة في تشكيل أعداد النظام هي 16 رمز وهي:</a:t>
            </a:r>
            <a:endParaRPr lang="fr-FR" sz="28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ctr" rtl="1">
              <a:buFont typeface="Times New Roman" pitchFamily="18" charset="0"/>
              <a:buNone/>
              <a:defRPr/>
            </a:pPr>
            <a:r>
              <a:rPr lang="en-US" sz="2400" b="1" dirty="0" smtClean="0">
                <a:latin typeface="Arial" charset="0"/>
                <a:cs typeface="Arial" charset="0"/>
              </a:rPr>
              <a:t>   </a:t>
            </a:r>
            <a:r>
              <a:rPr lang="en-US" sz="24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(F , E, D, C, B, A,  9, 8, 7, 6, 5, 4, 3, 2, 1, 0)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 </a:t>
            </a:r>
            <a:endParaRPr lang="fr-FR" sz="28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r" rtl="1">
              <a:buFont typeface="Times New Roman" pitchFamily="18" charset="0"/>
              <a:buNone/>
              <a:defRPr/>
            </a:pPr>
            <a:r>
              <a:rPr lang="fr-FR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        </a:t>
            </a:r>
            <a:r>
              <a:rPr lang="ar-SA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مثال</a:t>
            </a:r>
            <a:r>
              <a:rPr lang="fr-FR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     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(2D6.F3)</a:t>
            </a:r>
            <a:r>
              <a:rPr lang="en-US" sz="2400" b="1" baseline="-25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16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, (10011.1)</a:t>
            </a:r>
            <a:r>
              <a:rPr lang="en-US" sz="2400" b="1" baseline="-25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16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, (FB2)</a:t>
            </a:r>
            <a:r>
              <a:rPr lang="en-US" sz="2400" b="1" baseline="-25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16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, (0.257)</a:t>
            </a:r>
            <a:r>
              <a:rPr lang="en-US" sz="2400" b="1" baseline="-25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16</a:t>
            </a:r>
            <a:r>
              <a:rPr lang="en-US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endParaRPr lang="fr-FR" sz="28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>
              <a:defRPr/>
            </a:pPr>
            <a:r>
              <a:rPr lang="fr-FR" sz="2800" b="1" dirty="0" smtClean="0">
                <a:latin typeface="Arial" charset="0"/>
                <a:cs typeface="Arial" charset="0"/>
              </a:rPr>
              <a:t> </a:t>
            </a:r>
            <a:r>
              <a:rPr lang="ar-SA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حلل العدد 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(3A1.7F)</a:t>
            </a:r>
            <a:r>
              <a:rPr lang="en-US" sz="2800" b="1" baseline="-25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16</a:t>
            </a:r>
            <a:r>
              <a:rPr lang="ar-SA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: </a:t>
            </a:r>
            <a:endParaRPr lang="fr-FR" sz="28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buFont typeface="Times New Roman" pitchFamily="18" charset="0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(3A1.7F)</a:t>
            </a:r>
            <a:r>
              <a:rPr lang="en-US" sz="2800" b="1" baseline="-25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16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= (1*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16</a:t>
            </a:r>
            <a:r>
              <a:rPr lang="en-US" sz="2800" b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0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  <a:r>
              <a:rPr lang="en-US" sz="2800" b="1" baseline="30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+(10*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16</a:t>
            </a:r>
            <a:r>
              <a:rPr lang="en-US" sz="2800" b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1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)+(3*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16</a:t>
            </a:r>
            <a:r>
              <a:rPr lang="en-US" sz="2800" b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2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  <a:r>
              <a:rPr lang="en-US" sz="2800" b="1" baseline="30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+(7*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16</a:t>
            </a:r>
            <a:r>
              <a:rPr lang="en-US" sz="2800" b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-1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)+(</a:t>
            </a:r>
            <a:r>
              <a:rPr lang="ar-SA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15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*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16</a:t>
            </a:r>
            <a:r>
              <a:rPr lang="en-US" sz="2800" b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-2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</a:p>
          <a:p>
            <a:pPr>
              <a:buFont typeface="Times New Roman" pitchFamily="18" charset="0"/>
              <a:buNone/>
              <a:defRPr/>
            </a:pPr>
            <a:r>
              <a:rPr lang="en-US" sz="2800" b="1" dirty="0" smtClean="0">
                <a:latin typeface="Arial" charset="0"/>
                <a:cs typeface="Arial" charset="0"/>
              </a:rPr>
              <a:t>                 </a:t>
            </a: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= 1 + 160 + 768 + 0,44 + 0,06</a:t>
            </a:r>
          </a:p>
          <a:p>
            <a:pPr>
              <a:buFont typeface="Times New Roman" pitchFamily="18" charset="0"/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        =  929,5  </a:t>
            </a:r>
            <a:endParaRPr lang="fr-FR" sz="28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>
              <a:buFont typeface="Times New Roman" pitchFamily="18" charset="0"/>
              <a:buNone/>
              <a:defRPr/>
            </a:pPr>
            <a:endParaRPr lang="fr-FR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2D63353-7F20-4B2E-9C58-EC4008E5A917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32488" y="585788"/>
            <a:ext cx="3571875" cy="6302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ar-S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النظام السادس عشر</a:t>
            </a:r>
            <a:r>
              <a:rPr lang="ar-DZ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ي</a:t>
            </a:r>
            <a:endParaRPr lang="fr-FR" sz="3600" dirty="0">
              <a:solidFill>
                <a:schemeClr val="tx1">
                  <a:lumMod val="75000"/>
                  <a:lumOff val="2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8925" y="585788"/>
            <a:ext cx="5143500" cy="633412"/>
          </a:xfrm>
          <a:prstGeom prst="rect">
            <a:avLst/>
          </a:prstGeom>
        </p:spPr>
        <p:txBody>
          <a:bodyPr>
            <a:spAutoFit/>
          </a:bodyPr>
          <a:lstStyle/>
          <a:p>
            <a:pPr rtl="1">
              <a:defRPr/>
            </a:pPr>
            <a:r>
              <a:rPr lang="fr-FR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Système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 Hexadecimal </a:t>
            </a:r>
            <a:endParaRPr lang="fr-FR" sz="3600" dirty="0">
              <a:solidFill>
                <a:schemeClr val="tx1">
                  <a:lumMod val="75000"/>
                  <a:lumOff val="2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315E1AA-834A-438B-88A8-05231FE6AF70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0" y="1382713"/>
            <a:ext cx="9720263" cy="29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96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التحويلات </a:t>
            </a:r>
            <a:endParaRPr lang="fr-FR" sz="9600" b="1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 rtl="1"/>
            <a:r>
              <a:rPr lang="ar-SA" sz="96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بين الأنظمة العددية</a:t>
            </a:r>
            <a:endParaRPr lang="fr-FR" sz="9600" b="1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7D0CBBE-2211-4D46-97D4-73DE7F3050B7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0" y="1382713"/>
            <a:ext cx="9361488" cy="296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96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التحويل من </a:t>
            </a:r>
            <a:r>
              <a:rPr lang="ar-DZ" sz="96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أي </a:t>
            </a:r>
            <a:r>
              <a:rPr lang="ar-SA" sz="96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نظام </a:t>
            </a:r>
            <a:endParaRPr lang="fr-FR" sz="9600" b="1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ar-SA" sz="96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إلى النظام العشري</a:t>
            </a:r>
            <a:endParaRPr lang="fr-FR" sz="9600" b="1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0213" y="1311275"/>
            <a:ext cx="9074150" cy="4857750"/>
          </a:xfrm>
        </p:spPr>
        <p:txBody>
          <a:bodyPr/>
          <a:lstStyle/>
          <a:p>
            <a:pPr algn="r" rtl="1"/>
            <a:r>
              <a:rPr lang="ar-SA" sz="2800" b="1" smtClean="0">
                <a:latin typeface="Arial" charset="0"/>
                <a:cs typeface="Arial" charset="0"/>
              </a:rPr>
              <a:t>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لتحويل أي عدد من أي نظام عددي إلى النظام العشري</a:t>
            </a:r>
            <a:r>
              <a:rPr lang="fr-F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: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algn="r" rtl="1">
              <a:buClr>
                <a:srgbClr val="FF0000"/>
              </a:buClr>
              <a:buFont typeface="Arial" charset="0"/>
              <a:buChar char="•"/>
            </a:pPr>
            <a:r>
              <a:rPr lang="ar-SA" sz="2400" b="1" smtClean="0">
                <a:solidFill>
                  <a:schemeClr val="tx1"/>
                </a:solidFill>
                <a:latin typeface="Arial" charset="0"/>
                <a:cs typeface="Arial" charset="0"/>
              </a:rPr>
              <a:t>يتم تحليل العدد إلى مراتبه اعتمادا على أساس ذلك النظام</a:t>
            </a:r>
            <a:endParaRPr lang="fr-FR" sz="24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algn="r" rtl="1">
              <a:buClr>
                <a:srgbClr val="FF0000"/>
              </a:buClr>
              <a:buFont typeface="Arial" charset="0"/>
              <a:buChar char="•"/>
            </a:pPr>
            <a:r>
              <a:rPr lang="ar-SA" sz="24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ثم جمع الحدود،</a:t>
            </a:r>
            <a:endParaRPr lang="fr-FR" sz="24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algn="r" rtl="1">
              <a:buClr>
                <a:srgbClr val="FF0000"/>
              </a:buClr>
              <a:buFont typeface="Arial" charset="0"/>
              <a:buChar char="•"/>
            </a:pPr>
            <a:r>
              <a:rPr lang="ar-SA" sz="24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والعدد الناتج من الجمع سيكون هو العدد في النظام العشري.</a:t>
            </a:r>
            <a:endParaRPr lang="fr-FR" sz="24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 algn="r" rtl="1"/>
            <a:endParaRPr lang="fr-FR" sz="2400" b="1" smtClean="0">
              <a:latin typeface="Arial" charset="0"/>
              <a:cs typeface="Arial" charset="0"/>
            </a:endParaRPr>
          </a:p>
          <a:p>
            <a:pPr algn="r" rtl="1">
              <a:buFont typeface="Times New Roman" pitchFamily="18" charset="0"/>
              <a:buNone/>
            </a:pPr>
            <a:r>
              <a:rPr lang="fr-FR" sz="2800" b="1" smtClean="0">
                <a:latin typeface="Arial" charset="0"/>
                <a:cs typeface="Arial" charset="0"/>
              </a:rPr>
              <a:t>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مثال</a:t>
            </a:r>
            <a:r>
              <a:rPr lang="fr-FR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(</a:t>
            </a: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1) </a:t>
            </a:r>
          </a:p>
          <a:p>
            <a:pPr algn="r" rtl="1">
              <a:buFont typeface="Times New Roman" pitchFamily="18" charset="0"/>
              <a:buNone/>
            </a:pP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               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حول العدد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(1101.01)</a:t>
            </a: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2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إلى النظام العشري</a:t>
            </a:r>
            <a:r>
              <a:rPr lang="fr-F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: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buFont typeface="Times New Roman" pitchFamily="18" charset="0"/>
              <a:buNone/>
            </a:pPr>
            <a:r>
              <a:rPr lang="en-US" sz="2800" b="1" smtClean="0">
                <a:latin typeface="Arial" charset="0"/>
                <a:cs typeface="Arial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(1101.01)</a:t>
            </a: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= 1×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0</a:t>
            </a:r>
            <a:r>
              <a:rPr lang="en-US" sz="2800" b="1" baseline="30000" smtClean="0">
                <a:latin typeface="Arial" charset="0"/>
                <a:cs typeface="Arial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+ 0×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1</a:t>
            </a:r>
            <a:r>
              <a:rPr lang="en-US" sz="2800" b="1" baseline="30000" smtClean="0">
                <a:latin typeface="Arial" charset="0"/>
                <a:cs typeface="Arial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+ 1×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latin typeface="Arial" charset="0"/>
                <a:cs typeface="Arial" charset="0"/>
              </a:rPr>
              <a:t>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+ 1×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 3</a:t>
            </a:r>
            <a:r>
              <a:rPr lang="en-US" sz="2800" b="1" baseline="30000" smtClean="0">
                <a:latin typeface="Arial" charset="0"/>
                <a:cs typeface="Arial" charset="0"/>
              </a:rPr>
              <a:t> 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+ 0×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-1</a:t>
            </a:r>
            <a:r>
              <a:rPr lang="en-US" sz="2800" b="1" baseline="30000" smtClean="0">
                <a:latin typeface="Arial" charset="0"/>
                <a:cs typeface="Arial" charset="0"/>
              </a:rPr>
              <a:t>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+ 1×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-2</a:t>
            </a:r>
            <a:r>
              <a:rPr lang="en-US" sz="2800" b="1" baseline="30000" smtClean="0">
                <a:latin typeface="Arial" charset="0"/>
                <a:cs typeface="Arial" charset="0"/>
              </a:rPr>
              <a:t> </a:t>
            </a:r>
            <a:endParaRPr lang="fr-FR" sz="2800" b="1" smtClean="0">
              <a:latin typeface="Arial" charset="0"/>
              <a:cs typeface="Arial" charset="0"/>
            </a:endParaRPr>
          </a:p>
          <a:p>
            <a:pPr>
              <a:buFont typeface="Times New Roman" pitchFamily="18" charset="0"/>
              <a:buNone/>
            </a:pP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          = 1 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  0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+   4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 8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 0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 1/4 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buFont typeface="Times New Roman" pitchFamily="18" charset="0"/>
              <a:buNone/>
            </a:pPr>
            <a:r>
              <a:rPr lang="en-US" sz="2800" b="1" smtClean="0">
                <a:latin typeface="Arial" charset="0"/>
                <a:cs typeface="Arial" charset="0"/>
              </a:rPr>
              <a:t>                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=</a:t>
            </a:r>
            <a:r>
              <a:rPr lang="en-US" sz="2800" b="1" smtClean="0">
                <a:latin typeface="Arial" charset="0"/>
                <a:cs typeface="Arial" charset="0"/>
              </a:rPr>
              <a:t>   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(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13.25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)</a:t>
            </a:r>
            <a:r>
              <a:rPr lang="en-US" sz="2800" b="1" baseline="-25000" smtClean="0">
                <a:solidFill>
                  <a:srgbClr val="FF0000"/>
                </a:solidFill>
                <a:latin typeface="Arial" charset="0"/>
                <a:cs typeface="Arial" charset="0"/>
              </a:rPr>
              <a:t>10</a:t>
            </a:r>
            <a:endParaRPr lang="fr-FR" sz="28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just" rtl="1"/>
            <a:endParaRPr lang="fr-FR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9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F77B3FD-D643-4326-B913-90641A1F4DF8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70350" y="579438"/>
            <a:ext cx="5494338" cy="6334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ar-S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التحويل من </a:t>
            </a:r>
            <a:r>
              <a:rPr lang="ar-DZ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أي </a:t>
            </a:r>
            <a:r>
              <a:rPr lang="ar-S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نظام إلى النظام العشري</a:t>
            </a:r>
            <a:endParaRPr lang="fr-FR" sz="3600" dirty="0">
              <a:solidFill>
                <a:schemeClr val="tx1">
                  <a:lumMod val="75000"/>
                  <a:lumOff val="2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88" y="1668463"/>
            <a:ext cx="9432925" cy="3071812"/>
          </a:xfrm>
        </p:spPr>
        <p:txBody>
          <a:bodyPr/>
          <a:lstStyle/>
          <a:p>
            <a:pPr algn="r" rtl="1">
              <a:buFont typeface="Times New Roman" pitchFamily="18" charset="0"/>
              <a:buNone/>
            </a:pPr>
            <a:r>
              <a:rPr lang="fr-FR" sz="2800" b="1" smtClean="0">
                <a:latin typeface="Arial" charset="0"/>
                <a:cs typeface="Arial" charset="0"/>
              </a:rPr>
              <a:t> </a:t>
            </a:r>
            <a:r>
              <a:rPr lang="fr-F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     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مثال</a:t>
            </a:r>
            <a:r>
              <a:rPr lang="fr-FR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(</a:t>
            </a: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2) </a:t>
            </a:r>
          </a:p>
          <a:p>
            <a:pPr algn="r" rtl="1">
              <a:buFont typeface="Times New Roman" pitchFamily="18" charset="0"/>
              <a:buNone/>
            </a:pPr>
            <a:endParaRPr lang="en-US" sz="2800" b="1" baseline="-2500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>
              <a:buFont typeface="Times New Roman" pitchFamily="18" charset="0"/>
              <a:buNone/>
            </a:pPr>
            <a:r>
              <a:rPr lang="fr-F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fr-F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حول العدد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(125.4)</a:t>
            </a: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8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إلى النظام العشري</a:t>
            </a:r>
            <a:r>
              <a:rPr lang="fr-F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: 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rtl="1">
              <a:buFont typeface="Times New Roman" pitchFamily="18" charset="0"/>
              <a:buNone/>
            </a:pPr>
            <a:r>
              <a:rPr lang="ar-SA" sz="2800" b="1" smtClean="0">
                <a:latin typeface="Arial" charset="0"/>
                <a:cs typeface="Arial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(125.4)</a:t>
            </a: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8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=  5×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8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0</a:t>
            </a:r>
            <a:r>
              <a:rPr lang="en-US" sz="2800" b="1" baseline="30000" smtClean="0">
                <a:latin typeface="Arial" charset="0"/>
                <a:cs typeface="Arial" charset="0"/>
              </a:rPr>
              <a:t> 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  2×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8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1</a:t>
            </a:r>
            <a:r>
              <a:rPr lang="en-US" sz="2800" b="1" baseline="30000" smtClean="0">
                <a:latin typeface="Arial" charset="0"/>
                <a:cs typeface="Arial" charset="0"/>
              </a:rPr>
              <a:t> 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  1×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8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latin typeface="Arial" charset="0"/>
                <a:cs typeface="Arial" charset="0"/>
              </a:rPr>
              <a:t> 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  4×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8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-1</a:t>
            </a:r>
            <a:r>
              <a:rPr lang="en-US" sz="2800" b="1" baseline="30000" smtClean="0">
                <a:latin typeface="Arial" charset="0"/>
                <a:cs typeface="Arial" charset="0"/>
              </a:rPr>
              <a:t> </a:t>
            </a:r>
            <a:endParaRPr lang="fr-FR" sz="2800" b="1" smtClean="0">
              <a:latin typeface="Arial" charset="0"/>
              <a:cs typeface="Arial" charset="0"/>
            </a:endParaRPr>
          </a:p>
          <a:p>
            <a:pPr rtl="1">
              <a:buFont typeface="Times New Roman" pitchFamily="18" charset="0"/>
              <a:buNone/>
            </a:pPr>
            <a:r>
              <a:rPr lang="en-US" sz="2800" b="1" smtClean="0">
                <a:latin typeface="Arial" charset="0"/>
                <a:cs typeface="Arial" charset="0"/>
              </a:rPr>
              <a:t>            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=  5×1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  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   2×8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  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  1×64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+   4×1/8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rtl="1">
              <a:buFont typeface="Times New Roman" pitchFamily="18" charset="0"/>
              <a:buNone/>
            </a:pP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      =    5      +    16      +     64    +    0.5 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rtl="1">
              <a:buFont typeface="Times New Roman" pitchFamily="18" charset="0"/>
              <a:buNone/>
            </a:pP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      = (85.5)</a:t>
            </a: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10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 eaLnBrk="1" hangingPunct="1">
              <a:lnSpc>
                <a:spcPct val="90000"/>
              </a:lnSpc>
              <a:buFont typeface="Times New Roman" pitchFamily="18" charset="0"/>
              <a:buNone/>
            </a:pPr>
            <a:endParaRPr lang="fr-FR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483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8364BD8-E989-463F-8625-C78573FC09E9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3716338" y="954088"/>
            <a:ext cx="5494337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SA" sz="36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التحويل من </a:t>
            </a:r>
            <a:r>
              <a:rPr lang="ar-DZ" sz="36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أي </a:t>
            </a:r>
            <a:r>
              <a:rPr lang="ar-SA" sz="36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نظام إلى النظام العشري</a:t>
            </a:r>
            <a:endParaRPr lang="fr-FR" sz="3600" b="1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0213" y="1668463"/>
            <a:ext cx="8931275" cy="3714750"/>
          </a:xfrm>
        </p:spPr>
        <p:txBody>
          <a:bodyPr/>
          <a:lstStyle/>
          <a:p>
            <a:pPr algn="r" rtl="1">
              <a:buFont typeface="Times New Roman" pitchFamily="18" charset="0"/>
              <a:buNone/>
            </a:pPr>
            <a:r>
              <a:rPr lang="fr-FR" sz="2800" b="1" smtClean="0">
                <a:latin typeface="Arial" charset="0"/>
                <a:cs typeface="Arial" charset="0"/>
              </a:rPr>
              <a:t>    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مثال</a:t>
            </a:r>
            <a:r>
              <a:rPr lang="fr-FR" sz="2800" b="1" smtClean="0">
                <a:solidFill>
                  <a:schemeClr val="tx1"/>
                </a:solidFill>
              </a:rPr>
              <a:t> </a:t>
            </a:r>
            <a:r>
              <a:rPr lang="fr-FR" sz="2800" b="1" baseline="-25000" smtClean="0">
                <a:solidFill>
                  <a:schemeClr val="tx1"/>
                </a:solidFill>
              </a:rPr>
              <a:t>(</a:t>
            </a:r>
            <a:r>
              <a:rPr lang="en-US" sz="2800" b="1" baseline="-25000" smtClean="0">
                <a:solidFill>
                  <a:schemeClr val="tx1"/>
                </a:solidFill>
              </a:rPr>
              <a:t>3) </a:t>
            </a:r>
          </a:p>
          <a:p>
            <a:pPr algn="r" rtl="1">
              <a:buFont typeface="Times New Roman" pitchFamily="18" charset="0"/>
              <a:buNone/>
            </a:pPr>
            <a:endParaRPr lang="fr-FR" sz="1000" b="1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algn="r" rtl="1">
              <a:buFont typeface="Times New Roman" pitchFamily="18" charset="0"/>
              <a:buNone/>
            </a:pPr>
            <a:r>
              <a:rPr lang="fr-FR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   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حول العدد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(A15.C)</a:t>
            </a: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16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إلى النظام العشري :   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rtl="1">
              <a:buFont typeface="Times New Roman" pitchFamily="18" charset="0"/>
              <a:buNone/>
            </a:pPr>
            <a:r>
              <a:rPr lang="fr-F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(A15.C)</a:t>
            </a: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16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= 5×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16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0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+ 1×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16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1</a:t>
            </a:r>
            <a:r>
              <a:rPr lang="en-US" sz="2800" b="1" baseline="30000" smtClean="0">
                <a:latin typeface="Arial" charset="0"/>
                <a:cs typeface="Arial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+ 10×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16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latin typeface="Arial" charset="0"/>
                <a:cs typeface="Arial" charset="0"/>
              </a:rPr>
              <a:t>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+ 12×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16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-1</a:t>
            </a:r>
            <a:r>
              <a:rPr lang="en-US" sz="2800" b="1" baseline="30000" smtClean="0">
                <a:latin typeface="Arial" charset="0"/>
                <a:cs typeface="Arial" charset="0"/>
              </a:rPr>
              <a:t> </a:t>
            </a:r>
            <a:endParaRPr lang="fr-FR" sz="2800" b="1" smtClean="0">
              <a:latin typeface="Arial" charset="0"/>
              <a:cs typeface="Arial" charset="0"/>
            </a:endParaRPr>
          </a:p>
          <a:p>
            <a:pPr rtl="1">
              <a:buFont typeface="Times New Roman" pitchFamily="18" charset="0"/>
              <a:buNone/>
            </a:pP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            =  5×1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+ 1×16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+ 10×256</a:t>
            </a:r>
            <a:r>
              <a:rPr lang="en-US" sz="2800" b="1" baseline="30000" smtClean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+ 12×1/16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rtl="1">
              <a:buFont typeface="Times New Roman" pitchFamily="18" charset="0"/>
              <a:buNone/>
            </a:pP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            =   5    +   16   +   2560   +   0.75 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rtl="1">
              <a:buFont typeface="Times New Roman" pitchFamily="18" charset="0"/>
              <a:buNone/>
            </a:pP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            =  (2581.75)</a:t>
            </a: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10</a:t>
            </a:r>
            <a:r>
              <a:rPr lang="en-US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endParaRPr lang="fr-FR" sz="2800" b="1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algn="just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07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A2994FC-1AE7-4EE6-977C-89D273BE65A8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70350" y="579438"/>
            <a:ext cx="5494338" cy="6334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ar-S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التحويل من </a:t>
            </a:r>
            <a:r>
              <a:rPr lang="ar-DZ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أي </a:t>
            </a:r>
            <a:r>
              <a:rPr lang="ar-S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نظام إلى النظام العشري</a:t>
            </a:r>
            <a:endParaRPr lang="fr-FR" sz="3600" dirty="0">
              <a:solidFill>
                <a:schemeClr val="tx1">
                  <a:lumMod val="75000"/>
                  <a:lumOff val="2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8C7EDDE-B291-45EC-9C15-6CA42B3FBB25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382713"/>
            <a:ext cx="9720263" cy="296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960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التحويل من النظام العشري إلى النظ</a:t>
            </a:r>
            <a:r>
              <a:rPr lang="ar-DZ" sz="960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ام</a:t>
            </a:r>
            <a:r>
              <a:rPr lang="ar-SA" sz="960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الثنائي</a:t>
            </a:r>
            <a:endParaRPr lang="fr-FR" sz="960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1787525" y="2168525"/>
            <a:ext cx="5859463" cy="285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10206" rIns="0" bIns="0"/>
          <a:lstStyle/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12  2</a:t>
            </a:r>
          </a:p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 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fr-FR" sz="2800" b="1" kern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0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fr-FR" sz="2800" b="1" kern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fr-FR" sz="2800" b="1" kern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800" b="1" kern="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0</a:t>
            </a:r>
          </a:p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         </a:t>
            </a:r>
          </a:p>
          <a:p>
            <a:pPr marL="342900" indent="-342900" eaLnBrk="0">
              <a:spcAft>
                <a:spcPts val="1213"/>
              </a:spcAft>
              <a:defRPr/>
            </a:pPr>
            <a:endParaRPr lang="fr-FR" sz="2800" b="1" kern="0" dirty="0">
              <a:solidFill>
                <a:srgbClr val="6666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7338" y="1098550"/>
            <a:ext cx="9359900" cy="4927600"/>
          </a:xfrm>
        </p:spPr>
        <p:txBody>
          <a:bodyPr/>
          <a:lstStyle/>
          <a:p>
            <a:pPr algn="r" rtl="1">
              <a:buFont typeface="Times New Roman" pitchFamily="18" charset="0"/>
              <a:buNone/>
            </a:pPr>
            <a:r>
              <a:rPr lang="ar-SA" b="1" smtClean="0">
                <a:solidFill>
                  <a:schemeClr val="tx1"/>
                </a:solidFill>
                <a:latin typeface="Arial" charset="0"/>
                <a:cs typeface="Arial" charset="0"/>
              </a:rPr>
              <a:t>مثال</a:t>
            </a:r>
            <a:r>
              <a:rPr lang="ar-DZ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fr-FR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(1)</a:t>
            </a:r>
            <a:r>
              <a:rPr lang="ar-DZ" b="1" smtClean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</a:p>
          <a:p>
            <a:pPr algn="r" rtl="1">
              <a:buFont typeface="Times New Roman" pitchFamily="18" charset="0"/>
              <a:buNone/>
            </a:pPr>
            <a:r>
              <a:rPr lang="ar-DZ" b="1" smtClean="0">
                <a:solidFill>
                  <a:schemeClr val="tx1"/>
                </a:solidFill>
                <a:latin typeface="Arial" charset="0"/>
                <a:cs typeface="Arial" charset="0"/>
              </a:rPr>
              <a:t>      </a:t>
            </a:r>
            <a:r>
              <a:rPr lang="ar-SA" b="1" smtClean="0">
                <a:solidFill>
                  <a:schemeClr val="tx1"/>
                </a:solidFill>
                <a:latin typeface="Arial" charset="0"/>
                <a:cs typeface="Arial" charset="0"/>
              </a:rPr>
              <a:t>تحويل العدد</a:t>
            </a:r>
            <a:r>
              <a:rPr lang="en-US" b="1" smtClean="0">
                <a:solidFill>
                  <a:schemeClr val="tx1"/>
                </a:solidFill>
                <a:latin typeface="Arial" charset="0"/>
                <a:cs typeface="Arial" charset="0"/>
              </a:rPr>
              <a:t>12 </a:t>
            </a:r>
            <a:r>
              <a:rPr lang="ar-DZ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ar-SA" b="1" smtClean="0">
                <a:solidFill>
                  <a:schemeClr val="tx1"/>
                </a:solidFill>
                <a:latin typeface="Arial" charset="0"/>
                <a:cs typeface="Arial" charset="0"/>
              </a:rPr>
              <a:t>من النظام العشري إلى الثنائي</a:t>
            </a:r>
            <a:r>
              <a:rPr lang="ar-DZ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ar-SA" b="1" smtClean="0">
                <a:solidFill>
                  <a:schemeClr val="tx1"/>
                </a:solidFill>
                <a:latin typeface="Arial" charset="0"/>
                <a:cs typeface="Arial" charset="0"/>
              </a:rPr>
              <a:t>:</a:t>
            </a:r>
            <a:endParaRPr lang="ar-DZ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/>
            <a:endParaRPr lang="ar-DZ" sz="2400" b="1" smtClean="0">
              <a:solidFill>
                <a:srgbClr val="000000"/>
              </a:solidFill>
            </a:endParaRPr>
          </a:p>
          <a:p>
            <a:pPr algn="r" rtl="1"/>
            <a:endParaRPr lang="ar-DZ" sz="2400" b="1" smtClean="0">
              <a:solidFill>
                <a:srgbClr val="000000"/>
              </a:solidFill>
            </a:endParaRPr>
          </a:p>
          <a:p>
            <a:pPr algn="r" rtl="1">
              <a:buFont typeface="Times New Roman" pitchFamily="18" charset="0"/>
              <a:buNone/>
            </a:pPr>
            <a:r>
              <a:rPr lang="ar-DZ" sz="2400" b="1" smtClean="0">
                <a:solidFill>
                  <a:srgbClr val="000000"/>
                </a:solidFill>
              </a:rPr>
              <a:t>      نكتب </a:t>
            </a:r>
            <a:r>
              <a:rPr lang="ar-SA" sz="2400" b="1" smtClean="0">
                <a:solidFill>
                  <a:srgbClr val="000000"/>
                </a:solidFill>
              </a:rPr>
              <a:t>النتيجة </a:t>
            </a:r>
            <a:r>
              <a:rPr lang="ar-DZ" sz="2400" b="1" smtClean="0">
                <a:solidFill>
                  <a:srgbClr val="000000"/>
                </a:solidFill>
              </a:rPr>
              <a:t>من اليسار إلى اليمين</a:t>
            </a:r>
            <a:endParaRPr lang="fr-FR" sz="2400" smtClean="0">
              <a:solidFill>
                <a:srgbClr val="000000"/>
              </a:solidFill>
            </a:endParaRPr>
          </a:p>
          <a:p>
            <a:pPr algn="r" rtl="1">
              <a:buFont typeface="Times New Roman" pitchFamily="18" charset="0"/>
              <a:buNone/>
            </a:pPr>
            <a:r>
              <a:rPr lang="ar-DZ" sz="2400" b="1" smtClean="0">
                <a:solidFill>
                  <a:srgbClr val="FF0000"/>
                </a:solidFill>
              </a:rPr>
              <a:t>     </a:t>
            </a:r>
            <a:r>
              <a:rPr lang="fr-FR" sz="2400" b="1" smtClean="0">
                <a:solidFill>
                  <a:srgbClr val="FF0000"/>
                </a:solidFill>
              </a:rPr>
              <a:t>(12)</a:t>
            </a:r>
            <a:r>
              <a:rPr lang="fr-FR" sz="2400" b="1" baseline="-25000" smtClean="0">
                <a:solidFill>
                  <a:srgbClr val="FF0000"/>
                </a:solidFill>
              </a:rPr>
              <a:t>10</a:t>
            </a:r>
            <a:r>
              <a:rPr lang="fr-FR" sz="2400" b="1" smtClean="0">
                <a:solidFill>
                  <a:srgbClr val="FF0000"/>
                </a:solidFill>
              </a:rPr>
              <a:t> = (1100)</a:t>
            </a:r>
            <a:r>
              <a:rPr lang="fr-FR" sz="2400" b="1" baseline="-25000" smtClean="0">
                <a:solidFill>
                  <a:srgbClr val="FF0000"/>
                </a:solidFill>
              </a:rPr>
              <a:t>2</a:t>
            </a:r>
            <a:r>
              <a:rPr lang="ar-DZ" sz="2400" b="1" baseline="-25000" smtClean="0">
                <a:solidFill>
                  <a:srgbClr val="FF0000"/>
                </a:solidFill>
              </a:rPr>
              <a:t>   </a:t>
            </a:r>
            <a:r>
              <a:rPr lang="fr-FR" sz="2400" b="1" baseline="-25000" smtClean="0">
                <a:solidFill>
                  <a:srgbClr val="FF0000"/>
                </a:solidFill>
              </a:rPr>
              <a:t> </a:t>
            </a:r>
            <a:endParaRPr lang="fr-FR" sz="2400" smtClean="0">
              <a:solidFill>
                <a:srgbClr val="FF0000"/>
              </a:solidFill>
            </a:endParaRPr>
          </a:p>
          <a:p>
            <a:pPr algn="r" rtl="1">
              <a:buFont typeface="Times New Roman" pitchFamily="18" charset="0"/>
              <a:buNone/>
            </a:pPr>
            <a:endParaRPr lang="fr-FR" smtClean="0"/>
          </a:p>
          <a:p>
            <a:pPr algn="r" rtl="1">
              <a:buFont typeface="Times New Roman" pitchFamily="18" charset="0"/>
              <a:buNone/>
            </a:pPr>
            <a:endParaRPr lang="ar-DZ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ar-DZ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556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03426F86-E23C-4C89-8148-87420CFDED6A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18</a:t>
            </a:fld>
            <a:endParaRPr lang="en-US" smtClean="0">
              <a:latin typeface="Times New Roman" pitchFamily="18" charset="0"/>
            </a:endParaRPr>
          </a:p>
        </p:txBody>
      </p:sp>
      <p:grpSp>
        <p:nvGrpSpPr>
          <p:cNvPr id="2" name="Groupe 17"/>
          <p:cNvGrpSpPr>
            <a:grpSpLocks/>
          </p:cNvGrpSpPr>
          <p:nvPr/>
        </p:nvGrpSpPr>
        <p:grpSpPr bwMode="auto">
          <a:xfrm>
            <a:off x="2233613" y="2187575"/>
            <a:ext cx="473075" cy="928688"/>
            <a:chOff x="2232987" y="2174324"/>
            <a:chExt cx="474492" cy="928694"/>
          </a:xfrm>
        </p:grpSpPr>
        <p:cxnSp>
          <p:nvCxnSpPr>
            <p:cNvPr id="23572" name="Connecteur droit 7"/>
            <p:cNvCxnSpPr>
              <a:cxnSpLocks noChangeShapeType="1"/>
            </p:cNvCxnSpPr>
            <p:nvPr/>
          </p:nvCxnSpPr>
          <p:spPr bwMode="auto">
            <a:xfrm rot="5400000">
              <a:off x="1769434" y="2637877"/>
              <a:ext cx="928694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3" name="Connecteur droit 8"/>
            <p:cNvCxnSpPr>
              <a:cxnSpLocks noChangeShapeType="1"/>
            </p:cNvCxnSpPr>
            <p:nvPr/>
          </p:nvCxnSpPr>
          <p:spPr bwMode="auto">
            <a:xfrm rot="10800000">
              <a:off x="2239479" y="2629846"/>
              <a:ext cx="468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4" name="Groupe 18"/>
          <p:cNvGrpSpPr>
            <a:grpSpLocks/>
          </p:cNvGrpSpPr>
          <p:nvPr/>
        </p:nvGrpSpPr>
        <p:grpSpPr bwMode="auto">
          <a:xfrm>
            <a:off x="2716213" y="2741613"/>
            <a:ext cx="474662" cy="928687"/>
            <a:chOff x="2716991" y="2741625"/>
            <a:chExt cx="474492" cy="928694"/>
          </a:xfrm>
        </p:grpSpPr>
        <p:cxnSp>
          <p:nvCxnSpPr>
            <p:cNvPr id="23570" name="Connecteur droit 9"/>
            <p:cNvCxnSpPr>
              <a:cxnSpLocks noChangeShapeType="1"/>
            </p:cNvCxnSpPr>
            <p:nvPr/>
          </p:nvCxnSpPr>
          <p:spPr bwMode="auto">
            <a:xfrm rot="5400000">
              <a:off x="2253438" y="3205178"/>
              <a:ext cx="928694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1" name="Connecteur droit 10"/>
            <p:cNvCxnSpPr>
              <a:cxnSpLocks noChangeShapeType="1"/>
            </p:cNvCxnSpPr>
            <p:nvPr/>
          </p:nvCxnSpPr>
          <p:spPr bwMode="auto">
            <a:xfrm rot="10800000">
              <a:off x="2723483" y="3197147"/>
              <a:ext cx="468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5" name="Groupe 19"/>
          <p:cNvGrpSpPr>
            <a:grpSpLocks/>
          </p:cNvGrpSpPr>
          <p:nvPr/>
        </p:nvGrpSpPr>
        <p:grpSpPr bwMode="auto">
          <a:xfrm>
            <a:off x="3314700" y="3313113"/>
            <a:ext cx="473075" cy="928687"/>
            <a:chOff x="3217057" y="3313129"/>
            <a:chExt cx="474492" cy="928694"/>
          </a:xfrm>
        </p:grpSpPr>
        <p:cxnSp>
          <p:nvCxnSpPr>
            <p:cNvPr id="23568" name="Connecteur droit 11"/>
            <p:cNvCxnSpPr>
              <a:cxnSpLocks noChangeShapeType="1"/>
            </p:cNvCxnSpPr>
            <p:nvPr/>
          </p:nvCxnSpPr>
          <p:spPr bwMode="auto">
            <a:xfrm rot="5400000">
              <a:off x="2753504" y="3776682"/>
              <a:ext cx="928694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69" name="Connecteur droit 12"/>
            <p:cNvCxnSpPr>
              <a:cxnSpLocks noChangeShapeType="1"/>
            </p:cNvCxnSpPr>
            <p:nvPr/>
          </p:nvCxnSpPr>
          <p:spPr bwMode="auto">
            <a:xfrm rot="10800000">
              <a:off x="3223549" y="3768651"/>
              <a:ext cx="468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6" name="Groupe 20"/>
          <p:cNvGrpSpPr>
            <a:grpSpLocks/>
          </p:cNvGrpSpPr>
          <p:nvPr/>
        </p:nvGrpSpPr>
        <p:grpSpPr bwMode="auto">
          <a:xfrm>
            <a:off x="3787775" y="3884613"/>
            <a:ext cx="474663" cy="928687"/>
            <a:chOff x="3788561" y="3884633"/>
            <a:chExt cx="474492" cy="928694"/>
          </a:xfrm>
        </p:grpSpPr>
        <p:cxnSp>
          <p:nvCxnSpPr>
            <p:cNvPr id="23566" name="Connecteur droit 13"/>
            <p:cNvCxnSpPr>
              <a:cxnSpLocks noChangeShapeType="1"/>
            </p:cNvCxnSpPr>
            <p:nvPr/>
          </p:nvCxnSpPr>
          <p:spPr bwMode="auto">
            <a:xfrm rot="5400000">
              <a:off x="3325008" y="4348186"/>
              <a:ext cx="928694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67" name="Connecteur droit 14"/>
            <p:cNvCxnSpPr>
              <a:cxnSpLocks noChangeShapeType="1"/>
            </p:cNvCxnSpPr>
            <p:nvPr/>
          </p:nvCxnSpPr>
          <p:spPr bwMode="auto">
            <a:xfrm rot="10800000">
              <a:off x="3795053" y="4340155"/>
              <a:ext cx="468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cxnSp>
        <p:nvCxnSpPr>
          <p:cNvPr id="16" name="Connecteur droit avec flèche 15"/>
          <p:cNvCxnSpPr>
            <a:cxnSpLocks noChangeShapeType="1"/>
          </p:cNvCxnSpPr>
          <p:nvPr/>
        </p:nvCxnSpPr>
        <p:spPr bwMode="auto">
          <a:xfrm rot="16200000" flipV="1">
            <a:off x="2609851" y="4271962"/>
            <a:ext cx="647700" cy="720725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7" name="Espace réservé du contenu 2"/>
          <p:cNvSpPr txBox="1">
            <a:spLocks/>
          </p:cNvSpPr>
          <p:nvPr/>
        </p:nvSpPr>
        <p:spPr bwMode="auto">
          <a:xfrm>
            <a:off x="1430338" y="4813300"/>
            <a:ext cx="150177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10206" rIns="0" bIns="0"/>
          <a:lstStyle/>
          <a:p>
            <a:pPr marL="342900" indent="-342900" algn="r" rtl="1" eaLnBrk="0">
              <a:spcAft>
                <a:spcPts val="1213"/>
              </a:spcAft>
            </a:pPr>
            <a:r>
              <a:rPr lang="ar-DZ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اتجاه القراءة</a:t>
            </a:r>
            <a:endParaRPr lang="fr-FR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" name="Ellipse 21"/>
          <p:cNvSpPr>
            <a:spLocks noChangeArrowheads="1"/>
          </p:cNvSpPr>
          <p:nvPr/>
        </p:nvSpPr>
        <p:spPr bwMode="auto">
          <a:xfrm>
            <a:off x="2787650" y="2668588"/>
            <a:ext cx="500063" cy="500062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Ellipse 22"/>
          <p:cNvSpPr>
            <a:spLocks noChangeArrowheads="1"/>
          </p:cNvSpPr>
          <p:nvPr/>
        </p:nvSpPr>
        <p:spPr bwMode="auto">
          <a:xfrm>
            <a:off x="3359150" y="3240088"/>
            <a:ext cx="500063" cy="500062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Ellipse 23"/>
          <p:cNvSpPr>
            <a:spLocks noChangeArrowheads="1"/>
          </p:cNvSpPr>
          <p:nvPr/>
        </p:nvSpPr>
        <p:spPr bwMode="auto">
          <a:xfrm>
            <a:off x="3787775" y="3811588"/>
            <a:ext cx="500063" cy="500062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7338" y="1098550"/>
            <a:ext cx="9359900" cy="4927600"/>
          </a:xfrm>
        </p:spPr>
        <p:txBody>
          <a:bodyPr/>
          <a:lstStyle/>
          <a:p>
            <a:pPr algn="r" rtl="1">
              <a:buFont typeface="Times New Roman" pitchFamily="18" charset="0"/>
              <a:buNone/>
            </a:pPr>
            <a:r>
              <a:rPr lang="ar-SA" b="1" smtClean="0">
                <a:solidFill>
                  <a:schemeClr val="tx1"/>
                </a:solidFill>
                <a:latin typeface="Arial" charset="0"/>
                <a:cs typeface="Arial" charset="0"/>
              </a:rPr>
              <a:t>مثال</a:t>
            </a:r>
            <a:r>
              <a:rPr lang="ar-DZ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fr-FR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(2)</a:t>
            </a:r>
            <a:r>
              <a:rPr lang="ar-DZ" b="1" smtClean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</a:p>
          <a:p>
            <a:pPr algn="r" rtl="1">
              <a:buFont typeface="Times New Roman" pitchFamily="18" charset="0"/>
              <a:buNone/>
            </a:pPr>
            <a:r>
              <a:rPr lang="fr-FR" sz="2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  <a:r>
              <a:rPr lang="ar-SA" sz="2400" b="1" smtClean="0">
                <a:solidFill>
                  <a:schemeClr val="tx1"/>
                </a:solidFill>
                <a:latin typeface="Arial" charset="0"/>
                <a:cs typeface="Arial" charset="0"/>
              </a:rPr>
              <a:t>حوّل العدد</a:t>
            </a:r>
            <a:r>
              <a:rPr lang="en-US" sz="24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(25)</a:t>
            </a:r>
            <a:r>
              <a:rPr lang="en-US" sz="24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10  </a:t>
            </a:r>
            <a:r>
              <a:rPr lang="ar-SA" sz="2400" b="1" smtClean="0">
                <a:solidFill>
                  <a:schemeClr val="tx1"/>
                </a:solidFill>
                <a:latin typeface="Arial" charset="0"/>
                <a:cs typeface="Arial" charset="0"/>
              </a:rPr>
              <a:t>إلى النظام الثنائي :</a:t>
            </a:r>
            <a:endParaRPr lang="fr-FR" sz="24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>
              <a:buFont typeface="Times New Roman" pitchFamily="18" charset="0"/>
              <a:buNone/>
            </a:pPr>
            <a:endParaRPr lang="ar-DZ" smtClean="0">
              <a:latin typeface="Arial" charset="0"/>
              <a:cs typeface="Arial" charset="0"/>
            </a:endParaRPr>
          </a:p>
          <a:p>
            <a:pPr algn="r" rtl="1"/>
            <a:endParaRPr lang="ar-DZ" sz="2400" b="1" smtClean="0">
              <a:solidFill>
                <a:srgbClr val="000000"/>
              </a:solidFill>
            </a:endParaRPr>
          </a:p>
          <a:p>
            <a:pPr algn="r" rtl="1"/>
            <a:endParaRPr lang="ar-DZ" sz="2400" b="1" smtClean="0">
              <a:solidFill>
                <a:srgbClr val="000000"/>
              </a:solidFill>
            </a:endParaRPr>
          </a:p>
          <a:p>
            <a:pPr algn="r" rtl="1">
              <a:buFont typeface="Times New Roman" pitchFamily="18" charset="0"/>
              <a:buNone/>
            </a:pPr>
            <a:r>
              <a:rPr lang="ar-DZ" sz="2800" b="1" smtClean="0">
                <a:solidFill>
                  <a:srgbClr val="000000"/>
                </a:solidFill>
              </a:rPr>
              <a:t>      كتابة </a:t>
            </a:r>
            <a:r>
              <a:rPr lang="ar-SA" sz="2800" b="1" smtClean="0">
                <a:solidFill>
                  <a:srgbClr val="000000"/>
                </a:solidFill>
              </a:rPr>
              <a:t>النتيجة </a:t>
            </a:r>
            <a:r>
              <a:rPr lang="ar-DZ" sz="2800" b="1" smtClean="0">
                <a:solidFill>
                  <a:srgbClr val="000000"/>
                </a:solidFill>
              </a:rPr>
              <a:t>من اليسار إلى اليمين</a:t>
            </a:r>
            <a:endParaRPr lang="fr-FR" sz="2800" b="1" smtClean="0">
              <a:solidFill>
                <a:srgbClr val="000000"/>
              </a:solidFill>
            </a:endParaRPr>
          </a:p>
          <a:p>
            <a:pPr algn="r" rtl="1">
              <a:buFont typeface="Times New Roman" pitchFamily="18" charset="0"/>
              <a:buNone/>
            </a:pPr>
            <a:r>
              <a:rPr lang="ar-DZ" sz="2800" b="1" smtClean="0">
                <a:solidFill>
                  <a:srgbClr val="FF0000"/>
                </a:solidFill>
              </a:rPr>
              <a:t>     </a:t>
            </a:r>
            <a:r>
              <a:rPr lang="fr-FR" sz="2800" b="1" smtClean="0">
                <a:solidFill>
                  <a:srgbClr val="FF0000"/>
                </a:solidFill>
              </a:rPr>
              <a:t>(25)</a:t>
            </a:r>
            <a:r>
              <a:rPr lang="fr-FR" sz="2800" b="1" baseline="-25000" smtClean="0">
                <a:solidFill>
                  <a:srgbClr val="FF0000"/>
                </a:solidFill>
              </a:rPr>
              <a:t>10</a:t>
            </a:r>
            <a:r>
              <a:rPr lang="fr-FR" sz="2800" b="1" smtClean="0">
                <a:solidFill>
                  <a:srgbClr val="FF0000"/>
                </a:solidFill>
              </a:rPr>
              <a:t> = (11001)</a:t>
            </a:r>
            <a:r>
              <a:rPr lang="fr-FR" sz="2800" b="1" baseline="-25000" smtClean="0">
                <a:solidFill>
                  <a:srgbClr val="FF0000"/>
                </a:solidFill>
              </a:rPr>
              <a:t>2</a:t>
            </a:r>
            <a:r>
              <a:rPr lang="ar-DZ" sz="2800" b="1" baseline="-25000" smtClean="0">
                <a:solidFill>
                  <a:srgbClr val="FF0000"/>
                </a:solidFill>
              </a:rPr>
              <a:t>   </a:t>
            </a:r>
            <a:r>
              <a:rPr lang="fr-FR" sz="2800" b="1" baseline="-25000" smtClean="0">
                <a:solidFill>
                  <a:srgbClr val="FF0000"/>
                </a:solidFill>
              </a:rPr>
              <a:t> </a:t>
            </a:r>
            <a:endParaRPr lang="fr-FR" sz="2800" b="1" smtClean="0">
              <a:solidFill>
                <a:srgbClr val="FF0000"/>
              </a:solidFill>
            </a:endParaRPr>
          </a:p>
          <a:p>
            <a:pPr algn="r" rtl="1">
              <a:buFont typeface="Times New Roman" pitchFamily="18" charset="0"/>
              <a:buNone/>
            </a:pPr>
            <a:endParaRPr lang="fr-FR" smtClean="0"/>
          </a:p>
          <a:p>
            <a:pPr algn="r" rtl="1">
              <a:buFont typeface="Times New Roman" pitchFamily="18" charset="0"/>
              <a:buNone/>
            </a:pPr>
            <a:endParaRPr lang="ar-DZ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ar-DZ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79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86B1F7C-1C6B-46FC-A3B1-A38A3FC2639D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1787525" y="2168525"/>
            <a:ext cx="5859463" cy="2857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10206" rIns="0" bIns="0"/>
          <a:lstStyle/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25  2</a:t>
            </a:r>
          </a:p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fr-FR" sz="2800" b="1" kern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0 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fr-FR" sz="2800" b="1" kern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fr-FR" sz="2800" b="1" kern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fr-FR" sz="2800" b="1" kern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marL="342900" indent="-342900" eaLnBrk="0">
              <a:spcAft>
                <a:spcPts val="1213"/>
              </a:spcAft>
              <a:defRPr/>
            </a:pP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                    </a:t>
            </a:r>
            <a:r>
              <a:rPr lang="fr-FR" sz="2800" b="1" kern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sz="2800" b="1" kern="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fr-FR" sz="2800" b="1" kern="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0</a:t>
            </a:r>
          </a:p>
          <a:p>
            <a:pPr marL="342900" indent="-342900" eaLnBrk="0">
              <a:spcAft>
                <a:spcPts val="1213"/>
              </a:spcAft>
              <a:defRPr/>
            </a:pPr>
            <a:endParaRPr lang="fr-FR" sz="2800" b="1" kern="0" dirty="0">
              <a:solidFill>
                <a:srgbClr val="66666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e 17"/>
          <p:cNvGrpSpPr>
            <a:grpSpLocks/>
          </p:cNvGrpSpPr>
          <p:nvPr/>
        </p:nvGrpSpPr>
        <p:grpSpPr bwMode="auto">
          <a:xfrm>
            <a:off x="2233613" y="2187575"/>
            <a:ext cx="473075" cy="928688"/>
            <a:chOff x="2232987" y="2174324"/>
            <a:chExt cx="474492" cy="928694"/>
          </a:xfrm>
        </p:grpSpPr>
        <p:cxnSp>
          <p:nvCxnSpPr>
            <p:cNvPr id="24600" name="Connecteur droit 7"/>
            <p:cNvCxnSpPr>
              <a:cxnSpLocks noChangeShapeType="1"/>
            </p:cNvCxnSpPr>
            <p:nvPr/>
          </p:nvCxnSpPr>
          <p:spPr bwMode="auto">
            <a:xfrm rot="5400000">
              <a:off x="1769434" y="2637877"/>
              <a:ext cx="928694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601" name="Connecteur droit 8"/>
            <p:cNvCxnSpPr>
              <a:cxnSpLocks noChangeShapeType="1"/>
            </p:cNvCxnSpPr>
            <p:nvPr/>
          </p:nvCxnSpPr>
          <p:spPr bwMode="auto">
            <a:xfrm rot="10800000">
              <a:off x="2239479" y="2629846"/>
              <a:ext cx="468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4" name="Groupe 18"/>
          <p:cNvGrpSpPr>
            <a:grpSpLocks/>
          </p:cNvGrpSpPr>
          <p:nvPr/>
        </p:nvGrpSpPr>
        <p:grpSpPr bwMode="auto">
          <a:xfrm>
            <a:off x="2846388" y="2741613"/>
            <a:ext cx="474662" cy="928687"/>
            <a:chOff x="2716991" y="2741625"/>
            <a:chExt cx="474492" cy="928694"/>
          </a:xfrm>
        </p:grpSpPr>
        <p:cxnSp>
          <p:nvCxnSpPr>
            <p:cNvPr id="24598" name="Connecteur droit 9"/>
            <p:cNvCxnSpPr>
              <a:cxnSpLocks noChangeShapeType="1"/>
            </p:cNvCxnSpPr>
            <p:nvPr/>
          </p:nvCxnSpPr>
          <p:spPr bwMode="auto">
            <a:xfrm rot="5400000">
              <a:off x="2253438" y="3205178"/>
              <a:ext cx="928694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599" name="Connecteur droit 10"/>
            <p:cNvCxnSpPr>
              <a:cxnSpLocks noChangeShapeType="1"/>
            </p:cNvCxnSpPr>
            <p:nvPr/>
          </p:nvCxnSpPr>
          <p:spPr bwMode="auto">
            <a:xfrm rot="10800000">
              <a:off x="2723483" y="3197147"/>
              <a:ext cx="468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5" name="Groupe 19"/>
          <p:cNvGrpSpPr>
            <a:grpSpLocks/>
          </p:cNvGrpSpPr>
          <p:nvPr/>
        </p:nvGrpSpPr>
        <p:grpSpPr bwMode="auto">
          <a:xfrm>
            <a:off x="3386138" y="3313113"/>
            <a:ext cx="473075" cy="928687"/>
            <a:chOff x="3217057" y="3313129"/>
            <a:chExt cx="474492" cy="928694"/>
          </a:xfrm>
        </p:grpSpPr>
        <p:cxnSp>
          <p:nvCxnSpPr>
            <p:cNvPr id="24596" name="Connecteur droit 11"/>
            <p:cNvCxnSpPr>
              <a:cxnSpLocks noChangeShapeType="1"/>
            </p:cNvCxnSpPr>
            <p:nvPr/>
          </p:nvCxnSpPr>
          <p:spPr bwMode="auto">
            <a:xfrm rot="5400000">
              <a:off x="2753504" y="3776682"/>
              <a:ext cx="928694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597" name="Connecteur droit 12"/>
            <p:cNvCxnSpPr>
              <a:cxnSpLocks noChangeShapeType="1"/>
            </p:cNvCxnSpPr>
            <p:nvPr/>
          </p:nvCxnSpPr>
          <p:spPr bwMode="auto">
            <a:xfrm rot="10800000">
              <a:off x="3223549" y="3768651"/>
              <a:ext cx="468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6" name="Groupe 20"/>
          <p:cNvGrpSpPr>
            <a:grpSpLocks/>
          </p:cNvGrpSpPr>
          <p:nvPr/>
        </p:nvGrpSpPr>
        <p:grpSpPr bwMode="auto">
          <a:xfrm>
            <a:off x="3957638" y="3884613"/>
            <a:ext cx="473075" cy="928687"/>
            <a:chOff x="3788561" y="3884633"/>
            <a:chExt cx="474492" cy="928694"/>
          </a:xfrm>
        </p:grpSpPr>
        <p:cxnSp>
          <p:nvCxnSpPr>
            <p:cNvPr id="24594" name="Connecteur droit 13"/>
            <p:cNvCxnSpPr>
              <a:cxnSpLocks noChangeShapeType="1"/>
            </p:cNvCxnSpPr>
            <p:nvPr/>
          </p:nvCxnSpPr>
          <p:spPr bwMode="auto">
            <a:xfrm rot="5400000">
              <a:off x="3325008" y="4348186"/>
              <a:ext cx="928694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595" name="Connecteur droit 14"/>
            <p:cNvCxnSpPr>
              <a:cxnSpLocks noChangeShapeType="1"/>
            </p:cNvCxnSpPr>
            <p:nvPr/>
          </p:nvCxnSpPr>
          <p:spPr bwMode="auto">
            <a:xfrm rot="10800000">
              <a:off x="3795053" y="4340155"/>
              <a:ext cx="468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cxnSp>
        <p:nvCxnSpPr>
          <p:cNvPr id="16" name="Connecteur droit avec flèche 15"/>
          <p:cNvCxnSpPr>
            <a:cxnSpLocks noChangeShapeType="1"/>
          </p:cNvCxnSpPr>
          <p:nvPr/>
        </p:nvCxnSpPr>
        <p:spPr bwMode="auto">
          <a:xfrm rot="16200000" flipV="1">
            <a:off x="2609851" y="4271962"/>
            <a:ext cx="647700" cy="720725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17" name="Espace réservé du contenu 2"/>
          <p:cNvSpPr txBox="1">
            <a:spLocks/>
          </p:cNvSpPr>
          <p:nvPr/>
        </p:nvSpPr>
        <p:spPr bwMode="auto">
          <a:xfrm>
            <a:off x="1430338" y="4813300"/>
            <a:ext cx="1501775" cy="641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10206" rIns="0" bIns="0"/>
          <a:lstStyle/>
          <a:p>
            <a:pPr marL="342900" indent="-342900" algn="r" rtl="1" eaLnBrk="0">
              <a:spcAft>
                <a:spcPts val="1213"/>
              </a:spcAft>
            </a:pPr>
            <a:r>
              <a:rPr lang="ar-DZ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اتجاه القراءة</a:t>
            </a:r>
            <a:endParaRPr lang="fr-FR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" name="Ellipse 21"/>
          <p:cNvSpPr>
            <a:spLocks noChangeArrowheads="1"/>
          </p:cNvSpPr>
          <p:nvPr/>
        </p:nvSpPr>
        <p:spPr bwMode="auto">
          <a:xfrm>
            <a:off x="2930525" y="2668588"/>
            <a:ext cx="500063" cy="500062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3" name="Ellipse 22"/>
          <p:cNvSpPr>
            <a:spLocks noChangeArrowheads="1"/>
          </p:cNvSpPr>
          <p:nvPr/>
        </p:nvSpPr>
        <p:spPr bwMode="auto">
          <a:xfrm>
            <a:off x="3502025" y="3240088"/>
            <a:ext cx="500063" cy="500062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4" name="Ellipse 23"/>
          <p:cNvSpPr>
            <a:spLocks noChangeArrowheads="1"/>
          </p:cNvSpPr>
          <p:nvPr/>
        </p:nvSpPr>
        <p:spPr bwMode="auto">
          <a:xfrm>
            <a:off x="4002088" y="3740150"/>
            <a:ext cx="500062" cy="500063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6638" name="Ellipse 24"/>
          <p:cNvSpPr>
            <a:spLocks noChangeArrowheads="1"/>
          </p:cNvSpPr>
          <p:nvPr/>
        </p:nvSpPr>
        <p:spPr bwMode="auto">
          <a:xfrm>
            <a:off x="4573588" y="4383088"/>
            <a:ext cx="501650" cy="500062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8" name="Groupe 20"/>
          <p:cNvGrpSpPr>
            <a:grpSpLocks/>
          </p:cNvGrpSpPr>
          <p:nvPr/>
        </p:nvGrpSpPr>
        <p:grpSpPr bwMode="auto">
          <a:xfrm>
            <a:off x="4529138" y="4454525"/>
            <a:ext cx="474662" cy="928688"/>
            <a:chOff x="3788561" y="3884633"/>
            <a:chExt cx="474492" cy="928694"/>
          </a:xfrm>
        </p:grpSpPr>
        <p:cxnSp>
          <p:nvCxnSpPr>
            <p:cNvPr id="24592" name="Connecteur droit 26"/>
            <p:cNvCxnSpPr>
              <a:cxnSpLocks noChangeShapeType="1"/>
            </p:cNvCxnSpPr>
            <p:nvPr/>
          </p:nvCxnSpPr>
          <p:spPr bwMode="auto">
            <a:xfrm rot="5400000">
              <a:off x="3325008" y="4348186"/>
              <a:ext cx="928694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4593" name="Connecteur droit 27"/>
            <p:cNvCxnSpPr>
              <a:cxnSpLocks noChangeShapeType="1"/>
            </p:cNvCxnSpPr>
            <p:nvPr/>
          </p:nvCxnSpPr>
          <p:spPr bwMode="auto">
            <a:xfrm rot="10800000">
              <a:off x="3795053" y="4340155"/>
              <a:ext cx="4680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2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66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1DD49B3-1D3B-490B-A6B8-F9850C9BA7A6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239838"/>
            <a:ext cx="9720263" cy="12954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ar-DZ" sz="80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نظام العد العشري</a:t>
            </a:r>
            <a:endParaRPr lang="fr-FR" sz="8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55600" y="3240088"/>
            <a:ext cx="10075863" cy="3003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fr-FR" sz="8000" b="1" dirty="0">
                <a:solidFill>
                  <a:schemeClr val="tx1"/>
                </a:solidFill>
                <a:latin typeface="Century Gothic" pitchFamily="34" charset="0"/>
                <a:cs typeface="Arial" pitchFamily="34" charset="0"/>
              </a:rPr>
              <a:t>Système décimal</a:t>
            </a:r>
          </a:p>
          <a:p>
            <a:pPr algn="just" rtl="1">
              <a:defRPr/>
            </a:pPr>
            <a:endParaRPr lang="fr-FR" sz="11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C2BA301-A2CC-4174-AE26-4C0856604DF0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1501775" y="954088"/>
            <a:ext cx="6756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rtl="1"/>
            <a:r>
              <a:rPr lang="ar-SA" sz="96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العمليات الحسابية </a:t>
            </a:r>
            <a:endParaRPr lang="fr-FR" sz="3600" b="1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 rtl="1"/>
            <a:r>
              <a:rPr lang="ar-SA" sz="88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في النظام الثنائي</a:t>
            </a:r>
            <a:endParaRPr lang="fr-FR" sz="8800" b="1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25604" name="Connecteur droit 6"/>
          <p:cNvCxnSpPr>
            <a:cxnSpLocks noChangeShapeType="1"/>
          </p:cNvCxnSpPr>
          <p:nvPr/>
        </p:nvCxnSpPr>
        <p:spPr bwMode="auto">
          <a:xfrm>
            <a:off x="1787525" y="3810000"/>
            <a:ext cx="5868988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900" y="1597025"/>
            <a:ext cx="9288463" cy="4500563"/>
          </a:xfrm>
        </p:spPr>
        <p:txBody>
          <a:bodyPr/>
          <a:lstStyle/>
          <a:p>
            <a:pPr algn="just" rtl="1"/>
            <a:r>
              <a:rPr lang="ar-SA" sz="2800" b="1" smtClean="0">
                <a:solidFill>
                  <a:schemeClr val="tx1"/>
                </a:solidFill>
              </a:rPr>
              <a:t>باعتماد الاحتمالات </a:t>
            </a:r>
            <a:r>
              <a:rPr lang="ar-DZ" sz="2800" b="1" smtClean="0">
                <a:solidFill>
                  <a:schemeClr val="tx1"/>
                </a:solidFill>
              </a:rPr>
              <a:t>التالية </a:t>
            </a:r>
            <a:r>
              <a:rPr lang="ar-SA" sz="2800" b="1" smtClean="0">
                <a:solidFill>
                  <a:schemeClr val="tx1"/>
                </a:solidFill>
              </a:rPr>
              <a:t>يمكن تنفيذ أي عملية جمع ثنائية لأي عدد</a:t>
            </a:r>
            <a:r>
              <a:rPr lang="ar-DZ" sz="2800" b="1" smtClean="0">
                <a:solidFill>
                  <a:schemeClr val="tx1"/>
                </a:solidFill>
              </a:rPr>
              <a:t>ين</a:t>
            </a:r>
            <a:r>
              <a:rPr lang="ar-SA" sz="2800" b="1" smtClean="0">
                <a:solidFill>
                  <a:schemeClr val="tx1"/>
                </a:solidFill>
              </a:rPr>
              <a:t>.  </a:t>
            </a:r>
            <a:endParaRPr lang="fr-FR" sz="2800" b="1" smtClean="0">
              <a:solidFill>
                <a:schemeClr val="tx1"/>
              </a:solidFill>
            </a:endParaRPr>
          </a:p>
          <a:p>
            <a:pPr algn="just" rtl="1">
              <a:buFont typeface="Times New Roman" pitchFamily="18" charset="0"/>
              <a:buNone/>
            </a:pPr>
            <a:endParaRPr lang="fr-FR" sz="2800" smtClean="0"/>
          </a:p>
          <a:p>
            <a:pPr lvl="4">
              <a:buFont typeface="Times New Roman" pitchFamily="18" charset="0"/>
              <a:buNone/>
            </a:pPr>
            <a:r>
              <a:rPr lang="en-US" sz="3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0  +  0  =  0</a:t>
            </a:r>
            <a:endParaRPr lang="fr-FR" sz="36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4">
              <a:buFont typeface="Times New Roman" pitchFamily="18" charset="0"/>
              <a:buNone/>
            </a:pPr>
            <a:r>
              <a:rPr lang="en-US" sz="3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0  +  1  =  1</a:t>
            </a:r>
            <a:endParaRPr lang="fr-FR" sz="36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4">
              <a:buFont typeface="Times New Roman" pitchFamily="18" charset="0"/>
              <a:buNone/>
            </a:pPr>
            <a:r>
              <a:rPr lang="en-US" sz="3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1  +  0  =  1</a:t>
            </a:r>
            <a:endParaRPr lang="fr-FR" sz="36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4">
              <a:buFont typeface="Times New Roman" pitchFamily="18" charset="0"/>
              <a:buNone/>
            </a:pPr>
            <a:r>
              <a:rPr lang="en-US" sz="3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1  +  1  =  0  </a:t>
            </a:r>
            <a:r>
              <a:rPr lang="en-US" sz="3600" b="1" smtClean="0">
                <a:solidFill>
                  <a:schemeClr val="tx1"/>
                </a:solidFill>
                <a:latin typeface="Arial" charset="0"/>
                <a:cs typeface="Arial" charset="0"/>
                <a:sym typeface="Symbol" pitchFamily="18" charset="2"/>
              </a:rPr>
              <a:t></a:t>
            </a:r>
            <a:r>
              <a:rPr lang="en-US" sz="3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1  </a:t>
            </a:r>
            <a:r>
              <a:rPr lang="ar-SA" sz="3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(</a:t>
            </a:r>
            <a:r>
              <a:rPr lang="ar-SA" sz="36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الاحتفاظ</a:t>
            </a:r>
            <a:r>
              <a:rPr lang="ar-SA" sz="36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</a:p>
          <a:p>
            <a:pPr algn="just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27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A3D0D6C-DCAA-4B47-8860-2CA38875C2BF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5932488" y="882650"/>
            <a:ext cx="344805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 rtl="1"/>
            <a:r>
              <a:rPr lang="ar-SA" sz="3600" b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الجمع في النظام الثنائي</a:t>
            </a:r>
            <a:endParaRPr lang="fr-FR" sz="3600" b="1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Accolade ouvrante 4"/>
          <p:cNvSpPr/>
          <p:nvPr/>
        </p:nvSpPr>
        <p:spPr bwMode="auto">
          <a:xfrm>
            <a:off x="1730375" y="2651125"/>
            <a:ext cx="214313" cy="2428875"/>
          </a:xfrm>
          <a:prstGeom prst="leftBrace">
            <a:avLst>
              <a:gd name="adj1" fmla="val 91993"/>
              <a:gd name="adj2" fmla="val 49446"/>
            </a:avLst>
          </a:prstGeom>
          <a:noFill/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Trebuchet MS" pitchFamily="3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900" y="1239838"/>
            <a:ext cx="9288463" cy="4500562"/>
          </a:xfrm>
        </p:spPr>
        <p:txBody>
          <a:bodyPr/>
          <a:lstStyle/>
          <a:p>
            <a:pPr algn="r" rtl="1">
              <a:buFont typeface="Times New Roman" pitchFamily="18" charset="0"/>
              <a:buNone/>
              <a:defRPr/>
            </a:pPr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مثال</a:t>
            </a: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DZ" sz="2800" b="1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fr-FR" sz="2800" b="1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ar-DZ" sz="2800" b="1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قم بجمع العددين  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(1011)</a:t>
            </a:r>
            <a:r>
              <a:rPr lang="en-US" sz="2800" b="1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, (11011)</a:t>
            </a:r>
            <a:r>
              <a:rPr lang="en-US" sz="2800" b="1" baseline="-25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</a:t>
            </a:r>
            <a:endParaRPr lang="ar-DZ" sz="2800" b="1" baseline="-25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Font typeface="Times New Roman" pitchFamily="18" charset="0"/>
              <a:buNone/>
              <a:defRPr/>
            </a:pPr>
            <a:endParaRPr lang="fr-FR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Times New Roman" pitchFamily="18" charset="0"/>
              <a:buNone/>
              <a:defRPr/>
            </a:pPr>
            <a:endParaRPr lang="fr-FR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7651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0FFDA0A-5ABE-44B7-9D40-A3E7827D93F2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22</a:t>
            </a:fld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073150" y="1597025"/>
          <a:ext cx="7645400" cy="3427414"/>
        </p:xfrm>
        <a:graphic>
          <a:graphicData uri="http://schemas.openxmlformats.org/drawingml/2006/table">
            <a:tbl>
              <a:tblPr/>
              <a:tblGrid>
                <a:gridCol w="1092200"/>
                <a:gridCol w="1092200"/>
                <a:gridCol w="1092200"/>
                <a:gridCol w="1092200"/>
                <a:gridCol w="1092200"/>
                <a:gridCol w="1092200"/>
                <a:gridCol w="1092200"/>
              </a:tblGrid>
              <a:tr h="612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82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+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  <a:endParaRPr kumimoji="0" lang="fr-FR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  <a:endParaRPr kumimoji="0" lang="fr-FR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82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8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=</a:t>
                      </a: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01838" y="5503863"/>
            <a:ext cx="73596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r>
              <a:rPr lang="ar-SA" b="1">
                <a:solidFill>
                  <a:schemeClr val="tx1"/>
                </a:solidFill>
                <a:latin typeface="Arial" charset="0"/>
                <a:cs typeface="Arial" charset="0"/>
              </a:rPr>
              <a:t>ملاحظة :</a:t>
            </a:r>
            <a:r>
              <a:rPr lang="fr-FR" b="1">
                <a:solidFill>
                  <a:schemeClr val="tx1"/>
                </a:solidFill>
                <a:latin typeface="Arial" charset="0"/>
                <a:cs typeface="Arial" charset="0"/>
              </a:rPr>
              <a:t>     </a:t>
            </a:r>
            <a:r>
              <a:rPr lang="ar-SA" b="1">
                <a:solidFill>
                  <a:schemeClr val="tx1"/>
                </a:solidFill>
                <a:latin typeface="Arial" charset="0"/>
                <a:cs typeface="Arial" charset="0"/>
              </a:rPr>
              <a:t> ناتج جمع   1 + 1 + 1 = 1     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  <a:sym typeface="Symbol" pitchFamily="18" charset="2"/>
              </a:rPr>
              <a:t></a:t>
            </a:r>
            <a:r>
              <a:rPr lang="ar-SA" b="1">
                <a:solidFill>
                  <a:schemeClr val="tx1"/>
                </a:solidFill>
                <a:latin typeface="Arial" charset="0"/>
                <a:cs typeface="Arial" charset="0"/>
              </a:rPr>
              <a:t>   </a:t>
            </a:r>
            <a:r>
              <a:rPr lang="ar-DZ" b="1">
                <a:solidFill>
                  <a:schemeClr val="tx1"/>
                </a:solidFill>
                <a:latin typeface="Arial" charset="0"/>
                <a:cs typeface="Arial" charset="0"/>
              </a:rPr>
              <a:t>نحتفظ بالـ</a:t>
            </a:r>
            <a:r>
              <a:rPr lang="ar-SA" b="1">
                <a:solidFill>
                  <a:schemeClr val="tx1"/>
                </a:solidFill>
                <a:latin typeface="Arial" charset="0"/>
                <a:cs typeface="Arial" charset="0"/>
              </a:rPr>
              <a:t> 1</a:t>
            </a:r>
            <a:endParaRPr lang="fr-FR" b="1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900" y="1025525"/>
            <a:ext cx="9288463" cy="4857750"/>
          </a:xfrm>
        </p:spPr>
        <p:txBody>
          <a:bodyPr/>
          <a:lstStyle/>
          <a:p>
            <a:pPr algn="r" rtl="1">
              <a:buFont typeface="Times New Roman" pitchFamily="18" charset="0"/>
              <a:buNone/>
            </a:pPr>
            <a:r>
              <a:rPr lang="ar-SA" sz="2800" b="1" smtClean="0">
                <a:latin typeface="Arial" charset="0"/>
                <a:cs typeface="Arial" charset="0"/>
              </a:rPr>
              <a:t>مثال</a:t>
            </a:r>
            <a:r>
              <a:rPr lang="fr-FR" sz="2800" b="1" smtClean="0">
                <a:latin typeface="Arial" charset="0"/>
                <a:cs typeface="Arial" charset="0"/>
              </a:rPr>
              <a:t> </a:t>
            </a:r>
            <a:r>
              <a:rPr lang="ar-DZ" sz="2800" b="1" baseline="-25000" smtClean="0">
                <a:latin typeface="Arial" charset="0"/>
                <a:cs typeface="Arial" charset="0"/>
              </a:rPr>
              <a:t>(</a:t>
            </a:r>
            <a:r>
              <a:rPr lang="fr-FR" sz="2800" b="1" baseline="-25000" smtClean="0">
                <a:latin typeface="Arial" charset="0"/>
                <a:cs typeface="Arial" charset="0"/>
              </a:rPr>
              <a:t>2</a:t>
            </a:r>
            <a:r>
              <a:rPr lang="ar-DZ" sz="2800" b="1" baseline="-25000" smtClean="0">
                <a:latin typeface="Arial" charset="0"/>
                <a:cs typeface="Arial" charset="0"/>
              </a:rPr>
              <a:t>)</a:t>
            </a:r>
            <a:r>
              <a:rPr lang="fr-FR" sz="2800" b="1" smtClean="0">
                <a:latin typeface="Arial" charset="0"/>
                <a:cs typeface="Arial" charset="0"/>
              </a:rPr>
              <a:t>         </a:t>
            </a:r>
            <a:r>
              <a:rPr lang="ar-SA" sz="2800" smtClean="0">
                <a:latin typeface="Arial" charset="0"/>
                <a:cs typeface="Arial" charset="0"/>
              </a:rPr>
              <a:t> ما هو ناتج جمع العددين </a:t>
            </a:r>
            <a:r>
              <a:rPr lang="en-US" sz="2800" smtClean="0">
                <a:latin typeface="Arial" charset="0"/>
                <a:cs typeface="Arial" charset="0"/>
              </a:rPr>
              <a:t>  (111011)</a:t>
            </a:r>
            <a:r>
              <a:rPr lang="en-US" sz="2800" baseline="-25000" smtClean="0">
                <a:latin typeface="Arial" charset="0"/>
                <a:cs typeface="Arial" charset="0"/>
              </a:rPr>
              <a:t>2</a:t>
            </a:r>
            <a:r>
              <a:rPr lang="en-US" sz="2800" smtClean="0">
                <a:latin typeface="Arial" charset="0"/>
                <a:cs typeface="Arial" charset="0"/>
              </a:rPr>
              <a:t> </a:t>
            </a:r>
            <a:r>
              <a:rPr lang="ar-SA" sz="2800" smtClean="0">
                <a:latin typeface="Arial" charset="0"/>
                <a:cs typeface="Arial" charset="0"/>
              </a:rPr>
              <a:t>،</a:t>
            </a:r>
            <a:r>
              <a:rPr lang="en-US" sz="2800" smtClean="0">
                <a:latin typeface="Arial" charset="0"/>
                <a:cs typeface="Arial" charset="0"/>
              </a:rPr>
              <a:t> (110110)</a:t>
            </a:r>
            <a:r>
              <a:rPr lang="en-US" sz="2800" baseline="-25000" smtClean="0">
                <a:latin typeface="Arial" charset="0"/>
                <a:cs typeface="Arial" charset="0"/>
              </a:rPr>
              <a:t>2 </a:t>
            </a:r>
            <a:r>
              <a:rPr lang="en-US" sz="2800" smtClean="0">
                <a:latin typeface="Arial" charset="0"/>
                <a:cs typeface="Arial" charset="0"/>
              </a:rPr>
              <a:t> </a:t>
            </a:r>
            <a:r>
              <a:rPr lang="ar-SA" sz="2800" smtClean="0">
                <a:latin typeface="Arial" charset="0"/>
                <a:cs typeface="Arial" charset="0"/>
              </a:rPr>
              <a:t> :</a:t>
            </a:r>
            <a:r>
              <a:rPr lang="ar-SA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r>
              <a:rPr lang="en-US" sz="28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ar-DZ" sz="2800" baseline="-25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675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8386ED8C-FCA1-4637-898C-61A5367DD7A4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23</a:t>
            </a:fld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298434"/>
              </p:ext>
            </p:extLst>
          </p:nvPr>
        </p:nvGraphicFramePr>
        <p:xfrm>
          <a:off x="1287463" y="1738313"/>
          <a:ext cx="7431087" cy="3287714"/>
        </p:xfrm>
        <a:graphic>
          <a:graphicData uri="http://schemas.openxmlformats.org/drawingml/2006/table">
            <a:tbl>
              <a:tblPr/>
              <a:tblGrid>
                <a:gridCol w="928687"/>
                <a:gridCol w="928688"/>
                <a:gridCol w="928687"/>
                <a:gridCol w="928688"/>
                <a:gridCol w="930275"/>
                <a:gridCol w="928687"/>
                <a:gridCol w="928688"/>
                <a:gridCol w="928687"/>
              </a:tblGrid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01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4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+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  <a:endParaRPr kumimoji="0" lang="fr-FR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01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=</a:t>
                      </a: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  <a:endParaRPr kumimoji="0" lang="fr-FR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  <a:endParaRPr kumimoji="0" lang="fr-FR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u contenu 2"/>
          <p:cNvSpPr>
            <a:spLocks noGrp="1"/>
          </p:cNvSpPr>
          <p:nvPr>
            <p:ph idx="1"/>
          </p:nvPr>
        </p:nvSpPr>
        <p:spPr>
          <a:xfrm>
            <a:off x="215900" y="1597025"/>
            <a:ext cx="9288463" cy="4500563"/>
          </a:xfrm>
        </p:spPr>
        <p:txBody>
          <a:bodyPr/>
          <a:lstStyle/>
          <a:p>
            <a:pPr algn="just" rtl="1"/>
            <a:r>
              <a:rPr lang="ar-DZ" sz="28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عملية الطرح </a:t>
            </a:r>
            <a:r>
              <a:rPr lang="ar-DZ" sz="2800" smtClean="0">
                <a:latin typeface="Arial" charset="0"/>
                <a:cs typeface="Arial" charset="0"/>
              </a:rPr>
              <a:t>: </a:t>
            </a:r>
            <a:r>
              <a:rPr lang="ar-SA" sz="2800" smtClean="0">
                <a:latin typeface="Arial" charset="0"/>
                <a:cs typeface="Arial" charset="0"/>
              </a:rPr>
              <a:t>كما في عملية الجمع، هناك أربع احتمالات مبينة أدناه:</a:t>
            </a:r>
            <a:endParaRPr lang="fr-FR" sz="2800" smtClean="0">
              <a:latin typeface="Arial" charset="0"/>
              <a:cs typeface="Arial" charset="0"/>
            </a:endParaRPr>
          </a:p>
          <a:p>
            <a:pPr algn="just" rtl="1"/>
            <a:endParaRPr lang="fr-FR" sz="2800" smtClean="0">
              <a:latin typeface="Arial" charset="0"/>
              <a:cs typeface="Arial" charset="0"/>
            </a:endParaRPr>
          </a:p>
          <a:p>
            <a:pPr lvl="4">
              <a:buFont typeface="Times New Roman" pitchFamily="18" charset="0"/>
              <a:buNone/>
            </a:pPr>
            <a:r>
              <a:rPr lang="en-US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0  -  0  =  0</a:t>
            </a:r>
            <a:endParaRPr lang="fr-FR" sz="32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4">
              <a:buFont typeface="Times New Roman" pitchFamily="18" charset="0"/>
              <a:buNone/>
            </a:pPr>
            <a:r>
              <a:rPr lang="en-US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1  -  0  =  1</a:t>
            </a:r>
            <a:endParaRPr lang="fr-FR" sz="32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4">
              <a:buFont typeface="Times New Roman" pitchFamily="18" charset="0"/>
              <a:buNone/>
            </a:pPr>
            <a:r>
              <a:rPr lang="en-US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1  -  1  =  0</a:t>
            </a:r>
          </a:p>
          <a:p>
            <a:pPr lvl="4">
              <a:buFont typeface="Times New Roman" pitchFamily="18" charset="0"/>
              <a:buNone/>
            </a:pPr>
            <a:r>
              <a:rPr lang="en-US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0  -  1  =  1 </a:t>
            </a:r>
            <a:r>
              <a:rPr lang="en-US" sz="3200" b="1" smtClean="0">
                <a:solidFill>
                  <a:schemeClr val="tx1"/>
                </a:solidFill>
                <a:latin typeface="Arial" charset="0"/>
                <a:cs typeface="Arial" charset="0"/>
                <a:sym typeface="Symbol" pitchFamily="18" charset="2"/>
              </a:rPr>
              <a:t></a:t>
            </a:r>
            <a:r>
              <a:rPr lang="en-US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1 </a:t>
            </a:r>
            <a:r>
              <a:rPr lang="ar-SA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استعارة (</a:t>
            </a:r>
            <a:r>
              <a:rPr lang="ar-SA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الاستلاف</a:t>
            </a:r>
            <a:r>
              <a:rPr lang="ar-SA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  <a:endParaRPr lang="fr-FR" sz="32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4">
              <a:buFont typeface="Times New Roman" pitchFamily="18" charset="0"/>
              <a:buAutoNum type="arabicPlain"/>
            </a:pPr>
            <a:endParaRPr lang="fr-FR" sz="3200" smtClean="0"/>
          </a:p>
        </p:txBody>
      </p:sp>
      <p:sp>
        <p:nvSpPr>
          <p:cNvPr id="29699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0C3A00FF-6474-4AE4-88FE-2F5583F4EE02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45138" y="574675"/>
            <a:ext cx="3530600" cy="633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>
              <a:defRPr/>
            </a:pPr>
            <a:r>
              <a:rPr lang="ar-SA" sz="3600">
                <a:solidFill>
                  <a:srgbClr val="404040"/>
                </a:solidFill>
                <a:latin typeface="Andalus" pitchFamily="18" charset="-78"/>
                <a:cs typeface="Andalus" pitchFamily="18" charset="-78"/>
              </a:rPr>
              <a:t>الطرح</a:t>
            </a:r>
            <a:r>
              <a:rPr lang="ar-SA" sz="3600">
                <a:effectLst>
                  <a:outerShdw blurRad="38100" dist="38100" dir="2700000" algn="tl">
                    <a:srgbClr val="C0C0C0"/>
                  </a:outerShdw>
                </a:effectLst>
                <a:cs typeface="Andalus" pitchFamily="18" charset="-78"/>
              </a:rPr>
              <a:t> </a:t>
            </a:r>
            <a:r>
              <a:rPr lang="ar-SA" sz="3600">
                <a:solidFill>
                  <a:srgbClr val="404040"/>
                </a:solidFill>
                <a:latin typeface="Andalus" pitchFamily="18" charset="-78"/>
                <a:cs typeface="Andalus" pitchFamily="18" charset="-78"/>
              </a:rPr>
              <a:t>في النظام الثنائي</a:t>
            </a:r>
            <a:endParaRPr lang="fr-FR" sz="3600">
              <a:solidFill>
                <a:srgbClr val="40404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Accolade ouvrante 4"/>
          <p:cNvSpPr/>
          <p:nvPr/>
        </p:nvSpPr>
        <p:spPr bwMode="auto">
          <a:xfrm>
            <a:off x="1730375" y="2552700"/>
            <a:ext cx="214313" cy="2428875"/>
          </a:xfrm>
          <a:prstGeom prst="leftBrace">
            <a:avLst>
              <a:gd name="adj1" fmla="val 91993"/>
              <a:gd name="adj2" fmla="val 49446"/>
            </a:avLst>
          </a:prstGeom>
          <a:noFill/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Trebuchet MS" pitchFamily="3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900" y="954088"/>
            <a:ext cx="9288463" cy="4929187"/>
          </a:xfrm>
        </p:spPr>
        <p:txBody>
          <a:bodyPr/>
          <a:lstStyle/>
          <a:p>
            <a:pPr algn="r" rtl="1">
              <a:buFont typeface="Times New Roman" pitchFamily="18" charset="0"/>
              <a:buNone/>
            </a:pPr>
            <a:endParaRPr lang="fr-FR" sz="2800" b="1" smtClean="0"/>
          </a:p>
          <a:p>
            <a:pPr algn="r" rtl="1">
              <a:buFont typeface="Times New Roman" pitchFamily="18" charset="0"/>
              <a:buNone/>
            </a:pPr>
            <a:r>
              <a:rPr lang="ar-SA" sz="2800" b="1" smtClean="0">
                <a:solidFill>
                  <a:schemeClr val="tx1"/>
                </a:solidFill>
              </a:rPr>
              <a:t>مثال</a:t>
            </a:r>
            <a:r>
              <a:rPr lang="fr-FR" sz="2800" b="1" smtClean="0">
                <a:solidFill>
                  <a:schemeClr val="tx1"/>
                </a:solidFill>
              </a:rPr>
              <a:t>    </a:t>
            </a:r>
            <a:r>
              <a:rPr lang="fr-FR" sz="2800" b="1" baseline="-25000" smtClean="0">
                <a:solidFill>
                  <a:schemeClr val="tx1"/>
                </a:solidFill>
              </a:rPr>
              <a:t>(1)</a:t>
            </a:r>
            <a:r>
              <a:rPr lang="fr-FR" sz="2800" b="1" smtClean="0">
                <a:solidFill>
                  <a:schemeClr val="tx1"/>
                </a:solidFill>
              </a:rPr>
              <a:t> </a:t>
            </a:r>
            <a:r>
              <a:rPr lang="ar-SA" sz="2800" b="1" smtClean="0">
                <a:solidFill>
                  <a:schemeClr val="tx1"/>
                </a:solidFill>
              </a:rPr>
              <a:t> اطرح العدد </a:t>
            </a:r>
            <a:r>
              <a:rPr lang="en-US" sz="2800" b="1" smtClean="0">
                <a:solidFill>
                  <a:schemeClr val="tx1"/>
                </a:solidFill>
              </a:rPr>
              <a:t> (1011)</a:t>
            </a:r>
            <a:r>
              <a:rPr lang="en-US" sz="2800" b="1" baseline="-25000" smtClean="0">
                <a:solidFill>
                  <a:schemeClr val="tx1"/>
                </a:solidFill>
              </a:rPr>
              <a:t>2</a:t>
            </a:r>
            <a:r>
              <a:rPr lang="en-US" sz="2800" b="1" smtClean="0">
                <a:solidFill>
                  <a:schemeClr val="tx1"/>
                </a:solidFill>
              </a:rPr>
              <a:t> </a:t>
            </a:r>
            <a:r>
              <a:rPr lang="ar-SA" sz="2800" b="1" smtClean="0">
                <a:solidFill>
                  <a:schemeClr val="tx1"/>
                </a:solidFill>
              </a:rPr>
              <a:t> من العدد</a:t>
            </a:r>
            <a:r>
              <a:rPr lang="en-US" sz="2800" b="1" smtClean="0">
                <a:solidFill>
                  <a:schemeClr val="tx1"/>
                </a:solidFill>
              </a:rPr>
              <a:t> (111</a:t>
            </a:r>
            <a:r>
              <a:rPr lang="fr-FR" sz="2800" b="1" smtClean="0">
                <a:solidFill>
                  <a:schemeClr val="tx1"/>
                </a:solidFill>
              </a:rPr>
              <a:t>0</a:t>
            </a:r>
            <a:r>
              <a:rPr lang="en-US" sz="2800" b="1" smtClean="0">
                <a:solidFill>
                  <a:schemeClr val="tx1"/>
                </a:solidFill>
              </a:rPr>
              <a:t>1)</a:t>
            </a:r>
            <a:r>
              <a:rPr lang="en-US" sz="2800" b="1" baseline="-25000" smtClean="0">
                <a:solidFill>
                  <a:schemeClr val="tx1"/>
                </a:solidFill>
              </a:rPr>
              <a:t>2</a:t>
            </a:r>
            <a:r>
              <a:rPr lang="en-US" sz="2800" b="1" smtClean="0">
                <a:solidFill>
                  <a:schemeClr val="tx1"/>
                </a:solidFill>
              </a:rPr>
              <a:t> </a:t>
            </a:r>
            <a:r>
              <a:rPr lang="ar-SA" sz="2800" b="1" smtClean="0">
                <a:solidFill>
                  <a:schemeClr val="tx1"/>
                </a:solidFill>
              </a:rPr>
              <a:t> : </a:t>
            </a:r>
            <a:endParaRPr lang="fr-FR" sz="2800" b="1" smtClean="0">
              <a:solidFill>
                <a:schemeClr val="tx1"/>
              </a:solidFill>
            </a:endParaRPr>
          </a:p>
          <a:p>
            <a:pPr algn="r" rtl="1">
              <a:buFont typeface="Times New Roman" pitchFamily="18" charset="0"/>
              <a:buNone/>
            </a:pPr>
            <a:r>
              <a:rPr lang="en-US" sz="2800" baseline="-25000" smtClean="0"/>
              <a:t> </a:t>
            </a:r>
            <a:endParaRPr lang="ar-DZ" sz="2800" baseline="-25000" smtClean="0"/>
          </a:p>
          <a:p>
            <a:pPr algn="r" rtl="1">
              <a:buFont typeface="Times New Roman" pitchFamily="18" charset="0"/>
              <a:buNone/>
            </a:pPr>
            <a:endParaRPr lang="fr-FR" sz="2800" smtClean="0"/>
          </a:p>
          <a:p>
            <a:pPr algn="r" rtl="1">
              <a:buFont typeface="Times New Roman" pitchFamily="18" charset="0"/>
              <a:buNone/>
            </a:pPr>
            <a:endParaRPr lang="fr-FR" sz="2800" smtClean="0"/>
          </a:p>
          <a:p>
            <a:pPr algn="r" rtl="1">
              <a:buFont typeface="Times New Roman" pitchFamily="18" charset="0"/>
              <a:buNone/>
            </a:pPr>
            <a:endParaRPr lang="fr-FR" sz="2800" smtClean="0"/>
          </a:p>
          <a:p>
            <a:pPr algn="r" rtl="1">
              <a:buFont typeface="Times New Roman" pitchFamily="18" charset="0"/>
              <a:buNone/>
            </a:pPr>
            <a:endParaRPr lang="fr-FR" sz="2800" smtClean="0"/>
          </a:p>
          <a:p>
            <a:pPr algn="r" rtl="1">
              <a:buFont typeface="Times New Roman" pitchFamily="18" charset="0"/>
              <a:buNone/>
            </a:pPr>
            <a:endParaRPr lang="fr-FR" sz="2800" smtClean="0"/>
          </a:p>
          <a:p>
            <a:pPr algn="r" rtl="1">
              <a:buFont typeface="Times New Roman" pitchFamily="18" charset="0"/>
              <a:buNone/>
            </a:pPr>
            <a:r>
              <a:rPr lang="fr-FR" sz="2800" b="1" smtClean="0"/>
              <a:t> </a:t>
            </a: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1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23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FDCD544-49D1-4165-99F4-CC7B0355AB38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25</a:t>
            </a:fld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358900" y="2146300"/>
          <a:ext cx="6931025" cy="3236595"/>
        </p:xfrm>
        <a:graphic>
          <a:graphicData uri="http://schemas.openxmlformats.org/drawingml/2006/table">
            <a:tbl>
              <a:tblPr/>
              <a:tblGrid>
                <a:gridCol w="866775"/>
                <a:gridCol w="866775"/>
                <a:gridCol w="865188"/>
                <a:gridCol w="866775"/>
                <a:gridCol w="866775"/>
                <a:gridCol w="865187"/>
                <a:gridCol w="866775"/>
                <a:gridCol w="866775"/>
              </a:tblGrid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-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=</a:t>
                      </a: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900" y="954088"/>
            <a:ext cx="9288463" cy="4929187"/>
          </a:xfrm>
        </p:spPr>
        <p:txBody>
          <a:bodyPr/>
          <a:lstStyle/>
          <a:p>
            <a:pPr algn="r" rtl="1">
              <a:buFont typeface="Times New Roman" pitchFamily="18" charset="0"/>
              <a:buNone/>
            </a:pPr>
            <a:endParaRPr lang="fr-FR" sz="2800" b="1" smtClean="0">
              <a:latin typeface="Arial" charset="0"/>
              <a:cs typeface="Arial" charset="0"/>
            </a:endParaRPr>
          </a:p>
          <a:p>
            <a:pPr algn="r" rtl="1">
              <a:buFont typeface="Times New Roman" pitchFamily="18" charset="0"/>
              <a:buNone/>
            </a:pP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مثال</a:t>
            </a:r>
            <a:r>
              <a:rPr lang="fr-F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ar-DZ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(</a:t>
            </a:r>
            <a:r>
              <a:rPr lang="fr-FR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2</a:t>
            </a:r>
            <a:r>
              <a:rPr lang="ar-DZ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  <a:r>
              <a:rPr lang="fr-FR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fr-F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ar-SA" sz="2800" b="1" smtClean="0">
                <a:solidFill>
                  <a:schemeClr val="tx1"/>
                </a:solidFill>
              </a:rPr>
              <a:t>اطرح العدد </a:t>
            </a:r>
            <a:r>
              <a:rPr lang="en-US" sz="2800" b="1" smtClean="0">
                <a:solidFill>
                  <a:schemeClr val="tx1"/>
                </a:solidFill>
              </a:rPr>
              <a:t>(1101)</a:t>
            </a:r>
            <a:r>
              <a:rPr lang="en-US" sz="2800" b="1" baseline="-25000" smtClean="0">
                <a:solidFill>
                  <a:schemeClr val="tx1"/>
                </a:solidFill>
              </a:rPr>
              <a:t>2</a:t>
            </a:r>
            <a:r>
              <a:rPr lang="en-US" sz="2800" b="1" smtClean="0">
                <a:solidFill>
                  <a:schemeClr val="tx1"/>
                </a:solidFill>
              </a:rPr>
              <a:t> </a:t>
            </a:r>
            <a:r>
              <a:rPr lang="ar-SA" sz="2800" b="1" smtClean="0">
                <a:solidFill>
                  <a:schemeClr val="tx1"/>
                </a:solidFill>
              </a:rPr>
              <a:t> من العدد </a:t>
            </a:r>
            <a:r>
              <a:rPr lang="en-US" sz="2800" b="1" smtClean="0">
                <a:solidFill>
                  <a:schemeClr val="tx1"/>
                </a:solidFill>
              </a:rPr>
              <a:t>(100001)</a:t>
            </a:r>
            <a:r>
              <a:rPr lang="en-US" sz="2800" b="1" baseline="-25000" smtClean="0">
                <a:solidFill>
                  <a:schemeClr val="tx1"/>
                </a:solidFill>
              </a:rPr>
              <a:t>2</a:t>
            </a:r>
            <a:r>
              <a:rPr lang="en-US" sz="2800" b="1" smtClean="0">
                <a:solidFill>
                  <a:schemeClr val="tx1"/>
                </a:solidFill>
              </a:rPr>
              <a:t> </a:t>
            </a:r>
            <a:r>
              <a:rPr lang="en-US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ar-SA" sz="2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fr-FR" sz="2800" b="1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1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1747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C9B23E6-54B1-4037-B853-AAB47900477A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26</a:t>
            </a:fld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644650" y="1954213"/>
          <a:ext cx="6931025" cy="3236595"/>
        </p:xfrm>
        <a:graphic>
          <a:graphicData uri="http://schemas.openxmlformats.org/drawingml/2006/table">
            <a:tbl>
              <a:tblPr/>
              <a:tblGrid>
                <a:gridCol w="866775"/>
                <a:gridCol w="866775"/>
                <a:gridCol w="865188"/>
                <a:gridCol w="866775"/>
                <a:gridCol w="866775"/>
                <a:gridCol w="865187"/>
                <a:gridCol w="866775"/>
                <a:gridCol w="866775"/>
              </a:tblGrid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-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=</a:t>
                      </a: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Trebuchet MS" pitchFamily="34" charset="0"/>
                        <a:cs typeface="Trebuchet MS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Trebuchet MS" pitchFamily="34" charset="0"/>
                          <a:cs typeface="Trebuchet MS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900" y="1239838"/>
            <a:ext cx="9288463" cy="4500562"/>
          </a:xfrm>
        </p:spPr>
        <p:txBody>
          <a:bodyPr/>
          <a:lstStyle/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r>
              <a:rPr lang="ar-DZ" sz="28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عملية الضرب </a:t>
            </a:r>
            <a:r>
              <a:rPr lang="ar-DZ" sz="2800" smtClean="0">
                <a:latin typeface="Arial" charset="0"/>
                <a:cs typeface="Arial" charset="0"/>
              </a:rPr>
              <a:t>:</a:t>
            </a:r>
            <a:r>
              <a:rPr lang="fr-FR" sz="2800" smtClean="0">
                <a:latin typeface="Arial" charset="0"/>
                <a:cs typeface="Arial" charset="0"/>
              </a:rPr>
              <a:t>     </a:t>
            </a:r>
            <a:r>
              <a:rPr lang="ar-SA" sz="2800" smtClean="0">
                <a:latin typeface="Arial" charset="0"/>
                <a:cs typeface="Arial" charset="0"/>
              </a:rPr>
              <a:t>إن احتمالات عملية الضرب في النظام الثنائي هي:</a:t>
            </a:r>
            <a:endParaRPr lang="fr-FR" sz="2800" smtClean="0">
              <a:latin typeface="Arial" charset="0"/>
              <a:cs typeface="Arial" charset="0"/>
            </a:endParaRPr>
          </a:p>
          <a:p>
            <a:pPr algn="r" rtl="1">
              <a:buFont typeface="Times New Roman" pitchFamily="18" charset="0"/>
              <a:buNone/>
            </a:pPr>
            <a:r>
              <a:rPr lang="ar-SA" sz="2800" smtClean="0">
                <a:latin typeface="Arial" charset="0"/>
                <a:cs typeface="Arial" charset="0"/>
              </a:rPr>
              <a:t> </a:t>
            </a:r>
            <a:r>
              <a:rPr lang="ar-SA" sz="2800" b="1" smtClean="0">
                <a:latin typeface="Arial" charset="0"/>
                <a:cs typeface="Arial" charset="0"/>
              </a:rPr>
              <a:t>  </a:t>
            </a:r>
            <a:endParaRPr lang="fr-FR" sz="2800" smtClean="0">
              <a:latin typeface="Arial" charset="0"/>
              <a:cs typeface="Arial" charset="0"/>
            </a:endParaRPr>
          </a:p>
          <a:p>
            <a:pPr lvl="3">
              <a:buFont typeface="Times New Roman" pitchFamily="18" charset="0"/>
              <a:buNone/>
            </a:pPr>
            <a:r>
              <a:rPr lang="en-US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0  ×  0  =  0</a:t>
            </a:r>
            <a:endParaRPr lang="fr-FR" sz="32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>
              <a:buFont typeface="Times New Roman" pitchFamily="18" charset="0"/>
              <a:buNone/>
            </a:pPr>
            <a:r>
              <a:rPr lang="en-US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0  ×  1  =  0</a:t>
            </a:r>
            <a:endParaRPr lang="fr-FR" sz="32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>
              <a:buFont typeface="Times New Roman" pitchFamily="18" charset="0"/>
              <a:buNone/>
            </a:pPr>
            <a:r>
              <a:rPr lang="en-US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1  ×  0  =  0</a:t>
            </a:r>
            <a:endParaRPr lang="fr-FR" sz="32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>
              <a:buFont typeface="Times New Roman" pitchFamily="18" charset="0"/>
              <a:buNone/>
            </a:pPr>
            <a:r>
              <a:rPr lang="en-US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1  ×  1  =  1</a:t>
            </a:r>
            <a:endParaRPr lang="fr-FR" sz="32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2771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53CAFFE-704E-4348-8D6F-E592C5D05A52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45138" y="574675"/>
            <a:ext cx="3816350" cy="633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>
              <a:defRPr/>
            </a:pPr>
            <a:r>
              <a:rPr lang="ar-SA" sz="3600">
                <a:solidFill>
                  <a:srgbClr val="404040"/>
                </a:solidFill>
                <a:latin typeface="Andalus" pitchFamily="18" charset="-78"/>
                <a:cs typeface="Andalus" pitchFamily="18" charset="-78"/>
              </a:rPr>
              <a:t>الضرب</a:t>
            </a:r>
            <a:r>
              <a:rPr lang="ar-SA" sz="3600" b="1">
                <a:effectLst>
                  <a:outerShdw blurRad="38100" dist="38100" dir="2700000" algn="tl">
                    <a:srgbClr val="C0C0C0"/>
                  </a:outerShdw>
                </a:effectLst>
                <a:cs typeface="Andalus" pitchFamily="18" charset="-78"/>
              </a:rPr>
              <a:t> </a:t>
            </a:r>
            <a:r>
              <a:rPr lang="ar-SA" sz="3600">
                <a:solidFill>
                  <a:srgbClr val="404040"/>
                </a:solidFill>
                <a:latin typeface="Andalus" pitchFamily="18" charset="-78"/>
                <a:cs typeface="Andalus" pitchFamily="18" charset="-78"/>
              </a:rPr>
              <a:t>في النظام الثنائي</a:t>
            </a:r>
            <a:endParaRPr lang="fr-FR" sz="3600">
              <a:solidFill>
                <a:srgbClr val="40404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Accolade ouvrante 4"/>
          <p:cNvSpPr/>
          <p:nvPr/>
        </p:nvSpPr>
        <p:spPr bwMode="auto">
          <a:xfrm>
            <a:off x="1287463" y="2811463"/>
            <a:ext cx="214312" cy="2428875"/>
          </a:xfrm>
          <a:prstGeom prst="leftBrace">
            <a:avLst>
              <a:gd name="adj1" fmla="val 91993"/>
              <a:gd name="adj2" fmla="val 49446"/>
            </a:avLst>
          </a:prstGeom>
          <a:noFill/>
          <a:ln w="2857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fr-FR">
              <a:latin typeface="Trebuchet MS" pitchFamily="32" charset="0"/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900" y="1025525"/>
            <a:ext cx="9288463" cy="4929188"/>
          </a:xfrm>
        </p:spPr>
        <p:txBody>
          <a:bodyPr/>
          <a:lstStyle/>
          <a:p>
            <a:pPr algn="r" rtl="1">
              <a:buFont typeface="Times New Roman" pitchFamily="18" charset="0"/>
              <a:buNone/>
            </a:pPr>
            <a:r>
              <a:rPr lang="ar-SA" sz="2800" b="1" smtClean="0"/>
              <a:t>مثال</a:t>
            </a:r>
            <a:r>
              <a:rPr lang="fr-FR" sz="2800" b="1" smtClean="0"/>
              <a:t>     </a:t>
            </a:r>
            <a:r>
              <a:rPr lang="ar-SA" sz="2800" b="1" smtClean="0"/>
              <a:t> </a:t>
            </a:r>
            <a:r>
              <a:rPr lang="ar-SA" sz="2800" smtClean="0"/>
              <a:t> أوجد ناتج ضرب العددين </a:t>
            </a:r>
            <a:r>
              <a:rPr lang="en-US" sz="2800" smtClean="0"/>
              <a:t>(1010)</a:t>
            </a:r>
            <a:r>
              <a:rPr lang="en-US" sz="2800" baseline="-25000" smtClean="0"/>
              <a:t>2</a:t>
            </a:r>
            <a:r>
              <a:rPr lang="en-US" sz="2800" smtClean="0"/>
              <a:t> </a:t>
            </a:r>
            <a:r>
              <a:rPr lang="ar-SA" sz="2800" smtClean="0"/>
              <a:t> ،</a:t>
            </a:r>
            <a:r>
              <a:rPr lang="en-US" sz="2800" smtClean="0"/>
              <a:t> (101)</a:t>
            </a:r>
            <a:r>
              <a:rPr lang="en-US" sz="2800" baseline="-25000" smtClean="0"/>
              <a:t>2</a:t>
            </a:r>
            <a:r>
              <a:rPr lang="en-US" sz="2800" smtClean="0"/>
              <a:t> </a:t>
            </a:r>
            <a:r>
              <a:rPr lang="ar-SA" sz="2800" smtClean="0"/>
              <a:t> : </a:t>
            </a:r>
            <a:endParaRPr lang="fr-FR" sz="2800" smtClean="0"/>
          </a:p>
          <a:p>
            <a:pPr algn="r" rtl="1">
              <a:buFont typeface="Times New Roman" pitchFamily="18" charset="0"/>
              <a:buNone/>
            </a:pPr>
            <a:r>
              <a:rPr lang="en-US" sz="2800" baseline="-25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ar-DZ" sz="2800" baseline="-25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 rtl="1">
              <a:buFont typeface="Times New Roman" pitchFamily="18" charset="0"/>
              <a:buNone/>
            </a:pPr>
            <a:endParaRPr lang="fr-FR" sz="1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3795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3E9262B-C70E-450C-B36C-EBABE54DB25B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28</a:t>
            </a:fld>
            <a:endParaRPr lang="en-US" smtClean="0">
              <a:latin typeface="Times New Roman" pitchFamily="18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484313" y="1668463"/>
          <a:ext cx="6948001" cy="3824472"/>
        </p:xfrm>
        <a:graphic>
          <a:graphicData uri="http://schemas.openxmlformats.org/drawingml/2006/table">
            <a:tbl>
              <a:tblPr/>
              <a:tblGrid>
                <a:gridCol w="868898"/>
                <a:gridCol w="868898"/>
                <a:gridCol w="867306"/>
                <a:gridCol w="868898"/>
                <a:gridCol w="868898"/>
                <a:gridCol w="867307"/>
                <a:gridCol w="868898"/>
                <a:gridCol w="868898"/>
              </a:tblGrid>
              <a:tr h="63741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74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74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74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+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74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+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74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rebuchet MS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rebuchet MS" pitchFamily="34" charset="0"/>
                          <a:cs typeface="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4DF359E-E563-4993-8475-ACD07B7FB10E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239838"/>
            <a:ext cx="9720263" cy="54356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>
              <a:buFont typeface="Arial" pitchFamily="34" charset="0"/>
              <a:buChar char="•"/>
              <a:defRPr/>
            </a:pPr>
            <a:r>
              <a:rPr lang="fr-F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ar-SA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كل عدد مكتوب بهذا النظام يعتمد بالأساس على العدد 10.</a:t>
            </a:r>
            <a:endParaRPr lang="fr-FR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rtl="1">
              <a:defRPr/>
            </a:pPr>
            <a:endParaRPr lang="fr-FR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rtl="1">
              <a:defRPr/>
            </a:pPr>
            <a:r>
              <a:rPr lang="fr-F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ar-SA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مثال </a:t>
            </a:r>
            <a:r>
              <a:rPr lang="fr-F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(1)</a:t>
            </a:r>
            <a:r>
              <a:rPr lang="ar-SA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العدد العشري </a:t>
            </a:r>
            <a:r>
              <a:rPr lang="fr-F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375 </a:t>
            </a:r>
            <a:r>
              <a:rPr lang="ar-SA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 يمكن تحليله إلى المراتب التالية :</a:t>
            </a:r>
            <a:endParaRPr lang="fr-FR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rtl="1">
              <a:buFont typeface="Arial" pitchFamily="34" charset="0"/>
              <a:buChar char="•"/>
              <a:defRPr/>
            </a:pPr>
            <a:endParaRPr lang="fr-FR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200000"/>
              </a:lnSpc>
              <a:defRPr/>
            </a:pPr>
            <a:r>
              <a:rPr lang="fr-F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375  = 300 + 70 + 5</a:t>
            </a:r>
          </a:p>
          <a:p>
            <a:pPr algn="just">
              <a:lnSpc>
                <a:spcPct val="200000"/>
              </a:lnSpc>
              <a:defRPr/>
            </a:pPr>
            <a:r>
              <a:rPr lang="fr-F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= (3*100)+(7*10)+(5*1)</a:t>
            </a:r>
          </a:p>
          <a:p>
            <a:pPr algn="just">
              <a:lnSpc>
                <a:spcPct val="200000"/>
              </a:lnSpc>
              <a:defRPr/>
            </a:pPr>
            <a:r>
              <a:rPr lang="fr-F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   = (3*</a:t>
            </a:r>
            <a:r>
              <a:rPr lang="fr-FR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fr-FR" sz="32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fr-F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)+(7*</a:t>
            </a:r>
            <a:r>
              <a:rPr lang="fr-FR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fr-FR" sz="32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fr-F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)+(5*</a:t>
            </a:r>
            <a:r>
              <a:rPr lang="fr-FR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fr-FR" sz="3200" b="1" baseline="30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fr-F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defRPr/>
            </a:pPr>
            <a:endParaRPr lang="fr-FR" sz="3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 5" descr="pic3 -375.gif"/>
          <p:cNvPicPr>
            <a:picLocks noChangeAspect="1"/>
          </p:cNvPicPr>
          <p:nvPr/>
        </p:nvPicPr>
        <p:blipFill>
          <a:blip r:embed="rId2"/>
          <a:srcRect t="13554"/>
          <a:stretch>
            <a:fillRect/>
          </a:stretch>
        </p:blipFill>
        <p:spPr bwMode="auto">
          <a:xfrm>
            <a:off x="5432425" y="3668713"/>
            <a:ext cx="3543300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701F349-5084-4FBB-BCA9-CF9FB0A181C0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0" y="1096963"/>
            <a:ext cx="9720263" cy="445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1"/>
            <a:r>
              <a:rPr lang="fr-FR" b="1">
                <a:solidFill>
                  <a:schemeClr val="tx1"/>
                </a:solidFill>
                <a:latin typeface="Arial" charset="0"/>
                <a:cs typeface="Arial" charset="0"/>
              </a:rPr>
              <a:t>   </a:t>
            </a:r>
            <a:r>
              <a:rPr lang="ar-SA" b="1">
                <a:solidFill>
                  <a:schemeClr val="tx1"/>
                </a:solidFill>
                <a:latin typeface="Arial" charset="0"/>
                <a:cs typeface="Arial" charset="0"/>
              </a:rPr>
              <a:t>مثال </a:t>
            </a:r>
            <a:r>
              <a:rPr lang="fr-FR" sz="1800" b="1">
                <a:solidFill>
                  <a:schemeClr val="tx1"/>
                </a:solidFill>
                <a:latin typeface="Arial" charset="0"/>
                <a:cs typeface="Arial" charset="0"/>
              </a:rPr>
              <a:t>(2)</a:t>
            </a:r>
            <a:r>
              <a:rPr lang="ar-SA" b="1">
                <a:solidFill>
                  <a:schemeClr val="tx1"/>
                </a:solidFill>
                <a:latin typeface="Arial" charset="0"/>
                <a:cs typeface="Arial" charset="0"/>
              </a:rPr>
              <a:t> العدد العشري </a:t>
            </a:r>
            <a:r>
              <a:rPr lang="ar-DZ" b="1">
                <a:solidFill>
                  <a:schemeClr val="tx1"/>
                </a:solidFill>
                <a:latin typeface="Arial" charset="0"/>
                <a:cs typeface="Arial" charset="0"/>
              </a:rPr>
              <a:t>       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.28</a:t>
            </a:r>
            <a:r>
              <a:rPr lang="ar-SA" b="1">
                <a:solidFill>
                  <a:schemeClr val="tx1"/>
                </a:solidFill>
                <a:latin typeface="Arial" charset="0"/>
                <a:cs typeface="Arial" charset="0"/>
              </a:rPr>
              <a:t>7654</a:t>
            </a:r>
            <a:r>
              <a:rPr lang="ar-DZ" b="1">
                <a:solidFill>
                  <a:schemeClr val="tx1"/>
                </a:solidFill>
                <a:latin typeface="Arial" charset="0"/>
                <a:cs typeface="Arial" charset="0"/>
              </a:rPr>
              <a:t>  ؟؟؟</a:t>
            </a:r>
            <a:endParaRPr lang="fr-FR" b="1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200000"/>
              </a:lnSpc>
            </a:pPr>
            <a:endParaRPr lang="en-US" b="1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200000"/>
              </a:lnSpc>
            </a:pPr>
            <a:endParaRPr lang="en-US" sz="1000" b="1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200000"/>
              </a:lnSpc>
            </a:pPr>
            <a:endParaRPr lang="en-US" b="1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200000"/>
              </a:lnSpc>
            </a:pP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      7654.28</a:t>
            </a:r>
            <a:r>
              <a:rPr lang="ar-DZ" b="1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=  7000   +   600   +   50  +  4   +    0.2  +   0.08 </a:t>
            </a:r>
            <a:endParaRPr lang="ar-DZ" b="1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200000"/>
              </a:lnSpc>
            </a:pPr>
            <a:r>
              <a:rPr lang="ar-DZ" b="1">
                <a:solidFill>
                  <a:schemeClr val="tx1"/>
                </a:solidFill>
                <a:latin typeface="Arial" charset="0"/>
                <a:cs typeface="Arial" charset="0"/>
              </a:rPr>
              <a:t>   	</a:t>
            </a:r>
            <a:r>
              <a:rPr lang="fr-FR" b="1">
                <a:solidFill>
                  <a:schemeClr val="tx1"/>
                </a:solidFill>
                <a:latin typeface="Arial" charset="0"/>
                <a:cs typeface="Arial" charset="0"/>
              </a:rPr>
              <a:t>      </a:t>
            </a:r>
            <a:r>
              <a:rPr lang="ar-DZ" b="1">
                <a:solidFill>
                  <a:schemeClr val="tx1"/>
                </a:solidFill>
                <a:latin typeface="Arial" charset="0"/>
                <a:cs typeface="Arial" charset="0"/>
              </a:rPr>
              <a:t>   = </a:t>
            </a:r>
            <a:r>
              <a:rPr lang="fr-FR" b="1">
                <a:solidFill>
                  <a:schemeClr val="tx1"/>
                </a:solidFill>
                <a:latin typeface="Arial" charset="0"/>
                <a:cs typeface="Arial" charset="0"/>
              </a:rPr>
              <a:t>(7*1000)+(6*100)+(5*10)+(4*1)</a:t>
            </a:r>
            <a:r>
              <a:rPr lang="ar-DZ" b="1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fr-FR" b="1">
                <a:solidFill>
                  <a:schemeClr val="tx1"/>
                </a:solidFill>
                <a:latin typeface="Arial" charset="0"/>
                <a:cs typeface="Arial" charset="0"/>
              </a:rPr>
              <a:t>+</a:t>
            </a:r>
            <a:r>
              <a:rPr lang="ar-DZ" b="1">
                <a:solidFill>
                  <a:schemeClr val="tx1"/>
                </a:solidFill>
                <a:latin typeface="Arial" charset="0"/>
                <a:cs typeface="Arial" charset="0"/>
              </a:rPr>
              <a:t>    </a:t>
            </a:r>
            <a:r>
              <a:rPr lang="fr-FR" b="1">
                <a:solidFill>
                  <a:schemeClr val="tx1"/>
                </a:solidFill>
                <a:latin typeface="Arial" charset="0"/>
                <a:cs typeface="Arial" charset="0"/>
              </a:rPr>
              <a:t>(2*0.1)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+(8*0.01) </a:t>
            </a:r>
          </a:p>
          <a:p>
            <a:pPr algn="just">
              <a:lnSpc>
                <a:spcPct val="200000"/>
              </a:lnSpc>
            </a:pPr>
            <a:r>
              <a:rPr lang="ar-DZ" b="1">
                <a:solidFill>
                  <a:schemeClr val="tx1"/>
                </a:solidFill>
                <a:latin typeface="Arial" charset="0"/>
                <a:cs typeface="Arial" charset="0"/>
              </a:rPr>
              <a:t>            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=  </a:t>
            </a:r>
            <a:r>
              <a:rPr lang="ar-DZ" b="1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7*</a:t>
            </a:r>
            <a:r>
              <a:rPr lang="en-US" b="1">
                <a:solidFill>
                  <a:srgbClr val="FF0000"/>
                </a:solidFill>
                <a:latin typeface="Arial" charset="0"/>
                <a:cs typeface="Arial" charset="0"/>
              </a:rPr>
              <a:t>10</a:t>
            </a:r>
            <a:r>
              <a:rPr lang="en-US" b="1" baseline="30000">
                <a:solidFill>
                  <a:srgbClr val="FF0000"/>
                </a:solidFill>
                <a:latin typeface="Arial" charset="0"/>
                <a:cs typeface="Arial" charset="0"/>
              </a:rPr>
              <a:t>3</a:t>
            </a:r>
            <a:r>
              <a:rPr lang="en-US" b="1">
                <a:solidFill>
                  <a:srgbClr val="595959"/>
                </a:solidFill>
                <a:latin typeface="Arial" charset="0"/>
                <a:cs typeface="Arial" charset="0"/>
              </a:rPr>
              <a:t>  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+  6*</a:t>
            </a:r>
            <a:r>
              <a:rPr lang="en-US" b="1">
                <a:solidFill>
                  <a:srgbClr val="FF0000"/>
                </a:solidFill>
                <a:latin typeface="Arial" charset="0"/>
                <a:cs typeface="Arial" charset="0"/>
              </a:rPr>
              <a:t>10</a:t>
            </a:r>
            <a:r>
              <a:rPr lang="en-US" b="1" baseline="3000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b="1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+ 5*</a:t>
            </a:r>
            <a:r>
              <a:rPr lang="en-US" b="1">
                <a:solidFill>
                  <a:srgbClr val="FF0000"/>
                </a:solidFill>
                <a:latin typeface="Arial" charset="0"/>
                <a:cs typeface="Arial" charset="0"/>
              </a:rPr>
              <a:t>10</a:t>
            </a:r>
            <a:r>
              <a:rPr lang="en-US" b="1" baseline="30000">
                <a:solidFill>
                  <a:srgbClr val="FF0000"/>
                </a:solidFill>
                <a:latin typeface="Arial" charset="0"/>
                <a:cs typeface="Arial" charset="0"/>
              </a:rPr>
              <a:t>1 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+ 4×</a:t>
            </a:r>
            <a:r>
              <a:rPr lang="en-US" b="1">
                <a:solidFill>
                  <a:srgbClr val="FF0000"/>
                </a:solidFill>
                <a:latin typeface="Arial" charset="0"/>
                <a:cs typeface="Arial" charset="0"/>
              </a:rPr>
              <a:t>10</a:t>
            </a:r>
            <a:r>
              <a:rPr lang="en-US" b="1" baseline="30000">
                <a:solidFill>
                  <a:srgbClr val="FF0000"/>
                </a:solidFill>
                <a:latin typeface="Arial" charset="0"/>
                <a:cs typeface="Arial" charset="0"/>
              </a:rPr>
              <a:t>0</a:t>
            </a:r>
            <a:r>
              <a:rPr lang="ar-DZ" b="1" baseline="30000">
                <a:solidFill>
                  <a:srgbClr val="FF0000"/>
                </a:solidFill>
                <a:latin typeface="Arial" charset="0"/>
                <a:cs typeface="Arial" charset="0"/>
              </a:rPr>
              <a:t>  </a:t>
            </a:r>
            <a:r>
              <a:rPr lang="en-US" b="1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+ </a:t>
            </a:r>
            <a:r>
              <a:rPr lang="ar-DZ" b="1">
                <a:solidFill>
                  <a:schemeClr val="tx1"/>
                </a:solidFill>
                <a:latin typeface="Arial" charset="0"/>
                <a:cs typeface="Arial" charset="0"/>
              </a:rPr>
              <a:t>    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2×</a:t>
            </a:r>
            <a:r>
              <a:rPr lang="en-US" b="1">
                <a:solidFill>
                  <a:srgbClr val="FF0000"/>
                </a:solidFill>
                <a:latin typeface="Arial" charset="0"/>
                <a:cs typeface="Arial" charset="0"/>
              </a:rPr>
              <a:t>10</a:t>
            </a:r>
            <a:r>
              <a:rPr lang="en-US" b="1" baseline="30000">
                <a:solidFill>
                  <a:srgbClr val="FF0000"/>
                </a:solidFill>
                <a:latin typeface="Arial" charset="0"/>
                <a:cs typeface="Arial" charset="0"/>
              </a:rPr>
              <a:t>-1</a:t>
            </a:r>
            <a:r>
              <a:rPr lang="en-US" b="1">
                <a:solidFill>
                  <a:srgbClr val="595959"/>
                </a:solidFill>
                <a:latin typeface="Arial" charset="0"/>
                <a:cs typeface="Arial" charset="0"/>
              </a:rPr>
              <a:t> </a:t>
            </a:r>
            <a:r>
              <a:rPr lang="en-US" b="1">
                <a:solidFill>
                  <a:schemeClr val="tx1"/>
                </a:solidFill>
                <a:latin typeface="Arial" charset="0"/>
                <a:cs typeface="Arial" charset="0"/>
              </a:rPr>
              <a:t>+ 8×</a:t>
            </a:r>
            <a:r>
              <a:rPr lang="en-US" b="1">
                <a:solidFill>
                  <a:srgbClr val="FF0000"/>
                </a:solidFill>
                <a:latin typeface="Arial" charset="0"/>
                <a:cs typeface="Arial" charset="0"/>
              </a:rPr>
              <a:t>10</a:t>
            </a:r>
            <a:r>
              <a:rPr lang="en-US" b="1" baseline="30000">
                <a:solidFill>
                  <a:srgbClr val="FF0000"/>
                </a:solidFill>
                <a:latin typeface="Arial" charset="0"/>
                <a:cs typeface="Arial" charset="0"/>
              </a:rPr>
              <a:t>-2</a:t>
            </a:r>
            <a:endParaRPr lang="fr-FR" b="1" baseline="300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7" name="Image 6" descr="pic3  .287654 .gif"/>
          <p:cNvPicPr>
            <a:picLocks noChangeAspect="1"/>
          </p:cNvPicPr>
          <p:nvPr/>
        </p:nvPicPr>
        <p:blipFill>
          <a:blip r:embed="rId2"/>
          <a:srcRect t="13554"/>
          <a:stretch>
            <a:fillRect/>
          </a:stretch>
        </p:blipFill>
        <p:spPr bwMode="auto">
          <a:xfrm>
            <a:off x="2716213" y="1882775"/>
            <a:ext cx="4638675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221" name="Connecteur droit 5"/>
          <p:cNvCxnSpPr>
            <a:cxnSpLocks noChangeShapeType="1"/>
          </p:cNvCxnSpPr>
          <p:nvPr/>
        </p:nvCxnSpPr>
        <p:spPr bwMode="auto">
          <a:xfrm rot="5400000">
            <a:off x="4325938" y="3489325"/>
            <a:ext cx="3786188" cy="1587"/>
          </a:xfrm>
          <a:prstGeom prst="line">
            <a:avLst/>
          </a:prstGeom>
          <a:noFill/>
          <a:ln w="28575" algn="ctr">
            <a:solidFill>
              <a:srgbClr val="FF0000"/>
            </a:solidFill>
            <a:prstDash val="dash"/>
            <a:round/>
            <a:headEnd/>
            <a:tailEnd/>
          </a:ln>
        </p:spPr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BF5DF17-8F60-4683-9B11-4A8674E11690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5900" y="1168400"/>
            <a:ext cx="9217025" cy="1285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ar-DZ" sz="80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نظام العد الثنائي</a:t>
            </a:r>
            <a:endParaRPr lang="fr-FR" sz="8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1775" y="3476625"/>
            <a:ext cx="9361488" cy="3003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fr-FR" sz="8000" b="1" dirty="0">
                <a:solidFill>
                  <a:schemeClr val="tx1"/>
                </a:solidFill>
                <a:latin typeface="Century Gothic" pitchFamily="34" charset="0"/>
                <a:cs typeface="Arial" pitchFamily="34" charset="0"/>
              </a:rPr>
              <a:t>Système Binaire</a:t>
            </a:r>
          </a:p>
          <a:p>
            <a:pPr algn="just" rtl="1">
              <a:defRPr/>
            </a:pPr>
            <a:endParaRPr lang="fr-FR" sz="11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texte 2"/>
          <p:cNvSpPr>
            <a:spLocks noGrp="1"/>
          </p:cNvSpPr>
          <p:nvPr>
            <p:ph type="body" idx="1"/>
          </p:nvPr>
        </p:nvSpPr>
        <p:spPr>
          <a:xfrm>
            <a:off x="287338" y="1168400"/>
            <a:ext cx="9145587" cy="4572000"/>
          </a:xfrm>
        </p:spPr>
        <p:txBody>
          <a:bodyPr/>
          <a:lstStyle/>
          <a:p>
            <a:pPr algn="just" rtl="1">
              <a:buFont typeface="Arial" charset="0"/>
              <a:buChar char="•"/>
            </a:pPr>
            <a:r>
              <a:rPr lang="ar-DZ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نظام العد الثنائي</a:t>
            </a:r>
            <a:r>
              <a:rPr lang="ar-DZ" sz="3200" b="1" smtClean="0">
                <a:solidFill>
                  <a:schemeClr val="tx1"/>
                </a:solidFill>
              </a:rPr>
              <a:t> يستخدم لتمثيل قيم عددية باستخدام رمزين</a:t>
            </a:r>
            <a:r>
              <a:rPr lang="ar-DZ" sz="3200" b="1" smtClean="0">
                <a:solidFill>
                  <a:srgbClr val="C00000"/>
                </a:solidFill>
              </a:rPr>
              <a:t> </a:t>
            </a:r>
            <a:r>
              <a:rPr lang="ar-DZ" sz="3200" b="1" smtClean="0">
                <a:solidFill>
                  <a:srgbClr val="0070C0"/>
                </a:solidFill>
              </a:rPr>
              <a:t>0</a:t>
            </a:r>
            <a:r>
              <a:rPr lang="ar-DZ" sz="3200" b="1" smtClean="0">
                <a:solidFill>
                  <a:srgbClr val="C00000"/>
                </a:solidFill>
              </a:rPr>
              <a:t> </a:t>
            </a:r>
            <a:r>
              <a:rPr lang="ar-DZ" sz="3200" b="1" smtClean="0">
                <a:solidFill>
                  <a:schemeClr val="tx1"/>
                </a:solidFill>
              </a:rPr>
              <a:t>و</a:t>
            </a:r>
            <a:r>
              <a:rPr lang="ar-DZ" sz="3200" b="1" smtClean="0">
                <a:solidFill>
                  <a:srgbClr val="C00000"/>
                </a:solidFill>
              </a:rPr>
              <a:t> </a:t>
            </a:r>
            <a:r>
              <a:rPr lang="ar-DZ" sz="3200" b="1" smtClean="0">
                <a:solidFill>
                  <a:srgbClr val="0070C0"/>
                </a:solidFill>
              </a:rPr>
              <a:t>1</a:t>
            </a:r>
            <a:r>
              <a:rPr lang="fr-FR" sz="3200" b="1" smtClean="0"/>
              <a:t>.</a:t>
            </a:r>
            <a:r>
              <a:rPr lang="ar-DZ" sz="3200" b="1" smtClean="0"/>
              <a:t> </a:t>
            </a:r>
            <a:endParaRPr lang="fr-FR" sz="3200" b="1" smtClean="0"/>
          </a:p>
          <a:p>
            <a:pPr algn="just" rtl="1">
              <a:buFont typeface="Arial" charset="0"/>
              <a:buChar char="•"/>
            </a:pPr>
            <a:r>
              <a:rPr lang="ar-SA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إن الأساس المستعمل في النظام الثنائي هو 2 مقارنة بالنظام العشري الذي أساسه العدد 10</a:t>
            </a:r>
            <a:endParaRPr lang="ar-DZ" sz="32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 rtl="1">
              <a:buFont typeface="Arial" charset="0"/>
              <a:buChar char="•"/>
            </a:pPr>
            <a:r>
              <a:rPr lang="ar-DZ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r>
              <a:rPr lang="fr-FR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ar-DZ" sz="3200" b="1" smtClean="0">
                <a:solidFill>
                  <a:schemeClr val="tx1"/>
                </a:solidFill>
                <a:latin typeface="Arial" charset="0"/>
                <a:cs typeface="Arial" charset="0"/>
              </a:rPr>
              <a:t>بسبب امكانية تنفيذه مباشرةً في الإلكترونيات الرقمية فإن نظام العد الثنائي مستخدم عملياً في كل الحواسب الحديثة.</a:t>
            </a:r>
          </a:p>
          <a:p>
            <a:pPr algn="just" rtl="1">
              <a:buFont typeface="Arial" charset="0"/>
              <a:buChar char="•"/>
            </a:pPr>
            <a:r>
              <a:rPr lang="ar-DZ" sz="3200" b="1" smtClean="0">
                <a:solidFill>
                  <a:schemeClr val="tx1"/>
                </a:solidFill>
              </a:rPr>
              <a:t>يعبر الصفر والواحد عن حالتين للتيار الكهربائي: </a:t>
            </a:r>
            <a:endParaRPr lang="fr-FR" sz="3200" b="1" smtClean="0">
              <a:solidFill>
                <a:schemeClr val="tx1"/>
              </a:solidFill>
            </a:endParaRPr>
          </a:p>
          <a:p>
            <a:pPr algn="just" rtl="1"/>
            <a:r>
              <a:rPr lang="fr-FR" sz="3200" b="1" smtClean="0">
                <a:solidFill>
                  <a:schemeClr val="tx1"/>
                </a:solidFill>
              </a:rPr>
              <a:t>           </a:t>
            </a:r>
            <a:r>
              <a:rPr lang="ar-DZ" sz="3200" b="1" smtClean="0">
                <a:solidFill>
                  <a:schemeClr val="tx1"/>
                </a:solidFill>
              </a:rPr>
              <a:t>تشغيل أو إطفاء </a:t>
            </a:r>
            <a:r>
              <a:rPr lang="fr-FR" sz="3200" b="1" smtClean="0">
                <a:solidFill>
                  <a:schemeClr val="tx1"/>
                </a:solidFill>
              </a:rPr>
              <a:t>(</a:t>
            </a:r>
            <a:r>
              <a:rPr lang="fr-FR" sz="3200" b="1" smtClean="0">
                <a:solidFill>
                  <a:srgbClr val="00B0F0"/>
                </a:solidFill>
              </a:rPr>
              <a:t>ON</a:t>
            </a:r>
            <a:r>
              <a:rPr lang="fr-FR" sz="3200" b="1" smtClean="0">
                <a:solidFill>
                  <a:schemeClr val="tx1"/>
                </a:solidFill>
              </a:rPr>
              <a:t> / </a:t>
            </a:r>
            <a:r>
              <a:rPr lang="fr-FR" sz="3200" b="1" smtClean="0">
                <a:solidFill>
                  <a:srgbClr val="00B0F0"/>
                </a:solidFill>
              </a:rPr>
              <a:t>OFF</a:t>
            </a:r>
            <a:r>
              <a:rPr lang="fr-FR" sz="3200" b="1" smtClean="0">
                <a:solidFill>
                  <a:schemeClr val="tx1"/>
                </a:solidFill>
              </a:rPr>
              <a:t>)</a:t>
            </a:r>
            <a:r>
              <a:rPr lang="ar-DZ" sz="3200" b="1" smtClean="0">
                <a:solidFill>
                  <a:schemeClr val="tx1"/>
                </a:solidFill>
              </a:rPr>
              <a:t>.</a:t>
            </a:r>
            <a:endParaRPr lang="fr-FR" sz="3200" b="1" smtClean="0">
              <a:solidFill>
                <a:schemeClr val="tx1"/>
              </a:solidFill>
            </a:endParaRPr>
          </a:p>
        </p:txBody>
      </p:sp>
      <p:sp>
        <p:nvSpPr>
          <p:cNvPr id="11267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120F442-2EAC-46D5-BC74-500028EBA2FB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6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61113" y="585788"/>
            <a:ext cx="3143250" cy="6334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ar-DZ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نظام العد الثنائي</a:t>
            </a:r>
            <a:endParaRPr lang="fr-FR" sz="36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87338" y="1454150"/>
            <a:ext cx="9145587" cy="4500563"/>
          </a:xfrm>
        </p:spPr>
        <p:txBody>
          <a:bodyPr/>
          <a:lstStyle/>
          <a:p>
            <a:pPr algn="r" rtl="1">
              <a:buFont typeface="Arial" charset="0"/>
              <a:buChar char="•"/>
            </a:pP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لتمييز العدد المكتوب بنظام معين، نكتب الأعداد داخل قوسين مع كتابة رمز أسفل القوس يمثل </a:t>
            </a:r>
            <a:r>
              <a:rPr lang="ar-SA" sz="2800" b="1" smtClean="0">
                <a:solidFill>
                  <a:srgbClr val="00B050"/>
                </a:solidFill>
                <a:latin typeface="Arial" charset="0"/>
                <a:cs typeface="Arial" charset="0"/>
              </a:rPr>
              <a:t>أساس النظام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. 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/>
            <a:r>
              <a:rPr lang="fr-FR" sz="2800" b="1" smtClean="0">
                <a:latin typeface="Arial" charset="0"/>
                <a:cs typeface="Arial" charset="0"/>
              </a:rPr>
              <a:t>   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فمثلا : العدد 110 يكتب بالثنائي </a:t>
            </a:r>
            <a:r>
              <a:rPr lang="ar-SA" sz="2800" b="1" baseline="-25000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(110) وبالعشري </a:t>
            </a:r>
            <a:r>
              <a:rPr lang="ar-SA" sz="2800" b="1" baseline="-25000" smtClean="0">
                <a:solidFill>
                  <a:srgbClr val="FF0000"/>
                </a:solidFill>
                <a:latin typeface="Arial" charset="0"/>
                <a:cs typeface="Arial" charset="0"/>
              </a:rPr>
              <a:t>10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(110)</a:t>
            </a:r>
            <a:r>
              <a:rPr lang="fr-F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</a:t>
            </a:r>
            <a:endParaRPr lang="ar-DZ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/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r" rtl="1">
              <a:buFont typeface="Arial" charset="0"/>
              <a:buChar char="•"/>
            </a:pPr>
            <a:r>
              <a:rPr lang="fr-FR" sz="2800" b="1" smtClean="0">
                <a:latin typeface="Arial" charset="0"/>
                <a:cs typeface="Arial" charset="0"/>
              </a:rPr>
              <a:t> </a:t>
            </a:r>
            <a:r>
              <a:rPr lang="ar-DZ" sz="2800" b="1" smtClean="0">
                <a:latin typeface="Arial" charset="0"/>
                <a:cs typeface="Arial" charset="0"/>
              </a:rPr>
              <a:t>تطبيق:</a:t>
            </a:r>
            <a:r>
              <a:rPr lang="fr-FR" sz="2800" b="1" smtClean="0">
                <a:latin typeface="Arial" charset="0"/>
                <a:cs typeface="Arial" charset="0"/>
              </a:rPr>
              <a:t>  </a:t>
            </a:r>
            <a:r>
              <a:rPr lang="ar-DZ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حلل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العدد </a:t>
            </a:r>
            <a:r>
              <a:rPr lang="ar-SA" sz="2800" b="1" baseline="-25000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ar-SA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(10101)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إلى مراتبه</a:t>
            </a:r>
            <a:r>
              <a:rPr lang="fr-FR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ar-SA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: 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ctr" rtl="1"/>
            <a:r>
              <a:rPr lang="fr-FR" sz="2800" b="1" smtClean="0">
                <a:latin typeface="Arial" charset="0"/>
                <a:cs typeface="Arial" charset="0"/>
              </a:rPr>
              <a:t> </a:t>
            </a:r>
            <a:r>
              <a:rPr lang="ar-SA" sz="2800" b="1" smtClean="0">
                <a:latin typeface="Arial" charset="0"/>
                <a:cs typeface="Arial" charset="0"/>
              </a:rPr>
              <a:t>  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(10101)</a:t>
            </a:r>
            <a:r>
              <a:rPr lang="en-US" sz="2800" b="1" baseline="-25000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smtClean="0">
                <a:solidFill>
                  <a:srgbClr val="595959"/>
                </a:solidFill>
                <a:latin typeface="Arial" charset="0"/>
                <a:cs typeface="Arial" charset="0"/>
              </a:rPr>
              <a:t>=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(1×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0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 + (0×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1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 + (1×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 + (0×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3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 + (1×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4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</a:p>
          <a:p>
            <a:pPr rtl="1"/>
            <a:r>
              <a:rPr lang="en-US" sz="2800" b="1" smtClean="0">
                <a:solidFill>
                  <a:srgbClr val="595959"/>
                </a:solidFill>
                <a:latin typeface="Arial" charset="0"/>
                <a:cs typeface="Arial" charset="0"/>
              </a:rPr>
              <a:t>               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=      1    +     0     +     4     +     0     +    16</a:t>
            </a:r>
          </a:p>
          <a:p>
            <a:pPr rtl="1"/>
            <a:r>
              <a:rPr lang="en-US" sz="2800" b="1" smtClean="0">
                <a:solidFill>
                  <a:srgbClr val="595959"/>
                </a:solidFill>
                <a:latin typeface="Arial" charset="0"/>
                <a:cs typeface="Arial" charset="0"/>
              </a:rPr>
              <a:t>                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 =     21 </a:t>
            </a:r>
            <a:endParaRPr lang="fr-FR" sz="2800" b="1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EF01785-B92A-4853-AB5B-0E1882FAFFF8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7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61113" y="585788"/>
            <a:ext cx="3143250" cy="6334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ar-DZ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نظام العد الثنائي</a:t>
            </a:r>
            <a:endParaRPr lang="fr-FR" sz="36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5A0ABE42-E018-4AA2-B694-28275C407B66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8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168400"/>
            <a:ext cx="9720263" cy="12954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ndalus" pitchFamily="18" charset="-78"/>
                <a:cs typeface="Andalus" pitchFamily="18" charset="-78"/>
              </a:rPr>
              <a:t> </a:t>
            </a:r>
            <a:r>
              <a:rPr lang="ar-DZ" sz="80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نظام العد </a:t>
            </a:r>
            <a:r>
              <a:rPr lang="ar-SA" sz="8000" b="1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الثماني</a:t>
            </a:r>
            <a:endParaRPr lang="fr-FR" sz="8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525838"/>
            <a:ext cx="9720263" cy="3003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fr-FR" sz="8000" b="1" dirty="0">
                <a:solidFill>
                  <a:schemeClr val="tx1"/>
                </a:solidFill>
                <a:latin typeface="Century Gothic" pitchFamily="34" charset="0"/>
                <a:cs typeface="Arial" pitchFamily="34" charset="0"/>
              </a:rPr>
              <a:t>Système Octal</a:t>
            </a:r>
          </a:p>
          <a:p>
            <a:pPr algn="just" rtl="1">
              <a:defRPr/>
            </a:pPr>
            <a:endParaRPr lang="fr-FR" sz="115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75" y="1239838"/>
            <a:ext cx="9432925" cy="5357812"/>
          </a:xfrm>
        </p:spPr>
        <p:txBody>
          <a:bodyPr/>
          <a:lstStyle/>
          <a:p>
            <a:pPr marL="609600" indent="-609600" algn="r" rtl="1" eaLnBrk="1" hangingPunct="1">
              <a:lnSpc>
                <a:spcPct val="80000"/>
              </a:lnSpc>
              <a:buFont typeface="Times New Roman" pitchFamily="18" charset="0"/>
              <a:buNone/>
            </a:pPr>
            <a:endParaRPr lang="ar-DZ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 algn="r" rtl="1"/>
            <a:r>
              <a:rPr lang="fr-FR" sz="2800" b="1" smtClean="0"/>
              <a:t> </a:t>
            </a:r>
            <a:r>
              <a:rPr lang="ar-SA" sz="2800" b="1" smtClean="0">
                <a:solidFill>
                  <a:schemeClr val="tx1"/>
                </a:solidFill>
              </a:rPr>
              <a:t>وهو من الأنظمة المستخدمة في الحاسبات الالكترونية أساسه العدد </a:t>
            </a:r>
            <a:r>
              <a:rPr lang="ar-SA" sz="2800" b="1" smtClean="0">
                <a:solidFill>
                  <a:srgbClr val="FF0000"/>
                </a:solidFill>
              </a:rPr>
              <a:t>(8)</a:t>
            </a:r>
            <a:endParaRPr lang="fr-FR" sz="2800" b="1" smtClean="0">
              <a:solidFill>
                <a:srgbClr val="FF0000"/>
              </a:solidFill>
            </a:endParaRPr>
          </a:p>
          <a:p>
            <a:pPr marL="609600" indent="-609600" algn="r" rtl="1"/>
            <a:r>
              <a:rPr lang="ar-SA" sz="2800" b="1" smtClean="0"/>
              <a:t> </a:t>
            </a:r>
            <a:r>
              <a:rPr lang="ar-SA" sz="2800" b="1" smtClean="0">
                <a:solidFill>
                  <a:schemeClr val="tx1"/>
                </a:solidFill>
              </a:rPr>
              <a:t>الأرقام المستخدمة في هذا النظام هي </a:t>
            </a:r>
            <a:r>
              <a:rPr lang="ar-SA" sz="2800" b="1" smtClean="0">
                <a:solidFill>
                  <a:srgbClr val="FF0000"/>
                </a:solidFill>
              </a:rPr>
              <a:t>(0 ، 1 ، 2 ، 3 ، 4 ، 5 ، 6 ، 7 )</a:t>
            </a:r>
            <a:endParaRPr lang="fr-FR" sz="2800" b="1" smtClean="0">
              <a:solidFill>
                <a:srgbClr val="FF0000"/>
              </a:solidFill>
            </a:endParaRPr>
          </a:p>
          <a:p>
            <a:pPr marL="609600" indent="-609600" algn="r" rtl="1">
              <a:buFont typeface="Times New Roman" pitchFamily="18" charset="0"/>
              <a:buNone/>
            </a:pPr>
            <a:r>
              <a:rPr lang="fr-FR" sz="2800" b="1" smtClean="0">
                <a:solidFill>
                  <a:schemeClr val="tx1"/>
                </a:solidFill>
              </a:rPr>
              <a:t>         </a:t>
            </a:r>
            <a:r>
              <a:rPr lang="ar-SA" sz="2800" b="1" smtClean="0">
                <a:solidFill>
                  <a:schemeClr val="tx1"/>
                </a:solidFill>
              </a:rPr>
              <a:t>مثال</a:t>
            </a:r>
            <a:r>
              <a:rPr lang="fr-FR" sz="2800" b="1" smtClean="0">
                <a:solidFill>
                  <a:schemeClr val="tx1"/>
                </a:solidFill>
              </a:rPr>
              <a:t>         </a:t>
            </a:r>
            <a:r>
              <a:rPr lang="en-US" sz="2800" b="1" baseline="-25000" smtClean="0">
                <a:solidFill>
                  <a:schemeClr val="tx1"/>
                </a:solidFill>
              </a:rPr>
              <a:t> </a:t>
            </a:r>
            <a:r>
              <a:rPr lang="en-US" sz="2800" b="1" smtClean="0">
                <a:solidFill>
                  <a:schemeClr val="tx1"/>
                </a:solidFill>
              </a:rPr>
              <a:t>(110</a:t>
            </a:r>
            <a:r>
              <a:rPr lang="fr-FR" sz="2800" b="1" smtClean="0">
                <a:solidFill>
                  <a:schemeClr val="tx1"/>
                </a:solidFill>
              </a:rPr>
              <a:t>4</a:t>
            </a:r>
            <a:r>
              <a:rPr lang="en-US" sz="2800" b="1" smtClean="0">
                <a:solidFill>
                  <a:schemeClr val="tx1"/>
                </a:solidFill>
              </a:rPr>
              <a:t>3)</a:t>
            </a:r>
            <a:r>
              <a:rPr lang="en-US" sz="2800" b="1" baseline="-25000" smtClean="0">
                <a:solidFill>
                  <a:schemeClr val="tx1"/>
                </a:solidFill>
              </a:rPr>
              <a:t>8  </a:t>
            </a:r>
            <a:r>
              <a:rPr lang="en-US" sz="2800" b="1" smtClean="0">
                <a:solidFill>
                  <a:schemeClr val="tx1"/>
                </a:solidFill>
              </a:rPr>
              <a:t>, (</a:t>
            </a:r>
            <a:r>
              <a:rPr lang="fr-FR" sz="2800" b="1" smtClean="0">
                <a:solidFill>
                  <a:schemeClr val="tx1"/>
                </a:solidFill>
              </a:rPr>
              <a:t>3</a:t>
            </a:r>
            <a:r>
              <a:rPr lang="en-US" sz="2800" b="1" smtClean="0">
                <a:solidFill>
                  <a:schemeClr val="tx1"/>
                </a:solidFill>
              </a:rPr>
              <a:t>62)</a:t>
            </a:r>
            <a:r>
              <a:rPr lang="en-US" sz="2800" b="1" baseline="-25000" smtClean="0">
                <a:solidFill>
                  <a:schemeClr val="tx1"/>
                </a:solidFill>
              </a:rPr>
              <a:t>8  </a:t>
            </a:r>
            <a:r>
              <a:rPr lang="en-US" sz="2800" b="1" smtClean="0">
                <a:solidFill>
                  <a:schemeClr val="tx1"/>
                </a:solidFill>
              </a:rPr>
              <a:t>,(720.5)</a:t>
            </a:r>
            <a:r>
              <a:rPr lang="en-US" sz="2800" b="1" baseline="-25000" smtClean="0">
                <a:solidFill>
                  <a:schemeClr val="tx1"/>
                </a:solidFill>
              </a:rPr>
              <a:t>8</a:t>
            </a:r>
            <a:r>
              <a:rPr lang="en-US" sz="2800" b="1" smtClean="0">
                <a:solidFill>
                  <a:schemeClr val="tx1"/>
                </a:solidFill>
              </a:rPr>
              <a:t> ,(451</a:t>
            </a:r>
            <a:r>
              <a:rPr lang="fr-FR" sz="2800" b="1" smtClean="0">
                <a:solidFill>
                  <a:schemeClr val="tx1"/>
                </a:solidFill>
              </a:rPr>
              <a:t>.</a:t>
            </a:r>
            <a:r>
              <a:rPr lang="en-US" sz="2800" b="1" smtClean="0">
                <a:solidFill>
                  <a:schemeClr val="tx1"/>
                </a:solidFill>
              </a:rPr>
              <a:t>63)</a:t>
            </a:r>
            <a:r>
              <a:rPr lang="en-US" sz="2800" b="1" baseline="-25000" smtClean="0">
                <a:solidFill>
                  <a:schemeClr val="tx1"/>
                </a:solidFill>
              </a:rPr>
              <a:t>8     </a:t>
            </a:r>
            <a:r>
              <a:rPr lang="en-US" sz="2800" b="1" smtClean="0">
                <a:solidFill>
                  <a:schemeClr val="tx1"/>
                </a:solidFill>
              </a:rPr>
              <a:t> </a:t>
            </a:r>
            <a:endParaRPr lang="fr-FR" sz="2800" b="1" smtClean="0">
              <a:solidFill>
                <a:schemeClr val="tx1"/>
              </a:solidFill>
            </a:endParaRPr>
          </a:p>
          <a:p>
            <a:pPr marL="609600" indent="-609600" algn="r" rtl="1">
              <a:buFont typeface="Times New Roman" pitchFamily="18" charset="0"/>
              <a:buNone/>
            </a:pPr>
            <a:endParaRPr lang="fr-FR" sz="2800" b="1" smtClean="0"/>
          </a:p>
          <a:p>
            <a:pPr marL="609600" indent="-609600" algn="r" rtl="1"/>
            <a:r>
              <a:rPr lang="ar-SA" sz="2800" b="1" smtClean="0">
                <a:solidFill>
                  <a:schemeClr val="tx1"/>
                </a:solidFill>
              </a:rPr>
              <a:t>حلل العدد </a:t>
            </a:r>
            <a:r>
              <a:rPr lang="ar-SA" sz="2800" b="1" baseline="-25000" smtClean="0">
                <a:solidFill>
                  <a:schemeClr val="tx1"/>
                </a:solidFill>
              </a:rPr>
              <a:t>8</a:t>
            </a:r>
            <a:r>
              <a:rPr lang="ar-SA" sz="2800" b="1" smtClean="0">
                <a:solidFill>
                  <a:schemeClr val="tx1"/>
                </a:solidFill>
              </a:rPr>
              <a:t>(203.65) </a:t>
            </a:r>
            <a:r>
              <a:rPr lang="ar-DZ" sz="2800" b="1" smtClean="0">
                <a:solidFill>
                  <a:schemeClr val="tx1"/>
                </a:solidFill>
              </a:rPr>
              <a:t>إ</a:t>
            </a:r>
            <a:r>
              <a:rPr lang="ar-SA" sz="2800" b="1" smtClean="0">
                <a:solidFill>
                  <a:schemeClr val="tx1"/>
                </a:solidFill>
              </a:rPr>
              <a:t>لى مراتبه</a:t>
            </a:r>
            <a:r>
              <a:rPr lang="ar-DZ" sz="2800" b="1" smtClean="0">
                <a:solidFill>
                  <a:schemeClr val="tx1"/>
                </a:solidFill>
              </a:rPr>
              <a:t>:</a:t>
            </a:r>
            <a:r>
              <a:rPr lang="ar-SA" sz="2800" b="1" smtClean="0">
                <a:solidFill>
                  <a:schemeClr val="tx1"/>
                </a:solidFill>
              </a:rPr>
              <a:t> </a:t>
            </a:r>
            <a:endParaRPr lang="fr-FR" sz="2800" b="1" smtClean="0">
              <a:solidFill>
                <a:schemeClr val="tx1"/>
              </a:solidFill>
            </a:endParaRPr>
          </a:p>
          <a:p>
            <a:pPr marL="609600" indent="-609600">
              <a:buFont typeface="Times New Roman" pitchFamily="18" charset="0"/>
              <a:buNone/>
            </a:pP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(203.65)</a:t>
            </a:r>
            <a:r>
              <a:rPr lang="en-US" sz="2800" b="1" baseline="-25000" smtClean="0">
                <a:solidFill>
                  <a:schemeClr val="tx1"/>
                </a:solidFill>
                <a:latin typeface="Arial" charset="0"/>
                <a:cs typeface="Arial" charset="0"/>
              </a:rPr>
              <a:t>8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 = (3×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8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0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 + (0×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8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1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 + (2×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8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2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 + (6×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8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-1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 + (5×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8</a:t>
            </a:r>
            <a:r>
              <a:rPr lang="en-US" sz="2800" b="1" baseline="30000" smtClean="0">
                <a:solidFill>
                  <a:srgbClr val="FF0000"/>
                </a:solidFill>
                <a:latin typeface="Arial" charset="0"/>
                <a:cs typeface="Arial" charset="0"/>
              </a:rPr>
              <a:t>-2</a:t>
            </a:r>
            <a:r>
              <a:rPr lang="en-US" sz="2800" b="1" smtClean="0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  <a:r>
              <a:rPr lang="en-US" sz="2800" b="1" baseline="30000" smtClean="0">
                <a:latin typeface="Arial" charset="0"/>
                <a:cs typeface="Arial" charset="0"/>
              </a:rPr>
              <a:t> 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609600" indent="-609600">
              <a:buFont typeface="Times New Roman" pitchFamily="18" charset="0"/>
              <a:buNone/>
            </a:pP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</a:t>
            </a:r>
            <a:r>
              <a:rPr lang="en-US" sz="2800" b="1" smtClean="0">
                <a:solidFill>
                  <a:schemeClr val="tx1"/>
                </a:solidFill>
              </a:rPr>
              <a:t>= 3 + 0 + 128 + 0,75 + 0,08</a:t>
            </a:r>
          </a:p>
          <a:p>
            <a:pPr marL="609600" indent="-609600">
              <a:buFont typeface="Times New Roman" pitchFamily="18" charset="0"/>
              <a:buNone/>
            </a:pPr>
            <a:r>
              <a:rPr lang="en-US" sz="2800" b="1" smtClean="0">
                <a:solidFill>
                  <a:schemeClr val="tx1"/>
                </a:solidFill>
              </a:rPr>
              <a:t>               = 131,83</a:t>
            </a:r>
            <a:endParaRPr lang="fr-FR" sz="2800" b="1" smtClean="0">
              <a:solidFill>
                <a:schemeClr val="tx1"/>
              </a:solidFill>
            </a:endParaRPr>
          </a:p>
          <a:p>
            <a:pPr marL="609600" indent="-609600" algn="r" rtl="1">
              <a:buFont typeface="Times New Roman" pitchFamily="18" charset="0"/>
              <a:buNone/>
            </a:pPr>
            <a:endParaRPr lang="fr-F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39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3B09D9A-686A-4A96-BC9E-BC914D1BA33C}" type="slidenum">
              <a:rPr lang="en-US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61113" y="585788"/>
            <a:ext cx="3143250" cy="6334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ar-S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cs typeface="Andalus" pitchFamily="18" charset="-78"/>
              </a:rPr>
              <a:t>النظام الثماني</a:t>
            </a:r>
            <a:endParaRPr lang="fr-FR" sz="3600" dirty="0">
              <a:solidFill>
                <a:schemeClr val="tx1">
                  <a:lumMod val="75000"/>
                  <a:lumOff val="2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663" y="585788"/>
            <a:ext cx="5143500" cy="1171575"/>
          </a:xfrm>
          <a:prstGeom prst="rect">
            <a:avLst/>
          </a:prstGeom>
        </p:spPr>
        <p:txBody>
          <a:bodyPr>
            <a:spAutoFit/>
          </a:bodyPr>
          <a:lstStyle/>
          <a:p>
            <a:pPr rtl="1">
              <a:defRPr/>
            </a:pPr>
            <a:r>
              <a:rPr lang="ar-S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ea typeface="Verdana" pitchFamily="34" charset="0"/>
                <a:cs typeface="Andalus" pitchFamily="18" charset="-78"/>
              </a:rPr>
              <a:t> 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ea typeface="Verdana" pitchFamily="34" charset="0"/>
                <a:cs typeface="Andalus" pitchFamily="18" charset="-78"/>
              </a:rPr>
              <a:t>Octal  </a:t>
            </a:r>
            <a:r>
              <a:rPr lang="ar-SA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ea typeface="Verdana" pitchFamily="34" charset="0"/>
                <a:cs typeface="Andalus" pitchFamily="18" charset="-78"/>
              </a:rPr>
              <a:t>  </a:t>
            </a:r>
            <a:r>
              <a:rPr lang="fr-FR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ndalus" pitchFamily="18" charset="-78"/>
                <a:ea typeface="Verdana" pitchFamily="34" charset="0"/>
                <a:cs typeface="Andalus" pitchFamily="18" charset="-78"/>
              </a:rPr>
              <a:t>Système</a:t>
            </a:r>
          </a:p>
          <a:p>
            <a:pPr algn="just" rtl="1">
              <a:defRPr/>
            </a:pPr>
            <a:endParaRPr lang="fr-FR" sz="36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ndara"/>
        <a:ea typeface="Candara"/>
        <a:cs typeface="Candara"/>
      </a:majorFont>
      <a:minorFont>
        <a:latin typeface="Times New Roman"/>
        <a:ea typeface="宋体-18030"/>
        <a:cs typeface="宋体-18030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rebuchet MS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rebuchet MS" pitchFamily="32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ndara"/>
        <a:ea typeface="Candara"/>
        <a:cs typeface="Candara"/>
      </a:majorFont>
      <a:minorFont>
        <a:latin typeface="Trebuchet MS"/>
        <a:ea typeface="Trebuchet MS"/>
        <a:cs typeface="Trebuchet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rebuchet MS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rebuchet MS" pitchFamily="32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2183</TotalTime>
  <Words>1121</Words>
  <Application>Microsoft Office PowerPoint</Application>
  <PresentationFormat>Personnalisé</PresentationFormat>
  <Paragraphs>331</Paragraphs>
  <Slides>28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39" baseType="lpstr">
      <vt:lpstr>Andalus</vt:lpstr>
      <vt:lpstr>Arial</vt:lpstr>
      <vt:lpstr>Candara</vt:lpstr>
      <vt:lpstr>Century Gothic</vt:lpstr>
      <vt:lpstr>Symbol</vt:lpstr>
      <vt:lpstr>Times New Roman</vt:lpstr>
      <vt:lpstr>Trebuchet MS</vt:lpstr>
      <vt:lpstr>Verdana</vt:lpstr>
      <vt:lpstr>宋体-18030</vt:lpstr>
      <vt:lpstr>Thème Office</vt:lpstr>
      <vt:lpstr>1_Thème Office</vt:lpstr>
      <vt:lpstr>إعلام آلي 1 الدرس 2 أنظمة التعداد و الحساب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Informatique 1        إعلام آلي 1 Cours 2                 الدرس 2       أنظمة التعداد Systèmes de numérotation </dc:title>
  <dc:creator>AZ</dc:creator>
  <cp:lastModifiedBy>hakim</cp:lastModifiedBy>
  <cp:revision>3</cp:revision>
  <cp:lastPrinted>1601-01-01T00:00:00Z</cp:lastPrinted>
  <dcterms:created xsi:type="dcterms:W3CDTF">2013-09-20T08:51:57Z</dcterms:created>
  <dcterms:modified xsi:type="dcterms:W3CDTF">2022-03-13T18:44:20Z</dcterms:modified>
</cp:coreProperties>
</file>