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40" r:id="rId1"/>
  </p:sldMasterIdLst>
  <p:sldIdLst>
    <p:sldId id="256" r:id="rId2"/>
    <p:sldId id="257" r:id="rId3"/>
    <p:sldId id="28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D0911F1-6A05-46FE-A4E3-D310D8C7A0DE}"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0911F1-6A05-46FE-A4E3-D310D8C7A0D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ED0911F1-6A05-46FE-A4E3-D310D8C7A0DE}"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ED0911F1-6A05-46FE-A4E3-D310D8C7A0DE}"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D0911F1-6A05-46FE-A4E3-D310D8C7A0DE}"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91488A6-4999-4EC2-BF99-9B561A61566A}" type="datetimeFigureOut">
              <a:rPr lang="fr-FR" smtClean="0"/>
              <a:pPr/>
              <a:t>06/01/2020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0911F1-6A05-46FE-A4E3-D310D8C7A0DE}"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ED0911F1-6A05-46FE-A4E3-D310D8C7A0DE}"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ED0911F1-6A05-46FE-A4E3-D310D8C7A0D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D0911F1-6A05-46FE-A4E3-D310D8C7A0D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D0911F1-6A05-46FE-A4E3-D310D8C7A0DE}"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91488A6-4999-4EC2-BF99-9B561A61566A}" type="datetimeFigureOut">
              <a:rPr lang="fr-FR" smtClean="0"/>
              <a:pPr/>
              <a:t>06/01/2020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ED0911F1-6A05-46FE-A4E3-D310D8C7A0DE}"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91488A6-4999-4EC2-BF99-9B561A61566A}" type="datetimeFigureOut">
              <a:rPr lang="fr-FR" smtClean="0"/>
              <a:pPr/>
              <a:t>06/01/2020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91488A6-4999-4EC2-BF99-9B561A61566A}" type="datetimeFigureOut">
              <a:rPr lang="fr-FR" smtClean="0"/>
              <a:pPr/>
              <a:t>06/01/2020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D0911F1-6A05-46FE-A4E3-D310D8C7A0DE}"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p:cNvSpPr/>
          <p:nvPr/>
        </p:nvSpPr>
        <p:spPr>
          <a:xfrm>
            <a:off x="928662" y="3500438"/>
            <a:ext cx="7358114" cy="12144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latin typeface="Arial" pitchFamily="34" charset="0"/>
                <a:ea typeface="Calibri"/>
                <a:cs typeface="Arial" pitchFamily="34" charset="0"/>
              </a:rPr>
              <a:t>النظام الاشتراكي من النشأة إلى الانهيار</a:t>
            </a:r>
          </a:p>
        </p:txBody>
      </p:sp>
      <p:sp>
        <p:nvSpPr>
          <p:cNvPr id="10" name="Rectangle à coins arrondis 9"/>
          <p:cNvSpPr/>
          <p:nvPr/>
        </p:nvSpPr>
        <p:spPr>
          <a:xfrm>
            <a:off x="1071538" y="4786322"/>
            <a:ext cx="2500330" cy="3571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b="1" smtClean="0">
                <a:ea typeface="Simplified Arabic"/>
                <a:cs typeface="Traditional Arabic"/>
              </a:rPr>
              <a:t>أ. </a:t>
            </a:r>
            <a:r>
              <a:rPr lang="ar-SA" b="1" smtClean="0">
                <a:ea typeface="Simplified Arabic"/>
                <a:cs typeface="Traditional Arabic"/>
              </a:rPr>
              <a:t>رولامي</a:t>
            </a:r>
            <a:r>
              <a:rPr lang="ar-SA" b="1" dirty="0" smtClean="0">
                <a:ea typeface="Simplified Arabic"/>
                <a:cs typeface="Traditional Arabic"/>
              </a:rPr>
              <a:t> عبد الحميد</a:t>
            </a:r>
            <a:endParaRPr lang="ar-DZ"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مرَّت الاشتراكية كفكر بمرحلتين أساسيتين</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3143248"/>
            <a:ext cx="7786741" cy="250033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الاشتراكية العلمية: ظهرت في القرن 19 من خلال ماركس </a:t>
            </a:r>
            <a:r>
              <a:rPr lang="ar-DZ" sz="3200" b="1" dirty="0" err="1" smtClean="0">
                <a:solidFill>
                  <a:schemeClr val="bg1"/>
                </a:solidFill>
                <a:latin typeface="Arial" pitchFamily="34" charset="0"/>
                <a:cs typeface="Arial" pitchFamily="34" charset="0"/>
              </a:rPr>
              <a:t>و</a:t>
            </a:r>
            <a:r>
              <a:rPr lang="ar-DZ" sz="3200" b="1" dirty="0" smtClean="0">
                <a:solidFill>
                  <a:schemeClr val="bg1"/>
                </a:solidFill>
                <a:latin typeface="Arial" pitchFamily="34" charset="0"/>
                <a:cs typeface="Arial" pitchFamily="34" charset="0"/>
              </a:rPr>
              <a:t> </a:t>
            </a:r>
            <a:r>
              <a:rPr lang="ar-DZ" sz="3200" b="1" dirty="0" err="1" smtClean="0">
                <a:solidFill>
                  <a:schemeClr val="bg1"/>
                </a:solidFill>
                <a:latin typeface="Arial" pitchFamily="34" charset="0"/>
                <a:cs typeface="Arial" pitchFamily="34" charset="0"/>
              </a:rPr>
              <a:t>انجيلز</a:t>
            </a:r>
            <a:r>
              <a:rPr lang="ar-DZ" sz="3200" b="1" dirty="0" smtClean="0">
                <a:solidFill>
                  <a:schemeClr val="bg1"/>
                </a:solidFill>
                <a:latin typeface="Arial" pitchFamily="34" charset="0"/>
                <a:cs typeface="Arial" pitchFamily="34" charset="0"/>
              </a:rPr>
              <a:t> الذين قاما بوضع أسسها، وكانت تهدف إلى تعويض مبادئ الرأسمالية، وسانده في ذلك التفاوت الطبقي والاضطهاد الكبير الذي عانته طبقة العمال في الدول الأوروبية خلال القرن التاسع عشر.</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2714620"/>
            <a:ext cx="7786741" cy="357190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بعد البيان الشيوعي الذي أعلنه كل من كارل ماركس </a:t>
            </a:r>
            <a:r>
              <a:rPr lang="ar-DZ" sz="3200" b="1" dirty="0" err="1" smtClean="0">
                <a:solidFill>
                  <a:schemeClr val="bg1"/>
                </a:solidFill>
                <a:latin typeface="Arial" pitchFamily="34" charset="0"/>
                <a:cs typeface="Arial" pitchFamily="34" charset="0"/>
              </a:rPr>
              <a:t>وانجلس</a:t>
            </a:r>
            <a:r>
              <a:rPr lang="ar-DZ" sz="3200" b="1" dirty="0" smtClean="0">
                <a:solidFill>
                  <a:schemeClr val="bg1"/>
                </a:solidFill>
                <a:latin typeface="Arial" pitchFamily="34" charset="0"/>
                <a:cs typeface="Arial" pitchFamily="34" charset="0"/>
              </a:rPr>
              <a:t> في 1848 بدأت بوادر ظهور الاشتراكية إلى الواقع الاقتصادي، وكان ذلك بداية من عام 1864 تاريخ انعقاد الأممية الاشتراكية الأولى في لندن، بحضور ماركس ومؤيدين له من البلدان الأوروبية، وجمعت الأممية نقابات عمالية وتعاونيات من عدة دول أوروبية، فكانت أول منتدى دولي رئيسي لنشر الأفكار الاشتراكية.</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3143248"/>
            <a:ext cx="7786741" cy="2571768"/>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مهدت الأممية الاشتراكية الأولى لاندلاع أول ثورة اشتراكية عمالية في التاريخ في باريس، حيث استولوا على السلطة، وأعلنوا في 1871 أول دولة عمالية في التاريخ باسم "</a:t>
            </a:r>
            <a:r>
              <a:rPr lang="ar-DZ" sz="3200" b="1" dirty="0" err="1" smtClean="0">
                <a:solidFill>
                  <a:schemeClr val="bg1"/>
                </a:solidFill>
                <a:latin typeface="Arial" pitchFamily="34" charset="0"/>
                <a:cs typeface="Arial" pitchFamily="34" charset="0"/>
              </a:rPr>
              <a:t>كومونة</a:t>
            </a:r>
            <a:r>
              <a:rPr lang="ar-DZ" sz="3200" b="1" dirty="0" smtClean="0">
                <a:solidFill>
                  <a:schemeClr val="bg1"/>
                </a:solidFill>
                <a:latin typeface="Arial" pitchFamily="34" charset="0"/>
                <a:cs typeface="Arial" pitchFamily="34" charset="0"/>
              </a:rPr>
              <a:t> باريس".</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3143248"/>
            <a:ext cx="7786741" cy="2571768"/>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في عام 1889 انعقدت الأممية الاشتراكية الثانية في مدينة باريس، وعرفت باسم "الاشتراكية الديمقراطية"، واقتصرت عضويتها على الأحزاب الاشتراكية فقط، فيما استبعدت النقابات والتجمعات العمالية غير المنظمة.</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3071802" y="2714620"/>
            <a:ext cx="5143535" cy="357190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في عام 1917 قاد فلاديمير </a:t>
            </a:r>
            <a:r>
              <a:rPr lang="ar-DZ" sz="3200" b="1" dirty="0" err="1" smtClean="0">
                <a:solidFill>
                  <a:schemeClr val="bg1"/>
                </a:solidFill>
                <a:latin typeface="Arial" pitchFamily="34" charset="0"/>
                <a:cs typeface="Arial" pitchFamily="34" charset="0"/>
              </a:rPr>
              <a:t>ايلتش</a:t>
            </a:r>
            <a:r>
              <a:rPr lang="ar-DZ" sz="3200" b="1" dirty="0" smtClean="0">
                <a:solidFill>
                  <a:schemeClr val="bg1"/>
                </a:solidFill>
                <a:latin typeface="Arial" pitchFamily="34" charset="0"/>
                <a:cs typeface="Arial" pitchFamily="34" charset="0"/>
              </a:rPr>
              <a:t> لينين مع ما يعرف </a:t>
            </a:r>
            <a:r>
              <a:rPr lang="ar-DZ" sz="3200" b="1" dirty="0" err="1" smtClean="0">
                <a:solidFill>
                  <a:schemeClr val="bg1"/>
                </a:solidFill>
                <a:latin typeface="Arial" pitchFamily="34" charset="0"/>
                <a:cs typeface="Arial" pitchFamily="34" charset="0"/>
              </a:rPr>
              <a:t>بـ</a:t>
            </a:r>
            <a:r>
              <a:rPr lang="ar-DZ" sz="3200" b="1" dirty="0" smtClean="0">
                <a:solidFill>
                  <a:schemeClr val="bg1"/>
                </a:solidFill>
                <a:latin typeface="Arial" pitchFamily="34" charset="0"/>
                <a:cs typeface="Arial" pitchFamily="34" charset="0"/>
              </a:rPr>
              <a:t> "مجالس العمال" ثورة في روسيا انتهت </a:t>
            </a:r>
            <a:r>
              <a:rPr lang="ar-DZ" sz="3200" b="1" dirty="0" err="1" smtClean="0">
                <a:solidFill>
                  <a:schemeClr val="bg1"/>
                </a:solidFill>
                <a:latin typeface="Arial" pitchFamily="34" charset="0"/>
                <a:cs typeface="Arial" pitchFamily="34" charset="0"/>
              </a:rPr>
              <a:t>باسقاط</a:t>
            </a:r>
            <a:r>
              <a:rPr lang="ar-DZ" sz="3200" b="1" dirty="0" smtClean="0">
                <a:solidFill>
                  <a:schemeClr val="bg1"/>
                </a:solidFill>
                <a:latin typeface="Arial" pitchFamily="34" charset="0"/>
                <a:cs typeface="Arial" pitchFamily="34" charset="0"/>
              </a:rPr>
              <a:t> الحكم القيصري، واستبداله بحكومة اشتراكية أممت البنوك والصناعة والتنصل من الديون الوطنية التي خلفها النظام السابق.</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pic>
        <p:nvPicPr>
          <p:cNvPr id="3074" name="Picture 2" descr="C:\Users\pc\Desktop\250px-Bundesarchiv_Bild_183-71043-0003,_Wladimir_Iljitsch_Lenin.jpg"/>
          <p:cNvPicPr>
            <a:picLocks noChangeAspect="1" noChangeArrowheads="1"/>
          </p:cNvPicPr>
          <p:nvPr/>
        </p:nvPicPr>
        <p:blipFill>
          <a:blip r:embed="rId2"/>
          <a:srcRect/>
          <a:stretch>
            <a:fillRect/>
          </a:stretch>
        </p:blipFill>
        <p:spPr bwMode="auto">
          <a:xfrm>
            <a:off x="428596" y="2571744"/>
            <a:ext cx="2381250" cy="3705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3074"/>
                                        </p:tgtEl>
                                        <p:attrNameLst>
                                          <p:attrName>style.visibility</p:attrName>
                                        </p:attrNameLst>
                                      </p:cBhvr>
                                      <p:to>
                                        <p:strVal val="visible"/>
                                      </p:to>
                                    </p:set>
                                    <p:animEffect transition="in" filter="checkerboard(across)">
                                      <p:cBhvr>
                                        <p:cTn id="31"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2714620"/>
            <a:ext cx="7786741" cy="3500462"/>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اتهم لينين الأحزاب الاشتراكية الديمقراطية في البلدان الأوروبية بانحرافها عن المبادئ الماركسية، ودعا على إثر ذلك إلى تأسيس الأممية الاشتراكية الثالثة في عام 1919 والتي سميت بمنظمة (</a:t>
            </a:r>
            <a:r>
              <a:rPr lang="ar-DZ" sz="3200" b="1" dirty="0" err="1" smtClean="0">
                <a:solidFill>
                  <a:schemeClr val="bg1"/>
                </a:solidFill>
                <a:latin typeface="Arial" pitchFamily="34" charset="0"/>
                <a:cs typeface="Arial" pitchFamily="34" charset="0"/>
              </a:rPr>
              <a:t>الكومنترن</a:t>
            </a:r>
            <a:r>
              <a:rPr lang="ar-DZ" sz="3200" b="1" dirty="0" smtClean="0">
                <a:solidFill>
                  <a:schemeClr val="bg1"/>
                </a:solidFill>
                <a:latin typeface="Arial" pitchFamily="34" charset="0"/>
                <a:cs typeface="Arial" pitchFamily="34" charset="0"/>
              </a:rPr>
              <a:t> </a:t>
            </a:r>
            <a:r>
              <a:rPr lang="fr-FR" sz="3200" b="1" dirty="0" err="1" smtClean="0">
                <a:solidFill>
                  <a:schemeClr val="bg1"/>
                </a:solidFill>
                <a:latin typeface="Arial" pitchFamily="34" charset="0"/>
                <a:cs typeface="Arial" pitchFamily="34" charset="0"/>
              </a:rPr>
              <a:t>Comintern</a:t>
            </a:r>
            <a:r>
              <a:rPr lang="fr-FR" sz="3200" b="1" dirty="0" smtClean="0">
                <a:solidFill>
                  <a:schemeClr val="bg1"/>
                </a:solidFill>
                <a:latin typeface="Arial" pitchFamily="34" charset="0"/>
                <a:cs typeface="Arial" pitchFamily="34" charset="0"/>
              </a:rPr>
              <a:t>)، </a:t>
            </a:r>
            <a:r>
              <a:rPr lang="ar-DZ" sz="3200" b="1" dirty="0" smtClean="0">
                <a:solidFill>
                  <a:schemeClr val="bg1"/>
                </a:solidFill>
                <a:latin typeface="Arial" pitchFamily="34" charset="0"/>
                <a:cs typeface="Arial" pitchFamily="34" charset="0"/>
              </a:rPr>
              <a:t>وفي المقابل رفضت الأحزاب الاشتراكية الديمقراطية </a:t>
            </a:r>
            <a:r>
              <a:rPr lang="ar-DZ" sz="3200" b="1" dirty="0" err="1" smtClean="0">
                <a:solidFill>
                  <a:schemeClr val="bg1"/>
                </a:solidFill>
                <a:latin typeface="Arial" pitchFamily="34" charset="0"/>
                <a:cs typeface="Arial" pitchFamily="34" charset="0"/>
              </a:rPr>
              <a:t>الكومنترن</a:t>
            </a:r>
            <a:r>
              <a:rPr lang="ar-DZ" sz="3200" b="1" dirty="0" smtClean="0">
                <a:solidFill>
                  <a:schemeClr val="bg1"/>
                </a:solidFill>
                <a:latin typeface="Arial" pitchFamily="34" charset="0"/>
                <a:cs typeface="Arial" pitchFamily="34" charset="0"/>
              </a:rPr>
              <a:t> وأعادت هيكلة نفسها تحت اسم ( الدولية الاشتراكية العمالية).</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3000372"/>
            <a:ext cx="7786741" cy="300039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دخول الاتحاد </a:t>
            </a:r>
            <a:r>
              <a:rPr lang="ar-DZ" sz="3200" b="1" dirty="0" err="1" smtClean="0">
                <a:solidFill>
                  <a:schemeClr val="bg1"/>
                </a:solidFill>
                <a:latin typeface="Arial" pitchFamily="34" charset="0"/>
                <a:cs typeface="Arial" pitchFamily="34" charset="0"/>
              </a:rPr>
              <a:t>السوفياتي</a:t>
            </a:r>
            <a:r>
              <a:rPr lang="ar-DZ" sz="3200" b="1" dirty="0" smtClean="0">
                <a:solidFill>
                  <a:schemeClr val="bg1"/>
                </a:solidFill>
                <a:latin typeface="Arial" pitchFamily="34" charset="0"/>
                <a:cs typeface="Arial" pitchFamily="34" charset="0"/>
              </a:rPr>
              <a:t> في سباق تسلح مع الولايات المتحدة الأمريكية بعد الحرب العالمية الثانية أدى إلى تراجع كبير في اقتصادها، نتيجة النفقات الضخمة التي كان ينفقها </a:t>
            </a:r>
            <a:r>
              <a:rPr lang="ar-DZ" sz="3200" b="1" dirty="0" err="1" smtClean="0">
                <a:solidFill>
                  <a:schemeClr val="bg1"/>
                </a:solidFill>
                <a:latin typeface="Arial" pitchFamily="34" charset="0"/>
                <a:cs typeface="Arial" pitchFamily="34" charset="0"/>
              </a:rPr>
              <a:t>السوفيات</a:t>
            </a:r>
            <a:r>
              <a:rPr lang="ar-DZ" sz="3200" b="1" dirty="0" smtClean="0">
                <a:solidFill>
                  <a:schemeClr val="bg1"/>
                </a:solidFill>
                <a:latin typeface="Arial" pitchFamily="34" charset="0"/>
                <a:cs typeface="Arial" pitchFamily="34" charset="0"/>
              </a:rPr>
              <a:t> على الصناعة الحربية. ويعد هذا أكبر أسباب انهيار النظام الاشتراكي بعدها.</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3000372"/>
            <a:ext cx="7786741" cy="300039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تركيز الاتحاد </a:t>
            </a:r>
            <a:r>
              <a:rPr lang="ar-DZ" sz="3200" b="1" dirty="0" err="1" smtClean="0">
                <a:solidFill>
                  <a:schemeClr val="bg1"/>
                </a:solidFill>
                <a:latin typeface="Arial" pitchFamily="34" charset="0"/>
                <a:cs typeface="Arial" pitchFamily="34" charset="0"/>
              </a:rPr>
              <a:t>السوفياتي</a:t>
            </a:r>
            <a:r>
              <a:rPr lang="ar-DZ" sz="3200" b="1" dirty="0" smtClean="0">
                <a:solidFill>
                  <a:schemeClr val="bg1"/>
                </a:solidFill>
                <a:latin typeface="Arial" pitchFamily="34" charset="0"/>
                <a:cs typeface="Arial" pitchFamily="34" charset="0"/>
              </a:rPr>
              <a:t> على الإنفاق العسكري أدى إلى تدهور القدرة الاقتصادية </a:t>
            </a:r>
            <a:r>
              <a:rPr lang="ar-DZ" sz="3200" b="1" dirty="0" err="1" smtClean="0">
                <a:solidFill>
                  <a:schemeClr val="bg1"/>
                </a:solidFill>
                <a:latin typeface="Arial" pitchFamily="34" charset="0"/>
                <a:cs typeface="Arial" pitchFamily="34" charset="0"/>
              </a:rPr>
              <a:t>وتنافسيتها</a:t>
            </a:r>
            <a:r>
              <a:rPr lang="ar-DZ" sz="3200" b="1" dirty="0" smtClean="0">
                <a:solidFill>
                  <a:schemeClr val="bg1"/>
                </a:solidFill>
                <a:latin typeface="Arial" pitchFamily="34" charset="0"/>
                <a:cs typeface="Arial" pitchFamily="34" charset="0"/>
              </a:rPr>
              <a:t> على الصعيد العالمي، فتقهقرت حصة الاتحاد السوفييتي في التجارة الخارجية، وزادت ثورة الاتصالات العالمية من متاعبه، فتوضح الفرق في المستوى المعيشي لصالح الرأسمالية التي تميزت بمستوى رفاهية كبير ونوعية حياة جيدة لسكانها. </a:t>
            </a:r>
          </a:p>
        </p:txBody>
      </p:sp>
      <p:sp>
        <p:nvSpPr>
          <p:cNvPr id="7" name="Triangle isocèle 6"/>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ظهور الاشتراكية إلى الواقع الاقتصادي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6" name="Rectangle à coins arrondis 5"/>
          <p:cNvSpPr/>
          <p:nvPr/>
        </p:nvSpPr>
        <p:spPr>
          <a:xfrm>
            <a:off x="428596" y="2857496"/>
            <a:ext cx="7786741" cy="3286148"/>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بداية من عام 1988 أطلق رئيس الاتحاد </a:t>
            </a:r>
            <a:r>
              <a:rPr lang="ar-DZ" sz="3200" b="1" dirty="0" err="1" smtClean="0">
                <a:solidFill>
                  <a:schemeClr val="bg1"/>
                </a:solidFill>
                <a:latin typeface="Arial" pitchFamily="34" charset="0"/>
                <a:cs typeface="Arial" pitchFamily="34" charset="0"/>
              </a:rPr>
              <a:t>السوفييتى</a:t>
            </a:r>
            <a:r>
              <a:rPr lang="ar-DZ" sz="3200" b="1" dirty="0" smtClean="0">
                <a:solidFill>
                  <a:schemeClr val="bg1"/>
                </a:solidFill>
                <a:latin typeface="Arial" pitchFamily="34" charset="0"/>
                <a:cs typeface="Arial" pitchFamily="34" charset="0"/>
              </a:rPr>
              <a:t> "ميخائيل </a:t>
            </a:r>
            <a:r>
              <a:rPr lang="ar-DZ" sz="3200" b="1" dirty="0" err="1" smtClean="0">
                <a:solidFill>
                  <a:schemeClr val="bg1"/>
                </a:solidFill>
                <a:latin typeface="Arial" pitchFamily="34" charset="0"/>
                <a:cs typeface="Arial" pitchFamily="34" charset="0"/>
              </a:rPr>
              <a:t>غورباتشوف</a:t>
            </a:r>
            <a:r>
              <a:rPr lang="ar-DZ" sz="3200" b="1" dirty="0" smtClean="0">
                <a:solidFill>
                  <a:schemeClr val="bg1"/>
                </a:solidFill>
                <a:latin typeface="Arial" pitchFamily="34" charset="0"/>
                <a:cs typeface="Arial" pitchFamily="34" charset="0"/>
              </a:rPr>
              <a:t>" برنامج </a:t>
            </a:r>
            <a:r>
              <a:rPr lang="ar-DZ" sz="3200" b="1" dirty="0" err="1" smtClean="0">
                <a:solidFill>
                  <a:schemeClr val="bg1"/>
                </a:solidFill>
                <a:latin typeface="Arial" pitchFamily="34" charset="0"/>
                <a:cs typeface="Arial" pitchFamily="34" charset="0"/>
              </a:rPr>
              <a:t>البيريسترويكا</a:t>
            </a:r>
            <a:r>
              <a:rPr lang="ar-DZ" sz="3200" b="1" dirty="0" smtClean="0">
                <a:solidFill>
                  <a:schemeClr val="bg1"/>
                </a:solidFill>
                <a:latin typeface="Arial" pitchFamily="34" charset="0"/>
                <a:cs typeface="Arial" pitchFamily="34" charset="0"/>
              </a:rPr>
              <a:t> (تعني إعادة البناء)، وهي برنامج إصلاح اقتصادي هدفه إعادة بناء اقتصاد الاتحاد </a:t>
            </a:r>
            <a:r>
              <a:rPr lang="ar-DZ" sz="3200" b="1" dirty="0" err="1" smtClean="0">
                <a:solidFill>
                  <a:schemeClr val="bg1"/>
                </a:solidFill>
                <a:latin typeface="Arial" pitchFamily="34" charset="0"/>
                <a:cs typeface="Arial" pitchFamily="34" charset="0"/>
              </a:rPr>
              <a:t>السوفيتى</a:t>
            </a:r>
            <a:r>
              <a:rPr lang="ar-DZ" sz="3200" b="1" dirty="0" smtClean="0">
                <a:solidFill>
                  <a:schemeClr val="bg1"/>
                </a:solidFill>
                <a:latin typeface="Arial" pitchFamily="34" charset="0"/>
                <a:cs typeface="Arial" pitchFamily="34" charset="0"/>
              </a:rPr>
              <a:t>. وقد صاحبت </a:t>
            </a:r>
            <a:r>
              <a:rPr lang="ar-DZ" sz="3200" b="1" dirty="0" err="1" smtClean="0">
                <a:solidFill>
                  <a:schemeClr val="bg1"/>
                </a:solidFill>
                <a:latin typeface="Arial" pitchFamily="34" charset="0"/>
                <a:cs typeface="Arial" pitchFamily="34" charset="0"/>
              </a:rPr>
              <a:t>البيريسترويكا</a:t>
            </a:r>
            <a:r>
              <a:rPr lang="ar-DZ" sz="3200" b="1" dirty="0" smtClean="0">
                <a:solidFill>
                  <a:schemeClr val="bg1"/>
                </a:solidFill>
                <a:latin typeface="Arial" pitchFamily="34" charset="0"/>
                <a:cs typeface="Arial" pitchFamily="34" charset="0"/>
              </a:rPr>
              <a:t> سياسة </a:t>
            </a:r>
            <a:r>
              <a:rPr lang="ar-DZ" sz="3200" b="1" dirty="0" err="1" smtClean="0">
                <a:solidFill>
                  <a:schemeClr val="bg1"/>
                </a:solidFill>
                <a:latin typeface="Arial" pitchFamily="34" charset="0"/>
                <a:cs typeface="Arial" pitchFamily="34" charset="0"/>
              </a:rPr>
              <a:t>غلاسنوست</a:t>
            </a:r>
            <a:r>
              <a:rPr lang="ar-DZ" sz="3200" b="1" dirty="0" smtClean="0">
                <a:solidFill>
                  <a:schemeClr val="bg1"/>
                </a:solidFill>
                <a:latin typeface="Arial" pitchFamily="34" charset="0"/>
                <a:cs typeface="Arial" pitchFamily="34" charset="0"/>
              </a:rPr>
              <a:t> (تعني الشفافية) للإصلاح الإداري. وأدت السياستان معا إلي انهيار الاتحاد السوفييتي وتفككه سنة 1991.</a:t>
            </a:r>
          </a:p>
        </p:txBody>
      </p:sp>
      <p:sp>
        <p:nvSpPr>
          <p:cNvPr id="7" name="Triangle isocèle 6"/>
          <p:cNvSpPr/>
          <p:nvPr/>
        </p:nvSpPr>
        <p:spPr>
          <a:xfrm rot="5400000" flipV="1">
            <a:off x="8429652" y="4286256"/>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800" decel="100000"/>
                                        <p:tgtEl>
                                          <p:spTgt spid="7"/>
                                        </p:tgtEl>
                                      </p:cBhvr>
                                    </p:animEffect>
                                    <p:anim calcmode="lin" valueType="num">
                                      <p:cBhvr>
                                        <p:cTn id="14" dur="800" decel="100000" fill="hold"/>
                                        <p:tgtEl>
                                          <p:spTgt spid="7"/>
                                        </p:tgtEl>
                                        <p:attrNameLst>
                                          <p:attrName>style.rotation</p:attrName>
                                        </p:attrNameLst>
                                      </p:cBhvr>
                                      <p:tavLst>
                                        <p:tav tm="0">
                                          <p:val>
                                            <p:fltVal val="-90"/>
                                          </p:val>
                                        </p:tav>
                                        <p:tav tm="100000">
                                          <p:val>
                                            <p:fltVal val="0"/>
                                          </p:val>
                                        </p:tav>
                                      </p:tavLst>
                                    </p:anim>
                                    <p:anim calcmode="lin" valueType="num">
                                      <p:cBhvr>
                                        <p:cTn id="15" dur="800" decel="100000" fill="hold"/>
                                        <p:tgtEl>
                                          <p:spTgt spid="7"/>
                                        </p:tgtEl>
                                        <p:attrNameLst>
                                          <p:attrName>ppt_x</p:attrName>
                                        </p:attrNameLst>
                                      </p:cBhvr>
                                      <p:tavLst>
                                        <p:tav tm="0">
                                          <p:val>
                                            <p:strVal val="#ppt_x+0.4"/>
                                          </p:val>
                                        </p:tav>
                                        <p:tav tm="100000">
                                          <p:val>
                                            <p:strVal val="#ppt_x-0.05"/>
                                          </p:val>
                                        </p:tav>
                                      </p:tavLst>
                                    </p:anim>
                                    <p:anim calcmode="lin" valueType="num">
                                      <p:cBhvr>
                                        <p:cTn id="16" dur="800" decel="100000" fill="hold"/>
                                        <p:tgtEl>
                                          <p:spTgt spid="7"/>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285720" y="428604"/>
            <a:ext cx="8572560" cy="1643074"/>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أهم الأسباب الاقتصادية التي أدت إلى انهيار النظام الاشتراكي هو أن القطاع الزراعي شهد ضعفا كبيرا في الإنتاج، ويرجع ذلك إلى:</a:t>
            </a:r>
          </a:p>
        </p:txBody>
      </p:sp>
      <p:sp>
        <p:nvSpPr>
          <p:cNvPr id="6" name="Rectangle à coins arrondis 5"/>
          <p:cNvSpPr/>
          <p:nvPr/>
        </p:nvSpPr>
        <p:spPr>
          <a:xfrm>
            <a:off x="428596" y="2143116"/>
            <a:ext cx="8143932" cy="57150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ضعف إنتاجية العامل </a:t>
            </a:r>
            <a:r>
              <a:rPr lang="ar-DZ" sz="3200" b="1" dirty="0" smtClean="0">
                <a:solidFill>
                  <a:schemeClr val="bg1"/>
                </a:solidFill>
                <a:latin typeface="Arial" pitchFamily="34" charset="0"/>
                <a:cs typeface="Arial" pitchFamily="34" charset="0"/>
              </a:rPr>
              <a:t>الزراعي</a:t>
            </a:r>
            <a:r>
              <a:rPr lang="ar-DZ" sz="3200" b="1" dirty="0" smtClean="0">
                <a:solidFill>
                  <a:schemeClr val="bg1"/>
                </a:solidFill>
                <a:latin typeface="Arial" pitchFamily="34" charset="0"/>
                <a:cs typeface="Arial" pitchFamily="34" charset="0"/>
              </a:rPr>
              <a:t> </a:t>
            </a:r>
            <a:r>
              <a:rPr lang="ar-DZ" sz="3200" b="1" dirty="0" smtClean="0">
                <a:solidFill>
                  <a:schemeClr val="bg1"/>
                </a:solidFill>
                <a:latin typeface="Arial" pitchFamily="34" charset="0"/>
                <a:cs typeface="Arial" pitchFamily="34" charset="0"/>
              </a:rPr>
              <a:t>بسبب غياب الحافز.</a:t>
            </a:r>
            <a:endParaRPr lang="ar-DZ" sz="3200" b="1" dirty="0" smtClean="0">
              <a:solidFill>
                <a:schemeClr val="bg1"/>
              </a:solidFill>
              <a:latin typeface="Arial" pitchFamily="34" charset="0"/>
              <a:cs typeface="Arial" pitchFamily="34" charset="0"/>
            </a:endParaRPr>
          </a:p>
        </p:txBody>
      </p:sp>
      <p:sp>
        <p:nvSpPr>
          <p:cNvPr id="10" name="Rectangle à coins arrondis 9"/>
          <p:cNvSpPr/>
          <p:nvPr/>
        </p:nvSpPr>
        <p:spPr>
          <a:xfrm>
            <a:off x="428596" y="2786058"/>
            <a:ext cx="8143932" cy="1000132"/>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ندرة قطع الغيار لدرجة أنه في سنة 1987 توقفت مائة ألف جرار عن العمل في الجمهورية الروسية وحدها.</a:t>
            </a:r>
          </a:p>
        </p:txBody>
      </p:sp>
      <p:sp>
        <p:nvSpPr>
          <p:cNvPr id="11" name="Rectangle à coins arrondis 10"/>
          <p:cNvSpPr/>
          <p:nvPr/>
        </p:nvSpPr>
        <p:spPr>
          <a:xfrm>
            <a:off x="428596" y="3857628"/>
            <a:ext cx="8143932" cy="71438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النقص الكبير في شبكة الطرق البرية خاصة في الأرياف.</a:t>
            </a:r>
          </a:p>
        </p:txBody>
      </p:sp>
      <p:sp>
        <p:nvSpPr>
          <p:cNvPr id="7" name="Rectangle à coins arrondis 6"/>
          <p:cNvSpPr/>
          <p:nvPr/>
        </p:nvSpPr>
        <p:spPr>
          <a:xfrm>
            <a:off x="428596" y="4643446"/>
            <a:ext cx="8143932" cy="92869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سوء استعمال الأسمدة ومبيدات </a:t>
            </a:r>
            <a:r>
              <a:rPr lang="ar-DZ" sz="3200" b="1" dirty="0" smtClean="0">
                <a:solidFill>
                  <a:schemeClr val="bg1"/>
                </a:solidFill>
                <a:latin typeface="Arial" pitchFamily="34" charset="0"/>
                <a:cs typeface="Arial" pitchFamily="34" charset="0"/>
              </a:rPr>
              <a:t>الحشرات</a:t>
            </a:r>
            <a:r>
              <a:rPr lang="ar-DZ" sz="3200" b="1" dirty="0" smtClean="0">
                <a:solidFill>
                  <a:schemeClr val="bg1"/>
                </a:solidFill>
                <a:latin typeface="Arial" pitchFamily="34" charset="0"/>
                <a:cs typeface="Arial" pitchFamily="34" charset="0"/>
              </a:rPr>
              <a:t>، </a:t>
            </a:r>
            <a:r>
              <a:rPr lang="ar-DZ" sz="3200" b="1" dirty="0" smtClean="0">
                <a:solidFill>
                  <a:schemeClr val="bg1"/>
                </a:solidFill>
                <a:latin typeface="Arial" pitchFamily="34" charset="0"/>
                <a:cs typeface="Arial" pitchFamily="34" charset="0"/>
              </a:rPr>
              <a:t>ونقص </a:t>
            </a:r>
            <a:r>
              <a:rPr lang="ar-DZ" sz="3200" b="1" dirty="0" smtClean="0">
                <a:solidFill>
                  <a:schemeClr val="bg1"/>
                </a:solidFill>
                <a:latin typeface="Arial" pitchFamily="34" charset="0"/>
                <a:cs typeface="Arial" pitchFamily="34" charset="0"/>
              </a:rPr>
              <a:t>في مستودعات التخزين، </a:t>
            </a:r>
            <a:r>
              <a:rPr lang="ar-DZ" sz="3200" b="1" dirty="0" smtClean="0">
                <a:solidFill>
                  <a:schemeClr val="bg1"/>
                </a:solidFill>
                <a:latin typeface="Arial" pitchFamily="34" charset="0"/>
                <a:cs typeface="Arial" pitchFamily="34" charset="0"/>
              </a:rPr>
              <a:t>وشاحنات </a:t>
            </a:r>
            <a:r>
              <a:rPr lang="ar-DZ" sz="3200" b="1" dirty="0" smtClean="0">
                <a:solidFill>
                  <a:schemeClr val="bg1"/>
                </a:solidFill>
                <a:latin typeface="Arial" pitchFamily="34" charset="0"/>
                <a:cs typeface="Arial" pitchFamily="34" charset="0"/>
              </a:rPr>
              <a:t>التبريد.</a:t>
            </a:r>
            <a:endParaRPr lang="ar-DZ" sz="3200" b="1" dirty="0" smtClean="0">
              <a:solidFill>
                <a:schemeClr val="bg1"/>
              </a:solidFill>
              <a:latin typeface="Arial" pitchFamily="34" charset="0"/>
              <a:cs typeface="Arial" pitchFamily="34" charset="0"/>
            </a:endParaRPr>
          </a:p>
        </p:txBody>
      </p:sp>
      <p:sp>
        <p:nvSpPr>
          <p:cNvPr id="9" name="Rectangle à coins arrondis 8"/>
          <p:cNvSpPr/>
          <p:nvPr/>
        </p:nvSpPr>
        <p:spPr>
          <a:xfrm>
            <a:off x="428596" y="5643578"/>
            <a:ext cx="8143932" cy="92869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تدخل البيروقراطيين في شؤون المزارعين،  وفرضهم عليهم ما يجب زرعه، وثمن بيعه.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800" decel="100000"/>
                                        <p:tgtEl>
                                          <p:spTgt spid="6"/>
                                        </p:tgtEl>
                                      </p:cBhvr>
                                    </p:animEffect>
                                    <p:anim calcmode="lin" valueType="num">
                                      <p:cBhvr>
                                        <p:cTn id="14" dur="800" decel="100000" fill="hold"/>
                                        <p:tgtEl>
                                          <p:spTgt spid="6"/>
                                        </p:tgtEl>
                                        <p:attrNameLst>
                                          <p:attrName>style.rotation</p:attrName>
                                        </p:attrNameLst>
                                      </p:cBhvr>
                                      <p:tavLst>
                                        <p:tav tm="0">
                                          <p:val>
                                            <p:fltVal val="-90"/>
                                          </p:val>
                                        </p:tav>
                                        <p:tav tm="100000">
                                          <p:val>
                                            <p:fltVal val="0"/>
                                          </p:val>
                                        </p:tav>
                                      </p:tavLst>
                                    </p:anim>
                                    <p:anim calcmode="lin" valueType="num">
                                      <p:cBhvr>
                                        <p:cTn id="15" dur="800" decel="100000" fill="hold"/>
                                        <p:tgtEl>
                                          <p:spTgt spid="6"/>
                                        </p:tgtEl>
                                        <p:attrNameLst>
                                          <p:attrName>ppt_x</p:attrName>
                                        </p:attrNameLst>
                                      </p:cBhvr>
                                      <p:tavLst>
                                        <p:tav tm="0">
                                          <p:val>
                                            <p:strVal val="#ppt_x+0.4"/>
                                          </p:val>
                                        </p:tav>
                                        <p:tav tm="100000">
                                          <p:val>
                                            <p:strVal val="#ppt_x-0.05"/>
                                          </p:val>
                                        </p:tav>
                                      </p:tavLst>
                                    </p:anim>
                                    <p:anim calcmode="lin" valueType="num">
                                      <p:cBhvr>
                                        <p:cTn id="16" dur="800" decel="100000" fill="hold"/>
                                        <p:tgtEl>
                                          <p:spTgt spid="6"/>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800" decel="100000"/>
                                        <p:tgtEl>
                                          <p:spTgt spid="10"/>
                                        </p:tgtEl>
                                      </p:cBhvr>
                                    </p:animEffect>
                                    <p:anim calcmode="lin" valueType="num">
                                      <p:cBhvr>
                                        <p:cTn id="23" dur="800" decel="100000" fill="hold"/>
                                        <p:tgtEl>
                                          <p:spTgt spid="10"/>
                                        </p:tgtEl>
                                        <p:attrNameLst>
                                          <p:attrName>style.rotation</p:attrName>
                                        </p:attrNameLst>
                                      </p:cBhvr>
                                      <p:tavLst>
                                        <p:tav tm="0">
                                          <p:val>
                                            <p:fltVal val="-90"/>
                                          </p:val>
                                        </p:tav>
                                        <p:tav tm="100000">
                                          <p:val>
                                            <p:fltVal val="0"/>
                                          </p:val>
                                        </p:tav>
                                      </p:tavLst>
                                    </p:anim>
                                    <p:anim calcmode="lin" valueType="num">
                                      <p:cBhvr>
                                        <p:cTn id="24" dur="800" decel="100000" fill="hold"/>
                                        <p:tgtEl>
                                          <p:spTgt spid="10"/>
                                        </p:tgtEl>
                                        <p:attrNameLst>
                                          <p:attrName>ppt_x</p:attrName>
                                        </p:attrNameLst>
                                      </p:cBhvr>
                                      <p:tavLst>
                                        <p:tav tm="0">
                                          <p:val>
                                            <p:strVal val="#ppt_x+0.4"/>
                                          </p:val>
                                        </p:tav>
                                        <p:tav tm="100000">
                                          <p:val>
                                            <p:strVal val="#ppt_x-0.05"/>
                                          </p:val>
                                        </p:tav>
                                      </p:tavLst>
                                    </p:anim>
                                    <p:anim calcmode="lin" valueType="num">
                                      <p:cBhvr>
                                        <p:cTn id="25" dur="800" decel="100000" fill="hold"/>
                                        <p:tgtEl>
                                          <p:spTgt spid="10"/>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3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800" decel="100000"/>
                                        <p:tgtEl>
                                          <p:spTgt spid="11"/>
                                        </p:tgtEl>
                                      </p:cBhvr>
                                    </p:animEffect>
                                    <p:anim calcmode="lin" valueType="num">
                                      <p:cBhvr>
                                        <p:cTn id="32" dur="800" decel="100000" fill="hold"/>
                                        <p:tgtEl>
                                          <p:spTgt spid="11"/>
                                        </p:tgtEl>
                                        <p:attrNameLst>
                                          <p:attrName>style.rotation</p:attrName>
                                        </p:attrNameLst>
                                      </p:cBhvr>
                                      <p:tavLst>
                                        <p:tav tm="0">
                                          <p:val>
                                            <p:fltVal val="-90"/>
                                          </p:val>
                                        </p:tav>
                                        <p:tav tm="100000">
                                          <p:val>
                                            <p:fltVal val="0"/>
                                          </p:val>
                                        </p:tav>
                                      </p:tavLst>
                                    </p:anim>
                                    <p:anim calcmode="lin" valueType="num">
                                      <p:cBhvr>
                                        <p:cTn id="33" dur="800" decel="100000" fill="hold"/>
                                        <p:tgtEl>
                                          <p:spTgt spid="11"/>
                                        </p:tgtEl>
                                        <p:attrNameLst>
                                          <p:attrName>ppt_x</p:attrName>
                                        </p:attrNameLst>
                                      </p:cBhvr>
                                      <p:tavLst>
                                        <p:tav tm="0">
                                          <p:val>
                                            <p:strVal val="#ppt_x+0.4"/>
                                          </p:val>
                                        </p:tav>
                                        <p:tav tm="100000">
                                          <p:val>
                                            <p:strVal val="#ppt_x-0.05"/>
                                          </p:val>
                                        </p:tav>
                                      </p:tavLst>
                                    </p:anim>
                                    <p:anim calcmode="lin" valueType="num">
                                      <p:cBhvr>
                                        <p:cTn id="34" dur="800" decel="100000" fill="hold"/>
                                        <p:tgtEl>
                                          <p:spTgt spid="11"/>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par>
                          <p:cTn id="37" fill="hold">
                            <p:stCondLst>
                              <p:cond delay="4000"/>
                            </p:stCondLst>
                            <p:childTnLst>
                              <p:par>
                                <p:cTn id="38" presetID="3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800" decel="100000"/>
                                        <p:tgtEl>
                                          <p:spTgt spid="7"/>
                                        </p:tgtEl>
                                      </p:cBhvr>
                                    </p:animEffect>
                                    <p:anim calcmode="lin" valueType="num">
                                      <p:cBhvr>
                                        <p:cTn id="41" dur="800" decel="100000" fill="hold"/>
                                        <p:tgtEl>
                                          <p:spTgt spid="7"/>
                                        </p:tgtEl>
                                        <p:attrNameLst>
                                          <p:attrName>style.rotation</p:attrName>
                                        </p:attrNameLst>
                                      </p:cBhvr>
                                      <p:tavLst>
                                        <p:tav tm="0">
                                          <p:val>
                                            <p:fltVal val="-90"/>
                                          </p:val>
                                        </p:tav>
                                        <p:tav tm="100000">
                                          <p:val>
                                            <p:fltVal val="0"/>
                                          </p:val>
                                        </p:tav>
                                      </p:tavLst>
                                    </p:anim>
                                    <p:anim calcmode="lin" valueType="num">
                                      <p:cBhvr>
                                        <p:cTn id="42" dur="800" decel="100000" fill="hold"/>
                                        <p:tgtEl>
                                          <p:spTgt spid="7"/>
                                        </p:tgtEl>
                                        <p:attrNameLst>
                                          <p:attrName>ppt_x</p:attrName>
                                        </p:attrNameLst>
                                      </p:cBhvr>
                                      <p:tavLst>
                                        <p:tav tm="0">
                                          <p:val>
                                            <p:strVal val="#ppt_x+0.4"/>
                                          </p:val>
                                        </p:tav>
                                        <p:tav tm="100000">
                                          <p:val>
                                            <p:strVal val="#ppt_x-0.05"/>
                                          </p:val>
                                        </p:tav>
                                      </p:tavLst>
                                    </p:anim>
                                    <p:anim calcmode="lin" valueType="num">
                                      <p:cBhvr>
                                        <p:cTn id="43" dur="800" decel="100000" fill="hold"/>
                                        <p:tgtEl>
                                          <p:spTgt spid="7"/>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46" fill="hold">
                            <p:stCondLst>
                              <p:cond delay="5000"/>
                            </p:stCondLst>
                            <p:childTnLst>
                              <p:par>
                                <p:cTn id="47" presetID="30" presetClass="entr" presetSubtype="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800" decel="100000"/>
                                        <p:tgtEl>
                                          <p:spTgt spid="9"/>
                                        </p:tgtEl>
                                      </p:cBhvr>
                                    </p:animEffect>
                                    <p:anim calcmode="lin" valueType="num">
                                      <p:cBhvr>
                                        <p:cTn id="50" dur="800" decel="100000" fill="hold"/>
                                        <p:tgtEl>
                                          <p:spTgt spid="9"/>
                                        </p:tgtEl>
                                        <p:attrNameLst>
                                          <p:attrName>style.rotation</p:attrName>
                                        </p:attrNameLst>
                                      </p:cBhvr>
                                      <p:tavLst>
                                        <p:tav tm="0">
                                          <p:val>
                                            <p:fltVal val="-90"/>
                                          </p:val>
                                        </p:tav>
                                        <p:tav tm="100000">
                                          <p:val>
                                            <p:fltVal val="0"/>
                                          </p:val>
                                        </p:tav>
                                      </p:tavLst>
                                    </p:anim>
                                    <p:anim calcmode="lin" valueType="num">
                                      <p:cBhvr>
                                        <p:cTn id="51" dur="800" decel="100000" fill="hold"/>
                                        <p:tgtEl>
                                          <p:spTgt spid="9"/>
                                        </p:tgtEl>
                                        <p:attrNameLst>
                                          <p:attrName>ppt_x</p:attrName>
                                        </p:attrNameLst>
                                      </p:cBhvr>
                                      <p:tavLst>
                                        <p:tav tm="0">
                                          <p:val>
                                            <p:strVal val="#ppt_x+0.4"/>
                                          </p:val>
                                        </p:tav>
                                        <p:tav tm="100000">
                                          <p:val>
                                            <p:strVal val="#ppt_x-0.05"/>
                                          </p:val>
                                        </p:tav>
                                      </p:tavLst>
                                    </p:anim>
                                    <p:anim calcmode="lin" valueType="num">
                                      <p:cBhvr>
                                        <p:cTn id="52" dur="800" decel="100000" fill="hold"/>
                                        <p:tgtEl>
                                          <p:spTgt spid="9"/>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10" grpId="0" animBg="1"/>
      <p:bldP spid="11" grpId="0" animBg="1"/>
      <p:bldP spid="7"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928662" y="3214686"/>
            <a:ext cx="6858048" cy="2071702"/>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النظام الاقتصادي الاشتراكي: هو النظام الاقتصادي القائم على الاشتراكية أي </a:t>
            </a:r>
            <a:r>
              <a:rPr lang="ar-DZ" sz="3200" b="1" dirty="0" err="1" smtClean="0">
                <a:solidFill>
                  <a:schemeClr val="bg1"/>
                </a:solidFill>
                <a:latin typeface="Arial" pitchFamily="34" charset="0"/>
                <a:cs typeface="Arial" pitchFamily="34" charset="0"/>
              </a:rPr>
              <a:t>التشاركية</a:t>
            </a:r>
            <a:r>
              <a:rPr lang="ar-DZ" sz="3200" b="1" dirty="0" smtClean="0">
                <a:solidFill>
                  <a:schemeClr val="bg1"/>
                </a:solidFill>
                <a:latin typeface="Arial" pitchFamily="34" charset="0"/>
                <a:cs typeface="Arial" pitchFamily="34" charset="0"/>
              </a:rPr>
              <a:t>. وتكون ملكية وسائل الإنتاج في هذا النظام إما ملكية عامة للدولة أو ملكية تعاونية بين مجموعة أفراد.</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تعريف</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7929586" y="4071942"/>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428596" y="2857496"/>
            <a:ext cx="7358114" cy="342902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rPr>
              <a:t>قام هذا الفكر أساسا من أفكار الاشتراكي ماركس، وتقول الفكرة الرئيسية للنظام أن كل مجتمع موجود هو في الحقيقة تاريخ صراع بين الطبقات الموجودة فيه، ولإنهاء هذا الصراع يجب إنهاء هذه الطبقية، والطريقة في ذلك أن يتشارك الكل وسائل الإنتاج، وتعمل الدولة على إحداث تغيير اقتصادي واجتماعي يؤدي لانتفاء الحاجة للمال في الأخير.</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الفكرة الرئيسية</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7929586"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929058" y="2857496"/>
            <a:ext cx="4429156" cy="342902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rPr>
              <a:t>كارل </a:t>
            </a:r>
            <a:r>
              <a:rPr lang="ar-DZ" sz="3200" b="1" dirty="0" err="1" smtClean="0">
                <a:solidFill>
                  <a:schemeClr val="bg1"/>
                </a:solidFill>
              </a:rPr>
              <a:t>هاينريك</a:t>
            </a:r>
            <a:r>
              <a:rPr lang="ar-DZ" sz="3200" b="1" dirty="0" smtClean="0">
                <a:solidFill>
                  <a:schemeClr val="bg1"/>
                </a:solidFill>
              </a:rPr>
              <a:t> ماركس </a:t>
            </a:r>
            <a:r>
              <a:rPr lang="fr-FR" sz="3200" b="1" dirty="0" smtClean="0">
                <a:solidFill>
                  <a:schemeClr val="bg1"/>
                </a:solidFill>
              </a:rPr>
              <a:t>1818-1883 </a:t>
            </a:r>
            <a:r>
              <a:rPr lang="ar-DZ" sz="3200" b="1" dirty="0" smtClean="0">
                <a:solidFill>
                  <a:schemeClr val="bg1"/>
                </a:solidFill>
              </a:rPr>
              <a:t>هو فيلسوف ألماني وعالم اقتصادي يعتبر من أكبر المؤثرين في تاريخ الاقتصاد في العالم، نشر العديد من الكتب أهمها "رأس المال" (1867).</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أهم رواد الفكر الاشتراكي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8501090" y="4429132"/>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pic>
        <p:nvPicPr>
          <p:cNvPr id="1026" name="Picture 2" descr="C:\Users\pc\Desktop\Karl_Marx_001.jpg"/>
          <p:cNvPicPr>
            <a:picLocks noChangeAspect="1" noChangeArrowheads="1"/>
          </p:cNvPicPr>
          <p:nvPr/>
        </p:nvPicPr>
        <p:blipFill>
          <a:blip r:embed="rId2"/>
          <a:srcRect/>
          <a:stretch>
            <a:fillRect/>
          </a:stretch>
        </p:blipFill>
        <p:spPr bwMode="auto">
          <a:xfrm>
            <a:off x="642910" y="2571744"/>
            <a:ext cx="2786082" cy="37103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checkerboard(across)">
                                      <p:cBhvr>
                                        <p:cTn id="3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929058" y="2857496"/>
            <a:ext cx="4429156" cy="342902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err="1" smtClean="0">
                <a:solidFill>
                  <a:schemeClr val="bg1"/>
                </a:solidFill>
              </a:rPr>
              <a:t>فريديريك</a:t>
            </a:r>
            <a:r>
              <a:rPr lang="ar-DZ" sz="3200" b="1" dirty="0" smtClean="0">
                <a:solidFill>
                  <a:schemeClr val="bg1"/>
                </a:solidFill>
              </a:rPr>
              <a:t> </a:t>
            </a:r>
            <a:r>
              <a:rPr lang="ar-DZ" sz="3200" b="1" dirty="0" err="1" smtClean="0">
                <a:solidFill>
                  <a:schemeClr val="bg1"/>
                </a:solidFill>
              </a:rPr>
              <a:t>انجيلز</a:t>
            </a:r>
            <a:r>
              <a:rPr lang="ar-DZ" sz="3200" b="1" dirty="0" smtClean="0">
                <a:solidFill>
                  <a:schemeClr val="bg1"/>
                </a:solidFill>
              </a:rPr>
              <a:t> </a:t>
            </a:r>
            <a:r>
              <a:rPr lang="fr-FR" sz="3200" b="1" dirty="0" smtClean="0">
                <a:solidFill>
                  <a:schemeClr val="bg1"/>
                </a:solidFill>
              </a:rPr>
              <a:t>1820-1895 </a:t>
            </a:r>
            <a:r>
              <a:rPr lang="ar-DZ" sz="3200" b="1" dirty="0" smtClean="0">
                <a:solidFill>
                  <a:schemeClr val="bg1"/>
                </a:solidFill>
              </a:rPr>
              <a:t>هو فيلسوف ورجل صناعي ألماني ومؤسس النظرية الماركسية إلى جانب كارل ماركس، من أهم مؤلفاته كتاب "حالة الطبقة العاملة في إنجلترا" (1848).</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أهم رواد الفكر الاشتراكي</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8501090" y="4429132"/>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pic>
        <p:nvPicPr>
          <p:cNvPr id="2050" name="Picture 2" descr="C:\Users\pc\Desktop\Engels.jpg"/>
          <p:cNvPicPr>
            <a:picLocks noChangeAspect="1" noChangeArrowheads="1"/>
          </p:cNvPicPr>
          <p:nvPr/>
        </p:nvPicPr>
        <p:blipFill>
          <a:blip r:embed="rId2"/>
          <a:srcRect/>
          <a:stretch>
            <a:fillRect/>
          </a:stretch>
        </p:blipFill>
        <p:spPr bwMode="auto">
          <a:xfrm>
            <a:off x="571472" y="2500306"/>
            <a:ext cx="2928958" cy="37898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2050"/>
                                        </p:tgtEl>
                                        <p:attrNameLst>
                                          <p:attrName>style.visibility</p:attrName>
                                        </p:attrNameLst>
                                      </p:cBhvr>
                                      <p:to>
                                        <p:strVal val="visible"/>
                                      </p:to>
                                    </p:set>
                                    <p:animEffect transition="in" filter="checkerboard(across)">
                                      <p:cBhvr>
                                        <p:cTn id="3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500034" y="3214686"/>
            <a:ext cx="7286676" cy="285752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ماركس </a:t>
            </a:r>
            <a:r>
              <a:rPr lang="ar-DZ" sz="3200" b="1" dirty="0" err="1" smtClean="0">
                <a:solidFill>
                  <a:schemeClr val="bg1"/>
                </a:solidFill>
                <a:latin typeface="Arial" pitchFamily="34" charset="0"/>
                <a:cs typeface="Arial" pitchFamily="34" charset="0"/>
              </a:rPr>
              <a:t>و</a:t>
            </a:r>
            <a:r>
              <a:rPr lang="ar-DZ" sz="3200" b="1" dirty="0" smtClean="0">
                <a:solidFill>
                  <a:schemeClr val="bg1"/>
                </a:solidFill>
                <a:latin typeface="Arial" pitchFamily="34" charset="0"/>
                <a:cs typeface="Arial" pitchFamily="34" charset="0"/>
              </a:rPr>
              <a:t> </a:t>
            </a:r>
            <a:r>
              <a:rPr lang="ar-DZ" sz="3200" b="1" dirty="0" err="1" smtClean="0">
                <a:solidFill>
                  <a:schemeClr val="bg1"/>
                </a:solidFill>
                <a:latin typeface="Arial" pitchFamily="34" charset="0"/>
                <a:cs typeface="Arial" pitchFamily="34" charset="0"/>
              </a:rPr>
              <a:t>انجيلز</a:t>
            </a:r>
            <a:r>
              <a:rPr lang="ar-DZ" sz="3200" b="1" dirty="0" smtClean="0">
                <a:solidFill>
                  <a:schemeClr val="bg1"/>
                </a:solidFill>
                <a:latin typeface="Arial" pitchFamily="34" charset="0"/>
                <a:cs typeface="Arial" pitchFamily="34" charset="0"/>
              </a:rPr>
              <a:t> هما مؤلفي "بيان الحزب الشيوعي" (1848)، وهو كتاب مهم في الاشتراكية، قدم نهجا تحليليا للصراع بين الطبقات الاجتماعية ومشاكل الرأسمالية، وتنبأ بأشكال المستقبل الشيوعي المحتمل. وأصبح واحدا من أكثر الكتب تأثيرا في العالم.</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أهم كتاب</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7929586" y="4500570"/>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571471" y="2857496"/>
            <a:ext cx="7286676" cy="157163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الملكية الجماعية لوسائل الإنتاج: تأخذ الملكية الجماعية لوسائل الإنتاج صورتين: إما ملكية الدولة، أو الجمعيات التعاونية.</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خصائص الاشتراكية</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8001023" y="3429000"/>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6" name="Rectangle à coins arrondis 5"/>
          <p:cNvSpPr/>
          <p:nvPr/>
        </p:nvSpPr>
        <p:spPr>
          <a:xfrm>
            <a:off x="571471" y="4572008"/>
            <a:ext cx="7286676" cy="157163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التخطيط المركزي: بما أن الدولة هي من تملك وسائل الإنتاج فإنها هي الجهة الوحيدة المخولة بتخطيط الاقتصاد وتخصيص موارده وتوزيعها.</a:t>
            </a:r>
          </a:p>
        </p:txBody>
      </p:sp>
      <p:sp>
        <p:nvSpPr>
          <p:cNvPr id="7" name="Triangle isocèle 6"/>
          <p:cNvSpPr/>
          <p:nvPr/>
        </p:nvSpPr>
        <p:spPr>
          <a:xfrm rot="5400000" flipV="1">
            <a:off x="8001023" y="5143512"/>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3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800" decel="100000"/>
                                        <p:tgtEl>
                                          <p:spTgt spid="7"/>
                                        </p:tgtEl>
                                      </p:cBhvr>
                                    </p:animEffect>
                                    <p:anim calcmode="lin" valueType="num">
                                      <p:cBhvr>
                                        <p:cTn id="32" dur="800" decel="100000" fill="hold"/>
                                        <p:tgtEl>
                                          <p:spTgt spid="7"/>
                                        </p:tgtEl>
                                        <p:attrNameLst>
                                          <p:attrName>style.rotation</p:attrName>
                                        </p:attrNameLst>
                                      </p:cBhvr>
                                      <p:tavLst>
                                        <p:tav tm="0">
                                          <p:val>
                                            <p:fltVal val="-90"/>
                                          </p:val>
                                        </p:tav>
                                        <p:tav tm="100000">
                                          <p:val>
                                            <p:fltVal val="0"/>
                                          </p:val>
                                        </p:tav>
                                      </p:tavLst>
                                    </p:anim>
                                    <p:anim calcmode="lin" valueType="num">
                                      <p:cBhvr>
                                        <p:cTn id="33" dur="800" decel="100000" fill="hold"/>
                                        <p:tgtEl>
                                          <p:spTgt spid="7"/>
                                        </p:tgtEl>
                                        <p:attrNameLst>
                                          <p:attrName>ppt_x</p:attrName>
                                        </p:attrNameLst>
                                      </p:cBhvr>
                                      <p:tavLst>
                                        <p:tav tm="0">
                                          <p:val>
                                            <p:strVal val="#ppt_x+0.4"/>
                                          </p:val>
                                        </p:tav>
                                        <p:tav tm="100000">
                                          <p:val>
                                            <p:strVal val="#ppt_x-0.05"/>
                                          </p:val>
                                        </p:tav>
                                      </p:tavLst>
                                    </p:anim>
                                    <p:anim calcmode="lin" valueType="num">
                                      <p:cBhvr>
                                        <p:cTn id="34" dur="800" decel="100000" fill="hold"/>
                                        <p:tgtEl>
                                          <p:spTgt spid="7"/>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37" fill="hold">
                            <p:stCondLst>
                              <p:cond delay="4000"/>
                            </p:stCondLst>
                            <p:childTnLst>
                              <p:par>
                                <p:cTn id="38" presetID="30" presetClass="entr" presetSubtype="0"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800" decel="100000"/>
                                        <p:tgtEl>
                                          <p:spTgt spid="6"/>
                                        </p:tgtEl>
                                      </p:cBhvr>
                                    </p:animEffect>
                                    <p:anim calcmode="lin" valueType="num">
                                      <p:cBhvr>
                                        <p:cTn id="41" dur="800" decel="100000" fill="hold"/>
                                        <p:tgtEl>
                                          <p:spTgt spid="6"/>
                                        </p:tgtEl>
                                        <p:attrNameLst>
                                          <p:attrName>style.rotation</p:attrName>
                                        </p:attrNameLst>
                                      </p:cBhvr>
                                      <p:tavLst>
                                        <p:tav tm="0">
                                          <p:val>
                                            <p:fltVal val="-90"/>
                                          </p:val>
                                        </p:tav>
                                        <p:tav tm="100000">
                                          <p:val>
                                            <p:fltVal val="0"/>
                                          </p:val>
                                        </p:tav>
                                      </p:tavLst>
                                    </p:anim>
                                    <p:anim calcmode="lin" valueType="num">
                                      <p:cBhvr>
                                        <p:cTn id="42" dur="800" decel="100000" fill="hold"/>
                                        <p:tgtEl>
                                          <p:spTgt spid="6"/>
                                        </p:tgtEl>
                                        <p:attrNameLst>
                                          <p:attrName>ppt_x</p:attrName>
                                        </p:attrNameLst>
                                      </p:cBhvr>
                                      <p:tavLst>
                                        <p:tav tm="0">
                                          <p:val>
                                            <p:strVal val="#ppt_x+0.4"/>
                                          </p:val>
                                        </p:tav>
                                        <p:tav tm="100000">
                                          <p:val>
                                            <p:strVal val="#ppt_x-0.05"/>
                                          </p:val>
                                        </p:tav>
                                      </p:tavLst>
                                    </p:anim>
                                    <p:anim calcmode="lin" valueType="num">
                                      <p:cBhvr>
                                        <p:cTn id="43" dur="800" decel="100000" fill="hold"/>
                                        <p:tgtEl>
                                          <p:spTgt spid="6"/>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57158" y="2643182"/>
            <a:ext cx="7786741" cy="2071702"/>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إلغاء الحافز الاقتصادي مقابل إشباع الحاجات العامة: أي يصبح الهدف من النشاط الاقتصادي هو تحقيق الربح. القضاء على الطبقية، وجعل الناس طبقة واحدة فلا غني ولا فقير. يلغي نظام حافز الربح.</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خصائص الاشتراكية</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8358214" y="3429000"/>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6" name="Rectangle à coins arrondis 5"/>
          <p:cNvSpPr/>
          <p:nvPr/>
        </p:nvSpPr>
        <p:spPr>
          <a:xfrm>
            <a:off x="357158" y="4786322"/>
            <a:ext cx="7786741" cy="157163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العمل حسب القدرة والدخل حسب الحاجة: أي يقدم كل فرد خدماته إلى المجتمع بحسب طاقته، وفي المقابل يتسلم الفرد من المجتمع بحسب حاجته وليس بحسب مجهوده.</a:t>
            </a:r>
          </a:p>
        </p:txBody>
      </p:sp>
      <p:sp>
        <p:nvSpPr>
          <p:cNvPr id="7" name="Triangle isocèle 6"/>
          <p:cNvSpPr/>
          <p:nvPr/>
        </p:nvSpPr>
        <p:spPr>
          <a:xfrm rot="5400000" flipV="1">
            <a:off x="8358214" y="5357826"/>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3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800" decel="100000"/>
                                        <p:tgtEl>
                                          <p:spTgt spid="7"/>
                                        </p:tgtEl>
                                      </p:cBhvr>
                                    </p:animEffect>
                                    <p:anim calcmode="lin" valueType="num">
                                      <p:cBhvr>
                                        <p:cTn id="32" dur="800" decel="100000" fill="hold"/>
                                        <p:tgtEl>
                                          <p:spTgt spid="7"/>
                                        </p:tgtEl>
                                        <p:attrNameLst>
                                          <p:attrName>style.rotation</p:attrName>
                                        </p:attrNameLst>
                                      </p:cBhvr>
                                      <p:tavLst>
                                        <p:tav tm="0">
                                          <p:val>
                                            <p:fltVal val="-90"/>
                                          </p:val>
                                        </p:tav>
                                        <p:tav tm="100000">
                                          <p:val>
                                            <p:fltVal val="0"/>
                                          </p:val>
                                        </p:tav>
                                      </p:tavLst>
                                    </p:anim>
                                    <p:anim calcmode="lin" valueType="num">
                                      <p:cBhvr>
                                        <p:cTn id="33" dur="800" decel="100000" fill="hold"/>
                                        <p:tgtEl>
                                          <p:spTgt spid="7"/>
                                        </p:tgtEl>
                                        <p:attrNameLst>
                                          <p:attrName>ppt_x</p:attrName>
                                        </p:attrNameLst>
                                      </p:cBhvr>
                                      <p:tavLst>
                                        <p:tav tm="0">
                                          <p:val>
                                            <p:strVal val="#ppt_x+0.4"/>
                                          </p:val>
                                        </p:tav>
                                        <p:tav tm="100000">
                                          <p:val>
                                            <p:strVal val="#ppt_x-0.05"/>
                                          </p:val>
                                        </p:tav>
                                      </p:tavLst>
                                    </p:anim>
                                    <p:anim calcmode="lin" valueType="num">
                                      <p:cBhvr>
                                        <p:cTn id="34" dur="800" decel="100000" fill="hold"/>
                                        <p:tgtEl>
                                          <p:spTgt spid="7"/>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37" fill="hold">
                            <p:stCondLst>
                              <p:cond delay="4000"/>
                            </p:stCondLst>
                            <p:childTnLst>
                              <p:par>
                                <p:cTn id="38" presetID="30" presetClass="entr" presetSubtype="0"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800" decel="100000"/>
                                        <p:tgtEl>
                                          <p:spTgt spid="6"/>
                                        </p:tgtEl>
                                      </p:cBhvr>
                                    </p:animEffect>
                                    <p:anim calcmode="lin" valueType="num">
                                      <p:cBhvr>
                                        <p:cTn id="41" dur="800" decel="100000" fill="hold"/>
                                        <p:tgtEl>
                                          <p:spTgt spid="6"/>
                                        </p:tgtEl>
                                        <p:attrNameLst>
                                          <p:attrName>style.rotation</p:attrName>
                                        </p:attrNameLst>
                                      </p:cBhvr>
                                      <p:tavLst>
                                        <p:tav tm="0">
                                          <p:val>
                                            <p:fltVal val="-90"/>
                                          </p:val>
                                        </p:tav>
                                        <p:tav tm="100000">
                                          <p:val>
                                            <p:fltVal val="0"/>
                                          </p:val>
                                        </p:tav>
                                      </p:tavLst>
                                    </p:anim>
                                    <p:anim calcmode="lin" valueType="num">
                                      <p:cBhvr>
                                        <p:cTn id="42" dur="800" decel="100000" fill="hold"/>
                                        <p:tgtEl>
                                          <p:spTgt spid="6"/>
                                        </p:tgtEl>
                                        <p:attrNameLst>
                                          <p:attrName>ppt_x</p:attrName>
                                        </p:attrNameLst>
                                      </p:cBhvr>
                                      <p:tavLst>
                                        <p:tav tm="0">
                                          <p:val>
                                            <p:strVal val="#ppt_x+0.4"/>
                                          </p:val>
                                        </p:tav>
                                        <p:tav tm="100000">
                                          <p:val>
                                            <p:strVal val="#ppt_x-0.05"/>
                                          </p:val>
                                        </p:tav>
                                      </p:tavLst>
                                    </p:anim>
                                    <p:anim calcmode="lin" valueType="num">
                                      <p:cBhvr>
                                        <p:cTn id="43" dur="800" decel="100000" fill="hold"/>
                                        <p:tgtEl>
                                          <p:spTgt spid="6"/>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428596" y="3429000"/>
            <a:ext cx="7786741" cy="2071702"/>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smtClean="0">
                <a:solidFill>
                  <a:schemeClr val="bg1"/>
                </a:solidFill>
                <a:latin typeface="Arial" pitchFamily="34" charset="0"/>
                <a:cs typeface="Arial" pitchFamily="34" charset="0"/>
              </a:rPr>
              <a:t>الاشتراكية المثالية: ظهرت منذ عهد أفلاطون (427 </a:t>
            </a:r>
            <a:r>
              <a:rPr lang="ar-DZ" sz="3200" b="1" dirty="0" err="1" smtClean="0">
                <a:solidFill>
                  <a:schemeClr val="bg1"/>
                </a:solidFill>
                <a:latin typeface="Arial" pitchFamily="34" charset="0"/>
                <a:cs typeface="Arial" pitchFamily="34" charset="0"/>
              </a:rPr>
              <a:t>ق</a:t>
            </a:r>
            <a:r>
              <a:rPr lang="ar-DZ" sz="3200" b="1" dirty="0" smtClean="0">
                <a:solidFill>
                  <a:schemeClr val="bg1"/>
                </a:solidFill>
                <a:latin typeface="Arial" pitchFamily="34" charset="0"/>
                <a:cs typeface="Arial" pitchFamily="34" charset="0"/>
              </a:rPr>
              <a:t>.م-347 </a:t>
            </a:r>
            <a:r>
              <a:rPr lang="ar-DZ" sz="3200" b="1" dirty="0" err="1" smtClean="0">
                <a:solidFill>
                  <a:schemeClr val="bg1"/>
                </a:solidFill>
                <a:latin typeface="Arial" pitchFamily="34" charset="0"/>
                <a:cs typeface="Arial" pitchFamily="34" charset="0"/>
              </a:rPr>
              <a:t>ق</a:t>
            </a:r>
            <a:r>
              <a:rPr lang="ar-DZ" sz="3200" b="1" dirty="0" smtClean="0">
                <a:solidFill>
                  <a:schemeClr val="bg1"/>
                </a:solidFill>
                <a:latin typeface="Arial" pitchFamily="34" charset="0"/>
                <a:cs typeface="Arial" pitchFamily="34" charset="0"/>
              </a:rPr>
              <a:t>.م)، حيث كان يحلم بتكوين مجتمع مثالي يعيش فيه الناس سواسية بلا تفريق بينهم، ويزول من المجتمع كل صور الظلم الاجتماعي والسياسي والاقتصادي.</a:t>
            </a:r>
          </a:p>
        </p:txBody>
      </p:sp>
      <p:sp>
        <p:nvSpPr>
          <p:cNvPr id="8" name="Rectangle à coins arrondis 7"/>
          <p:cNvSpPr/>
          <p:nvPr/>
        </p:nvSpPr>
        <p:spPr>
          <a:xfrm>
            <a:off x="285720" y="928670"/>
            <a:ext cx="8572560" cy="1143008"/>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chemeClr val="bg1"/>
                </a:solidFill>
              </a:rPr>
              <a:t>مرَّت الاشتراكية كفكر بمرحلتين أساسيتين</a:t>
            </a:r>
          </a:p>
        </p:txBody>
      </p:sp>
      <p:sp>
        <p:nvSpPr>
          <p:cNvPr id="9" name="Rectangle à coins arrondis 8"/>
          <p:cNvSpPr/>
          <p:nvPr/>
        </p:nvSpPr>
        <p:spPr>
          <a:xfrm>
            <a:off x="285720" y="285728"/>
            <a:ext cx="8572560" cy="50006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endParaRPr lang="ar-DZ" sz="2400" b="1" dirty="0" smtClean="0">
              <a:solidFill>
                <a:schemeClr val="bg1"/>
              </a:solidFill>
            </a:endParaRPr>
          </a:p>
        </p:txBody>
      </p:sp>
      <p:sp>
        <p:nvSpPr>
          <p:cNvPr id="10" name="Triangle isocèle 9"/>
          <p:cNvSpPr/>
          <p:nvPr/>
        </p:nvSpPr>
        <p:spPr>
          <a:xfrm rot="5400000" flipV="1">
            <a:off x="8429652" y="4214818"/>
            <a:ext cx="285752" cy="428628"/>
          </a:xfrm>
          <a:prstGeom prst="triangl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3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800" decel="100000"/>
                                        <p:tgtEl>
                                          <p:spTgt spid="10"/>
                                        </p:tgtEl>
                                      </p:cBhvr>
                                    </p:animEffect>
                                    <p:anim calcmode="lin" valueType="num">
                                      <p:cBhvr>
                                        <p:cTn id="14" dur="800" decel="100000" fill="hold"/>
                                        <p:tgtEl>
                                          <p:spTgt spid="10"/>
                                        </p:tgtEl>
                                        <p:attrNameLst>
                                          <p:attrName>style.rotation</p:attrName>
                                        </p:attrNameLst>
                                      </p:cBhvr>
                                      <p:tavLst>
                                        <p:tav tm="0">
                                          <p:val>
                                            <p:fltVal val="-90"/>
                                          </p:val>
                                        </p:tav>
                                        <p:tav tm="100000">
                                          <p:val>
                                            <p:fltVal val="0"/>
                                          </p:val>
                                        </p:tav>
                                      </p:tavLst>
                                    </p:anim>
                                    <p:anim calcmode="lin" valueType="num">
                                      <p:cBhvr>
                                        <p:cTn id="15" dur="800" decel="100000" fill="hold"/>
                                        <p:tgtEl>
                                          <p:spTgt spid="10"/>
                                        </p:tgtEl>
                                        <p:attrNameLst>
                                          <p:attrName>ppt_x</p:attrName>
                                        </p:attrNameLst>
                                      </p:cBhvr>
                                      <p:tavLst>
                                        <p:tav tm="0">
                                          <p:val>
                                            <p:strVal val="#ppt_x+0.4"/>
                                          </p:val>
                                        </p:tav>
                                        <p:tav tm="100000">
                                          <p:val>
                                            <p:strVal val="#ppt_x-0.05"/>
                                          </p:val>
                                        </p:tav>
                                      </p:tavLst>
                                    </p:anim>
                                    <p:anim calcmode="lin" valueType="num">
                                      <p:cBhvr>
                                        <p:cTn id="16" dur="800" decel="100000" fill="hold"/>
                                        <p:tgtEl>
                                          <p:spTgt spid="1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800" decel="100000"/>
                                        <p:tgtEl>
                                          <p:spTgt spid="5"/>
                                        </p:tgtEl>
                                      </p:cBhvr>
                                    </p:animEffect>
                                    <p:anim calcmode="lin" valueType="num">
                                      <p:cBhvr>
                                        <p:cTn id="23" dur="800" decel="100000" fill="hold"/>
                                        <p:tgtEl>
                                          <p:spTgt spid="5"/>
                                        </p:tgtEl>
                                        <p:attrNameLst>
                                          <p:attrName>style.rotation</p:attrName>
                                        </p:attrNameLst>
                                      </p:cBhvr>
                                      <p:tavLst>
                                        <p:tav tm="0">
                                          <p:val>
                                            <p:fltVal val="-90"/>
                                          </p:val>
                                        </p:tav>
                                        <p:tav tm="100000">
                                          <p:val>
                                            <p:fltVal val="0"/>
                                          </p:val>
                                        </p:tav>
                                      </p:tavLst>
                                    </p:anim>
                                    <p:anim calcmode="lin" valueType="num">
                                      <p:cBhvr>
                                        <p:cTn id="24" dur="800" decel="100000" fill="hold"/>
                                        <p:tgtEl>
                                          <p:spTgt spid="5"/>
                                        </p:tgtEl>
                                        <p:attrNameLst>
                                          <p:attrName>ppt_x</p:attrName>
                                        </p:attrNameLst>
                                      </p:cBhvr>
                                      <p:tavLst>
                                        <p:tav tm="0">
                                          <p:val>
                                            <p:strVal val="#ppt_x+0.4"/>
                                          </p:val>
                                        </p:tav>
                                        <p:tav tm="100000">
                                          <p:val>
                                            <p:strVal val="#ppt_x-0.05"/>
                                          </p:val>
                                        </p:tav>
                                      </p:tavLst>
                                    </p:anim>
                                    <p:anim calcmode="lin" valueType="num">
                                      <p:cBhvr>
                                        <p:cTn id="25" dur="800" decel="100000" fill="hold"/>
                                        <p:tgtEl>
                                          <p:spTgt spid="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251</TotalTime>
  <Words>901</Words>
  <Application>Microsoft Office PowerPoint</Application>
  <PresentationFormat>Affichage à l'écran (4:3)</PresentationFormat>
  <Paragraphs>44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Civil</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49</cp:revision>
  <dcterms:created xsi:type="dcterms:W3CDTF">2014-12-07T19:11:11Z</dcterms:created>
  <dcterms:modified xsi:type="dcterms:W3CDTF">2020-01-06T07:18:59Z</dcterms:modified>
</cp:coreProperties>
</file>