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40" r:id="rId1"/>
  </p:sldMasterIdLst>
  <p:handoutMasterIdLst>
    <p:handoutMasterId r:id="rId21"/>
  </p:handoutMasterIdLst>
  <p:sldIdLst>
    <p:sldId id="256" r:id="rId2"/>
    <p:sldId id="329" r:id="rId3"/>
    <p:sldId id="330" r:id="rId4"/>
    <p:sldId id="331" r:id="rId5"/>
    <p:sldId id="332" r:id="rId6"/>
    <p:sldId id="333" r:id="rId7"/>
    <p:sldId id="257" r:id="rId8"/>
    <p:sldId id="285" r:id="rId9"/>
    <p:sldId id="323" r:id="rId10"/>
    <p:sldId id="324" r:id="rId11"/>
    <p:sldId id="325" r:id="rId12"/>
    <p:sldId id="326" r:id="rId13"/>
    <p:sldId id="327" r:id="rId14"/>
    <p:sldId id="328" r:id="rId15"/>
    <p:sldId id="334" r:id="rId16"/>
    <p:sldId id="335" r:id="rId17"/>
    <p:sldId id="336" r:id="rId18"/>
    <p:sldId id="337" r:id="rId19"/>
    <p:sldId id="338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99C94-FA4D-4BBC-B4F0-272C449AB7DC}" type="datetimeFigureOut">
              <a:rPr lang="fr-FR" smtClean="0"/>
              <a:t>04/01/2020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7DCBA-62EF-4C0D-87FF-6B67B5E52F5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04/01/2020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04/01/2020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04/01/2020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04/01/2020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04/01/2020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91488A6-4999-4EC2-BF99-9B561A61566A}" type="datetimeFigureOut">
              <a:rPr lang="fr-FR" smtClean="0"/>
              <a:pPr/>
              <a:t>04/01/2020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04/01/2020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04/01/2020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04/01/2020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04/01/2020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91488A6-4999-4EC2-BF99-9B561A61566A}" type="datetimeFigureOut">
              <a:rPr lang="fr-FR" smtClean="0"/>
              <a:pPr/>
              <a:t>04/01/2020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91488A6-4999-4EC2-BF99-9B561A61566A}" type="datetimeFigureOut">
              <a:rPr lang="fr-FR" smtClean="0"/>
              <a:pPr/>
              <a:t>04/01/2020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928662" y="3500438"/>
            <a:ext cx="7358114" cy="121444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النظام الاقتصادي العالمي والعولمة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1071538" y="4786322"/>
            <a:ext cx="2500330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b="1" smtClean="0">
                <a:ea typeface="Simplified Arabic"/>
                <a:cs typeface="Traditional Arabic"/>
              </a:rPr>
              <a:t>أ. </a:t>
            </a:r>
            <a:r>
              <a:rPr lang="ar-SA" b="1" smtClean="0">
                <a:ea typeface="Simplified Arabic"/>
                <a:cs typeface="Traditional Arabic"/>
              </a:rPr>
              <a:t>رولامي</a:t>
            </a:r>
            <a:r>
              <a:rPr lang="ar-SA" b="1" dirty="0" smtClean="0">
                <a:ea typeface="Simplified Arabic"/>
                <a:cs typeface="Traditional Arabic"/>
              </a:rPr>
              <a:t> عبد الحميد</a:t>
            </a:r>
            <a:endParaRPr lang="ar-D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5143504" y="2857496"/>
            <a:ext cx="3071834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النظام المالي الدولي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</a:rPr>
              <a:t>مكونات النظام الاقتصادي العالمي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28596" y="3643314"/>
            <a:ext cx="8001056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يحكم كل ما يتعلق بالانتقالات الدولية لرؤوس الأموال 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428596" y="4286256"/>
            <a:ext cx="8001056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رسمية أو تجارية استثمارات أجنبية مباشرة أو غير مباشرة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428596" y="4929198"/>
            <a:ext cx="8001056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يقوم البنك الدولي بدور قيادي في إدارة النظام 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  <p:bldP spid="7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5072066" y="2857496"/>
            <a:ext cx="3143272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النظام التجاري الدولي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</a:rPr>
              <a:t>مكونات النظام الاقتصادي العالمي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28596" y="3643314"/>
            <a:ext cx="8001056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يحكم كل ما يتعلق بتصدير واستيراد السلع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428596" y="4286256"/>
            <a:ext cx="8001056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تحديد ما يجوز من الإجراءات </a:t>
            </a:r>
            <a:r>
              <a:rPr lang="ar-DZ" sz="3200" b="1" dirty="0" err="1" smtClean="0"/>
              <a:t>الحمائية</a:t>
            </a:r>
            <a:r>
              <a:rPr lang="ar-DZ" sz="3200" b="1" dirty="0" smtClean="0"/>
              <a:t> أو إعانات التصدير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428596" y="4929198"/>
            <a:ext cx="8001056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منظمة التجارة العالمية هي من يدير النظام (قبلها </a:t>
            </a:r>
            <a:r>
              <a:rPr lang="ar-DZ" sz="3200" b="1" dirty="0" err="1" smtClean="0"/>
              <a:t>الغات</a:t>
            </a:r>
            <a:r>
              <a:rPr lang="ar-DZ" sz="3200" b="1" dirty="0" smtClean="0"/>
              <a:t>) 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  <p:bldP spid="7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4357686" y="2857496"/>
            <a:ext cx="3857652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من نهاية </a:t>
            </a:r>
            <a:r>
              <a:rPr lang="ar-DZ" sz="3200" b="1" dirty="0" err="1" smtClean="0"/>
              <a:t>ح</a:t>
            </a:r>
            <a:r>
              <a:rPr lang="ar-DZ" sz="3200" b="1" dirty="0" smtClean="0"/>
              <a:t> ع 2 إلى 1973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</a:rPr>
              <a:t>مراحل تطور النظام الاقتصادي العالمي الجديد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28596" y="3643314"/>
            <a:ext cx="8001056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قطبية </a:t>
            </a:r>
            <a:r>
              <a:rPr lang="ar-DZ" sz="3200" b="1" dirty="0" err="1" smtClean="0"/>
              <a:t>إقتصادية</a:t>
            </a:r>
            <a:r>
              <a:rPr lang="ar-DZ" sz="3200" b="1" dirty="0" smtClean="0"/>
              <a:t> ثنائية (رأسمالية – </a:t>
            </a:r>
            <a:r>
              <a:rPr lang="ar-DZ" sz="3200" b="1" dirty="0" err="1" smtClean="0"/>
              <a:t>إشتراكية</a:t>
            </a:r>
            <a:r>
              <a:rPr lang="ar-DZ" sz="3200" b="1" dirty="0" smtClean="0"/>
              <a:t>)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428596" y="4286256"/>
            <a:ext cx="8001056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نفقات عسكرية ضخمة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4357686" y="2857496"/>
            <a:ext cx="3857652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من 1974 إلى 1990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</a:rPr>
              <a:t>مراحل تطور النظام الاقتصادي العالمي الجديد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28596" y="3643314"/>
            <a:ext cx="8001056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تلاشت هيمنة الاشتراكية شيئا فشيئا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428596" y="4286256"/>
            <a:ext cx="8001056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الأحادية القطبية (الرأسمالية بقيادة الولايات المتحدة)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428596" y="4929198"/>
            <a:ext cx="8001056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تزايدت القوة الاقتصادية لليابان والاتحاد الأوروبي 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  <p:bldP spid="7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4357686" y="2857496"/>
            <a:ext cx="3857652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ما بعد 1991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</a:rPr>
              <a:t>مراحل تطور النظام الاقتصادي العالمي الجديد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28596" y="3643314"/>
            <a:ext cx="8001056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انخفاض سيطرة أمريكا على النظام الاقتصادي العالمي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428596" y="4286256"/>
            <a:ext cx="8001056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تنامي الدور الاقتصادي لليابان والاتحاد الأوروبي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428596" y="4929198"/>
            <a:ext cx="8001056" cy="1000132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ظهور قوى اقتصادية كبيرة من الدول الناشئة أهمها دول </a:t>
            </a:r>
            <a:r>
              <a:rPr lang="ar-DZ" sz="3200" b="1" dirty="0" err="1" smtClean="0"/>
              <a:t>البريكس</a:t>
            </a:r>
            <a:r>
              <a:rPr lang="ar-DZ" sz="3200" b="1" dirty="0" smtClean="0"/>
              <a:t> (البرازيل، روسيا، الهند، الصين، جنوب إفريقيا)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  <p:bldP spid="7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928662" y="3429000"/>
            <a:ext cx="6858048" cy="2071702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اندماج أسواق العالم عبر قطاعات التجارة والاستثمارات المباشرة وانتقال الأموال والقوى العاملة والثقافة والتكنولوجيا، وذلك في إطار الرأسمالية التي تتيح حرية الأسواق والتبادل</a:t>
            </a:r>
            <a:endParaRPr lang="ar-DZ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</a:rPr>
              <a:t>العولمة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10" name="Triangle isocèle 9"/>
          <p:cNvSpPr/>
          <p:nvPr/>
        </p:nvSpPr>
        <p:spPr>
          <a:xfrm rot="5400000" flipV="1">
            <a:off x="7929586" y="4357694"/>
            <a:ext cx="285752" cy="428628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4357686" y="2857496"/>
            <a:ext cx="3857652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أهم مظاهر العولمة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</a:rPr>
              <a:t>العولمة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28596" y="3643314"/>
            <a:ext cx="8001056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err="1" smtClean="0"/>
              <a:t>خوصصة</a:t>
            </a:r>
            <a:r>
              <a:rPr lang="ar-DZ" sz="3200" b="1" dirty="0" smtClean="0"/>
              <a:t> الشركات والمؤسسات، وتشجيع القطاع الخاص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428596" y="4286256"/>
            <a:ext cx="8001056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تحرير التجارة الداخلية والخارجية للدول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428596" y="4929198"/>
            <a:ext cx="8001056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تحرير </a:t>
            </a:r>
            <a:r>
              <a:rPr lang="ar-DZ" sz="3200" b="1" dirty="0" err="1" smtClean="0"/>
              <a:t>الإستثمارات</a:t>
            </a:r>
            <a:r>
              <a:rPr lang="ar-DZ" sz="3200" b="1" dirty="0" smtClean="0"/>
              <a:t> الأجنبية وأسواق </a:t>
            </a:r>
            <a:r>
              <a:rPr lang="ar-DZ" sz="3200" b="1" dirty="0" smtClean="0"/>
              <a:t>المال من كافة القيود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  <p:bldP spid="7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3357554" y="2857496"/>
            <a:ext cx="4857784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أهم أسباب ظهور وانتشار العولمة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</a:rPr>
              <a:t>العولمة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28596" y="3643314"/>
            <a:ext cx="8001056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التطور الصناعي والتقدم التكنولوجي 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428596" y="4286256"/>
            <a:ext cx="8001056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بروز شركات متعددة الجنسيات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428596" y="4929198"/>
            <a:ext cx="8001056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تكامل أسواق المال الدولية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428596" y="5572140"/>
            <a:ext cx="8001056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انخفاض القيود على التجارة والاستثمار في العالم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  <p:bldP spid="7" grpId="0" animBg="1"/>
      <p:bldP spid="11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3357554" y="2857496"/>
            <a:ext cx="4857784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أهم إيجابيات العولمة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</a:rPr>
              <a:t>العولمة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28596" y="3643314"/>
            <a:ext cx="8001056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الثورة العلمية والتكنولوجية الكبيرة 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428596" y="4286256"/>
            <a:ext cx="8001056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تشجيع التنافس الاقتصادي الدولي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428596" y="4929198"/>
            <a:ext cx="8001056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تحفيز القطاع الخاص والمبادرة </a:t>
            </a:r>
            <a:r>
              <a:rPr lang="ar-DZ" sz="3200" b="1" dirty="0" smtClean="0"/>
              <a:t>الفردية والابتكار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428596" y="5572140"/>
            <a:ext cx="8001056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smtClean="0"/>
              <a:t>خفض العداء بين المجتمعات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  <p:bldP spid="7" grpId="0" animBg="1"/>
      <p:bldP spid="11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3357554" y="2857496"/>
            <a:ext cx="4857784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أهم سلبيات العولمة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</a:rPr>
              <a:t>العولمة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28596" y="3643314"/>
            <a:ext cx="8001056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قلة العائدات الضريبية 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428596" y="4286256"/>
            <a:ext cx="8001056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استغلال ثروات </a:t>
            </a:r>
            <a:r>
              <a:rPr lang="ar-DZ" sz="3200" b="1" dirty="0" smtClean="0"/>
              <a:t>شعوب الدول </a:t>
            </a:r>
            <a:r>
              <a:rPr lang="ar-DZ" sz="3200" b="1" dirty="0" smtClean="0"/>
              <a:t>النامية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428596" y="4929198"/>
            <a:ext cx="8001056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تفشي البطالة، وانتشار ظاهرة الأجور الزهيدة 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428596" y="5572140"/>
            <a:ext cx="8001056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تهديد القيم الإنسانية في غياب القيود الأخلاقية 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  <p:bldP spid="7" grpId="0" animBg="1"/>
      <p:bldP spid="11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1000100" y="571480"/>
            <a:ext cx="7358114" cy="121444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النظام الاقتصادي العالمي والعولمة</a:t>
            </a:r>
          </a:p>
        </p:txBody>
      </p:sp>
      <p:pic>
        <p:nvPicPr>
          <p:cNvPr id="1026" name="Picture 2" descr="C:\Users\pc\Desktop\5g-et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000240"/>
            <a:ext cx="7572396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1000100" y="571480"/>
            <a:ext cx="7358114" cy="121444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النظام الاقتصادي العالمي والعولمة</a:t>
            </a:r>
          </a:p>
        </p:txBody>
      </p:sp>
      <p:pic>
        <p:nvPicPr>
          <p:cNvPr id="2050" name="Picture 2" descr="C:\Users\pc\Desktop\هوليداي-مي_الهايبرلوب_5985636958100×7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928802"/>
            <a:ext cx="6572264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1000100" y="571480"/>
            <a:ext cx="7358114" cy="121444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النظام الاقتصادي العالمي والعولمة</a:t>
            </a:r>
          </a:p>
        </p:txBody>
      </p:sp>
      <p:pic>
        <p:nvPicPr>
          <p:cNvPr id="3074" name="Picture 2" descr="C:\Users\pc\Desktop\dcd77e73-b657-43a0-b9b5-483fb4a021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928802"/>
            <a:ext cx="6972349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1000100" y="571480"/>
            <a:ext cx="7358114" cy="121444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النظام الاقتصادي العالمي والعولمة</a:t>
            </a:r>
          </a:p>
        </p:txBody>
      </p:sp>
      <p:pic>
        <p:nvPicPr>
          <p:cNvPr id="4098" name="Picture 2" descr="C:\Users\pc\Desktop\bitcoin_freepix_fullfreecommerciallicence-740x3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928802"/>
            <a:ext cx="7048500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1000100" y="571480"/>
            <a:ext cx="7358114" cy="121444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النظام الاقتصادي العالمي والعولمة</a:t>
            </a:r>
          </a:p>
        </p:txBody>
      </p:sp>
      <p:pic>
        <p:nvPicPr>
          <p:cNvPr id="5122" name="Picture 2" descr="C:\Users\pc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857364"/>
            <a:ext cx="7315200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928662" y="3000372"/>
            <a:ext cx="6858048" cy="1714512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هو مجموعة الاتفاقات والترتيبات التي وضعت في أعقاب الحرب العالمية الثانية لضبط قواعد السلوك في العلاقات الاقتصادية بين الدول المختلفة.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</a:rPr>
              <a:t>النظام الاقتصادي العالمي الجديد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10" name="Triangle isocèle 9"/>
          <p:cNvSpPr/>
          <p:nvPr/>
        </p:nvSpPr>
        <p:spPr>
          <a:xfrm rot="5400000" flipV="1">
            <a:off x="7929586" y="3643314"/>
            <a:ext cx="285752" cy="428628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928662" y="4786322"/>
            <a:ext cx="6858048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بدأت ملامح هذا النظام تتبلور منذ الثمانينات، وتحددت بوضوح مكوناته مع بداية التسعينات</a:t>
            </a:r>
          </a:p>
        </p:txBody>
      </p:sp>
      <p:sp>
        <p:nvSpPr>
          <p:cNvPr id="7" name="Triangle isocèle 6"/>
          <p:cNvSpPr/>
          <p:nvPr/>
        </p:nvSpPr>
        <p:spPr>
          <a:xfrm rot="5400000" flipV="1">
            <a:off x="7929586" y="5143512"/>
            <a:ext cx="285752" cy="428628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857224" y="2857496"/>
            <a:ext cx="7358114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يتسم بالديناميكية والقطبية الأحادية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</a:rPr>
              <a:t>خصائص وملامح النظام الاقتصادي العالمي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857224" y="3500438"/>
            <a:ext cx="7358114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الثورة العلمية في المعلومات والاتصالات والتكنولوجيا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857224" y="4143380"/>
            <a:ext cx="7358114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تعاظم دور الشركات متعدية الجنسيات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857224" y="4786322"/>
            <a:ext cx="7358114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تزايد التكتلات الاقتصادية والترتيبات الإقليمية الجديدة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  <p:bldP spid="7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5143504" y="2857496"/>
            <a:ext cx="3071834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النظام النقدي الدولي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</a:rPr>
              <a:t>مكونات النظام الاقتصادي العالمي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857224" y="3500438"/>
            <a:ext cx="7358114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يحكم كل ما يتعلق بأسعار الصرف وميزان المدفوعات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857224" y="4143380"/>
            <a:ext cx="7358114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يكفل تحقيق الاستقرار النقدي العالمي في النظام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857224" y="4786322"/>
            <a:ext cx="7358114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صندوق النقد الدولي هو القائم على إدارة النظام النقدي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  <p:bldP spid="7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351</TotalTime>
  <Words>410</Words>
  <Application>Microsoft Office PowerPoint</Application>
  <PresentationFormat>Affichage à l'écran (4:3)</PresentationFormat>
  <Paragraphs>69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Civil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60</cp:revision>
  <dcterms:created xsi:type="dcterms:W3CDTF">2014-12-07T19:11:11Z</dcterms:created>
  <dcterms:modified xsi:type="dcterms:W3CDTF">2020-01-04T20:21:10Z</dcterms:modified>
</cp:coreProperties>
</file>