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61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72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60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696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90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09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58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488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33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05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51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9E392-EC13-4C1E-B60C-4984FB442B0D}" type="datetimeFigureOut">
              <a:rPr lang="fr-FR" smtClean="0"/>
              <a:t>01/11/2022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B8BF4-A5C9-4AFC-8626-3539BC32E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58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846640" cy="2835746"/>
          </a:xfrm>
        </p:spPr>
        <p:txBody>
          <a:bodyPr>
            <a:normAutofit/>
          </a:bodyPr>
          <a:lstStyle/>
          <a:p>
            <a:r>
              <a:rPr lang="ar-DZ" sz="2000" dirty="0" smtClean="0"/>
              <a:t>الجمهورية الجزائرية الديمقراطية الشعبية الجزائرية</a:t>
            </a:r>
            <a:br>
              <a:rPr lang="ar-DZ" sz="2000" dirty="0" smtClean="0"/>
            </a:br>
            <a:r>
              <a:rPr lang="ar-DZ" sz="2000" dirty="0" smtClean="0"/>
              <a:t>وزارة التعليم العالي و البحث العلمي</a:t>
            </a:r>
            <a:br>
              <a:rPr lang="ar-DZ" sz="2000" dirty="0" smtClean="0"/>
            </a:br>
            <a:r>
              <a:rPr lang="ar-DZ" sz="2000" dirty="0" smtClean="0"/>
              <a:t>جامعة الجيلالي بونعامة-خميس مليانة-</a:t>
            </a:r>
            <a:br>
              <a:rPr lang="ar-DZ" sz="2000" dirty="0" smtClean="0"/>
            </a:br>
            <a:r>
              <a:rPr lang="ar-DZ" sz="2000" dirty="0" smtClean="0"/>
              <a:t>كلية العلوم الاقتصادية و التجارية و علوم التسيير </a:t>
            </a:r>
            <a:br>
              <a:rPr lang="ar-DZ" sz="2000" dirty="0" smtClean="0"/>
            </a:b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83768" y="3140968"/>
            <a:ext cx="4712568" cy="1752600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ar-DZ" sz="2000" dirty="0" smtClean="0">
                <a:solidFill>
                  <a:schemeClr val="tx1"/>
                </a:solidFill>
              </a:rPr>
              <a:t>  </a:t>
            </a:r>
            <a:r>
              <a:rPr lang="ar-DZ" sz="6200" dirty="0" smtClean="0">
                <a:solidFill>
                  <a:schemeClr val="tx1"/>
                </a:solidFill>
              </a:rPr>
              <a:t>ع التسيير</a:t>
            </a:r>
            <a:r>
              <a:rPr lang="ar-DZ" sz="6200" dirty="0" smtClean="0">
                <a:solidFill>
                  <a:schemeClr val="tx1"/>
                </a:solidFill>
              </a:rPr>
              <a:t>                                                      </a:t>
            </a:r>
            <a:r>
              <a:rPr lang="en-US" sz="7200" dirty="0" smtClean="0">
                <a:solidFill>
                  <a:schemeClr val="tx1"/>
                </a:solidFill>
              </a:rPr>
              <a:t>:</a:t>
            </a:r>
            <a:r>
              <a:rPr lang="ar-DZ" sz="7200" u="sng" dirty="0" smtClean="0">
                <a:solidFill>
                  <a:schemeClr val="tx1"/>
                </a:solidFill>
              </a:rPr>
              <a:t>التخصص</a:t>
            </a:r>
            <a:r>
              <a:rPr lang="en-US" sz="7200" u="sng" dirty="0" smtClean="0">
                <a:solidFill>
                  <a:schemeClr val="tx1"/>
                </a:solidFill>
              </a:rPr>
              <a:t>   </a:t>
            </a:r>
            <a:endParaRPr lang="ar-DZ" sz="7200" u="sng" dirty="0" smtClean="0">
              <a:solidFill>
                <a:schemeClr val="tx1"/>
              </a:solidFill>
            </a:endParaRPr>
          </a:p>
          <a:p>
            <a:pPr algn="r"/>
            <a:r>
              <a:rPr lang="ar-DZ" sz="7200" dirty="0" smtClean="0">
                <a:solidFill>
                  <a:schemeClr val="tx1"/>
                </a:solidFill>
              </a:rPr>
              <a:t> ماستر2-ادارة الموارد البشرية </a:t>
            </a:r>
            <a:r>
              <a:rPr lang="en-US" sz="7200" dirty="0" smtClean="0">
                <a:solidFill>
                  <a:schemeClr val="tx1"/>
                </a:solidFill>
              </a:rPr>
              <a:t> :</a:t>
            </a:r>
            <a:r>
              <a:rPr lang="ar-DZ" sz="7200" u="sng" dirty="0" smtClean="0">
                <a:solidFill>
                  <a:schemeClr val="tx1"/>
                </a:solidFill>
              </a:rPr>
              <a:t>السنة </a:t>
            </a:r>
            <a:endParaRPr lang="en-US" sz="7200" u="sng" dirty="0" smtClean="0">
              <a:solidFill>
                <a:schemeClr val="tx1"/>
              </a:solidFill>
            </a:endParaRPr>
          </a:p>
          <a:p>
            <a:pPr algn="r"/>
            <a:r>
              <a:rPr lang="en-US" sz="7200" dirty="0" smtClean="0">
                <a:solidFill>
                  <a:schemeClr val="tx1"/>
                </a:solidFill>
              </a:rPr>
              <a:t> 02:</a:t>
            </a:r>
            <a:r>
              <a:rPr lang="ar-DZ" sz="7200" u="sng" dirty="0" smtClean="0">
                <a:solidFill>
                  <a:schemeClr val="tx1"/>
                </a:solidFill>
              </a:rPr>
              <a:t>الفوج</a:t>
            </a:r>
            <a:endParaRPr lang="en-US" sz="7200" u="sng" dirty="0" smtClean="0">
              <a:solidFill>
                <a:schemeClr val="tx1"/>
              </a:solidFill>
            </a:endParaRPr>
          </a:p>
          <a:p>
            <a:pPr algn="r"/>
            <a:r>
              <a:rPr lang="ar-DZ" sz="7200" u="sng" dirty="0" smtClean="0">
                <a:solidFill>
                  <a:schemeClr val="tx1"/>
                </a:solidFill>
              </a:rPr>
              <a:t>المقياس</a:t>
            </a:r>
            <a:r>
              <a:rPr lang="ar-DZ" sz="7200" dirty="0" smtClean="0">
                <a:solidFill>
                  <a:schemeClr val="tx1"/>
                </a:solidFill>
              </a:rPr>
              <a:t>  : التدقيق الاجتماعي</a:t>
            </a:r>
          </a:p>
          <a:p>
            <a:pPr algn="r"/>
            <a:r>
              <a:rPr lang="en-US" sz="7200" b="1" dirty="0" smtClean="0">
                <a:solidFill>
                  <a:schemeClr val="tx1"/>
                </a:solidFill>
              </a:rPr>
              <a:t>  </a:t>
            </a:r>
            <a:r>
              <a:rPr lang="ar-DZ" sz="7200" b="1" dirty="0" smtClean="0">
                <a:solidFill>
                  <a:schemeClr val="tx1"/>
                </a:solidFill>
              </a:rPr>
              <a:t>أنشطة ادارة الموارد البشرية </a:t>
            </a:r>
            <a:r>
              <a:rPr lang="en-US" sz="7200" b="1" dirty="0" smtClean="0">
                <a:solidFill>
                  <a:schemeClr val="tx1"/>
                </a:solidFill>
              </a:rPr>
              <a:t> </a:t>
            </a:r>
            <a:r>
              <a:rPr lang="en-US" sz="5000" b="1" dirty="0" smtClean="0">
                <a:solidFill>
                  <a:schemeClr val="tx1"/>
                </a:solidFill>
              </a:rPr>
              <a:t>:    </a:t>
            </a:r>
            <a:r>
              <a:rPr lang="ar-DZ" sz="5000" b="1" dirty="0" smtClean="0">
                <a:solidFill>
                  <a:schemeClr val="tx1"/>
                </a:solidFill>
              </a:rPr>
              <a:t>عنوان البحث</a:t>
            </a:r>
            <a:r>
              <a:rPr lang="en-US" sz="5000" b="1" dirty="0" smtClean="0">
                <a:solidFill>
                  <a:schemeClr val="tx1"/>
                </a:solidFill>
              </a:rPr>
              <a:t> </a:t>
            </a:r>
            <a:endParaRPr lang="ar-DZ" sz="5000" b="1" dirty="0" smtClean="0">
              <a:solidFill>
                <a:schemeClr val="tx1"/>
              </a:solidFill>
            </a:endParaRPr>
          </a:p>
          <a:p>
            <a:pPr algn="r"/>
            <a:r>
              <a:rPr lang="en-US" sz="7200" dirty="0" smtClean="0">
                <a:solidFill>
                  <a:schemeClr val="tx1"/>
                </a:solidFill>
              </a:rPr>
              <a:t> </a:t>
            </a:r>
            <a:r>
              <a:rPr lang="ar-DZ" sz="7200" dirty="0" smtClean="0">
                <a:solidFill>
                  <a:schemeClr val="tx1"/>
                </a:solidFill>
              </a:rPr>
              <a:t>حاج عامر منال </a:t>
            </a:r>
            <a:r>
              <a:rPr lang="en-US" sz="7200" dirty="0" smtClean="0">
                <a:solidFill>
                  <a:schemeClr val="tx1"/>
                </a:solidFill>
              </a:rPr>
              <a:t>:</a:t>
            </a:r>
            <a:r>
              <a:rPr lang="ar-DZ" sz="7200" u="sng" dirty="0" smtClean="0">
                <a:solidFill>
                  <a:schemeClr val="tx1"/>
                </a:solidFill>
              </a:rPr>
              <a:t>الطالبة</a:t>
            </a:r>
            <a:r>
              <a:rPr lang="ar-DZ" sz="7200" b="1" u="sng" dirty="0" smtClean="0">
                <a:solidFill>
                  <a:schemeClr val="tx1"/>
                </a:solidFill>
              </a:rPr>
              <a:t> </a:t>
            </a:r>
            <a:r>
              <a:rPr lang="en-US" sz="3600" b="1" u="sng" dirty="0" smtClean="0">
                <a:solidFill>
                  <a:schemeClr val="tx1"/>
                </a:solidFill>
              </a:rPr>
              <a:t>  </a:t>
            </a:r>
            <a:endParaRPr lang="ar-DZ" sz="3600" b="1" u="sng" dirty="0" smtClean="0">
              <a:solidFill>
                <a:schemeClr val="tx1"/>
              </a:solidFill>
            </a:endParaRPr>
          </a:p>
          <a:p>
            <a:pPr algn="r"/>
            <a:r>
              <a:rPr lang="en-US" sz="8000" b="1" dirty="0" smtClean="0">
                <a:solidFill>
                  <a:schemeClr val="tx1"/>
                </a:solidFill>
              </a:rPr>
              <a:t>   </a:t>
            </a:r>
            <a:r>
              <a:rPr lang="ar-DZ" sz="8000" b="1" dirty="0" smtClean="0">
                <a:solidFill>
                  <a:schemeClr val="tx1"/>
                </a:solidFill>
              </a:rPr>
              <a:t>هناء سلماني</a:t>
            </a:r>
            <a:r>
              <a:rPr lang="en-US" sz="8000" b="1" dirty="0" smtClean="0">
                <a:solidFill>
                  <a:schemeClr val="tx1"/>
                </a:solidFill>
              </a:rPr>
              <a:t> : </a:t>
            </a:r>
            <a:r>
              <a:rPr lang="ar-DZ" sz="8000" b="1" dirty="0" smtClean="0">
                <a:solidFill>
                  <a:schemeClr val="tx1"/>
                </a:solidFill>
              </a:rPr>
              <a:t>الاستاذة</a:t>
            </a:r>
            <a:r>
              <a:rPr lang="en-US" sz="8000" b="1" dirty="0" smtClean="0">
                <a:solidFill>
                  <a:schemeClr val="tx1"/>
                </a:solidFill>
              </a:rPr>
              <a:t>                                 </a:t>
            </a:r>
            <a:r>
              <a:rPr lang="ar-DZ" sz="8000" b="1" dirty="0" smtClean="0">
                <a:solidFill>
                  <a:schemeClr val="tx1"/>
                </a:solidFill>
              </a:rPr>
              <a:t> </a:t>
            </a:r>
            <a:r>
              <a:rPr lang="en-US" sz="80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770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dirty="0" smtClean="0"/>
              <a:t>التدريب</a:t>
            </a:r>
            <a:r>
              <a:rPr lang="en-US" sz="3200" dirty="0" smtClean="0"/>
              <a:t>:</a:t>
            </a:r>
            <a:r>
              <a:rPr lang="ar-DZ" sz="3200" dirty="0" smtClean="0"/>
              <a:t>المطلب </a:t>
            </a:r>
            <a:r>
              <a:rPr lang="ar-DZ" sz="3200" dirty="0" smtClean="0"/>
              <a:t>الخامس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sz="2800" dirty="0" smtClean="0"/>
              <a:t>التدريب جهد مخطط يهدف لتغيير سلوك و مهارات الموظفين و توجهاتهم و آرائهم باستخدام طرق تدريبية و إرشادية مختلفة لتهيئتهم </a:t>
            </a:r>
            <a:r>
              <a:rPr lang="ar-DZ" sz="2800" dirty="0" smtClean="0"/>
              <a:t>لأداء </a:t>
            </a:r>
            <a:r>
              <a:rPr lang="ar-DZ" sz="2800" dirty="0" smtClean="0"/>
              <a:t>الأعمال المطلوبة وفقا لمعايير العمل بشكل </a:t>
            </a:r>
            <a:r>
              <a:rPr lang="ar-DZ" sz="2800" dirty="0" smtClean="0"/>
              <a:t>مقبول.</a:t>
            </a:r>
            <a:endParaRPr lang="ar-DZ" sz="2800" dirty="0" smtClean="0"/>
          </a:p>
          <a:p>
            <a:pPr marL="0" indent="0" algn="r">
              <a:buNone/>
            </a:pPr>
            <a:r>
              <a:rPr lang="en-US" sz="2800" dirty="0" smtClean="0"/>
              <a:t>:</a:t>
            </a:r>
            <a:r>
              <a:rPr lang="ar-DZ" sz="2800" dirty="0" smtClean="0"/>
              <a:t>*</a:t>
            </a:r>
            <a:r>
              <a:rPr lang="ar-DZ" sz="2800" b="1" dirty="0" smtClean="0"/>
              <a:t>من </a:t>
            </a:r>
            <a:r>
              <a:rPr lang="ar-DZ" sz="2800" b="1" dirty="0" smtClean="0"/>
              <a:t>اهدافه </a:t>
            </a:r>
            <a:endParaRPr lang="en-US" sz="2800" b="1" dirty="0" smtClean="0"/>
          </a:p>
          <a:p>
            <a:pPr marL="0" indent="0" algn="r">
              <a:buNone/>
            </a:pPr>
            <a:r>
              <a:rPr lang="ar-DZ" sz="2800" dirty="0" smtClean="0"/>
              <a:t>تحسين الربحية ,تحسين الروح المعنوية ,تحسين سمعة </a:t>
            </a:r>
            <a:r>
              <a:rPr lang="en-US" sz="2800" dirty="0" smtClean="0"/>
              <a:t> :</a:t>
            </a:r>
            <a:r>
              <a:rPr lang="ar-DZ" sz="2800" u="sng" dirty="0" smtClean="0"/>
              <a:t>1-المؤسسة </a:t>
            </a:r>
            <a:endParaRPr lang="ar-DZ" sz="2800" u="sng" dirty="0"/>
          </a:p>
          <a:p>
            <a:pPr marL="0" indent="0" algn="r">
              <a:buNone/>
            </a:pPr>
            <a:r>
              <a:rPr lang="ar-DZ" sz="2800" dirty="0" smtClean="0"/>
              <a:t>المؤسسة و صورتها , يساعد على التطور التنظيمي ,تخفيض تكاليف </a:t>
            </a:r>
            <a:r>
              <a:rPr lang="ar-DZ" sz="2800" dirty="0" smtClean="0"/>
              <a:t>الإنتاج.</a:t>
            </a:r>
            <a:endParaRPr lang="ar-DZ" sz="2800" dirty="0" smtClean="0"/>
          </a:p>
          <a:p>
            <a:pPr marL="0" indent="0" algn="r">
              <a:buNone/>
            </a:pPr>
            <a:r>
              <a:rPr lang="ar-DZ" sz="2800" dirty="0" smtClean="0"/>
              <a:t>زيادة فعالية القرارات ,يساعد على الثقة بالنفس ,يساعد الأفراد</a:t>
            </a:r>
            <a:r>
              <a:rPr lang="en-US" sz="2800" dirty="0" smtClean="0"/>
              <a:t>:</a:t>
            </a:r>
            <a:r>
              <a:rPr lang="ar-DZ" sz="2800" u="sng" dirty="0" smtClean="0"/>
              <a:t>2-الأفراد </a:t>
            </a:r>
          </a:p>
          <a:p>
            <a:pPr marL="0" indent="0" algn="r">
              <a:buNone/>
            </a:pPr>
            <a:r>
              <a:rPr lang="ar-DZ" sz="2800" dirty="0" smtClean="0"/>
              <a:t>على كيفية التعامل مع الضغوط , تقديد معلومات جديدة , يفتح المجال </a:t>
            </a:r>
            <a:r>
              <a:rPr lang="ar-DZ" sz="2800" dirty="0" smtClean="0"/>
              <a:t>امام الترقية.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2188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dirty="0" smtClean="0"/>
              <a:t>تقييم اداء العاملين</a:t>
            </a:r>
            <a:r>
              <a:rPr lang="en-US" sz="3200" dirty="0" smtClean="0"/>
              <a:t>:</a:t>
            </a:r>
            <a:r>
              <a:rPr lang="ar-DZ" sz="3200" dirty="0" smtClean="0"/>
              <a:t>المطلب </a:t>
            </a:r>
            <a:r>
              <a:rPr lang="ar-DZ" sz="3200" dirty="0" smtClean="0"/>
              <a:t>السادس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ar-DZ" sz="2800" dirty="0" smtClean="0"/>
              <a:t>هو </a:t>
            </a:r>
            <a:r>
              <a:rPr lang="ar-DZ" sz="2800" dirty="0" smtClean="0"/>
              <a:t>إنجاز عمل </a:t>
            </a:r>
            <a:r>
              <a:rPr lang="ar-DZ" sz="2800" dirty="0" smtClean="0"/>
              <a:t>ما. </a:t>
            </a:r>
            <a:r>
              <a:rPr lang="en-US" sz="2800" dirty="0" smtClean="0"/>
              <a:t>:</a:t>
            </a:r>
            <a:r>
              <a:rPr lang="ar-DZ" sz="2800" u="sng" dirty="0" smtClean="0"/>
              <a:t>الأداء </a:t>
            </a:r>
          </a:p>
          <a:p>
            <a:pPr marL="0" indent="0" algn="r">
              <a:buNone/>
            </a:pPr>
            <a:r>
              <a:rPr lang="ar-DZ" sz="2800" dirty="0" smtClean="0"/>
              <a:t>هو إنجاز العامل لهدف او مجموعة من الأهداف خلال </a:t>
            </a:r>
            <a:r>
              <a:rPr lang="en-US" sz="2800" dirty="0" smtClean="0"/>
              <a:t>:</a:t>
            </a:r>
            <a:r>
              <a:rPr lang="ar-DZ" sz="2800" u="sng" dirty="0" smtClean="0"/>
              <a:t>أما أداء العامل </a:t>
            </a:r>
          </a:p>
          <a:p>
            <a:pPr marL="0" indent="0" algn="r">
              <a:buNone/>
            </a:pPr>
            <a:r>
              <a:rPr lang="ar-DZ" sz="2800" dirty="0" smtClean="0"/>
              <a:t>فترة زمنية معينة.</a:t>
            </a:r>
          </a:p>
          <a:p>
            <a:pPr marL="0" indent="0" algn="r">
              <a:buNone/>
            </a:pPr>
            <a:r>
              <a:rPr lang="en-US" sz="2800" dirty="0" smtClean="0"/>
              <a:t>:</a:t>
            </a:r>
            <a:r>
              <a:rPr lang="ar-DZ" sz="2800" b="1" u="sng" dirty="0" smtClean="0"/>
              <a:t>من معايير أداء العاملين</a:t>
            </a:r>
            <a:r>
              <a:rPr lang="en-US" sz="2800" b="1" u="sng" dirty="0" smtClean="0"/>
              <a:t> </a:t>
            </a:r>
            <a:r>
              <a:rPr lang="ar-DZ" sz="2800" dirty="0" smtClean="0"/>
              <a:t>* </a:t>
            </a:r>
            <a:endParaRPr lang="en-US" sz="2800" dirty="0" smtClean="0"/>
          </a:p>
          <a:p>
            <a:pPr marL="0" indent="0" algn="r">
              <a:buNone/>
            </a:pPr>
            <a:r>
              <a:rPr lang="ar-DZ" sz="2800" dirty="0" smtClean="0"/>
              <a:t>جودة الاداء تمثل مدى مطابقة أداء العامل لما هو منتظر منه</a:t>
            </a:r>
            <a:r>
              <a:rPr lang="en-US" sz="2800" dirty="0" smtClean="0"/>
              <a:t>:</a:t>
            </a:r>
            <a:r>
              <a:rPr lang="ar-DZ" sz="2800" b="1" dirty="0" smtClean="0"/>
              <a:t>1-الجودة </a:t>
            </a:r>
          </a:p>
          <a:p>
            <a:pPr marL="0" indent="0" algn="r">
              <a:buNone/>
            </a:pPr>
            <a:r>
              <a:rPr lang="ar-DZ" sz="2800" u="sng" dirty="0" smtClean="0"/>
              <a:t>(</a:t>
            </a:r>
            <a:r>
              <a:rPr lang="ar-DZ" sz="2800" dirty="0" smtClean="0"/>
              <a:t>مستوى أداء العامل</a:t>
            </a:r>
            <a:r>
              <a:rPr lang="ar-DZ" sz="2800" u="sng" dirty="0" smtClean="0"/>
              <a:t>)</a:t>
            </a:r>
            <a:r>
              <a:rPr lang="ar-DZ" sz="2800" dirty="0" smtClean="0"/>
              <a:t>وتعكس ايضا إلى مدى تلبية رغبات العملاء.</a:t>
            </a:r>
          </a:p>
          <a:p>
            <a:pPr marL="0" indent="0" algn="r">
              <a:buNone/>
            </a:pPr>
            <a:r>
              <a:rPr lang="ar-DZ" sz="2800" dirty="0" smtClean="0"/>
              <a:t> يقصد بذلك حجم العمل المنجز.</a:t>
            </a:r>
            <a:r>
              <a:rPr lang="en-US" sz="2800" u="sng" dirty="0" smtClean="0"/>
              <a:t>:</a:t>
            </a:r>
            <a:r>
              <a:rPr lang="ar-DZ" sz="2800" b="1" dirty="0" smtClean="0"/>
              <a:t>2-الكمية </a:t>
            </a:r>
          </a:p>
          <a:p>
            <a:pPr marL="0" indent="0" algn="r">
              <a:buNone/>
            </a:pPr>
            <a:r>
              <a:rPr lang="ar-DZ" sz="2400" dirty="0" smtClean="0"/>
              <a:t>أحد أهم موارد المؤسسة , وما يميزه أنه غير متحدد و غير قابل للتعويض.</a:t>
            </a:r>
            <a:r>
              <a:rPr lang="en-US" sz="2800" u="sng" dirty="0" smtClean="0"/>
              <a:t>:</a:t>
            </a:r>
            <a:r>
              <a:rPr lang="ar-DZ" sz="2800" b="1" dirty="0" smtClean="0"/>
              <a:t>3-الوقت</a:t>
            </a:r>
          </a:p>
          <a:p>
            <a:pPr marL="0" indent="0" algn="r">
              <a:buNone/>
            </a:pPr>
            <a:r>
              <a:rPr lang="ar-DZ" sz="2800" dirty="0" smtClean="0"/>
              <a:t>هي</a:t>
            </a:r>
            <a:r>
              <a:rPr lang="ar-DZ" sz="2800" u="sng" dirty="0" smtClean="0"/>
              <a:t> </a:t>
            </a:r>
            <a:r>
              <a:rPr lang="ar-DZ" sz="2800" dirty="0" smtClean="0"/>
              <a:t>خطوات أداء العامل</a:t>
            </a:r>
            <a:r>
              <a:rPr lang="ar-DZ" sz="2800" u="sng" dirty="0" smtClean="0"/>
              <a:t> </a:t>
            </a:r>
            <a:r>
              <a:rPr lang="ar-DZ" sz="2800" dirty="0" smtClean="0"/>
              <a:t>الضرورية</a:t>
            </a:r>
            <a:r>
              <a:rPr lang="ar-DZ" sz="2800" u="sng" dirty="0" smtClean="0"/>
              <a:t> </a:t>
            </a:r>
            <a:r>
              <a:rPr lang="ar-DZ" sz="2800" dirty="0" smtClean="0"/>
              <a:t>للنشاط أو المهنة.</a:t>
            </a:r>
            <a:r>
              <a:rPr lang="en-US" sz="2800" u="sng" dirty="0" smtClean="0"/>
              <a:t>:</a:t>
            </a:r>
            <a:r>
              <a:rPr lang="ar-DZ" sz="2800" b="1" dirty="0" smtClean="0"/>
              <a:t>4-الإجراءات</a:t>
            </a:r>
          </a:p>
          <a:p>
            <a:pPr marL="0" indent="0" algn="r">
              <a:buNone/>
            </a:pPr>
            <a:r>
              <a:rPr lang="ar-DZ" sz="2800" dirty="0" smtClean="0"/>
              <a:t>هو عملية يتم من خلالها معرفة مدى تحقيق او إنجاز</a:t>
            </a:r>
            <a:r>
              <a:rPr lang="en-US" sz="2800" dirty="0" smtClean="0"/>
              <a:t>:</a:t>
            </a:r>
            <a:r>
              <a:rPr lang="ar-DZ" sz="2800" dirty="0" smtClean="0"/>
              <a:t>*</a:t>
            </a:r>
            <a:r>
              <a:rPr lang="ar-DZ" sz="2800" u="sng" dirty="0" smtClean="0"/>
              <a:t>تقييم اداء العامل </a:t>
            </a:r>
            <a:r>
              <a:rPr lang="ar-DZ" sz="2800" b="1" u="sng" dirty="0" smtClean="0"/>
              <a:t> </a:t>
            </a:r>
          </a:p>
          <a:p>
            <a:pPr marL="0" indent="0" algn="r">
              <a:buNone/>
            </a:pPr>
            <a:r>
              <a:rPr lang="ar-DZ" sz="2800" dirty="0" smtClean="0"/>
              <a:t>العاملين للمهام المستندة إليهم و مدى تحقيقهم للمستويات المطلوبة في إنتاجيتهم وذلك وفق معايير موضوعة على أسس علمية.</a:t>
            </a:r>
            <a:r>
              <a:rPr lang="en-US" sz="2800" b="1" dirty="0" smtClean="0"/>
              <a:t> </a:t>
            </a:r>
            <a:r>
              <a:rPr lang="en-US" sz="2800" b="1" dirty="0" smtClean="0"/>
              <a:t> 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187702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dirty="0" smtClean="0"/>
              <a:t>خاتمة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2800" dirty="0" smtClean="0"/>
              <a:t>نستنتج أنه يجب التفكير في أنشطة إدارة الموارد البشرية التي تتكون منها وظيفة المختصين بشؤون الموظفين, و </a:t>
            </a:r>
            <a:r>
              <a:rPr lang="ar-DZ" sz="2800" dirty="0" err="1" smtClean="0"/>
              <a:t>بناءا</a:t>
            </a:r>
            <a:r>
              <a:rPr lang="ar-DZ" sz="2800" dirty="0" smtClean="0"/>
              <a:t> على هذه الأنشطة التي يتم تنفيذها قبل تعيين الموظفين و أثناء  وبعد التعيين  ,أي ان إدارة الموارد البشرية مرتبطة بالوصول إلى الموارد البشرية وإدارتها  و تنظيم عملها , فبمجرد أن يكون لدى المنظمة جميع الأفراد التي تحتاج لهم ستكون لها القدرة على تحقيق جميع أهدافها.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052904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dirty="0" smtClean="0"/>
              <a:t>قائمة المراجع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>
              <a:buNone/>
            </a:pPr>
            <a:r>
              <a:rPr lang="ar-DZ" sz="2800" dirty="0" smtClean="0"/>
              <a:t>1-الدكتور عبد الحميد الخليل ’’إدارة الموارد البشرية ’’,من منشورات الجامعة الافتراضية السورية ,الجمهورية العربية السورية 2018</a:t>
            </a:r>
          </a:p>
          <a:p>
            <a:pPr marL="0" indent="0" algn="r">
              <a:buNone/>
            </a:pPr>
            <a:r>
              <a:rPr lang="ar-DZ" sz="2800" dirty="0" smtClean="0"/>
              <a:t>2-د.نعيمة يحياوي ’’سلسلة محاضرات في إدارة الموارد البشرية ’’, طلبة ماستر تخصصات اقتصاد النقل و الخدمات ,جامعة الحاج لخضر بباتنة </a:t>
            </a:r>
          </a:p>
          <a:p>
            <a:pPr marL="0" indent="0" algn="r">
              <a:buNone/>
            </a:pPr>
            <a:r>
              <a:rPr lang="ar-DZ" sz="2800" dirty="0" smtClean="0"/>
              <a:t>3-فريد خميلي ’’ تحليل الوظائف و دوره في تفعيل التسيير التقديري للوظائف من وجهة نظر مدراء المؤسسات التربوية ’’ا لعدد التاسع و الاربعون , جامعة أم بواقي الجزائر 2016</a:t>
            </a:r>
          </a:p>
          <a:p>
            <a:pPr marL="0" indent="0" algn="r">
              <a:buNone/>
            </a:pPr>
            <a:r>
              <a:rPr lang="ar-DZ" sz="2800" dirty="0" smtClean="0"/>
              <a:t>4-مطبوعة مقياس إدارة الموارد البشرية  من إعداد كل من د . خالد رجم ,</a:t>
            </a:r>
            <a:r>
              <a:rPr lang="ar-DZ" sz="2800" dirty="0" err="1" smtClean="0"/>
              <a:t>د.رشيد</a:t>
            </a:r>
            <a:r>
              <a:rPr lang="ar-DZ" sz="2800" dirty="0" smtClean="0"/>
              <a:t> </a:t>
            </a:r>
            <a:r>
              <a:rPr lang="ar-DZ" sz="2800" dirty="0" err="1" smtClean="0"/>
              <a:t>مناصرية</a:t>
            </a:r>
            <a:r>
              <a:rPr lang="ar-DZ" sz="2800" dirty="0" smtClean="0"/>
              <a:t> ,د. العربي عطية ,تخصص </a:t>
            </a:r>
            <a:r>
              <a:rPr lang="ar-DZ" sz="2800" dirty="0" err="1" smtClean="0"/>
              <a:t>منجمنت</a:t>
            </a:r>
            <a:r>
              <a:rPr lang="ar-DZ" sz="2800" dirty="0" smtClean="0"/>
              <a:t> ,جامعة ورقلة 2017/2016.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3269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2800" b="1" dirty="0" smtClean="0"/>
              <a:t>خطة البحث</a:t>
            </a:r>
            <a:r>
              <a:rPr lang="en-US" sz="2800" b="1" dirty="0"/>
              <a:t> </a:t>
            </a:r>
            <a:endParaRPr lang="fr-FR" sz="2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ar-DZ" dirty="0" smtClean="0"/>
              <a:t>مقدمة</a:t>
            </a:r>
            <a:r>
              <a:rPr lang="en-US" dirty="0" smtClean="0"/>
              <a:t>*</a:t>
            </a:r>
            <a:endParaRPr lang="ar-DZ" dirty="0" smtClean="0"/>
          </a:p>
          <a:p>
            <a:pPr marL="0" indent="0" algn="r">
              <a:buNone/>
            </a:pPr>
            <a:r>
              <a:rPr lang="ar-DZ" dirty="0" smtClean="0"/>
              <a:t>المبحث الأول: أنشطة إدارة الموارد البشرية </a:t>
            </a:r>
          </a:p>
          <a:p>
            <a:pPr marL="0" indent="0" algn="r">
              <a:buNone/>
            </a:pPr>
            <a:r>
              <a:rPr lang="ar-DZ" dirty="0" smtClean="0"/>
              <a:t> </a:t>
            </a:r>
            <a:r>
              <a:rPr lang="ar-DZ" sz="2800" dirty="0" smtClean="0"/>
              <a:t>المطلب الأول  : تخطيط الموارد البشرية </a:t>
            </a:r>
          </a:p>
          <a:p>
            <a:pPr marL="0" indent="0" algn="r">
              <a:buNone/>
            </a:pPr>
            <a:r>
              <a:rPr lang="ar-DZ" sz="2800" dirty="0" smtClean="0"/>
              <a:t>المطلب الثاني :تحليل و توصيف الوظائف</a:t>
            </a:r>
          </a:p>
          <a:p>
            <a:pPr marL="0" indent="0" algn="r">
              <a:buNone/>
            </a:pPr>
            <a:r>
              <a:rPr lang="ar-DZ" sz="2800" dirty="0" smtClean="0"/>
              <a:t>المطلب الثالث  :التوظيف (الاستقطاب ,</a:t>
            </a:r>
            <a:r>
              <a:rPr lang="ar-DZ" sz="2800" dirty="0" err="1" smtClean="0"/>
              <a:t>الإختيار</a:t>
            </a:r>
            <a:r>
              <a:rPr lang="ar-DZ" sz="2800" dirty="0" smtClean="0"/>
              <a:t> ,التعيين)</a:t>
            </a:r>
          </a:p>
          <a:p>
            <a:pPr marL="0" indent="0" algn="r">
              <a:buNone/>
            </a:pPr>
            <a:r>
              <a:rPr lang="ar-DZ" sz="2800" dirty="0" smtClean="0"/>
              <a:t>المطلب الرابع : تقييم الوظائف</a:t>
            </a:r>
          </a:p>
          <a:p>
            <a:pPr marL="0" indent="0" algn="r">
              <a:buNone/>
            </a:pPr>
            <a:r>
              <a:rPr lang="ar-DZ" sz="2800" dirty="0" smtClean="0"/>
              <a:t>المطلب الخامس : التدريب </a:t>
            </a:r>
          </a:p>
          <a:p>
            <a:pPr marL="0" indent="0" algn="r">
              <a:buNone/>
            </a:pPr>
            <a:r>
              <a:rPr lang="ar-DZ" sz="2800" dirty="0" smtClean="0"/>
              <a:t>المطلب السادس :تقييم أداء العاملين</a:t>
            </a:r>
          </a:p>
          <a:p>
            <a:pPr marL="0" indent="0" algn="r">
              <a:buNone/>
            </a:pPr>
            <a:r>
              <a:rPr lang="ar-DZ" sz="2800" dirty="0" smtClean="0"/>
              <a:t>*خاتمة </a:t>
            </a:r>
            <a:r>
              <a:rPr lang="en-US" dirty="0" smtClean="0"/>
              <a:t> 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93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DZ" dirty="0" smtClean="0"/>
              <a:t>مقدمة</a:t>
            </a:r>
            <a:r>
              <a:rPr lang="ar-DZ" sz="2800" dirty="0" smtClean="0"/>
              <a:t/>
            </a:r>
            <a:br>
              <a:rPr lang="ar-DZ" sz="2800" dirty="0" smtClean="0"/>
            </a:b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2400" dirty="0" smtClean="0"/>
              <a:t>تشكل إدارة الموارد البشرية  كهيئة محورا ضروريا و هاما في اي مؤسسة مهما  كان نشاطها و نوعها ,حيث تهتم </a:t>
            </a:r>
            <a:r>
              <a:rPr lang="ar-DZ" sz="2400" dirty="0" smtClean="0"/>
              <a:t>بأهم </a:t>
            </a:r>
            <a:r>
              <a:rPr lang="ar-DZ" sz="2400" dirty="0" smtClean="0"/>
              <a:t>مواردها ألا و هو المورد البشرية  ,و تسهر على كيفية المحافظة  عليه و تنميته و تسييره ,و تعد ايضا من اهم الادارات بالمنظمات المعاصرة </a:t>
            </a:r>
            <a:r>
              <a:rPr lang="ar-DZ" sz="2400" dirty="0" smtClean="0"/>
              <a:t>لأنها </a:t>
            </a:r>
            <a:r>
              <a:rPr lang="ar-DZ" sz="2400" dirty="0" smtClean="0"/>
              <a:t>تلعب دورا كبيرا أثناء التغيير من خلال مختلف الانشطة و الوظائف التي تقوم بها ,و الاشكالية التي يمكن ان نطرحها هنا </a:t>
            </a:r>
            <a:r>
              <a:rPr lang="ar-DZ" sz="2400" dirty="0" smtClean="0"/>
              <a:t>فيما </a:t>
            </a:r>
            <a:r>
              <a:rPr lang="ar-DZ" sz="2400" dirty="0" smtClean="0"/>
              <a:t>تتمثل  انشطة ادارة الموارد </a:t>
            </a:r>
            <a:r>
              <a:rPr lang="ar-DZ" sz="2400" dirty="0" smtClean="0"/>
              <a:t>البشرية. </a:t>
            </a:r>
            <a:r>
              <a:rPr lang="en-US" sz="2400" dirty="0" smtClean="0"/>
              <a:t>:</a:t>
            </a:r>
            <a:r>
              <a:rPr lang="ar-DZ" sz="2400" dirty="0" smtClean="0"/>
              <a:t>هي </a:t>
            </a:r>
          </a:p>
        </p:txBody>
      </p:sp>
    </p:spTree>
    <p:extLst>
      <p:ext uri="{BB962C8B-B14F-4D97-AF65-F5344CB8AC3E}">
        <p14:creationId xmlns:p14="http://schemas.microsoft.com/office/powerpoint/2010/main" val="8400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r"/>
            <a:r>
              <a:rPr lang="ar-DZ" dirty="0" smtClean="0"/>
              <a:t>                         المبحث الاول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445624" cy="4813995"/>
          </a:xfrm>
        </p:spPr>
        <p:txBody>
          <a:bodyPr>
            <a:normAutofit fontScale="92500" lnSpcReduction="20000"/>
          </a:bodyPr>
          <a:lstStyle/>
          <a:p>
            <a:pPr marL="3657600" lvl="8" indent="0" algn="ctr">
              <a:buNone/>
            </a:pPr>
            <a:r>
              <a:rPr lang="ar-DZ" sz="2400" dirty="0" smtClean="0"/>
              <a:t>تخطيط الموارد البشرية </a:t>
            </a:r>
            <a:r>
              <a:rPr lang="en-US" sz="2400" dirty="0" smtClean="0"/>
              <a:t>:</a:t>
            </a:r>
            <a:r>
              <a:rPr lang="ar-DZ" sz="2400" dirty="0" smtClean="0"/>
              <a:t>المطلب الاول </a:t>
            </a:r>
          </a:p>
          <a:p>
            <a:pPr marL="3657600" lvl="8" indent="0" algn="r">
              <a:buNone/>
            </a:pPr>
            <a:r>
              <a:rPr lang="en-US" sz="2400" dirty="0" smtClean="0"/>
              <a:t>:</a:t>
            </a:r>
            <a:r>
              <a:rPr lang="ar-DZ" sz="2400" dirty="0" smtClean="0"/>
              <a:t>              *</a:t>
            </a:r>
            <a:r>
              <a:rPr lang="ar-DZ" sz="2400" u="sng" dirty="0" smtClean="0"/>
              <a:t>تعريف ادارة الموارد البشرية </a:t>
            </a:r>
          </a:p>
          <a:p>
            <a:pPr marL="3657600" lvl="8" indent="0" algn="ctr">
              <a:buNone/>
            </a:pPr>
            <a:r>
              <a:rPr lang="ar-DZ" sz="2400" dirty="0" smtClean="0"/>
              <a:t>هي مجموعة انشطة في جميع المنظمات ترمي الى </a:t>
            </a:r>
            <a:r>
              <a:rPr lang="ar-DZ" sz="2400" dirty="0" smtClean="0"/>
              <a:t>التأثير  </a:t>
            </a:r>
            <a:r>
              <a:rPr lang="ar-DZ" sz="2400" dirty="0" smtClean="0"/>
              <a:t>على فعالية الموارد البشرية و </a:t>
            </a:r>
            <a:r>
              <a:rPr lang="ar-DZ" sz="2400" dirty="0" smtClean="0"/>
              <a:t>المنظمات. </a:t>
            </a:r>
            <a:endParaRPr lang="ar-DZ" sz="2400" dirty="0" smtClean="0"/>
          </a:p>
          <a:p>
            <a:pPr marL="3657600" lvl="8" indent="0" algn="ctr">
              <a:buNone/>
            </a:pPr>
            <a:r>
              <a:rPr lang="ar-DZ" sz="2400" dirty="0" smtClean="0"/>
              <a:t>هي الادارة التي تقوم بتوفير ما تحتاجه المنشاة  من الايدي العاملة و المحافظة عليها و تدريبها و تطويرها ,و العمل على استقرار و رفع روحها </a:t>
            </a:r>
            <a:r>
              <a:rPr lang="ar-DZ" sz="2400" dirty="0" smtClean="0"/>
              <a:t>المعنوية. </a:t>
            </a:r>
            <a:endParaRPr lang="ar-DZ" sz="2400" dirty="0" smtClean="0"/>
          </a:p>
          <a:p>
            <a:pPr marL="3657600" lvl="8" indent="0" algn="ctr">
              <a:buNone/>
            </a:pPr>
            <a:r>
              <a:rPr lang="ar-DZ" sz="2400" dirty="0" smtClean="0"/>
              <a:t>*</a:t>
            </a:r>
            <a:r>
              <a:rPr lang="ar-DZ" sz="2400" u="sng" dirty="0" smtClean="0"/>
              <a:t>تخطيط الموارد البشرية </a:t>
            </a:r>
          </a:p>
          <a:p>
            <a:pPr marL="3657600" lvl="8" indent="0" algn="ctr">
              <a:buNone/>
            </a:pPr>
            <a:r>
              <a:rPr lang="ar-DZ" sz="2400" dirty="0" smtClean="0"/>
              <a:t>و هي تلك العملية التي تهدف الى تقدير احتياجات المؤسسة من الموارد البشرية وما يلزم من المهارات و الكفاءات لتحقيق أهدافها كما تقوم بتوقع العرض و الطلب على العمالة المستقبلية و تقوم بعملية التنبؤ وفقا  للخطط الاستراتيجية و التكتيكية  مع الأخذ </a:t>
            </a:r>
            <a:r>
              <a:rPr lang="ar-DZ" sz="2400" dirty="0" smtClean="0"/>
              <a:t>بعين </a:t>
            </a:r>
            <a:r>
              <a:rPr lang="ar-DZ" sz="2400" dirty="0" smtClean="0"/>
              <a:t>الاعتبار التغيرات </a:t>
            </a:r>
            <a:r>
              <a:rPr lang="ar-DZ" sz="2400" dirty="0" smtClean="0"/>
              <a:t>التكنولوجية.</a:t>
            </a:r>
            <a:endParaRPr lang="ar-DZ" sz="2400" dirty="0" smtClean="0"/>
          </a:p>
          <a:p>
            <a:pPr marL="3657600" lvl="8" indent="0" algn="ctr">
              <a:buNone/>
            </a:pPr>
            <a:endParaRPr lang="ar-DZ" sz="2400" dirty="0" smtClean="0"/>
          </a:p>
        </p:txBody>
      </p:sp>
    </p:spTree>
    <p:extLst>
      <p:ext uri="{BB962C8B-B14F-4D97-AF65-F5344CB8AC3E}">
        <p14:creationId xmlns:p14="http://schemas.microsoft.com/office/powerpoint/2010/main" val="33186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400" dirty="0" smtClean="0"/>
              <a:t>:</a:t>
            </a:r>
            <a:r>
              <a:rPr lang="ar-DZ" sz="2400" dirty="0" smtClean="0"/>
              <a:t>تهتم هذه العملية ب </a:t>
            </a:r>
          </a:p>
          <a:p>
            <a:pPr marL="0" indent="0" algn="r">
              <a:buNone/>
            </a:pPr>
            <a:r>
              <a:rPr lang="ar-DZ" sz="2400" dirty="0" smtClean="0"/>
              <a:t>-</a:t>
            </a:r>
            <a:r>
              <a:rPr lang="ar-DZ" sz="2400" dirty="0" smtClean="0"/>
              <a:t>أنواع الوظائف او الأعمال </a:t>
            </a:r>
            <a:r>
              <a:rPr lang="ar-DZ" sz="2400" dirty="0" smtClean="0"/>
              <a:t>المطلوبة. 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-</a:t>
            </a:r>
            <a:r>
              <a:rPr lang="ar-DZ" sz="2400" dirty="0" smtClean="0"/>
              <a:t>إعداد الأفراد اللازمين من كل نوع للوظائف </a:t>
            </a:r>
            <a:r>
              <a:rPr lang="ar-DZ" sz="2400" dirty="0" smtClean="0"/>
              <a:t>المطلوبة. 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-الفترة الزمنية التي تعد عنها خطة الموارد </a:t>
            </a:r>
            <a:r>
              <a:rPr lang="ar-DZ" sz="2400" dirty="0" smtClean="0"/>
              <a:t>البشرية. 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-تعني عملية تخطيط الموارد البشرية تحديد الاحتياجات المستقبلية من القوى العاملة </a:t>
            </a:r>
            <a:r>
              <a:rPr lang="ar-DZ" sz="2400" dirty="0" smtClean="0"/>
              <a:t>من </a:t>
            </a:r>
            <a:r>
              <a:rPr lang="ar-DZ" sz="2400" dirty="0" smtClean="0"/>
              <a:t>حيث العدد و المهارات للمنظمة </a:t>
            </a:r>
            <a:r>
              <a:rPr lang="ar-DZ" sz="2400" dirty="0" smtClean="0"/>
              <a:t>ككل ,و  </a:t>
            </a:r>
            <a:r>
              <a:rPr lang="ar-DZ" sz="2400" dirty="0" smtClean="0"/>
              <a:t>كذلك للإدارات المختلفة </a:t>
            </a:r>
            <a:r>
              <a:rPr lang="ar-DZ" sz="2400" dirty="0" smtClean="0"/>
              <a:t>فيها.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0199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ar-DZ" sz="3200" dirty="0" smtClean="0"/>
              <a:t>تحليل و توصيف الوظائف</a:t>
            </a:r>
            <a:r>
              <a:rPr lang="en-US" sz="3200" dirty="0" smtClean="0"/>
              <a:t>:</a:t>
            </a:r>
            <a:r>
              <a:rPr lang="ar-DZ" sz="3200" dirty="0" smtClean="0"/>
              <a:t>المطلب الثاني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400" dirty="0" smtClean="0"/>
              <a:t>  </a:t>
            </a:r>
            <a:r>
              <a:rPr lang="ar-DZ" sz="2400" dirty="0" smtClean="0"/>
              <a:t>هي عملية  جمع و تحليل  و تحديد كل البيانات المتعلقة بوظيفة </a:t>
            </a:r>
            <a:r>
              <a:rPr lang="en-US" sz="2400" dirty="0" smtClean="0"/>
              <a:t>:</a:t>
            </a:r>
            <a:r>
              <a:rPr lang="ar-DZ" sz="2400" u="sng" dirty="0" smtClean="0"/>
              <a:t>تحليل الوظيفة </a:t>
            </a:r>
          </a:p>
          <a:p>
            <a:pPr marL="0" indent="0" algn="r">
              <a:buNone/>
            </a:pPr>
            <a:r>
              <a:rPr lang="ar-DZ" sz="2400" dirty="0" smtClean="0"/>
              <a:t>معينة ,و تشمل هذه البيانات كل من مسؤوليات وواجبات الوظيفة و متطلبات شاغر الوظيفة و نطاق اداء </a:t>
            </a:r>
            <a:r>
              <a:rPr lang="ar-DZ" sz="2400" dirty="0" smtClean="0"/>
              <a:t>الوظيفة. 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/>
              <a:t> </a:t>
            </a:r>
            <a:r>
              <a:rPr lang="ar-DZ" sz="2400" dirty="0" smtClean="0"/>
              <a:t>     </a:t>
            </a:r>
            <a:r>
              <a:rPr lang="en-US" sz="2400" dirty="0" smtClean="0"/>
              <a:t> </a:t>
            </a:r>
            <a:r>
              <a:rPr lang="ar-DZ" sz="2400" dirty="0" smtClean="0"/>
              <a:t>هو النتيجة الملموسة لتحليل العمل ,و تظهر في شكل وصف </a:t>
            </a:r>
            <a:r>
              <a:rPr lang="en-US" sz="2400" dirty="0" smtClean="0"/>
              <a:t>:</a:t>
            </a:r>
            <a:r>
              <a:rPr lang="ar-DZ" sz="2400" u="sng" dirty="0" smtClean="0"/>
              <a:t>توصيف الوظيفة </a:t>
            </a:r>
          </a:p>
          <a:p>
            <a:pPr marL="0" indent="0" algn="r">
              <a:buNone/>
            </a:pPr>
            <a:r>
              <a:rPr lang="ar-DZ" sz="2400" dirty="0" smtClean="0"/>
              <a:t>تفصيلي مكتوب للوظيفة ,وهدفها وطبيعتها ,و المهام و ظروف و بيئة العمل و مواصفات شاغر الوظيفة </a:t>
            </a:r>
            <a:r>
              <a:rPr lang="ar-DZ" sz="2400" dirty="0" smtClean="0"/>
              <a:t>.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اما عملية تحليل و توصيف الوظيفة او العمل ,تعد الحجر الأساس و المرتكز الرئيسي لأداء معظم وظائف إدارة الموارد البشرية المتعلقة  </a:t>
            </a:r>
            <a:r>
              <a:rPr lang="ar-DZ" sz="2400" dirty="0" err="1" smtClean="0"/>
              <a:t>بالإختيار</a:t>
            </a:r>
            <a:r>
              <a:rPr lang="ar-DZ" sz="2400" dirty="0" smtClean="0"/>
              <a:t>  </a:t>
            </a:r>
            <a:r>
              <a:rPr lang="ar-DZ" sz="2400" dirty="0" smtClean="0"/>
              <a:t>و التعيين و تقويم الأداء ,و تحديد الأجور و الرواتب و التدريب و التطوير ,النقل, لترقيات و </a:t>
            </a:r>
            <a:r>
              <a:rPr lang="ar-DZ" sz="2400" dirty="0" smtClean="0"/>
              <a:t>غيرها.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9243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sz="3200" dirty="0" smtClean="0"/>
              <a:t>التوظيف(</a:t>
            </a:r>
            <a:r>
              <a:rPr lang="ar-DZ" sz="3200" dirty="0" err="1" smtClean="0"/>
              <a:t>الإستقطاب</a:t>
            </a:r>
            <a:r>
              <a:rPr lang="ar-DZ" sz="3200" dirty="0" smtClean="0"/>
              <a:t> ,</a:t>
            </a:r>
            <a:r>
              <a:rPr lang="ar-DZ" sz="3200" dirty="0" err="1" smtClean="0"/>
              <a:t>الإختيار</a:t>
            </a:r>
            <a:r>
              <a:rPr lang="ar-DZ" sz="3200" dirty="0" smtClean="0"/>
              <a:t> ,التعيين</a:t>
            </a:r>
            <a:r>
              <a:rPr lang="ar-DZ" sz="3200" dirty="0" smtClean="0"/>
              <a:t>)</a:t>
            </a:r>
            <a:r>
              <a:rPr lang="en-US" sz="3200" dirty="0" smtClean="0"/>
              <a:t>:</a:t>
            </a:r>
            <a:r>
              <a:rPr lang="ar-DZ" sz="3200" dirty="0" smtClean="0"/>
              <a:t>المطلب الثالث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2400" dirty="0" smtClean="0"/>
              <a:t>عملية التوظيف هي الامتداد الطبيعي لعملية التخطيط, و الأداة الأساسية  التي يمكن من خلالها إجراء المفاضلة بين الأفراد وفقا للمعايير العلمية و التعرف على من تتوفر فيه الشروط اللازمة لأداء العمل و تحمل المسؤولية على أكمل </a:t>
            </a:r>
            <a:r>
              <a:rPr lang="ar-DZ" sz="2400" dirty="0" smtClean="0"/>
              <a:t>وجه , و تتضمن </a:t>
            </a:r>
            <a:r>
              <a:rPr lang="ar-DZ" sz="2400" dirty="0" smtClean="0"/>
              <a:t>عملية التوظيف ثلاثة عناصر </a:t>
            </a:r>
            <a:r>
              <a:rPr lang="ar-DZ" sz="2400" dirty="0" smtClean="0"/>
              <a:t>اساسية.</a:t>
            </a:r>
            <a:endParaRPr lang="en-US" sz="2400" dirty="0"/>
          </a:p>
          <a:p>
            <a:pPr marL="0" indent="0" algn="r">
              <a:buNone/>
            </a:pPr>
            <a:r>
              <a:rPr lang="ar-DZ" sz="2400" dirty="0" smtClean="0"/>
              <a:t>تأتي عملية </a:t>
            </a:r>
            <a:r>
              <a:rPr lang="ar-DZ" sz="2400" dirty="0" err="1" smtClean="0"/>
              <a:t>إ</a:t>
            </a:r>
            <a:r>
              <a:rPr lang="ar-DZ" sz="2400" dirty="0" err="1" smtClean="0"/>
              <a:t>ستقطاب</a:t>
            </a:r>
            <a:r>
              <a:rPr lang="ar-DZ" sz="2400" dirty="0" smtClean="0"/>
              <a:t> </a:t>
            </a:r>
            <a:r>
              <a:rPr lang="ar-DZ" sz="2400" dirty="0" smtClean="0"/>
              <a:t>الموارد و الكفايات البشرية المؤهلة </a:t>
            </a:r>
            <a:r>
              <a:rPr lang="ar-DZ" sz="2400" dirty="0" smtClean="0"/>
              <a:t>للانخراط  </a:t>
            </a:r>
            <a:r>
              <a:rPr lang="en-US" sz="2400" dirty="0" smtClean="0"/>
              <a:t>:</a:t>
            </a:r>
            <a:r>
              <a:rPr lang="ar-DZ" sz="2400" dirty="0" err="1" smtClean="0"/>
              <a:t>ا</a:t>
            </a:r>
            <a:r>
              <a:rPr lang="ar-DZ" sz="2400" u="sng" dirty="0" err="1" smtClean="0"/>
              <a:t>لإستقطاب</a:t>
            </a:r>
            <a:r>
              <a:rPr lang="ar-DZ" sz="2400" dirty="0" smtClean="0"/>
              <a:t> </a:t>
            </a:r>
            <a:r>
              <a:rPr lang="en-US" sz="2400" dirty="0" smtClean="0"/>
              <a:t>-1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في سلك الوظيفة و الاستمرار فيها ,بعد عملية تخطيط الموارد البشرية و تتضمن هذه العملية الإعلان بوجود وظائف شاغرة عن طريق وسائل الإعلام المختلفة ,وتشجيع المؤهلين لشغل هذه الوظائف عن طريق  تقديم طلبات التوظيف </a:t>
            </a:r>
            <a:r>
              <a:rPr lang="ar-DZ" sz="2400" dirty="0" smtClean="0"/>
              <a:t>.</a:t>
            </a:r>
            <a:endParaRPr lang="ar-DZ" sz="2400" dirty="0" smtClean="0"/>
          </a:p>
          <a:p>
            <a:pPr marL="0" indent="0" algn="r">
              <a:buNone/>
            </a:pPr>
            <a:r>
              <a:rPr lang="ar-DZ" sz="2400" dirty="0" smtClean="0"/>
              <a:t> أي البحث عن الافراد الصالحين لملأ الوظائف الشاغرة في العمل و استمالتهم و </a:t>
            </a:r>
            <a:r>
              <a:rPr lang="ar-DZ" sz="2400" dirty="0" smtClean="0"/>
              <a:t>جذبهم , و </a:t>
            </a:r>
            <a:r>
              <a:rPr lang="ar-DZ" sz="2400" dirty="0" err="1" smtClean="0"/>
              <a:t>إختيار</a:t>
            </a:r>
            <a:r>
              <a:rPr lang="ar-DZ" sz="2400" dirty="0" smtClean="0"/>
              <a:t> الافضل منهم بعد ذلك </a:t>
            </a:r>
            <a:r>
              <a:rPr lang="ar-DZ" sz="2400" dirty="0" smtClean="0"/>
              <a:t>للعمل. </a:t>
            </a:r>
            <a:endParaRPr lang="ar-DZ" sz="2400" dirty="0" smtClean="0"/>
          </a:p>
          <a:p>
            <a:pPr marL="0" indent="0" algn="r">
              <a:buNone/>
            </a:pPr>
            <a:r>
              <a:rPr lang="en-US" sz="2400" dirty="0" smtClean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7818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2800" dirty="0" smtClean="0"/>
              <a:t> </a:t>
            </a:r>
            <a:r>
              <a:rPr lang="ar-DZ" sz="2800" dirty="0" smtClean="0"/>
              <a:t>الخطوة الثانية بعد الاستقطاب ,تسمى بالاختيار او الانتقاء </a:t>
            </a:r>
            <a:r>
              <a:rPr lang="en-US" sz="2800" dirty="0" smtClean="0"/>
              <a:t>:</a:t>
            </a:r>
            <a:r>
              <a:rPr lang="ar-DZ" sz="2800" dirty="0" smtClean="0"/>
              <a:t>2-الإختيار</a:t>
            </a:r>
          </a:p>
          <a:p>
            <a:pPr marL="0" indent="0" algn="r">
              <a:buNone/>
            </a:pPr>
            <a:r>
              <a:rPr lang="ar-DZ" sz="2800" dirty="0" smtClean="0"/>
              <a:t>و هي العملية التي يتم بمقتضاها فحص طلبات المتقدمين </a:t>
            </a:r>
            <a:r>
              <a:rPr lang="ar-DZ" sz="2800" dirty="0" err="1" smtClean="0"/>
              <a:t>للتاكد</a:t>
            </a:r>
            <a:r>
              <a:rPr lang="ar-DZ" sz="2800" dirty="0" smtClean="0"/>
              <a:t> ممن تنطبق عليهم مواصفات و شروط الوظيفة ,ثم إجراء الاختبارات اللازمة و المقابلات ,و تعيينهم في نهاية الامر </a:t>
            </a:r>
            <a:r>
              <a:rPr lang="ar-DZ" sz="2800" dirty="0" smtClean="0"/>
              <a:t>.</a:t>
            </a:r>
            <a:endParaRPr lang="ar-DZ" sz="2800" dirty="0" smtClean="0"/>
          </a:p>
          <a:p>
            <a:pPr marL="0" indent="0" algn="r">
              <a:buNone/>
            </a:pPr>
            <a:r>
              <a:rPr lang="ar-DZ" sz="2800" dirty="0" smtClean="0"/>
              <a:t>.</a:t>
            </a:r>
            <a:r>
              <a:rPr lang="en-US" sz="2800" dirty="0" smtClean="0"/>
              <a:t> </a:t>
            </a:r>
            <a:r>
              <a:rPr lang="ar-DZ" sz="2800" dirty="0" smtClean="0"/>
              <a:t>الخطوة الأخيرة بعد عملية الاستقطاب و الاختيار </a:t>
            </a:r>
            <a:r>
              <a:rPr lang="en-US" sz="2800" dirty="0" smtClean="0"/>
              <a:t>:</a:t>
            </a:r>
            <a:r>
              <a:rPr lang="ar-DZ" sz="2800" dirty="0" smtClean="0"/>
              <a:t>3-التعيين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696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DZ" dirty="0" smtClean="0"/>
              <a:t>تقييم الوظائف</a:t>
            </a:r>
            <a:r>
              <a:rPr lang="en-US" dirty="0" smtClean="0"/>
              <a:t>:</a:t>
            </a:r>
            <a:r>
              <a:rPr lang="ar-DZ" dirty="0" smtClean="0"/>
              <a:t>المطلب </a:t>
            </a:r>
            <a:r>
              <a:rPr lang="ar-DZ" dirty="0" smtClean="0"/>
              <a:t>الرابع </a:t>
            </a:r>
            <a:endParaRPr lang="ar-DZ" dirty="0" smtClean="0"/>
          </a:p>
          <a:p>
            <a:pPr marL="0" indent="0" algn="r">
              <a:buNone/>
            </a:pPr>
            <a:r>
              <a:rPr lang="ar-DZ" sz="2800" dirty="0" smtClean="0"/>
              <a:t>يعني العملية التي تهدف الى تحديد أهمية كل وظيفة داخل المؤسسة و </a:t>
            </a:r>
            <a:r>
              <a:rPr lang="ar-DZ" sz="2800" dirty="0" smtClean="0"/>
              <a:t>قيمة </a:t>
            </a:r>
            <a:r>
              <a:rPr lang="ar-DZ" sz="2800" dirty="0" smtClean="0"/>
              <a:t>ما يدفع لها من اجر قياسا بباقي الوظائف في المؤسسة </a:t>
            </a:r>
            <a:r>
              <a:rPr lang="ar-DZ" sz="2800" dirty="0" smtClean="0"/>
              <a:t>ككل. </a:t>
            </a:r>
            <a:endParaRPr lang="ar-DZ" sz="2800" dirty="0" smtClean="0"/>
          </a:p>
          <a:p>
            <a:pPr marL="0" indent="0" algn="r">
              <a:buNone/>
            </a:pPr>
            <a:r>
              <a:rPr lang="ar-DZ" sz="2800" dirty="0" smtClean="0"/>
              <a:t>الوسيلة العلمية و الموضوعية لإقامة نظام عادل للأجور و المنشآت </a:t>
            </a:r>
            <a:r>
              <a:rPr lang="ar-DZ" sz="2800" dirty="0" smtClean="0"/>
              <a:t>المختلفة. </a:t>
            </a:r>
            <a:endParaRPr lang="ar-DZ" sz="2800" dirty="0" smtClean="0"/>
          </a:p>
          <a:p>
            <a:pPr marL="0" indent="0" algn="r">
              <a:buNone/>
            </a:pPr>
            <a:r>
              <a:rPr lang="ar-DZ" sz="2800" dirty="0" smtClean="0"/>
              <a:t>*</a:t>
            </a:r>
            <a:r>
              <a:rPr lang="ar-DZ" sz="2800" u="sng" dirty="0" smtClean="0"/>
              <a:t>لماذا </a:t>
            </a:r>
            <a:r>
              <a:rPr lang="ar-DZ" sz="2800" u="sng" dirty="0" smtClean="0"/>
              <a:t>التقييم</a:t>
            </a:r>
            <a:r>
              <a:rPr lang="ar-DZ" sz="2800" dirty="0" smtClean="0"/>
              <a:t>؟ </a:t>
            </a:r>
            <a:endParaRPr lang="ar-DZ" sz="2800" dirty="0" smtClean="0"/>
          </a:p>
          <a:p>
            <a:pPr marL="0" indent="0" algn="r">
              <a:buNone/>
            </a:pPr>
            <a:r>
              <a:rPr lang="ar-DZ" sz="2800" dirty="0" smtClean="0"/>
              <a:t>لتحديد هيكل الاجور بشكل رسمي و ثابت و الفصل في النزاعات و الشكاوي ,تحديد أولوية الوظائف و أهميتها ,التقيد بالأنظمة و التشريعات </a:t>
            </a:r>
            <a:r>
              <a:rPr lang="ar-DZ" sz="2800" dirty="0" smtClean="0"/>
              <a:t>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83432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1108</Words>
  <Application>Microsoft Office PowerPoint</Application>
  <PresentationFormat>Affichage à l'écran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الجمهورية الجزائرية الديمقراطية الشعبية الجزائرية وزارة التعليم العالي و البحث العلمي جامعة الجيلالي بونعامة-خميس مليانة- كلية العلوم الاقتصادية و التجارية و علوم التسيير  </vt:lpstr>
      <vt:lpstr>خطة البحث </vt:lpstr>
      <vt:lpstr>مقدمة </vt:lpstr>
      <vt:lpstr>                         المبحث الاول </vt:lpstr>
      <vt:lpstr>Présentation PowerPoint</vt:lpstr>
      <vt:lpstr> تحليل و توصيف الوظائف:المطلب الثاني </vt:lpstr>
      <vt:lpstr>التوظيف(الإستقطاب ,الإختيار ,التعيين):المطلب الثالث </vt:lpstr>
      <vt:lpstr>Présentation PowerPoint</vt:lpstr>
      <vt:lpstr>Présentation PowerPoint</vt:lpstr>
      <vt:lpstr>التدريب:المطلب الخامس </vt:lpstr>
      <vt:lpstr>تقييم اداء العاملين:المطلب السادس </vt:lpstr>
      <vt:lpstr>خاتمة</vt:lpstr>
      <vt:lpstr>قائمة المراجع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الجمهورية الجزائرية الديمقراطية الشعبية الجزائرية وزارة التعليم العالي و البحث العلمي جامعة الجيلالي بونعامة-خميس مليانة- كلية العلوم الاقتصادية و التجارية و علوم التسيير</dc:title>
  <dc:creator>sony</dc:creator>
  <cp:lastModifiedBy>sony</cp:lastModifiedBy>
  <cp:revision>29</cp:revision>
  <dcterms:created xsi:type="dcterms:W3CDTF">2022-10-31T19:45:00Z</dcterms:created>
  <dcterms:modified xsi:type="dcterms:W3CDTF">2022-11-01T21:11:30Z</dcterms:modified>
</cp:coreProperties>
</file>