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61" r:id="rId2"/>
    <p:sldId id="257" r:id="rId3"/>
    <p:sldId id="258" r:id="rId4"/>
    <p:sldId id="259" r:id="rId5"/>
    <p:sldId id="260" r:id="rId6"/>
    <p:sldId id="263" r:id="rId7"/>
    <p:sldId id="264" r:id="rId8"/>
    <p:sldId id="266" r:id="rId9"/>
    <p:sldId id="265" r:id="rId10"/>
    <p:sldId id="267" r:id="rId11"/>
    <p:sldId id="268" r:id="rId12"/>
    <p:sldId id="269" r:id="rId13"/>
    <p:sldId id="262" r:id="rId14"/>
    <p:sldId id="271" r:id="rId15"/>
    <p:sldId id="273" r:id="rId16"/>
    <p:sldId id="270" r:id="rId17"/>
    <p:sldId id="272" r:id="rId18"/>
    <p:sldId id="274" r:id="rId19"/>
    <p:sldId id="275" r:id="rId20"/>
    <p:sldId id="276" r:id="rId21"/>
    <p:sldId id="277" r:id="rId22"/>
    <p:sldId id="278" r:id="rId23"/>
  </p:sldIdLst>
  <p:sldSz cx="9144000" cy="6858000" type="screen4x3"/>
  <p:notesSz cx="6858000" cy="9144000"/>
  <p:defaultTextStyle>
    <a:defPPr>
      <a:defRPr lang="es-E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41" d="100"/>
          <a:sy n="41" d="100"/>
        </p:scale>
        <p:origin x="1356"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6000"/>
            </a:lvl1pPr>
          </a:lstStyle>
          <a:p>
            <a:r>
              <a:rPr lang="fr-FR" altLang="zh-CN"/>
              <a:t>Modifiez le style du titre</a:t>
            </a:r>
            <a:endParaRPr lang="zh-CN" altLang="en-US"/>
          </a:p>
        </p:txBody>
      </p:sp>
      <p:sp>
        <p:nvSpPr>
          <p:cNvPr id="3" name="副标题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ltLang="zh-CN"/>
              <a:t>Modifiez le style des sous-titres du masque</a:t>
            </a:r>
            <a:endParaRPr lang="zh-CN" altLang="en-US"/>
          </a:p>
        </p:txBody>
      </p:sp>
      <p:sp>
        <p:nvSpPr>
          <p:cNvPr id="4" name="Rectangle 4">
            <a:extLst>
              <a:ext uri="{FF2B5EF4-FFF2-40B4-BE49-F238E27FC236}">
                <a16:creationId xmlns:a16="http://schemas.microsoft.com/office/drawing/2014/main" id="{93B9BC50-1401-40E8-8E25-B21E586D51BA}"/>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5" name="Rectangle 5">
            <a:extLst>
              <a:ext uri="{FF2B5EF4-FFF2-40B4-BE49-F238E27FC236}">
                <a16:creationId xmlns:a16="http://schemas.microsoft.com/office/drawing/2014/main" id="{B45F2E57-C34E-4688-A96E-7118C3E64C4E}"/>
              </a:ext>
            </a:extLst>
          </p:cNvPr>
          <p:cNvSpPr>
            <a:spLocks noGrp="1" noChangeArrowheads="1"/>
          </p:cNvSpPr>
          <p:nvPr>
            <p:ph type="ftr" sz="quarter" idx="11"/>
          </p:nvPr>
        </p:nvSpPr>
        <p:spPr>
          <a:ln/>
        </p:spPr>
        <p:txBody>
          <a:bodyPr/>
          <a:lstStyle>
            <a:lvl1pPr>
              <a:defRPr/>
            </a:lvl1pPr>
          </a:lstStyle>
          <a:p>
            <a:endParaRPr lang="fr-FR"/>
          </a:p>
        </p:txBody>
      </p:sp>
      <p:sp>
        <p:nvSpPr>
          <p:cNvPr id="6" name="Rectangle 6">
            <a:extLst>
              <a:ext uri="{FF2B5EF4-FFF2-40B4-BE49-F238E27FC236}">
                <a16:creationId xmlns:a16="http://schemas.microsoft.com/office/drawing/2014/main" id="{E8A61E66-3E4E-4DFC-8762-AC12631A1536}"/>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2595511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竖排文字占位符 2"/>
          <p:cNvSpPr>
            <a:spLocks noGrp="1"/>
          </p:cNvSpPr>
          <p:nvPr>
            <p:ph type="body" orient="vert" idx="1"/>
          </p:nvPr>
        </p:nvSpPr>
        <p:spPr/>
        <p:txBody>
          <a:bodyPr vert="eaVert"/>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Rectangle 4">
            <a:extLst>
              <a:ext uri="{FF2B5EF4-FFF2-40B4-BE49-F238E27FC236}">
                <a16:creationId xmlns:a16="http://schemas.microsoft.com/office/drawing/2014/main" id="{A72097F4-FA9C-42D1-9820-B5419A67C28A}"/>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5" name="Rectangle 5">
            <a:extLst>
              <a:ext uri="{FF2B5EF4-FFF2-40B4-BE49-F238E27FC236}">
                <a16:creationId xmlns:a16="http://schemas.microsoft.com/office/drawing/2014/main" id="{17583D46-0720-423E-BEAF-A7B41A7564FA}"/>
              </a:ext>
            </a:extLst>
          </p:cNvPr>
          <p:cNvSpPr>
            <a:spLocks noGrp="1" noChangeArrowheads="1"/>
          </p:cNvSpPr>
          <p:nvPr>
            <p:ph type="ftr" sz="quarter" idx="11"/>
          </p:nvPr>
        </p:nvSpPr>
        <p:spPr>
          <a:ln/>
        </p:spPr>
        <p:txBody>
          <a:bodyPr/>
          <a:lstStyle>
            <a:lvl1pPr>
              <a:defRPr/>
            </a:lvl1pPr>
          </a:lstStyle>
          <a:p>
            <a:endParaRPr lang="fr-FR"/>
          </a:p>
        </p:txBody>
      </p:sp>
      <p:sp>
        <p:nvSpPr>
          <p:cNvPr id="6" name="Rectangle 6">
            <a:extLst>
              <a:ext uri="{FF2B5EF4-FFF2-40B4-BE49-F238E27FC236}">
                <a16:creationId xmlns:a16="http://schemas.microsoft.com/office/drawing/2014/main" id="{7B1A9800-BF00-4540-BF71-9DEBACFB06E1}"/>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495565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fr-FR" altLang="zh-CN"/>
              <a:t>Modifiez le style du titre</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Rectangle 4">
            <a:extLst>
              <a:ext uri="{FF2B5EF4-FFF2-40B4-BE49-F238E27FC236}">
                <a16:creationId xmlns:a16="http://schemas.microsoft.com/office/drawing/2014/main" id="{0F71C9A2-28DE-4274-BA8A-57B02D1227E4}"/>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5" name="Rectangle 5">
            <a:extLst>
              <a:ext uri="{FF2B5EF4-FFF2-40B4-BE49-F238E27FC236}">
                <a16:creationId xmlns:a16="http://schemas.microsoft.com/office/drawing/2014/main" id="{D093172B-28A2-4ADA-9520-21B848EE2481}"/>
              </a:ext>
            </a:extLst>
          </p:cNvPr>
          <p:cNvSpPr>
            <a:spLocks noGrp="1" noChangeArrowheads="1"/>
          </p:cNvSpPr>
          <p:nvPr>
            <p:ph type="ftr" sz="quarter" idx="11"/>
          </p:nvPr>
        </p:nvSpPr>
        <p:spPr>
          <a:ln/>
        </p:spPr>
        <p:txBody>
          <a:bodyPr/>
          <a:lstStyle>
            <a:lvl1pPr>
              <a:defRPr/>
            </a:lvl1pPr>
          </a:lstStyle>
          <a:p>
            <a:endParaRPr lang="fr-FR"/>
          </a:p>
        </p:txBody>
      </p:sp>
      <p:sp>
        <p:nvSpPr>
          <p:cNvPr id="6" name="Rectangle 6">
            <a:extLst>
              <a:ext uri="{FF2B5EF4-FFF2-40B4-BE49-F238E27FC236}">
                <a16:creationId xmlns:a16="http://schemas.microsoft.com/office/drawing/2014/main" id="{0FBE18C5-E8C5-4B2F-9730-3C02B030BFA7}"/>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2623398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内容占位符 2"/>
          <p:cNvSpPr>
            <a:spLocks noGrp="1"/>
          </p:cNvSpPr>
          <p:nvPr>
            <p:ph idx="1"/>
          </p:nvPr>
        </p:nvSpPr>
        <p:spPr/>
        <p:txBody>
          <a:body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Rectangle 4">
            <a:extLst>
              <a:ext uri="{FF2B5EF4-FFF2-40B4-BE49-F238E27FC236}">
                <a16:creationId xmlns:a16="http://schemas.microsoft.com/office/drawing/2014/main" id="{7D81F347-8A2D-4630-B90C-36319BA242B4}"/>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5" name="Rectangle 5">
            <a:extLst>
              <a:ext uri="{FF2B5EF4-FFF2-40B4-BE49-F238E27FC236}">
                <a16:creationId xmlns:a16="http://schemas.microsoft.com/office/drawing/2014/main" id="{1674520C-4CC8-4868-A743-0DE5B5045482}"/>
              </a:ext>
            </a:extLst>
          </p:cNvPr>
          <p:cNvSpPr>
            <a:spLocks noGrp="1" noChangeArrowheads="1"/>
          </p:cNvSpPr>
          <p:nvPr>
            <p:ph type="ftr" sz="quarter" idx="11"/>
          </p:nvPr>
        </p:nvSpPr>
        <p:spPr>
          <a:ln/>
        </p:spPr>
        <p:txBody>
          <a:bodyPr/>
          <a:lstStyle>
            <a:lvl1pPr>
              <a:defRPr/>
            </a:lvl1pPr>
          </a:lstStyle>
          <a:p>
            <a:endParaRPr lang="fr-FR"/>
          </a:p>
        </p:txBody>
      </p:sp>
      <p:sp>
        <p:nvSpPr>
          <p:cNvPr id="6" name="Rectangle 6">
            <a:extLst>
              <a:ext uri="{FF2B5EF4-FFF2-40B4-BE49-F238E27FC236}">
                <a16:creationId xmlns:a16="http://schemas.microsoft.com/office/drawing/2014/main" id="{24CAF30F-D1CB-4A5F-9684-F8C78BB674E9}"/>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922405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6000"/>
            </a:lvl1pPr>
          </a:lstStyle>
          <a:p>
            <a:r>
              <a:rPr lang="fr-FR" altLang="zh-CN"/>
              <a:t>Modifiez le style du titre</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fr-FR" altLang="zh-CN"/>
              <a:t>Modifier les styles du texte du masque</a:t>
            </a:r>
          </a:p>
        </p:txBody>
      </p:sp>
      <p:sp>
        <p:nvSpPr>
          <p:cNvPr id="4" name="Rectangle 4">
            <a:extLst>
              <a:ext uri="{FF2B5EF4-FFF2-40B4-BE49-F238E27FC236}">
                <a16:creationId xmlns:a16="http://schemas.microsoft.com/office/drawing/2014/main" id="{268C24AB-0DFE-459C-BC12-1533E7031ED6}"/>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5" name="Rectangle 5">
            <a:extLst>
              <a:ext uri="{FF2B5EF4-FFF2-40B4-BE49-F238E27FC236}">
                <a16:creationId xmlns:a16="http://schemas.microsoft.com/office/drawing/2014/main" id="{4CAF5E95-819D-4DC2-BCCF-DB227DC3B940}"/>
              </a:ext>
            </a:extLst>
          </p:cNvPr>
          <p:cNvSpPr>
            <a:spLocks noGrp="1" noChangeArrowheads="1"/>
          </p:cNvSpPr>
          <p:nvPr>
            <p:ph type="ftr" sz="quarter" idx="11"/>
          </p:nvPr>
        </p:nvSpPr>
        <p:spPr>
          <a:ln/>
        </p:spPr>
        <p:txBody>
          <a:bodyPr/>
          <a:lstStyle>
            <a:lvl1pPr>
              <a:defRPr/>
            </a:lvl1pPr>
          </a:lstStyle>
          <a:p>
            <a:endParaRPr lang="fr-FR"/>
          </a:p>
        </p:txBody>
      </p:sp>
      <p:sp>
        <p:nvSpPr>
          <p:cNvPr id="6" name="Rectangle 6">
            <a:extLst>
              <a:ext uri="{FF2B5EF4-FFF2-40B4-BE49-F238E27FC236}">
                <a16:creationId xmlns:a16="http://schemas.microsoft.com/office/drawing/2014/main" id="{B92B7079-606E-499D-BCA1-58990FA11E03}"/>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861845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内容占位符 2"/>
          <p:cNvSpPr>
            <a:spLocks noGrp="1"/>
          </p:cNvSpPr>
          <p:nvPr>
            <p:ph sz="half" idx="1"/>
          </p:nvPr>
        </p:nvSpPr>
        <p:spPr>
          <a:xfrm>
            <a:off x="457200" y="1600200"/>
            <a:ext cx="4038600" cy="4525963"/>
          </a:xfrm>
        </p:spPr>
        <p:txBody>
          <a:body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内容占位符 3"/>
          <p:cNvSpPr>
            <a:spLocks noGrp="1"/>
          </p:cNvSpPr>
          <p:nvPr>
            <p:ph sz="half" idx="2"/>
          </p:nvPr>
        </p:nvSpPr>
        <p:spPr>
          <a:xfrm>
            <a:off x="4648200" y="1600200"/>
            <a:ext cx="4038600" cy="4525963"/>
          </a:xfrm>
        </p:spPr>
        <p:txBody>
          <a:body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5" name="Rectangle 4">
            <a:extLst>
              <a:ext uri="{FF2B5EF4-FFF2-40B4-BE49-F238E27FC236}">
                <a16:creationId xmlns:a16="http://schemas.microsoft.com/office/drawing/2014/main" id="{41DCDD24-42D7-43D8-9057-CE457F5DA4AD}"/>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6" name="Rectangle 5">
            <a:extLst>
              <a:ext uri="{FF2B5EF4-FFF2-40B4-BE49-F238E27FC236}">
                <a16:creationId xmlns:a16="http://schemas.microsoft.com/office/drawing/2014/main" id="{9E656101-368D-43DA-A972-EA8BB052FECB}"/>
              </a:ext>
            </a:extLst>
          </p:cNvPr>
          <p:cNvSpPr>
            <a:spLocks noGrp="1" noChangeArrowheads="1"/>
          </p:cNvSpPr>
          <p:nvPr>
            <p:ph type="ftr" sz="quarter" idx="11"/>
          </p:nvPr>
        </p:nvSpPr>
        <p:spPr>
          <a:ln/>
        </p:spPr>
        <p:txBody>
          <a:bodyPr/>
          <a:lstStyle>
            <a:lvl1pPr>
              <a:defRPr/>
            </a:lvl1pPr>
          </a:lstStyle>
          <a:p>
            <a:endParaRPr lang="fr-FR"/>
          </a:p>
        </p:txBody>
      </p:sp>
      <p:sp>
        <p:nvSpPr>
          <p:cNvPr id="7" name="Rectangle 6">
            <a:extLst>
              <a:ext uri="{FF2B5EF4-FFF2-40B4-BE49-F238E27FC236}">
                <a16:creationId xmlns:a16="http://schemas.microsoft.com/office/drawing/2014/main" id="{D65851C5-7640-4D94-835E-7AE9D606F8AF}"/>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7869429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30238" y="365125"/>
            <a:ext cx="7886700" cy="1325563"/>
          </a:xfrm>
        </p:spPr>
        <p:txBody>
          <a:bodyPr/>
          <a:lstStyle/>
          <a:p>
            <a:r>
              <a:rPr lang="fr-FR" altLang="zh-CN"/>
              <a:t>Modifiez le style du titre</a:t>
            </a:r>
            <a:endParaRPr lang="zh-CN" altLang="en-US"/>
          </a:p>
        </p:txBody>
      </p:sp>
      <p:sp>
        <p:nvSpPr>
          <p:cNvPr id="3" name="文本占位符 2"/>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zh-CN"/>
              <a:t>Modifier les styles du texte du masque</a:t>
            </a:r>
          </a:p>
        </p:txBody>
      </p:sp>
      <p:sp>
        <p:nvSpPr>
          <p:cNvPr id="4" name="内容占位符 3"/>
          <p:cNvSpPr>
            <a:spLocks noGrp="1"/>
          </p:cNvSpPr>
          <p:nvPr>
            <p:ph sz="half" idx="2"/>
          </p:nvPr>
        </p:nvSpPr>
        <p:spPr>
          <a:xfrm>
            <a:off x="630238" y="2505075"/>
            <a:ext cx="3868737" cy="3684588"/>
          </a:xfrm>
        </p:spPr>
        <p:txBody>
          <a:body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5" name="文本占位符 4"/>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ltLang="zh-CN"/>
              <a:t>Modifier les styles du texte du masque</a:t>
            </a:r>
          </a:p>
        </p:txBody>
      </p:sp>
      <p:sp>
        <p:nvSpPr>
          <p:cNvPr id="6" name="内容占位符 5"/>
          <p:cNvSpPr>
            <a:spLocks noGrp="1"/>
          </p:cNvSpPr>
          <p:nvPr>
            <p:ph sz="quarter" idx="4"/>
          </p:nvPr>
        </p:nvSpPr>
        <p:spPr>
          <a:xfrm>
            <a:off x="4629150" y="2505075"/>
            <a:ext cx="3887788" cy="3684588"/>
          </a:xfrm>
        </p:spPr>
        <p:txBody>
          <a:body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7" name="Rectangle 4">
            <a:extLst>
              <a:ext uri="{FF2B5EF4-FFF2-40B4-BE49-F238E27FC236}">
                <a16:creationId xmlns:a16="http://schemas.microsoft.com/office/drawing/2014/main" id="{9E8C0649-C353-420F-A2C1-AAE6A2D7760A}"/>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8" name="Rectangle 5">
            <a:extLst>
              <a:ext uri="{FF2B5EF4-FFF2-40B4-BE49-F238E27FC236}">
                <a16:creationId xmlns:a16="http://schemas.microsoft.com/office/drawing/2014/main" id="{075AFEB5-8AA2-4C5A-90D3-2B2798B04EA9}"/>
              </a:ext>
            </a:extLst>
          </p:cNvPr>
          <p:cNvSpPr>
            <a:spLocks noGrp="1" noChangeArrowheads="1"/>
          </p:cNvSpPr>
          <p:nvPr>
            <p:ph type="ftr" sz="quarter" idx="11"/>
          </p:nvPr>
        </p:nvSpPr>
        <p:spPr>
          <a:ln/>
        </p:spPr>
        <p:txBody>
          <a:bodyPr/>
          <a:lstStyle>
            <a:lvl1pPr>
              <a:defRPr/>
            </a:lvl1pPr>
          </a:lstStyle>
          <a:p>
            <a:endParaRPr lang="fr-FR"/>
          </a:p>
        </p:txBody>
      </p:sp>
      <p:sp>
        <p:nvSpPr>
          <p:cNvPr id="9" name="Rectangle 6">
            <a:extLst>
              <a:ext uri="{FF2B5EF4-FFF2-40B4-BE49-F238E27FC236}">
                <a16:creationId xmlns:a16="http://schemas.microsoft.com/office/drawing/2014/main" id="{B8170879-1698-4654-918E-2C7AA16002A5}"/>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991359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fr-FR" altLang="zh-CN"/>
              <a:t>Modifiez le style du titre</a:t>
            </a:r>
            <a:endParaRPr lang="zh-CN" altLang="en-US"/>
          </a:p>
        </p:txBody>
      </p:sp>
      <p:sp>
        <p:nvSpPr>
          <p:cNvPr id="3" name="Rectangle 4">
            <a:extLst>
              <a:ext uri="{FF2B5EF4-FFF2-40B4-BE49-F238E27FC236}">
                <a16:creationId xmlns:a16="http://schemas.microsoft.com/office/drawing/2014/main" id="{30D8CFC6-77F1-4F27-9FD0-6BD713F61355}"/>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4" name="Rectangle 5">
            <a:extLst>
              <a:ext uri="{FF2B5EF4-FFF2-40B4-BE49-F238E27FC236}">
                <a16:creationId xmlns:a16="http://schemas.microsoft.com/office/drawing/2014/main" id="{93C55DAA-8830-4A9C-93B9-E5D50A77B8F6}"/>
              </a:ext>
            </a:extLst>
          </p:cNvPr>
          <p:cNvSpPr>
            <a:spLocks noGrp="1" noChangeArrowheads="1"/>
          </p:cNvSpPr>
          <p:nvPr>
            <p:ph type="ftr" sz="quarter" idx="11"/>
          </p:nvPr>
        </p:nvSpPr>
        <p:spPr>
          <a:ln/>
        </p:spPr>
        <p:txBody>
          <a:bodyPr/>
          <a:lstStyle>
            <a:lvl1pPr>
              <a:defRPr/>
            </a:lvl1pPr>
          </a:lstStyle>
          <a:p>
            <a:endParaRPr lang="fr-FR"/>
          </a:p>
        </p:txBody>
      </p:sp>
      <p:sp>
        <p:nvSpPr>
          <p:cNvPr id="5" name="Rectangle 6">
            <a:extLst>
              <a:ext uri="{FF2B5EF4-FFF2-40B4-BE49-F238E27FC236}">
                <a16:creationId xmlns:a16="http://schemas.microsoft.com/office/drawing/2014/main" id="{8B7A6801-374F-41A2-9EBA-7E1593BCCF15}"/>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29477484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BE5E02A3-A155-4C3C-804F-726065F675DE}"/>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3" name="Rectangle 5">
            <a:extLst>
              <a:ext uri="{FF2B5EF4-FFF2-40B4-BE49-F238E27FC236}">
                <a16:creationId xmlns:a16="http://schemas.microsoft.com/office/drawing/2014/main" id="{0D59AE74-12C3-4C8A-947D-34D425901ACB}"/>
              </a:ext>
            </a:extLst>
          </p:cNvPr>
          <p:cNvSpPr>
            <a:spLocks noGrp="1" noChangeArrowheads="1"/>
          </p:cNvSpPr>
          <p:nvPr>
            <p:ph type="ftr" sz="quarter" idx="11"/>
          </p:nvPr>
        </p:nvSpPr>
        <p:spPr>
          <a:ln/>
        </p:spPr>
        <p:txBody>
          <a:bodyPr/>
          <a:lstStyle>
            <a:lvl1pPr>
              <a:defRPr/>
            </a:lvl1pPr>
          </a:lstStyle>
          <a:p>
            <a:endParaRPr lang="fr-FR"/>
          </a:p>
        </p:txBody>
      </p:sp>
      <p:sp>
        <p:nvSpPr>
          <p:cNvPr id="4" name="Rectangle 6">
            <a:extLst>
              <a:ext uri="{FF2B5EF4-FFF2-40B4-BE49-F238E27FC236}">
                <a16:creationId xmlns:a16="http://schemas.microsoft.com/office/drawing/2014/main" id="{EE32AC50-5BBA-4C15-833A-56219EDE909F}"/>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237555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fr-FR" altLang="zh-CN"/>
              <a:t>Modifiez le style du titre</a:t>
            </a:r>
            <a:endParaRPr lang="zh-CN" altLang="en-US"/>
          </a:p>
        </p:txBody>
      </p:sp>
      <p:sp>
        <p:nvSpPr>
          <p:cNvPr id="3" name="内容占位符 2"/>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ltLang="zh-CN"/>
              <a:t>Modifier les styles du texte du masque</a:t>
            </a:r>
          </a:p>
          <a:p>
            <a:pPr lvl="1"/>
            <a:r>
              <a:rPr lang="fr-FR" altLang="zh-CN"/>
              <a:t>Deuxième niveau</a:t>
            </a:r>
          </a:p>
          <a:p>
            <a:pPr lvl="2"/>
            <a:r>
              <a:rPr lang="fr-FR" altLang="zh-CN"/>
              <a:t>Troisième niveau</a:t>
            </a:r>
          </a:p>
          <a:p>
            <a:pPr lvl="3"/>
            <a:r>
              <a:rPr lang="fr-FR" altLang="zh-CN"/>
              <a:t>Quatrième niveau</a:t>
            </a:r>
          </a:p>
          <a:p>
            <a:pPr lvl="4"/>
            <a:r>
              <a:rPr lang="fr-FR" altLang="zh-CN"/>
              <a:t>Cinquième niveau</a:t>
            </a:r>
            <a:endParaRPr lang="zh-CN" altLang="en-US"/>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ltLang="zh-CN"/>
              <a:t>Modifier les styles du texte du masque</a:t>
            </a:r>
          </a:p>
        </p:txBody>
      </p:sp>
      <p:sp>
        <p:nvSpPr>
          <p:cNvPr id="5" name="Rectangle 4">
            <a:extLst>
              <a:ext uri="{FF2B5EF4-FFF2-40B4-BE49-F238E27FC236}">
                <a16:creationId xmlns:a16="http://schemas.microsoft.com/office/drawing/2014/main" id="{B7B970B3-EEAF-40F9-8D2C-633353405BFE}"/>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6" name="Rectangle 5">
            <a:extLst>
              <a:ext uri="{FF2B5EF4-FFF2-40B4-BE49-F238E27FC236}">
                <a16:creationId xmlns:a16="http://schemas.microsoft.com/office/drawing/2014/main" id="{B4D220CE-2798-4325-B13E-207B5D1E80F5}"/>
              </a:ext>
            </a:extLst>
          </p:cNvPr>
          <p:cNvSpPr>
            <a:spLocks noGrp="1" noChangeArrowheads="1"/>
          </p:cNvSpPr>
          <p:nvPr>
            <p:ph type="ftr" sz="quarter" idx="11"/>
          </p:nvPr>
        </p:nvSpPr>
        <p:spPr>
          <a:ln/>
        </p:spPr>
        <p:txBody>
          <a:bodyPr/>
          <a:lstStyle>
            <a:lvl1pPr>
              <a:defRPr/>
            </a:lvl1pPr>
          </a:lstStyle>
          <a:p>
            <a:endParaRPr lang="fr-FR"/>
          </a:p>
        </p:txBody>
      </p:sp>
      <p:sp>
        <p:nvSpPr>
          <p:cNvPr id="7" name="Rectangle 6">
            <a:extLst>
              <a:ext uri="{FF2B5EF4-FFF2-40B4-BE49-F238E27FC236}">
                <a16:creationId xmlns:a16="http://schemas.microsoft.com/office/drawing/2014/main" id="{F3048D3D-DA8A-4332-A0C4-C09002E24DEF}"/>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0579288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30238" y="457200"/>
            <a:ext cx="2949575" cy="1600200"/>
          </a:xfrm>
        </p:spPr>
        <p:txBody>
          <a:bodyPr anchor="b"/>
          <a:lstStyle>
            <a:lvl1pPr>
              <a:defRPr sz="3200"/>
            </a:lvl1pPr>
          </a:lstStyle>
          <a:p>
            <a:r>
              <a:rPr lang="fr-FR" altLang="zh-CN"/>
              <a:t>Modifiez le style du titre</a:t>
            </a:r>
            <a:endParaRPr lang="zh-CN" altLang="en-US"/>
          </a:p>
        </p:txBody>
      </p:sp>
      <p:sp>
        <p:nvSpPr>
          <p:cNvPr id="3" name="图片占位符 2"/>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fr-FR" altLang="zh-CN" noProof="0"/>
              <a:t>Cliquez sur l'icône pour ajouter une image</a:t>
            </a:r>
            <a:endParaRPr lang="zh-CN" altLang="en-US" noProof="0"/>
          </a:p>
        </p:txBody>
      </p:sp>
      <p:sp>
        <p:nvSpPr>
          <p:cNvPr id="4" name="文本占位符 3"/>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ltLang="zh-CN"/>
              <a:t>Modifier les styles du texte du masque</a:t>
            </a:r>
          </a:p>
        </p:txBody>
      </p:sp>
      <p:sp>
        <p:nvSpPr>
          <p:cNvPr id="5" name="Rectangle 4">
            <a:extLst>
              <a:ext uri="{FF2B5EF4-FFF2-40B4-BE49-F238E27FC236}">
                <a16:creationId xmlns:a16="http://schemas.microsoft.com/office/drawing/2014/main" id="{3CF32965-1834-48AE-B901-3CD55A43BCBC}"/>
              </a:ext>
            </a:extLst>
          </p:cNvPr>
          <p:cNvSpPr>
            <a:spLocks noGrp="1" noChangeArrowheads="1"/>
          </p:cNvSpPr>
          <p:nvPr>
            <p:ph type="dt" sz="half" idx="10"/>
          </p:nvPr>
        </p:nvSpPr>
        <p:spPr>
          <a:ln/>
        </p:spPr>
        <p:txBody>
          <a:bodyPr/>
          <a:lstStyle>
            <a:lvl1pPr>
              <a:defRPr/>
            </a:lvl1pPr>
          </a:lstStyle>
          <a:p>
            <a:fld id="{7CF18E27-84C5-4471-93B8-80DE9FA7FCEA}" type="datetimeFigureOut">
              <a:rPr lang="fr-FR" smtClean="0"/>
              <a:t>29/10/2022</a:t>
            </a:fld>
            <a:endParaRPr lang="fr-FR"/>
          </a:p>
        </p:txBody>
      </p:sp>
      <p:sp>
        <p:nvSpPr>
          <p:cNvPr id="6" name="Rectangle 5">
            <a:extLst>
              <a:ext uri="{FF2B5EF4-FFF2-40B4-BE49-F238E27FC236}">
                <a16:creationId xmlns:a16="http://schemas.microsoft.com/office/drawing/2014/main" id="{4EF1CD24-6100-4E0D-9405-0DB4C51BD67C}"/>
              </a:ext>
            </a:extLst>
          </p:cNvPr>
          <p:cNvSpPr>
            <a:spLocks noGrp="1" noChangeArrowheads="1"/>
          </p:cNvSpPr>
          <p:nvPr>
            <p:ph type="ftr" sz="quarter" idx="11"/>
          </p:nvPr>
        </p:nvSpPr>
        <p:spPr>
          <a:ln/>
        </p:spPr>
        <p:txBody>
          <a:bodyPr/>
          <a:lstStyle>
            <a:lvl1pPr>
              <a:defRPr/>
            </a:lvl1pPr>
          </a:lstStyle>
          <a:p>
            <a:endParaRPr lang="fr-FR"/>
          </a:p>
        </p:txBody>
      </p:sp>
      <p:sp>
        <p:nvSpPr>
          <p:cNvPr id="7" name="Rectangle 6">
            <a:extLst>
              <a:ext uri="{FF2B5EF4-FFF2-40B4-BE49-F238E27FC236}">
                <a16:creationId xmlns:a16="http://schemas.microsoft.com/office/drawing/2014/main" id="{1CAE5838-E92F-45BD-B8E3-E1DA450D9B0A}"/>
              </a:ext>
            </a:extLst>
          </p:cNvPr>
          <p:cNvSpPr>
            <a:spLocks noGrp="1" noChangeArrowheads="1"/>
          </p:cNvSpPr>
          <p:nvPr>
            <p:ph type="sldNum" sz="quarter" idx="12"/>
          </p:nvPr>
        </p:nvSpPr>
        <p:spPr>
          <a:ln/>
        </p:spPr>
        <p:txBody>
          <a:bodyPr/>
          <a:lstStyle>
            <a:lvl1pPr>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143072585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srcRect/>
          <a:stretch>
            <a:fillRect/>
          </a:stretch>
        </a:blip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70ADF61D-E5C1-4789-9901-A6E61C4C5C9A}"/>
              </a:ext>
            </a:extLst>
          </p:cNvPr>
          <p:cNvSpPr>
            <a:spLocks noGrp="1" noChangeArrowheads="1"/>
          </p:cNvSpPr>
          <p:nvPr>
            <p:ph type="title"/>
          </p:nvPr>
        </p:nvSpPr>
        <p:spPr bwMode="auto">
          <a:xfrm>
            <a:off x="457200" y="274638"/>
            <a:ext cx="82296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s-ES" altLang="zh-CN"/>
              <a:t>Haga clic para cambiar el estilo de título	</a:t>
            </a:r>
          </a:p>
        </p:txBody>
      </p:sp>
      <p:sp>
        <p:nvSpPr>
          <p:cNvPr id="1027" name="Rectangle 3">
            <a:extLst>
              <a:ext uri="{FF2B5EF4-FFF2-40B4-BE49-F238E27FC236}">
                <a16:creationId xmlns:a16="http://schemas.microsoft.com/office/drawing/2014/main" id="{451F0747-202D-4A03-B152-26E179DA1FE6}"/>
              </a:ext>
            </a:extLst>
          </p:cNvPr>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zh-CN"/>
              <a:t>Haga clic para modificar el estilo de texto del patrón</a:t>
            </a:r>
          </a:p>
          <a:p>
            <a:pPr lvl="1"/>
            <a:r>
              <a:rPr lang="es-ES" altLang="zh-CN"/>
              <a:t>Segundo nivel</a:t>
            </a:r>
          </a:p>
          <a:p>
            <a:pPr lvl="2"/>
            <a:r>
              <a:rPr lang="es-ES" altLang="zh-CN"/>
              <a:t>Tercer nivel</a:t>
            </a:r>
          </a:p>
          <a:p>
            <a:pPr lvl="3"/>
            <a:r>
              <a:rPr lang="es-ES" altLang="zh-CN"/>
              <a:t>Cuarto nivel</a:t>
            </a:r>
          </a:p>
          <a:p>
            <a:pPr lvl="4"/>
            <a:r>
              <a:rPr lang="es-ES" altLang="zh-CN"/>
              <a:t>Quinto nivel</a:t>
            </a:r>
          </a:p>
        </p:txBody>
      </p:sp>
      <p:sp>
        <p:nvSpPr>
          <p:cNvPr id="1028" name="Rectangle 4">
            <a:extLst>
              <a:ext uri="{FF2B5EF4-FFF2-40B4-BE49-F238E27FC236}">
                <a16:creationId xmlns:a16="http://schemas.microsoft.com/office/drawing/2014/main" id="{AEAD8AAC-2A10-47CC-821F-BA45900DF349}"/>
              </a:ext>
            </a:extLst>
          </p:cNvPr>
          <p:cNvSpPr>
            <a:spLocks noGrp="1" noChangeArrowheads="1"/>
          </p:cNvSpPr>
          <p:nvPr>
            <p:ph type="dt" sz="half" idx="2"/>
          </p:nvPr>
        </p:nvSpPr>
        <p:spPr bwMode="auto">
          <a:xfrm>
            <a:off x="457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sz="1400">
                <a:ea typeface="宋体" panose="02010600030101010101" pitchFamily="2" charset="-122"/>
              </a:defRPr>
            </a:lvl1pPr>
          </a:lstStyle>
          <a:p>
            <a:fld id="{7CF18E27-84C5-4471-93B8-80DE9FA7FCEA}" type="datetimeFigureOut">
              <a:rPr lang="fr-FR" smtClean="0"/>
              <a:t>29/10/2022</a:t>
            </a:fld>
            <a:endParaRPr lang="fr-FR"/>
          </a:p>
        </p:txBody>
      </p:sp>
      <p:sp>
        <p:nvSpPr>
          <p:cNvPr id="1029" name="Rectangle 5">
            <a:extLst>
              <a:ext uri="{FF2B5EF4-FFF2-40B4-BE49-F238E27FC236}">
                <a16:creationId xmlns:a16="http://schemas.microsoft.com/office/drawing/2014/main" id="{E9A47AB9-21F5-4823-8216-93B20A4AE983}"/>
              </a:ext>
            </a:extLst>
          </p:cNvPr>
          <p:cNvSpPr>
            <a:spLocks noGrp="1" noChangeArrowheads="1"/>
          </p:cNvSpPr>
          <p:nvPr>
            <p:ph type="ftr" sz="quarter" idx="3"/>
          </p:nvPr>
        </p:nvSpPr>
        <p:spPr bwMode="auto">
          <a:xfrm>
            <a:off x="3124200" y="6245225"/>
            <a:ext cx="2895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ctr" eaLnBrk="1" hangingPunct="1">
              <a:defRPr sz="1400">
                <a:ea typeface="宋体" panose="02010600030101010101" pitchFamily="2" charset="-122"/>
              </a:defRPr>
            </a:lvl1pPr>
          </a:lstStyle>
          <a:p>
            <a:endParaRPr lang="fr-FR"/>
          </a:p>
        </p:txBody>
      </p:sp>
      <p:sp>
        <p:nvSpPr>
          <p:cNvPr id="1030" name="Rectangle 6">
            <a:extLst>
              <a:ext uri="{FF2B5EF4-FFF2-40B4-BE49-F238E27FC236}">
                <a16:creationId xmlns:a16="http://schemas.microsoft.com/office/drawing/2014/main" id="{6FAA5B99-7311-4BEF-94A3-7EA9D1A0C2EA}"/>
              </a:ext>
            </a:extLst>
          </p:cNvPr>
          <p:cNvSpPr>
            <a:spLocks noGrp="1" noChangeArrowheads="1"/>
          </p:cNvSpPr>
          <p:nvPr>
            <p:ph type="sldNum" sz="quarter" idx="4"/>
          </p:nvPr>
        </p:nvSpPr>
        <p:spPr bwMode="auto">
          <a:xfrm>
            <a:off x="6553200" y="6245225"/>
            <a:ext cx="2133600" cy="476250"/>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sz="1400" smtClean="0">
                <a:ea typeface="宋体" panose="02010600030101010101" pitchFamily="2" charset="-122"/>
              </a:defRPr>
            </a:lvl1pPr>
          </a:lstStyle>
          <a:p>
            <a:fld id="{D672165F-C6C7-4ACD-9EC4-BAD38C395378}" type="slidenum">
              <a:rPr lang="fr-FR" smtClean="0"/>
              <a:t>‹N°›</a:t>
            </a:fld>
            <a:endParaRPr lang="fr-FR"/>
          </a:p>
        </p:txBody>
      </p:sp>
    </p:spTree>
    <p:extLst>
      <p:ext uri="{BB962C8B-B14F-4D97-AF65-F5344CB8AC3E}">
        <p14:creationId xmlns:p14="http://schemas.microsoft.com/office/powerpoint/2010/main" val="3025295532"/>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rtl="0" eaLnBrk="1" fontAlgn="base" hangingPunct="1">
        <a:spcBef>
          <a:spcPct val="0"/>
        </a:spcBef>
        <a:spcAft>
          <a:spcPct val="0"/>
        </a:spcAft>
        <a:defRPr sz="4400" kern="1200">
          <a:solidFill>
            <a:schemeClr val="tx2"/>
          </a:solidFill>
          <a:latin typeface="+mj-lt"/>
          <a:ea typeface="+mj-ea"/>
          <a:cs typeface="+mj-cs"/>
        </a:defRPr>
      </a:lvl1pPr>
      <a:lvl2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2pPr>
      <a:lvl3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3pPr>
      <a:lvl4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4pPr>
      <a:lvl5pPr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5pPr>
      <a:lvl6pPr marL="4572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6pPr>
      <a:lvl7pPr marL="9144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7pPr>
      <a:lvl8pPr marL="13716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8pPr>
      <a:lvl9pPr marL="1828800" algn="ctr" rtl="0" eaLnBrk="1" fontAlgn="base" hangingPunct="1">
        <a:spcBef>
          <a:spcPct val="0"/>
        </a:spcBef>
        <a:spcAft>
          <a:spcPct val="0"/>
        </a:spcAft>
        <a:defRPr sz="4400">
          <a:solidFill>
            <a:schemeClr val="tx2"/>
          </a:solidFill>
          <a:latin typeface="Arial" panose="020B0604020202020204" pitchFamily="34" charset="0"/>
          <a:cs typeface="Arial" panose="020B0604020202020204" pitchFamily="34" charset="0"/>
        </a:defRPr>
      </a:lvl9pPr>
    </p:titleStyle>
    <p:bodyStyle>
      <a:lvl1pPr marL="342900" indent="-342900" algn="l" rtl="0" eaLnBrk="1" fontAlgn="base" hangingPunct="1">
        <a:spcBef>
          <a:spcPct val="20000"/>
        </a:spcBef>
        <a:spcAft>
          <a:spcPct val="0"/>
        </a:spcAft>
        <a:buChar char="•"/>
        <a:defRPr sz="3200" kern="1200">
          <a:solidFill>
            <a:schemeClr val="tx1"/>
          </a:solidFill>
          <a:latin typeface="+mn-lt"/>
          <a:ea typeface="+mn-ea"/>
          <a:cs typeface="+mn-cs"/>
        </a:defRPr>
      </a:lvl1pPr>
      <a:lvl2pPr marL="742950" indent="-285750" algn="l" rtl="0" eaLnBrk="1" fontAlgn="base" hangingPunct="1">
        <a:spcBef>
          <a:spcPct val="20000"/>
        </a:spcBef>
        <a:spcAft>
          <a:spcPct val="0"/>
        </a:spcAft>
        <a:buChar char="–"/>
        <a:defRPr sz="2800" kern="1200">
          <a:solidFill>
            <a:schemeClr val="tx1"/>
          </a:solidFill>
          <a:latin typeface="+mn-lt"/>
          <a:ea typeface="+mn-ea"/>
          <a:cs typeface="+mn-cs"/>
        </a:defRPr>
      </a:lvl2pPr>
      <a:lvl3pPr marL="1143000" indent="-228600" algn="l" rtl="0" eaLnBrk="1" fontAlgn="base" hangingPunct="1">
        <a:spcBef>
          <a:spcPct val="20000"/>
        </a:spcBef>
        <a:spcAft>
          <a:spcPct val="0"/>
        </a:spcAft>
        <a:buChar char="•"/>
        <a:defRPr sz="2400" kern="1200">
          <a:solidFill>
            <a:schemeClr val="tx1"/>
          </a:solidFill>
          <a:latin typeface="+mn-lt"/>
          <a:ea typeface="+mn-ea"/>
          <a:cs typeface="+mn-cs"/>
        </a:defRPr>
      </a:lvl3pPr>
      <a:lvl4pPr marL="1600200" indent="-228600" algn="l" rtl="0" eaLnBrk="1" fontAlgn="base" hangingPunct="1">
        <a:spcBef>
          <a:spcPct val="20000"/>
        </a:spcBef>
        <a:spcAft>
          <a:spcPct val="0"/>
        </a:spcAft>
        <a:buChar char="–"/>
        <a:defRPr sz="2000" kern="1200">
          <a:solidFill>
            <a:schemeClr val="tx1"/>
          </a:solidFill>
          <a:latin typeface="+mn-lt"/>
          <a:ea typeface="+mn-ea"/>
          <a:cs typeface="+mn-cs"/>
        </a:defRPr>
      </a:lvl4pPr>
      <a:lvl5pPr marL="2057400" indent="-228600" algn="l" rtl="0" eaLnBrk="1" fontAlgn="base" hangingPunct="1">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5">
            <a:extLst>
              <a:ext uri="{FF2B5EF4-FFF2-40B4-BE49-F238E27FC236}">
                <a16:creationId xmlns:a16="http://schemas.microsoft.com/office/drawing/2014/main" id="{EBB3D18E-3700-4F4E-803D-5381898A43CB}"/>
              </a:ext>
            </a:extLst>
          </p:cNvPr>
          <p:cNvSpPr>
            <a:spLocks noGrp="1" noChangeArrowheads="1"/>
          </p:cNvSpPr>
          <p:nvPr>
            <p:ph type="ctrTitle"/>
          </p:nvPr>
        </p:nvSpPr>
        <p:spPr>
          <a:xfrm>
            <a:off x="685800" y="2130425"/>
            <a:ext cx="7772400" cy="1470025"/>
          </a:xfrm>
        </p:spPr>
        <p:txBody>
          <a:bodyPr anchor="ctr"/>
          <a:lstStyle/>
          <a:p>
            <a:pPr rtl="1" eaLnBrk="1" hangingPunct="1"/>
            <a:r>
              <a:rPr lang="ar-DZ" sz="4000" b="1" dirty="0">
                <a:ln w="0"/>
                <a:solidFill>
                  <a:srgbClr val="C00000"/>
                </a:solidFill>
                <a:effectLst>
                  <a:outerShdw blurRad="38100" dist="19050" dir="2700000" algn="tl" rotWithShape="0">
                    <a:schemeClr val="dk1">
                      <a:alpha val="40000"/>
                    </a:schemeClr>
                  </a:outerShdw>
                </a:effectLst>
                <a:latin typeface="Times New Roman" panose="02020603050405020304" pitchFamily="18" charset="0"/>
                <a:cs typeface="Times New Roman" panose="02020603050405020304" pitchFamily="18" charset="0"/>
              </a:rPr>
              <a:t>تنظيم المشروع</a:t>
            </a:r>
            <a:endParaRPr lang="es-ES" altLang="zh-CN" sz="4000" b="1" dirty="0">
              <a:solidFill>
                <a:srgbClr val="C00000"/>
              </a:solidFill>
              <a:ea typeface="宋体" panose="02010600030101010101" pitchFamily="2" charset="-122"/>
            </a:endParaRPr>
          </a:p>
        </p:txBody>
      </p:sp>
    </p:spTree>
    <p:extLst>
      <p:ext uri="{BB962C8B-B14F-4D97-AF65-F5344CB8AC3E}">
        <p14:creationId xmlns:p14="http://schemas.microsoft.com/office/powerpoint/2010/main" val="20732666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8017DD3-7BA9-41E8-91D2-9DE289846CAA}"/>
              </a:ext>
            </a:extLst>
          </p:cNvPr>
          <p:cNvSpPr>
            <a:spLocks noGrp="1"/>
          </p:cNvSpPr>
          <p:nvPr>
            <p:ph type="title"/>
          </p:nvPr>
        </p:nvSpPr>
        <p:spPr/>
        <p:txBody>
          <a:bodyPr/>
          <a:lstStyle/>
          <a:p>
            <a:pPr algn="r" rtl="1"/>
            <a:r>
              <a:rPr lang="ar-DZ" sz="3200" b="1" dirty="0">
                <a:solidFill>
                  <a:srgbClr val="C00000"/>
                </a:solidFill>
              </a:rPr>
              <a:t>تنظيم المصفوفة</a:t>
            </a:r>
            <a:br>
              <a:rPr lang="ar-DZ" b="1" dirty="0"/>
            </a:br>
            <a:endParaRPr lang="fr-FR" sz="3200" dirty="0">
              <a:solidFill>
                <a:srgbClr val="C00000"/>
              </a:solidFill>
            </a:endParaRPr>
          </a:p>
        </p:txBody>
      </p:sp>
      <p:sp>
        <p:nvSpPr>
          <p:cNvPr id="3" name="Espace réservé du contenu 2">
            <a:extLst>
              <a:ext uri="{FF2B5EF4-FFF2-40B4-BE49-F238E27FC236}">
                <a16:creationId xmlns:a16="http://schemas.microsoft.com/office/drawing/2014/main" id="{4371ACE0-4922-40A6-B8DD-EDC94260B062}"/>
              </a:ext>
            </a:extLst>
          </p:cNvPr>
          <p:cNvSpPr>
            <a:spLocks noGrp="1"/>
          </p:cNvSpPr>
          <p:nvPr>
            <p:ph idx="1"/>
          </p:nvPr>
        </p:nvSpPr>
        <p:spPr/>
        <p:txBody>
          <a:bodyPr/>
          <a:lstStyle/>
          <a:p>
            <a:pPr algn="r" rtl="1"/>
            <a:r>
              <a:rPr lang="ar-DZ" sz="2800" dirty="0">
                <a:latin typeface="Times New Roman" panose="02020603050405020304" pitchFamily="18" charset="0"/>
                <a:cs typeface="Times New Roman" panose="02020603050405020304" pitchFamily="18" charset="0"/>
              </a:rPr>
              <a:t>يمثل هذا الشكل خليط من التنظيم الوظيفي والتنظيم  المستقل.</a:t>
            </a:r>
            <a:br>
              <a:rPr lang="ar-DZ" sz="2800" dirty="0">
                <a:latin typeface="Times New Roman" panose="02020603050405020304" pitchFamily="18" charset="0"/>
                <a:cs typeface="Times New Roman" panose="02020603050405020304" pitchFamily="18" charset="0"/>
              </a:rPr>
            </a:br>
            <a:r>
              <a:rPr lang="ar-DZ" sz="2800" dirty="0">
                <a:latin typeface="Times New Roman" panose="02020603050405020304" pitchFamily="18" charset="0"/>
                <a:cs typeface="Times New Roman" panose="02020603050405020304" pitchFamily="18" charset="0"/>
              </a:rPr>
              <a:t>تتم </a:t>
            </a:r>
            <a:r>
              <a:rPr lang="ar-DZ" sz="2800" dirty="0" err="1">
                <a:latin typeface="Times New Roman" panose="02020603050405020304" pitchFamily="18" charset="0"/>
                <a:cs typeface="Times New Roman" panose="02020603050405020304" pitchFamily="18" charset="0"/>
              </a:rPr>
              <a:t>الإستفاده</a:t>
            </a:r>
            <a:r>
              <a:rPr lang="ar-DZ" sz="2800" dirty="0">
                <a:latin typeface="Times New Roman" panose="02020603050405020304" pitchFamily="18" charset="0"/>
                <a:cs typeface="Times New Roman" panose="02020603050405020304" pitchFamily="18" charset="0"/>
              </a:rPr>
              <a:t> من بعض  ميزات التنظيم الوظيفي والمستقل والتخلص من بعض العيوب فيهما.</a:t>
            </a:r>
            <a:br>
              <a:rPr lang="ar-DZ" sz="2800" dirty="0">
                <a:latin typeface="Times New Roman" panose="02020603050405020304" pitchFamily="18" charset="0"/>
                <a:cs typeface="Times New Roman" panose="02020603050405020304" pitchFamily="18" charset="0"/>
              </a:rPr>
            </a:br>
            <a:r>
              <a:rPr lang="ar-DZ" sz="2800" dirty="0">
                <a:latin typeface="Times New Roman" panose="02020603050405020304" pitchFamily="18" charset="0"/>
                <a:cs typeface="Times New Roman" panose="02020603050405020304" pitchFamily="18" charset="0"/>
              </a:rPr>
              <a:t>يستخدم في المنظمات التي تعمل في مجالات مرتفعة التقنية .</a:t>
            </a:r>
          </a:p>
          <a:p>
            <a:pPr algn="r" rtl="1"/>
            <a:endParaRPr lang="fr-FR" dirty="0"/>
          </a:p>
        </p:txBody>
      </p:sp>
    </p:spTree>
    <p:extLst>
      <p:ext uri="{BB962C8B-B14F-4D97-AF65-F5344CB8AC3E}">
        <p14:creationId xmlns:p14="http://schemas.microsoft.com/office/powerpoint/2010/main" val="483572307"/>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D6BE97B-F3B5-490E-8B01-DCF3610022D7}"/>
              </a:ext>
            </a:extLst>
          </p:cNvPr>
          <p:cNvSpPr>
            <a:spLocks noGrp="1"/>
          </p:cNvSpPr>
          <p:nvPr>
            <p:ph type="title"/>
          </p:nvPr>
        </p:nvSpPr>
        <p:spPr/>
        <p:txBody>
          <a:bodyPr/>
          <a:lstStyle/>
          <a:p>
            <a:pPr algn="r" rtl="1"/>
            <a:r>
              <a:rPr lang="ar-DZ" sz="3600" b="1" dirty="0">
                <a:solidFill>
                  <a:srgbClr val="C00000"/>
                </a:solidFill>
              </a:rPr>
              <a:t>الشكل 3</a:t>
            </a:r>
            <a:endParaRPr lang="fr-FR" sz="3600" b="1" dirty="0">
              <a:solidFill>
                <a:srgbClr val="C00000"/>
              </a:solidFill>
            </a:endParaRPr>
          </a:p>
        </p:txBody>
      </p:sp>
      <p:pic>
        <p:nvPicPr>
          <p:cNvPr id="5" name="Espace réservé du contenu 4">
            <a:extLst>
              <a:ext uri="{FF2B5EF4-FFF2-40B4-BE49-F238E27FC236}">
                <a16:creationId xmlns:a16="http://schemas.microsoft.com/office/drawing/2014/main" id="{183788A0-DDB1-481D-B4BA-0FAC04D8882A}"/>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14597" y="1753848"/>
            <a:ext cx="7854846" cy="4257207"/>
          </a:xfrm>
        </p:spPr>
      </p:pic>
    </p:spTree>
    <p:extLst>
      <p:ext uri="{BB962C8B-B14F-4D97-AF65-F5344CB8AC3E}">
        <p14:creationId xmlns:p14="http://schemas.microsoft.com/office/powerpoint/2010/main" val="4192617521"/>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32169A-742D-4C6D-9D74-6D9F5234DBC3}"/>
              </a:ext>
            </a:extLst>
          </p:cNvPr>
          <p:cNvSpPr>
            <a:spLocks noGrp="1"/>
          </p:cNvSpPr>
          <p:nvPr>
            <p:ph type="title"/>
          </p:nvPr>
        </p:nvSpPr>
        <p:spPr/>
        <p:txBody>
          <a:bodyPr/>
          <a:lstStyle/>
          <a:p>
            <a:pPr algn="r"/>
            <a:r>
              <a:rPr lang="ar-DZ" sz="3200" b="1" dirty="0">
                <a:solidFill>
                  <a:srgbClr val="C00000"/>
                </a:solidFill>
                <a:latin typeface="Times New Roman" panose="02020603050405020304" pitchFamily="18" charset="0"/>
                <a:cs typeface="Times New Roman" panose="02020603050405020304" pitchFamily="18" charset="0"/>
              </a:rPr>
              <a:t>أنواع تنظيم المصفوفة</a:t>
            </a:r>
            <a:br>
              <a:rPr lang="ar-DZ" sz="3200" b="1" dirty="0">
                <a:solidFill>
                  <a:srgbClr val="C00000"/>
                </a:solidFill>
                <a:latin typeface="Times New Roman" panose="02020603050405020304" pitchFamily="18" charset="0"/>
                <a:cs typeface="Times New Roman" panose="02020603050405020304" pitchFamily="18" charset="0"/>
              </a:rPr>
            </a:br>
            <a:endParaRPr lang="fr-FR" sz="3200"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2D7225B7-017A-4093-A111-80E72B81E1D2}"/>
              </a:ext>
            </a:extLst>
          </p:cNvPr>
          <p:cNvSpPr>
            <a:spLocks noGrp="1"/>
          </p:cNvSpPr>
          <p:nvPr>
            <p:ph idx="1"/>
          </p:nvPr>
        </p:nvSpPr>
        <p:spPr/>
        <p:txBody>
          <a:bodyPr/>
          <a:lstStyle/>
          <a:p>
            <a:pPr algn="r" rtl="1"/>
            <a:r>
              <a:rPr lang="ar-DZ" dirty="0">
                <a:latin typeface="Times New Roman" panose="02020603050405020304" pitchFamily="18" charset="0"/>
                <a:cs typeface="Times New Roman" panose="02020603050405020304" pitchFamily="18" charset="0"/>
              </a:rPr>
              <a:t>1</a:t>
            </a:r>
            <a:r>
              <a:rPr lang="ar-DZ" sz="2800" dirty="0">
                <a:latin typeface="Times New Roman" panose="02020603050405020304" pitchFamily="18" charset="0"/>
                <a:cs typeface="Times New Roman" panose="02020603050405020304" pitchFamily="18" charset="0"/>
              </a:rPr>
              <a:t>- المصفوفة القوية:  وتسمى كذلك مصفوفة المشروع، وتكون خصائصها اقرب الى المشروع المستقل، لكن مع بقاء العلاقة مع المنظمة الام.</a:t>
            </a:r>
            <a:br>
              <a:rPr lang="ar-DZ" sz="2800" dirty="0">
                <a:latin typeface="Times New Roman" panose="02020603050405020304" pitchFamily="18" charset="0"/>
                <a:cs typeface="Times New Roman" panose="02020603050405020304" pitchFamily="18" charset="0"/>
              </a:rPr>
            </a:br>
            <a:r>
              <a:rPr lang="ar-DZ" sz="2800" dirty="0">
                <a:latin typeface="Times New Roman" panose="02020603050405020304" pitchFamily="18" charset="0"/>
                <a:cs typeface="Times New Roman" panose="02020603050405020304" pitchFamily="18" charset="0"/>
              </a:rPr>
              <a:t>2- المصفوفة الوظيفية:  وتسمى كذلك المصفوفة الضعيفة، وتكون خصائصها اقرب الى المشروع الوظيفي، لكن يتمتع بجزء من استقلالية المشروع المستقل. </a:t>
            </a:r>
            <a:br>
              <a:rPr lang="ar-DZ" sz="2800" dirty="0">
                <a:latin typeface="Times New Roman" panose="02020603050405020304" pitchFamily="18" charset="0"/>
                <a:cs typeface="Times New Roman" panose="02020603050405020304" pitchFamily="18" charset="0"/>
              </a:rPr>
            </a:br>
            <a:r>
              <a:rPr lang="ar-DZ" sz="2800" dirty="0">
                <a:latin typeface="Times New Roman" panose="02020603050405020304" pitchFamily="18" charset="0"/>
                <a:cs typeface="Times New Roman" panose="02020603050405020304" pitchFamily="18" charset="0"/>
              </a:rPr>
              <a:t>3- المصفوفة المتوازنة:  خصائصها تقع بين النوعين السابقين.</a:t>
            </a:r>
          </a:p>
          <a:p>
            <a:pPr algn="r" rtl="1"/>
            <a:endParaRPr lang="fr-FR" dirty="0"/>
          </a:p>
        </p:txBody>
      </p:sp>
    </p:spTree>
    <p:extLst>
      <p:ext uri="{BB962C8B-B14F-4D97-AF65-F5344CB8AC3E}">
        <p14:creationId xmlns:p14="http://schemas.microsoft.com/office/powerpoint/2010/main" val="1603577012"/>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7C655B1-1C96-4C2E-8AFE-27EF20BCF408}"/>
              </a:ext>
            </a:extLst>
          </p:cNvPr>
          <p:cNvSpPr>
            <a:spLocks noGrp="1"/>
          </p:cNvSpPr>
          <p:nvPr>
            <p:ph type="title"/>
          </p:nvPr>
        </p:nvSpPr>
        <p:spPr>
          <a:xfrm>
            <a:off x="457200" y="204680"/>
            <a:ext cx="8229600" cy="1075480"/>
          </a:xfrm>
        </p:spPr>
        <p:txBody>
          <a:bodyPr/>
          <a:lstStyle/>
          <a:p>
            <a:pPr algn="r" rtl="1"/>
            <a:r>
              <a:rPr lang="ar-DZ" sz="3200" b="1" dirty="0">
                <a:solidFill>
                  <a:srgbClr val="C00000"/>
                </a:solidFill>
                <a:latin typeface="Times New Roman" panose="02020603050405020304" pitchFamily="18" charset="0"/>
                <a:cs typeface="Times New Roman" panose="02020603050405020304" pitchFamily="18" charset="0"/>
              </a:rPr>
              <a:t>المبحث الثاني: مزايا و عيوب الاشكال التنظيمية  في المشروع واختيار الصيغة التنظيمية للمشروع. </a:t>
            </a:r>
            <a:br>
              <a:rPr lang="ar-DZ" sz="3200" b="1" dirty="0">
                <a:solidFill>
                  <a:srgbClr val="C00000"/>
                </a:solidFill>
                <a:latin typeface="Times New Roman" panose="02020603050405020304" pitchFamily="18" charset="0"/>
                <a:cs typeface="Times New Roman" panose="02020603050405020304" pitchFamily="18" charset="0"/>
              </a:rPr>
            </a:br>
            <a:r>
              <a:rPr lang="ar-DZ" sz="3200" b="1" dirty="0">
                <a:solidFill>
                  <a:srgbClr val="C00000"/>
                </a:solidFill>
                <a:latin typeface="Times New Roman" panose="02020603050405020304" pitchFamily="18" charset="0"/>
                <a:cs typeface="Times New Roman" panose="02020603050405020304" pitchFamily="18" charset="0"/>
              </a:rPr>
              <a:t>المطلب الأول: إيجابيات الاشكال التنظيمية للشروع.</a:t>
            </a:r>
            <a:endParaRPr lang="fr-FR" sz="3200" b="1"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8D3ABECD-BADE-47F9-8DD6-47C36486BA37}"/>
              </a:ext>
            </a:extLst>
          </p:cNvPr>
          <p:cNvSpPr>
            <a:spLocks noGrp="1"/>
          </p:cNvSpPr>
          <p:nvPr>
            <p:ph idx="1"/>
          </p:nvPr>
        </p:nvSpPr>
        <p:spPr>
          <a:xfrm>
            <a:off x="457200" y="1603717"/>
            <a:ext cx="8229600" cy="4917004"/>
          </a:xfrm>
        </p:spPr>
        <p:txBody>
          <a:bodyPr/>
          <a:lstStyle/>
          <a:p>
            <a:pPr marL="324000" indent="-324000" algn="just" rtl="1"/>
            <a:r>
              <a:rPr lang="ar-DZ" sz="2800" dirty="0">
                <a:solidFill>
                  <a:srgbClr val="00B050"/>
                </a:solidFill>
                <a:latin typeface="Times New Roman" panose="02020603050405020304" pitchFamily="18" charset="0"/>
                <a:cs typeface="Times New Roman" panose="02020603050405020304" pitchFamily="18" charset="0"/>
              </a:rPr>
              <a:t>مزيا المشروع كجزء من التنظيم الوظيفي </a:t>
            </a:r>
          </a:p>
          <a:p>
            <a:pPr marL="324000" indent="-324000" algn="just" rtl="1"/>
            <a:r>
              <a:rPr lang="ar-DZ" sz="2800" dirty="0">
                <a:latin typeface="Times New Roman" panose="02020603050405020304" pitchFamily="18" charset="0"/>
                <a:cs typeface="Times New Roman" panose="02020603050405020304" pitchFamily="18" charset="0"/>
              </a:rPr>
              <a:t>أ-توجد أقصى مرونة في استخدام العاملين فعند اختيار القسم الوظيفي المناسب لتولي المشروع، سيكون هذا القسم قاعدة لتسيير أعمال المشروع، ويصبح لدى الأفراد العاملين في هذا القسم خبرة تقنية أيضًا، ويتم تعيين الخبراء للمشروع بصورة مؤقتة.</a:t>
            </a:r>
          </a:p>
          <a:p>
            <a:pPr marL="324000" indent="-324000" algn="just" rtl="1"/>
            <a:r>
              <a:rPr lang="ar-DZ" sz="2800" dirty="0">
                <a:latin typeface="Times New Roman" panose="02020603050405020304" pitchFamily="18" charset="0"/>
                <a:cs typeface="Times New Roman" panose="02020603050405020304" pitchFamily="18" charset="0"/>
              </a:rPr>
              <a:t>ب-يمكن استغلال الخبراء الأفراد في العديد من المشروعات المختلفة، فيمكن تحويل الأفراد من وإلى المشروعات المختلفة بسهولة.</a:t>
            </a:r>
          </a:p>
          <a:p>
            <a:pPr marL="324000" indent="-324000" algn="just" rtl="1"/>
            <a:r>
              <a:rPr lang="ar-DZ" sz="2800" dirty="0">
                <a:latin typeface="Times New Roman" panose="02020603050405020304" pitchFamily="18" charset="0"/>
                <a:cs typeface="Times New Roman" panose="02020603050405020304" pitchFamily="18" charset="0"/>
              </a:rPr>
              <a:t>جـ-يمكن تجميع المتخصصين في هذا القسم الوظيفي ليشتركوا في المعرفة والخبرة.</a:t>
            </a:r>
          </a:p>
          <a:p>
            <a:pPr marL="324000" indent="-324000" algn="just" rtl="1"/>
            <a:r>
              <a:rPr lang="ar-DZ" sz="2800" dirty="0">
                <a:latin typeface="Times New Roman" panose="02020603050405020304" pitchFamily="18" charset="0"/>
                <a:cs typeface="Times New Roman" panose="02020603050405020304" pitchFamily="18" charset="0"/>
              </a:rPr>
              <a:t>د- يخدم القسم الوظيفي أيضًا كقاعدة للاستمرارية الفنية عندما يختار الأفراد ترك المشروع أو تختار المنظمة الأم ذلك.</a:t>
            </a:r>
          </a:p>
          <a:p>
            <a:pPr marL="0" indent="0" algn="just" rtl="1">
              <a:buNone/>
            </a:pPr>
            <a:endParaRPr lang="ar-DZ" sz="2800" dirty="0">
              <a:latin typeface="Times New Roman" panose="02020603050405020304" pitchFamily="18" charset="0"/>
              <a:cs typeface="Times New Roman" panose="02020603050405020304" pitchFamily="18" charset="0"/>
            </a:endParaRPr>
          </a:p>
          <a:p>
            <a:pPr marL="0" indent="0" algn="r" rtl="1">
              <a:buNone/>
            </a:pPr>
            <a:endParaRPr lang="fr-FR" sz="2800" dirty="0">
              <a:solidFill>
                <a:srgbClr val="00B05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831649220"/>
      </p:ext>
    </p:extLst>
  </p:cSld>
  <p:clrMapOvr>
    <a:masterClrMapping/>
  </p:clrMapOvr>
  <mc:AlternateContent xmlns:mc="http://schemas.openxmlformats.org/markup-compatibility/2006" xmlns:p14="http://schemas.microsoft.com/office/powerpoint/2010/main">
    <mc:Choice Requires="p14">
      <p:transition p14:dur="100">
        <p:cut/>
      </p:transition>
    </mc:Choice>
    <mc:Fallback xmlns="">
      <p:transition>
        <p:cu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B9BCDE9-0AEF-4F33-85DA-CE9012129821}"/>
              </a:ext>
            </a:extLst>
          </p:cNvPr>
          <p:cNvSpPr>
            <a:spLocks noGrp="1"/>
          </p:cNvSpPr>
          <p:nvPr>
            <p:ph type="title"/>
          </p:nvPr>
        </p:nvSpPr>
        <p:spPr/>
        <p:txBody>
          <a:bodyPr/>
          <a:lstStyle/>
          <a:p>
            <a:pPr algn="r" rtl="1"/>
            <a:r>
              <a:rPr lang="ar-DZ" sz="3200" b="1" dirty="0">
                <a:solidFill>
                  <a:srgbClr val="00B050"/>
                </a:solidFill>
              </a:rPr>
              <a:t>مزيا تنظيم المشروع المستقل</a:t>
            </a:r>
            <a:r>
              <a:rPr lang="ar-DZ" sz="3200" dirty="0">
                <a:solidFill>
                  <a:srgbClr val="00B050"/>
                </a:solidFill>
              </a:rPr>
              <a:t>  </a:t>
            </a:r>
            <a:endParaRPr lang="fr-FR" sz="3200" dirty="0">
              <a:solidFill>
                <a:srgbClr val="00B050"/>
              </a:solidFill>
            </a:endParaRPr>
          </a:p>
        </p:txBody>
      </p:sp>
      <p:sp>
        <p:nvSpPr>
          <p:cNvPr id="3" name="Espace réservé du contenu 2">
            <a:extLst>
              <a:ext uri="{FF2B5EF4-FFF2-40B4-BE49-F238E27FC236}">
                <a16:creationId xmlns:a16="http://schemas.microsoft.com/office/drawing/2014/main" id="{9F0F0B4E-B8DE-4CD3-905C-46E9F5342B58}"/>
              </a:ext>
            </a:extLst>
          </p:cNvPr>
          <p:cNvSpPr>
            <a:spLocks noGrp="1"/>
          </p:cNvSpPr>
          <p:nvPr>
            <p:ph idx="1"/>
          </p:nvPr>
        </p:nvSpPr>
        <p:spPr/>
        <p:txBody>
          <a:bodyPr/>
          <a:lstStyle/>
          <a:p>
            <a:pPr algn="r" rtl="1"/>
            <a:r>
              <a:rPr lang="ar-DZ" sz="2800" dirty="0">
                <a:latin typeface="Times New Roman" panose="02020603050405020304" pitchFamily="18" charset="0"/>
                <a:cs typeface="Times New Roman" panose="02020603050405020304" pitchFamily="18" charset="0"/>
              </a:rPr>
              <a:t>أ- يكون لمدير المشروع السلطة الكاملة على المشروع.</a:t>
            </a:r>
          </a:p>
          <a:p>
            <a:pPr algn="r" rtl="1"/>
            <a:r>
              <a:rPr lang="ar-DZ" sz="2800" dirty="0">
                <a:latin typeface="Times New Roman" panose="02020603050405020304" pitchFamily="18" charset="0"/>
                <a:cs typeface="Times New Roman" panose="02020603050405020304" pitchFamily="18" charset="0"/>
              </a:rPr>
              <a:t>ب- يكون كل أعضاء قوة العمل في المشروع </a:t>
            </a:r>
            <a:r>
              <a:rPr lang="ar-DZ" sz="2800" dirty="0" err="1">
                <a:latin typeface="Times New Roman" panose="02020603050405020304" pitchFamily="18" charset="0"/>
                <a:cs typeface="Times New Roman" panose="02020603050405020304" pitchFamily="18" charset="0"/>
              </a:rPr>
              <a:t>مسؤوليين</a:t>
            </a:r>
            <a:r>
              <a:rPr lang="ar-DZ" sz="2800" dirty="0">
                <a:latin typeface="Times New Roman" panose="02020603050405020304" pitchFamily="18" charset="0"/>
                <a:cs typeface="Times New Roman" panose="02020603050405020304" pitchFamily="18" charset="0"/>
              </a:rPr>
              <a:t> مسؤولية مباشرة أمام مدير المشروع.</a:t>
            </a:r>
          </a:p>
          <a:p>
            <a:pPr algn="r" rtl="1"/>
            <a:r>
              <a:rPr lang="ar-DZ" sz="2800" dirty="0">
                <a:latin typeface="Times New Roman" panose="02020603050405020304" pitchFamily="18" charset="0"/>
                <a:cs typeface="Times New Roman" panose="02020603050405020304" pitchFamily="18" charset="0"/>
              </a:rPr>
              <a:t>ت- يتصل مدير المشروع مباشرة مع الإدارة العليا للمنظمة الأم، وهذا يؤدي إلى تقصير خطوط الاتصال بين المشروع والمنظمة الأم.</a:t>
            </a:r>
          </a:p>
          <a:p>
            <a:pPr algn="r" rtl="1"/>
            <a:r>
              <a:rPr lang="ar-DZ" sz="2800" dirty="0">
                <a:latin typeface="Times New Roman" panose="02020603050405020304" pitchFamily="18" charset="0"/>
                <a:cs typeface="Times New Roman" panose="02020603050405020304" pitchFamily="18" charset="0"/>
              </a:rPr>
              <a:t>ث- سرعة عالية في الاستجابة لمتطلبات العملاء وذلك لقدرة المدير على اتخاذ القرارات السريعة مباشرة ودون الرجوع إلى الإدارة العليا.</a:t>
            </a:r>
          </a:p>
          <a:p>
            <a:pPr algn="r" rtl="1"/>
            <a:r>
              <a:rPr lang="ar-DZ" sz="2800" dirty="0">
                <a:latin typeface="Times New Roman" panose="02020603050405020304" pitchFamily="18" charset="0"/>
                <a:cs typeface="Times New Roman" panose="02020603050405020304" pitchFamily="18" charset="0"/>
              </a:rPr>
              <a:t>ج- المشروعات ذات التنظيم المستقل تكون بسيطة ومرنة، الأمر الذي يجعلها سهلة الفهم والتنفيذ.</a:t>
            </a:r>
          </a:p>
        </p:txBody>
      </p:sp>
    </p:spTree>
    <p:extLst>
      <p:ext uri="{BB962C8B-B14F-4D97-AF65-F5344CB8AC3E}">
        <p14:creationId xmlns:p14="http://schemas.microsoft.com/office/powerpoint/2010/main" val="102823715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BCE9185-56CB-44D2-BCAD-0F3A35880DA2}"/>
              </a:ext>
            </a:extLst>
          </p:cNvPr>
          <p:cNvSpPr>
            <a:spLocks noGrp="1"/>
          </p:cNvSpPr>
          <p:nvPr>
            <p:ph type="title"/>
          </p:nvPr>
        </p:nvSpPr>
        <p:spPr>
          <a:xfrm>
            <a:off x="457200" y="98474"/>
            <a:ext cx="8229600" cy="633363"/>
          </a:xfrm>
        </p:spPr>
        <p:txBody>
          <a:bodyPr/>
          <a:lstStyle/>
          <a:p>
            <a:pPr algn="r"/>
            <a:r>
              <a:rPr lang="ar-DZ" b="1" dirty="0">
                <a:latin typeface="Times New Roman" panose="02020603050405020304" pitchFamily="18" charset="0"/>
                <a:cs typeface="Times New Roman" panose="02020603050405020304" pitchFamily="18" charset="0"/>
              </a:rPr>
              <a:t> </a:t>
            </a:r>
            <a:r>
              <a:rPr lang="ar-DZ" sz="3200" b="1" dirty="0">
                <a:solidFill>
                  <a:srgbClr val="00B050"/>
                </a:solidFill>
                <a:latin typeface="Times New Roman" panose="02020603050405020304" pitchFamily="18" charset="0"/>
                <a:cs typeface="Times New Roman" panose="02020603050405020304" pitchFamily="18" charset="0"/>
              </a:rPr>
              <a:t>مزايا تنظيم المصفوفة:</a:t>
            </a:r>
            <a:endParaRPr lang="fr-FR" b="1" dirty="0">
              <a:solidFill>
                <a:srgbClr val="00B05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830E1FB2-46A3-4668-A12A-C797948A4862}"/>
              </a:ext>
            </a:extLst>
          </p:cNvPr>
          <p:cNvSpPr>
            <a:spLocks noGrp="1"/>
          </p:cNvSpPr>
          <p:nvPr>
            <p:ph idx="1"/>
          </p:nvPr>
        </p:nvSpPr>
        <p:spPr>
          <a:xfrm>
            <a:off x="457200" y="731838"/>
            <a:ext cx="8229600" cy="5394326"/>
          </a:xfrm>
        </p:spPr>
        <p:txBody>
          <a:bodyPr/>
          <a:lstStyle/>
          <a:p>
            <a:pPr algn="just" rtl="1"/>
            <a:r>
              <a:rPr lang="ar-DZ" sz="2800" dirty="0"/>
              <a:t>أ- يكون المشروع هو نقطة التأكيد، فيتحمل فرد واحد وهو مدير المشروع مسؤولية إدارة المشروع، لإتمامه في الوقت المحدد وفي إطار التكلفة المحددة، وطبقًا للجودة والمواصفات الموضوعة. ويشترك تنظيم المصفوفة في هذه الميزة مع صيغة تنظيم المشروع المستقل.</a:t>
            </a:r>
          </a:p>
          <a:p>
            <a:pPr algn="just" rtl="1"/>
            <a:r>
              <a:rPr lang="ar-DZ" sz="2800" dirty="0"/>
              <a:t>ب- تقليل الازدواج اللازم بهيكل صيغة تنظيم المشروع المستقل، حيث في تنظيم المصفوفة يكون هناك استغلال أمثل لكافة الموارد البشرية والمادية والمالية.</a:t>
            </a:r>
          </a:p>
          <a:p>
            <a:pPr algn="just" rtl="1"/>
            <a:r>
              <a:rPr lang="ar-DZ" sz="2800" dirty="0"/>
              <a:t>ت- يوجد قلق أقل لدى فريق المشروع مقارنة بصيغة تنظيم المشروع المستقل.</a:t>
            </a:r>
          </a:p>
          <a:p>
            <a:pPr algn="just" rtl="1"/>
            <a:r>
              <a:rPr lang="ar-DZ" sz="2800" dirty="0"/>
              <a:t>ث- وتكون درجة الاستجابة للعملاء عالية.</a:t>
            </a:r>
          </a:p>
          <a:p>
            <a:pPr algn="just" rtl="1"/>
            <a:r>
              <a:rPr lang="ar-DZ" sz="2800" dirty="0"/>
              <a:t>ج- هناك ميل بالاتساق مع سياسات وممارسات وإجراءات المنظمة الأم.</a:t>
            </a:r>
          </a:p>
        </p:txBody>
      </p:sp>
    </p:spTree>
    <p:extLst>
      <p:ext uri="{BB962C8B-B14F-4D97-AF65-F5344CB8AC3E}">
        <p14:creationId xmlns:p14="http://schemas.microsoft.com/office/powerpoint/2010/main" val="589153578"/>
      </p:ext>
    </p:extLst>
  </p:cSld>
  <p:clrMapOvr>
    <a:masterClrMapping/>
  </p:clrMapOvr>
  <p:transition spd="med">
    <p:pull/>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94255F-F8D1-41C4-9309-B72F273D7946}"/>
              </a:ext>
            </a:extLst>
          </p:cNvPr>
          <p:cNvSpPr>
            <a:spLocks noGrp="1"/>
          </p:cNvSpPr>
          <p:nvPr>
            <p:ph type="title"/>
          </p:nvPr>
        </p:nvSpPr>
        <p:spPr>
          <a:xfrm>
            <a:off x="457200" y="274638"/>
            <a:ext cx="8229600" cy="684732"/>
          </a:xfrm>
        </p:spPr>
        <p:txBody>
          <a:bodyPr/>
          <a:lstStyle/>
          <a:p>
            <a:pPr algn="r" rtl="1"/>
            <a:br>
              <a:rPr lang="ar-DZ" sz="3200" b="1" dirty="0">
                <a:solidFill>
                  <a:srgbClr val="C00000"/>
                </a:solidFill>
                <a:latin typeface="Times New Roman" panose="02020603050405020304" pitchFamily="18" charset="0"/>
                <a:cs typeface="Times New Roman" panose="02020603050405020304" pitchFamily="18" charset="0"/>
              </a:rPr>
            </a:br>
            <a:r>
              <a:rPr lang="ar-DZ" sz="3200" b="1" dirty="0">
                <a:solidFill>
                  <a:srgbClr val="C00000"/>
                </a:solidFill>
                <a:latin typeface="Times New Roman" panose="02020603050405020304" pitchFamily="18" charset="0"/>
                <a:cs typeface="Times New Roman" panose="02020603050405020304" pitchFamily="18" charset="0"/>
              </a:rPr>
              <a:t>المطلب الثاني: </a:t>
            </a:r>
            <a:r>
              <a:rPr lang="ar-DZ" sz="3200" dirty="0">
                <a:solidFill>
                  <a:srgbClr val="C00000"/>
                </a:solidFill>
                <a:latin typeface="Times New Roman" panose="02020603050405020304" pitchFamily="18" charset="0"/>
                <a:cs typeface="Times New Roman" panose="02020603050405020304" pitchFamily="18" charset="0"/>
              </a:rPr>
              <a:t>سلبيات الاشكال التنظيمية للمشروع </a:t>
            </a:r>
            <a:r>
              <a:rPr lang="ar-DZ" sz="3600" dirty="0">
                <a:solidFill>
                  <a:srgbClr val="C00000"/>
                </a:solidFill>
                <a:latin typeface="Times New Roman" panose="02020603050405020304" pitchFamily="18" charset="0"/>
                <a:cs typeface="Times New Roman" panose="02020603050405020304" pitchFamily="18" charset="0"/>
              </a:rPr>
              <a:t>.</a:t>
            </a:r>
            <a:br>
              <a:rPr lang="ar-DZ" sz="3600" dirty="0">
                <a:solidFill>
                  <a:srgbClr val="C00000"/>
                </a:solidFill>
                <a:latin typeface="Times New Roman" panose="02020603050405020304" pitchFamily="18" charset="0"/>
                <a:cs typeface="Times New Roman" panose="02020603050405020304" pitchFamily="18" charset="0"/>
              </a:rPr>
            </a:br>
            <a:endParaRPr lang="fr-FR" sz="3600" dirty="0">
              <a:solidFill>
                <a:srgbClr val="C00000"/>
              </a:solidFill>
            </a:endParaRPr>
          </a:p>
        </p:txBody>
      </p:sp>
      <p:sp>
        <p:nvSpPr>
          <p:cNvPr id="3" name="Espace réservé du contenu 2">
            <a:extLst>
              <a:ext uri="{FF2B5EF4-FFF2-40B4-BE49-F238E27FC236}">
                <a16:creationId xmlns:a16="http://schemas.microsoft.com/office/drawing/2014/main" id="{F4020A7B-3ED2-4088-B27A-1D5F24276283}"/>
              </a:ext>
            </a:extLst>
          </p:cNvPr>
          <p:cNvSpPr>
            <a:spLocks noGrp="1"/>
          </p:cNvSpPr>
          <p:nvPr>
            <p:ph idx="1"/>
          </p:nvPr>
        </p:nvSpPr>
        <p:spPr>
          <a:xfrm>
            <a:off x="457200" y="1268859"/>
            <a:ext cx="8229600" cy="5166793"/>
          </a:xfrm>
        </p:spPr>
        <p:txBody>
          <a:bodyPr/>
          <a:lstStyle/>
          <a:p>
            <a:pPr algn="r" rtl="1"/>
            <a:r>
              <a:rPr lang="ar-DZ" sz="2800" dirty="0">
                <a:solidFill>
                  <a:srgbClr val="00B050"/>
                </a:solidFill>
                <a:latin typeface="Times New Roman" panose="02020603050405020304" pitchFamily="18" charset="0"/>
                <a:cs typeface="Times New Roman" panose="02020603050405020304" pitchFamily="18" charset="0"/>
              </a:rPr>
              <a:t>عيوب</a:t>
            </a:r>
            <a:r>
              <a:rPr lang="ar-DZ" sz="2800" dirty="0">
                <a:latin typeface="Times New Roman" panose="02020603050405020304" pitchFamily="18" charset="0"/>
                <a:cs typeface="Times New Roman" panose="02020603050405020304" pitchFamily="18" charset="0"/>
              </a:rPr>
              <a:t> </a:t>
            </a:r>
            <a:r>
              <a:rPr lang="ar-DZ" sz="2800" dirty="0">
                <a:solidFill>
                  <a:srgbClr val="00B050"/>
                </a:solidFill>
                <a:latin typeface="Times New Roman" panose="02020603050405020304" pitchFamily="18" charset="0"/>
                <a:cs typeface="Times New Roman" panose="02020603050405020304" pitchFamily="18" charset="0"/>
              </a:rPr>
              <a:t>المشروع كجزء من التنظيم الوظيفي </a:t>
            </a:r>
          </a:p>
          <a:p>
            <a:pPr algn="r" rtl="1"/>
            <a:r>
              <a:rPr lang="ar-DZ" sz="2800" dirty="0">
                <a:latin typeface="Times New Roman" panose="02020603050405020304" pitchFamily="18" charset="0"/>
                <a:cs typeface="Times New Roman" panose="02020603050405020304" pitchFamily="18" charset="0"/>
              </a:rPr>
              <a:t>أ- العميل لا يكون بؤرة النشاط أو الاهتمام به.</a:t>
            </a:r>
          </a:p>
          <a:p>
            <a:pPr algn="r" rtl="1"/>
            <a:r>
              <a:rPr lang="ar-DZ" sz="2800" dirty="0">
                <a:latin typeface="Times New Roman" panose="02020603050405020304" pitchFamily="18" charset="0"/>
                <a:cs typeface="Times New Roman" panose="02020603050405020304" pitchFamily="18" charset="0"/>
              </a:rPr>
              <a:t>ب- يميل القسم الوظيفي إلى الاهتمام بوظيفته وليس موجهًا للمشكلة أو للمشروع.</a:t>
            </a:r>
          </a:p>
          <a:p>
            <a:pPr algn="r" rtl="1"/>
            <a:r>
              <a:rPr lang="ar-DZ" sz="2800" dirty="0">
                <a:latin typeface="Times New Roman" panose="02020603050405020304" pitchFamily="18" charset="0"/>
                <a:cs typeface="Times New Roman" panose="02020603050405020304" pitchFamily="18" charset="0"/>
              </a:rPr>
              <a:t>ت- لا توجد المسؤولية الكاملة لأي جهة عن فشل المشروع.   </a:t>
            </a:r>
          </a:p>
          <a:p>
            <a:pPr algn="r" rtl="1"/>
            <a:r>
              <a:rPr lang="ar-DZ" sz="2800" dirty="0">
                <a:latin typeface="Times New Roman" panose="02020603050405020304" pitchFamily="18" charset="0"/>
                <a:cs typeface="Times New Roman" panose="02020603050405020304" pitchFamily="18" charset="0"/>
              </a:rPr>
              <a:t>ث- لا يمكن تطبيقه في المشروعات الكبيرة المعقدة.</a:t>
            </a:r>
          </a:p>
          <a:p>
            <a:pPr algn="r" rtl="1"/>
            <a:r>
              <a:rPr lang="ar-DZ" sz="2800" dirty="0">
                <a:latin typeface="Times New Roman" panose="02020603050405020304" pitchFamily="18" charset="0"/>
                <a:cs typeface="Times New Roman" panose="02020603050405020304" pitchFamily="18" charset="0"/>
              </a:rPr>
              <a:t>ج- قد لا تشكل أنشطة المشروع حافزًا للأفراد لتقديم مساهماتهم بالشكل الأمثل.</a:t>
            </a:r>
          </a:p>
          <a:p>
            <a:pPr algn="r" rtl="1"/>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1029808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0FF899-A25A-499B-A48C-3EF2C526D093}"/>
              </a:ext>
            </a:extLst>
          </p:cNvPr>
          <p:cNvSpPr>
            <a:spLocks noGrp="1"/>
          </p:cNvSpPr>
          <p:nvPr>
            <p:ph type="title"/>
          </p:nvPr>
        </p:nvSpPr>
        <p:spPr>
          <a:xfrm>
            <a:off x="457200" y="274638"/>
            <a:ext cx="8229600" cy="850777"/>
          </a:xfrm>
        </p:spPr>
        <p:txBody>
          <a:bodyPr/>
          <a:lstStyle/>
          <a:p>
            <a:pPr algn="r"/>
            <a:r>
              <a:rPr lang="ar-DZ" sz="3200" b="1" dirty="0">
                <a:solidFill>
                  <a:srgbClr val="00B050"/>
                </a:solidFill>
                <a:latin typeface="Times New Roman" panose="02020603050405020304" pitchFamily="18" charset="0"/>
                <a:cs typeface="Times New Roman" panose="02020603050405020304" pitchFamily="18" charset="0"/>
              </a:rPr>
              <a:t>عيوب تنظيم المشروع المستقل</a:t>
            </a:r>
            <a:r>
              <a:rPr lang="ar-DZ" sz="3200" dirty="0">
                <a:solidFill>
                  <a:srgbClr val="00B050"/>
                </a:solidFill>
                <a:latin typeface="Times New Roman" panose="02020603050405020304" pitchFamily="18" charset="0"/>
                <a:cs typeface="Times New Roman" panose="02020603050405020304" pitchFamily="18" charset="0"/>
              </a:rPr>
              <a:t> </a:t>
            </a:r>
            <a:endParaRPr lang="fr-FR" sz="3200" dirty="0">
              <a:solidFill>
                <a:srgbClr val="00B05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AE1EAFB0-0803-4665-BBD6-D9CB9D6F9F0F}"/>
              </a:ext>
            </a:extLst>
          </p:cNvPr>
          <p:cNvSpPr>
            <a:spLocks noGrp="1"/>
          </p:cNvSpPr>
          <p:nvPr>
            <p:ph idx="1"/>
          </p:nvPr>
        </p:nvSpPr>
        <p:spPr>
          <a:xfrm>
            <a:off x="457200" y="1125416"/>
            <a:ext cx="8229600" cy="5000748"/>
          </a:xfrm>
        </p:spPr>
        <p:txBody>
          <a:bodyPr/>
          <a:lstStyle/>
          <a:p>
            <a:pPr algn="just" rtl="1"/>
            <a:r>
              <a:rPr lang="ar-DZ" sz="2800" dirty="0"/>
              <a:t>1- الازدواج الكبيرة في الجهد في كل مجال من الموارد اللازمة للمشروع، سواء في الموارد البشرية أو الموارد المالية، حيث يجب أن يكون لكل مشروع مدير مالي مستقل في حين أن هذا المدير لا يعمل طيلة الوقت وهكذا أيضًا كباقي المديرين الآخرين ولباقي العاملين في الأعمال الكتابية للمشروع.</a:t>
            </a:r>
          </a:p>
          <a:p>
            <a:pPr algn="just" rtl="1"/>
            <a:r>
              <a:rPr lang="ar-DZ" sz="2800" dirty="0"/>
              <a:t>2- التنظيم المستقل يمنع إدارة المشروع من الاستفادة من الخبرات التقنية المتاحة في الوحدات التنظيمية الأخرى في المنظمة الأم.</a:t>
            </a:r>
          </a:p>
          <a:p>
            <a:pPr algn="just" rtl="1"/>
            <a:r>
              <a:rPr lang="ar-DZ" sz="2800" dirty="0"/>
              <a:t>3- يولد الإحساس بالقلق لدى أعضاء فريق العمل في المشروع، وذلك لأنهم دائمًا يشعرون بالقلق من الاستغناء عنهم عندما ينتهي العمل في المشروع.</a:t>
            </a:r>
          </a:p>
          <a:p>
            <a:pPr algn="just" rtl="1"/>
            <a:r>
              <a:rPr lang="ar-DZ" sz="2800" dirty="0"/>
              <a:t>4- يولد درجة من عدم الاتساق في طريقة تنفيذ السياسات المرسومة من قبل المنظمة الأم.</a:t>
            </a:r>
          </a:p>
        </p:txBody>
      </p:sp>
    </p:spTree>
    <p:extLst>
      <p:ext uri="{BB962C8B-B14F-4D97-AF65-F5344CB8AC3E}">
        <p14:creationId xmlns:p14="http://schemas.microsoft.com/office/powerpoint/2010/main" val="96545242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74BCFC-F90E-4CA6-8096-C6F525C4D59C}"/>
              </a:ext>
            </a:extLst>
          </p:cNvPr>
          <p:cNvSpPr>
            <a:spLocks noGrp="1"/>
          </p:cNvSpPr>
          <p:nvPr>
            <p:ph type="title"/>
          </p:nvPr>
        </p:nvSpPr>
        <p:spPr>
          <a:xfrm>
            <a:off x="457200" y="0"/>
            <a:ext cx="8229600" cy="759655"/>
          </a:xfrm>
        </p:spPr>
        <p:txBody>
          <a:bodyPr/>
          <a:lstStyle/>
          <a:p>
            <a:pPr algn="r" rtl="1"/>
            <a:r>
              <a:rPr lang="ar-DZ" b="1" dirty="0"/>
              <a:t>:</a:t>
            </a:r>
            <a:br>
              <a:rPr lang="ar-DZ" b="1" dirty="0"/>
            </a:br>
            <a:r>
              <a:rPr lang="ar-DZ" sz="3200" b="1" dirty="0">
                <a:solidFill>
                  <a:srgbClr val="00B050"/>
                </a:solidFill>
              </a:rPr>
              <a:t>عيوب تنظيم المصفوفة</a:t>
            </a:r>
            <a:br>
              <a:rPr lang="ar-DZ" b="1" dirty="0"/>
            </a:br>
            <a:endParaRPr lang="fr-FR" b="1" dirty="0"/>
          </a:p>
        </p:txBody>
      </p:sp>
      <p:sp>
        <p:nvSpPr>
          <p:cNvPr id="3" name="Espace réservé du contenu 2">
            <a:extLst>
              <a:ext uri="{FF2B5EF4-FFF2-40B4-BE49-F238E27FC236}">
                <a16:creationId xmlns:a16="http://schemas.microsoft.com/office/drawing/2014/main" id="{81CB29DD-59F9-48D4-8829-2D383A93D14E}"/>
              </a:ext>
            </a:extLst>
          </p:cNvPr>
          <p:cNvSpPr>
            <a:spLocks noGrp="1"/>
          </p:cNvSpPr>
          <p:nvPr>
            <p:ph idx="1"/>
          </p:nvPr>
        </p:nvSpPr>
        <p:spPr>
          <a:xfrm>
            <a:off x="457200" y="759655"/>
            <a:ext cx="8229600" cy="4775665"/>
          </a:xfrm>
        </p:spPr>
        <p:txBody>
          <a:bodyPr/>
          <a:lstStyle/>
          <a:p>
            <a:pPr algn="r" rtl="1"/>
            <a:r>
              <a:rPr lang="ar-DZ" sz="2800" dirty="0"/>
              <a:t>- إن تنظيم المصفوفة يؤدي إلى ظهور صراعات بين مديري المشروعات لسعي كل مدير للحصول على أفضل الموارد لضمان نجاح مشروعه ودون الاهتمام بتحقيق أهداف المنظمة الأم.</a:t>
            </a:r>
          </a:p>
          <a:p>
            <a:pPr algn="r" rtl="1"/>
            <a:r>
              <a:rPr lang="ar-DZ" sz="2800" dirty="0"/>
              <a:t>- إن تنظيم المصفوفة يؤدي إلى ضعف درجة تحكم إدارة المشروع بالقرارات التقنية التنظيمية فمثلاً القرارات التسويقية تبقى تحت سيطرة دائرة التسويق بينما يحتفظ مدير المشروع بسلطة تسيير المشروع</a:t>
            </a:r>
          </a:p>
          <a:p>
            <a:pPr algn="r" rtl="1"/>
            <a:r>
              <a:rPr lang="ar-DZ" sz="2800" dirty="0"/>
              <a:t> ويفتقد أحيانًا السلطة التفاوضية عند التفاوض للحصول على الموارد والتحكم في تواريخ التسليم.</a:t>
            </a:r>
          </a:p>
          <a:p>
            <a:pPr algn="r" rtl="1"/>
            <a:r>
              <a:rPr lang="ar-DZ" sz="2800" dirty="0"/>
              <a:t>- إن تنظيم المصفوفة يتعارض مع مبدأ إداري أساسي وهو الخروج على (وحدة الأمر) حيث يوجد للعاملين أكثر من رئيس، الرئيسي الوظيفي في المنظمة والرئيس الثاني هو مدير المشروع</a:t>
            </a:r>
            <a:r>
              <a:rPr lang="ar-DZ" dirty="0"/>
              <a:t>.</a:t>
            </a:r>
          </a:p>
        </p:txBody>
      </p:sp>
    </p:spTree>
    <p:extLst>
      <p:ext uri="{BB962C8B-B14F-4D97-AF65-F5344CB8AC3E}">
        <p14:creationId xmlns:p14="http://schemas.microsoft.com/office/powerpoint/2010/main" val="242787169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FCAC4E-3178-43E1-8C17-3E6C6B6ACA00}"/>
              </a:ext>
            </a:extLst>
          </p:cNvPr>
          <p:cNvSpPr>
            <a:spLocks noGrp="1"/>
          </p:cNvSpPr>
          <p:nvPr>
            <p:ph type="title"/>
          </p:nvPr>
        </p:nvSpPr>
        <p:spPr/>
        <p:txBody>
          <a:bodyPr/>
          <a:lstStyle/>
          <a:p>
            <a:pPr algn="r" rtl="1"/>
            <a:r>
              <a:rPr lang="ar-DZ" sz="3200" b="1" dirty="0">
                <a:solidFill>
                  <a:srgbClr val="C00000"/>
                </a:solidFill>
                <a:latin typeface="Times New Roman" panose="02020603050405020304" pitchFamily="18" charset="0"/>
                <a:cs typeface="Times New Roman" panose="02020603050405020304" pitchFamily="18" charset="0"/>
              </a:rPr>
              <a:t>المطلب الثالث: </a:t>
            </a:r>
            <a:r>
              <a:rPr lang="ar-DZ" sz="3200" dirty="0">
                <a:solidFill>
                  <a:srgbClr val="C00000"/>
                </a:solidFill>
                <a:latin typeface="Times New Roman" panose="02020603050405020304" pitchFamily="18" charset="0"/>
                <a:cs typeface="Times New Roman" panose="02020603050405020304" pitchFamily="18" charset="0"/>
              </a:rPr>
              <a:t>اختيار الصيغة التنظيمية للمشروع </a:t>
            </a:r>
            <a:r>
              <a:rPr lang="ar-DZ" sz="3200" dirty="0">
                <a:latin typeface="Times New Roman" panose="02020603050405020304" pitchFamily="18" charset="0"/>
                <a:cs typeface="Times New Roman" panose="02020603050405020304" pitchFamily="18" charset="0"/>
              </a:rPr>
              <a:t>.</a:t>
            </a:r>
            <a:br>
              <a:rPr lang="ar-DZ" dirty="0">
                <a:latin typeface="Times New Roman" panose="02020603050405020304" pitchFamily="18" charset="0"/>
                <a:cs typeface="Times New Roman" panose="02020603050405020304" pitchFamily="18" charset="0"/>
              </a:rPr>
            </a:br>
            <a:endParaRPr lang="fr-FR" dirty="0"/>
          </a:p>
        </p:txBody>
      </p:sp>
      <p:sp>
        <p:nvSpPr>
          <p:cNvPr id="3" name="Espace réservé du contenu 2">
            <a:extLst>
              <a:ext uri="{FF2B5EF4-FFF2-40B4-BE49-F238E27FC236}">
                <a16:creationId xmlns:a16="http://schemas.microsoft.com/office/drawing/2014/main" id="{72455661-B3FC-4F5D-8B3A-6E25DD0EA87A}"/>
              </a:ext>
            </a:extLst>
          </p:cNvPr>
          <p:cNvSpPr>
            <a:spLocks noGrp="1"/>
          </p:cNvSpPr>
          <p:nvPr>
            <p:ph idx="1"/>
          </p:nvPr>
        </p:nvSpPr>
        <p:spPr>
          <a:xfrm>
            <a:off x="457200" y="1055078"/>
            <a:ext cx="8229600" cy="5071086"/>
          </a:xfrm>
        </p:spPr>
        <p:txBody>
          <a:bodyPr/>
          <a:lstStyle/>
          <a:p>
            <a:pPr algn="just" rtl="1"/>
            <a:r>
              <a:rPr lang="ar-DZ" sz="2800" b="1" dirty="0">
                <a:solidFill>
                  <a:srgbClr val="00B050"/>
                </a:solidFill>
                <a:latin typeface="Times New Roman" panose="02020603050405020304" pitchFamily="18" charset="0"/>
                <a:cs typeface="Times New Roman" panose="02020603050405020304" pitchFamily="18" charset="0"/>
              </a:rPr>
              <a:t>عناصر اختيار الصيغة التنظيمية للمشروع</a:t>
            </a:r>
          </a:p>
          <a:p>
            <a:pPr algn="just" rtl="1"/>
            <a:r>
              <a:rPr lang="ar-DZ" sz="2800" dirty="0">
                <a:latin typeface="Times New Roman" panose="02020603050405020304" pitchFamily="18" charset="0"/>
                <a:cs typeface="Times New Roman" panose="02020603050405020304" pitchFamily="18" charset="0"/>
              </a:rPr>
              <a:t>تعريف  المشروع :عن طريق صياغة الأهداف التي تحدد نوع المخرجات المرغوبة.</a:t>
            </a:r>
          </a:p>
          <a:p>
            <a:pPr algn="just" rtl="1"/>
            <a:r>
              <a:rPr lang="ar-DZ" sz="2800" dirty="0">
                <a:latin typeface="Times New Roman" panose="02020603050405020304" pitchFamily="18" charset="0"/>
                <a:cs typeface="Times New Roman" panose="02020603050405020304" pitchFamily="18" charset="0"/>
              </a:rPr>
              <a:t>تحديد المهام الأساسية: تحديد المهام والأقسام الوظيفية في المنظمة الأم التي تصلح لإنجاز هذه المهام.</a:t>
            </a:r>
          </a:p>
          <a:p>
            <a:pPr algn="just" rtl="1"/>
            <a:r>
              <a:rPr lang="ar-DZ" sz="2800" dirty="0">
                <a:latin typeface="Times New Roman" panose="02020603050405020304" pitchFamily="18" charset="0"/>
                <a:cs typeface="Times New Roman" panose="02020603050405020304" pitchFamily="18" charset="0"/>
              </a:rPr>
              <a:t>ترتيب المهام: حسب تتابع تنفيذها وتجزئتها إلى حزم عمل.</a:t>
            </a:r>
          </a:p>
          <a:p>
            <a:pPr algn="just" rtl="1"/>
            <a:r>
              <a:rPr lang="ar-DZ" sz="2800" dirty="0">
                <a:latin typeface="Times New Roman" panose="02020603050405020304" pitchFamily="18" charset="0"/>
                <a:cs typeface="Times New Roman" panose="02020603050405020304" pitchFamily="18" charset="0"/>
              </a:rPr>
              <a:t>تحديد  الوحدات : التي ستقوم بأداء حزم العمل في المنظمة الأم و تحديد الوحدات التي ستعمل معا.</a:t>
            </a:r>
          </a:p>
          <a:p>
            <a:pPr algn="just" rtl="1"/>
            <a:r>
              <a:rPr lang="ar-DZ" sz="2800" dirty="0">
                <a:latin typeface="Times New Roman" panose="02020603050405020304" pitchFamily="18" charset="0"/>
                <a:cs typeface="Times New Roman" panose="02020603050405020304" pitchFamily="18" charset="0"/>
              </a:rPr>
              <a:t>خصائص المشروع : مستوى التقنية المطلوبة وطول مدة وحجم المشروع والمشاكل المتوقعة.</a:t>
            </a:r>
          </a:p>
          <a:p>
            <a:pPr algn="just" rtl="1"/>
            <a:endParaRPr lang="ar-DZ" sz="2800" dirty="0">
              <a:latin typeface="Times New Roman" panose="02020603050405020304" pitchFamily="18" charset="0"/>
              <a:cs typeface="Times New Roman" panose="02020603050405020304" pitchFamily="18" charset="0"/>
            </a:endParaRPr>
          </a:p>
          <a:p>
            <a:endParaRPr lang="fr-FR" dirty="0"/>
          </a:p>
        </p:txBody>
      </p:sp>
    </p:spTree>
    <p:extLst>
      <p:ext uri="{BB962C8B-B14F-4D97-AF65-F5344CB8AC3E}">
        <p14:creationId xmlns:p14="http://schemas.microsoft.com/office/powerpoint/2010/main" val="2980645495"/>
      </p:ext>
    </p:extLst>
  </p:cSld>
  <p:clrMapOvr>
    <a:masterClrMapping/>
  </p:clrMapOvr>
  <p:transition spd="med">
    <p:pull/>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FC0F82F-54A5-46AE-9E31-1BBCD9910F9C}"/>
              </a:ext>
            </a:extLst>
          </p:cNvPr>
          <p:cNvSpPr>
            <a:spLocks noGrp="1"/>
          </p:cNvSpPr>
          <p:nvPr>
            <p:ph type="title"/>
          </p:nvPr>
        </p:nvSpPr>
        <p:spPr>
          <a:xfrm>
            <a:off x="1400163" y="1084334"/>
            <a:ext cx="6985847" cy="709865"/>
          </a:xfrm>
        </p:spPr>
        <p:txBody>
          <a:bodyPr/>
          <a:lstStyle/>
          <a:p>
            <a:pPr algn="r" rtl="1"/>
            <a:r>
              <a:rPr lang="ar-DZ" sz="2800" b="1" dirty="0">
                <a:solidFill>
                  <a:srgbClr val="C00000"/>
                </a:solidFill>
                <a:latin typeface="Times New Roman" panose="02020603050405020304" pitchFamily="18" charset="0"/>
                <a:cs typeface="Times New Roman" panose="02020603050405020304" pitchFamily="18" charset="0"/>
              </a:rPr>
              <a:t>خطة</a:t>
            </a:r>
            <a:r>
              <a:rPr lang="ar-DZ" sz="2800" dirty="0">
                <a:solidFill>
                  <a:srgbClr val="C00000"/>
                </a:solidFill>
                <a:latin typeface="Times New Roman" panose="02020603050405020304" pitchFamily="18" charset="0"/>
                <a:cs typeface="Times New Roman" panose="02020603050405020304" pitchFamily="18" charset="0"/>
              </a:rPr>
              <a:t> </a:t>
            </a:r>
            <a:r>
              <a:rPr lang="ar-DZ" sz="2800" b="1" dirty="0">
                <a:solidFill>
                  <a:srgbClr val="C00000"/>
                </a:solidFill>
                <a:latin typeface="Times New Roman" panose="02020603050405020304" pitchFamily="18" charset="0"/>
                <a:cs typeface="Times New Roman" panose="02020603050405020304" pitchFamily="18" charset="0"/>
              </a:rPr>
              <a:t>البحث</a:t>
            </a:r>
            <a:r>
              <a:rPr lang="ar-DZ" sz="2800" dirty="0">
                <a:solidFill>
                  <a:srgbClr val="C00000"/>
                </a:solidFill>
                <a:latin typeface="Times New Roman" panose="02020603050405020304" pitchFamily="18" charset="0"/>
                <a:cs typeface="Times New Roman" panose="02020603050405020304" pitchFamily="18" charset="0"/>
              </a:rPr>
              <a:t> :</a:t>
            </a:r>
            <a:br>
              <a:rPr lang="ar-DZ" dirty="0">
                <a:solidFill>
                  <a:srgbClr val="C00000"/>
                </a:solidFill>
                <a:latin typeface="Times New Roman" panose="02020603050405020304" pitchFamily="18" charset="0"/>
                <a:cs typeface="Times New Roman" panose="02020603050405020304" pitchFamily="18" charset="0"/>
              </a:rPr>
            </a:br>
            <a:endParaRPr lang="fr-FR"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928479BB-A154-4E92-AC75-EF133F57D825}"/>
              </a:ext>
            </a:extLst>
          </p:cNvPr>
          <p:cNvSpPr>
            <a:spLocks noGrp="1"/>
          </p:cNvSpPr>
          <p:nvPr>
            <p:ph idx="1"/>
          </p:nvPr>
        </p:nvSpPr>
        <p:spPr>
          <a:xfrm>
            <a:off x="520505" y="1794199"/>
            <a:ext cx="7865505" cy="4780395"/>
          </a:xfrm>
        </p:spPr>
        <p:txBody>
          <a:bodyPr>
            <a:normAutofit fontScale="92500" lnSpcReduction="20000"/>
          </a:bodyPr>
          <a:lstStyle/>
          <a:p>
            <a:pPr algn="r" rtl="1"/>
            <a:r>
              <a:rPr lang="ar-DZ" b="1" i="1" u="sng" dirty="0">
                <a:latin typeface="Times New Roman" panose="02020603050405020304" pitchFamily="18" charset="0"/>
                <a:cs typeface="Times New Roman" panose="02020603050405020304" pitchFamily="18" charset="0"/>
              </a:rPr>
              <a:t>المقدمة </a:t>
            </a:r>
            <a:r>
              <a:rPr lang="ar-DZ" dirty="0">
                <a:latin typeface="Times New Roman" panose="02020603050405020304" pitchFamily="18" charset="0"/>
                <a:cs typeface="Times New Roman" panose="02020603050405020304" pitchFamily="18" charset="0"/>
              </a:rPr>
              <a:t>:</a:t>
            </a:r>
          </a:p>
          <a:p>
            <a:pPr algn="r" rtl="1"/>
            <a:r>
              <a:rPr lang="ar-DZ" b="1" i="1" u="sng" dirty="0">
                <a:latin typeface="Times New Roman" panose="02020603050405020304" pitchFamily="18" charset="0"/>
                <a:cs typeface="Times New Roman" panose="02020603050405020304" pitchFamily="18" charset="0"/>
              </a:rPr>
              <a:t>المبحث الأول:  </a:t>
            </a:r>
            <a:r>
              <a:rPr lang="ar-DZ" dirty="0">
                <a:latin typeface="Times New Roman" panose="02020603050405020304" pitchFamily="18" charset="0"/>
                <a:cs typeface="Times New Roman" panose="02020603050405020304" pitchFamily="18" charset="0"/>
              </a:rPr>
              <a:t>مفهوم تنظيم المشروع واشكاله التنظيمية.</a:t>
            </a:r>
          </a:p>
          <a:p>
            <a:pPr algn="r" rtl="1"/>
            <a:r>
              <a:rPr lang="ar-DZ" b="1" dirty="0">
                <a:latin typeface="Times New Roman" panose="02020603050405020304" pitchFamily="18" charset="0"/>
                <a:cs typeface="Times New Roman" panose="02020603050405020304" pitchFamily="18" charset="0"/>
              </a:rPr>
              <a:t>المطلب الأول: </a:t>
            </a:r>
            <a:r>
              <a:rPr lang="ar-DZ" dirty="0">
                <a:latin typeface="Times New Roman" panose="02020603050405020304" pitchFamily="18" charset="0"/>
                <a:cs typeface="Times New Roman" panose="02020603050405020304" pitchFamily="18" charset="0"/>
              </a:rPr>
              <a:t>مفهوم تنظيم المشروع.</a:t>
            </a:r>
          </a:p>
          <a:p>
            <a:pPr algn="r" rtl="1"/>
            <a:r>
              <a:rPr lang="ar-DZ" b="1" dirty="0">
                <a:latin typeface="Times New Roman" panose="02020603050405020304" pitchFamily="18" charset="0"/>
                <a:cs typeface="Times New Roman" panose="02020603050405020304" pitchFamily="18" charset="0"/>
              </a:rPr>
              <a:t>المطلب الثاني: </a:t>
            </a:r>
            <a:r>
              <a:rPr lang="ar-DZ" dirty="0">
                <a:latin typeface="Times New Roman" panose="02020603050405020304" pitchFamily="18" charset="0"/>
                <a:cs typeface="Times New Roman" panose="02020603050405020304" pitchFamily="18" charset="0"/>
              </a:rPr>
              <a:t>الاشكال التنظيمية للمشروع.</a:t>
            </a:r>
          </a:p>
          <a:p>
            <a:pPr algn="r" rtl="1"/>
            <a:r>
              <a:rPr lang="ar-DZ" b="1" i="1" u="sng" dirty="0">
                <a:latin typeface="Times New Roman" panose="02020603050405020304" pitchFamily="18" charset="0"/>
                <a:cs typeface="Times New Roman" panose="02020603050405020304" pitchFamily="18" charset="0"/>
              </a:rPr>
              <a:t>المبحث الثاني: </a:t>
            </a:r>
            <a:r>
              <a:rPr lang="ar-DZ" dirty="0">
                <a:latin typeface="Times New Roman" panose="02020603050405020304" pitchFamily="18" charset="0"/>
                <a:cs typeface="Times New Roman" panose="02020603050405020304" pitchFamily="18" charset="0"/>
              </a:rPr>
              <a:t>مزايا و عيوب الاشكال التنظيمية  في المشروع واختيار الصيغة التنظيمية للمشروع.</a:t>
            </a:r>
          </a:p>
          <a:p>
            <a:pPr algn="r" rtl="1"/>
            <a:r>
              <a:rPr lang="ar-DZ" b="1" dirty="0">
                <a:latin typeface="Times New Roman" panose="02020603050405020304" pitchFamily="18" charset="0"/>
                <a:cs typeface="Times New Roman" panose="02020603050405020304" pitchFamily="18" charset="0"/>
              </a:rPr>
              <a:t>المطلب الأول: </a:t>
            </a:r>
            <a:r>
              <a:rPr lang="ar-DZ" dirty="0">
                <a:latin typeface="Times New Roman" panose="02020603050405020304" pitchFamily="18" charset="0"/>
                <a:cs typeface="Times New Roman" panose="02020603050405020304" pitchFamily="18" charset="0"/>
              </a:rPr>
              <a:t>إيجابيات الاشكال التنظيمية للشروع .</a:t>
            </a:r>
          </a:p>
          <a:p>
            <a:pPr algn="r" rtl="1"/>
            <a:r>
              <a:rPr lang="ar-DZ" b="1" dirty="0">
                <a:latin typeface="Times New Roman" panose="02020603050405020304" pitchFamily="18" charset="0"/>
                <a:cs typeface="Times New Roman" panose="02020603050405020304" pitchFamily="18" charset="0"/>
              </a:rPr>
              <a:t>المطلب الثاني: </a:t>
            </a:r>
            <a:r>
              <a:rPr lang="ar-DZ" dirty="0">
                <a:latin typeface="Times New Roman" panose="02020603050405020304" pitchFamily="18" charset="0"/>
                <a:cs typeface="Times New Roman" panose="02020603050405020304" pitchFamily="18" charset="0"/>
              </a:rPr>
              <a:t>سلبيات الاشكال التنظيمية للمشروع .</a:t>
            </a:r>
          </a:p>
          <a:p>
            <a:pPr algn="r" rtl="1"/>
            <a:r>
              <a:rPr lang="ar-DZ" b="1" dirty="0">
                <a:latin typeface="Times New Roman" panose="02020603050405020304" pitchFamily="18" charset="0"/>
                <a:cs typeface="Times New Roman" panose="02020603050405020304" pitchFamily="18" charset="0"/>
              </a:rPr>
              <a:t>المطلب الثالث: </a:t>
            </a:r>
            <a:r>
              <a:rPr lang="ar-DZ" dirty="0">
                <a:latin typeface="Times New Roman" panose="02020603050405020304" pitchFamily="18" charset="0"/>
                <a:cs typeface="Times New Roman" panose="02020603050405020304" pitchFamily="18" charset="0"/>
              </a:rPr>
              <a:t>اختيار الصيغة التنظيمية للمشروع .</a:t>
            </a:r>
          </a:p>
          <a:p>
            <a:pPr algn="r" rtl="1"/>
            <a:r>
              <a:rPr lang="ar-DZ" b="1" i="1" u="sng" dirty="0">
                <a:latin typeface="Times New Roman" panose="02020603050405020304" pitchFamily="18" charset="0"/>
                <a:cs typeface="Times New Roman" panose="02020603050405020304" pitchFamily="18" charset="0"/>
              </a:rPr>
              <a:t>الخاتمة :</a:t>
            </a:r>
            <a:endParaRPr lang="fr-FR" b="1" i="1" u="sng"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801461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6DBBB075-E9BB-46CF-8CCE-1EBEF1F4B702}"/>
              </a:ext>
            </a:extLst>
          </p:cNvPr>
          <p:cNvSpPr>
            <a:spLocks noGrp="1"/>
          </p:cNvSpPr>
          <p:nvPr>
            <p:ph idx="1"/>
          </p:nvPr>
        </p:nvSpPr>
        <p:spPr>
          <a:xfrm>
            <a:off x="457200" y="942535"/>
            <a:ext cx="8229600" cy="5183628"/>
          </a:xfrm>
        </p:spPr>
        <p:txBody>
          <a:bodyPr/>
          <a:lstStyle/>
          <a:p>
            <a:pPr algn="just" rtl="1"/>
            <a:r>
              <a:rPr lang="ar-DZ" sz="2800" b="1" dirty="0">
                <a:solidFill>
                  <a:srgbClr val="00B050"/>
                </a:solidFill>
                <a:latin typeface="Times New Roman" panose="02020603050405020304" pitchFamily="18" charset="0"/>
                <a:cs typeface="Times New Roman" panose="02020603050405020304" pitchFamily="18" charset="0"/>
              </a:rPr>
              <a:t>اختيار الصيغة التنظيمية للمشروع</a:t>
            </a:r>
          </a:p>
          <a:p>
            <a:pPr algn="just" rtl="1"/>
            <a:r>
              <a:rPr lang="ar-DZ" sz="2800" dirty="0">
                <a:latin typeface="Times New Roman" panose="02020603050405020304" pitchFamily="18" charset="0"/>
                <a:cs typeface="Times New Roman" panose="02020603050405020304" pitchFamily="18" charset="0"/>
              </a:rPr>
              <a:t>عندما تتضح ملامح الاختيار التنظيمي، حسب المهمات وحزم العمل والخصائص الأخرى التي تجمعت في وظيفة معينة فيكون الشكل الأنسب هو التنظيم الوظيفي، ام إذا تتقاطع مع مجموعة من الوظائف فيكون الشكل الأنسب هو تنظيم المصفوفة ، أما إذا كان من الصعب تنفيذها إلا بشكل مستقل فيكون الشكل الأنسب هو التنظيم المستقل</a:t>
            </a:r>
            <a:endParaRPr lang="fr-FR" sz="2800" dirty="0"/>
          </a:p>
        </p:txBody>
      </p:sp>
    </p:spTree>
    <p:extLst>
      <p:ext uri="{BB962C8B-B14F-4D97-AF65-F5344CB8AC3E}">
        <p14:creationId xmlns:p14="http://schemas.microsoft.com/office/powerpoint/2010/main" val="1915279182"/>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33FA0C4-CAAB-423D-B980-39136059B5D5}"/>
              </a:ext>
            </a:extLst>
          </p:cNvPr>
          <p:cNvSpPr>
            <a:spLocks noGrp="1"/>
          </p:cNvSpPr>
          <p:nvPr>
            <p:ph type="title"/>
          </p:nvPr>
        </p:nvSpPr>
        <p:spPr/>
        <p:txBody>
          <a:bodyPr/>
          <a:lstStyle/>
          <a:p>
            <a:r>
              <a:rPr lang="ar-DZ" dirty="0">
                <a:solidFill>
                  <a:srgbClr val="C00000"/>
                </a:solidFill>
              </a:rPr>
              <a:t>الخاتمة</a:t>
            </a:r>
            <a:endParaRPr lang="fr-FR" dirty="0">
              <a:solidFill>
                <a:srgbClr val="C00000"/>
              </a:solidFill>
            </a:endParaRPr>
          </a:p>
        </p:txBody>
      </p:sp>
      <p:sp>
        <p:nvSpPr>
          <p:cNvPr id="3" name="Espace réservé du contenu 2">
            <a:extLst>
              <a:ext uri="{FF2B5EF4-FFF2-40B4-BE49-F238E27FC236}">
                <a16:creationId xmlns:a16="http://schemas.microsoft.com/office/drawing/2014/main" id="{A38961BC-D83D-4DAB-B457-40E154D2A607}"/>
              </a:ext>
            </a:extLst>
          </p:cNvPr>
          <p:cNvSpPr>
            <a:spLocks noGrp="1"/>
          </p:cNvSpPr>
          <p:nvPr>
            <p:ph idx="1"/>
          </p:nvPr>
        </p:nvSpPr>
        <p:spPr/>
        <p:txBody>
          <a:bodyPr/>
          <a:lstStyle/>
          <a:p>
            <a:pPr algn="r" rtl="1"/>
            <a:r>
              <a:rPr lang="ar-DZ" sz="2800" dirty="0">
                <a:latin typeface="Times New Roman" panose="02020603050405020304" pitchFamily="18" charset="0"/>
                <a:cs typeface="Times New Roman" panose="02020603050405020304" pitchFamily="18" charset="0"/>
              </a:rPr>
              <a:t>ان  تنظيم المشروع ضرورة حتمية من اجل نجاح المشروع و تطويره </a:t>
            </a:r>
            <a:r>
              <a:rPr lang="ar-DZ" sz="2800" dirty="0" err="1">
                <a:latin typeface="Times New Roman" panose="02020603050405020304" pitchFamily="18" charset="0"/>
                <a:cs typeface="Times New Roman" panose="02020603050405020304" pitchFamily="18" charset="0"/>
              </a:rPr>
              <a:t>بستخدام</a:t>
            </a:r>
            <a:r>
              <a:rPr lang="ar-DZ" sz="2800" dirty="0">
                <a:latin typeface="Times New Roman" panose="02020603050405020304" pitchFamily="18" charset="0"/>
                <a:cs typeface="Times New Roman" panose="02020603050405020304" pitchFamily="18" charset="0"/>
              </a:rPr>
              <a:t> الشكل التنظيمي الأنسب  لتنفيذ المشروع على وجهه الأنسب </a:t>
            </a:r>
          </a:p>
        </p:txBody>
      </p:sp>
    </p:spTree>
    <p:extLst>
      <p:ext uri="{BB962C8B-B14F-4D97-AF65-F5344CB8AC3E}">
        <p14:creationId xmlns:p14="http://schemas.microsoft.com/office/powerpoint/2010/main" val="23430418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6000">
        <p15:prstTrans prst="curtains"/>
      </p:transition>
    </mc:Choice>
    <mc:Fallback xmlns="">
      <p:transition spd="slow">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07F6640-6944-445C-850D-E0B9A74EFD79}"/>
              </a:ext>
            </a:extLst>
          </p:cNvPr>
          <p:cNvSpPr>
            <a:spLocks noGrp="1"/>
          </p:cNvSpPr>
          <p:nvPr>
            <p:ph type="title"/>
          </p:nvPr>
        </p:nvSpPr>
        <p:spPr>
          <a:xfrm>
            <a:off x="260252" y="457200"/>
            <a:ext cx="8229600" cy="1143000"/>
          </a:xfrm>
        </p:spPr>
        <p:txBody>
          <a:bodyPr/>
          <a:lstStyle/>
          <a:p>
            <a:pPr algn="r"/>
            <a:r>
              <a:rPr lang="ar-DZ" sz="3200" dirty="0">
                <a:solidFill>
                  <a:srgbClr val="FF0000"/>
                </a:solidFill>
              </a:rPr>
              <a:t>قائمة المراجع </a:t>
            </a:r>
            <a:endParaRPr lang="fr-FR" sz="3200" dirty="0">
              <a:solidFill>
                <a:srgbClr val="FF0000"/>
              </a:solidFill>
            </a:endParaRPr>
          </a:p>
        </p:txBody>
      </p:sp>
      <p:sp>
        <p:nvSpPr>
          <p:cNvPr id="3" name="Espace réservé du contenu 2">
            <a:extLst>
              <a:ext uri="{FF2B5EF4-FFF2-40B4-BE49-F238E27FC236}">
                <a16:creationId xmlns:a16="http://schemas.microsoft.com/office/drawing/2014/main" id="{EDF8D6B1-54EB-4A2A-8FED-625301D1E8B7}"/>
              </a:ext>
            </a:extLst>
          </p:cNvPr>
          <p:cNvSpPr>
            <a:spLocks noGrp="1"/>
          </p:cNvSpPr>
          <p:nvPr>
            <p:ph idx="1"/>
          </p:nvPr>
        </p:nvSpPr>
        <p:spPr>
          <a:xfrm>
            <a:off x="654148" y="1346982"/>
            <a:ext cx="8229600" cy="4525963"/>
          </a:xfrm>
        </p:spPr>
        <p:txBody>
          <a:bodyPr/>
          <a:lstStyle/>
          <a:p>
            <a:pPr algn="r" rtl="1"/>
            <a:r>
              <a:rPr lang="ar-DZ" dirty="0"/>
              <a:t>مؤيد </a:t>
            </a:r>
            <a:r>
              <a:rPr lang="ar-DZ" dirty="0" err="1"/>
              <a:t>الفضل,تقييم</a:t>
            </a:r>
            <a:r>
              <a:rPr lang="ar-DZ" dirty="0"/>
              <a:t> إدارة المشروعات المتوسطة و  الكبيرة </a:t>
            </a:r>
          </a:p>
          <a:p>
            <a:pPr algn="r" rtl="1"/>
            <a:r>
              <a:rPr lang="ar-DZ" dirty="0" err="1"/>
              <a:t>د,محمد</a:t>
            </a:r>
            <a:r>
              <a:rPr lang="ar-DZ" dirty="0"/>
              <a:t> قاسم القريوتي ,مبادئ الإدارة</a:t>
            </a:r>
          </a:p>
          <a:p>
            <a:pPr algn="r" rtl="1"/>
            <a:r>
              <a:rPr lang="ar-DZ" dirty="0"/>
              <a:t>د رياض مهدي </a:t>
            </a:r>
            <a:r>
              <a:rPr lang="ar-DZ"/>
              <a:t>كريم المواضيع </a:t>
            </a:r>
            <a:r>
              <a:rPr lang="ar-DZ" dirty="0"/>
              <a:t>الادارية</a:t>
            </a:r>
          </a:p>
        </p:txBody>
      </p:sp>
    </p:spTree>
    <p:extLst>
      <p:ext uri="{BB962C8B-B14F-4D97-AF65-F5344CB8AC3E}">
        <p14:creationId xmlns:p14="http://schemas.microsoft.com/office/powerpoint/2010/main" val="4414334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F7F514F-0121-451C-B0A6-D1C484C70C34}"/>
              </a:ext>
            </a:extLst>
          </p:cNvPr>
          <p:cNvSpPr>
            <a:spLocks noGrp="1"/>
          </p:cNvSpPr>
          <p:nvPr>
            <p:ph type="title"/>
          </p:nvPr>
        </p:nvSpPr>
        <p:spPr>
          <a:xfrm>
            <a:off x="457200" y="274639"/>
            <a:ext cx="8229600" cy="721648"/>
          </a:xfrm>
        </p:spPr>
        <p:txBody>
          <a:bodyPr/>
          <a:lstStyle/>
          <a:p>
            <a:pPr algn="r" rtl="1"/>
            <a:r>
              <a:rPr lang="ar-DZ" sz="2800" b="1" dirty="0">
                <a:solidFill>
                  <a:srgbClr val="C00000"/>
                </a:solidFill>
                <a:latin typeface="Times New Roman" panose="02020603050405020304" pitchFamily="18" charset="0"/>
                <a:cs typeface="Times New Roman" panose="02020603050405020304" pitchFamily="18" charset="0"/>
              </a:rPr>
              <a:t>المقدمة</a:t>
            </a:r>
            <a:endParaRPr lang="fr-FR" sz="2800" b="1"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81644E1C-4EE7-4EE2-A3CB-26AAA4279940}"/>
              </a:ext>
            </a:extLst>
          </p:cNvPr>
          <p:cNvSpPr>
            <a:spLocks noGrp="1"/>
          </p:cNvSpPr>
          <p:nvPr>
            <p:ph idx="1"/>
          </p:nvPr>
        </p:nvSpPr>
        <p:spPr>
          <a:xfrm>
            <a:off x="583810" y="996287"/>
            <a:ext cx="8102990" cy="5861713"/>
          </a:xfrm>
        </p:spPr>
        <p:txBody>
          <a:bodyPr>
            <a:noAutofit/>
          </a:bodyPr>
          <a:lstStyle/>
          <a:p>
            <a:pPr algn="just" rtl="1"/>
            <a:r>
              <a:rPr lang="ar-DZ" sz="2800" dirty="0">
                <a:latin typeface="Times New Roman" panose="02020603050405020304" pitchFamily="18" charset="0"/>
                <a:cs typeface="Times New Roman" panose="02020603050405020304" pitchFamily="18" charset="0"/>
              </a:rPr>
              <a:t>التنظيم هو أداة تستخدمها المنظمات في الوصول إلى أهدافها و قد تناولت الأدبيات في علم الإدارة موضوع التنظيم  بالتفصيل و ركزت على كافة الجوانب المتعلقة بالمشاريع </a:t>
            </a:r>
            <a:r>
              <a:rPr lang="ar-DZ" sz="2800" dirty="0" err="1">
                <a:latin typeface="Times New Roman" panose="02020603050405020304" pitchFamily="18" charset="0"/>
                <a:cs typeface="Times New Roman" panose="02020603050405020304" pitchFamily="18" charset="0"/>
              </a:rPr>
              <a:t>إنطلاقا</a:t>
            </a:r>
            <a:r>
              <a:rPr lang="ar-DZ" sz="2800" dirty="0">
                <a:latin typeface="Times New Roman" panose="02020603050405020304" pitchFamily="18" charset="0"/>
                <a:cs typeface="Times New Roman" panose="02020603050405020304" pitchFamily="18" charset="0"/>
              </a:rPr>
              <a:t> من مرتكزات الأتية . </a:t>
            </a:r>
          </a:p>
          <a:p>
            <a:pPr algn="just" rtl="1"/>
            <a:r>
              <a:rPr lang="ar-DZ" sz="2800" dirty="0">
                <a:latin typeface="Times New Roman" panose="02020603050405020304" pitchFamily="18" charset="0"/>
                <a:cs typeface="Times New Roman" panose="02020603050405020304" pitchFamily="18" charset="0"/>
              </a:rPr>
              <a:t>لم تعد الأشكال التقليدية التنظيمية المستخدمة في المنظمات ملائمة </a:t>
            </a:r>
            <a:r>
              <a:rPr lang="ar-DZ" sz="2800" dirty="0" err="1">
                <a:latin typeface="Times New Roman" panose="02020603050405020304" pitchFamily="18" charset="0"/>
                <a:cs typeface="Times New Roman" panose="02020603050405020304" pitchFamily="18" charset="0"/>
              </a:rPr>
              <a:t>لإستخدامها</a:t>
            </a:r>
            <a:r>
              <a:rPr lang="ar-DZ" sz="2800" dirty="0">
                <a:latin typeface="Times New Roman" panose="02020603050405020304" pitchFamily="18" charset="0"/>
                <a:cs typeface="Times New Roman" panose="02020603050405020304" pitchFamily="18" charset="0"/>
              </a:rPr>
              <a:t> في المشاريع لبيئة الأعمال المعاصرة والتي تتميز بالتعقيد الشديد  والديناميكية العالية ففي هذه البيئة يتم طرح كم هائل من المنتجات والعمليات و الأفكار لمواكبة التغيير الدائم في رغبات الزبائن للحصول على رضاهم وهذا الأمر جعل الهياكل التنظيمية غير قادرة على  الصمود أمام متطلبات التغيير وأصبح المدراء غير واثقين من قدراتهم من فهم الأنشطة و السيطرة عليها مما أوجد الحاجة إلى وجود أشكال تنظيمية مبتكرة تمكن المشاريع من النجاح في الوصول إلى أهدافها في بيئة الأعمال المعاصرة .</a:t>
            </a:r>
          </a:p>
          <a:p>
            <a:pPr algn="just" rtl="1"/>
            <a:r>
              <a:rPr lang="ar-DZ" sz="2800" dirty="0">
                <a:solidFill>
                  <a:srgbClr val="FF0000"/>
                </a:solidFill>
                <a:latin typeface="Times New Roman" panose="02020603050405020304" pitchFamily="18" charset="0"/>
                <a:cs typeface="Times New Roman" panose="02020603050405020304" pitchFamily="18" charset="0"/>
              </a:rPr>
              <a:t>ما مفهوم التنظيم المشروع ؟ وما هي الأشكال التنظيمية للمشروع ؟ </a:t>
            </a:r>
            <a:endParaRPr lang="fr-FR" sz="2800" dirty="0">
              <a:solidFill>
                <a:srgbClr val="FF000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337169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13F047-6F8E-4746-9842-A4AEE19920C6}"/>
              </a:ext>
            </a:extLst>
          </p:cNvPr>
          <p:cNvSpPr>
            <a:spLocks noGrp="1"/>
          </p:cNvSpPr>
          <p:nvPr>
            <p:ph type="title"/>
          </p:nvPr>
        </p:nvSpPr>
        <p:spPr>
          <a:xfrm>
            <a:off x="1094570" y="163774"/>
            <a:ext cx="7471913" cy="1405719"/>
          </a:xfrm>
        </p:spPr>
        <p:txBody>
          <a:bodyPr/>
          <a:lstStyle/>
          <a:p>
            <a:pPr algn="r" rtl="1"/>
            <a:r>
              <a:rPr lang="ar-DZ" sz="3200" dirty="0">
                <a:solidFill>
                  <a:srgbClr val="C00000"/>
                </a:solidFill>
                <a:latin typeface="Times New Roman" panose="02020603050405020304" pitchFamily="18" charset="0"/>
                <a:cs typeface="Times New Roman" panose="02020603050405020304" pitchFamily="18" charset="0"/>
              </a:rPr>
              <a:t>المبحث الأول :مفهوم تنظيم المشروع و أشكاله التنظيمية. .المطلب الأول :مفهوم  تنظيم المشروع .</a:t>
            </a:r>
            <a:br>
              <a:rPr lang="ar-DZ" sz="2800" dirty="0">
                <a:solidFill>
                  <a:srgbClr val="C00000"/>
                </a:solidFill>
                <a:latin typeface="Times New Roman" panose="02020603050405020304" pitchFamily="18" charset="0"/>
                <a:cs typeface="Times New Roman" panose="02020603050405020304" pitchFamily="18" charset="0"/>
              </a:rPr>
            </a:br>
            <a:endParaRPr lang="fr-FR" sz="2800" dirty="0">
              <a:solidFill>
                <a:srgbClr val="C00000"/>
              </a:solidFill>
              <a:latin typeface="Times New Roman" panose="02020603050405020304" pitchFamily="18" charset="0"/>
              <a:cs typeface="Times New Roman" panose="02020603050405020304" pitchFamily="18" charset="0"/>
            </a:endParaRPr>
          </a:p>
        </p:txBody>
      </p:sp>
      <p:sp>
        <p:nvSpPr>
          <p:cNvPr id="3" name="Espace réservé du contenu 2">
            <a:extLst>
              <a:ext uri="{FF2B5EF4-FFF2-40B4-BE49-F238E27FC236}">
                <a16:creationId xmlns:a16="http://schemas.microsoft.com/office/drawing/2014/main" id="{D5524EA1-6FA7-42FC-9539-681728B7B491}"/>
              </a:ext>
            </a:extLst>
          </p:cNvPr>
          <p:cNvSpPr>
            <a:spLocks noGrp="1"/>
          </p:cNvSpPr>
          <p:nvPr>
            <p:ph idx="1"/>
          </p:nvPr>
        </p:nvSpPr>
        <p:spPr>
          <a:xfrm>
            <a:off x="609601" y="1985211"/>
            <a:ext cx="7956882" cy="4046621"/>
          </a:xfrm>
        </p:spPr>
        <p:txBody>
          <a:bodyPr/>
          <a:lstStyle/>
          <a:p>
            <a:pPr algn="just" rtl="1"/>
            <a:r>
              <a:rPr lang="ar-DZ" sz="2800" dirty="0">
                <a:latin typeface="Times New Roman" panose="02020603050405020304" pitchFamily="18" charset="0"/>
                <a:cs typeface="Times New Roman" panose="02020603050405020304" pitchFamily="18" charset="0"/>
              </a:rPr>
              <a:t>التنظيم أداة تستخدمها المنظمات في الوصول الى أهدافها ويقصد بها تجميع الأعمال اللازمة لتحقيق الأهداف  وتقسيمها الى نشاطات فرعية وتجميعها في شكل وحدات إدارية  والتنسيق بينها مع تحديد العلاقات الإدارية بينها والمتمثلة في السلطة والمسؤولية وخطوط الاتصال في شكل تنظيمي محدد.</a:t>
            </a:r>
          </a:p>
          <a:p>
            <a:pPr algn="just" rtl="1"/>
            <a:endParaRPr lang="fr-FR"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72338560"/>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730C836-871B-4C07-8149-1FDD09F3D547}"/>
              </a:ext>
            </a:extLst>
          </p:cNvPr>
          <p:cNvSpPr>
            <a:spLocks noGrp="1"/>
          </p:cNvSpPr>
          <p:nvPr>
            <p:ph type="title"/>
          </p:nvPr>
        </p:nvSpPr>
        <p:spPr>
          <a:xfrm>
            <a:off x="865328" y="329282"/>
            <a:ext cx="7568988" cy="709865"/>
          </a:xfrm>
        </p:spPr>
        <p:txBody>
          <a:bodyPr/>
          <a:lstStyle/>
          <a:p>
            <a:pPr algn="r" rtl="1"/>
            <a:r>
              <a:rPr lang="ar-DZ" sz="2800" b="1" dirty="0">
                <a:solidFill>
                  <a:srgbClr val="C00000"/>
                </a:solidFill>
                <a:latin typeface="Times New Roman" panose="02020603050405020304" pitchFamily="18" charset="0"/>
                <a:cs typeface="Times New Roman" panose="02020603050405020304" pitchFamily="18" charset="0"/>
              </a:rPr>
              <a:t>المطلب الثاني :الأشكال التنظيمية للمشروع </a:t>
            </a:r>
            <a:r>
              <a:rPr lang="ar-DZ" sz="2800" dirty="0">
                <a:solidFill>
                  <a:srgbClr val="C00000"/>
                </a:solidFill>
                <a:latin typeface="Times New Roman" panose="02020603050405020304" pitchFamily="18" charset="0"/>
                <a:cs typeface="Times New Roman" panose="02020603050405020304" pitchFamily="18" charset="0"/>
              </a:rPr>
              <a:t>.</a:t>
            </a:r>
            <a:endParaRPr lang="fr-FR" sz="2800" dirty="0">
              <a:solidFill>
                <a:srgbClr val="C00000"/>
              </a:solidFill>
              <a:latin typeface="Times New Roman" panose="02020603050405020304" pitchFamily="18" charset="0"/>
              <a:cs typeface="Times New Roman" panose="02020603050405020304" pitchFamily="18" charset="0"/>
            </a:endParaRPr>
          </a:p>
        </p:txBody>
      </p:sp>
      <p:sp>
        <p:nvSpPr>
          <p:cNvPr id="8" name="Espace réservé du contenu 7">
            <a:extLst>
              <a:ext uri="{FF2B5EF4-FFF2-40B4-BE49-F238E27FC236}">
                <a16:creationId xmlns:a16="http://schemas.microsoft.com/office/drawing/2014/main" id="{CA76CD21-21F7-4237-A6D4-2D62A613B6B5}"/>
              </a:ext>
            </a:extLst>
          </p:cNvPr>
          <p:cNvSpPr>
            <a:spLocks noGrp="1"/>
          </p:cNvSpPr>
          <p:nvPr>
            <p:ph idx="1"/>
          </p:nvPr>
        </p:nvSpPr>
        <p:spPr>
          <a:xfrm>
            <a:off x="510613" y="1282888"/>
            <a:ext cx="7923703" cy="5245829"/>
          </a:xfrm>
        </p:spPr>
        <p:txBody>
          <a:bodyPr/>
          <a:lstStyle/>
          <a:p>
            <a:pPr algn="just" rtl="1">
              <a:lnSpc>
                <a:spcPct val="150000"/>
              </a:lnSpc>
            </a:pPr>
            <a:r>
              <a:rPr lang="ar-DZ" sz="2800" dirty="0">
                <a:latin typeface="Times New Roman" panose="02020603050405020304" pitchFamily="18" charset="0"/>
                <a:cs typeface="Times New Roman" panose="02020603050405020304" pitchFamily="18" charset="0"/>
              </a:rPr>
              <a:t>يؤثر الهيكل التنظيمي في كفاءة عمل إدارة المشاريع فيعمل في غالبية على الاستعمال الأفضل للموارد فتتنوع الهياكل التنظيمية بين الهياكل الوظيفية وبين هيكل المشروع، مع وجود مجموعة من هياكل المصفوفة التي تجمع بين النمطين. وكل واحد من تلك الهياكل التنظيمية، يمكن أن يكون ملائما وفاعلا إذا تم فهم ميزاته ومساواته، وتم التعامل معها بشكل صحيح.</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2124875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BE0F9CF-9367-4627-8E69-6738CE6D9C1F}"/>
              </a:ext>
            </a:extLst>
          </p:cNvPr>
          <p:cNvSpPr>
            <a:spLocks noGrp="1"/>
          </p:cNvSpPr>
          <p:nvPr>
            <p:ph type="title"/>
          </p:nvPr>
        </p:nvSpPr>
        <p:spPr>
          <a:xfrm>
            <a:off x="457200" y="274638"/>
            <a:ext cx="8229600" cy="894595"/>
          </a:xfrm>
        </p:spPr>
        <p:txBody>
          <a:bodyPr/>
          <a:lstStyle/>
          <a:p>
            <a:pPr algn="r" rtl="1"/>
            <a:r>
              <a:rPr lang="ar-DZ" sz="2800" b="1" dirty="0">
                <a:solidFill>
                  <a:srgbClr val="C00000"/>
                </a:solidFill>
                <a:latin typeface="Times New Roman" panose="02020603050405020304" pitchFamily="18" charset="0"/>
                <a:cs typeface="Times New Roman" panose="02020603050405020304" pitchFamily="18" charset="0"/>
              </a:rPr>
              <a:t>هيكل</a:t>
            </a:r>
            <a:r>
              <a:rPr lang="ar-DZ" b="1" dirty="0">
                <a:solidFill>
                  <a:srgbClr val="FF0000"/>
                </a:solidFill>
              </a:rPr>
              <a:t> </a:t>
            </a:r>
            <a:r>
              <a:rPr lang="ar-DZ" sz="2800" b="1" dirty="0">
                <a:solidFill>
                  <a:srgbClr val="C00000"/>
                </a:solidFill>
                <a:latin typeface="Times New Roman" panose="02020603050405020304" pitchFamily="18" charset="0"/>
                <a:cs typeface="Times New Roman" panose="02020603050405020304" pitchFamily="18" charset="0"/>
              </a:rPr>
              <a:t>التنظيم</a:t>
            </a:r>
            <a:r>
              <a:rPr lang="ar-DZ" b="1" dirty="0">
                <a:solidFill>
                  <a:srgbClr val="FF0000"/>
                </a:solidFill>
              </a:rPr>
              <a:t> </a:t>
            </a:r>
            <a:r>
              <a:rPr lang="ar-DZ" sz="2800" b="1" dirty="0">
                <a:solidFill>
                  <a:srgbClr val="C00000"/>
                </a:solidFill>
                <a:latin typeface="Times New Roman" panose="02020603050405020304" pitchFamily="18" charset="0"/>
                <a:cs typeface="Times New Roman" panose="02020603050405020304" pitchFamily="18" charset="0"/>
              </a:rPr>
              <a:t>الوظيفي</a:t>
            </a:r>
            <a:br>
              <a:rPr lang="ar-DZ" b="1" dirty="0">
                <a:solidFill>
                  <a:srgbClr val="FF0000"/>
                </a:solidFill>
              </a:rPr>
            </a:br>
            <a:endParaRPr lang="fr-FR" dirty="0">
              <a:solidFill>
                <a:srgbClr val="FF0000"/>
              </a:solidFill>
            </a:endParaRPr>
          </a:p>
        </p:txBody>
      </p:sp>
      <p:sp>
        <p:nvSpPr>
          <p:cNvPr id="3" name="Espace réservé du contenu 2">
            <a:extLst>
              <a:ext uri="{FF2B5EF4-FFF2-40B4-BE49-F238E27FC236}">
                <a16:creationId xmlns:a16="http://schemas.microsoft.com/office/drawing/2014/main" id="{03240E2C-E06F-482A-9502-595A689191D0}"/>
              </a:ext>
            </a:extLst>
          </p:cNvPr>
          <p:cNvSpPr>
            <a:spLocks noGrp="1"/>
          </p:cNvSpPr>
          <p:nvPr>
            <p:ph idx="1"/>
          </p:nvPr>
        </p:nvSpPr>
        <p:spPr>
          <a:xfrm>
            <a:off x="457200" y="1169234"/>
            <a:ext cx="8229600" cy="4956930"/>
          </a:xfrm>
        </p:spPr>
        <p:txBody>
          <a:bodyPr/>
          <a:lstStyle/>
          <a:p>
            <a:pPr algn="just" rtl="1"/>
            <a:r>
              <a:rPr lang="ar-DZ" sz="2800" dirty="0">
                <a:latin typeface="Times New Roman" panose="02020603050405020304" pitchFamily="18" charset="0"/>
                <a:cs typeface="Times New Roman" panose="02020603050405020304" pitchFamily="18" charset="0"/>
              </a:rPr>
              <a:t>التنظيم وفقا لهذا الشكل يكون المشروع تابعا لأحد الأقسام الوظيفية الأساسية في المنظمة. يحال تنفيذ المشروع على القسم الوظيفي الذي يكون أكثر تخصصا في طبيعة المشروع المطروح للتنفيذ لضمان نجاحه ودعمه. مثال : إذا ارادت كلية المجتمع  إحداث درجة الماجستير  في تخصص الإدارة العامة كمشروع فإن القسم المناسب لتولي المهمة هو قسم الإدارة العامة</a:t>
            </a:r>
            <a:r>
              <a:rPr lang="fr-FR" sz="2800" dirty="0">
                <a:latin typeface="Times New Roman" panose="02020603050405020304" pitchFamily="18" charset="0"/>
                <a:cs typeface="Times New Roman" panose="02020603050405020304" pitchFamily="18" charset="0"/>
              </a:rPr>
              <a:t> .</a:t>
            </a:r>
          </a:p>
          <a:p>
            <a:pPr algn="just" rtl="1"/>
            <a:r>
              <a:rPr lang="ar-DZ" sz="2800" dirty="0">
                <a:latin typeface="Times New Roman" panose="02020603050405020304" pitchFamily="18" charset="0"/>
                <a:cs typeface="Times New Roman" panose="02020603050405020304" pitchFamily="18" charset="0"/>
              </a:rPr>
              <a:t>يوصف الهيكل التنظيمي الوظيفي التقليدي بالهيكل الهرمي، الذي يتم فيه تنظيم الأفراد وتجميعهم ضمن دوائر (أقسام) وظيفية، مثل: الموارد البشرية، والمالية، والإنتاج. يكون مجال المشروع محدودا ومقيدا بحدود القسم الوظيفي. فكل قسم له مدير مشروع يقدم تقاريره إلى رئيس القسم</a:t>
            </a:r>
            <a:r>
              <a:rPr lang="ar-DZ" dirty="0"/>
              <a:t>.</a:t>
            </a:r>
          </a:p>
          <a:p>
            <a:pPr algn="just" rtl="1"/>
            <a:endParaRPr lang="fr-FR" dirty="0">
              <a:latin typeface="Times New Roman" panose="02020603050405020304" pitchFamily="18" charset="0"/>
              <a:cs typeface="Times New Roman" panose="02020603050405020304" pitchFamily="18" charset="0"/>
            </a:endParaRPr>
          </a:p>
          <a:p>
            <a:pPr marL="0" indent="0" algn="just" rtl="1">
              <a:buNone/>
            </a:pPr>
            <a:endParaRPr lang="fr-FR" dirty="0">
              <a:latin typeface="Times New Roman" panose="02020603050405020304" pitchFamily="18" charset="0"/>
              <a:cs typeface="Times New Roman" panose="02020603050405020304" pitchFamily="18" charset="0"/>
            </a:endParaRPr>
          </a:p>
          <a:p>
            <a:pPr algn="r" rtl="1"/>
            <a:endParaRPr lang="fr-FR" dirty="0"/>
          </a:p>
        </p:txBody>
      </p:sp>
    </p:spTree>
    <p:extLst>
      <p:ext uri="{BB962C8B-B14F-4D97-AF65-F5344CB8AC3E}">
        <p14:creationId xmlns:p14="http://schemas.microsoft.com/office/powerpoint/2010/main" val="2954650054"/>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Espace réservé du contenu 4">
            <a:extLst>
              <a:ext uri="{FF2B5EF4-FFF2-40B4-BE49-F238E27FC236}">
                <a16:creationId xmlns:a16="http://schemas.microsoft.com/office/drawing/2014/main" id="{F6524325-69C2-4CC3-93EB-F607DC771E05}"/>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274164"/>
            <a:ext cx="8229600" cy="4976734"/>
          </a:xfrm>
        </p:spPr>
      </p:pic>
      <p:sp>
        <p:nvSpPr>
          <p:cNvPr id="6" name="Titre 1">
            <a:extLst>
              <a:ext uri="{FF2B5EF4-FFF2-40B4-BE49-F238E27FC236}">
                <a16:creationId xmlns:a16="http://schemas.microsoft.com/office/drawing/2014/main" id="{B4C9CA78-344A-4F5F-9FBB-904380B71AD0}"/>
              </a:ext>
            </a:extLst>
          </p:cNvPr>
          <p:cNvSpPr>
            <a:spLocks noGrp="1"/>
          </p:cNvSpPr>
          <p:nvPr>
            <p:ph type="title"/>
          </p:nvPr>
        </p:nvSpPr>
        <p:spPr>
          <a:xfrm>
            <a:off x="457200" y="274638"/>
            <a:ext cx="8229600" cy="819644"/>
          </a:xfrm>
        </p:spPr>
        <p:txBody>
          <a:bodyPr/>
          <a:lstStyle/>
          <a:p>
            <a:pPr algn="r" rtl="1"/>
            <a:r>
              <a:rPr lang="ar-DZ" sz="3600" dirty="0">
                <a:solidFill>
                  <a:srgbClr val="C00000"/>
                </a:solidFill>
              </a:rPr>
              <a:t>الشكل </a:t>
            </a:r>
            <a:r>
              <a:rPr lang="fr-FR" sz="3600" dirty="0">
                <a:solidFill>
                  <a:srgbClr val="C00000"/>
                </a:solidFill>
              </a:rPr>
              <a:t>-1</a:t>
            </a:r>
            <a:r>
              <a:rPr lang="ar-DZ" sz="3600" dirty="0">
                <a:solidFill>
                  <a:srgbClr val="C00000"/>
                </a:solidFill>
              </a:rPr>
              <a:t> المشروع كجزء من التنظيم الوظيفي </a:t>
            </a:r>
            <a:endParaRPr lang="fr-FR" sz="2400" dirty="0">
              <a:solidFill>
                <a:srgbClr val="C00000"/>
              </a:solidFill>
            </a:endParaRPr>
          </a:p>
        </p:txBody>
      </p:sp>
    </p:spTree>
    <p:extLst>
      <p:ext uri="{BB962C8B-B14F-4D97-AF65-F5344CB8AC3E}">
        <p14:creationId xmlns:p14="http://schemas.microsoft.com/office/powerpoint/2010/main" val="355349049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B5AC938-41C8-4E85-8EC6-09DC017E7F3D}"/>
              </a:ext>
            </a:extLst>
          </p:cNvPr>
          <p:cNvSpPr>
            <a:spLocks noGrp="1"/>
          </p:cNvSpPr>
          <p:nvPr>
            <p:ph type="title"/>
          </p:nvPr>
        </p:nvSpPr>
        <p:spPr/>
        <p:txBody>
          <a:bodyPr/>
          <a:lstStyle/>
          <a:p>
            <a:pPr algn="r" rtl="1"/>
            <a:r>
              <a:rPr lang="ar-DZ" sz="3200" b="1" dirty="0">
                <a:solidFill>
                  <a:srgbClr val="C00000"/>
                </a:solidFill>
              </a:rPr>
              <a:t>تنظيم المشروع المستقل</a:t>
            </a:r>
            <a:br>
              <a:rPr lang="ar-DZ" b="1" dirty="0"/>
            </a:br>
            <a:endParaRPr lang="fr-FR" dirty="0"/>
          </a:p>
        </p:txBody>
      </p:sp>
      <p:sp>
        <p:nvSpPr>
          <p:cNvPr id="3" name="Espace réservé du contenu 2">
            <a:extLst>
              <a:ext uri="{FF2B5EF4-FFF2-40B4-BE49-F238E27FC236}">
                <a16:creationId xmlns:a16="http://schemas.microsoft.com/office/drawing/2014/main" id="{2DE160D1-81F8-41E8-9F99-BE85250162C7}"/>
              </a:ext>
            </a:extLst>
          </p:cNvPr>
          <p:cNvSpPr>
            <a:spLocks noGrp="1"/>
          </p:cNvSpPr>
          <p:nvPr>
            <p:ph idx="1"/>
          </p:nvPr>
        </p:nvSpPr>
        <p:spPr/>
        <p:txBody>
          <a:bodyPr/>
          <a:lstStyle/>
          <a:p>
            <a:pPr algn="r" rtl="1"/>
            <a:r>
              <a:rPr lang="ar-DZ" sz="2800" dirty="0">
                <a:latin typeface="Times New Roman" panose="02020603050405020304" pitchFamily="18" charset="0"/>
                <a:cs typeface="Times New Roman" panose="02020603050405020304" pitchFamily="18" charset="0"/>
              </a:rPr>
              <a:t>عادة ما يكون هذا النوع من التنظيم منفصلا عن بقية أقسام المنظمة الأم فهو يعمل في شكل وحدة مستقلة بفريق فني مستقل وإدارة مستقلة ماليا، أما إداريا فهي مرتبطة بالمنظمة الأم فقط عبر التقارير الدورية وعن </a:t>
            </a:r>
            <a:r>
              <a:rPr lang="ar-DZ" sz="2800" dirty="0" err="1">
                <a:latin typeface="Times New Roman" panose="02020603050405020304" pitchFamily="18" charset="0"/>
                <a:cs typeface="Times New Roman" panose="02020603050405020304" pitchFamily="18" charset="0"/>
              </a:rPr>
              <a:t>طریق</a:t>
            </a:r>
            <a:r>
              <a:rPr lang="ar-DZ" sz="2800" dirty="0">
                <a:latin typeface="Times New Roman" panose="02020603050405020304" pitchFamily="18" charset="0"/>
                <a:cs typeface="Times New Roman" panose="02020603050405020304" pitchFamily="18" charset="0"/>
              </a:rPr>
              <a:t> </a:t>
            </a:r>
            <a:r>
              <a:rPr lang="ar-DZ" sz="2800" dirty="0" err="1">
                <a:latin typeface="Times New Roman" panose="02020603050405020304" pitchFamily="18" charset="0"/>
                <a:cs typeface="Times New Roman" panose="02020603050405020304" pitchFamily="18" charset="0"/>
              </a:rPr>
              <a:t>مدیر</a:t>
            </a:r>
            <a:r>
              <a:rPr lang="ar-DZ" sz="2800" dirty="0">
                <a:latin typeface="Times New Roman" panose="02020603050405020304" pitchFamily="18" charset="0"/>
                <a:cs typeface="Times New Roman" panose="02020603050405020304" pitchFamily="18" charset="0"/>
              </a:rPr>
              <a:t> المشروع.</a:t>
            </a:r>
            <a:br>
              <a:rPr lang="ar-DZ" sz="2800" dirty="0">
                <a:latin typeface="Times New Roman" panose="02020603050405020304" pitchFamily="18" charset="0"/>
                <a:cs typeface="Times New Roman" panose="02020603050405020304" pitchFamily="18" charset="0"/>
              </a:rPr>
            </a:br>
            <a:r>
              <a:rPr lang="ar-DZ" sz="2800" dirty="0">
                <a:latin typeface="Times New Roman" panose="02020603050405020304" pitchFamily="18" charset="0"/>
                <a:cs typeface="Times New Roman" panose="02020603050405020304" pitchFamily="18" charset="0"/>
              </a:rPr>
              <a:t>- تتفاوت درجة الاستقلالية من مشروع لآخر من الجانب الإداري والمالي والمحاسبي.</a:t>
            </a:r>
            <a:endParaRPr lang="fr-FR"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1511018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6812986-A27F-4899-8CBA-92C96CE4FC77}"/>
              </a:ext>
            </a:extLst>
          </p:cNvPr>
          <p:cNvSpPr>
            <a:spLocks noGrp="1"/>
          </p:cNvSpPr>
          <p:nvPr>
            <p:ph type="title"/>
          </p:nvPr>
        </p:nvSpPr>
        <p:spPr/>
        <p:txBody>
          <a:bodyPr/>
          <a:lstStyle/>
          <a:p>
            <a:pPr algn="r" rtl="1"/>
            <a:r>
              <a:rPr lang="ar-DZ" sz="3600" b="1" dirty="0">
                <a:solidFill>
                  <a:srgbClr val="C00000"/>
                </a:solidFill>
              </a:rPr>
              <a:t>الشكل 2 </a:t>
            </a:r>
            <a:endParaRPr lang="fr-FR" sz="3600" b="1" dirty="0">
              <a:solidFill>
                <a:srgbClr val="C00000"/>
              </a:solidFill>
            </a:endParaRPr>
          </a:p>
        </p:txBody>
      </p:sp>
      <p:pic>
        <p:nvPicPr>
          <p:cNvPr id="7" name="Espace réservé du contenu 6">
            <a:extLst>
              <a:ext uri="{FF2B5EF4-FFF2-40B4-BE49-F238E27FC236}">
                <a16:creationId xmlns:a16="http://schemas.microsoft.com/office/drawing/2014/main" id="{31F136BA-BA09-4880-8942-F6D405A271D0}"/>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57200" y="1663908"/>
            <a:ext cx="8229600" cy="4542020"/>
          </a:xfrm>
        </p:spPr>
      </p:pic>
    </p:spTree>
    <p:extLst>
      <p:ext uri="{BB962C8B-B14F-4D97-AF65-F5344CB8AC3E}">
        <p14:creationId xmlns:p14="http://schemas.microsoft.com/office/powerpoint/2010/main" val="4185292560"/>
      </p:ext>
    </p:extLst>
  </p:cSld>
  <p:clrMapOvr>
    <a:masterClrMapping/>
  </p:clrMapOvr>
  <p:transition spd="slow">
    <p:wipe/>
  </p:transition>
</p:sld>
</file>

<file path=ppt/theme/theme1.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690</TotalTime>
  <Words>1413</Words>
  <Application>Microsoft Office PowerPoint</Application>
  <PresentationFormat>Affichage à l'écran (4:3)</PresentationFormat>
  <Paragraphs>82</Paragraphs>
  <Slides>22</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22</vt:i4>
      </vt:variant>
    </vt:vector>
  </HeadingPairs>
  <TitlesOfParts>
    <vt:vector size="25" baseType="lpstr">
      <vt:lpstr>Arial</vt:lpstr>
      <vt:lpstr>Times New Roman</vt:lpstr>
      <vt:lpstr>Diseño predeterminado</vt:lpstr>
      <vt:lpstr>تنظيم المشروع</vt:lpstr>
      <vt:lpstr>خطة البحث : </vt:lpstr>
      <vt:lpstr>المقدمة</vt:lpstr>
      <vt:lpstr>المبحث الأول :مفهوم تنظيم المشروع و أشكاله التنظيمية. .المطلب الأول :مفهوم  تنظيم المشروع . </vt:lpstr>
      <vt:lpstr>المطلب الثاني :الأشكال التنظيمية للمشروع .</vt:lpstr>
      <vt:lpstr>هيكل التنظيم الوظيفي </vt:lpstr>
      <vt:lpstr>الشكل -1 المشروع كجزء من التنظيم الوظيفي </vt:lpstr>
      <vt:lpstr>تنظيم المشروع المستقل </vt:lpstr>
      <vt:lpstr>الشكل 2 </vt:lpstr>
      <vt:lpstr>تنظيم المصفوفة </vt:lpstr>
      <vt:lpstr>الشكل 3</vt:lpstr>
      <vt:lpstr>أنواع تنظيم المصفوفة </vt:lpstr>
      <vt:lpstr>المبحث الثاني: مزايا و عيوب الاشكال التنظيمية  في المشروع واختيار الصيغة التنظيمية للمشروع.  المطلب الأول: إيجابيات الاشكال التنظيمية للشروع.</vt:lpstr>
      <vt:lpstr>مزيا تنظيم المشروع المستقل  </vt:lpstr>
      <vt:lpstr> مزايا تنظيم المصفوفة:</vt:lpstr>
      <vt:lpstr> المطلب الثاني: سلبيات الاشكال التنظيمية للمشروع . </vt:lpstr>
      <vt:lpstr>عيوب تنظيم المشروع المستقل </vt:lpstr>
      <vt:lpstr>: عيوب تنظيم المصفوفة </vt:lpstr>
      <vt:lpstr>المطلب الثالث: اختيار الصيغة التنظيمية للمشروع . </vt:lpstr>
      <vt:lpstr>Présentation PowerPoint</vt:lpstr>
      <vt:lpstr>الخاتمة</vt:lpstr>
      <vt:lpstr>قائمة المراجع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Amine_pc</dc:creator>
  <cp:lastModifiedBy>Amine_pc</cp:lastModifiedBy>
  <cp:revision>42</cp:revision>
  <dcterms:created xsi:type="dcterms:W3CDTF">2022-10-25T15:08:50Z</dcterms:created>
  <dcterms:modified xsi:type="dcterms:W3CDTF">2022-10-29T18:45:35Z</dcterms:modified>
</cp:coreProperties>
</file>