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9"/>
  </p:notesMasterIdLst>
  <p:sldIdLst>
    <p:sldId id="352" r:id="rId2"/>
    <p:sldId id="354" r:id="rId3"/>
    <p:sldId id="319" r:id="rId4"/>
    <p:sldId id="355" r:id="rId5"/>
    <p:sldId id="356" r:id="rId6"/>
    <p:sldId id="357" r:id="rId7"/>
    <p:sldId id="358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FF"/>
    <a:srgbClr val="FF3399"/>
    <a:srgbClr val="D60093"/>
    <a:srgbClr val="FF0066"/>
    <a:srgbClr val="FFFF66"/>
    <a:srgbClr val="33CCFF"/>
    <a:srgbClr val="FFFFCC"/>
    <a:srgbClr val="FFCC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70" d="100"/>
          <a:sy n="70" d="100"/>
        </p:scale>
        <p:origin x="-9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4250E-E118-4D6F-972D-963AFFF384F7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6101F-04DC-4EF1-B4CA-E0E9830ADEC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4816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6101F-04DC-4EF1-B4CA-E0E9830ADEC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74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F02875E-67FC-45DA-810C-1D56825D4C8C}" type="datetimeFigureOut">
              <a:rPr lang="fr-FR" smtClean="0"/>
              <a:pPr/>
              <a:t>07/11/2021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DBB36B48-B61E-40EE-8F50-8342C33FAF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457200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572000" y="13049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331640" y="436961"/>
            <a:ext cx="6704079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Minist</a:t>
            </a: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è</a:t>
            </a: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re de l</a:t>
            </a: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’</a:t>
            </a: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Enseignement Sup</a:t>
            </a: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é</a:t>
            </a: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rieur et de la Recherche Scientifique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Universit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é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Djilali BOUNAAMA 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Khemis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Miliana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Facult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é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des Sciences de la Nature et de la Vie et des Sciences de la Terre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é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partement des Sciences Agronomiques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395536" y="2132856"/>
            <a:ext cx="8495928" cy="230425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endParaRPr lang="fr-FR" sz="1400" b="1" dirty="0" smtClean="0">
              <a:solidFill>
                <a:schemeClr val="bg2"/>
              </a:solidFill>
            </a:endParaRPr>
          </a:p>
          <a:p>
            <a:pPr algn="ctr"/>
            <a:r>
              <a:rPr lang="fr-FR" sz="1800" b="1" cap="none" dirty="0">
                <a:solidFill>
                  <a:schemeClr val="bg2"/>
                </a:solidFill>
              </a:rPr>
              <a:t>Présenté par : </a:t>
            </a:r>
            <a:r>
              <a:rPr lang="fr-FR" sz="1800" b="1" cap="none" dirty="0" smtClean="0">
                <a:solidFill>
                  <a:schemeClr val="bg2"/>
                </a:solidFill>
              </a:rPr>
              <a:t>Mme </a:t>
            </a:r>
            <a:r>
              <a:rPr lang="fr-FR" sz="1800" b="1" dirty="0">
                <a:solidFill>
                  <a:schemeClr val="bg2"/>
                </a:solidFill>
              </a:rPr>
              <a:t>KACI Zakia</a:t>
            </a:r>
            <a:r>
              <a:rPr lang="fr-BE" b="1" dirty="0" smtClean="0">
                <a:solidFill>
                  <a:srgbClr val="002060"/>
                </a:solidFill>
              </a:rPr>
              <a:t/>
            </a:r>
            <a:br>
              <a:rPr lang="fr-BE" b="1" dirty="0" smtClean="0">
                <a:solidFill>
                  <a:srgbClr val="002060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BE" b="1" dirty="0" smtClean="0">
                <a:solidFill>
                  <a:schemeClr val="bg2"/>
                </a:solidFill>
              </a:rPr>
              <a:t/>
            </a:r>
            <a:br>
              <a:rPr lang="fr-BE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/>
            </a:r>
            <a:br>
              <a:rPr lang="fr-FR" b="1" dirty="0" smtClean="0">
                <a:solidFill>
                  <a:schemeClr val="bg2"/>
                </a:solidFill>
              </a:rPr>
            </a:br>
            <a:endParaRPr lang="fr-FR" b="1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27076" y="2634015"/>
            <a:ext cx="7632847" cy="89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4000" b="1" dirty="0" smtClean="0">
                <a:solidFill>
                  <a:schemeClr val="bg2"/>
                </a:solidFill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Interaction plante milieu </a:t>
            </a:r>
            <a:endParaRPr lang="fr-FR" sz="4000" b="1" dirty="0">
              <a:solidFill>
                <a:schemeClr val="bg2"/>
              </a:solidFill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-174831" y="4770034"/>
            <a:ext cx="9144000" cy="230425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BE" b="1" smtClean="0">
                <a:solidFill>
                  <a:schemeClr val="bg2"/>
                </a:solidFill>
              </a:rPr>
              <a:t/>
            </a:r>
            <a:br>
              <a:rPr lang="fr-BE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r>
              <a:rPr lang="fr-FR" b="1" smtClean="0">
                <a:solidFill>
                  <a:schemeClr val="bg2"/>
                </a:solidFill>
              </a:rPr>
              <a:t/>
            </a:r>
            <a:br>
              <a:rPr lang="fr-FR" b="1" smtClean="0">
                <a:solidFill>
                  <a:schemeClr val="bg2"/>
                </a:solidFill>
              </a:rPr>
            </a:br>
            <a:endParaRPr lang="fr-FR" b="1" dirty="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2" name="Image 11" descr="C:\Users\dell\Desktop\logo-univ201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346751"/>
            <a:ext cx="2448272" cy="1287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32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115616" y="75644"/>
            <a:ext cx="5400600" cy="855097"/>
          </a:xfrm>
          <a:prstGeom prst="roundRect">
            <a:avLst/>
          </a:prstGeom>
          <a:noFill/>
          <a:ln w="25400">
            <a:solidFill>
              <a:srgbClr val="33CC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bg1"/>
                </a:solidFill>
              </a:rPr>
              <a:t>Objectif de la matière </a:t>
            </a:r>
            <a:endParaRPr lang="fr-FR" sz="44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01" y="1196752"/>
            <a:ext cx="90364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chemeClr val="bg2"/>
                </a:solidFill>
                <a:latin typeface="+mj-lt"/>
              </a:rPr>
              <a:t>Relation existante entre le milieu (sol, climat) et le développement du plan </a:t>
            </a: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chemeClr val="bg2"/>
                </a:solidFill>
                <a:latin typeface="+mj-lt"/>
              </a:rPr>
              <a:t>Interaction sol-racine </a:t>
            </a:r>
          </a:p>
        </p:txBody>
      </p:sp>
    </p:spTree>
    <p:extLst>
      <p:ext uri="{BB962C8B-B14F-4D97-AF65-F5344CB8AC3E}">
        <p14:creationId xmlns:p14="http://schemas.microsoft.com/office/powerpoint/2010/main" val="354388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00232" y="264788"/>
            <a:ext cx="6028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Présentation du programme</a:t>
            </a:r>
            <a:endParaRPr lang="fr-FR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5830219"/>
            <a:ext cx="2000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800" b="1" dirty="0" smtClean="0"/>
              <a:t>Conclusion</a:t>
            </a:r>
            <a:endParaRPr lang="fr-FR" sz="2800" b="1" dirty="0" smtClean="0"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85248" y="1346600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1. Bioclimat </a:t>
            </a:r>
            <a:r>
              <a:rPr lang="fr-FR" sz="2400" b="1" dirty="0">
                <a:solidFill>
                  <a:schemeClr val="bg1"/>
                </a:solidFill>
              </a:rPr>
              <a:t>: Interactions plante climat (évapotranspiration, température, échanges de CO2) </a:t>
            </a:r>
            <a:endParaRPr lang="fr-FR" sz="2200" b="1" dirty="0" smtClean="0">
              <a:solidFill>
                <a:schemeClr val="bg1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406689" y="3596940"/>
            <a:ext cx="7215238" cy="71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dirty="0" smtClean="0">
                <a:solidFill>
                  <a:srgbClr val="CC0066"/>
                </a:solidFill>
                <a:latin typeface="Arial Rounded MT Bold" pitchFamily="34" charset="0"/>
                <a:cs typeface="Calibri" pitchFamily="34" charset="0"/>
              </a:rPr>
              <a:t> </a:t>
            </a:r>
            <a:endParaRPr lang="fr-FR" sz="2400" b="1" dirty="0">
              <a:solidFill>
                <a:srgbClr val="CC0066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7979" y="2564904"/>
            <a:ext cx="89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2. </a:t>
            </a:r>
            <a:r>
              <a:rPr lang="fr-FR" sz="2400" dirty="0" smtClean="0">
                <a:solidFill>
                  <a:schemeClr val="bg1"/>
                </a:solidFill>
              </a:rPr>
              <a:t>Physique </a:t>
            </a:r>
            <a:r>
              <a:rPr lang="fr-FR" sz="2400" dirty="0">
                <a:solidFill>
                  <a:schemeClr val="bg1"/>
                </a:solidFill>
              </a:rPr>
              <a:t>du sol : Interactions physiques sol racines (structure du sol et élaboration des systèmes racinaires, flux d’eau dans les sols et prélèvement par les plantes).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77979" y="4077072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>
                <a:solidFill>
                  <a:schemeClr val="bg1"/>
                </a:solidFill>
                <a:latin typeface="Arial Rounded MT Bold" pitchFamily="34" charset="0"/>
                <a:cs typeface="Calibri" pitchFamily="34" charset="0"/>
              </a:rPr>
              <a:t>3.</a:t>
            </a:r>
            <a:r>
              <a:rPr lang="fr-FR" sz="2400" dirty="0" smtClean="0">
                <a:solidFill>
                  <a:schemeClr val="bg1"/>
                </a:solidFill>
              </a:rPr>
              <a:t>Sols </a:t>
            </a:r>
            <a:r>
              <a:rPr lang="fr-FR" sz="2400" dirty="0">
                <a:solidFill>
                  <a:schemeClr val="bg1"/>
                </a:solidFill>
              </a:rPr>
              <a:t>et cycles biogéochimiques : principaux cycles (azote, carbone, phosphore, potassium) biodisponibilité pour les plantes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26064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i="1" dirty="0">
                <a:solidFill>
                  <a:srgbClr val="3333CC"/>
                </a:solidFill>
              </a:rPr>
              <a:t>La plante, ses caractéristiques et son interaction avec </a:t>
            </a:r>
            <a:r>
              <a:rPr lang="fr-FR" sz="2400" b="1" i="1" dirty="0" smtClean="0">
                <a:solidFill>
                  <a:srgbClr val="3333CC"/>
                </a:solidFill>
              </a:rPr>
              <a:t>le milieu </a:t>
            </a:r>
            <a:endParaRPr lang="fr-FR" sz="2400" dirty="0">
              <a:solidFill>
                <a:srgbClr val="3333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536" y="908720"/>
            <a:ext cx="49317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3333CC"/>
                </a:solidFill>
              </a:rPr>
              <a:t>Exposé </a:t>
            </a:r>
            <a:r>
              <a:rPr lang="fr-FR" sz="2400" b="1" dirty="0" smtClean="0">
                <a:solidFill>
                  <a:srgbClr val="3333CC"/>
                </a:solidFill>
              </a:rPr>
              <a:t>n°1</a:t>
            </a:r>
            <a:r>
              <a:rPr lang="fr-FR" sz="2400" b="1" dirty="0">
                <a:solidFill>
                  <a:srgbClr val="3333CC"/>
                </a:solidFill>
              </a:rPr>
              <a:t> </a:t>
            </a:r>
            <a:endParaRPr lang="fr-FR" sz="2400" dirty="0">
              <a:solidFill>
                <a:srgbClr val="3333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0776" y="2051556"/>
            <a:ext cx="4078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1 Description </a:t>
            </a:r>
            <a:r>
              <a:rPr lang="fr-FR" b="1" dirty="0">
                <a:solidFill>
                  <a:schemeClr val="bg1"/>
                </a:solidFill>
              </a:rPr>
              <a:t>des milieux :    Air, sol et eau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9592" y="2483604"/>
            <a:ext cx="3441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2 Caractéristiques </a:t>
            </a:r>
            <a:r>
              <a:rPr lang="fr-FR" b="1" dirty="0">
                <a:solidFill>
                  <a:schemeClr val="bg1"/>
                </a:solidFill>
              </a:rPr>
              <a:t>du règne végétal 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00" y="2876398"/>
            <a:ext cx="2653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3 Les </a:t>
            </a:r>
            <a:r>
              <a:rPr lang="fr-FR" b="1" dirty="0">
                <a:solidFill>
                  <a:schemeClr val="bg1"/>
                </a:solidFill>
              </a:rPr>
              <a:t>surfaces d’échanges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3275692"/>
            <a:ext cx="39260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a. Surface </a:t>
            </a:r>
            <a:r>
              <a:rPr lang="fr-FR" b="1" dirty="0">
                <a:solidFill>
                  <a:schemeClr val="bg1"/>
                </a:solidFill>
              </a:rPr>
              <a:t>d’échange plante / atmosphère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5187" y="1804754"/>
            <a:ext cx="76222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I. Organisation </a:t>
            </a:r>
            <a:r>
              <a:rPr lang="fr-FR" sz="2000" b="1" dirty="0">
                <a:solidFill>
                  <a:schemeClr val="bg1"/>
                </a:solidFill>
              </a:rPr>
              <a:t>fonctionnelle des plantes en fonction des milieux 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56285" y="3789040"/>
            <a:ext cx="3135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b. Surface </a:t>
            </a:r>
            <a:r>
              <a:rPr lang="fr-FR" b="1" dirty="0">
                <a:solidFill>
                  <a:schemeClr val="bg1"/>
                </a:solidFill>
              </a:rPr>
              <a:t>d’échange plante / sol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1515" y="5045114"/>
            <a:ext cx="41873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II. Les </a:t>
            </a:r>
            <a:r>
              <a:rPr lang="fr-FR" sz="2000" b="1" dirty="0">
                <a:solidFill>
                  <a:schemeClr val="bg1"/>
                </a:solidFill>
              </a:rPr>
              <a:t>stratégies défensives des plantes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1560" y="5651956"/>
            <a:ext cx="5439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Adaptation </a:t>
            </a:r>
            <a:r>
              <a:rPr lang="fr-FR" b="1" dirty="0" smtClean="0">
                <a:solidFill>
                  <a:schemeClr val="bg1"/>
                </a:solidFill>
              </a:rPr>
              <a:t> des plantes aux </a:t>
            </a:r>
            <a:r>
              <a:rPr lang="fr-FR" b="1" dirty="0">
                <a:solidFill>
                  <a:schemeClr val="bg1"/>
                </a:solidFill>
              </a:rPr>
              <a:t>conditions environnementales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9512" y="4254187"/>
            <a:ext cx="49317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3333CC"/>
                </a:solidFill>
              </a:rPr>
              <a:t>Exposé n°2</a:t>
            </a:r>
            <a:r>
              <a:rPr lang="fr-FR" sz="2400" b="1" dirty="0">
                <a:solidFill>
                  <a:srgbClr val="3333CC"/>
                </a:solidFill>
              </a:rPr>
              <a:t> </a:t>
            </a:r>
            <a:endParaRPr lang="fr-FR" sz="2400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333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260648"/>
            <a:ext cx="3725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i="1" dirty="0" smtClean="0">
                <a:solidFill>
                  <a:srgbClr val="3333CC"/>
                </a:solidFill>
              </a:rPr>
              <a:t>Interaction </a:t>
            </a:r>
            <a:r>
              <a:rPr lang="fr-FR" sz="2400" b="1" i="1" dirty="0">
                <a:solidFill>
                  <a:srgbClr val="3333CC"/>
                </a:solidFill>
              </a:rPr>
              <a:t>climat – végétaux </a:t>
            </a:r>
            <a:endParaRPr lang="fr-FR" sz="2400" dirty="0">
              <a:solidFill>
                <a:srgbClr val="3333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764704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Introduction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1196752"/>
            <a:ext cx="2610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Influence sur les végétaux 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1101" y="1556792"/>
            <a:ext cx="23246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Les éléments du climat 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988840"/>
            <a:ext cx="45480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Action des facteurs climatiques sur les cultures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2782669"/>
            <a:ext cx="83801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La </a:t>
            </a:r>
            <a:r>
              <a:rPr lang="fr-FR" b="1" dirty="0" smtClean="0">
                <a:solidFill>
                  <a:schemeClr val="bg1"/>
                </a:solidFill>
              </a:rPr>
              <a:t>lumière: </a:t>
            </a:r>
            <a:r>
              <a:rPr lang="fr-FR" dirty="0" smtClean="0">
                <a:solidFill>
                  <a:schemeClr val="bg1"/>
                </a:solidFill>
              </a:rPr>
              <a:t>L’absorption, </a:t>
            </a:r>
            <a:r>
              <a:rPr lang="fr-FR" dirty="0">
                <a:solidFill>
                  <a:schemeClr val="bg1"/>
                </a:solidFill>
              </a:rPr>
              <a:t>La </a:t>
            </a:r>
            <a:r>
              <a:rPr lang="fr-FR" dirty="0" smtClean="0">
                <a:solidFill>
                  <a:schemeClr val="bg1"/>
                </a:solidFill>
              </a:rPr>
              <a:t>transpiration, </a:t>
            </a:r>
            <a:r>
              <a:rPr lang="fr-FR" dirty="0">
                <a:solidFill>
                  <a:schemeClr val="bg1"/>
                </a:solidFill>
              </a:rPr>
              <a:t>Action sur la croissance </a:t>
            </a:r>
            <a:r>
              <a:rPr lang="fr-FR" dirty="0" smtClean="0">
                <a:solidFill>
                  <a:schemeClr val="bg1"/>
                </a:solidFill>
              </a:rPr>
              <a:t>, </a:t>
            </a:r>
            <a:r>
              <a:rPr lang="fr-FR" dirty="0">
                <a:solidFill>
                  <a:schemeClr val="bg1"/>
                </a:solidFill>
              </a:rPr>
              <a:t>Action sur le développement </a:t>
            </a:r>
            <a:endParaRPr lang="fr-FR" dirty="0" smtClean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 </a:t>
            </a:r>
            <a:r>
              <a:rPr lang="fr-FR" dirty="0" smtClean="0">
                <a:solidFill>
                  <a:schemeClr val="bg1"/>
                </a:solidFill>
              </a:rPr>
              <a:t>                    ou </a:t>
            </a:r>
            <a:r>
              <a:rPr lang="fr-FR" dirty="0">
                <a:solidFill>
                  <a:schemeClr val="bg1"/>
                </a:solidFill>
              </a:rPr>
              <a:t>« Photopériodisme</a:t>
            </a:r>
            <a:r>
              <a:rPr lang="fr-FR" b="1" dirty="0">
                <a:solidFill>
                  <a:schemeClr val="bg1"/>
                </a:solidFill>
              </a:rPr>
              <a:t> 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520" y="3502749"/>
            <a:ext cx="95422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La </a:t>
            </a:r>
            <a:r>
              <a:rPr lang="fr-FR" b="1" dirty="0" smtClean="0">
                <a:solidFill>
                  <a:schemeClr val="bg1"/>
                </a:solidFill>
              </a:rPr>
              <a:t>température : </a:t>
            </a:r>
            <a:r>
              <a:rPr lang="fr-FR" dirty="0" smtClean="0">
                <a:solidFill>
                  <a:schemeClr val="bg1"/>
                </a:solidFill>
              </a:rPr>
              <a:t>Action </a:t>
            </a:r>
            <a:r>
              <a:rPr lang="fr-FR" dirty="0">
                <a:solidFill>
                  <a:schemeClr val="bg1"/>
                </a:solidFill>
              </a:rPr>
              <a:t>sur le développement de la </a:t>
            </a:r>
            <a:r>
              <a:rPr lang="fr-FR" dirty="0" smtClean="0">
                <a:solidFill>
                  <a:schemeClr val="bg1"/>
                </a:solidFill>
              </a:rPr>
              <a:t>plante, </a:t>
            </a:r>
            <a:r>
              <a:rPr lang="fr-FR" dirty="0">
                <a:solidFill>
                  <a:schemeClr val="bg1"/>
                </a:solidFill>
              </a:rPr>
              <a:t>Température et vitesse de </a:t>
            </a:r>
            <a:r>
              <a:rPr lang="fr-FR" dirty="0" smtClean="0">
                <a:solidFill>
                  <a:schemeClr val="bg1"/>
                </a:solidFill>
              </a:rPr>
              <a:t>croissance, 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                             Action </a:t>
            </a:r>
            <a:r>
              <a:rPr lang="fr-FR" dirty="0">
                <a:solidFill>
                  <a:schemeClr val="bg1"/>
                </a:solidFill>
              </a:rPr>
              <a:t>sur le développement </a:t>
            </a:r>
            <a:r>
              <a:rPr lang="fr-FR" dirty="0" smtClean="0">
                <a:solidFill>
                  <a:schemeClr val="bg1"/>
                </a:solidFill>
              </a:rPr>
              <a:t>, </a:t>
            </a:r>
            <a:r>
              <a:rPr lang="fr-FR" dirty="0">
                <a:solidFill>
                  <a:schemeClr val="bg1"/>
                </a:solidFill>
              </a:rPr>
              <a:t>Interaction </a:t>
            </a:r>
            <a:r>
              <a:rPr lang="fr-FR" dirty="0" smtClean="0">
                <a:solidFill>
                  <a:schemeClr val="bg1"/>
                </a:solidFill>
              </a:rPr>
              <a:t>lumière-froid, </a:t>
            </a:r>
            <a:r>
              <a:rPr lang="fr-FR" dirty="0">
                <a:solidFill>
                  <a:schemeClr val="bg1"/>
                </a:solidFill>
              </a:rPr>
              <a:t>Action des excès de température</a:t>
            </a:r>
            <a:r>
              <a:rPr lang="fr-FR" b="1" dirty="0">
                <a:solidFill>
                  <a:schemeClr val="bg1"/>
                </a:solidFill>
              </a:rPr>
              <a:t> 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>
                <a:solidFill>
                  <a:schemeClr val="bg1"/>
                </a:solidFill>
              </a:rPr>
              <a:t>  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3923" y="4355812"/>
            <a:ext cx="8324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Les </a:t>
            </a:r>
            <a:r>
              <a:rPr lang="fr-FR" b="1" dirty="0" smtClean="0">
                <a:solidFill>
                  <a:schemeClr val="bg1"/>
                </a:solidFill>
              </a:rPr>
              <a:t>précipitations : </a:t>
            </a:r>
            <a:r>
              <a:rPr lang="fr-FR" dirty="0">
                <a:solidFill>
                  <a:schemeClr val="bg1"/>
                </a:solidFill>
              </a:rPr>
              <a:t>Action sur la </a:t>
            </a:r>
            <a:r>
              <a:rPr lang="fr-FR" dirty="0" smtClean="0">
                <a:solidFill>
                  <a:schemeClr val="bg1"/>
                </a:solidFill>
              </a:rPr>
              <a:t>croissance, </a:t>
            </a:r>
            <a:r>
              <a:rPr lang="fr-FR" dirty="0">
                <a:solidFill>
                  <a:schemeClr val="bg1"/>
                </a:solidFill>
              </a:rPr>
              <a:t>Action sur le </a:t>
            </a:r>
            <a:r>
              <a:rPr lang="fr-FR" dirty="0" smtClean="0">
                <a:solidFill>
                  <a:schemeClr val="bg1"/>
                </a:solidFill>
              </a:rPr>
              <a:t>développement, </a:t>
            </a:r>
            <a:r>
              <a:rPr lang="fr-FR" dirty="0">
                <a:solidFill>
                  <a:schemeClr val="bg1"/>
                </a:solidFill>
              </a:rPr>
              <a:t>Action sur la </a:t>
            </a:r>
            <a:r>
              <a:rPr lang="fr-FR" dirty="0" smtClean="0">
                <a:solidFill>
                  <a:schemeClr val="bg1"/>
                </a:solidFill>
              </a:rPr>
              <a:t>qualité</a:t>
            </a:r>
            <a:r>
              <a:rPr lang="fr-FR" b="1" dirty="0" smtClean="0">
                <a:solidFill>
                  <a:schemeClr val="bg1"/>
                </a:solidFill>
              </a:rPr>
              <a:t>,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3923" y="4869160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Le vent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0630" y="5445224"/>
            <a:ext cx="1490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L’hygrométrie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9622" y="2411596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3333CC"/>
                </a:solidFill>
              </a:rPr>
              <a:t>Exposé 03</a:t>
            </a:r>
            <a:endParaRPr lang="fr-FR" dirty="0">
              <a:solidFill>
                <a:srgbClr val="3333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7616" y="4037998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3333CC"/>
                </a:solidFill>
              </a:rPr>
              <a:t>Exposé 04</a:t>
            </a:r>
            <a:endParaRPr lang="fr-FR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654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3728" y="260648"/>
            <a:ext cx="2787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 smtClean="0">
                <a:solidFill>
                  <a:srgbClr val="3333CC"/>
                </a:solidFill>
              </a:rPr>
              <a:t>Interaction </a:t>
            </a:r>
            <a:r>
              <a:rPr lang="fr-FR" b="1" i="1" dirty="0">
                <a:solidFill>
                  <a:srgbClr val="3333CC"/>
                </a:solidFill>
              </a:rPr>
              <a:t>eau –sol – plante </a:t>
            </a:r>
            <a:endParaRPr lang="fr-FR" dirty="0">
              <a:solidFill>
                <a:srgbClr val="3333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02" y="1043444"/>
            <a:ext cx="70857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Besoins de la plante en eau et en éléments minéraux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1412776"/>
            <a:ext cx="87887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buAutoNum type="romanUcPeriod"/>
            </a:pPr>
            <a:r>
              <a:rPr lang="fr-FR" b="1" dirty="0" smtClean="0">
                <a:solidFill>
                  <a:schemeClr val="bg1"/>
                </a:solidFill>
              </a:rPr>
              <a:t>L'eau </a:t>
            </a:r>
            <a:r>
              <a:rPr lang="fr-FR" b="1" dirty="0">
                <a:solidFill>
                  <a:schemeClr val="bg1"/>
                </a:solidFill>
              </a:rPr>
              <a:t>et la </a:t>
            </a:r>
            <a:r>
              <a:rPr lang="fr-FR" b="1" dirty="0" smtClean="0">
                <a:solidFill>
                  <a:schemeClr val="bg1"/>
                </a:solidFill>
              </a:rPr>
              <a:t>plante : </a:t>
            </a:r>
            <a:r>
              <a:rPr lang="fr-FR" dirty="0">
                <a:solidFill>
                  <a:schemeClr val="bg1"/>
                </a:solidFill>
              </a:rPr>
              <a:t>Importance de l’eau dans la </a:t>
            </a:r>
            <a:r>
              <a:rPr lang="fr-FR" dirty="0" smtClean="0">
                <a:solidFill>
                  <a:schemeClr val="bg1"/>
                </a:solidFill>
              </a:rPr>
              <a:t>plante, </a:t>
            </a:r>
            <a:r>
              <a:rPr lang="fr-FR" dirty="0">
                <a:solidFill>
                  <a:schemeClr val="bg1"/>
                </a:solidFill>
              </a:rPr>
              <a:t>Rôles de l’eau </a:t>
            </a:r>
            <a:r>
              <a:rPr lang="fr-FR" dirty="0" smtClean="0">
                <a:solidFill>
                  <a:schemeClr val="bg1"/>
                </a:solidFill>
              </a:rPr>
              <a:t>, Propriétés physico</a:t>
            </a:r>
          </a:p>
          <a:p>
            <a:pPr algn="just"/>
            <a:r>
              <a:rPr lang="fr-FR" dirty="0" smtClean="0">
                <a:solidFill>
                  <a:schemeClr val="bg1"/>
                </a:solidFill>
              </a:rPr>
              <a:t>                                       -   chimiques, importantes </a:t>
            </a:r>
            <a:r>
              <a:rPr lang="fr-FR" dirty="0">
                <a:solidFill>
                  <a:schemeClr val="bg1"/>
                </a:solidFill>
              </a:rPr>
              <a:t>de </a:t>
            </a:r>
            <a:r>
              <a:rPr lang="fr-FR" dirty="0" smtClean="0">
                <a:solidFill>
                  <a:schemeClr val="bg1"/>
                </a:solidFill>
              </a:rPr>
              <a:t>H2O, </a:t>
            </a:r>
            <a:r>
              <a:rPr lang="fr-FR" dirty="0">
                <a:solidFill>
                  <a:schemeClr val="bg1"/>
                </a:solidFill>
              </a:rPr>
              <a:t>Teneur en eau des végétaux</a:t>
            </a:r>
            <a:r>
              <a:rPr lang="fr-FR" dirty="0" smtClean="0">
                <a:solidFill>
                  <a:schemeClr val="bg1"/>
                </a:solidFill>
              </a:rPr>
              <a:t> , </a:t>
            </a:r>
            <a:r>
              <a:rPr lang="fr-FR" dirty="0">
                <a:solidFill>
                  <a:schemeClr val="bg1"/>
                </a:solidFill>
              </a:rPr>
              <a:t>Le potentiel </a:t>
            </a:r>
            <a:endParaRPr lang="fr-FR" dirty="0" smtClean="0">
              <a:solidFill>
                <a:schemeClr val="bg1"/>
              </a:solidFill>
            </a:endParaRPr>
          </a:p>
          <a:p>
            <a:pPr algn="just"/>
            <a:r>
              <a:rPr lang="fr-FR" dirty="0">
                <a:solidFill>
                  <a:schemeClr val="bg1"/>
                </a:solidFill>
              </a:rPr>
              <a:t> </a:t>
            </a:r>
            <a:r>
              <a:rPr lang="fr-FR" dirty="0" smtClean="0">
                <a:solidFill>
                  <a:schemeClr val="bg1"/>
                </a:solidFill>
              </a:rPr>
              <a:t>                                           hydrique, </a:t>
            </a:r>
            <a:r>
              <a:rPr lang="fr-FR" i="1" dirty="0" smtClean="0">
                <a:solidFill>
                  <a:schemeClr val="bg1"/>
                </a:solidFill>
              </a:rPr>
              <a:t>Absorption </a:t>
            </a:r>
            <a:r>
              <a:rPr lang="fr-FR" i="1" dirty="0">
                <a:solidFill>
                  <a:schemeClr val="bg1"/>
                </a:solidFill>
              </a:rPr>
              <a:t>et transport de l’eau</a:t>
            </a:r>
            <a:r>
              <a:rPr lang="fr-FR" dirty="0" smtClean="0">
                <a:solidFill>
                  <a:schemeClr val="bg1"/>
                </a:solidFill>
              </a:rPr>
              <a:t> , </a:t>
            </a:r>
            <a:r>
              <a:rPr lang="fr-FR" dirty="0">
                <a:solidFill>
                  <a:schemeClr val="bg1"/>
                </a:solidFill>
              </a:rPr>
              <a:t>Emission d’eau dans 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fr-FR" dirty="0">
                <a:solidFill>
                  <a:schemeClr val="bg1"/>
                </a:solidFill>
              </a:rPr>
              <a:t> </a:t>
            </a:r>
            <a:r>
              <a:rPr lang="fr-FR" dirty="0" smtClean="0">
                <a:solidFill>
                  <a:schemeClr val="bg1"/>
                </a:solidFill>
              </a:rPr>
              <a:t>                                           l’atmosphère</a:t>
            </a:r>
            <a:r>
              <a:rPr lang="fr-FR" b="1" dirty="0">
                <a:solidFill>
                  <a:schemeClr val="bg1"/>
                </a:solidFill>
              </a:rPr>
              <a:t> 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2636912"/>
            <a:ext cx="2281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II.     Nutrition </a:t>
            </a:r>
            <a:r>
              <a:rPr lang="fr-FR" b="1" dirty="0">
                <a:solidFill>
                  <a:schemeClr val="bg1"/>
                </a:solidFill>
              </a:rPr>
              <a:t>minérale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3068960"/>
            <a:ext cx="42226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Besoins en éléments minéraux des végétaux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3861048"/>
            <a:ext cx="8820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</a:rPr>
              <a:t>Le sol : réserve en eau et en minéraux (interface sol-racine</a:t>
            </a:r>
            <a:r>
              <a:rPr lang="fr-FR" b="1" i="1" dirty="0" smtClean="0">
                <a:solidFill>
                  <a:schemeClr val="bg1"/>
                </a:solidFill>
              </a:rPr>
              <a:t>): </a:t>
            </a:r>
            <a:r>
              <a:rPr lang="fr-FR" dirty="0">
                <a:solidFill>
                  <a:schemeClr val="bg1"/>
                </a:solidFill>
              </a:rPr>
              <a:t>Définition, classification et constitution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23528" y="4365791"/>
            <a:ext cx="8577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Etude physique du sol </a:t>
            </a:r>
            <a:r>
              <a:rPr lang="fr-FR" b="1" dirty="0" smtClean="0">
                <a:solidFill>
                  <a:schemeClr val="bg1"/>
                </a:solidFill>
              </a:rPr>
              <a:t>: </a:t>
            </a:r>
            <a:r>
              <a:rPr lang="fr-FR" dirty="0">
                <a:solidFill>
                  <a:schemeClr val="bg1"/>
                </a:solidFill>
              </a:rPr>
              <a:t>Les constituants physiques du sol </a:t>
            </a:r>
            <a:r>
              <a:rPr lang="fr-FR" dirty="0" smtClean="0">
                <a:solidFill>
                  <a:schemeClr val="bg1"/>
                </a:solidFill>
              </a:rPr>
              <a:t>, </a:t>
            </a:r>
            <a:r>
              <a:rPr lang="fr-FR" dirty="0">
                <a:solidFill>
                  <a:schemeClr val="bg1"/>
                </a:solidFill>
              </a:rPr>
              <a:t>Les caractéristiques physiques du sol</a:t>
            </a:r>
            <a:r>
              <a:rPr lang="fr-FR" b="1" dirty="0"/>
              <a:t> 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5776" y="4775224"/>
            <a:ext cx="1810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L’eau dans le </a:t>
            </a:r>
            <a:r>
              <a:rPr lang="fr-FR" dirty="0" smtClean="0">
                <a:solidFill>
                  <a:schemeClr val="bg1"/>
                </a:solidFill>
              </a:rPr>
              <a:t>sol, </a:t>
            </a:r>
            <a:r>
              <a:rPr lang="fr-FR" dirty="0">
                <a:solidFill>
                  <a:schemeClr val="bg1"/>
                </a:solidFill>
              </a:rPr>
              <a:t> 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44235" y="5004895"/>
            <a:ext cx="3054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Les constituants minéraux du sol 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55776" y="5168018"/>
            <a:ext cx="3886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Les constituants organiques du sol (les MO)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54293" y="5651956"/>
            <a:ext cx="3643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Les rôles des matières organiques du sol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8812" y="6309320"/>
            <a:ext cx="42739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Interactions sols - racines - microorganismes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9512" y="692696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3333CC"/>
                </a:solidFill>
              </a:rPr>
              <a:t>Exposé 05</a:t>
            </a:r>
            <a:endParaRPr lang="fr-FR" dirty="0">
              <a:solidFill>
                <a:srgbClr val="3333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7616" y="3501008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3333CC"/>
                </a:solidFill>
              </a:rPr>
              <a:t>Exposé 06</a:t>
            </a:r>
            <a:endParaRPr lang="fr-FR" dirty="0">
              <a:solidFill>
                <a:srgbClr val="3333C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721" y="5867980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3333CC"/>
                </a:solidFill>
              </a:rPr>
              <a:t>Exposé 07</a:t>
            </a:r>
            <a:endParaRPr lang="fr-FR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190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1640" y="303039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i="1" dirty="0" smtClean="0">
                <a:solidFill>
                  <a:srgbClr val="3333CC"/>
                </a:solidFill>
              </a:rPr>
              <a:t>Le </a:t>
            </a:r>
            <a:r>
              <a:rPr lang="fr-FR" sz="2400" b="1" i="1" dirty="0">
                <a:solidFill>
                  <a:srgbClr val="3333CC"/>
                </a:solidFill>
              </a:rPr>
              <a:t>sol et les cycles biogéochimiques</a:t>
            </a:r>
            <a:endParaRPr lang="fr-FR" sz="2400" dirty="0">
              <a:solidFill>
                <a:srgbClr val="3333CC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512" y="1156682"/>
            <a:ext cx="30893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Les cycles biogéochimiques 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5612" y="1948770"/>
            <a:ext cx="19014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Le cycle de l'eau 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92511" y="2452826"/>
            <a:ext cx="22605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Le cycle du carbone 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34634" y="3748970"/>
            <a:ext cx="24705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Le cycle du phosphore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1720" y="4253026"/>
            <a:ext cx="20281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Le </a:t>
            </a:r>
            <a:r>
              <a:rPr lang="fr-FR" sz="2000" b="1" dirty="0">
                <a:solidFill>
                  <a:schemeClr val="bg1"/>
                </a:solidFill>
              </a:rPr>
              <a:t>cycle de l’azote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5270" y="1579438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3333CC"/>
                </a:solidFill>
              </a:rPr>
              <a:t>Exposé 08</a:t>
            </a:r>
            <a:endParaRPr lang="fr-FR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7616" y="3284984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3333CC"/>
                </a:solidFill>
              </a:rPr>
              <a:t>Exposé 09</a:t>
            </a:r>
            <a:endParaRPr lang="fr-FR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134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>
    <a:spDef>
      <a:spPr>
        <a:solidFill>
          <a:schemeClr val="tx1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ppt/theme/themeOverride3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ppt/theme/themeOverride4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15224</TotalTime>
  <Words>447</Words>
  <Application>Microsoft Office PowerPoint</Application>
  <PresentationFormat>Affichage à l'écran (4:3)</PresentationFormat>
  <Paragraphs>69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Horizon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aissaoui ali</dc:creator>
  <cp:lastModifiedBy>TOSHIBA</cp:lastModifiedBy>
  <cp:revision>908</cp:revision>
  <dcterms:created xsi:type="dcterms:W3CDTF">2012-04-17T07:37:58Z</dcterms:created>
  <dcterms:modified xsi:type="dcterms:W3CDTF">2021-11-07T19:38:01Z</dcterms:modified>
</cp:coreProperties>
</file>