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840" r:id="rId1"/>
  </p:sldMasterIdLst>
  <p:handoutMasterIdLst>
    <p:handoutMasterId r:id="rId10"/>
  </p:handoutMasterIdLst>
  <p:sldIdLst>
    <p:sldId id="256" r:id="rId2"/>
    <p:sldId id="257" r:id="rId3"/>
    <p:sldId id="368" r:id="rId4"/>
    <p:sldId id="356" r:id="rId5"/>
    <p:sldId id="369" r:id="rId6"/>
    <p:sldId id="372" r:id="rId7"/>
    <p:sldId id="370" r:id="rId8"/>
    <p:sldId id="371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570E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4" autoAdjust="0"/>
    <p:restoredTop sz="94718" autoAdjust="0"/>
  </p:normalViewPr>
  <p:slideViewPr>
    <p:cSldViewPr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99C94-FA4D-4BBC-B4F0-272C449AB7DC}" type="datetimeFigureOut">
              <a:rPr lang="fr-FR" smtClean="0"/>
              <a:pPr/>
              <a:t>14/11/2022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17DCBA-62EF-4C0D-87FF-6B67B5E52F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14/11/2022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14/11/2022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14/11/2022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14/11/2022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14/11/2022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91488A6-4999-4EC2-BF99-9B561A61566A}" type="datetimeFigureOut">
              <a:rPr lang="fr-FR" smtClean="0"/>
              <a:pPr/>
              <a:t>14/11/2022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ce réservé du conten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14/11/2022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fr-FR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ce réservé du conten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u conten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Titr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14/11/2022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14/11/2022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ce réservé du conten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14/11/2022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necteur droit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91488A6-4999-4EC2-BF99-9B561A61566A}" type="datetimeFigureOut">
              <a:rPr lang="fr-FR" smtClean="0"/>
              <a:pPr/>
              <a:t>14/11/2022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91488A6-4999-4EC2-BF99-9B561A61566A}" type="datetimeFigureOut">
              <a:rPr lang="fr-FR" smtClean="0"/>
              <a:pPr/>
              <a:t>14/11/2022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à coins arrondis 8"/>
          <p:cNvSpPr/>
          <p:nvPr/>
        </p:nvSpPr>
        <p:spPr>
          <a:xfrm>
            <a:off x="928662" y="3500438"/>
            <a:ext cx="7358114" cy="121444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التدريب وتنمية المهارات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928662" y="4786322"/>
            <a:ext cx="3214710" cy="428628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ea typeface="Simplified Arabic"/>
                <a:cs typeface="Traditional Arabic"/>
              </a:rPr>
              <a:t>د. </a:t>
            </a:r>
            <a:r>
              <a:rPr lang="ar-SA" sz="2400" b="1" dirty="0" err="1" smtClean="0">
                <a:ea typeface="Simplified Arabic"/>
                <a:cs typeface="Traditional Arabic"/>
              </a:rPr>
              <a:t>رولامي</a:t>
            </a:r>
            <a:r>
              <a:rPr lang="ar-SA" sz="2400" b="1" dirty="0" smtClean="0">
                <a:ea typeface="Simplified Arabic"/>
                <a:cs typeface="Traditional Arabic"/>
              </a:rPr>
              <a:t> عبد الحميد</a:t>
            </a:r>
            <a:endParaRPr lang="ar-DZ" sz="2400" b="1" dirty="0" smtClean="0"/>
          </a:p>
        </p:txBody>
      </p:sp>
      <p:sp>
        <p:nvSpPr>
          <p:cNvPr id="4" name="Rectangle à coins arrondis 3"/>
          <p:cNvSpPr/>
          <p:nvPr/>
        </p:nvSpPr>
        <p:spPr>
          <a:xfrm>
            <a:off x="928662" y="2928934"/>
            <a:ext cx="7358114" cy="490542"/>
          </a:xfrm>
          <a:prstGeom prst="roundRect">
            <a:avLst>
              <a:gd name="adj" fmla="val 305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المحاضرة الخامسة</a:t>
            </a:r>
          </a:p>
        </p:txBody>
      </p:sp>
      <p:sp>
        <p:nvSpPr>
          <p:cNvPr id="5" name="Rectangle à coins arrondis 4"/>
          <p:cNvSpPr/>
          <p:nvPr/>
        </p:nvSpPr>
        <p:spPr>
          <a:xfrm>
            <a:off x="928662" y="5286388"/>
            <a:ext cx="3214710" cy="428628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b="1" dirty="0" smtClean="0">
                <a:ea typeface="Simplified Arabic"/>
                <a:cs typeface="Traditional Arabic"/>
              </a:rPr>
              <a:t>a.rolami@univ-dbkm.dz</a:t>
            </a:r>
            <a:endParaRPr lang="ar-DZ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5357818" y="3000372"/>
            <a:ext cx="3500462" cy="57150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 تعريف التدريب 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/>
                </a:solidFill>
              </a:rPr>
              <a:t>مفاهيم أساسية عن التدريب وتنمية المهارات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bg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85720" y="3714752"/>
            <a:ext cx="8572560" cy="1928826"/>
          </a:xfrm>
          <a:prstGeom prst="roundRect">
            <a:avLst>
              <a:gd name="adj" fmla="val 0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هو الجهد المنظم والمخطط له من طرف المنظمة بهدف تزويد مواردها البشرية بالمعارف والمهارات والقدرات والسلوكيات ذات العلاقة بالعمل بهدف تطبيقها أثناء عملهم.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5357818" y="3000372"/>
            <a:ext cx="3500462" cy="57150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 تعريف تنمية المهارات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/>
                </a:solidFill>
              </a:rPr>
              <a:t>مفاهيم أساسية عن التدريب وتنمية المهارات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bg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285720" y="3714752"/>
            <a:ext cx="8572560" cy="1500198"/>
          </a:xfrm>
          <a:prstGeom prst="roundRect">
            <a:avLst>
              <a:gd name="adj" fmla="val 0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 هي كل جهد علمي منظم تبذله المنظمة في سبيل الارتقاء بالمستوى </a:t>
            </a:r>
            <a:r>
              <a:rPr lang="ar-DZ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المهاري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والمعرفي لمواردها البشرية بصوره مستمرة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/>
                </a:solidFill>
              </a:rPr>
              <a:t>مفاهيم أساسية عن التدريب وتنمية المهارات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tx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857752" y="2643182"/>
            <a:ext cx="3929090" cy="500066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</a:rPr>
              <a:t>أهمية التدريب في المنظمة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500034" y="3286124"/>
            <a:ext cx="8286808" cy="500066"/>
          </a:xfrm>
          <a:prstGeom prst="roundRect">
            <a:avLst>
              <a:gd name="adj" fmla="val 31515"/>
            </a:avLst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badi MT Condensed Light" pitchFamily="42" charset="0"/>
              </a:rPr>
              <a:t>يضمن </a:t>
            </a:r>
            <a:r>
              <a:rPr lang="ar-SA" sz="3200" b="1" dirty="0" smtClean="0">
                <a:solidFill>
                  <a:schemeClr val="bg1"/>
                </a:solidFill>
                <a:latin typeface="Abadi MT Condensed Light" pitchFamily="42" charset="0"/>
              </a:rPr>
              <a:t>السير المثالي للمعدات وال</a:t>
            </a:r>
            <a:r>
              <a:rPr lang="ar-DZ" sz="3200" b="1" dirty="0" smtClean="0">
                <a:solidFill>
                  <a:schemeClr val="bg1"/>
                </a:solidFill>
                <a:latin typeface="Abadi MT Condensed Light" pitchFamily="42" charset="0"/>
              </a:rPr>
              <a:t>أ</a:t>
            </a:r>
            <a:r>
              <a:rPr lang="ar-SA" sz="3200" b="1" dirty="0" smtClean="0">
                <a:solidFill>
                  <a:schemeClr val="bg1"/>
                </a:solidFill>
                <a:latin typeface="Abadi MT Condensed Light" pitchFamily="42" charset="0"/>
              </a:rPr>
              <a:t>جهز</a:t>
            </a:r>
            <a:r>
              <a:rPr lang="ar-DZ" sz="3200" b="1" dirty="0" smtClean="0">
                <a:solidFill>
                  <a:schemeClr val="bg1"/>
                </a:solidFill>
                <a:latin typeface="Abadi MT Condensed Light" pitchFamily="42" charset="0"/>
              </a:rPr>
              <a:t>ة</a:t>
            </a:r>
            <a:r>
              <a:rPr lang="ar-SA" sz="3200" b="1" dirty="0" smtClean="0">
                <a:solidFill>
                  <a:schemeClr val="bg1"/>
                </a:solidFill>
                <a:latin typeface="Abadi MT Condensed Light" pitchFamily="42" charset="0"/>
              </a:rPr>
              <a:t> </a:t>
            </a:r>
            <a:endParaRPr lang="ar-DZ" sz="3200" b="1" dirty="0" smtClean="0">
              <a:solidFill>
                <a:schemeClr val="bg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500034" y="3857628"/>
            <a:ext cx="8286808" cy="500066"/>
          </a:xfrm>
          <a:prstGeom prst="roundRect">
            <a:avLst>
              <a:gd name="adj" fmla="val 31515"/>
            </a:avLst>
          </a:prstGeom>
          <a:solidFill>
            <a:schemeClr val="accent2">
              <a:lumMod val="7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badi MT Condensed Light" pitchFamily="42" charset="0"/>
              </a:rPr>
              <a:t>يعالج </a:t>
            </a:r>
            <a:r>
              <a:rPr lang="ar-SA" sz="3200" b="1" dirty="0" smtClean="0">
                <a:solidFill>
                  <a:schemeClr val="bg1"/>
                </a:solidFill>
                <a:latin typeface="Abadi MT Condensed Light" pitchFamily="42" charset="0"/>
              </a:rPr>
              <a:t>القصور </a:t>
            </a:r>
            <a:r>
              <a:rPr lang="ar-DZ" sz="3200" b="1" dirty="0" smtClean="0">
                <a:solidFill>
                  <a:schemeClr val="bg1"/>
                </a:solidFill>
                <a:latin typeface="Abadi MT Condensed Light" pitchFamily="42" charset="0"/>
              </a:rPr>
              <a:t>في </a:t>
            </a:r>
            <a:r>
              <a:rPr lang="ar-DZ" sz="3200" b="1" dirty="0" err="1" smtClean="0">
                <a:solidFill>
                  <a:schemeClr val="bg1"/>
                </a:solidFill>
                <a:latin typeface="Abadi MT Condensed Light" pitchFamily="42" charset="0"/>
              </a:rPr>
              <a:t>الأ</a:t>
            </a:r>
            <a:r>
              <a:rPr lang="ar-SA" sz="3200" b="1" dirty="0" smtClean="0">
                <a:solidFill>
                  <a:schemeClr val="bg1"/>
                </a:solidFill>
                <a:latin typeface="Abadi MT Condensed Light" pitchFamily="42" charset="0"/>
              </a:rPr>
              <a:t>داء الكلي وفي مخرجات المنظمة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500034" y="4429132"/>
            <a:ext cx="8286808" cy="500066"/>
          </a:xfrm>
          <a:prstGeom prst="roundRect">
            <a:avLst>
              <a:gd name="adj" fmla="val 31515"/>
            </a:avLst>
          </a:prstGeom>
          <a:solidFill>
            <a:srgbClr val="00B050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</a:rPr>
              <a:t>يرفع من الروح المعنوية ويحقق الرضا الوظيفي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500034" y="5000636"/>
            <a:ext cx="8286808" cy="500066"/>
          </a:xfrm>
          <a:prstGeom prst="roundRect">
            <a:avLst>
              <a:gd name="adj" fmla="val 31515"/>
            </a:avLst>
          </a:prstGeom>
          <a:solidFill>
            <a:srgbClr val="92D050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SA" sz="3200" b="1" dirty="0" smtClean="0">
                <a:solidFill>
                  <a:schemeClr val="bg1"/>
                </a:solidFill>
                <a:latin typeface="Abadi MT Condensed Light" pitchFamily="42" charset="0"/>
              </a:rPr>
              <a:t> </a:t>
            </a:r>
            <a:r>
              <a:rPr lang="ar-DZ" sz="3200" b="1" dirty="0" smtClean="0">
                <a:solidFill>
                  <a:schemeClr val="bg1"/>
                </a:solidFill>
                <a:latin typeface="Abadi MT Condensed Light" pitchFamily="42" charset="0"/>
              </a:rPr>
              <a:t>يقلل </a:t>
            </a:r>
            <a:r>
              <a:rPr lang="ar-SA" sz="3200" b="1" dirty="0" smtClean="0">
                <a:solidFill>
                  <a:schemeClr val="bg1"/>
                </a:solidFill>
                <a:latin typeface="Abadi MT Condensed Light" pitchFamily="42" charset="0"/>
              </a:rPr>
              <a:t>من ظاهر</a:t>
            </a:r>
            <a:r>
              <a:rPr lang="ar-DZ" sz="3200" b="1" dirty="0" smtClean="0">
                <a:solidFill>
                  <a:schemeClr val="bg1"/>
                </a:solidFill>
                <a:latin typeface="Abadi MT Condensed Light" pitchFamily="42" charset="0"/>
              </a:rPr>
              <a:t>ة</a:t>
            </a:r>
            <a:r>
              <a:rPr lang="ar-SA" sz="3200" b="1" dirty="0" smtClean="0">
                <a:solidFill>
                  <a:schemeClr val="bg1"/>
                </a:solidFill>
                <a:latin typeface="Abadi MT Condensed Light" pitchFamily="42" charset="0"/>
              </a:rPr>
              <a:t> التسرب الوظيفي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500034" y="5572140"/>
            <a:ext cx="8286808" cy="500066"/>
          </a:xfrm>
          <a:prstGeom prst="roundRect">
            <a:avLst>
              <a:gd name="adj" fmla="val 31515"/>
            </a:avLst>
          </a:prstGeom>
          <a:solidFill>
            <a:schemeClr val="accent2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SA" sz="3200" b="1" dirty="0" smtClean="0">
                <a:solidFill>
                  <a:schemeClr val="bg1"/>
                </a:solidFill>
                <a:latin typeface="Abadi MT Condensed Light" pitchFamily="42" charset="0"/>
              </a:rPr>
              <a:t> </a:t>
            </a:r>
            <a:r>
              <a:rPr lang="ar-DZ" sz="3200" b="1" dirty="0" smtClean="0">
                <a:solidFill>
                  <a:schemeClr val="bg1"/>
                </a:solidFill>
                <a:latin typeface="Abadi MT Condensed Light" pitchFamily="42" charset="0"/>
              </a:rPr>
              <a:t>يضمن </a:t>
            </a:r>
            <a:r>
              <a:rPr lang="ar-SA" sz="3200" b="1" dirty="0" smtClean="0">
                <a:solidFill>
                  <a:schemeClr val="bg1"/>
                </a:solidFill>
                <a:latin typeface="Abadi MT Condensed Light" pitchFamily="42" charset="0"/>
              </a:rPr>
              <a:t>زياد</a:t>
            </a:r>
            <a:r>
              <a:rPr lang="ar-DZ" sz="3200" b="1" dirty="0" smtClean="0">
                <a:solidFill>
                  <a:schemeClr val="bg1"/>
                </a:solidFill>
                <a:latin typeface="Abadi MT Condensed Light" pitchFamily="42" charset="0"/>
              </a:rPr>
              <a:t>ة</a:t>
            </a:r>
            <a:r>
              <a:rPr lang="ar-SA" sz="3200" b="1" dirty="0" smtClean="0">
                <a:solidFill>
                  <a:schemeClr val="bg1"/>
                </a:solidFill>
                <a:latin typeface="Abadi MT Condensed Light" pitchFamily="42" charset="0"/>
              </a:rPr>
              <a:t> </a:t>
            </a:r>
            <a:r>
              <a:rPr lang="ar-SA" sz="3200" b="1" dirty="0" err="1" smtClean="0">
                <a:solidFill>
                  <a:schemeClr val="bg1"/>
                </a:solidFill>
                <a:latin typeface="Abadi MT Condensed Light" pitchFamily="42" charset="0"/>
              </a:rPr>
              <a:t>الانتاجي</a:t>
            </a:r>
            <a:r>
              <a:rPr lang="ar-DZ" sz="3200" b="1" dirty="0" smtClean="0">
                <a:solidFill>
                  <a:schemeClr val="bg1"/>
                </a:solidFill>
                <a:latin typeface="Abadi MT Condensed Light" pitchFamily="42" charset="0"/>
              </a:rPr>
              <a:t>ة</a:t>
            </a:r>
            <a:r>
              <a:rPr lang="ar-SA" sz="3200" b="1" dirty="0" smtClean="0">
                <a:solidFill>
                  <a:schemeClr val="bg1"/>
                </a:solidFill>
                <a:latin typeface="Abadi MT Condensed Light" pitchFamily="42" charset="0"/>
              </a:rPr>
              <a:t>  وتقليص الوقت الضائع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7" grpId="0" animBg="1"/>
      <p:bldP spid="11" grpId="0" animBg="1"/>
      <p:bldP spid="10" grpId="0" animBg="1"/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/>
                </a:solidFill>
              </a:rPr>
              <a:t>أ</a:t>
            </a:r>
            <a:r>
              <a:rPr lang="ar-DZ" sz="3200" b="1" dirty="0" smtClean="0">
                <a:solidFill>
                  <a:schemeClr val="bg1"/>
                </a:solidFill>
              </a:rPr>
              <a:t>نواع </a:t>
            </a:r>
            <a:r>
              <a:rPr lang="ar-DZ" sz="3200" b="1" dirty="0" smtClean="0">
                <a:solidFill>
                  <a:schemeClr val="bg1"/>
                </a:solidFill>
              </a:rPr>
              <a:t>التدريب </a:t>
            </a:r>
            <a:r>
              <a:rPr lang="ar-DZ" sz="3200" b="1" dirty="0" smtClean="0">
                <a:solidFill>
                  <a:schemeClr val="bg1"/>
                </a:solidFill>
              </a:rPr>
              <a:t>وتنمية المهارات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tx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7000892" y="2571744"/>
            <a:ext cx="1785950" cy="857256"/>
          </a:xfrm>
          <a:prstGeom prst="roundRect">
            <a:avLst>
              <a:gd name="adj" fmla="val 0"/>
            </a:avLst>
          </a:prstGeom>
          <a:solidFill>
            <a:srgbClr val="FF0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معيار المباشرة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285720" y="2571744"/>
            <a:ext cx="6643734" cy="857256"/>
          </a:xfrm>
          <a:prstGeom prst="roundRect">
            <a:avLst>
              <a:gd name="adj" fmla="val 4450"/>
            </a:avLst>
          </a:prstGeom>
          <a:solidFill>
            <a:srgbClr val="DA570E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badi MT Condensed Light" pitchFamily="42" charset="0"/>
              </a:rPr>
              <a:t>ينقسم إلى تدريب مباشر (المعتاد) وتدريب غير مباشر (كالبحوث التدريبية)</a:t>
            </a:r>
            <a:endParaRPr lang="ar-SA" sz="3200" b="1" dirty="0" smtClean="0">
              <a:solidFill>
                <a:schemeClr val="bg1"/>
              </a:solidFill>
              <a:latin typeface="Abadi MT Condensed Light" pitchFamily="42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7000892" y="3500438"/>
            <a:ext cx="1785950" cy="857256"/>
          </a:xfrm>
          <a:prstGeom prst="roundRect">
            <a:avLst>
              <a:gd name="adj" fmla="val 0"/>
            </a:avLst>
          </a:prstGeom>
          <a:solidFill>
            <a:srgbClr val="FF0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معيار</a:t>
            </a:r>
          </a:p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المصدر</a:t>
            </a:r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 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285720" y="3500438"/>
            <a:ext cx="6643734" cy="857256"/>
          </a:xfrm>
          <a:prstGeom prst="roundRect">
            <a:avLst>
              <a:gd name="adj" fmla="val 4450"/>
            </a:avLst>
          </a:prstGeom>
          <a:solidFill>
            <a:srgbClr val="DA570E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badi MT Condensed Light" pitchFamily="42" charset="0"/>
              </a:rPr>
              <a:t>التدريب الداخلي (داخل المنظمة) والتدريب الخارجي (خارجها)</a:t>
            </a:r>
            <a:endParaRPr lang="ar-SA" sz="3200" b="1" dirty="0" smtClean="0">
              <a:solidFill>
                <a:schemeClr val="bg1"/>
              </a:solidFill>
              <a:latin typeface="Abadi MT Condensed Light" pitchFamily="42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7000892" y="4429132"/>
            <a:ext cx="1785950" cy="857256"/>
          </a:xfrm>
          <a:prstGeom prst="roundRect">
            <a:avLst>
              <a:gd name="adj" fmla="val 0"/>
            </a:avLst>
          </a:prstGeom>
          <a:solidFill>
            <a:srgbClr val="FF0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معيار العدد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285720" y="4429132"/>
            <a:ext cx="6643734" cy="857256"/>
          </a:xfrm>
          <a:prstGeom prst="roundRect">
            <a:avLst>
              <a:gd name="adj" fmla="val 4450"/>
            </a:avLst>
          </a:prstGeom>
          <a:solidFill>
            <a:srgbClr val="DA570E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badi MT Condensed Light" pitchFamily="42" charset="0"/>
              </a:rPr>
              <a:t>التدريب الفردي (فرد واحد) وتدريب الفريق</a:t>
            </a:r>
            <a:endParaRPr lang="ar-SA" sz="3200" b="1" dirty="0" smtClean="0">
              <a:solidFill>
                <a:schemeClr val="bg1"/>
              </a:solidFill>
              <a:latin typeface="Abadi MT Condensed Light" pitchFamily="42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7000892" y="5357826"/>
            <a:ext cx="1785950" cy="857256"/>
          </a:xfrm>
          <a:prstGeom prst="roundRect">
            <a:avLst>
              <a:gd name="adj" fmla="val 0"/>
            </a:avLst>
          </a:prstGeom>
          <a:solidFill>
            <a:srgbClr val="FF0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مبدأ </a:t>
            </a:r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الغاية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285720" y="5357826"/>
            <a:ext cx="6643734" cy="857256"/>
          </a:xfrm>
          <a:prstGeom prst="roundRect">
            <a:avLst>
              <a:gd name="adj" fmla="val 4450"/>
            </a:avLst>
          </a:prstGeom>
          <a:solidFill>
            <a:srgbClr val="DA570E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badi MT Condensed Light" pitchFamily="42" charset="0"/>
              </a:rPr>
              <a:t>التدريب المعرفي والتدريب </a:t>
            </a:r>
            <a:r>
              <a:rPr lang="ar-DZ" sz="3200" b="1" dirty="0" err="1" smtClean="0">
                <a:solidFill>
                  <a:schemeClr val="bg1"/>
                </a:solidFill>
                <a:latin typeface="Abadi MT Condensed Light" pitchFamily="42" charset="0"/>
              </a:rPr>
              <a:t>المهاري</a:t>
            </a:r>
            <a:r>
              <a:rPr lang="ar-DZ" sz="3200" b="1" dirty="0" smtClean="0">
                <a:solidFill>
                  <a:schemeClr val="bg1"/>
                </a:solidFill>
                <a:latin typeface="Abadi MT Condensed Light" pitchFamily="42" charset="0"/>
              </a:rPr>
              <a:t> والتدريب الإبداعي ...</a:t>
            </a:r>
            <a:endParaRPr lang="ar-SA" sz="3200" b="1" dirty="0" smtClean="0">
              <a:solidFill>
                <a:schemeClr val="bg1"/>
              </a:solidFill>
              <a:latin typeface="Abadi MT Condensed Light" pitchFamily="4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000"/>
                            </p:stCondLst>
                            <p:childTnLst>
                              <p:par>
                                <p:cTn id="6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8000"/>
                            </p:stCondLst>
                            <p:childTnLst>
                              <p:par>
                                <p:cTn id="7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  <p:bldP spid="11" grpId="0" animBg="1"/>
      <p:bldP spid="14" grpId="0" animBg="1"/>
      <p:bldP spid="15" grpId="0" animBg="1"/>
      <p:bldP spid="16" grpId="0" animBg="1"/>
      <p:bldP spid="17" grpId="0" animBg="1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err="1" smtClean="0">
                <a:solidFill>
                  <a:schemeClr val="bg1"/>
                </a:solidFill>
              </a:rPr>
              <a:t>مباديء</a:t>
            </a:r>
            <a:r>
              <a:rPr lang="ar-DZ" sz="3200" b="1" dirty="0" smtClean="0">
                <a:solidFill>
                  <a:schemeClr val="bg1"/>
                </a:solidFill>
              </a:rPr>
              <a:t> التدريب وتنمية المهارات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tx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071934" y="2643182"/>
            <a:ext cx="4714908" cy="500066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</a:rPr>
              <a:t> المبادئ الأساسية للتدريب الفعال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7000892" y="3286124"/>
            <a:ext cx="1785950" cy="857256"/>
          </a:xfrm>
          <a:prstGeom prst="roundRect">
            <a:avLst>
              <a:gd name="adj" fmla="val 0"/>
            </a:avLst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مبدأ النظم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285720" y="3286124"/>
            <a:ext cx="6643734" cy="857256"/>
          </a:xfrm>
          <a:prstGeom prst="roundRect">
            <a:avLst>
              <a:gd name="adj" fmla="val 4450"/>
            </a:avLst>
          </a:prstGeom>
          <a:solidFill>
            <a:schemeClr val="accent2">
              <a:lumMod val="7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badi MT Condensed Light" pitchFamily="42" charset="0"/>
              </a:rPr>
              <a:t>التدريب نظام متكامل يتكون من مجموعة عناصر تربطها علاقات نفعية</a:t>
            </a:r>
            <a:endParaRPr lang="ar-SA" sz="3200" b="1" dirty="0" smtClean="0">
              <a:solidFill>
                <a:schemeClr val="bg1"/>
              </a:solidFill>
              <a:latin typeface="Abadi MT Condensed Light" pitchFamily="42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7000892" y="4214818"/>
            <a:ext cx="1785950" cy="857256"/>
          </a:xfrm>
          <a:prstGeom prst="roundRect">
            <a:avLst>
              <a:gd name="adj" fmla="val 0"/>
            </a:avLst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مبدأ الاستمرارية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285720" y="4214818"/>
            <a:ext cx="6643734" cy="857256"/>
          </a:xfrm>
          <a:prstGeom prst="roundRect">
            <a:avLst>
              <a:gd name="adj" fmla="val 4450"/>
            </a:avLst>
          </a:prstGeom>
          <a:solidFill>
            <a:schemeClr val="accent2">
              <a:lumMod val="7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badi MT Condensed Light" pitchFamily="42" charset="0"/>
              </a:rPr>
              <a:t>التدريب نشاط مستمر وليس حلا مؤقتا لمشكلة عابرة</a:t>
            </a:r>
            <a:endParaRPr lang="ar-SA" sz="3200" b="1" dirty="0" smtClean="0">
              <a:solidFill>
                <a:schemeClr val="bg1"/>
              </a:solidFill>
              <a:latin typeface="Abadi MT Condensed Light" pitchFamily="42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7000892" y="5143512"/>
            <a:ext cx="1785950" cy="857256"/>
          </a:xfrm>
          <a:prstGeom prst="roundRect">
            <a:avLst>
              <a:gd name="adj" fmla="val 0"/>
            </a:avLst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مبدأ </a:t>
            </a:r>
            <a:r>
              <a:rPr lang="ar-DZ" sz="3200" b="1" dirty="0" err="1" smtClean="0">
                <a:solidFill>
                  <a:schemeClr val="tx1"/>
                </a:solidFill>
                <a:latin typeface="Abadi MT Condensed Light" pitchFamily="42" charset="0"/>
              </a:rPr>
              <a:t>الشموليه</a:t>
            </a:r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 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285720" y="5143512"/>
            <a:ext cx="6643734" cy="857256"/>
          </a:xfrm>
          <a:prstGeom prst="roundRect">
            <a:avLst>
              <a:gd name="adj" fmla="val 4450"/>
            </a:avLst>
          </a:prstGeom>
          <a:solidFill>
            <a:schemeClr val="accent2">
              <a:lumMod val="7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badi MT Condensed Light" pitchFamily="42" charset="0"/>
              </a:rPr>
              <a:t>تشمل عمليه التدريب جميع المعارف والمهارات المطلوبة وتكون موجهه إلى جميع المستويات</a:t>
            </a:r>
            <a:endParaRPr lang="ar-SA" sz="3200" b="1" dirty="0" smtClean="0">
              <a:solidFill>
                <a:schemeClr val="bg1"/>
              </a:solidFill>
              <a:latin typeface="Abadi MT Condensed Light" pitchFamily="4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000"/>
                            </p:stCondLst>
                            <p:childTnLst>
                              <p:par>
                                <p:cTn id="6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7" grpId="0" animBg="1"/>
      <p:bldP spid="11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err="1" smtClean="0">
                <a:solidFill>
                  <a:schemeClr val="bg1"/>
                </a:solidFill>
              </a:rPr>
              <a:t>مباديء</a:t>
            </a:r>
            <a:r>
              <a:rPr lang="ar-DZ" sz="3200" b="1" dirty="0" smtClean="0">
                <a:solidFill>
                  <a:schemeClr val="bg1"/>
                </a:solidFill>
              </a:rPr>
              <a:t> التدريب وتنمية المهارات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tx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3286116" y="2643182"/>
            <a:ext cx="5500726" cy="500066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</a:rPr>
              <a:t> المبادئ الأساسية للتدريب الفعال (تابع)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7000892" y="3286124"/>
            <a:ext cx="1785950" cy="857256"/>
          </a:xfrm>
          <a:prstGeom prst="roundRect">
            <a:avLst>
              <a:gd name="adj" fmla="val 0"/>
            </a:avLst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مبدأ الديناميكية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285720" y="3286124"/>
            <a:ext cx="6643734" cy="857256"/>
          </a:xfrm>
          <a:prstGeom prst="roundRect">
            <a:avLst>
              <a:gd name="adj" fmla="val 4450"/>
            </a:avLst>
          </a:prstGeom>
          <a:solidFill>
            <a:schemeClr val="accent2">
              <a:lumMod val="7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badi MT Condensed Light" pitchFamily="42" charset="0"/>
              </a:rPr>
              <a:t>التدريب نشاط متجدد وحيوي وليس نشاطا جامدا يتغير مع التغيرات داخل المنظمة وخارجها</a:t>
            </a:r>
            <a:endParaRPr lang="ar-SA" sz="3200" b="1" dirty="0" smtClean="0">
              <a:solidFill>
                <a:schemeClr val="bg1"/>
              </a:solidFill>
              <a:latin typeface="Abadi MT Condensed Light" pitchFamily="42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7000892" y="4214818"/>
            <a:ext cx="1785950" cy="857256"/>
          </a:xfrm>
          <a:prstGeom prst="roundRect">
            <a:avLst>
              <a:gd name="adj" fmla="val 0"/>
            </a:avLst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مبدأ التدرج 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285720" y="4214818"/>
            <a:ext cx="6643734" cy="857256"/>
          </a:xfrm>
          <a:prstGeom prst="roundRect">
            <a:avLst>
              <a:gd name="adj" fmla="val 4450"/>
            </a:avLst>
          </a:prstGeom>
          <a:solidFill>
            <a:schemeClr val="accent2">
              <a:lumMod val="7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badi MT Condensed Light" pitchFamily="42" charset="0"/>
              </a:rPr>
              <a:t>يتاح التدريب للعاملين وفقا لوظائفهم ومستواهم المعرفي </a:t>
            </a:r>
            <a:r>
              <a:rPr lang="ar-DZ" sz="3200" b="1" dirty="0" err="1" smtClean="0">
                <a:solidFill>
                  <a:schemeClr val="bg1"/>
                </a:solidFill>
                <a:latin typeface="Abadi MT Condensed Light" pitchFamily="42" charset="0"/>
              </a:rPr>
              <a:t>والمهاري</a:t>
            </a:r>
            <a:endParaRPr lang="ar-SA" sz="3200" b="1" dirty="0" smtClean="0">
              <a:solidFill>
                <a:schemeClr val="bg1"/>
              </a:solidFill>
              <a:latin typeface="Abadi MT Condensed Light" pitchFamily="42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7000892" y="5143512"/>
            <a:ext cx="1785950" cy="857256"/>
          </a:xfrm>
          <a:prstGeom prst="roundRect">
            <a:avLst>
              <a:gd name="adj" fmla="val 0"/>
            </a:avLst>
          </a:prstGeom>
          <a:solidFill>
            <a:srgbClr val="FFC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مبدأ العائد والتكلفة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285720" y="5143512"/>
            <a:ext cx="6643734" cy="857256"/>
          </a:xfrm>
          <a:prstGeom prst="roundRect">
            <a:avLst>
              <a:gd name="adj" fmla="val 4450"/>
            </a:avLst>
          </a:prstGeom>
          <a:solidFill>
            <a:schemeClr val="accent2">
              <a:lumMod val="7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badi MT Condensed Light" pitchFamily="42" charset="0"/>
              </a:rPr>
              <a:t>أي أن لا تتجاوز نفقات التدريب عوائده الاقتصادية المنتظرة في الميزانية التقديرية</a:t>
            </a:r>
            <a:endParaRPr lang="ar-SA" sz="3200" b="1" dirty="0" smtClean="0">
              <a:solidFill>
                <a:schemeClr val="bg1"/>
              </a:solidFill>
              <a:latin typeface="Abadi MT Condensed Light" pitchFamily="4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000"/>
                            </p:stCondLst>
                            <p:childTnLst>
                              <p:par>
                                <p:cTn id="6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7" grpId="0" animBg="1"/>
      <p:bldP spid="11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bg1"/>
                </a:solidFill>
              </a:rPr>
              <a:t>مراحل التدريب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tx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786314" y="2428868"/>
            <a:ext cx="4000528" cy="500066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</a:rPr>
              <a:t> مراحل العملية التدريبية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6286512" y="3000372"/>
            <a:ext cx="2500330" cy="857256"/>
          </a:xfrm>
          <a:prstGeom prst="roundRect">
            <a:avLst>
              <a:gd name="adj" fmla="val 0"/>
            </a:avLst>
          </a:prstGeom>
          <a:solidFill>
            <a:srgbClr val="FFFF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تحليل الاحتياجات التدريبية 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285720" y="3000372"/>
            <a:ext cx="5929354" cy="857256"/>
          </a:xfrm>
          <a:prstGeom prst="roundRect">
            <a:avLst>
              <a:gd name="adj" fmla="val 4450"/>
            </a:avLst>
          </a:prstGeom>
          <a:solidFill>
            <a:srgbClr val="00B05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badi MT Condensed Light" pitchFamily="42" charset="0"/>
              </a:rPr>
              <a:t>أي تحديد النقص والخلل القائم في العملية الإنتاجية أو في العاملين</a:t>
            </a:r>
            <a:endParaRPr lang="ar-SA" sz="3200" b="1" dirty="0" smtClean="0">
              <a:solidFill>
                <a:schemeClr val="bg1"/>
              </a:solidFill>
              <a:latin typeface="Abadi MT Condensed Light" pitchFamily="42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6286512" y="3929066"/>
            <a:ext cx="2500330" cy="857256"/>
          </a:xfrm>
          <a:prstGeom prst="roundRect">
            <a:avLst>
              <a:gd name="adj" fmla="val 0"/>
            </a:avLst>
          </a:prstGeom>
          <a:solidFill>
            <a:srgbClr val="FFFF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التخطيط للبرنامج التدريبي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285720" y="3929066"/>
            <a:ext cx="5929354" cy="857256"/>
          </a:xfrm>
          <a:prstGeom prst="roundRect">
            <a:avLst>
              <a:gd name="adj" fmla="val 4450"/>
            </a:avLst>
          </a:prstGeom>
          <a:solidFill>
            <a:srgbClr val="00B05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badi MT Condensed Light" pitchFamily="42" charset="0"/>
              </a:rPr>
              <a:t>أي تحديد الأهداف وموضوعات التدريب وأساليبه وميزانيته</a:t>
            </a:r>
            <a:endParaRPr lang="ar-SA" sz="3200" b="1" dirty="0" smtClean="0">
              <a:solidFill>
                <a:schemeClr val="bg1"/>
              </a:solidFill>
              <a:latin typeface="Abadi MT Condensed Light" pitchFamily="42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6286512" y="4857760"/>
            <a:ext cx="2500330" cy="857256"/>
          </a:xfrm>
          <a:prstGeom prst="roundRect">
            <a:avLst>
              <a:gd name="adj" fmla="val 0"/>
            </a:avLst>
          </a:prstGeom>
          <a:solidFill>
            <a:srgbClr val="FFFF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 تنفيذ برنامج التدريب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7" name="Rectangle à coins arrondis 16"/>
          <p:cNvSpPr/>
          <p:nvPr/>
        </p:nvSpPr>
        <p:spPr>
          <a:xfrm>
            <a:off x="285720" y="4857760"/>
            <a:ext cx="5929354" cy="857256"/>
          </a:xfrm>
          <a:prstGeom prst="roundRect">
            <a:avLst>
              <a:gd name="adj" fmla="val 4450"/>
            </a:avLst>
          </a:prstGeom>
          <a:solidFill>
            <a:srgbClr val="00B05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badi MT Condensed Light" pitchFamily="42" charset="0"/>
              </a:rPr>
              <a:t>وضع الجدول الزمني للتدريب ومكانه</a:t>
            </a:r>
            <a:endParaRPr lang="ar-SA" sz="3200" b="1" dirty="0" smtClean="0">
              <a:solidFill>
                <a:schemeClr val="bg1"/>
              </a:solidFill>
              <a:latin typeface="Abadi MT Condensed Light" pitchFamily="42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6286512" y="5786454"/>
            <a:ext cx="2500330" cy="857256"/>
          </a:xfrm>
          <a:prstGeom prst="roundRect">
            <a:avLst>
              <a:gd name="adj" fmla="val 0"/>
            </a:avLst>
          </a:prstGeom>
          <a:solidFill>
            <a:srgbClr val="FFFF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badi MT Condensed Light" pitchFamily="42" charset="0"/>
              </a:rPr>
              <a:t>تقييم كفاءة التدريب 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285720" y="5786454"/>
            <a:ext cx="5929354" cy="857256"/>
          </a:xfrm>
          <a:prstGeom prst="roundRect">
            <a:avLst>
              <a:gd name="adj" fmla="val 4450"/>
            </a:avLst>
          </a:prstGeom>
          <a:solidFill>
            <a:srgbClr val="00B05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badi MT Condensed Light" pitchFamily="42" charset="0"/>
              </a:rPr>
              <a:t>تقييم المتدربين وتقييم إجراءات البرنامج التدريبي</a:t>
            </a:r>
            <a:endParaRPr lang="ar-SA" sz="3200" b="1" dirty="0" smtClean="0">
              <a:solidFill>
                <a:schemeClr val="bg1"/>
              </a:solidFill>
              <a:latin typeface="Abadi MT Condensed Light" pitchFamily="4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000"/>
                            </p:stCondLst>
                            <p:childTnLst>
                              <p:par>
                                <p:cTn id="6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8000"/>
                            </p:stCondLst>
                            <p:childTnLst>
                              <p:par>
                                <p:cTn id="7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9000"/>
                            </p:stCondLst>
                            <p:childTnLst>
                              <p:par>
                                <p:cTn id="8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7" grpId="0" animBg="1"/>
      <p:bldP spid="11" grpId="0" animBg="1"/>
      <p:bldP spid="14" grpId="0" animBg="1"/>
      <p:bldP spid="15" grpId="0" animBg="1"/>
      <p:bldP spid="16" grpId="0" animBg="1"/>
      <p:bldP spid="17" grpId="0" animBg="1"/>
      <p:bldP spid="12" grpId="0" animBg="1"/>
      <p:bldP spid="13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986</TotalTime>
  <Words>257</Words>
  <Application>Microsoft Office PowerPoint</Application>
  <PresentationFormat>Affichage à l'écran (4:3)</PresentationFormat>
  <Paragraphs>53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Civil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</dc:creator>
  <cp:lastModifiedBy>pc</cp:lastModifiedBy>
  <cp:revision>186</cp:revision>
  <dcterms:created xsi:type="dcterms:W3CDTF">2014-12-07T19:11:11Z</dcterms:created>
  <dcterms:modified xsi:type="dcterms:W3CDTF">2022-11-14T08:03:49Z</dcterms:modified>
</cp:coreProperties>
</file>