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840" r:id="rId1"/>
  </p:sldMasterIdLst>
  <p:handoutMasterIdLst>
    <p:handoutMasterId r:id="rId10"/>
  </p:handoutMasterIdLst>
  <p:sldIdLst>
    <p:sldId id="256" r:id="rId2"/>
    <p:sldId id="257" r:id="rId3"/>
    <p:sldId id="368" r:id="rId4"/>
    <p:sldId id="356" r:id="rId5"/>
    <p:sldId id="369" r:id="rId6"/>
    <p:sldId id="372" r:id="rId7"/>
    <p:sldId id="370" r:id="rId8"/>
    <p:sldId id="371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570E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ce réservé du contenu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ce réservé du contenu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u contenu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l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Titr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ce réservé du contenu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l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necteur droit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91488A6-4999-4EC2-BF99-9B561A61566A}" type="datetimeFigureOut">
              <a:rPr lang="fr-FR" smtClean="0"/>
              <a:pPr/>
              <a:t>14/11/2022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fr-F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928662" y="3500438"/>
            <a:ext cx="7358114" cy="121444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التدريب وتنمية المهارات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928662" y="4786322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ea typeface="Simplified Arabic"/>
                <a:cs typeface="Traditional Arabic"/>
              </a:rPr>
              <a:t> عبد الحميد</a:t>
            </a:r>
            <a:endParaRPr lang="ar-DZ" sz="2400" b="1" dirty="0" smtClean="0"/>
          </a:p>
        </p:txBody>
      </p:sp>
      <p:sp>
        <p:nvSpPr>
          <p:cNvPr id="4" name="Rectangle à coins arrondis 3"/>
          <p:cNvSpPr/>
          <p:nvPr/>
        </p:nvSpPr>
        <p:spPr>
          <a:xfrm>
            <a:off x="928662" y="2928934"/>
            <a:ext cx="7358114" cy="490542"/>
          </a:xfrm>
          <a:prstGeom prst="roundRect">
            <a:avLst>
              <a:gd name="adj" fmla="val 305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latin typeface="Arial" pitchFamily="34" charset="0"/>
                <a:ea typeface="Calibri"/>
                <a:cs typeface="Arial" pitchFamily="34" charset="0"/>
              </a:rPr>
              <a:t>المحاضرة الخامسة</a:t>
            </a:r>
          </a:p>
        </p:txBody>
      </p:sp>
      <p:sp>
        <p:nvSpPr>
          <p:cNvPr id="5" name="Rectangle à coins arrondis 4"/>
          <p:cNvSpPr/>
          <p:nvPr/>
        </p:nvSpPr>
        <p:spPr>
          <a:xfrm>
            <a:off x="928662" y="5286388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ea typeface="Simplified Arabic"/>
                <a:cs typeface="Traditional Arabic"/>
              </a:rPr>
              <a:t>a.rolami@univ-dbkm.dz</a:t>
            </a:r>
            <a:endParaRPr lang="ar-DZ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3000372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تعريف التدريب 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التدريب 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714752"/>
            <a:ext cx="8572560" cy="1928826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هو الجهد المنظم والمخطط له من طرف المنظمة بهدف تزويد مواردها البشرية بالمعارف والمهارات والقدرات والسلوكيات ذات العلاقة بالعمل بهدف تطبيقها أثناء عملهم.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5357818" y="3000372"/>
            <a:ext cx="3500462" cy="571504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تعريف تنمية المهارات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التدريب 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bg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85720" y="3714752"/>
            <a:ext cx="8572560" cy="1500198"/>
          </a:xfrm>
          <a:prstGeom prst="roundRect">
            <a:avLst>
              <a:gd name="adj" fmla="val 0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 هي كل جهد علمي منظم تبذله المنظمة في سبيل الارتقاء بالمستوى </a:t>
            </a:r>
            <a:r>
              <a:rPr lang="ar-DZ" sz="32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المهاري</a:t>
            </a:r>
            <a:r>
              <a:rPr lang="ar-DZ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والمعرفي لمواردها البشرية بصوره مستمرة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مفاهيم أساسية عن التدريب 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857752" y="2643182"/>
            <a:ext cx="3929090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أهمية التدريب في المنظمة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500034" y="3286124"/>
            <a:ext cx="8286808" cy="500066"/>
          </a:xfrm>
          <a:prstGeom prst="roundRect">
            <a:avLst>
              <a:gd name="adj" fmla="val 31515"/>
            </a:avLst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يضمن 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السير المثالي للمعدات وال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جهز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ة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 </a:t>
            </a:r>
            <a:endParaRPr lang="ar-DZ" sz="3200" b="1" dirty="0" smtClean="0">
              <a:solidFill>
                <a:schemeClr val="bg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500034" y="3857628"/>
            <a:ext cx="8286808" cy="500066"/>
          </a:xfrm>
          <a:prstGeom prst="roundRect">
            <a:avLst>
              <a:gd name="adj" fmla="val 31515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يعالج 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القصور 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في </a:t>
            </a:r>
            <a:r>
              <a:rPr lang="ar-DZ" sz="3200" b="1" dirty="0" err="1" smtClean="0">
                <a:solidFill>
                  <a:schemeClr val="bg1"/>
                </a:solidFill>
                <a:latin typeface="Abadi MT Condensed Light" pitchFamily="42" charset="0"/>
              </a:rPr>
              <a:t>الأ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داء الكلي وفي مخرجات المنظمة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500034" y="4429132"/>
            <a:ext cx="8286808" cy="500066"/>
          </a:xfrm>
          <a:prstGeom prst="roundRect">
            <a:avLst>
              <a:gd name="adj" fmla="val 31515"/>
            </a:avLst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يرفع من الروح المعنوية ويحقق الرضا الوظيفي</a:t>
            </a:r>
          </a:p>
        </p:txBody>
      </p:sp>
      <p:sp>
        <p:nvSpPr>
          <p:cNvPr id="12" name="Rectangle à coins arrondis 11"/>
          <p:cNvSpPr/>
          <p:nvPr/>
        </p:nvSpPr>
        <p:spPr>
          <a:xfrm>
            <a:off x="500034" y="5000636"/>
            <a:ext cx="8286808" cy="500066"/>
          </a:xfrm>
          <a:prstGeom prst="roundRect">
            <a:avLst>
              <a:gd name="adj" fmla="val 31515"/>
            </a:avLst>
          </a:prstGeom>
          <a:solidFill>
            <a:srgbClr val="92D050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 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يقلل 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من ظاهر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ة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 التسرب الوظيفي</a:t>
            </a:r>
          </a:p>
        </p:txBody>
      </p:sp>
      <p:sp>
        <p:nvSpPr>
          <p:cNvPr id="13" name="Rectangle à coins arrondis 12"/>
          <p:cNvSpPr/>
          <p:nvPr/>
        </p:nvSpPr>
        <p:spPr>
          <a:xfrm>
            <a:off x="500034" y="5572140"/>
            <a:ext cx="8286808" cy="500066"/>
          </a:xfrm>
          <a:prstGeom prst="roundRect">
            <a:avLst>
              <a:gd name="adj" fmla="val 31515"/>
            </a:avLst>
          </a:prstGeom>
          <a:solidFill>
            <a:schemeClr val="accent2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 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يضمن 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زياد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ة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 </a:t>
            </a:r>
            <a:r>
              <a:rPr lang="ar-SA" sz="3200" b="1" dirty="0" err="1" smtClean="0">
                <a:solidFill>
                  <a:schemeClr val="bg1"/>
                </a:solidFill>
                <a:latin typeface="Abadi MT Condensed Light" pitchFamily="42" charset="0"/>
              </a:rPr>
              <a:t>الانتاجي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ة</a:t>
            </a:r>
            <a:r>
              <a:rPr lang="ar-SA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  وتقليص الوقت الضائع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0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أ</a:t>
            </a:r>
            <a:r>
              <a:rPr lang="ar-DZ" sz="3200" b="1" dirty="0" smtClean="0">
                <a:solidFill>
                  <a:schemeClr val="bg1"/>
                </a:solidFill>
              </a:rPr>
              <a:t>نواع </a:t>
            </a:r>
            <a:r>
              <a:rPr lang="ar-DZ" sz="3200" b="1" dirty="0" smtClean="0">
                <a:solidFill>
                  <a:schemeClr val="bg1"/>
                </a:solidFill>
              </a:rPr>
              <a:t>التدريب </a:t>
            </a:r>
            <a:r>
              <a:rPr lang="ar-DZ" sz="3200" b="1" dirty="0" smtClean="0">
                <a:solidFill>
                  <a:schemeClr val="bg1"/>
                </a:solidFill>
              </a:rPr>
              <a:t>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7000892" y="2571744"/>
            <a:ext cx="1785950" cy="857256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معيار المباشرة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2571744"/>
            <a:ext cx="6643734" cy="857256"/>
          </a:xfrm>
          <a:prstGeom prst="roundRect">
            <a:avLst>
              <a:gd name="adj" fmla="val 4450"/>
            </a:avLst>
          </a:prstGeom>
          <a:solidFill>
            <a:srgbClr val="DA570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ينقسم إلى تدريب مباشر (المعتاد) وتدريب غير مباشر (كالبحوث التدريبية)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00892" y="3500438"/>
            <a:ext cx="1785950" cy="857256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معيار</a:t>
            </a:r>
          </a:p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المصدر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3500438"/>
            <a:ext cx="6643734" cy="857256"/>
          </a:xfrm>
          <a:prstGeom prst="roundRect">
            <a:avLst>
              <a:gd name="adj" fmla="val 4450"/>
            </a:avLst>
          </a:prstGeom>
          <a:solidFill>
            <a:srgbClr val="DA570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الداخلي (داخل المنظمة) والتدريب الخارجي (خارجها)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000892" y="4429132"/>
            <a:ext cx="1785950" cy="857256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معيار العدد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4429132"/>
            <a:ext cx="6643734" cy="857256"/>
          </a:xfrm>
          <a:prstGeom prst="roundRect">
            <a:avLst>
              <a:gd name="adj" fmla="val 4450"/>
            </a:avLst>
          </a:prstGeom>
          <a:solidFill>
            <a:srgbClr val="DA570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الفردي (فرد واحد) وتدريب الفريق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7000892" y="5357826"/>
            <a:ext cx="1785950" cy="857256"/>
          </a:xfrm>
          <a:prstGeom prst="roundRect">
            <a:avLst>
              <a:gd name="adj" fmla="val 0"/>
            </a:avLst>
          </a:prstGeom>
          <a:solidFill>
            <a:srgbClr val="FF0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الغاية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5357826"/>
            <a:ext cx="6643734" cy="857256"/>
          </a:xfrm>
          <a:prstGeom prst="roundRect">
            <a:avLst>
              <a:gd name="adj" fmla="val 4450"/>
            </a:avLst>
          </a:prstGeom>
          <a:solidFill>
            <a:srgbClr val="DA570E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المعرفي والتدريب </a:t>
            </a:r>
            <a:r>
              <a:rPr lang="ar-DZ" sz="3200" b="1" dirty="0" err="1" smtClean="0">
                <a:solidFill>
                  <a:schemeClr val="bg1"/>
                </a:solidFill>
                <a:latin typeface="Abadi MT Condensed Light" pitchFamily="42" charset="0"/>
              </a:rPr>
              <a:t>المهاري</a:t>
            </a:r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 والتدريب الإبداعي ...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solidFill>
                  <a:schemeClr val="bg1"/>
                </a:solidFill>
              </a:rPr>
              <a:t>مباديء</a:t>
            </a:r>
            <a:r>
              <a:rPr lang="ar-DZ" sz="3200" b="1" dirty="0" smtClean="0">
                <a:solidFill>
                  <a:schemeClr val="bg1"/>
                </a:solidFill>
              </a:rPr>
              <a:t> التدريب 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071934" y="2643182"/>
            <a:ext cx="4714908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 المبادئ الأساسية للتدريب الفعال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000892" y="3286124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النظم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3286124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نظام متكامل يتكون من مجموعة عناصر تربطها علاقات نفعية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00892" y="4214818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الاستمرارية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4214818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نشاط مستمر وليس حلا مؤقتا لمشكلة عابرة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000892" y="5143512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</a:t>
            </a:r>
            <a:r>
              <a:rPr lang="ar-DZ" sz="3200" b="1" dirty="0" err="1" smtClean="0">
                <a:solidFill>
                  <a:schemeClr val="tx1"/>
                </a:solidFill>
                <a:latin typeface="Abadi MT Condensed Light" pitchFamily="42" charset="0"/>
              </a:rPr>
              <a:t>الشموليه</a:t>
            </a:r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5143512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تشمل عمليه التدريب جميع المعارف والمهارات المطلوبة وتكون موجهه إلى جميع المستويات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err="1" smtClean="0">
                <a:solidFill>
                  <a:schemeClr val="bg1"/>
                </a:solidFill>
              </a:rPr>
              <a:t>مباديء</a:t>
            </a:r>
            <a:r>
              <a:rPr lang="ar-DZ" sz="3200" b="1" dirty="0" smtClean="0">
                <a:solidFill>
                  <a:schemeClr val="bg1"/>
                </a:solidFill>
              </a:rPr>
              <a:t> التدريب وتنمية المهارات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3286116" y="2643182"/>
            <a:ext cx="5500726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 المبادئ الأساسية للتدريب الفعال (تابع)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000892" y="3286124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الديناميكية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3286124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التدريب نشاط متجدد وحيوي وليس نشاطا جامدا يتغير مع التغيرات داخل المنظمة وخارجها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7000892" y="4214818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التدرج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4214818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يتاح التدريب للعاملين وفقا لوظائفهم ومستواهم المعرفي </a:t>
            </a:r>
            <a:r>
              <a:rPr lang="ar-DZ" sz="3200" b="1" dirty="0" err="1" smtClean="0">
                <a:solidFill>
                  <a:schemeClr val="bg1"/>
                </a:solidFill>
                <a:latin typeface="Abadi MT Condensed Light" pitchFamily="42" charset="0"/>
              </a:rPr>
              <a:t>والمهاري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7000892" y="5143512"/>
            <a:ext cx="1785950" cy="857256"/>
          </a:xfrm>
          <a:prstGeom prst="roundRect">
            <a:avLst>
              <a:gd name="adj" fmla="val 0"/>
            </a:avLst>
          </a:prstGeom>
          <a:solidFill>
            <a:srgbClr val="FFC0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مبدأ العائد والتكلفة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5143512"/>
            <a:ext cx="6643734" cy="857256"/>
          </a:xfrm>
          <a:prstGeom prst="roundRect">
            <a:avLst>
              <a:gd name="adj" fmla="val 4450"/>
            </a:avLst>
          </a:prstGeom>
          <a:solidFill>
            <a:schemeClr val="accent2">
              <a:lumMod val="75000"/>
            </a:schemeClr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أي أن لا تتجاوز نفقات التدريب عوائده الاقتصادية المنتظرة في الميزانية التقديرية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à coins arrondis 7"/>
          <p:cNvSpPr/>
          <p:nvPr/>
        </p:nvSpPr>
        <p:spPr>
          <a:xfrm>
            <a:off x="285720" y="928670"/>
            <a:ext cx="8572560" cy="1143008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/>
                </a:solidFill>
              </a:rPr>
              <a:t>مراحل التدريب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5720" y="285728"/>
            <a:ext cx="8572560" cy="500066"/>
          </a:xfrm>
          <a:prstGeom prst="roundRect">
            <a:avLst>
              <a:gd name="adj" fmla="val 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endParaRPr lang="ar-DZ" sz="2400" b="1" dirty="0" smtClean="0">
              <a:solidFill>
                <a:schemeClr val="tx1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4786314" y="2428868"/>
            <a:ext cx="4000528" cy="500066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</a:rPr>
              <a:t> مراحل العملية التدريبية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6286512" y="3000372"/>
            <a:ext cx="2500330" cy="85725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تحليل الاحتياجات التدريبية 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285720" y="3000372"/>
            <a:ext cx="5929354" cy="857256"/>
          </a:xfrm>
          <a:prstGeom prst="roundRect">
            <a:avLst>
              <a:gd name="adj" fmla="val 4450"/>
            </a:avLst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أي تحديد النقص والخلل القائم في العملية الإنتاجية أو في العاملين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6286512" y="3929066"/>
            <a:ext cx="2500330" cy="85725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التخطيط للبرنامج التدريبي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5" name="Rectangle à coins arrondis 14"/>
          <p:cNvSpPr/>
          <p:nvPr/>
        </p:nvSpPr>
        <p:spPr>
          <a:xfrm>
            <a:off x="285720" y="3929066"/>
            <a:ext cx="5929354" cy="857256"/>
          </a:xfrm>
          <a:prstGeom prst="roundRect">
            <a:avLst>
              <a:gd name="adj" fmla="val 4450"/>
            </a:avLst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أي تحديد الأهداف وموضوعات التدريب وأساليبه وميزانيته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6286512" y="4857760"/>
            <a:ext cx="2500330" cy="85725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 تنفيذ برنامج التدريب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7" name="Rectangle à coins arrondis 16"/>
          <p:cNvSpPr/>
          <p:nvPr/>
        </p:nvSpPr>
        <p:spPr>
          <a:xfrm>
            <a:off x="285720" y="4857760"/>
            <a:ext cx="5929354" cy="857256"/>
          </a:xfrm>
          <a:prstGeom prst="roundRect">
            <a:avLst>
              <a:gd name="adj" fmla="val 4450"/>
            </a:avLst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وضع الجدول الزمني للتدريب ومكانه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6286512" y="5786454"/>
            <a:ext cx="2500330" cy="857256"/>
          </a:xfrm>
          <a:prstGeom prst="roundRect">
            <a:avLst>
              <a:gd name="adj" fmla="val 0"/>
            </a:avLst>
          </a:prstGeom>
          <a:solidFill>
            <a:srgbClr val="FFFF00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tx1"/>
                </a:solidFill>
                <a:latin typeface="Abadi MT Condensed Light" pitchFamily="42" charset="0"/>
              </a:rPr>
              <a:t>تقييم كفاءة التدريب </a:t>
            </a:r>
            <a:endParaRPr lang="ar-DZ" sz="3200" b="1" dirty="0" smtClean="0">
              <a:solidFill>
                <a:schemeClr val="tx1"/>
              </a:solidFill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285720" y="5786454"/>
            <a:ext cx="5929354" cy="857256"/>
          </a:xfrm>
          <a:prstGeom prst="roundRect">
            <a:avLst>
              <a:gd name="adj" fmla="val 4450"/>
            </a:avLst>
          </a:prstGeom>
          <a:solidFill>
            <a:srgbClr val="00B05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/>
                </a:solidFill>
                <a:latin typeface="Abadi MT Condensed Light" pitchFamily="42" charset="0"/>
              </a:rPr>
              <a:t>تقييم المتدربين وتقييم إجراءات البرنامج التدريبي</a:t>
            </a:r>
            <a:endParaRPr lang="ar-SA" sz="3200" b="1" dirty="0" smtClean="0">
              <a:solidFill>
                <a:schemeClr val="bg1"/>
              </a:solidFill>
              <a:latin typeface="Abadi MT Condensed Light" pitchFamily="4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000"/>
                            </p:stCondLst>
                            <p:childTnLst>
                              <p:par>
                                <p:cTn id="56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000"/>
                            </p:stCondLst>
                            <p:childTnLst>
                              <p:par>
                                <p:cTn id="6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8000"/>
                            </p:stCondLst>
                            <p:childTnLst>
                              <p:par>
                                <p:cTn id="7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9000"/>
                            </p:stCondLst>
                            <p:childTnLst>
                              <p:par>
                                <p:cTn id="8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6" grpId="0" animBg="1"/>
      <p:bldP spid="7" grpId="0" animBg="1"/>
      <p:bldP spid="11" grpId="0" animBg="1"/>
      <p:bldP spid="14" grpId="0" animBg="1"/>
      <p:bldP spid="15" grpId="0" animBg="1"/>
      <p:bldP spid="16" grpId="0" animBg="1"/>
      <p:bldP spid="17" grpId="0" animBg="1"/>
      <p:bldP spid="12" grpId="0" animBg="1"/>
      <p:bldP spid="1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986</TotalTime>
  <Words>257</Words>
  <Application>Microsoft Office PowerPoint</Application>
  <PresentationFormat>Affichage à l'écran (4:3)</PresentationFormat>
  <Paragraphs>53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Civil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186</cp:revision>
  <dcterms:created xsi:type="dcterms:W3CDTF">2014-12-07T19:11:11Z</dcterms:created>
  <dcterms:modified xsi:type="dcterms:W3CDTF">2022-11-14T08:03:49Z</dcterms:modified>
</cp:coreProperties>
</file>