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64" r:id="rId1"/>
  </p:sldMasterIdLst>
  <p:notesMasterIdLst>
    <p:notesMasterId r:id="rId18"/>
  </p:notesMasterIdLst>
  <p:sldIdLst>
    <p:sldId id="256" r:id="rId2"/>
    <p:sldId id="257" r:id="rId3"/>
    <p:sldId id="271" r:id="rId4"/>
    <p:sldId id="258" r:id="rId5"/>
    <p:sldId id="259" r:id="rId6"/>
    <p:sldId id="260" r:id="rId7"/>
    <p:sldId id="261" r:id="rId8"/>
    <p:sldId id="264" r:id="rId9"/>
    <p:sldId id="263" r:id="rId10"/>
    <p:sldId id="265" r:id="rId11"/>
    <p:sldId id="266" r:id="rId12"/>
    <p:sldId id="267" r:id="rId13"/>
    <p:sldId id="268" r:id="rId14"/>
    <p:sldId id="269" r:id="rId15"/>
    <p:sldId id="270"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74" d="100"/>
          <a:sy n="74" d="100"/>
        </p:scale>
        <p:origin x="45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notesMaster" Target="notesMasters/notesMaster1.xml" /><Relationship Id="rId3" Type="http://schemas.openxmlformats.org/officeDocument/2006/relationships/slide" Target="slides/slide2.xml" /><Relationship Id="rId21"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7C1C39-E0D1-47DA-9140-56047587066D}" type="datetimeFigureOut">
              <a:rPr lang="fr-FR" smtClean="0"/>
              <a:t>23/10/2022</a:t>
            </a:fld>
            <a:endParaRPr lang="fr-FR"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F1C382-A234-4613-AC06-1A982A03C777}" type="slidenum">
              <a:rPr lang="fr-FR" smtClean="0"/>
              <a:t>‹#›</a:t>
            </a:fld>
            <a:endParaRPr lang="fr-FR" dirty="0"/>
          </a:p>
        </p:txBody>
      </p:sp>
    </p:spTree>
    <p:extLst>
      <p:ext uri="{BB962C8B-B14F-4D97-AF65-F5344CB8AC3E}">
        <p14:creationId xmlns:p14="http://schemas.microsoft.com/office/powerpoint/2010/main" val="903223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A4F1C382-A234-4613-AC06-1A982A03C777}" type="slidenum">
              <a:rPr lang="fr-FR" smtClean="0"/>
              <a:t>7</a:t>
            </a:fld>
            <a:endParaRPr lang="fr-FR" dirty="0"/>
          </a:p>
        </p:txBody>
      </p:sp>
    </p:spTree>
    <p:extLst>
      <p:ext uri="{BB962C8B-B14F-4D97-AF65-F5344CB8AC3E}">
        <p14:creationId xmlns:p14="http://schemas.microsoft.com/office/powerpoint/2010/main" val="1208460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smtClean="0"/>
              <a:t>10/23/2022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40421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smtClean="0"/>
              <a:t>10/23/2022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9493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F822A4-8DA6-4447-9B1F-C5DB58435268}" type="datetimeFigureOut">
              <a:rPr lang="en-US" smtClean="0"/>
              <a:t>10/23/2022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5495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10/23/2022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49009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10/23/2022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192259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smtClean="0"/>
              <a:t>10/23/2022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39620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smtClean="0"/>
              <a:t>10/23/2022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4028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smtClean="0"/>
              <a:t>10/23/2022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11076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10/23/2022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124034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8612581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8063819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4631875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8590880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664C608-40B1-4030-A28D-5B74BC98ADCE}" type="datetimeFigureOut">
              <a:rPr lang="en-US" smtClean="0"/>
              <a:t>10/23/2022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9302198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664C608-40B1-4030-A28D-5B74BC98ADCE}" type="datetimeFigureOut">
              <a:rPr lang="en-US" smtClean="0"/>
              <a:t>10/23/2022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3703563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smtClean="0"/>
              <a:t>10/23/2022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496844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smtClean="0"/>
              <a:t>10/23/2022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601124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664C608-40B1-4030-A28D-5B74BC98ADCE}" type="datetimeFigureOut">
              <a:rPr lang="en-US" smtClean="0"/>
              <a:t>10/23/2022</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70519406"/>
      </p:ext>
    </p:extLst>
  </p:cSld>
  <p:clrMap bg1="dk1" tx1="lt1" bg2="dk2" tx2="lt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7" r:id="rId13"/>
    <p:sldLayoutId id="2147483878" r:id="rId14"/>
    <p:sldLayoutId id="2147483879" r:id="rId15"/>
    <p:sldLayoutId id="2147483880" r:id="rId16"/>
    <p:sldLayoutId id="2147483881" r:id="rId17"/>
  </p:sldLayoutIdLst>
  <p:hf sldNum="0" hdr="0" ft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6.xml" /><Relationship Id="rId1" Type="http://schemas.openxmlformats.org/officeDocument/2006/relationships/tags" Target="../tags/tag1.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6.xml" /><Relationship Id="rId1" Type="http://schemas.openxmlformats.org/officeDocument/2006/relationships/tags" Target="../tags/tag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10.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b="1" i="1" dirty="0">
                <a:solidFill>
                  <a:srgbClr val="FF0000"/>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مفاهيم عامة حول المشروع ودورة حياته</a:t>
            </a:r>
            <a:endParaRPr lang="fr-FR" b="1" i="1" dirty="0">
              <a:solidFill>
                <a:srgbClr val="FF0000"/>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endParaRPr>
          </a:p>
        </p:txBody>
      </p:sp>
      <p:sp>
        <p:nvSpPr>
          <p:cNvPr id="5" name="Content Placeholder 4"/>
          <p:cNvSpPr>
            <a:spLocks noGrp="1"/>
          </p:cNvSpPr>
          <p:nvPr>
            <p:ph sz="half" idx="2"/>
          </p:nvPr>
        </p:nvSpPr>
        <p:spPr/>
        <p:txBody>
          <a:bodyPr>
            <a:normAutofit/>
          </a:bodyPr>
          <a:lstStyle/>
          <a:p>
            <a:pPr algn="r"/>
            <a:r>
              <a:rPr lang="ar-JO" sz="3200" b="1" i="1" u="sng" dirty="0">
                <a:solidFill>
                  <a:schemeClr val="accent1">
                    <a:lumMod val="75000"/>
                  </a:schemeClr>
                </a:solidFill>
                <a:latin typeface="Andalus" panose="02020603050405020304" pitchFamily="18" charset="-78"/>
                <a:cs typeface="Andalus" panose="02020603050405020304" pitchFamily="18" charset="-78"/>
              </a:rPr>
              <a:t>من</a:t>
            </a:r>
            <a:r>
              <a:rPr lang="ar-JO" sz="3600" u="sng" dirty="0">
                <a:solidFill>
                  <a:schemeClr val="accent1">
                    <a:lumMod val="75000"/>
                  </a:schemeClr>
                </a:solidFill>
                <a:latin typeface="Andalus" panose="02020603050405020304" pitchFamily="18" charset="-78"/>
                <a:cs typeface="Andalus" panose="02020603050405020304" pitchFamily="18" charset="-78"/>
              </a:rPr>
              <a:t> </a:t>
            </a:r>
            <a:r>
              <a:rPr lang="ar-JO" sz="3200" b="1" i="1" u="sng" dirty="0">
                <a:solidFill>
                  <a:schemeClr val="accent1">
                    <a:lumMod val="75000"/>
                  </a:schemeClr>
                </a:solidFill>
                <a:latin typeface="Andalus" panose="02020603050405020304" pitchFamily="18" charset="-78"/>
                <a:cs typeface="Andalus" panose="02020603050405020304" pitchFamily="18" charset="-78"/>
              </a:rPr>
              <a:t>إعداد</a:t>
            </a:r>
            <a:r>
              <a:rPr lang="ar-JO" sz="3600" u="sng" dirty="0">
                <a:solidFill>
                  <a:schemeClr val="accent1">
                    <a:lumMod val="75000"/>
                  </a:schemeClr>
                </a:solidFill>
                <a:latin typeface="Andalus" panose="02020603050405020304" pitchFamily="18" charset="-78"/>
                <a:cs typeface="Andalus" panose="02020603050405020304" pitchFamily="18" charset="-78"/>
              </a:rPr>
              <a:t> </a:t>
            </a:r>
            <a:r>
              <a:rPr lang="ar-JO" sz="3200" b="1" i="1" u="sng" dirty="0">
                <a:solidFill>
                  <a:schemeClr val="accent1">
                    <a:lumMod val="75000"/>
                  </a:schemeClr>
                </a:solidFill>
                <a:latin typeface="Andalus" panose="02020603050405020304" pitchFamily="18" charset="-78"/>
                <a:cs typeface="Andalus" panose="02020603050405020304" pitchFamily="18" charset="-78"/>
              </a:rPr>
              <a:t>الطالبة</a:t>
            </a:r>
            <a:r>
              <a:rPr lang="ar-JO" sz="3600" u="sng" dirty="0">
                <a:solidFill>
                  <a:schemeClr val="accent1">
                    <a:lumMod val="75000"/>
                  </a:schemeClr>
                </a:solidFill>
                <a:latin typeface="Andalus" panose="02020603050405020304" pitchFamily="18" charset="-78"/>
                <a:cs typeface="Andalus" panose="02020603050405020304" pitchFamily="18" charset="-78"/>
              </a:rPr>
              <a:t> </a:t>
            </a:r>
            <a:r>
              <a:rPr lang="ar-JO" sz="2800" dirty="0">
                <a:latin typeface="Andalus" panose="02020603050405020304" pitchFamily="18" charset="-78"/>
                <a:cs typeface="Andalus" panose="02020603050405020304" pitchFamily="18" charset="-78"/>
              </a:rPr>
              <a:t>هرهور</a:t>
            </a:r>
            <a:r>
              <a:rPr lang="ar-JO" sz="3600" u="sng" dirty="0">
                <a:latin typeface="Andalus" panose="02020603050405020304" pitchFamily="18" charset="-78"/>
                <a:cs typeface="Andalus" panose="02020603050405020304" pitchFamily="18" charset="-78"/>
              </a:rPr>
              <a:t> </a:t>
            </a:r>
            <a:r>
              <a:rPr lang="ar-JO" sz="2800" dirty="0">
                <a:latin typeface="Andalus" panose="02020603050405020304" pitchFamily="18" charset="-78"/>
                <a:cs typeface="Andalus" panose="02020603050405020304" pitchFamily="18" charset="-78"/>
              </a:rPr>
              <a:t>نهى</a:t>
            </a:r>
            <a:r>
              <a:rPr lang="ar-JO" sz="3600" u="sng" dirty="0">
                <a:latin typeface="Andalus" panose="02020603050405020304" pitchFamily="18" charset="-78"/>
                <a:cs typeface="Andalus" panose="02020603050405020304" pitchFamily="18" charset="-78"/>
              </a:rPr>
              <a:t> </a:t>
            </a:r>
            <a:r>
              <a:rPr lang="ar-JO" sz="2800" dirty="0">
                <a:latin typeface="Andalus" panose="02020603050405020304" pitchFamily="18" charset="-78"/>
                <a:cs typeface="Andalus" panose="02020603050405020304" pitchFamily="18" charset="-78"/>
              </a:rPr>
              <a:t>روان </a:t>
            </a:r>
          </a:p>
          <a:p>
            <a:pPr algn="r"/>
            <a:r>
              <a:rPr lang="ar-JO" sz="2800" dirty="0">
                <a:latin typeface="Andalus" panose="02020603050405020304" pitchFamily="18" charset="-78"/>
                <a:cs typeface="Andalus" panose="02020603050405020304" pitchFamily="18" charset="-78"/>
              </a:rPr>
              <a:t> </a:t>
            </a:r>
            <a:r>
              <a:rPr lang="ar-JO" sz="2800" b="1" i="1" u="sng" dirty="0">
                <a:solidFill>
                  <a:schemeClr val="accent1">
                    <a:lumMod val="75000"/>
                  </a:schemeClr>
                </a:solidFill>
                <a:latin typeface="Andalus" panose="02020603050405020304" pitchFamily="18" charset="-78"/>
                <a:cs typeface="Andalus" panose="02020603050405020304" pitchFamily="18" charset="-78"/>
              </a:rPr>
              <a:t>أستاذة</a:t>
            </a:r>
            <a:r>
              <a:rPr lang="ar-JO" sz="2800" dirty="0">
                <a:solidFill>
                  <a:schemeClr val="accent1">
                    <a:lumMod val="75000"/>
                  </a:schemeClr>
                </a:solidFill>
                <a:latin typeface="Andalus" panose="02020603050405020304" pitchFamily="18" charset="-78"/>
                <a:cs typeface="Andalus" panose="02020603050405020304" pitchFamily="18" charset="-78"/>
              </a:rPr>
              <a:t> </a:t>
            </a:r>
            <a:r>
              <a:rPr lang="ar-JO" sz="2800" b="1" i="1" u="sng" dirty="0">
                <a:solidFill>
                  <a:schemeClr val="accent1">
                    <a:lumMod val="75000"/>
                  </a:schemeClr>
                </a:solidFill>
                <a:latin typeface="Andalus" panose="02020603050405020304" pitchFamily="18" charset="-78"/>
                <a:cs typeface="Andalus" panose="02020603050405020304" pitchFamily="18" charset="-78"/>
              </a:rPr>
              <a:t>المقياس</a:t>
            </a:r>
            <a:r>
              <a:rPr lang="ar-JO" sz="2800" dirty="0">
                <a:latin typeface="Andalus" panose="02020603050405020304" pitchFamily="18" charset="-78"/>
                <a:cs typeface="Andalus" panose="02020603050405020304" pitchFamily="18" charset="-78"/>
              </a:rPr>
              <a:t>  سلماني هناء </a:t>
            </a:r>
            <a:endParaRPr lang="fr-FR" sz="2800" dirty="0">
              <a:latin typeface="Andalus" panose="02020603050405020304" pitchFamily="18" charset="-78"/>
              <a:cs typeface="Andalus" panose="02020603050405020304" pitchFamily="18" charset="-78"/>
            </a:endParaRPr>
          </a:p>
        </p:txBody>
      </p:sp>
      <p:sp>
        <p:nvSpPr>
          <p:cNvPr id="7" name="Content Placeholder 6"/>
          <p:cNvSpPr>
            <a:spLocks noGrp="1"/>
          </p:cNvSpPr>
          <p:nvPr>
            <p:ph sz="quarter" idx="4"/>
          </p:nvPr>
        </p:nvSpPr>
        <p:spPr/>
        <p:txBody>
          <a:bodyPr/>
          <a:lstStyle/>
          <a:p>
            <a:pPr algn="r"/>
            <a:r>
              <a:rPr lang="ar-JO" sz="4800" b="1" i="1" u="sng" dirty="0">
                <a:solidFill>
                  <a:schemeClr val="accent1">
                    <a:lumMod val="75000"/>
                  </a:schemeClr>
                </a:solidFill>
                <a:latin typeface="Aldhabi" panose="01000000000000000000" pitchFamily="2" charset="-78"/>
                <a:cs typeface="Aldhabi" panose="01000000000000000000" pitchFamily="2" charset="-78"/>
              </a:rPr>
              <a:t>المقياس</a:t>
            </a:r>
            <a:r>
              <a:rPr lang="ar-JO" dirty="0">
                <a:latin typeface="Aldhabi" panose="01000000000000000000" pitchFamily="2" charset="-78"/>
                <a:cs typeface="Aldhabi" panose="01000000000000000000" pitchFamily="2" charset="-78"/>
              </a:rPr>
              <a:t>  </a:t>
            </a:r>
            <a:r>
              <a:rPr lang="ar-JO" sz="3600" b="1" i="1" dirty="0">
                <a:latin typeface="Aldhabi" panose="01000000000000000000" pitchFamily="2" charset="-78"/>
                <a:cs typeface="Aldhabi" panose="01000000000000000000" pitchFamily="2" charset="-78"/>
              </a:rPr>
              <a:t>تسيير</a:t>
            </a:r>
            <a:r>
              <a:rPr lang="ar-JO" dirty="0">
                <a:latin typeface="Aldhabi" panose="01000000000000000000" pitchFamily="2" charset="-78"/>
                <a:cs typeface="Aldhabi" panose="01000000000000000000" pitchFamily="2" charset="-78"/>
              </a:rPr>
              <a:t> </a:t>
            </a:r>
            <a:r>
              <a:rPr lang="ar-JO" sz="3600" b="1" i="1" dirty="0">
                <a:latin typeface="Aldhabi" panose="01000000000000000000" pitchFamily="2" charset="-78"/>
                <a:cs typeface="Aldhabi" panose="01000000000000000000" pitchFamily="2" charset="-78"/>
              </a:rPr>
              <a:t>المشروع </a:t>
            </a:r>
          </a:p>
          <a:p>
            <a:pPr algn="r"/>
            <a:r>
              <a:rPr lang="ar-JO" sz="3600" b="1" i="1" u="sng" dirty="0">
                <a:solidFill>
                  <a:schemeClr val="accent1">
                    <a:lumMod val="75000"/>
                  </a:schemeClr>
                </a:solidFill>
                <a:latin typeface="Aldhabi" panose="01000000000000000000" pitchFamily="2" charset="-78"/>
                <a:cs typeface="Aldhabi" panose="01000000000000000000" pitchFamily="2" charset="-78"/>
              </a:rPr>
              <a:t>الفوج</a:t>
            </a:r>
            <a:r>
              <a:rPr lang="ar-JO" sz="3600" b="1" i="1" dirty="0">
                <a:latin typeface="Aldhabi" panose="01000000000000000000" pitchFamily="2" charset="-78"/>
                <a:cs typeface="Aldhabi" panose="01000000000000000000" pitchFamily="2" charset="-78"/>
              </a:rPr>
              <a:t>    03</a:t>
            </a:r>
            <a:r>
              <a:rPr lang="fr-FR" sz="3600" b="1" i="1" dirty="0">
                <a:latin typeface="Aldhabi" panose="01000000000000000000" pitchFamily="2" charset="-78"/>
                <a:cs typeface="Aldhabi" panose="01000000000000000000" pitchFamily="2" charset="-78"/>
              </a:rPr>
              <a:t> </a:t>
            </a:r>
          </a:p>
        </p:txBody>
      </p:sp>
    </p:spTree>
    <p:extLst>
      <p:ext uri="{BB962C8B-B14F-4D97-AF65-F5344CB8AC3E}">
        <p14:creationId xmlns:p14="http://schemas.microsoft.com/office/powerpoint/2010/main" val="2221794895"/>
      </p:ext>
    </p:extLst>
  </p:cSld>
  <p:clrMapOvr>
    <a:masterClrMapping/>
  </p:clrMapOvr>
  <mc:AlternateContent xmlns:mc="http://schemas.openxmlformats.org/markup-compatibility/2006" xmlns:p14="http://schemas.microsoft.com/office/powerpoint/2010/main">
    <mc:Choice Requires="p14">
      <p:transition spd="slow" p14:dur="2000" advTm="4061"/>
    </mc:Choice>
    <mc:Fallback xmlns="">
      <p:transition spd="slow" advTm="406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4800" b="1" i="1" u="sng" dirty="0">
                <a:solidFill>
                  <a:srgbClr val="FF0000"/>
                </a:solidFill>
                <a:latin typeface="Aldhabi" panose="01000000000000000000" pitchFamily="2" charset="-78"/>
                <a:cs typeface="Aldhabi" panose="01000000000000000000" pitchFamily="2" charset="-78"/>
              </a:rPr>
              <a:t>خطة البحث </a:t>
            </a:r>
          </a:p>
        </p:txBody>
      </p:sp>
      <p:sp>
        <p:nvSpPr>
          <p:cNvPr id="3" name="Content Placeholder 2"/>
          <p:cNvSpPr>
            <a:spLocks noGrp="1"/>
          </p:cNvSpPr>
          <p:nvPr>
            <p:ph idx="4294967295"/>
          </p:nvPr>
        </p:nvSpPr>
        <p:spPr>
          <a:xfrm>
            <a:off x="0" y="2095500"/>
            <a:ext cx="10353675" cy="3695700"/>
          </a:xfrm>
        </p:spPr>
        <p:txBody>
          <a:bodyPr>
            <a:normAutofit/>
          </a:bodyPr>
          <a:lstStyle/>
          <a:p>
            <a:pPr marL="0" indent="0" algn="r">
              <a:buNone/>
            </a:pPr>
            <a:r>
              <a:rPr lang="ar-JO" sz="3200" b="1" i="1" u="sng" dirty="0">
                <a:solidFill>
                  <a:srgbClr val="FF0000"/>
                </a:solidFill>
                <a:latin typeface="Aldhabi" panose="01000000000000000000" pitchFamily="2" charset="-78"/>
                <a:cs typeface="Aldhabi" panose="01000000000000000000" pitchFamily="2" charset="-78"/>
              </a:rPr>
              <a:t>المبحث</a:t>
            </a:r>
            <a:r>
              <a:rPr lang="ar-JO" sz="3200" dirty="0">
                <a:solidFill>
                  <a:srgbClr val="FF0000"/>
                </a:solidFill>
                <a:latin typeface="Aldhabi" panose="01000000000000000000" pitchFamily="2" charset="-78"/>
                <a:cs typeface="Aldhabi" panose="01000000000000000000" pitchFamily="2" charset="-78"/>
              </a:rPr>
              <a:t> </a:t>
            </a:r>
            <a:r>
              <a:rPr lang="ar-JO" sz="3200" b="1" i="1" u="sng" dirty="0">
                <a:solidFill>
                  <a:srgbClr val="FF0000"/>
                </a:solidFill>
                <a:latin typeface="Aldhabi" panose="01000000000000000000" pitchFamily="2" charset="-78"/>
                <a:cs typeface="Aldhabi" panose="01000000000000000000" pitchFamily="2" charset="-78"/>
              </a:rPr>
              <a:t>الأول</a:t>
            </a:r>
            <a:r>
              <a:rPr lang="ar-JO" sz="3200" dirty="0">
                <a:solidFill>
                  <a:srgbClr val="FF0000"/>
                </a:solidFill>
                <a:latin typeface="Aldhabi" panose="01000000000000000000" pitchFamily="2" charset="-78"/>
                <a:cs typeface="Aldhabi" panose="01000000000000000000" pitchFamily="2" charset="-78"/>
              </a:rPr>
              <a:t> </a:t>
            </a:r>
            <a:r>
              <a:rPr lang="ar-JO" sz="3200" dirty="0">
                <a:latin typeface="Aldhabi" panose="01000000000000000000" pitchFamily="2" charset="-78"/>
                <a:cs typeface="Aldhabi" panose="01000000000000000000" pitchFamily="2" charset="-78"/>
              </a:rPr>
              <a:t>ماهية المشروع </a:t>
            </a:r>
          </a:p>
          <a:p>
            <a:pPr marL="0" indent="0" algn="r">
              <a:buNone/>
            </a:pPr>
            <a:r>
              <a:rPr lang="ar-JO" sz="3200" b="1" i="1" u="sng" dirty="0">
                <a:solidFill>
                  <a:srgbClr val="FF0000"/>
                </a:solidFill>
                <a:latin typeface="Aldhabi" panose="01000000000000000000" pitchFamily="2" charset="-78"/>
                <a:cs typeface="Aldhabi" panose="01000000000000000000" pitchFamily="2" charset="-78"/>
              </a:rPr>
              <a:t>المطلب</a:t>
            </a:r>
            <a:r>
              <a:rPr lang="ar-JO" sz="3200" b="1" i="1" u="sng" dirty="0">
                <a:solidFill>
                  <a:schemeClr val="accent2">
                    <a:lumMod val="60000"/>
                    <a:lumOff val="40000"/>
                  </a:schemeClr>
                </a:solidFill>
                <a:latin typeface="Aldhabi" panose="01000000000000000000" pitchFamily="2" charset="-78"/>
                <a:cs typeface="Aldhabi" panose="01000000000000000000" pitchFamily="2" charset="-78"/>
              </a:rPr>
              <a:t> </a:t>
            </a:r>
            <a:r>
              <a:rPr lang="ar-JO" sz="3200" b="1" i="1" u="sng" dirty="0">
                <a:solidFill>
                  <a:srgbClr val="FF0000"/>
                </a:solidFill>
                <a:latin typeface="Aldhabi" panose="01000000000000000000" pitchFamily="2" charset="-78"/>
                <a:cs typeface="Aldhabi" panose="01000000000000000000" pitchFamily="2" charset="-78"/>
              </a:rPr>
              <a:t>الأول</a:t>
            </a:r>
            <a:r>
              <a:rPr lang="ar-JO" sz="3200" b="1" i="1" u="sng" dirty="0">
                <a:solidFill>
                  <a:schemeClr val="accent2">
                    <a:lumMod val="60000"/>
                    <a:lumOff val="40000"/>
                  </a:schemeClr>
                </a:solidFill>
                <a:latin typeface="Aldhabi" panose="01000000000000000000" pitchFamily="2" charset="-78"/>
                <a:cs typeface="Aldhabi" panose="01000000000000000000" pitchFamily="2" charset="-78"/>
              </a:rPr>
              <a:t>  </a:t>
            </a:r>
            <a:r>
              <a:rPr lang="ar-JO" sz="3200" i="1" dirty="0">
                <a:solidFill>
                  <a:srgbClr val="FF0000"/>
                </a:solidFill>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تعريف المشروع </a:t>
            </a:r>
            <a:endParaRPr lang="ar-JO" sz="3200" b="1" i="1" u="sng" dirty="0">
              <a:solidFill>
                <a:schemeClr val="accent2">
                  <a:lumMod val="60000"/>
                  <a:lumOff val="40000"/>
                </a:schemeClr>
              </a:solidFill>
              <a:latin typeface="Aldhabi" panose="01000000000000000000" pitchFamily="2" charset="-78"/>
              <a:cs typeface="Aldhabi" panose="01000000000000000000" pitchFamily="2" charset="-78"/>
            </a:endParaRPr>
          </a:p>
          <a:p>
            <a:pPr marL="0" indent="0" algn="r">
              <a:buNone/>
            </a:pPr>
            <a:r>
              <a:rPr lang="ar-JO" sz="3200" b="1" i="1" u="sng" dirty="0">
                <a:solidFill>
                  <a:srgbClr val="FF0000"/>
                </a:solidFill>
                <a:latin typeface="Aldhabi" panose="01000000000000000000" pitchFamily="2" charset="-78"/>
                <a:cs typeface="Aldhabi" panose="01000000000000000000" pitchFamily="2" charset="-78"/>
              </a:rPr>
              <a:t>المطلب</a:t>
            </a:r>
            <a:r>
              <a:rPr lang="ar-JO" sz="3200" b="1" i="1" u="sng" dirty="0">
                <a:solidFill>
                  <a:schemeClr val="accent2">
                    <a:lumMod val="60000"/>
                    <a:lumOff val="40000"/>
                  </a:schemeClr>
                </a:solidFill>
                <a:latin typeface="Aldhabi" panose="01000000000000000000" pitchFamily="2" charset="-78"/>
                <a:cs typeface="Aldhabi" panose="01000000000000000000" pitchFamily="2" charset="-78"/>
              </a:rPr>
              <a:t> </a:t>
            </a:r>
            <a:r>
              <a:rPr lang="ar-JO" sz="3200" b="1" i="1" u="sng" dirty="0">
                <a:solidFill>
                  <a:srgbClr val="FF0000"/>
                </a:solidFill>
                <a:latin typeface="Aldhabi" panose="01000000000000000000" pitchFamily="2" charset="-78"/>
                <a:cs typeface="Aldhabi" panose="01000000000000000000" pitchFamily="2" charset="-78"/>
              </a:rPr>
              <a:t>الثاني </a:t>
            </a:r>
            <a:r>
              <a:rPr lang="ar-JO" sz="3200" b="1" i="1" dirty="0">
                <a:solidFill>
                  <a:srgbClr val="FF0000"/>
                </a:solidFill>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أنواع</a:t>
            </a:r>
            <a:r>
              <a:rPr lang="ar-JO" sz="3200" b="1" i="1" dirty="0">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المشاريع</a:t>
            </a:r>
            <a:endParaRPr lang="ar-JO" sz="3200" i="1" u="sng" dirty="0">
              <a:solidFill>
                <a:schemeClr val="accent2">
                  <a:lumMod val="60000"/>
                  <a:lumOff val="40000"/>
                </a:schemeClr>
              </a:solidFill>
              <a:latin typeface="Aldhabi" panose="01000000000000000000" pitchFamily="2" charset="-78"/>
              <a:cs typeface="Aldhabi" panose="01000000000000000000" pitchFamily="2" charset="-78"/>
            </a:endParaRPr>
          </a:p>
          <a:p>
            <a:pPr marL="0" indent="0" algn="r">
              <a:buNone/>
            </a:pPr>
            <a:r>
              <a:rPr lang="ar-JO" sz="3200" b="1" i="1" u="sng" dirty="0">
                <a:solidFill>
                  <a:srgbClr val="FF0000"/>
                </a:solidFill>
                <a:latin typeface="Aldhabi" panose="01000000000000000000" pitchFamily="2" charset="-78"/>
                <a:cs typeface="Aldhabi" panose="01000000000000000000" pitchFamily="2" charset="-78"/>
              </a:rPr>
              <a:t>المطلب</a:t>
            </a:r>
            <a:r>
              <a:rPr lang="ar-JO" sz="3200" b="1" i="1" u="sng" dirty="0">
                <a:solidFill>
                  <a:schemeClr val="accent2">
                    <a:lumMod val="60000"/>
                    <a:lumOff val="40000"/>
                  </a:schemeClr>
                </a:solidFill>
                <a:latin typeface="Aldhabi" panose="01000000000000000000" pitchFamily="2" charset="-78"/>
                <a:cs typeface="Aldhabi" panose="01000000000000000000" pitchFamily="2" charset="-78"/>
              </a:rPr>
              <a:t> </a:t>
            </a:r>
            <a:r>
              <a:rPr lang="ar-JO" sz="3200" b="1" i="1" u="sng" dirty="0">
                <a:solidFill>
                  <a:srgbClr val="FF0000"/>
                </a:solidFill>
                <a:latin typeface="Aldhabi" panose="01000000000000000000" pitchFamily="2" charset="-78"/>
                <a:cs typeface="Aldhabi" panose="01000000000000000000" pitchFamily="2" charset="-78"/>
              </a:rPr>
              <a:t>الثالث</a:t>
            </a:r>
            <a:r>
              <a:rPr lang="ar-JO" sz="3200" b="1" i="1" u="sng" dirty="0">
                <a:solidFill>
                  <a:schemeClr val="accent2">
                    <a:lumMod val="60000"/>
                    <a:lumOff val="40000"/>
                  </a:schemeClr>
                </a:solidFill>
                <a:latin typeface="Aldhabi" panose="01000000000000000000" pitchFamily="2" charset="-78"/>
                <a:cs typeface="Aldhabi" panose="01000000000000000000" pitchFamily="2" charset="-78"/>
              </a:rPr>
              <a:t>  </a:t>
            </a:r>
            <a:r>
              <a:rPr lang="ar-JO" sz="3200" b="1" i="1" dirty="0">
                <a:solidFill>
                  <a:srgbClr val="FF0000"/>
                </a:solidFill>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دورة</a:t>
            </a:r>
            <a:r>
              <a:rPr lang="ar-JO" sz="3200" b="1" i="1" dirty="0">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حياة</a:t>
            </a:r>
            <a:r>
              <a:rPr lang="ar-JO" sz="3200" b="1" i="1" dirty="0">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المشروع</a:t>
            </a:r>
            <a:endParaRPr lang="ar-JO" sz="3200" i="1" u="sng" dirty="0">
              <a:solidFill>
                <a:schemeClr val="accent2">
                  <a:lumMod val="60000"/>
                  <a:lumOff val="40000"/>
                </a:schemeClr>
              </a:solidFill>
              <a:latin typeface="Aldhabi" panose="01000000000000000000" pitchFamily="2" charset="-78"/>
              <a:cs typeface="Aldhabi" panose="01000000000000000000" pitchFamily="2" charset="-78"/>
            </a:endParaRPr>
          </a:p>
          <a:p>
            <a:pPr marL="0" indent="0" algn="r">
              <a:buNone/>
            </a:pPr>
            <a:r>
              <a:rPr lang="ar-JO" sz="3200" b="1" i="1" u="sng" dirty="0">
                <a:solidFill>
                  <a:srgbClr val="FF0000"/>
                </a:solidFill>
                <a:latin typeface="Aldhabi" panose="01000000000000000000" pitchFamily="2" charset="-78"/>
                <a:cs typeface="Aldhabi" panose="01000000000000000000" pitchFamily="2" charset="-78"/>
              </a:rPr>
              <a:t>المطلب الرابع</a:t>
            </a:r>
            <a:r>
              <a:rPr lang="ar-JO" sz="3200" b="1" i="1" u="sng" dirty="0">
                <a:solidFill>
                  <a:schemeClr val="accent2">
                    <a:lumMod val="60000"/>
                    <a:lumOff val="40000"/>
                  </a:schemeClr>
                </a:solidFill>
                <a:latin typeface="Aldhabi" panose="01000000000000000000" pitchFamily="2" charset="-78"/>
                <a:cs typeface="Aldhabi" panose="01000000000000000000" pitchFamily="2" charset="-78"/>
              </a:rPr>
              <a:t> </a:t>
            </a:r>
            <a:r>
              <a:rPr lang="ar-JO" sz="3200" b="1" i="1" dirty="0">
                <a:solidFill>
                  <a:srgbClr val="FF0000"/>
                </a:solidFill>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مواصفات</a:t>
            </a:r>
            <a:r>
              <a:rPr lang="ar-JO" sz="3200" b="1" i="1" dirty="0">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المشروع</a:t>
            </a:r>
            <a:r>
              <a:rPr lang="ar-JO" sz="3200" b="1" i="1" dirty="0">
                <a:latin typeface="Aldhabi" panose="01000000000000000000" pitchFamily="2" charset="-78"/>
                <a:cs typeface="Aldhabi" panose="01000000000000000000" pitchFamily="2" charset="-78"/>
              </a:rPr>
              <a:t> </a:t>
            </a:r>
            <a:r>
              <a:rPr lang="ar-JO" sz="3200" i="1" dirty="0">
                <a:latin typeface="Aldhabi" panose="01000000000000000000" pitchFamily="2" charset="-78"/>
                <a:cs typeface="Aldhabi" panose="01000000000000000000" pitchFamily="2" charset="-78"/>
              </a:rPr>
              <a:t>الناجح وعوامل فشله  </a:t>
            </a:r>
            <a:endParaRPr lang="fr-FR" sz="3200" i="1" u="sng" dirty="0">
              <a:solidFill>
                <a:schemeClr val="accent2">
                  <a:lumMod val="60000"/>
                  <a:lumOff val="40000"/>
                </a:schemeClr>
              </a:solidFill>
              <a:latin typeface="Aldhabi" panose="01000000000000000000" pitchFamily="2" charset="-78"/>
              <a:cs typeface="Aldhabi" panose="01000000000000000000" pitchFamily="2" charset="-78"/>
            </a:endParaRPr>
          </a:p>
        </p:txBody>
      </p:sp>
    </p:spTree>
    <p:custDataLst>
      <p:tags r:id="rId1"/>
    </p:custDataLst>
    <p:extLst>
      <p:ext uri="{BB962C8B-B14F-4D97-AF65-F5344CB8AC3E}">
        <p14:creationId xmlns:p14="http://schemas.microsoft.com/office/powerpoint/2010/main" val="1921694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7921">
        <p15:prstTrans prst="fallOver"/>
      </p:transition>
    </mc:Choice>
    <mc:Fallback xmlns="">
      <p:transition spd="slow" advTm="1792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806" y="965916"/>
            <a:ext cx="10355327" cy="3672862"/>
          </a:xfrm>
        </p:spPr>
        <p:txBody>
          <a:bodyPr>
            <a:normAutofit fontScale="90000"/>
          </a:bodyPr>
          <a:lstStyle/>
          <a:p>
            <a:pPr algn="r"/>
            <a:r>
              <a:rPr lang="ar-JO" i="1" u="sng" dirty="0">
                <a:solidFill>
                  <a:srgbClr val="FF0000"/>
                </a:solidFill>
                <a:latin typeface="Andalus" panose="02020603050405020304" pitchFamily="18" charset="-78"/>
                <a:cs typeface="Andalus" panose="02020603050405020304" pitchFamily="18" charset="-78"/>
              </a:rPr>
              <a:t>المقدمة </a:t>
            </a:r>
            <a:r>
              <a:rPr lang="ar-SA" i="1" u="sng" dirty="0">
                <a:solidFill>
                  <a:srgbClr val="FF0000"/>
                </a:solidFill>
                <a:latin typeface="Andalus" panose="02020603050405020304" pitchFamily="18" charset="-78"/>
                <a:cs typeface="Andalus" panose="02020603050405020304" pitchFamily="18" charset="-78"/>
              </a:rPr>
              <a:t>:</a:t>
            </a:r>
            <a:br>
              <a:rPr lang="ar-JO" dirty="0">
                <a:solidFill>
                  <a:srgbClr val="FF0000"/>
                </a:solidFill>
                <a:latin typeface="Andalus" panose="02020603050405020304" pitchFamily="18" charset="-78"/>
                <a:cs typeface="Andalus" panose="02020603050405020304" pitchFamily="18" charset="-78"/>
              </a:rPr>
            </a:b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واكبت بيئة الأعمال العديد من التطورات الكبيرة على مستوى المؤسسات ويعود ذلك إلى المنافسة الكبيرة فيما بينهم لتحويل الموارد المتاحة إلى سلع وخدمات ومنتجات ذات قيمة ومنفعة للمستفيدين منها من الزبائن فقد أصبح مصطلح المشروع هو الآمثل في عالم الأعمال ولزاما على المؤسسات التي تسعى للبقاء في المنافسة و عالم الاعمال  من خلال تحقيق فكرة محددة غرضها الربح من خلال هذا نطرح الإشكالية التالية </a:t>
            </a: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ماهو المشروع؟ </a:t>
            </a:r>
            <a:endParaRPr lang="fr-FR" i="1" u="sng" dirty="0">
              <a:solidFill>
                <a:srgbClr val="FF0000"/>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486617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459" y="1485363"/>
            <a:ext cx="10353761" cy="3138152"/>
          </a:xfrm>
        </p:spPr>
        <p:txBody>
          <a:bodyPr>
            <a:normAutofit/>
          </a:bodyPr>
          <a:lstStyle/>
          <a:p>
            <a:r>
              <a:rPr lang="ar-JO" sz="4000" i="1" u="sng" dirty="0">
                <a:solidFill>
                  <a:srgbClr val="FF0000"/>
                </a:solidFill>
                <a:latin typeface="Aldhabi" panose="01000000000000000000" pitchFamily="2" charset="-78"/>
                <a:cs typeface="Aldhabi" panose="01000000000000000000" pitchFamily="2" charset="-78"/>
              </a:rPr>
              <a:t>المطلب الأول</a:t>
            </a:r>
            <a:r>
              <a:rPr lang="ar-SA" sz="4000" i="1" u="sng" dirty="0">
                <a:solidFill>
                  <a:srgbClr val="FF0000"/>
                </a:solidFill>
                <a:latin typeface="Aldhabi" panose="01000000000000000000" pitchFamily="2" charset="-78"/>
                <a:cs typeface="Aldhabi" panose="01000000000000000000" pitchFamily="2" charset="-78"/>
              </a:rPr>
              <a:t>:</a:t>
            </a:r>
            <a:r>
              <a:rPr lang="ar-JO" sz="4000" i="1" u="sng" dirty="0">
                <a:solidFill>
                  <a:srgbClr val="FF0000"/>
                </a:solidFill>
                <a:latin typeface="Aldhabi" panose="01000000000000000000" pitchFamily="2" charset="-78"/>
                <a:cs typeface="Aldhabi" panose="01000000000000000000" pitchFamily="2" charset="-78"/>
              </a:rPr>
              <a:t>   </a:t>
            </a:r>
            <a:r>
              <a:rPr lang="ar-JO" sz="4000" i="1" dirty="0">
                <a:latin typeface="Aldhabi" panose="01000000000000000000" pitchFamily="2" charset="-78"/>
                <a:cs typeface="Aldhabi" panose="01000000000000000000" pitchFamily="2" charset="-78"/>
              </a:rPr>
              <a:t>تعريف</a:t>
            </a:r>
            <a:r>
              <a:rPr lang="ar-JO" sz="4000" i="1" dirty="0">
                <a:solidFill>
                  <a:srgbClr val="FF0000"/>
                </a:solidFill>
                <a:latin typeface="Aldhabi" panose="01000000000000000000" pitchFamily="2" charset="-78"/>
                <a:cs typeface="Aldhabi" panose="01000000000000000000" pitchFamily="2" charset="-78"/>
              </a:rPr>
              <a:t> </a:t>
            </a:r>
            <a:r>
              <a:rPr lang="ar-JO" sz="4000" i="1" dirty="0">
                <a:latin typeface="Aldhabi" panose="01000000000000000000" pitchFamily="2" charset="-78"/>
                <a:cs typeface="Aldhabi" panose="01000000000000000000" pitchFamily="2" charset="-78"/>
              </a:rPr>
              <a:t>المشروع</a:t>
            </a:r>
            <a:endParaRPr lang="fr-FR" sz="4000" i="1" u="sng" dirty="0">
              <a:latin typeface="Aldhabi" panose="01000000000000000000" pitchFamily="2" charset="-78"/>
              <a:cs typeface="Aldhabi" panose="01000000000000000000" pitchFamily="2" charset="-78"/>
            </a:endParaRPr>
          </a:p>
        </p:txBody>
      </p:sp>
    </p:spTree>
    <p:custDataLst>
      <p:tags r:id="rId1"/>
    </p:custDataLst>
    <p:extLst>
      <p:ext uri="{BB962C8B-B14F-4D97-AF65-F5344CB8AC3E}">
        <p14:creationId xmlns:p14="http://schemas.microsoft.com/office/powerpoint/2010/main" val="3888918830"/>
      </p:ext>
    </p:extLst>
  </p:cSld>
  <p:clrMapOvr>
    <a:masterClrMapping/>
  </p:clrMapOvr>
  <mc:AlternateContent xmlns:mc="http://schemas.openxmlformats.org/markup-compatibility/2006" xmlns:p14="http://schemas.microsoft.com/office/powerpoint/2010/main">
    <mc:Choice Requires="p14">
      <p:transition spd="slow" p14:dur="1250" advTm="1831">
        <p14:switch dir="r"/>
      </p:transition>
    </mc:Choice>
    <mc:Fallback xmlns="">
      <p:transition spd="slow" advTm="183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1668" y="609599"/>
            <a:ext cx="11578107" cy="6010141"/>
          </a:xfrm>
          <a:ln>
            <a:solidFill>
              <a:schemeClr val="tx2">
                <a:lumMod val="10000"/>
              </a:schemeClr>
            </a:solidFill>
          </a:ln>
        </p:spPr>
        <p:txBody>
          <a:bodyPr>
            <a:noAutofit/>
          </a:bodyPr>
          <a:lstStyle/>
          <a:p>
            <a:pPr algn="r"/>
            <a:r>
              <a:rPr lang="ar-JO" dirty="0">
                <a:latin typeface="Andalus" panose="02020603050405020304" pitchFamily="18" charset="-78"/>
                <a:cs typeface="Andalus" panose="02020603050405020304" pitchFamily="18" charset="-78"/>
              </a:rPr>
              <a:t>هناك عدة تعاريف للمشروع  منها </a:t>
            </a:r>
            <a:br>
              <a:rPr lang="fr-FR" dirty="0">
                <a:latin typeface="Andalus" panose="02020603050405020304" pitchFamily="18" charset="-78"/>
                <a:cs typeface="Andalus" panose="02020603050405020304" pitchFamily="18" charset="-78"/>
              </a:rPr>
            </a:br>
            <a:r>
              <a:rPr lang="ar-JO" b="0" dirty="0">
                <a:effectLst/>
                <a:latin typeface="Andalus" panose="02020603050405020304" pitchFamily="18" charset="-78"/>
                <a:cs typeface="Andalus" panose="02020603050405020304" pitchFamily="18" charset="-78"/>
              </a:rPr>
              <a:t>يتم تعريف المشروع على أنه سلسلة من المهام التي يجب إكمالها لتحقيق نتيجة معينة.  وفقًا ) لمعهد إدارة المشاريع    </a:t>
            </a:r>
            <a:r>
              <a:rPr lang="fr-FR" b="0" dirty="0">
                <a:effectLst/>
                <a:latin typeface="Andalus" panose="02020603050405020304" pitchFamily="18" charset="-78"/>
                <a:cs typeface="Andalus" panose="02020603050405020304" pitchFamily="18" charset="-78"/>
              </a:rPr>
              <a:t>PMI)</a:t>
            </a:r>
            <a:r>
              <a:rPr lang="ar-JO" b="0" dirty="0">
                <a:effectLst/>
                <a:latin typeface="Andalus" panose="02020603050405020304" pitchFamily="18" charset="-78"/>
                <a:cs typeface="Andalus" panose="02020603050405020304" pitchFamily="18" charset="-78"/>
              </a:rPr>
              <a:t> </a:t>
            </a:r>
            <a:br>
              <a:rPr lang="fr-FR" b="0" dirty="0">
                <a:effectLst/>
                <a:latin typeface="Andalus" panose="02020603050405020304" pitchFamily="18" charset="-78"/>
                <a:cs typeface="Andalus" panose="02020603050405020304" pitchFamily="18" charset="-78"/>
              </a:rPr>
            </a:br>
            <a:r>
              <a:rPr lang="fr-FR" b="0" dirty="0">
                <a:effectLst/>
                <a:latin typeface="Andalus" panose="02020603050405020304" pitchFamily="18" charset="-78"/>
                <a:cs typeface="Andalus" panose="02020603050405020304" pitchFamily="18" charset="-78"/>
              </a:rPr>
              <a:t> ، </a:t>
            </a:r>
            <a:r>
              <a:rPr lang="ar-JO" b="0" dirty="0">
                <a:effectLst/>
                <a:latin typeface="Andalus" panose="02020603050405020304" pitchFamily="18" charset="-78"/>
                <a:cs typeface="Andalus" panose="02020603050405020304" pitchFamily="18" charset="-78"/>
              </a:rPr>
              <a:t>يشير مصطلح المشروع إلى “أي مسعى مؤقت ببداية ونهاية محددين”. يمكن إدارتها بواسطة شخص واحد أو المئات.</a:t>
            </a:r>
            <a:br>
              <a:rPr lang="fr-FR" b="0" dirty="0">
                <a:effectLst/>
                <a:latin typeface="Andalus" panose="02020603050405020304" pitchFamily="18" charset="-78"/>
                <a:cs typeface="Andalus" panose="02020603050405020304" pitchFamily="18" charset="-78"/>
              </a:rPr>
            </a:b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*هو مجموعة أنشطة أو عمليات متسلسلة ومترابطة هدفها إنتاج منتج (سلعة أو خدمة) وحيد وفريد في خصائصه ,كل مشروع له بداية و نهاية محددتين كما أنه ذو صفة مؤقتة يتم تنفيذه بشكل تدريجي </a:t>
            </a: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مثلا فريق من المصممين والمسوقين يجتمعون معا لخلق اعلان تلفزيوني جديد لشركتهم هذا مشروع لانه سينتج عنه منتج فريد وهو الإعلان </a:t>
            </a:r>
            <a:endParaRPr lang="fr-FR"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73398806"/>
      </p:ext>
    </p:extLst>
  </p:cSld>
  <p:clrMapOvr>
    <a:masterClrMapping/>
  </p:clrMapOvr>
  <mc:AlternateContent xmlns:mc="http://schemas.openxmlformats.org/markup-compatibility/2006" xmlns:p14="http://schemas.microsoft.com/office/powerpoint/2010/main">
    <mc:Choice Requires="p14">
      <p:transition spd="slow" p14:dur="1400" advTm="56861">
        <p14:doors dir="vert"/>
      </p:transition>
    </mc:Choice>
    <mc:Fallback xmlns="">
      <p:transition spd="slow" advTm="56861">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4851042"/>
          </a:xfrm>
        </p:spPr>
        <p:txBody>
          <a:bodyPr>
            <a:normAutofit/>
          </a:bodyPr>
          <a:lstStyle/>
          <a:p>
            <a:r>
              <a:rPr lang="ar-JO" sz="4000" i="1" u="sng" dirty="0">
                <a:solidFill>
                  <a:srgbClr val="FF0000"/>
                </a:solidFill>
                <a:latin typeface="Aldhabi" panose="01000000000000000000" pitchFamily="2" charset="-78"/>
                <a:cs typeface="Aldhabi" panose="01000000000000000000" pitchFamily="2" charset="-78"/>
              </a:rPr>
              <a:t>المطلب الثاني</a:t>
            </a:r>
            <a:r>
              <a:rPr lang="ar-SA" sz="4000" i="1" u="sng" dirty="0">
                <a:solidFill>
                  <a:srgbClr val="FF0000"/>
                </a:solidFill>
                <a:latin typeface="Aldhabi" panose="01000000000000000000" pitchFamily="2" charset="-78"/>
                <a:cs typeface="Aldhabi" panose="01000000000000000000" pitchFamily="2" charset="-78"/>
              </a:rPr>
              <a:t>:</a:t>
            </a:r>
            <a:r>
              <a:rPr lang="ar-JO" sz="4000" i="1" u="sng" dirty="0">
                <a:solidFill>
                  <a:srgbClr val="FF0000"/>
                </a:solidFill>
                <a:latin typeface="Aldhabi" panose="01000000000000000000" pitchFamily="2" charset="-78"/>
                <a:cs typeface="Aldhabi" panose="01000000000000000000" pitchFamily="2" charset="-78"/>
              </a:rPr>
              <a:t> </a:t>
            </a:r>
            <a:r>
              <a:rPr lang="ar-JO" sz="4000" i="1" dirty="0">
                <a:latin typeface="Aldhabi" panose="01000000000000000000" pitchFamily="2" charset="-78"/>
                <a:cs typeface="Aldhabi" panose="01000000000000000000" pitchFamily="2" charset="-78"/>
              </a:rPr>
              <a:t> أنواع المشروع </a:t>
            </a:r>
            <a:endParaRPr lang="fr-FR" sz="4000" i="1" u="sng" dirty="0">
              <a:solidFill>
                <a:srgbClr val="FF0000"/>
              </a:solidFill>
              <a:latin typeface="Aldhabi" panose="01000000000000000000" pitchFamily="2" charset="-78"/>
              <a:cs typeface="Aldhabi" panose="01000000000000000000" pitchFamily="2" charset="-78"/>
            </a:endParaRPr>
          </a:p>
        </p:txBody>
      </p:sp>
    </p:spTree>
    <p:extLst>
      <p:ext uri="{BB962C8B-B14F-4D97-AF65-F5344CB8AC3E}">
        <p14:creationId xmlns:p14="http://schemas.microsoft.com/office/powerpoint/2010/main" val="22071045"/>
      </p:ext>
    </p:extLst>
  </p:cSld>
  <p:clrMapOvr>
    <a:masterClrMapping/>
  </p:clrMapOvr>
  <p:transition spd="slow" advTm="2692">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JO" sz="3200" dirty="0">
                <a:latin typeface="Andalus" panose="02020603050405020304" pitchFamily="18" charset="-78"/>
                <a:cs typeface="Andalus" panose="02020603050405020304" pitchFamily="18" charset="-78"/>
              </a:rPr>
              <a:t>لقد وردت تقسيمات مختلفة للمشاريع وذلك اعتمادا على طبيعة القطاع والهدف الذي يأسس من أجله المشروع وهي كما يلي </a:t>
            </a:r>
            <a:endParaRPr lang="fr-FR" sz="3200" dirty="0">
              <a:latin typeface="Andalus" panose="02020603050405020304" pitchFamily="18" charset="-78"/>
              <a:cs typeface="Andalus" panose="02020603050405020304" pitchFamily="18" charset="-78"/>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83249932"/>
              </p:ext>
            </p:extLst>
          </p:nvPr>
        </p:nvGraphicFramePr>
        <p:xfrm>
          <a:off x="914400" y="1940955"/>
          <a:ext cx="10353678" cy="370840"/>
        </p:xfrm>
        <a:graphic>
          <a:graphicData uri="http://schemas.openxmlformats.org/drawingml/2006/table">
            <a:tbl>
              <a:tblPr firstRow="1" bandRow="1">
                <a:tableStyleId>{D7AC3CCA-C797-4891-BE02-D94E43425B78}</a:tableStyleId>
              </a:tblPr>
              <a:tblGrid>
                <a:gridCol w="1725613">
                  <a:extLst>
                    <a:ext uri="{9D8B030D-6E8A-4147-A177-3AD203B41FA5}">
                      <a16:colId xmlns:a16="http://schemas.microsoft.com/office/drawing/2014/main" val="20000"/>
                    </a:ext>
                  </a:extLst>
                </a:gridCol>
                <a:gridCol w="1725613">
                  <a:extLst>
                    <a:ext uri="{9D8B030D-6E8A-4147-A177-3AD203B41FA5}">
                      <a16:colId xmlns:a16="http://schemas.microsoft.com/office/drawing/2014/main" val="20001"/>
                    </a:ext>
                  </a:extLst>
                </a:gridCol>
                <a:gridCol w="1725613">
                  <a:extLst>
                    <a:ext uri="{9D8B030D-6E8A-4147-A177-3AD203B41FA5}">
                      <a16:colId xmlns:a16="http://schemas.microsoft.com/office/drawing/2014/main" val="20002"/>
                    </a:ext>
                  </a:extLst>
                </a:gridCol>
                <a:gridCol w="1725613">
                  <a:extLst>
                    <a:ext uri="{9D8B030D-6E8A-4147-A177-3AD203B41FA5}">
                      <a16:colId xmlns:a16="http://schemas.microsoft.com/office/drawing/2014/main" val="20003"/>
                    </a:ext>
                  </a:extLst>
                </a:gridCol>
                <a:gridCol w="1725613">
                  <a:extLst>
                    <a:ext uri="{9D8B030D-6E8A-4147-A177-3AD203B41FA5}">
                      <a16:colId xmlns:a16="http://schemas.microsoft.com/office/drawing/2014/main" val="20004"/>
                    </a:ext>
                  </a:extLst>
                </a:gridCol>
                <a:gridCol w="1725613">
                  <a:extLst>
                    <a:ext uri="{9D8B030D-6E8A-4147-A177-3AD203B41FA5}">
                      <a16:colId xmlns:a16="http://schemas.microsoft.com/office/drawing/2014/main" val="20005"/>
                    </a:ext>
                  </a:extLst>
                </a:gridCol>
              </a:tblGrid>
              <a:tr h="370840">
                <a:tc>
                  <a:txBody>
                    <a:bodyPr/>
                    <a:lstStyle/>
                    <a:p>
                      <a:r>
                        <a:rPr lang="ar-JO" dirty="0"/>
                        <a:t>مشاريع إقتصادية</a:t>
                      </a:r>
                      <a:r>
                        <a:rPr lang="ar-JO" baseline="0" dirty="0"/>
                        <a:t>   </a:t>
                      </a:r>
                      <a:endParaRPr lang="fr-FR" dirty="0"/>
                    </a:p>
                  </a:txBody>
                  <a:tcPr/>
                </a:tc>
                <a:tc>
                  <a:txBody>
                    <a:bodyPr/>
                    <a:lstStyle/>
                    <a:p>
                      <a:r>
                        <a:rPr lang="ar-JO" dirty="0"/>
                        <a:t>مشاريع إجتماعية</a:t>
                      </a:r>
                      <a:r>
                        <a:rPr lang="ar-JO" baseline="0" dirty="0"/>
                        <a:t>   </a:t>
                      </a:r>
                      <a:endParaRPr lang="fr-FR" dirty="0"/>
                    </a:p>
                  </a:txBody>
                  <a:tcPr/>
                </a:tc>
                <a:tc>
                  <a:txBody>
                    <a:bodyPr/>
                    <a:lstStyle/>
                    <a:p>
                      <a:r>
                        <a:rPr lang="ar-JO" dirty="0"/>
                        <a:t>مشاريع علمية      </a:t>
                      </a:r>
                      <a:endParaRPr lang="fr-FR" dirty="0"/>
                    </a:p>
                  </a:txBody>
                  <a:tcPr/>
                </a:tc>
                <a:tc>
                  <a:txBody>
                    <a:bodyPr/>
                    <a:lstStyle/>
                    <a:p>
                      <a:r>
                        <a:rPr lang="ar-JO" dirty="0"/>
                        <a:t>مشاريع خدمية      </a:t>
                      </a:r>
                      <a:endParaRPr lang="fr-FR" dirty="0"/>
                    </a:p>
                  </a:txBody>
                  <a:tcPr/>
                </a:tc>
                <a:tc>
                  <a:txBody>
                    <a:bodyPr/>
                    <a:lstStyle/>
                    <a:p>
                      <a:r>
                        <a:rPr lang="ar-JO" dirty="0"/>
                        <a:t>مشاريع صناعية     </a:t>
                      </a:r>
                      <a:endParaRPr lang="fr-FR" dirty="0"/>
                    </a:p>
                  </a:txBody>
                  <a:tcPr/>
                </a:tc>
                <a:tc>
                  <a:txBody>
                    <a:bodyPr/>
                    <a:lstStyle/>
                    <a:p>
                      <a:r>
                        <a:rPr lang="ar-JO" dirty="0">
                          <a:latin typeface="Andalus" panose="02020603050405020304" pitchFamily="18" charset="-78"/>
                          <a:cs typeface="+mj-cs"/>
                        </a:rPr>
                        <a:t>مشاريع</a:t>
                      </a:r>
                      <a:r>
                        <a:rPr lang="ar-JO" baseline="0" dirty="0">
                          <a:latin typeface="Andalus" panose="02020603050405020304" pitchFamily="18" charset="-78"/>
                          <a:cs typeface="+mj-cs"/>
                        </a:rPr>
                        <a:t> انشائية     </a:t>
                      </a:r>
                      <a:endParaRPr lang="fr-FR" dirty="0">
                        <a:latin typeface="Andalus" panose="02020603050405020304" pitchFamily="18" charset="-78"/>
                        <a:cs typeface="+mj-cs"/>
                      </a:endParaRPr>
                    </a:p>
                  </a:txBody>
                  <a:tcPr/>
                </a:tc>
                <a:extLst>
                  <a:ext uri="{0D108BD9-81ED-4DB2-BD59-A6C34878D82A}">
                    <a16:rowId xmlns:a16="http://schemas.microsoft.com/office/drawing/2014/main" val="1000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367870114"/>
              </p:ext>
            </p:extLst>
          </p:nvPr>
        </p:nvGraphicFramePr>
        <p:xfrm>
          <a:off x="913793" y="2355283"/>
          <a:ext cx="10353762" cy="1483360"/>
        </p:xfrm>
        <a:graphic>
          <a:graphicData uri="http://schemas.openxmlformats.org/drawingml/2006/table">
            <a:tbl>
              <a:tblPr firstRow="1" bandRow="1">
                <a:tableStyleId>{5940675A-B579-460E-94D1-54222C63F5DA}</a:tableStyleId>
              </a:tblPr>
              <a:tblGrid>
                <a:gridCol w="1725627">
                  <a:extLst>
                    <a:ext uri="{9D8B030D-6E8A-4147-A177-3AD203B41FA5}">
                      <a16:colId xmlns:a16="http://schemas.microsoft.com/office/drawing/2014/main" val="20000"/>
                    </a:ext>
                  </a:extLst>
                </a:gridCol>
                <a:gridCol w="1725627">
                  <a:extLst>
                    <a:ext uri="{9D8B030D-6E8A-4147-A177-3AD203B41FA5}">
                      <a16:colId xmlns:a16="http://schemas.microsoft.com/office/drawing/2014/main" val="20001"/>
                    </a:ext>
                  </a:extLst>
                </a:gridCol>
                <a:gridCol w="1725627">
                  <a:extLst>
                    <a:ext uri="{9D8B030D-6E8A-4147-A177-3AD203B41FA5}">
                      <a16:colId xmlns:a16="http://schemas.microsoft.com/office/drawing/2014/main" val="20002"/>
                    </a:ext>
                  </a:extLst>
                </a:gridCol>
                <a:gridCol w="1725627">
                  <a:extLst>
                    <a:ext uri="{9D8B030D-6E8A-4147-A177-3AD203B41FA5}">
                      <a16:colId xmlns:a16="http://schemas.microsoft.com/office/drawing/2014/main" val="20003"/>
                    </a:ext>
                  </a:extLst>
                </a:gridCol>
                <a:gridCol w="1725627">
                  <a:extLst>
                    <a:ext uri="{9D8B030D-6E8A-4147-A177-3AD203B41FA5}">
                      <a16:colId xmlns:a16="http://schemas.microsoft.com/office/drawing/2014/main" val="20004"/>
                    </a:ext>
                  </a:extLst>
                </a:gridCol>
                <a:gridCol w="1725627">
                  <a:extLst>
                    <a:ext uri="{9D8B030D-6E8A-4147-A177-3AD203B41FA5}">
                      <a16:colId xmlns:a16="http://schemas.microsoft.com/office/drawing/2014/main" val="20005"/>
                    </a:ext>
                  </a:extLst>
                </a:gridCol>
              </a:tblGrid>
              <a:tr h="1483360">
                <a:tc>
                  <a:txBody>
                    <a:bodyPr/>
                    <a:lstStyle/>
                    <a:p>
                      <a:pPr algn="r"/>
                      <a:r>
                        <a:rPr lang="ar-JO" dirty="0">
                          <a:solidFill>
                            <a:schemeClr val="tx1">
                              <a:lumMod val="50000"/>
                            </a:schemeClr>
                          </a:solidFill>
                        </a:rPr>
                        <a:t>-</a:t>
                      </a:r>
                      <a:r>
                        <a:rPr lang="ar-JO" dirty="0">
                          <a:solidFill>
                            <a:schemeClr val="tx1"/>
                          </a:solidFill>
                        </a:rPr>
                        <a:t>مشاريع التنمية الإقتصادية </a:t>
                      </a:r>
                    </a:p>
                    <a:p>
                      <a:pPr algn="r"/>
                      <a:r>
                        <a:rPr lang="ar-JO" dirty="0">
                          <a:solidFill>
                            <a:schemeClr val="tx1"/>
                          </a:solidFill>
                        </a:rPr>
                        <a:t>-مشاريع إستبدال العملة أو</a:t>
                      </a:r>
                      <a:r>
                        <a:rPr lang="ar-JO" baseline="0" dirty="0">
                          <a:solidFill>
                            <a:schemeClr val="tx1"/>
                          </a:solidFill>
                        </a:rPr>
                        <a:t> تدعيمها </a:t>
                      </a:r>
                      <a:endParaRPr lang="fr-FR" dirty="0">
                        <a:solidFill>
                          <a:schemeClr val="tx1"/>
                        </a:solidFill>
                      </a:endParaRPr>
                    </a:p>
                  </a:txBody>
                  <a:tcPr/>
                </a:tc>
                <a:tc>
                  <a:txBody>
                    <a:bodyPr/>
                    <a:lstStyle/>
                    <a:p>
                      <a:pPr algn="r"/>
                      <a:r>
                        <a:rPr lang="ar-JO" dirty="0"/>
                        <a:t>-حملات مكافحة الجريمة </a:t>
                      </a:r>
                    </a:p>
                    <a:p>
                      <a:pPr algn="r"/>
                      <a:r>
                        <a:rPr lang="ar-JO" dirty="0"/>
                        <a:t>-حملات الإيدز و التدخين </a:t>
                      </a:r>
                      <a:endParaRPr lang="fr-FR" dirty="0"/>
                    </a:p>
                  </a:txBody>
                  <a:tcPr/>
                </a:tc>
                <a:tc>
                  <a:txBody>
                    <a:bodyPr/>
                    <a:lstStyle/>
                    <a:p>
                      <a:pPr algn="r"/>
                      <a:r>
                        <a:rPr lang="ar-JO" dirty="0"/>
                        <a:t>-معالجة مشكلة علمية </a:t>
                      </a:r>
                    </a:p>
                    <a:p>
                      <a:pPr algn="r"/>
                      <a:r>
                        <a:rPr lang="ar-JO" dirty="0"/>
                        <a:t>-التنقيب على الأثار </a:t>
                      </a:r>
                    </a:p>
                    <a:p>
                      <a:pPr algn="r"/>
                      <a:r>
                        <a:rPr lang="ar-JO" dirty="0"/>
                        <a:t>-بحوث فضاء </a:t>
                      </a:r>
                      <a:endParaRPr lang="fr-FR" dirty="0"/>
                    </a:p>
                  </a:txBody>
                  <a:tcPr/>
                </a:tc>
                <a:tc>
                  <a:txBody>
                    <a:bodyPr/>
                    <a:lstStyle/>
                    <a:p>
                      <a:pPr algn="r"/>
                      <a:r>
                        <a:rPr lang="ar-JO" dirty="0"/>
                        <a:t>-تسويق منتج جديد </a:t>
                      </a:r>
                    </a:p>
                    <a:p>
                      <a:pPr algn="r"/>
                      <a:r>
                        <a:rPr lang="ar-JO" dirty="0"/>
                        <a:t>-إنتاج فيلم سينمائي </a:t>
                      </a:r>
                    </a:p>
                    <a:p>
                      <a:pPr algn="r"/>
                      <a:r>
                        <a:rPr lang="ar-JO" dirty="0"/>
                        <a:t>تصميم حملة اعلانية</a:t>
                      </a:r>
                      <a:r>
                        <a:rPr lang="ar-JO" baseline="0" dirty="0"/>
                        <a:t> لمنتج جديد </a:t>
                      </a:r>
                      <a:endParaRPr lang="fr-FR" dirty="0"/>
                    </a:p>
                  </a:txBody>
                  <a:tcPr/>
                </a:tc>
                <a:tc>
                  <a:txBody>
                    <a:bodyPr/>
                    <a:lstStyle/>
                    <a:p>
                      <a:pPr algn="r"/>
                      <a:r>
                        <a:rPr lang="ar-JO" dirty="0"/>
                        <a:t>-مصانع</a:t>
                      </a:r>
                      <a:r>
                        <a:rPr lang="ar-JO" baseline="0" dirty="0"/>
                        <a:t> و معامل </a:t>
                      </a:r>
                    </a:p>
                    <a:p>
                      <a:pPr algn="r"/>
                      <a:r>
                        <a:rPr lang="ar-JO" baseline="0" dirty="0"/>
                        <a:t>-بناء سفن و طائرات </a:t>
                      </a:r>
                      <a:endParaRPr lang="fr-FR" dirty="0"/>
                    </a:p>
                  </a:txBody>
                  <a:tcPr/>
                </a:tc>
                <a:tc>
                  <a:txBody>
                    <a:bodyPr/>
                    <a:lstStyle/>
                    <a:p>
                      <a:pPr algn="r"/>
                      <a:r>
                        <a:rPr lang="ar-JO" dirty="0">
                          <a:solidFill>
                            <a:schemeClr val="tx1"/>
                          </a:solidFill>
                        </a:rPr>
                        <a:t>-عمارات سكنية</a:t>
                      </a:r>
                    </a:p>
                    <a:p>
                      <a:pPr algn="r"/>
                      <a:r>
                        <a:rPr lang="ar-JO" dirty="0">
                          <a:solidFill>
                            <a:schemeClr val="tx1"/>
                          </a:solidFill>
                        </a:rPr>
                        <a:t>-طرق</a:t>
                      </a:r>
                      <a:r>
                        <a:rPr lang="ar-JO" baseline="0" dirty="0">
                          <a:solidFill>
                            <a:schemeClr val="tx1"/>
                          </a:solidFill>
                        </a:rPr>
                        <a:t> وجسور وسدود</a:t>
                      </a:r>
                    </a:p>
                    <a:p>
                      <a:pPr algn="r"/>
                      <a:r>
                        <a:rPr lang="ar-JO" baseline="0" dirty="0">
                          <a:solidFill>
                            <a:schemeClr val="tx1"/>
                          </a:solidFill>
                        </a:rPr>
                        <a:t>-مستشفيات وجامعات وملاعب</a:t>
                      </a:r>
                      <a:endParaRPr lang="fr-FR" dirty="0">
                        <a:solidFill>
                          <a:schemeClr val="tx1"/>
                        </a:solidFill>
                      </a:endParaRPr>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324130959"/>
      </p:ext>
    </p:extLst>
  </p:cSld>
  <p:clrMapOvr>
    <a:masterClrMapping/>
  </p:clrMapOvr>
  <p:transition spd="slow" advTm="96038">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5546501"/>
          </a:xfrm>
        </p:spPr>
        <p:txBody>
          <a:bodyPr>
            <a:normAutofit/>
          </a:bodyPr>
          <a:lstStyle/>
          <a:p>
            <a:pPr algn="r"/>
            <a:r>
              <a:rPr lang="ar-JO" dirty="0">
                <a:latin typeface="Andalus" panose="02020603050405020304" pitchFamily="18" charset="-78"/>
                <a:cs typeface="Andalus" panose="02020603050405020304" pitchFamily="18" charset="-78"/>
              </a:rPr>
              <a:t>تخضع المشاريع السابقة الذكر إلى مجموعة من المعايير نذكر جزء منها </a:t>
            </a:r>
            <a:br>
              <a:rPr lang="fr-FR"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a:t>
            </a:r>
            <a:r>
              <a:rPr lang="ar-JO" i="1" u="sng" dirty="0">
                <a:solidFill>
                  <a:srgbClr val="FF0000"/>
                </a:solidFill>
                <a:latin typeface="Andalus" panose="02020603050405020304" pitchFamily="18" charset="-78"/>
                <a:cs typeface="Andalus" panose="02020603050405020304" pitchFamily="18" charset="-78"/>
              </a:rPr>
              <a:t>حسب الحجم</a:t>
            </a:r>
            <a:r>
              <a:rPr lang="ar-SA" i="1" u="sng" dirty="0">
                <a:solidFill>
                  <a:srgbClr val="FF0000"/>
                </a:solidFill>
                <a:latin typeface="Andalus" panose="02020603050405020304" pitchFamily="18" charset="-78"/>
                <a:cs typeface="Andalus" panose="02020603050405020304" pitchFamily="18" charset="-78"/>
              </a:rPr>
              <a:t>:</a:t>
            </a:r>
            <a:r>
              <a:rPr lang="ar-JO" i="1" u="sng" dirty="0">
                <a:solidFill>
                  <a:srgbClr val="FF0000"/>
                </a:solidFill>
                <a:latin typeface="Andalus" panose="02020603050405020304" pitchFamily="18" charset="-78"/>
                <a:cs typeface="Andalus" panose="02020603050405020304" pitchFamily="18" charset="-78"/>
              </a:rPr>
              <a:t> </a:t>
            </a:r>
            <a:r>
              <a:rPr lang="ar-JO" dirty="0">
                <a:solidFill>
                  <a:srgbClr val="FF0000"/>
                </a:solidFill>
                <a:latin typeface="Andalus" panose="02020603050405020304" pitchFamily="18" charset="-78"/>
                <a:cs typeface="Andalus" panose="02020603050405020304" pitchFamily="18" charset="-78"/>
              </a:rPr>
              <a:t> </a:t>
            </a:r>
            <a:r>
              <a:rPr lang="ar-JO" dirty="0">
                <a:latin typeface="Andalus" panose="02020603050405020304" pitchFamily="18" charset="-78"/>
                <a:cs typeface="Andalus" panose="02020603050405020304" pitchFamily="18" charset="-78"/>
              </a:rPr>
              <a:t>فالمشاريع</a:t>
            </a:r>
            <a:r>
              <a:rPr lang="ar-JO" dirty="0">
                <a:solidFill>
                  <a:srgbClr val="FF0000"/>
                </a:solidFill>
                <a:latin typeface="Andalus" panose="02020603050405020304" pitchFamily="18" charset="-78"/>
                <a:cs typeface="Andalus" panose="02020603050405020304" pitchFamily="18" charset="-78"/>
              </a:rPr>
              <a:t> </a:t>
            </a:r>
            <a:r>
              <a:rPr lang="ar-JO" dirty="0">
                <a:latin typeface="Andalus" panose="02020603050405020304" pitchFamily="18" charset="-78"/>
                <a:cs typeface="Andalus" panose="02020603050405020304" pitchFamily="18" charset="-78"/>
              </a:rPr>
              <a:t>تقسم</a:t>
            </a:r>
            <a:r>
              <a:rPr lang="ar-JO" dirty="0">
                <a:solidFill>
                  <a:srgbClr val="FF0000"/>
                </a:solidFill>
                <a:latin typeface="Andalus" panose="02020603050405020304" pitchFamily="18" charset="-78"/>
                <a:cs typeface="Andalus" panose="02020603050405020304" pitchFamily="18" charset="-78"/>
              </a:rPr>
              <a:t> </a:t>
            </a:r>
            <a:r>
              <a:rPr lang="ar-JO" dirty="0">
                <a:latin typeface="Andalus" panose="02020603050405020304" pitchFamily="18" charset="-78"/>
                <a:cs typeface="Andalus" panose="02020603050405020304" pitchFamily="18" charset="-78"/>
              </a:rPr>
              <a:t>الى</a:t>
            </a:r>
            <a:r>
              <a:rPr lang="ar-JO" dirty="0">
                <a:solidFill>
                  <a:srgbClr val="FF0000"/>
                </a:solidFill>
                <a:latin typeface="Andalus" panose="02020603050405020304" pitchFamily="18" charset="-78"/>
                <a:cs typeface="Andalus" panose="02020603050405020304" pitchFamily="18" charset="-78"/>
              </a:rPr>
              <a:t> </a:t>
            </a:r>
            <a:r>
              <a:rPr lang="ar-JO" dirty="0">
                <a:latin typeface="Andalus" panose="02020603050405020304" pitchFamily="18" charset="-78"/>
                <a:cs typeface="Andalus" panose="02020603050405020304" pitchFamily="18" charset="-78"/>
              </a:rPr>
              <a:t>ثلاث أنواع هي الكبيرة والمتوسطة و صغيرة الحجم قد تكون على أساس رأس المال أو المبيعات أو عدد العامليين </a:t>
            </a: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a:t>
            </a:r>
            <a:r>
              <a:rPr lang="ar-JO" i="1" u="sng" dirty="0">
                <a:solidFill>
                  <a:srgbClr val="FF0000"/>
                </a:solidFill>
                <a:latin typeface="Andalus" panose="02020603050405020304" pitchFamily="18" charset="-78"/>
                <a:cs typeface="Andalus" panose="02020603050405020304" pitchFamily="18" charset="-78"/>
              </a:rPr>
              <a:t>حسب نوع النشاط</a:t>
            </a:r>
            <a:r>
              <a:rPr lang="ar-SA" i="1" u="sng" dirty="0">
                <a:solidFill>
                  <a:srgbClr val="FF0000"/>
                </a:solidFill>
                <a:latin typeface="Andalus" panose="02020603050405020304" pitchFamily="18" charset="-78"/>
                <a:cs typeface="Andalus" panose="02020603050405020304" pitchFamily="18" charset="-78"/>
              </a:rPr>
              <a:t>:</a:t>
            </a:r>
            <a:r>
              <a:rPr lang="ar-JO" i="1" u="sng" dirty="0">
                <a:solidFill>
                  <a:srgbClr val="FF0000"/>
                </a:solidFill>
                <a:latin typeface="Andalus" panose="02020603050405020304" pitchFamily="18" charset="-78"/>
                <a:cs typeface="Andalus" panose="02020603050405020304" pitchFamily="18" charset="-78"/>
              </a:rPr>
              <a:t> </a:t>
            </a:r>
            <a:r>
              <a:rPr lang="ar-JO" dirty="0">
                <a:latin typeface="Andalus" panose="02020603050405020304" pitchFamily="18" charset="-78"/>
                <a:cs typeface="Andalus" panose="02020603050405020304" pitchFamily="18" charset="-78"/>
              </a:rPr>
              <a:t> فتقسم المشاريع حسب نوع النشاط الذي تمارسه ونشاط تجاري صناعي مالي ,البناء و التشييد </a:t>
            </a: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a:t>
            </a:r>
            <a:r>
              <a:rPr lang="ar-JO" i="1" u="sng" dirty="0">
                <a:solidFill>
                  <a:srgbClr val="FF0000"/>
                </a:solidFill>
                <a:latin typeface="Andalus" panose="02020603050405020304" pitchFamily="18" charset="-78"/>
                <a:cs typeface="Andalus" panose="02020603050405020304" pitchFamily="18" charset="-78"/>
              </a:rPr>
              <a:t>حسب نوع الملكية</a:t>
            </a:r>
            <a:r>
              <a:rPr lang="ar-SA" i="1" u="sng" dirty="0">
                <a:solidFill>
                  <a:srgbClr val="FF0000"/>
                </a:solidFill>
                <a:latin typeface="Andalus" panose="02020603050405020304" pitchFamily="18" charset="-78"/>
                <a:cs typeface="Andalus" panose="02020603050405020304" pitchFamily="18" charset="-78"/>
              </a:rPr>
              <a:t>:</a:t>
            </a:r>
            <a:r>
              <a:rPr lang="ar-JO" i="1" u="sng" dirty="0">
                <a:solidFill>
                  <a:srgbClr val="FF0000"/>
                </a:solidFill>
                <a:latin typeface="Andalus" panose="02020603050405020304" pitchFamily="18" charset="-78"/>
                <a:cs typeface="Andalus" panose="02020603050405020304" pitchFamily="18" charset="-78"/>
              </a:rPr>
              <a:t> </a:t>
            </a:r>
            <a:r>
              <a:rPr lang="ar-JO" dirty="0">
                <a:latin typeface="Andalus" panose="02020603050405020304" pitchFamily="18" charset="-78"/>
                <a:cs typeface="Andalus" panose="02020603050405020304" pitchFamily="18" charset="-78"/>
              </a:rPr>
              <a:t> كمشروعات الطاقة تعود ملكيتها الى القطاع العام في كثير من الدول أو تعود الى شركة كبيرة ,او تكون مشتركة تساهم فيها الدولة مع القطاع الخاصوتكون للدولة نسبة معينة </a:t>
            </a:r>
            <a:endParaRPr lang="fr-FR"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461904047"/>
      </p:ext>
    </p:extLst>
  </p:cSld>
  <p:clrMapOvr>
    <a:masterClrMapping/>
  </p:clrMapOvr>
  <p:transition spd="slow" advTm="73700">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4477555"/>
          </a:xfrm>
        </p:spPr>
        <p:txBody>
          <a:bodyPr>
            <a:normAutofit/>
          </a:bodyPr>
          <a:lstStyle/>
          <a:p>
            <a:r>
              <a:rPr lang="ar-JO" sz="4000" i="1" u="sng" dirty="0">
                <a:solidFill>
                  <a:srgbClr val="FF0000"/>
                </a:solidFill>
                <a:latin typeface="Aldhabi" panose="01000000000000000000" pitchFamily="2" charset="-78"/>
                <a:cs typeface="Aldhabi" panose="01000000000000000000" pitchFamily="2" charset="-78"/>
              </a:rPr>
              <a:t>المطلب الثالث</a:t>
            </a:r>
            <a:r>
              <a:rPr lang="ar-SA" sz="4000" i="1" u="sng" dirty="0">
                <a:solidFill>
                  <a:srgbClr val="FF0000"/>
                </a:solidFill>
                <a:latin typeface="Aldhabi" panose="01000000000000000000" pitchFamily="2" charset="-78"/>
                <a:cs typeface="Aldhabi" panose="01000000000000000000" pitchFamily="2" charset="-78"/>
              </a:rPr>
              <a:t>:</a:t>
            </a:r>
            <a:r>
              <a:rPr lang="ar-JO" sz="4000" i="1" u="sng" dirty="0">
                <a:solidFill>
                  <a:srgbClr val="FF0000"/>
                </a:solidFill>
                <a:latin typeface="Aldhabi" panose="01000000000000000000" pitchFamily="2" charset="-78"/>
                <a:cs typeface="Aldhabi" panose="01000000000000000000" pitchFamily="2" charset="-78"/>
              </a:rPr>
              <a:t> </a:t>
            </a:r>
            <a:r>
              <a:rPr lang="ar-JO" sz="4000" i="1" dirty="0">
                <a:solidFill>
                  <a:srgbClr val="FF0000"/>
                </a:solidFill>
                <a:latin typeface="Aldhabi" panose="01000000000000000000" pitchFamily="2" charset="-78"/>
                <a:cs typeface="Aldhabi" panose="01000000000000000000" pitchFamily="2" charset="-78"/>
              </a:rPr>
              <a:t> </a:t>
            </a:r>
            <a:r>
              <a:rPr lang="ar-JO" sz="4000" i="1" dirty="0">
                <a:latin typeface="Aldhabi" panose="01000000000000000000" pitchFamily="2" charset="-78"/>
                <a:cs typeface="Aldhabi" panose="01000000000000000000" pitchFamily="2" charset="-78"/>
              </a:rPr>
              <a:t>دورة</a:t>
            </a:r>
            <a:r>
              <a:rPr lang="ar-JO" sz="4000" i="1" dirty="0">
                <a:solidFill>
                  <a:srgbClr val="FF0000"/>
                </a:solidFill>
                <a:latin typeface="Aldhabi" panose="01000000000000000000" pitchFamily="2" charset="-78"/>
                <a:cs typeface="Aldhabi" panose="01000000000000000000" pitchFamily="2" charset="-78"/>
              </a:rPr>
              <a:t> </a:t>
            </a:r>
            <a:r>
              <a:rPr lang="ar-JO" sz="4000" i="1" dirty="0">
                <a:latin typeface="Aldhabi" panose="01000000000000000000" pitchFamily="2" charset="-78"/>
                <a:cs typeface="Aldhabi" panose="01000000000000000000" pitchFamily="2" charset="-78"/>
              </a:rPr>
              <a:t>حياة</a:t>
            </a:r>
            <a:r>
              <a:rPr lang="ar-JO" sz="4000" i="1" dirty="0">
                <a:solidFill>
                  <a:srgbClr val="FF0000"/>
                </a:solidFill>
                <a:latin typeface="Aldhabi" panose="01000000000000000000" pitchFamily="2" charset="-78"/>
                <a:cs typeface="Aldhabi" panose="01000000000000000000" pitchFamily="2" charset="-78"/>
              </a:rPr>
              <a:t> </a:t>
            </a:r>
            <a:r>
              <a:rPr lang="ar-JO" sz="4000" i="1" dirty="0">
                <a:latin typeface="Aldhabi" panose="01000000000000000000" pitchFamily="2" charset="-78"/>
                <a:cs typeface="Aldhabi" panose="01000000000000000000" pitchFamily="2" charset="-78"/>
              </a:rPr>
              <a:t>المشروع </a:t>
            </a:r>
            <a:endParaRPr lang="fr-FR" sz="4000" i="1" u="sng" dirty="0">
              <a:latin typeface="Aldhabi" panose="01000000000000000000" pitchFamily="2" charset="-78"/>
              <a:cs typeface="Aldhabi" panose="01000000000000000000" pitchFamily="2" charset="-78"/>
            </a:endParaRPr>
          </a:p>
        </p:txBody>
      </p:sp>
    </p:spTree>
    <p:extLst>
      <p:ext uri="{BB962C8B-B14F-4D97-AF65-F5344CB8AC3E}">
        <p14:creationId xmlns:p14="http://schemas.microsoft.com/office/powerpoint/2010/main" val="1110497650"/>
      </p:ext>
    </p:extLst>
  </p:cSld>
  <p:clrMapOvr>
    <a:masterClrMapping/>
  </p:clrMapOvr>
  <p:transition spd="med" advTm="3595">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609599"/>
            <a:ext cx="10353761" cy="5636655"/>
          </a:xfrm>
        </p:spPr>
        <p:txBody>
          <a:bodyPr>
            <a:normAutofit/>
          </a:bodyPr>
          <a:lstStyle/>
          <a:p>
            <a:pPr algn="r"/>
            <a:r>
              <a:rPr lang="ar-JO" sz="3200" dirty="0">
                <a:latin typeface="Andalus" panose="02020603050405020304" pitchFamily="18" charset="-78"/>
                <a:cs typeface="Andalus" panose="02020603050405020304" pitchFamily="18" charset="-78"/>
              </a:rPr>
              <a:t>تعرف دورة حياة المشروع بأنها « الفترة الزمنية الممتدة من فترة تصور المشروع و مراحله وتنفيذها حتى اكماله وإغلاقه »</a:t>
            </a:r>
            <a:br>
              <a:rPr lang="ar-JO" sz="3200" dirty="0">
                <a:latin typeface="Andalus" panose="02020603050405020304" pitchFamily="18" charset="-78"/>
                <a:cs typeface="Andalus" panose="02020603050405020304" pitchFamily="18" charset="-78"/>
              </a:rPr>
            </a:br>
            <a:r>
              <a:rPr lang="ar-JO" sz="3200" dirty="0">
                <a:latin typeface="Andalus" panose="02020603050405020304" pitchFamily="18" charset="-78"/>
                <a:cs typeface="Andalus" panose="02020603050405020304" pitchFamily="18" charset="-78"/>
              </a:rPr>
              <a:t>ويعرفه الكسندر ماريوس «نموذج يمثل كيفية تخطيط و رقابة وتدقيق المشروع من التصور الأولي للمشروع الى غاية الإنتهاء منها  يمكن تحديدها في  مراحل هي </a:t>
            </a:r>
            <a:br>
              <a:rPr lang="ar-JO" sz="3200" dirty="0">
                <a:latin typeface="Andalus" panose="02020603050405020304" pitchFamily="18" charset="-78"/>
                <a:cs typeface="Andalus" panose="02020603050405020304" pitchFamily="18" charset="-78"/>
              </a:rPr>
            </a:br>
            <a:br>
              <a:rPr lang="ar-JO" sz="3200" dirty="0">
                <a:latin typeface="Andalus" panose="02020603050405020304" pitchFamily="18" charset="-78"/>
                <a:cs typeface="Andalus" panose="02020603050405020304" pitchFamily="18" charset="-78"/>
              </a:rPr>
            </a:br>
            <a:endParaRPr lang="fr-FR" sz="32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359816996"/>
      </p:ext>
    </p:extLst>
  </p:cSld>
  <p:clrMapOvr>
    <a:masterClrMapping/>
  </p:clrMapOvr>
  <p:transition spd="med" advTm="40049">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915372" y="5842824"/>
            <a:ext cx="10365998" cy="682472"/>
          </a:xfrm>
        </p:spPr>
        <p:txBody>
          <a:bodyPr>
            <a:normAutofit/>
          </a:bodyPr>
          <a:lstStyle/>
          <a:p>
            <a:r>
              <a:rPr lang="ar-JO" sz="2800" dirty="0">
                <a:latin typeface="Aldhabi" panose="01000000000000000000" pitchFamily="2" charset="-78"/>
                <a:cs typeface="Aldhabi" panose="01000000000000000000" pitchFamily="2" charset="-78"/>
              </a:rPr>
              <a:t>دورة حياة المشروع </a:t>
            </a:r>
            <a:endParaRPr lang="fr-FR" sz="2800" dirty="0">
              <a:latin typeface="Aldhabi" panose="01000000000000000000" pitchFamily="2" charset="-78"/>
              <a:cs typeface="Aldhabi" panose="01000000000000000000" pitchFamily="2" charset="-78"/>
            </a:endParaRPr>
          </a:p>
        </p:txBody>
      </p:sp>
      <p:pic>
        <p:nvPicPr>
          <p:cNvPr id="5" name="Picture 4"/>
          <p:cNvPicPr>
            <a:picLocks noChangeAspect="1"/>
          </p:cNvPicPr>
          <p:nvPr/>
        </p:nvPicPr>
        <p:blipFill>
          <a:blip r:embed="rId2"/>
          <a:stretch>
            <a:fillRect/>
          </a:stretch>
        </p:blipFill>
        <p:spPr>
          <a:xfrm>
            <a:off x="1218777" y="472183"/>
            <a:ext cx="9754445" cy="5913633"/>
          </a:xfrm>
          <a:prstGeom prst="rect">
            <a:avLst/>
          </a:prstGeom>
        </p:spPr>
      </p:pic>
    </p:spTree>
    <p:extLst>
      <p:ext uri="{BB962C8B-B14F-4D97-AF65-F5344CB8AC3E}">
        <p14:creationId xmlns:p14="http://schemas.microsoft.com/office/powerpoint/2010/main" val="2525251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371237">
        <p15:prstTrans prst="airplane"/>
      </p:transition>
    </mc:Choice>
    <mc:Fallback xmlns="">
      <p:transition spd="slow" advTm="371237">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4104068"/>
          </a:xfrm>
        </p:spPr>
        <p:txBody>
          <a:bodyPr>
            <a:normAutofit/>
          </a:bodyPr>
          <a:lstStyle/>
          <a:p>
            <a:r>
              <a:rPr lang="ar-JO" sz="4000" i="1" u="sng" dirty="0">
                <a:solidFill>
                  <a:srgbClr val="FF0000"/>
                </a:solidFill>
                <a:latin typeface="Aldhabi" panose="01000000000000000000" pitchFamily="2" charset="-78"/>
                <a:cs typeface="Aldhabi" panose="01000000000000000000" pitchFamily="2" charset="-78"/>
              </a:rPr>
              <a:t>المطلب الرابع</a:t>
            </a:r>
            <a:r>
              <a:rPr lang="ar-SA" sz="4000" i="1" u="sng" dirty="0">
                <a:solidFill>
                  <a:srgbClr val="FF0000"/>
                </a:solidFill>
                <a:latin typeface="Aldhabi" panose="01000000000000000000" pitchFamily="2" charset="-78"/>
                <a:cs typeface="Aldhabi" panose="01000000000000000000" pitchFamily="2" charset="-78"/>
              </a:rPr>
              <a:t>:</a:t>
            </a:r>
            <a:r>
              <a:rPr lang="ar-JO" sz="4000" i="1" u="sng" dirty="0">
                <a:solidFill>
                  <a:srgbClr val="FF0000"/>
                </a:solidFill>
                <a:latin typeface="Aldhabi" panose="01000000000000000000" pitchFamily="2" charset="-78"/>
                <a:cs typeface="Aldhabi" panose="01000000000000000000" pitchFamily="2" charset="-78"/>
              </a:rPr>
              <a:t> </a:t>
            </a:r>
            <a:r>
              <a:rPr lang="ar-JO" sz="4000" dirty="0">
                <a:latin typeface="Aldhabi" panose="01000000000000000000" pitchFamily="2" charset="-78"/>
                <a:cs typeface="Aldhabi" panose="01000000000000000000" pitchFamily="2" charset="-78"/>
              </a:rPr>
              <a:t> مواصفات المشروع الناجح وعوامل فشله</a:t>
            </a:r>
            <a:endParaRPr lang="fr-FR" sz="4000" i="1" u="sng" dirty="0">
              <a:solidFill>
                <a:srgbClr val="FF0000"/>
              </a:solidFill>
              <a:latin typeface="Aldhabi" panose="01000000000000000000" pitchFamily="2" charset="-78"/>
              <a:cs typeface="Aldhabi" panose="01000000000000000000" pitchFamily="2" charset="-78"/>
            </a:endParaRPr>
          </a:p>
        </p:txBody>
      </p:sp>
    </p:spTree>
    <p:extLst>
      <p:ext uri="{BB962C8B-B14F-4D97-AF65-F5344CB8AC3E}">
        <p14:creationId xmlns:p14="http://schemas.microsoft.com/office/powerpoint/2010/main" val="1814886046"/>
      </p:ext>
    </p:extLst>
  </p:cSld>
  <p:clrMapOvr>
    <a:masterClrMapping/>
  </p:clrMapOvr>
  <p:transition spd="slow" advTm="6267">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73488" y="528034"/>
            <a:ext cx="11423560" cy="5988676"/>
          </a:xfrm>
        </p:spPr>
        <p:txBody>
          <a:bodyPr>
            <a:normAutofit/>
          </a:bodyPr>
          <a:lstStyle/>
          <a:p>
            <a:pPr algn="r"/>
            <a:r>
              <a:rPr lang="ar-JO" sz="3200" b="1" i="1" u="sng" dirty="0">
                <a:solidFill>
                  <a:srgbClr val="FF0000"/>
                </a:solidFill>
                <a:latin typeface="Andalus" panose="02020603050405020304" pitchFamily="18" charset="-78"/>
                <a:cs typeface="Andalus" panose="02020603050405020304" pitchFamily="18" charset="-78"/>
              </a:rPr>
              <a:t>مواصفات المشروع الناجح </a:t>
            </a:r>
            <a:r>
              <a:rPr lang="ar-SA" sz="3200" b="1" i="1" u="sng" dirty="0">
                <a:solidFill>
                  <a:srgbClr val="FF0000"/>
                </a:solidFill>
                <a:latin typeface="Andalus" panose="02020603050405020304" pitchFamily="18" charset="-78"/>
                <a:cs typeface="Andalus" panose="02020603050405020304" pitchFamily="18" charset="-78"/>
              </a:rPr>
              <a:t>:</a:t>
            </a:r>
            <a:endParaRPr lang="ar-JO" sz="3200" b="1" i="1" u="sng" dirty="0">
              <a:solidFill>
                <a:srgbClr val="FF0000"/>
              </a:solidFill>
              <a:latin typeface="Andalus" panose="02020603050405020304" pitchFamily="18" charset="-78"/>
              <a:cs typeface="Andalus" panose="02020603050405020304" pitchFamily="18" charset="-78"/>
            </a:endParaRPr>
          </a:p>
          <a:p>
            <a:pPr algn="r"/>
            <a:r>
              <a:rPr lang="ar-JO" sz="3200" b="1" dirty="0">
                <a:latin typeface="Andalus" panose="02020603050405020304" pitchFamily="18" charset="-78"/>
                <a:cs typeface="Andalus" panose="02020603050405020304" pitchFamily="18" charset="-78"/>
              </a:rPr>
              <a:t>-الوضوح في تحديد الأهداف </a:t>
            </a:r>
          </a:p>
          <a:p>
            <a:pPr algn="r"/>
            <a:r>
              <a:rPr lang="ar-JO" sz="3200" b="1" dirty="0">
                <a:latin typeface="Andalus" panose="02020603050405020304" pitchFamily="18" charset="-78"/>
                <a:cs typeface="Andalus" panose="02020603050405020304" pitchFamily="18" charset="-78"/>
              </a:rPr>
              <a:t>-جدارة مدير المشروع </a:t>
            </a:r>
          </a:p>
          <a:p>
            <a:pPr algn="r"/>
            <a:r>
              <a:rPr lang="ar-JO" sz="3200" b="1" dirty="0">
                <a:latin typeface="Andalus" panose="02020603050405020304" pitchFamily="18" charset="-78"/>
                <a:cs typeface="Andalus" panose="02020603050405020304" pitchFamily="18" charset="-78"/>
              </a:rPr>
              <a:t>-جدارة أعضاء الفريق</a:t>
            </a:r>
          </a:p>
          <a:p>
            <a:pPr algn="r"/>
            <a:r>
              <a:rPr lang="ar-JO" sz="3200" b="1" dirty="0">
                <a:latin typeface="Andalus" panose="02020603050405020304" pitchFamily="18" charset="-78"/>
                <a:cs typeface="Andalus" panose="02020603050405020304" pitchFamily="18" charset="-78"/>
              </a:rPr>
              <a:t>-جدولة وتخطيط المشروع </a:t>
            </a:r>
          </a:p>
          <a:p>
            <a:pPr algn="r"/>
            <a:r>
              <a:rPr lang="ar-JO" sz="3200" b="1" dirty="0">
                <a:latin typeface="Andalus" panose="02020603050405020304" pitchFamily="18" charset="-78"/>
                <a:cs typeface="Andalus" panose="02020603050405020304" pitchFamily="18" charset="-78"/>
              </a:rPr>
              <a:t>-تحقيق معايير الجودة التي يطلبها المستهلك </a:t>
            </a:r>
          </a:p>
          <a:p>
            <a:pPr algn="r"/>
            <a:r>
              <a:rPr lang="ar-JO" sz="3200" b="1" dirty="0">
                <a:latin typeface="Andalus" panose="02020603050405020304" pitchFamily="18" charset="-78"/>
                <a:cs typeface="Andalus" panose="02020603050405020304" pitchFamily="18" charset="-78"/>
              </a:rPr>
              <a:t>-وجود تباينات قليلة (اختلافات) بين ماهو مخطط وماهو مطبق </a:t>
            </a:r>
          </a:p>
          <a:p>
            <a:pPr algn="r"/>
            <a:r>
              <a:rPr lang="ar-JO" sz="3200" b="1" dirty="0">
                <a:latin typeface="Andalus" panose="02020603050405020304" pitchFamily="18" charset="-78"/>
                <a:cs typeface="Andalus" panose="02020603050405020304" pitchFamily="18" charset="-78"/>
              </a:rPr>
              <a:t>-إنجاز المشروع بأقل تكلفة  </a:t>
            </a:r>
            <a:endParaRPr lang="fr-FR" sz="3200" b="1"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067828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18212">
        <p15:prstTrans prst="peelOff"/>
      </p:transition>
    </mc:Choice>
    <mc:Fallback xmlns="">
      <p:transition spd="slow" advTm="118212">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31820"/>
            <a:ext cx="11887200" cy="6194738"/>
          </a:xfrm>
        </p:spPr>
        <p:txBody>
          <a:bodyPr/>
          <a:lstStyle/>
          <a:p>
            <a:pPr algn="r"/>
            <a:r>
              <a:rPr lang="ar-JO" b="1" i="1" u="sng" dirty="0">
                <a:solidFill>
                  <a:srgbClr val="FF0000"/>
                </a:solidFill>
              </a:rPr>
              <a:t>-عوامل فشل المشروع</a:t>
            </a:r>
            <a:r>
              <a:rPr lang="ar-SA" b="1" i="1" u="sng" dirty="0">
                <a:solidFill>
                  <a:srgbClr val="FF0000"/>
                </a:solidFill>
              </a:rPr>
              <a:t>:</a:t>
            </a:r>
            <a:endParaRPr lang="ar-JO" b="1" dirty="0">
              <a:solidFill>
                <a:schemeClr val="tx1"/>
              </a:solidFill>
            </a:endParaRPr>
          </a:p>
          <a:p>
            <a:pPr algn="r"/>
            <a:r>
              <a:rPr lang="ar-JO" b="1" i="1" u="sng" dirty="0">
                <a:solidFill>
                  <a:schemeClr val="tx1"/>
                </a:solidFill>
              </a:rPr>
              <a:t>-</a:t>
            </a:r>
            <a:r>
              <a:rPr lang="ar-JO" b="1" dirty="0">
                <a:solidFill>
                  <a:schemeClr val="tx1"/>
                </a:solidFill>
              </a:rPr>
              <a:t>يكون المشروع فاشلا عندما تكون النتائج غير متجانسة ومتطابقة مع المتطلبات التي يرغب المستفيدون في الحصول عليها </a:t>
            </a:r>
          </a:p>
          <a:p>
            <a:pPr algn="r"/>
            <a:r>
              <a:rPr lang="ar-JO" b="1" dirty="0">
                <a:solidFill>
                  <a:schemeClr val="tx1"/>
                </a:solidFill>
              </a:rPr>
              <a:t>-تجاوز التكلفة المستويات المقررة لها </a:t>
            </a:r>
          </a:p>
          <a:p>
            <a:pPr algn="r"/>
            <a:r>
              <a:rPr lang="ar-JO" b="1" dirty="0">
                <a:solidFill>
                  <a:schemeClr val="tx1"/>
                </a:solidFill>
              </a:rPr>
              <a:t>-النقص في عمليات التخطيط الإستراتيجي </a:t>
            </a:r>
          </a:p>
          <a:p>
            <a:pPr algn="r"/>
            <a:r>
              <a:rPr lang="ar-JO" b="1" dirty="0">
                <a:solidFill>
                  <a:schemeClr val="tx1"/>
                </a:solidFill>
              </a:rPr>
              <a:t>-نقص الخبرة </a:t>
            </a:r>
          </a:p>
          <a:p>
            <a:pPr algn="r"/>
            <a:r>
              <a:rPr lang="ar-JO" b="1" dirty="0">
                <a:solidFill>
                  <a:schemeClr val="tx1"/>
                </a:solidFill>
              </a:rPr>
              <a:t>-التخطيط والسيطرة السئين </a:t>
            </a:r>
          </a:p>
          <a:p>
            <a:pPr algn="r"/>
            <a:r>
              <a:rPr lang="ar-JO" b="1" dirty="0">
                <a:solidFill>
                  <a:schemeClr val="tx1"/>
                </a:solidFill>
              </a:rPr>
              <a:t>-الموقع غير ملائم </a:t>
            </a:r>
          </a:p>
          <a:p>
            <a:pPr algn="r"/>
            <a:r>
              <a:rPr lang="ar-JO" b="1" dirty="0">
                <a:solidFill>
                  <a:schemeClr val="tx1"/>
                </a:solidFill>
              </a:rPr>
              <a:t> </a:t>
            </a:r>
            <a:endParaRPr lang="fr-FR" b="1" dirty="0">
              <a:solidFill>
                <a:srgbClr val="FF0000"/>
              </a:solidFill>
            </a:endParaRPr>
          </a:p>
        </p:txBody>
      </p:sp>
    </p:spTree>
    <p:extLst>
      <p:ext uri="{BB962C8B-B14F-4D97-AF65-F5344CB8AC3E}">
        <p14:creationId xmlns:p14="http://schemas.microsoft.com/office/powerpoint/2010/main" val="1454161106"/>
      </p:ext>
    </p:extLst>
  </p:cSld>
  <p:clrMapOvr>
    <a:masterClrMapping/>
  </p:clrMapOvr>
  <p:transition spd="slow" advTm="47303">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806" y="721218"/>
            <a:ext cx="10355327" cy="5640945"/>
          </a:xfrm>
        </p:spPr>
        <p:txBody>
          <a:bodyPr>
            <a:normAutofit fontScale="90000"/>
          </a:bodyPr>
          <a:lstStyle/>
          <a:p>
            <a:pPr algn="r"/>
            <a:r>
              <a:rPr lang="ar-JO" i="1" u="sng" dirty="0">
                <a:solidFill>
                  <a:srgbClr val="FF0000"/>
                </a:solidFill>
                <a:latin typeface="Andalus" panose="02020603050405020304" pitchFamily="18" charset="-78"/>
                <a:cs typeface="Andalus" panose="02020603050405020304" pitchFamily="18" charset="-78"/>
              </a:rPr>
              <a:t>خاتمة </a:t>
            </a:r>
            <a:br>
              <a:rPr lang="ar-JO" i="1" u="sng" dirty="0">
                <a:solidFill>
                  <a:srgbClr val="FF0000"/>
                </a:solidFill>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مما سبق نستخلص أن المشروع هو مساع  وجهود مؤقتة ينجم عنها منتج محدد أو خدمة مميزة ,يهدف الى تحقيق اقصى قدر ممكن من المبيعات وله ثلاث خصائص هي ان المشاريع وقتية ذات فترة زمنية محدودة نهايتها تحقيق الاهداف التي تم تنفيذ المشروع من أجلها ,</a:t>
            </a: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 انه منتج وحيد في خصائصه لم يسبق ان نفذ بنفس المواصفات بشكل كامل ,</a:t>
            </a: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 والتدرج والتتابع في التنفيذ  يتم تنفيذه بخطوات متتالية  </a:t>
            </a:r>
            <a:br>
              <a:rPr lang="ar-JO" dirty="0">
                <a:latin typeface="Andalus" panose="02020603050405020304" pitchFamily="18" charset="-78"/>
                <a:cs typeface="Andalus" panose="02020603050405020304" pitchFamily="18" charset="-78"/>
              </a:rPr>
            </a:br>
            <a:r>
              <a:rPr lang="ar-JO" dirty="0">
                <a:latin typeface="Andalus" panose="02020603050405020304" pitchFamily="18" charset="-78"/>
                <a:cs typeface="Andalus" panose="02020603050405020304" pitchFamily="18" charset="-78"/>
              </a:rPr>
              <a:t>للمشاريع عدة انواع تخضع لعدة معايير كالحجم ,الملكية ونوع النشاط ويمر بأربعة مراحل </a:t>
            </a:r>
            <a:br>
              <a:rPr lang="ar-JO" dirty="0">
                <a:latin typeface="Andalus" panose="02020603050405020304" pitchFamily="18" charset="-78"/>
                <a:cs typeface="Andalus" panose="02020603050405020304" pitchFamily="18" charset="-78"/>
              </a:rPr>
            </a:br>
            <a:br>
              <a:rPr lang="ar-JO" dirty="0">
                <a:latin typeface="Andalus" panose="02020603050405020304" pitchFamily="18" charset="-78"/>
                <a:cs typeface="Andalus" panose="02020603050405020304" pitchFamily="18" charset="-78"/>
              </a:rPr>
            </a:br>
            <a:br>
              <a:rPr lang="ar-JO" dirty="0">
                <a:latin typeface="Andalus" panose="02020603050405020304" pitchFamily="18" charset="-78"/>
                <a:cs typeface="Andalus" panose="02020603050405020304" pitchFamily="18" charset="-78"/>
              </a:rPr>
            </a:br>
            <a:br>
              <a:rPr lang="ar-JO" dirty="0">
                <a:latin typeface="Andalus" panose="02020603050405020304" pitchFamily="18" charset="-78"/>
                <a:cs typeface="Andalus" panose="02020603050405020304" pitchFamily="18" charset="-78"/>
              </a:rPr>
            </a:br>
            <a:br>
              <a:rPr lang="ar-JO" dirty="0">
                <a:latin typeface="Andalus" panose="02020603050405020304" pitchFamily="18" charset="-78"/>
                <a:cs typeface="Andalus" panose="02020603050405020304" pitchFamily="18" charset="-78"/>
              </a:rPr>
            </a:br>
            <a:br>
              <a:rPr lang="ar-JO" dirty="0">
                <a:latin typeface="Andalus" panose="02020603050405020304" pitchFamily="18" charset="-78"/>
                <a:cs typeface="Andalus" panose="02020603050405020304" pitchFamily="18" charset="-78"/>
              </a:rPr>
            </a:br>
            <a:endParaRPr lang="fr-FR" i="1" u="sng" dirty="0">
              <a:solidFill>
                <a:srgbClr val="FF0000"/>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82551890"/>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66C3-8AD8-6889-7B75-89EBE6198184}"/>
              </a:ext>
            </a:extLst>
          </p:cNvPr>
          <p:cNvSpPr>
            <a:spLocks noGrp="1"/>
          </p:cNvSpPr>
          <p:nvPr>
            <p:ph type="title"/>
          </p:nvPr>
        </p:nvSpPr>
        <p:spPr>
          <a:xfrm>
            <a:off x="1515273" y="319184"/>
            <a:ext cx="10355327" cy="6096000"/>
          </a:xfrm>
        </p:spPr>
        <p:txBody>
          <a:bodyPr/>
          <a:lstStyle/>
          <a:p>
            <a:pPr algn="r" rtl="1"/>
            <a:r>
              <a:rPr lang="ar-SA" i="1" u="sng" dirty="0">
                <a:solidFill>
                  <a:srgbClr val="FF0000"/>
                </a:solidFill>
                <a:latin typeface="Arabic Typesetting" panose="03020402040406030203" pitchFamily="66" charset="-78"/>
                <a:cs typeface="Arabic Typesetting" panose="03020402040406030203" pitchFamily="66" charset="-78"/>
              </a:rPr>
              <a:t>قائمة المراجع :</a:t>
            </a:r>
            <a:br>
              <a:rPr lang="ar-SA" i="1" u="sng" dirty="0">
                <a:solidFill>
                  <a:srgbClr val="FF0000"/>
                </a:solidFill>
                <a:latin typeface="Arabic Typesetting" panose="03020402040406030203" pitchFamily="66" charset="-78"/>
                <a:cs typeface="Arabic Typesetting" panose="03020402040406030203" pitchFamily="66" charset="-78"/>
              </a:rPr>
            </a:br>
            <a:r>
              <a:rPr lang="ar-SA" sz="1800" b="1" i="1"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a:t>
            </a:r>
            <a:r>
              <a:rPr lang="ar-SA" sz="3600" b="1" i="1" dirty="0">
                <a:effectLst/>
                <a:latin typeface="Arabic Typesetting" panose="03020402040406030203" pitchFamily="66" charset="-78"/>
                <a:ea typeface="Times New Roman" panose="02020603050405020304" pitchFamily="18" charset="0"/>
                <a:cs typeface="Arabic Typesetting" panose="03020402040406030203" pitchFamily="66" charset="-78"/>
              </a:rPr>
              <a:t>_ فيصل القرعان دورة حياة المشاريع و إدارتها الادلة التدريبية</a:t>
            </a:r>
            <a:br>
              <a:rPr lang="en-US" sz="3600" i="1" dirty="0">
                <a:effectLst/>
                <a:latin typeface="Arabic Typesetting" panose="03020402040406030203" pitchFamily="66" charset="-78"/>
                <a:ea typeface="Times New Roman" panose="02020603050405020304" pitchFamily="18" charset="0"/>
                <a:cs typeface="Arabic Typesetting" panose="03020402040406030203" pitchFamily="66" charset="-78"/>
              </a:rPr>
            </a:br>
            <a:r>
              <a:rPr lang="ar-SA" sz="3600" b="1" i="1" dirty="0">
                <a:effectLst/>
                <a:latin typeface="Arabic Typesetting" panose="03020402040406030203" pitchFamily="66" charset="-78"/>
                <a:ea typeface="Times New Roman" panose="02020603050405020304" pitchFamily="18" charset="0"/>
                <a:cs typeface="Arabic Typesetting" panose="03020402040406030203" pitchFamily="66" charset="-78"/>
              </a:rPr>
              <a:t>  </a:t>
            </a:r>
            <a:r>
              <a:rPr lang="en-US" sz="3600" b="1" i="1" dirty="0" err="1">
                <a:effectLst/>
                <a:latin typeface="Arabic Typesetting" panose="03020402040406030203" pitchFamily="66" charset="-78"/>
                <a:ea typeface="Times New Roman" panose="02020603050405020304" pitchFamily="18" charset="0"/>
                <a:cs typeface="Arabic Typesetting" panose="03020402040406030203" pitchFamily="66" charset="-78"/>
              </a:rPr>
              <a:t>Anera</a:t>
            </a:r>
            <a:r>
              <a:rPr lang="en-US" sz="3600" b="1" i="1" dirty="0">
                <a:effectLst/>
                <a:latin typeface="Arabic Typesetting" panose="03020402040406030203" pitchFamily="66" charset="-78"/>
                <a:ea typeface="Times New Roman" panose="02020603050405020304" pitchFamily="18" charset="0"/>
                <a:cs typeface="Arabic Typesetting" panose="03020402040406030203" pitchFamily="66" charset="-78"/>
              </a:rPr>
              <a:t> improving lives in the middle east .</a:t>
            </a:r>
            <a:br>
              <a:rPr lang="en-US" sz="3600" i="1" dirty="0">
                <a:effectLst/>
                <a:latin typeface="Arabic Typesetting" panose="03020402040406030203" pitchFamily="66" charset="-78"/>
                <a:ea typeface="Times New Roman" panose="02020603050405020304" pitchFamily="18" charset="0"/>
                <a:cs typeface="Arabic Typesetting" panose="03020402040406030203" pitchFamily="66" charset="-78"/>
              </a:rPr>
            </a:br>
            <a:r>
              <a:rPr lang="ar-SA" sz="3600" b="1" i="1" dirty="0">
                <a:effectLst/>
                <a:latin typeface="Arabic Typesetting" panose="03020402040406030203" pitchFamily="66" charset="-78"/>
                <a:ea typeface="Times New Roman" panose="02020603050405020304" pitchFamily="18" charset="0"/>
                <a:cs typeface="Arabic Typesetting" panose="03020402040406030203" pitchFamily="66" charset="-78"/>
              </a:rPr>
              <a:t>2_ دكتور قدوم لزهر إدارة المشاريع مطبوعة محاضرات جامعة 8 ماي 1945 قالمة سنة 2018/2019 </a:t>
            </a:r>
            <a:br>
              <a:rPr lang="en-US" sz="3600" i="1" dirty="0">
                <a:effectLst/>
                <a:latin typeface="Arabic Typesetting" panose="03020402040406030203" pitchFamily="66" charset="-78"/>
                <a:ea typeface="Times New Roman" panose="02020603050405020304" pitchFamily="18" charset="0"/>
                <a:cs typeface="Arabic Typesetting" panose="03020402040406030203" pitchFamily="66" charset="-78"/>
              </a:rPr>
            </a:br>
            <a:r>
              <a:rPr lang="ar-SA" sz="3600" b="1" i="1" dirty="0">
                <a:effectLst/>
                <a:latin typeface="Arabic Typesetting" panose="03020402040406030203" pitchFamily="66" charset="-78"/>
                <a:ea typeface="Times New Roman" panose="02020603050405020304" pitchFamily="18" charset="0"/>
                <a:cs typeface="Arabic Typesetting" panose="03020402040406030203" pitchFamily="66" charset="-78"/>
              </a:rPr>
              <a:t>3_عابد علي دور التخطيط و الرقابة في إدارة المشاريع باستخدام التحليل الشبكي مذكرة مقدمة لنيل شهادة ماجستير في العلوم الاقتصادية جامعة ابو بكر </a:t>
            </a:r>
            <a:r>
              <a:rPr lang="ar-SA" sz="3600" b="1" i="1" dirty="0" err="1">
                <a:effectLst/>
                <a:latin typeface="Arabic Typesetting" panose="03020402040406030203" pitchFamily="66" charset="-78"/>
                <a:ea typeface="Times New Roman" panose="02020603050405020304" pitchFamily="18" charset="0"/>
                <a:cs typeface="Arabic Typesetting" panose="03020402040406030203" pitchFamily="66" charset="-78"/>
              </a:rPr>
              <a:t>بلقايد</a:t>
            </a:r>
            <a:r>
              <a:rPr lang="ar-SA" sz="3600" b="1" i="1" dirty="0">
                <a:effectLst/>
                <a:latin typeface="Arabic Typesetting" panose="03020402040406030203" pitchFamily="66" charset="-78"/>
                <a:ea typeface="Times New Roman" panose="02020603050405020304" pitchFamily="18" charset="0"/>
                <a:cs typeface="Arabic Typesetting" panose="03020402040406030203" pitchFamily="66" charset="-78"/>
              </a:rPr>
              <a:t> تلمسان سنة 2010/2011</a:t>
            </a:r>
            <a:br>
              <a:rPr lang="en-US" sz="3600" i="1" dirty="0">
                <a:effectLst/>
                <a:latin typeface="Arabic Typesetting" panose="03020402040406030203" pitchFamily="66" charset="-78"/>
                <a:ea typeface="Times New Roman" panose="02020603050405020304" pitchFamily="18" charset="0"/>
                <a:cs typeface="Arabic Typesetting" panose="03020402040406030203" pitchFamily="66" charset="-78"/>
              </a:rPr>
            </a:br>
            <a:r>
              <a:rPr lang="ar-SA" sz="3600" b="1" i="1" dirty="0">
                <a:effectLst/>
                <a:latin typeface="Arabic Typesetting" panose="03020402040406030203" pitchFamily="66" charset="-78"/>
                <a:ea typeface="Times New Roman" panose="02020603050405020304" pitchFamily="18" charset="0"/>
                <a:cs typeface="Arabic Typesetting" panose="03020402040406030203" pitchFamily="66" charset="-78"/>
              </a:rPr>
              <a:t>4_المنتدى العربي لإدارة الموارد البشرية  </a:t>
            </a:r>
            <a:r>
              <a:rPr lang="en-US" sz="3600" i="1" dirty="0">
                <a:effectLst/>
                <a:latin typeface="Arabic Typesetting" panose="03020402040406030203" pitchFamily="66" charset="-78"/>
                <a:ea typeface="Times New Roman" panose="02020603050405020304" pitchFamily="18" charset="0"/>
                <a:cs typeface="Arabic Typesetting" panose="03020402040406030203" pitchFamily="66" charset="-78"/>
              </a:rPr>
              <a:t>https://hrdiscussion.com</a:t>
            </a:r>
            <a:r>
              <a:rPr lang="en-US" sz="1800" dirty="0">
                <a:effectLst/>
                <a:latin typeface="Calibri" panose="020F0502020204030204" pitchFamily="34" charset="0"/>
                <a:ea typeface="Times New Roman" panose="02020603050405020304" pitchFamily="18" charset="0"/>
                <a:cs typeface="Arial" panose="020B0604020202020204" pitchFamily="34" charset="0"/>
              </a:rPr>
              <a:t>/</a:t>
            </a:r>
            <a:r>
              <a:rPr lang="en-US" dirty="0">
                <a:effectLst/>
                <a:latin typeface="Calibri" panose="020F0502020204030204" pitchFamily="34" charset="0"/>
                <a:ea typeface="Times New Roman" panose="02020603050405020304" pitchFamily="18" charset="0"/>
                <a:cs typeface="Arial" panose="020B0604020202020204" pitchFamily="34" charset="0"/>
              </a:rPr>
              <a:t>hr134969.htmlhttps://hrdiscussion.com/hr134969.html</a:t>
            </a:r>
            <a:r>
              <a:rPr lang="en-US"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US" dirty="0">
                <a:effectLst/>
                <a:latin typeface="Calibri" panose="020F0502020204030204" pitchFamily="34" charset="0"/>
                <a:ea typeface="Times New Roman" panose="02020603050405020304" pitchFamily="18" charset="0"/>
                <a:cs typeface="Arial" panose="020B0604020202020204" pitchFamily="34" charset="0"/>
              </a:rPr>
            </a:br>
            <a:endParaRPr lang="en-US" i="1" u="sng" dirty="0">
              <a:solidFill>
                <a:srgbClr val="FF0000"/>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413747362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3.9|1.6"/>
</p:tagLst>
</file>

<file path=ppt/tags/tag2.xml><?xml version="1.0" encoding="utf-8"?>
<p:tagLst xmlns:a="http://schemas.openxmlformats.org/drawingml/2006/main" xmlns:r="http://schemas.openxmlformats.org/officeDocument/2006/relationships" xmlns:p="http://schemas.openxmlformats.org/presentationml/2006/main">
  <p:tag name="TIMING" val="|0.4"/>
</p:tagLst>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1243</TotalTime>
  <Words>294</Words>
  <Application>Microsoft Office PowerPoint</Application>
  <PresentationFormat>Widescreen</PresentationFormat>
  <Paragraphs>60</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Damask</vt:lpstr>
      <vt:lpstr>مفاهيم عامة حول المشروع ودورة حياته</vt:lpstr>
      <vt:lpstr>خطة البحث </vt:lpstr>
      <vt:lpstr>المقدمة :  واكبت بيئة الأعمال العديد من التطورات الكبيرة على مستوى المؤسسات ويعود ذلك إلى المنافسة الكبيرة فيما بينهم لتحويل الموارد المتاحة إلى سلع وخدمات ومنتجات ذات قيمة ومنفعة للمستفيدين منها من الزبائن فقد أصبح مصطلح المشروع هو الآمثل في عالم الأعمال ولزاما على المؤسسات التي تسعى للبقاء في المنافسة و عالم الاعمال  من خلال تحقيق فكرة محددة غرضها الربح من خلال هذا نطرح الإشكالية التالية  ماهو المشروع؟ </vt:lpstr>
      <vt:lpstr>المطلب الأول:   تعريف المشروع</vt:lpstr>
      <vt:lpstr>هناك عدة تعاريف للمشروع  منها  يتم تعريف المشروع على أنه سلسلة من المهام التي يجب إكمالها لتحقيق نتيجة معينة.  وفقًا ) لمعهد إدارة المشاريع    PMI)   ، يشير مصطلح المشروع إلى “أي مسعى مؤقت ببداية ونهاية محددين”. يمكن إدارتها بواسطة شخص واحد أو المئات.  *هو مجموعة أنشطة أو عمليات متسلسلة ومترابطة هدفها إنتاج منتج (سلعة أو خدمة) وحيد وفريد في خصائصه ,كل مشروع له بداية و نهاية محددتين كما أنه ذو صفة مؤقتة يتم تنفيذه بشكل تدريجي  مثلا فريق من المصممين والمسوقين يجتمعون معا لخلق اعلان تلفزيوني جديد لشركتهم هذا مشروع لانه سينتج عنه منتج فريد وهو الإعلان </vt:lpstr>
      <vt:lpstr>المطلب الثاني:  أنواع المشروع </vt:lpstr>
      <vt:lpstr>لقد وردت تقسيمات مختلفة للمشاريع وذلك اعتمادا على طبيعة القطاع والهدف الذي يأسس من أجله المشروع وهي كما يلي </vt:lpstr>
      <vt:lpstr>تخضع المشاريع السابقة الذكر إلى مجموعة من المعايير نذكر جزء منها  *حسب الحجم:  فالمشاريع تقسم الى ثلاث أنواع هي الكبيرة والمتوسطة و صغيرة الحجم قد تكون على أساس رأس المال أو المبيعات أو عدد العامليين  *حسب نوع النشاط:  فتقسم المشاريع حسب نوع النشاط الذي تمارسه ونشاط تجاري صناعي مالي ,البناء و التشييد  *حسب نوع الملكية:  كمشروعات الطاقة تعود ملكيتها الى القطاع العام في كثير من الدول أو تعود الى شركة كبيرة ,او تكون مشتركة تساهم فيها الدولة مع القطاع الخاصوتكون للدولة نسبة معينة </vt:lpstr>
      <vt:lpstr>المطلب الثالث:  دورة حياة المشروع </vt:lpstr>
      <vt:lpstr>تعرف دورة حياة المشروع بأنها « الفترة الزمنية الممتدة من فترة تصور المشروع و مراحله وتنفيذها حتى اكماله وإغلاقه » ويعرفه الكسندر ماريوس «نموذج يمثل كيفية تخطيط و رقابة وتدقيق المشروع من التصور الأولي للمشروع الى غاية الإنتهاء منها  يمكن تحديدها في  مراحل هي   </vt:lpstr>
      <vt:lpstr>PowerPoint Presentation</vt:lpstr>
      <vt:lpstr>المطلب الرابع:  مواصفات المشروع الناجح وعوامل فشله</vt:lpstr>
      <vt:lpstr>PowerPoint Presentation</vt:lpstr>
      <vt:lpstr>PowerPoint Presentation</vt:lpstr>
      <vt:lpstr>خاتمة  مما سبق نستخلص أن المشروع هو مساع  وجهود مؤقتة ينجم عنها منتج محدد أو خدمة مميزة ,يهدف الى تحقيق اقصى قدر ممكن من المبيعات وله ثلاث خصائص هي ان المشاريع وقتية ذات فترة زمنية محدودة نهايتها تحقيق الاهداف التي تم تنفيذ المشروع من أجلها ,  انه منتج وحيد في خصائصه لم يسبق ان نفذ بنفس المواصفات بشكل كامل ,  والتدرج والتتابع في التنفيذ  يتم تنفيذه بخطوات متتالية   للمشاريع عدة انواع تخضع لعدة معايير كالحجم ,الملكية ونوع النشاط ويمر بأربعة مراحل       </vt:lpstr>
      <vt:lpstr>قائمة المراجع : 1_ فيصل القرعان دورة حياة المشاريع و إدارتها الادلة التدريبية   Anera improving lives in the middle east . 2_ دكتور قدوم لزهر إدارة المشاريع مطبوعة محاضرات جامعة 8 ماي 1945 قالمة سنة 2018/2019  3_عابد علي دور التخطيط و الرقابة في إدارة المشاريع باستخدام التحليل الشبكي مذكرة مقدمة لنيل شهادة ماجستير في العلوم الاقتصادية جامعة ابو بكر بلقايد تلمسان سنة 2010/2011 4_المنتدى العربي لإدارة الموارد البشرية  https://hrdiscussion.com/hr134969.htmlhttps://hrdiscussion.com/hr134969.html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مفاهيم عامة حول المشروع ودورة حياته</dc:title>
  <dc:creator>ADMIN</dc:creator>
  <cp:lastModifiedBy>razanerawane8@gmail.com</cp:lastModifiedBy>
  <cp:revision>44</cp:revision>
  <dcterms:created xsi:type="dcterms:W3CDTF">2022-10-18T09:45:02Z</dcterms:created>
  <dcterms:modified xsi:type="dcterms:W3CDTF">2022-10-23T18:51:18Z</dcterms:modified>
</cp:coreProperties>
</file>