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65" r:id="rId2"/>
    <p:sldId id="259" r:id="rId3"/>
    <p:sldId id="264" r:id="rId4"/>
    <p:sldId id="258" r:id="rId5"/>
    <p:sldId id="271" r:id="rId6"/>
    <p:sldId id="261" r:id="rId7"/>
    <p:sldId id="262" r:id="rId8"/>
    <p:sldId id="256" r:id="rId9"/>
    <p:sldId id="267" r:id="rId1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91A5"/>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75DCB02-9BB8-47FD-8907-85C794F793BA}" styleName="Style à thème 1 - Accentuation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84E427A-3D55-4303-BF80-6455036E1DE7}" styleName="Style à thème 1 - Accentuation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62" autoAdjust="0"/>
    <p:restoredTop sz="86386" autoAdjust="0"/>
  </p:normalViewPr>
  <p:slideViewPr>
    <p:cSldViewPr snapToGrid="0">
      <p:cViewPr varScale="1">
        <p:scale>
          <a:sx n="61" d="100"/>
          <a:sy n="61" d="100"/>
        </p:scale>
        <p:origin x="180" y="36"/>
      </p:cViewPr>
      <p:guideLst>
        <p:guide orient="horz" pos="2160"/>
        <p:guide pos="3840"/>
      </p:guideLst>
    </p:cSldViewPr>
  </p:slideViewPr>
  <p:outlineViewPr>
    <p:cViewPr>
      <p:scale>
        <a:sx n="33" d="100"/>
        <a:sy n="33" d="100"/>
      </p:scale>
      <p:origin x="0" y="-528"/>
    </p:cViewPr>
  </p:outlin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002024A-85C4-41C9-872E-D042BFC96A40}" type="datetimeFigureOut">
              <a:rPr lang="en-US" smtClean="0"/>
              <a:t>9/3/2023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420CFD8-84D8-47BF-ABFF-DCFFE659A4A9}" type="slidenum">
              <a:rPr lang="en-US" smtClean="0"/>
              <a:t>‹#›</a:t>
            </a:fld>
            <a:endParaRPr lang="en-US"/>
          </a:p>
        </p:txBody>
      </p:sp>
    </p:spTree>
    <p:extLst>
      <p:ext uri="{BB962C8B-B14F-4D97-AF65-F5344CB8AC3E}">
        <p14:creationId xmlns:p14="http://schemas.microsoft.com/office/powerpoint/2010/main" val="33332608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420CFD8-84D8-47BF-ABFF-DCFFE659A4A9}" type="slidenum">
              <a:rPr lang="en-US" smtClean="0"/>
              <a:t>1</a:t>
            </a:fld>
            <a:endParaRPr lang="en-US"/>
          </a:p>
        </p:txBody>
      </p:sp>
    </p:spTree>
    <p:extLst>
      <p:ext uri="{BB962C8B-B14F-4D97-AF65-F5344CB8AC3E}">
        <p14:creationId xmlns:p14="http://schemas.microsoft.com/office/powerpoint/2010/main" val="26574487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420CFD8-84D8-47BF-ABFF-DCFFE659A4A9}" type="slidenum">
              <a:rPr lang="en-US" smtClean="0"/>
              <a:t>3</a:t>
            </a:fld>
            <a:endParaRPr lang="en-US"/>
          </a:p>
        </p:txBody>
      </p:sp>
    </p:spTree>
    <p:extLst>
      <p:ext uri="{BB962C8B-B14F-4D97-AF65-F5344CB8AC3E}">
        <p14:creationId xmlns:p14="http://schemas.microsoft.com/office/powerpoint/2010/main" val="2632099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76FCA22B-47BE-493B-AA40-3A2EACE218EE}" type="datetimeFigureOut">
              <a:rPr lang="fr-FR" smtClean="0"/>
              <a:pPr/>
              <a:t>03/09/2023</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7E5AD0AD-B5AC-49C2-9C3A-E75EDEF9F426}" type="slidenum">
              <a:rPr lang="fr-FR" smtClean="0"/>
              <a:pPr/>
              <a:t>‹#›</a:t>
            </a:fld>
            <a:endParaRPr lang="fr-FR" dirty="0"/>
          </a:p>
        </p:txBody>
      </p:sp>
    </p:spTree>
    <p:extLst>
      <p:ext uri="{BB962C8B-B14F-4D97-AF65-F5344CB8AC3E}">
        <p14:creationId xmlns:p14="http://schemas.microsoft.com/office/powerpoint/2010/main" val="1618370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6FCA22B-47BE-493B-AA40-3A2EACE218EE}" type="datetimeFigureOut">
              <a:rPr lang="fr-FR" smtClean="0"/>
              <a:pPr/>
              <a:t>03/09/2023</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7E5AD0AD-B5AC-49C2-9C3A-E75EDEF9F426}" type="slidenum">
              <a:rPr lang="fr-FR" smtClean="0"/>
              <a:pPr/>
              <a:t>‹#›</a:t>
            </a:fld>
            <a:endParaRPr lang="fr-FR" dirty="0"/>
          </a:p>
        </p:txBody>
      </p:sp>
    </p:spTree>
    <p:extLst>
      <p:ext uri="{BB962C8B-B14F-4D97-AF65-F5344CB8AC3E}">
        <p14:creationId xmlns:p14="http://schemas.microsoft.com/office/powerpoint/2010/main" val="4779074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76FCA22B-47BE-493B-AA40-3A2EACE218EE}" type="datetimeFigureOut">
              <a:rPr lang="fr-FR" smtClean="0"/>
              <a:pPr/>
              <a:t>03/09/2023</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7E5AD0AD-B5AC-49C2-9C3A-E75EDEF9F426}" type="slidenum">
              <a:rPr lang="fr-FR" smtClean="0"/>
              <a:pPr/>
              <a:t>‹#›</a:t>
            </a:fld>
            <a:endParaRPr lang="fr-FR" dirty="0"/>
          </a:p>
        </p:txBody>
      </p:sp>
    </p:spTree>
    <p:extLst>
      <p:ext uri="{BB962C8B-B14F-4D97-AF65-F5344CB8AC3E}">
        <p14:creationId xmlns:p14="http://schemas.microsoft.com/office/powerpoint/2010/main" val="11773371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6FCA22B-47BE-493B-AA40-3A2EACE218EE}" type="datetimeFigureOut">
              <a:rPr lang="fr-FR" smtClean="0"/>
              <a:pPr/>
              <a:t>03/09/2023</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7E5AD0AD-B5AC-49C2-9C3A-E75EDEF9F426}" type="slidenum">
              <a:rPr lang="fr-FR" smtClean="0"/>
              <a:pPr/>
              <a:t>‹#›</a:t>
            </a:fld>
            <a:endParaRPr lang="fr-FR" dirty="0"/>
          </a:p>
        </p:txBody>
      </p:sp>
    </p:spTree>
    <p:extLst>
      <p:ext uri="{BB962C8B-B14F-4D97-AF65-F5344CB8AC3E}">
        <p14:creationId xmlns:p14="http://schemas.microsoft.com/office/powerpoint/2010/main" val="15709705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6FCA22B-47BE-493B-AA40-3A2EACE218EE}" type="datetimeFigureOut">
              <a:rPr lang="fr-FR" smtClean="0"/>
              <a:pPr/>
              <a:t>03/09/2023</a:t>
            </a:fld>
            <a:endParaRPr lang="fr-FR" dirty="0"/>
          </a:p>
        </p:txBody>
      </p:sp>
      <p:sp>
        <p:nvSpPr>
          <p:cNvPr id="8" name="Espace réservé du pied de page 7"/>
          <p:cNvSpPr>
            <a:spLocks noGrp="1"/>
          </p:cNvSpPr>
          <p:nvPr>
            <p:ph type="ftr" sz="quarter" idx="11"/>
          </p:nvPr>
        </p:nvSpPr>
        <p:spPr/>
        <p:txBody>
          <a:bodyPr/>
          <a:lstStyle/>
          <a:p>
            <a:endParaRPr lang="fr-FR" dirty="0"/>
          </a:p>
        </p:txBody>
      </p:sp>
      <p:sp>
        <p:nvSpPr>
          <p:cNvPr id="9" name="Espace réservé du numéro de diapositive 8"/>
          <p:cNvSpPr>
            <a:spLocks noGrp="1"/>
          </p:cNvSpPr>
          <p:nvPr>
            <p:ph type="sldNum" sz="quarter" idx="12"/>
          </p:nvPr>
        </p:nvSpPr>
        <p:spPr/>
        <p:txBody>
          <a:bodyPr/>
          <a:lstStyle/>
          <a:p>
            <a:fld id="{7E5AD0AD-B5AC-49C2-9C3A-E75EDEF9F426}" type="slidenum">
              <a:rPr lang="fr-FR" smtClean="0"/>
              <a:pPr/>
              <a:t>‹#›</a:t>
            </a:fld>
            <a:endParaRPr lang="fr-FR" dirty="0"/>
          </a:p>
        </p:txBody>
      </p:sp>
    </p:spTree>
    <p:extLst>
      <p:ext uri="{BB962C8B-B14F-4D97-AF65-F5344CB8AC3E}">
        <p14:creationId xmlns:p14="http://schemas.microsoft.com/office/powerpoint/2010/main" val="5752367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76FCA22B-47BE-493B-AA40-3A2EACE218EE}" type="datetimeFigureOut">
              <a:rPr lang="fr-FR" smtClean="0"/>
              <a:pPr/>
              <a:t>03/09/2023</a:t>
            </a:fld>
            <a:endParaRPr lang="fr-FR" dirty="0"/>
          </a:p>
        </p:txBody>
      </p:sp>
      <p:sp>
        <p:nvSpPr>
          <p:cNvPr id="4" name="Espace réservé du pied de page 3"/>
          <p:cNvSpPr>
            <a:spLocks noGrp="1"/>
          </p:cNvSpPr>
          <p:nvPr>
            <p:ph type="ftr" sz="quarter" idx="11"/>
          </p:nvPr>
        </p:nvSpPr>
        <p:spPr/>
        <p:txBody>
          <a:bodyPr/>
          <a:lstStyle/>
          <a:p>
            <a:endParaRPr lang="fr-FR" dirty="0"/>
          </a:p>
        </p:txBody>
      </p:sp>
      <p:sp>
        <p:nvSpPr>
          <p:cNvPr id="5" name="Espace réservé du numéro de diapositive 4"/>
          <p:cNvSpPr>
            <a:spLocks noGrp="1"/>
          </p:cNvSpPr>
          <p:nvPr>
            <p:ph type="sldNum" sz="quarter" idx="12"/>
          </p:nvPr>
        </p:nvSpPr>
        <p:spPr/>
        <p:txBody>
          <a:bodyPr/>
          <a:lstStyle/>
          <a:p>
            <a:fld id="{7E5AD0AD-B5AC-49C2-9C3A-E75EDEF9F426}" type="slidenum">
              <a:rPr lang="fr-FR" smtClean="0"/>
              <a:pPr/>
              <a:t>‹#›</a:t>
            </a:fld>
            <a:endParaRPr lang="fr-FR" dirty="0"/>
          </a:p>
        </p:txBody>
      </p:sp>
    </p:spTree>
    <p:extLst>
      <p:ext uri="{BB962C8B-B14F-4D97-AF65-F5344CB8AC3E}">
        <p14:creationId xmlns:p14="http://schemas.microsoft.com/office/powerpoint/2010/main" val="22185706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6FCA22B-47BE-493B-AA40-3A2EACE218EE}" type="datetimeFigureOut">
              <a:rPr lang="fr-FR" smtClean="0"/>
              <a:pPr/>
              <a:t>03/09/2023</a:t>
            </a:fld>
            <a:endParaRPr lang="fr-FR" dirty="0"/>
          </a:p>
        </p:txBody>
      </p:sp>
      <p:sp>
        <p:nvSpPr>
          <p:cNvPr id="3" name="Espace réservé du pied de page 2"/>
          <p:cNvSpPr>
            <a:spLocks noGrp="1"/>
          </p:cNvSpPr>
          <p:nvPr>
            <p:ph type="ftr" sz="quarter" idx="11"/>
          </p:nvPr>
        </p:nvSpPr>
        <p:spPr/>
        <p:txBody>
          <a:bodyPr/>
          <a:lstStyle/>
          <a:p>
            <a:endParaRPr lang="fr-FR" dirty="0"/>
          </a:p>
        </p:txBody>
      </p:sp>
      <p:sp>
        <p:nvSpPr>
          <p:cNvPr id="4" name="Espace réservé du numéro de diapositive 3"/>
          <p:cNvSpPr>
            <a:spLocks noGrp="1"/>
          </p:cNvSpPr>
          <p:nvPr>
            <p:ph type="sldNum" sz="quarter" idx="12"/>
          </p:nvPr>
        </p:nvSpPr>
        <p:spPr/>
        <p:txBody>
          <a:bodyPr/>
          <a:lstStyle/>
          <a:p>
            <a:fld id="{7E5AD0AD-B5AC-49C2-9C3A-E75EDEF9F426}" type="slidenum">
              <a:rPr lang="fr-FR" smtClean="0"/>
              <a:pPr/>
              <a:t>‹#›</a:t>
            </a:fld>
            <a:endParaRPr lang="fr-FR" dirty="0"/>
          </a:p>
        </p:txBody>
      </p:sp>
    </p:spTree>
    <p:extLst>
      <p:ext uri="{BB962C8B-B14F-4D97-AF65-F5344CB8AC3E}">
        <p14:creationId xmlns:p14="http://schemas.microsoft.com/office/powerpoint/2010/main" val="892474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6FCA22B-47BE-493B-AA40-3A2EACE218EE}" type="datetimeFigureOut">
              <a:rPr lang="fr-FR" smtClean="0"/>
              <a:pPr/>
              <a:t>03/09/2023</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7E5AD0AD-B5AC-49C2-9C3A-E75EDEF9F426}" type="slidenum">
              <a:rPr lang="fr-FR" smtClean="0"/>
              <a:pPr/>
              <a:t>‹#›</a:t>
            </a:fld>
            <a:endParaRPr lang="fr-FR" dirty="0"/>
          </a:p>
        </p:txBody>
      </p:sp>
    </p:spTree>
    <p:extLst>
      <p:ext uri="{BB962C8B-B14F-4D97-AF65-F5344CB8AC3E}">
        <p14:creationId xmlns:p14="http://schemas.microsoft.com/office/powerpoint/2010/main" val="2848059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dirty="0"/>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6FCA22B-47BE-493B-AA40-3A2EACE218EE}" type="datetimeFigureOut">
              <a:rPr lang="fr-FR" smtClean="0"/>
              <a:pPr/>
              <a:t>03/09/2023</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7E5AD0AD-B5AC-49C2-9C3A-E75EDEF9F426}" type="slidenum">
              <a:rPr lang="fr-FR" smtClean="0"/>
              <a:pPr/>
              <a:t>‹#›</a:t>
            </a:fld>
            <a:endParaRPr lang="fr-FR" dirty="0"/>
          </a:p>
        </p:txBody>
      </p:sp>
    </p:spTree>
    <p:extLst>
      <p:ext uri="{BB962C8B-B14F-4D97-AF65-F5344CB8AC3E}">
        <p14:creationId xmlns:p14="http://schemas.microsoft.com/office/powerpoint/2010/main" val="1814905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6FCA22B-47BE-493B-AA40-3A2EACE218EE}" type="datetimeFigureOut">
              <a:rPr lang="fr-FR" smtClean="0"/>
              <a:pPr/>
              <a:t>03/09/2023</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7E5AD0AD-B5AC-49C2-9C3A-E75EDEF9F426}" type="slidenum">
              <a:rPr lang="fr-FR" smtClean="0"/>
              <a:pPr/>
              <a:t>‹#›</a:t>
            </a:fld>
            <a:endParaRPr lang="fr-FR" dirty="0"/>
          </a:p>
        </p:txBody>
      </p:sp>
    </p:spTree>
    <p:extLst>
      <p:ext uri="{BB962C8B-B14F-4D97-AF65-F5344CB8AC3E}">
        <p14:creationId xmlns:p14="http://schemas.microsoft.com/office/powerpoint/2010/main" val="32136424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6FCA22B-47BE-493B-AA40-3A2EACE218EE}" type="datetimeFigureOut">
              <a:rPr lang="fr-FR" smtClean="0"/>
              <a:pPr/>
              <a:t>03/09/2023</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7E5AD0AD-B5AC-49C2-9C3A-E75EDEF9F426}" type="slidenum">
              <a:rPr lang="fr-FR" smtClean="0"/>
              <a:pPr/>
              <a:t>‹#›</a:t>
            </a:fld>
            <a:endParaRPr lang="fr-FR" dirty="0"/>
          </a:p>
        </p:txBody>
      </p:sp>
    </p:spTree>
    <p:extLst>
      <p:ext uri="{BB962C8B-B14F-4D97-AF65-F5344CB8AC3E}">
        <p14:creationId xmlns:p14="http://schemas.microsoft.com/office/powerpoint/2010/main" val="41090318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FCA22B-47BE-493B-AA40-3A2EACE218EE}" type="datetimeFigureOut">
              <a:rPr lang="fr-FR" smtClean="0"/>
              <a:pPr/>
              <a:t>03/09/2023</a:t>
            </a:fld>
            <a:endParaRPr lang="fr-FR" dirty="0"/>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dirty="0"/>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5AD0AD-B5AC-49C2-9C3A-E75EDEF9F426}" type="slidenum">
              <a:rPr lang="fr-FR" smtClean="0"/>
              <a:pPr/>
              <a:t>‹#›</a:t>
            </a:fld>
            <a:endParaRPr lang="fr-FR" dirty="0"/>
          </a:p>
        </p:txBody>
      </p:sp>
    </p:spTree>
    <p:extLst>
      <p:ext uri="{BB962C8B-B14F-4D97-AF65-F5344CB8AC3E}">
        <p14:creationId xmlns:p14="http://schemas.microsoft.com/office/powerpoint/2010/main" val="25756230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wma"/><Relationship Id="rId7" Type="http://schemas.openxmlformats.org/officeDocument/2006/relationships/image" Target="../media/image2.png"/><Relationship Id="rId2" Type="http://schemas.microsoft.com/office/2007/relationships/media" Target="../media/media1.wma"/><Relationship Id="rId1" Type="http://schemas.openxmlformats.org/officeDocument/2006/relationships/tags" Target="../tags/tag1.xml"/><Relationship Id="rId6" Type="http://schemas.openxmlformats.org/officeDocument/2006/relationships/image" Target="../media/image1.jpeg"/><Relationship Id="rId5" Type="http://schemas.openxmlformats.org/officeDocument/2006/relationships/notesSlide" Target="../notesSlides/notesSlide1.xml"/><Relationship Id="rId4"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2.wma"/><Relationship Id="rId1" Type="http://schemas.microsoft.com/office/2007/relationships/media" Target="../media/media2.wma"/><Relationship Id="rId6" Type="http://schemas.openxmlformats.org/officeDocument/2006/relationships/hyperlink" Target="mailto:rimnouari80@gamil.com&#1575;&#1604;&#1576;&#1585;&#1610;&#1583;" TargetMode="Externa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2.png"/><Relationship Id="rId2" Type="http://schemas.openxmlformats.org/officeDocument/2006/relationships/audio" Target="../media/media3.wma"/><Relationship Id="rId1" Type="http://schemas.microsoft.com/office/2007/relationships/media" Target="../media/media3.wma"/><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wma"/><Relationship Id="rId1" Type="http://schemas.microsoft.com/office/2007/relationships/media" Target="../media/media4.wma"/><Relationship Id="rId5" Type="http://schemas.openxmlformats.org/officeDocument/2006/relationships/image" Target="../media/image2.pn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wma"/><Relationship Id="rId1" Type="http://schemas.microsoft.com/office/2007/relationships/media" Target="../media/media5.wm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6.wma"/><Relationship Id="rId1" Type="http://schemas.microsoft.com/office/2007/relationships/media" Target="../media/media6.wma"/><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wma"/><Relationship Id="rId1" Type="http://schemas.microsoft.com/office/2007/relationships/media" Target="../media/media7.wma"/><Relationship Id="rId5" Type="http://schemas.openxmlformats.org/officeDocument/2006/relationships/image" Target="../media/image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8.wma"/><Relationship Id="rId1" Type="http://schemas.microsoft.com/office/2007/relationships/media" Target="../media/media8.wma"/><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7.xml"/><Relationship Id="rId7" Type="http://schemas.openxmlformats.org/officeDocument/2006/relationships/image" Target="../media/image15.png"/><Relationship Id="rId2" Type="http://schemas.openxmlformats.org/officeDocument/2006/relationships/audio" Target="../media/media9.wma"/><Relationship Id="rId1" Type="http://schemas.microsoft.com/office/2007/relationships/media" Target="../media/media9.wma"/><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dirty="0"/>
          </a:p>
        </p:txBody>
      </p:sp>
      <p:sp>
        <p:nvSpPr>
          <p:cNvPr id="3" name="Espace réservé du contenu 2"/>
          <p:cNvSpPr>
            <a:spLocks noGrp="1"/>
          </p:cNvSpPr>
          <p:nvPr>
            <p:ph idx="1"/>
          </p:nvPr>
        </p:nvSpPr>
        <p:spPr>
          <a:xfrm>
            <a:off x="1" y="1690688"/>
            <a:ext cx="10561982" cy="4238942"/>
          </a:xfrm>
        </p:spPr>
        <p:txBody>
          <a:bodyPr/>
          <a:lstStyle/>
          <a:p>
            <a:pPr algn="r">
              <a:buNone/>
            </a:pPr>
            <a:endParaRPr lang="fr-FR" dirty="0"/>
          </a:p>
        </p:txBody>
      </p:sp>
      <p:pic>
        <p:nvPicPr>
          <p:cNvPr id="4" name="Image 3"/>
          <p:cNvPicPr>
            <a:picLocks noChangeAspect="1"/>
          </p:cNvPicPr>
          <p:nvPr/>
        </p:nvPicPr>
        <p:blipFill>
          <a:blip r:embed="rId6"/>
          <a:stretch>
            <a:fillRect/>
          </a:stretch>
        </p:blipFill>
        <p:spPr>
          <a:xfrm>
            <a:off x="-519452" y="-1898265"/>
            <a:ext cx="12711451" cy="3796529"/>
          </a:xfrm>
          <a:prstGeom prst="rect">
            <a:avLst/>
          </a:prstGeom>
        </p:spPr>
      </p:pic>
      <p:sp>
        <p:nvSpPr>
          <p:cNvPr id="7" name="Rectangle 6"/>
          <p:cNvSpPr/>
          <p:nvPr/>
        </p:nvSpPr>
        <p:spPr>
          <a:xfrm>
            <a:off x="838200" y="3302567"/>
            <a:ext cx="8408505" cy="1443404"/>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ar-DZ" sz="2800" b="1" dirty="0" smtClean="0">
                <a:solidFill>
                  <a:schemeClr val="tx1"/>
                </a:solidFill>
              </a:rPr>
              <a:t>مقياس :</a:t>
            </a:r>
            <a:r>
              <a:rPr lang="ar-DZ" sz="2800" b="1" dirty="0">
                <a:solidFill>
                  <a:schemeClr val="tx1"/>
                </a:solidFill>
              </a:rPr>
              <a:t> </a:t>
            </a:r>
            <a:r>
              <a:rPr lang="ar-DZ" sz="2800" b="1" dirty="0" smtClean="0">
                <a:solidFill>
                  <a:schemeClr val="tx1"/>
                </a:solidFill>
              </a:rPr>
              <a:t>مدارس و مناهج </a:t>
            </a:r>
            <a:endParaRPr lang="fr-FR" sz="2800" b="1" dirty="0">
              <a:solidFill>
                <a:schemeClr val="tx1"/>
              </a:solidFill>
            </a:endParaRPr>
          </a:p>
        </p:txBody>
      </p:sp>
      <p:sp>
        <p:nvSpPr>
          <p:cNvPr id="8" name="Ellipse 7"/>
          <p:cNvSpPr/>
          <p:nvPr/>
        </p:nvSpPr>
        <p:spPr>
          <a:xfrm>
            <a:off x="4084983" y="2035057"/>
            <a:ext cx="6728791" cy="854765"/>
          </a:xfrm>
          <a:prstGeom prst="ellipse">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ar-DZ" b="1" dirty="0" smtClean="0"/>
              <a:t>دكتورة نواري ريم  </a:t>
            </a:r>
            <a:endParaRPr lang="fr-FR" b="1" dirty="0"/>
          </a:p>
        </p:txBody>
      </p:sp>
      <p:sp>
        <p:nvSpPr>
          <p:cNvPr id="9" name="Ellipse 8"/>
          <p:cNvSpPr/>
          <p:nvPr/>
        </p:nvSpPr>
        <p:spPr>
          <a:xfrm>
            <a:off x="595423" y="5571461"/>
            <a:ext cx="5613990" cy="435935"/>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ar-DZ" b="1" dirty="0" smtClean="0"/>
              <a:t>السنة الجامعية :2023/2022</a:t>
            </a:r>
            <a:endParaRPr lang="fr-FR" b="1" dirty="0"/>
          </a:p>
        </p:txBody>
      </p:sp>
      <p:pic>
        <p:nvPicPr>
          <p:cNvPr id="11" name="Audio 10">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3415052285"/>
      </p:ext>
    </p:extLst>
  </p:cSld>
  <p:clrMapOvr>
    <a:masterClrMapping/>
  </p:clrMapOvr>
  <p:transition spd="slow" advTm="13142"/>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
                                          </p:val>
                                        </p:tav>
                                        <p:tav tm="100000">
                                          <p:val>
                                            <p:strVal val="#ppt_x"/>
                                          </p:val>
                                        </p:tav>
                                      </p:tavLst>
                                    </p:anim>
                                    <p:anim calcmode="lin" valueType="num">
                                      <p:cBhvr>
                                        <p:cTn id="1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4" fill="hold" display="0">
                  <p:stCondLst>
                    <p:cond delay="indefinite"/>
                  </p:stCondLst>
                  <p:endCondLst>
                    <p:cond evt="onStopAudio" delay="0">
                      <p:tgtEl>
                        <p:sldTgt/>
                      </p:tgtEl>
                    </p:cond>
                  </p:end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ar-DZ" dirty="0" smtClean="0"/>
              <a:t>م</a:t>
            </a:r>
            <a:br>
              <a:rPr lang="ar-DZ" dirty="0" smtClean="0"/>
            </a:br>
            <a:r>
              <a:rPr lang="ar-DZ" dirty="0" smtClean="0"/>
              <a:t/>
            </a:r>
            <a:br>
              <a:rPr lang="ar-DZ" dirty="0" smtClean="0"/>
            </a:br>
            <a:r>
              <a:rPr lang="ar-DZ" dirty="0" smtClean="0"/>
              <a:t/>
            </a:r>
            <a:br>
              <a:rPr lang="ar-DZ" dirty="0" smtClean="0"/>
            </a:br>
            <a:endParaRPr lang="fr-FR" dirty="0"/>
          </a:p>
        </p:txBody>
      </p:sp>
      <p:pic>
        <p:nvPicPr>
          <p:cNvPr id="10243" name="Picture 3"/>
          <p:cNvPicPr>
            <a:picLocks noChangeAspect="1" noChangeArrowheads="1"/>
          </p:cNvPicPr>
          <p:nvPr/>
        </p:nvPicPr>
        <p:blipFill>
          <a:blip r:embed="rId4"/>
          <a:srcRect/>
          <a:stretch>
            <a:fillRect/>
          </a:stretch>
        </p:blipFill>
        <p:spPr bwMode="auto">
          <a:xfrm>
            <a:off x="6175512" y="397566"/>
            <a:ext cx="5135218" cy="1272208"/>
          </a:xfrm>
          <a:prstGeom prst="rect">
            <a:avLst/>
          </a:prstGeom>
          <a:noFill/>
          <a:ln w="9525">
            <a:noFill/>
            <a:miter lim="800000"/>
            <a:headEnd/>
            <a:tailEnd/>
          </a:ln>
          <a:effectLst/>
        </p:spPr>
      </p:pic>
      <p:pic>
        <p:nvPicPr>
          <p:cNvPr id="10244" name="Picture 4"/>
          <p:cNvPicPr>
            <a:picLocks noChangeAspect="1" noChangeArrowheads="1"/>
          </p:cNvPicPr>
          <p:nvPr/>
        </p:nvPicPr>
        <p:blipFill>
          <a:blip r:embed="rId5"/>
          <a:srcRect/>
          <a:stretch>
            <a:fillRect/>
          </a:stretch>
        </p:blipFill>
        <p:spPr bwMode="auto">
          <a:xfrm>
            <a:off x="646044" y="208721"/>
            <a:ext cx="5605670" cy="1341783"/>
          </a:xfrm>
          <a:prstGeom prst="rect">
            <a:avLst/>
          </a:prstGeom>
          <a:noFill/>
          <a:ln w="9525">
            <a:noFill/>
            <a:miter lim="800000"/>
            <a:headEnd/>
            <a:tailEnd/>
          </a:ln>
          <a:effectLst/>
        </p:spPr>
      </p:pic>
      <p:sp>
        <p:nvSpPr>
          <p:cNvPr id="10" name="Espace réservé du contenu 9"/>
          <p:cNvSpPr>
            <a:spLocks noGrp="1"/>
          </p:cNvSpPr>
          <p:nvPr>
            <p:ph idx="1"/>
          </p:nvPr>
        </p:nvSpPr>
        <p:spPr/>
        <p:txBody>
          <a:bodyPr>
            <a:normAutofit/>
          </a:bodyPr>
          <a:lstStyle/>
          <a:p>
            <a:pPr algn="ctr">
              <a:buNone/>
            </a:pPr>
            <a:r>
              <a:rPr lang="ar-DZ" sz="5400" dirty="0" smtClean="0">
                <a:solidFill>
                  <a:srgbClr val="C00000"/>
                </a:solidFill>
              </a:rPr>
              <a:t>معلومات الاتصال</a:t>
            </a:r>
          </a:p>
          <a:p>
            <a:pPr algn="r">
              <a:buNone/>
            </a:pPr>
            <a:r>
              <a:rPr lang="ar-DZ" sz="1800" dirty="0" smtClean="0"/>
              <a:t>تقديم المؤلف </a:t>
            </a:r>
          </a:p>
          <a:p>
            <a:pPr algn="r">
              <a:buNone/>
            </a:pPr>
            <a:r>
              <a:rPr lang="ar-DZ" sz="1800" dirty="0" smtClean="0"/>
              <a:t>الإسم واللقب : ريم نواري                                                                              </a:t>
            </a:r>
          </a:p>
          <a:p>
            <a:pPr algn="r">
              <a:buNone/>
            </a:pPr>
            <a:r>
              <a:rPr lang="ar-DZ" sz="1800" dirty="0" smtClean="0"/>
              <a:t>الدرجة العلمية :أستاذة مساعدة قسم </a:t>
            </a:r>
            <a:r>
              <a:rPr lang="ar-DZ" sz="1800" dirty="0" err="1" smtClean="0"/>
              <a:t>ب</a:t>
            </a:r>
            <a:endParaRPr lang="ar-DZ" sz="1800" dirty="0" smtClean="0"/>
          </a:p>
          <a:p>
            <a:pPr algn="r">
              <a:buNone/>
            </a:pPr>
            <a:r>
              <a:rPr lang="ar-DZ" sz="1800" dirty="0" smtClean="0"/>
              <a:t>مؤسسة الانتساب :جامعة الجيلالي </a:t>
            </a:r>
            <a:r>
              <a:rPr lang="ar-DZ" sz="1800" dirty="0" err="1" smtClean="0"/>
              <a:t>بونعامة</a:t>
            </a:r>
            <a:r>
              <a:rPr lang="ar-DZ" sz="1800" dirty="0" smtClean="0"/>
              <a:t> بخميس </a:t>
            </a:r>
            <a:r>
              <a:rPr lang="ar-DZ" sz="1800" dirty="0" err="1" smtClean="0"/>
              <a:t>مليانة</a:t>
            </a:r>
            <a:endParaRPr lang="ar-DZ" sz="1800" dirty="0" smtClean="0"/>
          </a:p>
          <a:p>
            <a:pPr algn="r">
              <a:buNone/>
            </a:pPr>
            <a:r>
              <a:rPr lang="ar-DZ" sz="1800" dirty="0" smtClean="0"/>
              <a:t>المقياس المدرس :</a:t>
            </a:r>
            <a:r>
              <a:rPr lang="ar-DZ" sz="1800" dirty="0"/>
              <a:t> </a:t>
            </a:r>
            <a:r>
              <a:rPr lang="ar-DZ" sz="1800" dirty="0" smtClean="0"/>
              <a:t>مدارس و مناهج  </a:t>
            </a:r>
          </a:p>
          <a:p>
            <a:pPr algn="r">
              <a:buNone/>
            </a:pPr>
            <a:r>
              <a:rPr lang="ar-DZ" sz="1800" dirty="0" smtClean="0"/>
              <a:t>طريقة التواصل مع الطلبة :عبر البريد الالكتروني </a:t>
            </a:r>
          </a:p>
          <a:p>
            <a:pPr algn="r">
              <a:buNone/>
            </a:pPr>
            <a:r>
              <a:rPr lang="fr-FR" sz="1800" dirty="0" smtClean="0">
                <a:hlinkClick r:id="rId6"/>
              </a:rPr>
              <a:t>rimnouari80@gamil.com</a:t>
            </a:r>
            <a:r>
              <a:rPr lang="ar-DZ" sz="1800" dirty="0" smtClean="0">
                <a:hlinkClick r:id="rId6"/>
              </a:rPr>
              <a:t>البريد</a:t>
            </a:r>
            <a:r>
              <a:rPr lang="ar-DZ" sz="1800" dirty="0" smtClean="0"/>
              <a:t> الشخصي :</a:t>
            </a:r>
            <a:r>
              <a:rPr lang="fr-FR" sz="1800" dirty="0" smtClean="0"/>
              <a:t>             </a:t>
            </a:r>
            <a:endParaRPr lang="ar-DZ" sz="1800" dirty="0" smtClean="0"/>
          </a:p>
          <a:p>
            <a:pPr algn="r">
              <a:buNone/>
            </a:pPr>
            <a:r>
              <a:rPr lang="ar-DZ" sz="1800" dirty="0" smtClean="0"/>
              <a:t> </a:t>
            </a:r>
            <a:r>
              <a:rPr lang="fr-FR" sz="1800" dirty="0" smtClean="0"/>
              <a:t>r.nouari@univ-dbkm.dz</a:t>
            </a:r>
            <a:r>
              <a:rPr lang="ar-DZ" sz="1800" dirty="0" smtClean="0"/>
              <a:t>البريد الالكتروني المهني :</a:t>
            </a:r>
          </a:p>
          <a:p>
            <a:pPr algn="r">
              <a:buNone/>
            </a:pPr>
            <a:r>
              <a:rPr lang="ar-DZ" sz="1800" dirty="0" smtClean="0"/>
              <a:t> أوقات ومكان  التواصل مع الطلبة :يومي السبت و الاثنين  من  الساعة 14:00 الى 15:00بقاعة المكتبة  الرئيسية جناح قاعة الأساتذة</a:t>
            </a:r>
            <a:endParaRPr lang="fr-FR" sz="1800"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340980323"/>
      </p:ext>
    </p:extLst>
  </p:cSld>
  <p:clrMapOvr>
    <a:masterClrMapping/>
  </p:clrMapOvr>
  <p:transition spd="slow" advTm="29246"/>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3965418" y="171749"/>
            <a:ext cx="7553608" cy="842239"/>
          </a:xfrm>
          <a:solidFill>
            <a:srgbClr val="FF0000"/>
          </a:solidFill>
        </p:spPr>
        <p:txBody>
          <a:bodyPr>
            <a:normAutofit fontScale="90000"/>
          </a:bodyPr>
          <a:lstStyle/>
          <a:p>
            <a:r>
              <a:rPr lang="ar-DZ" dirty="0" smtClean="0"/>
              <a:t>الفئة المستهدفة</a:t>
            </a:r>
            <a:endParaRPr lang="fr-FR" dirty="0"/>
          </a:p>
        </p:txBody>
      </p:sp>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374" y="-1"/>
            <a:ext cx="3413157" cy="4370697"/>
          </a:xfrm>
          <a:prstGeom prst="rect">
            <a:avLst/>
          </a:prstGeom>
        </p:spPr>
      </p:pic>
      <p:sp>
        <p:nvSpPr>
          <p:cNvPr id="5" name="Ellipse 4"/>
          <p:cNvSpPr/>
          <p:nvPr/>
        </p:nvSpPr>
        <p:spPr>
          <a:xfrm>
            <a:off x="3932223" y="1260310"/>
            <a:ext cx="8259777" cy="303272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dirty="0"/>
              <a:t>هذا </a:t>
            </a:r>
            <a:r>
              <a:rPr lang="ar-DZ" dirty="0" smtClean="0"/>
              <a:t>المقياس  </a:t>
            </a:r>
            <a:r>
              <a:rPr lang="ar-DZ" dirty="0"/>
              <a:t>موجه الى طلبة السنة </a:t>
            </a:r>
            <a:r>
              <a:rPr lang="ar-DZ" dirty="0" smtClean="0"/>
              <a:t>الأولى جذع مشترك علوم اجتماعية والذي </a:t>
            </a:r>
            <a:r>
              <a:rPr lang="ar-DZ" dirty="0"/>
              <a:t>يندرج ضمن وحدات التعليم الأساسية في السداسي </a:t>
            </a:r>
            <a:r>
              <a:rPr lang="ar-DZ" dirty="0" smtClean="0"/>
              <a:t>الأول والسداسي الثاني بمعنى مقياس سنوي  </a:t>
            </a:r>
            <a:r>
              <a:rPr lang="ar-DZ" dirty="0"/>
              <a:t>وذلك </a:t>
            </a:r>
            <a:r>
              <a:rPr lang="ar-DZ" dirty="0" smtClean="0"/>
              <a:t> بهدف  تعريف الطالب وجعله ملما بأهم المدارس المنهجية و أهم المناهج المتبعة في البحث العلمي للعلوم الاجتماعية .</a:t>
            </a:r>
            <a:endParaRPr lang="ar-DZ" dirty="0"/>
          </a:p>
        </p:txBody>
      </p:sp>
      <p:pic>
        <p:nvPicPr>
          <p:cNvPr id="7" name="Image 6"/>
          <p:cNvPicPr>
            <a:picLocks noChangeAspect="1"/>
          </p:cNvPicPr>
          <p:nvPr/>
        </p:nvPicPr>
        <p:blipFill>
          <a:blip r:embed="rId6"/>
          <a:stretch>
            <a:fillRect/>
          </a:stretch>
        </p:blipFill>
        <p:spPr>
          <a:xfrm>
            <a:off x="327157" y="4266582"/>
            <a:ext cx="11864843" cy="2591418"/>
          </a:xfrm>
          <a:prstGeom prst="rect">
            <a:avLst/>
          </a:prstGeom>
        </p:spPr>
      </p:pic>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890411163"/>
      </p:ext>
    </p:extLst>
  </p:cSld>
  <p:clrMapOvr>
    <a:masterClrMapping/>
  </p:clrMapOvr>
  <p:transition spd="slow" advTm="26116"/>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72819" y="-278295"/>
            <a:ext cx="10624930" cy="4482548"/>
          </a:xfrm>
        </p:spPr>
        <p:txBody>
          <a:bodyPr>
            <a:normAutofit fontScale="90000"/>
          </a:bodyPr>
          <a:lstStyle/>
          <a:p>
            <a:pPr algn="r"/>
            <a:r>
              <a:rPr lang="ar-DZ" dirty="0" smtClean="0">
                <a:solidFill>
                  <a:schemeClr val="accent1">
                    <a:lumMod val="50000"/>
                  </a:schemeClr>
                </a:solidFill>
              </a:rPr>
              <a:t>معلومات حول المادة أو المقياس المدرس</a:t>
            </a:r>
            <a:br>
              <a:rPr lang="ar-DZ" dirty="0" smtClean="0">
                <a:solidFill>
                  <a:schemeClr val="accent1">
                    <a:lumMod val="50000"/>
                  </a:schemeClr>
                </a:solidFill>
              </a:rPr>
            </a:br>
            <a:r>
              <a:rPr lang="ar-DZ" sz="2000" dirty="0" smtClean="0">
                <a:solidFill>
                  <a:schemeClr val="accent1">
                    <a:lumMod val="50000"/>
                  </a:schemeClr>
                </a:solidFill>
              </a:rPr>
              <a:t>هيئة</a:t>
            </a:r>
            <a:r>
              <a:rPr lang="ar-DZ" dirty="0" smtClean="0">
                <a:solidFill>
                  <a:schemeClr val="accent1">
                    <a:lumMod val="50000"/>
                  </a:schemeClr>
                </a:solidFill>
              </a:rPr>
              <a:t> </a:t>
            </a:r>
            <a:r>
              <a:rPr lang="ar-DZ" sz="2000" dirty="0" smtClean="0">
                <a:solidFill>
                  <a:schemeClr val="accent1">
                    <a:lumMod val="50000"/>
                  </a:schemeClr>
                </a:solidFill>
              </a:rPr>
              <a:t>الانتساب :جامعة الجيلالي بونعامة بخميس مليانة </a:t>
            </a:r>
            <a:br>
              <a:rPr lang="ar-DZ" sz="2000" dirty="0" smtClean="0">
                <a:solidFill>
                  <a:schemeClr val="accent1">
                    <a:lumMod val="50000"/>
                  </a:schemeClr>
                </a:solidFill>
              </a:rPr>
            </a:br>
            <a:r>
              <a:rPr lang="ar-DZ" sz="2000" dirty="0" smtClean="0">
                <a:solidFill>
                  <a:schemeClr val="accent1">
                    <a:lumMod val="50000"/>
                  </a:schemeClr>
                </a:solidFill>
              </a:rPr>
              <a:t>كلية العلوم الاجتماعية والانسانية </a:t>
            </a:r>
            <a:br>
              <a:rPr lang="ar-DZ" sz="2000" dirty="0" smtClean="0">
                <a:solidFill>
                  <a:schemeClr val="accent1">
                    <a:lumMod val="50000"/>
                  </a:schemeClr>
                </a:solidFill>
              </a:rPr>
            </a:br>
            <a:r>
              <a:rPr lang="ar-DZ" sz="2000" dirty="0" smtClean="0">
                <a:solidFill>
                  <a:schemeClr val="accent1">
                    <a:lumMod val="50000"/>
                  </a:schemeClr>
                </a:solidFill>
              </a:rPr>
              <a:t>قسم العلوم الاجتماعية</a:t>
            </a:r>
            <a:br>
              <a:rPr lang="ar-DZ" sz="2000" dirty="0" smtClean="0">
                <a:solidFill>
                  <a:schemeClr val="accent1">
                    <a:lumMod val="50000"/>
                  </a:schemeClr>
                </a:solidFill>
              </a:rPr>
            </a:br>
            <a:r>
              <a:rPr lang="ar-DZ" sz="2000" dirty="0" smtClean="0">
                <a:solidFill>
                  <a:schemeClr val="accent1">
                    <a:lumMod val="50000"/>
                  </a:schemeClr>
                </a:solidFill>
              </a:rPr>
              <a:t>اسم المقياس :مدارس و مناهج </a:t>
            </a:r>
            <a:br>
              <a:rPr lang="ar-DZ" sz="2000" dirty="0" smtClean="0">
                <a:solidFill>
                  <a:schemeClr val="accent1">
                    <a:lumMod val="50000"/>
                  </a:schemeClr>
                </a:solidFill>
              </a:rPr>
            </a:br>
            <a:r>
              <a:rPr lang="ar-DZ" sz="2000" dirty="0" smtClean="0">
                <a:solidFill>
                  <a:schemeClr val="accent1">
                    <a:lumMod val="50000"/>
                  </a:schemeClr>
                </a:solidFill>
              </a:rPr>
              <a:t>طبيعة الدرس :</a:t>
            </a:r>
            <a:r>
              <a:rPr lang="ar-DZ" sz="2000" dirty="0">
                <a:solidFill>
                  <a:schemeClr val="accent1">
                    <a:lumMod val="50000"/>
                  </a:schemeClr>
                </a:solidFill>
              </a:rPr>
              <a:t> </a:t>
            </a:r>
            <a:r>
              <a:rPr lang="ar-DZ" sz="2000" dirty="0" smtClean="0">
                <a:solidFill>
                  <a:schemeClr val="accent1">
                    <a:lumMod val="50000"/>
                  </a:schemeClr>
                </a:solidFill>
              </a:rPr>
              <a:t>محاضرة </a:t>
            </a:r>
            <a:br>
              <a:rPr lang="ar-DZ" sz="2000" dirty="0" smtClean="0">
                <a:solidFill>
                  <a:schemeClr val="accent1">
                    <a:lumMod val="50000"/>
                  </a:schemeClr>
                </a:solidFill>
              </a:rPr>
            </a:br>
            <a:r>
              <a:rPr lang="ar-DZ" sz="2000" dirty="0" smtClean="0">
                <a:solidFill>
                  <a:schemeClr val="accent1">
                    <a:lumMod val="50000"/>
                  </a:schemeClr>
                </a:solidFill>
              </a:rPr>
              <a:t>لغة التدريس :العربية </a:t>
            </a:r>
            <a:br>
              <a:rPr lang="ar-DZ" sz="2000" dirty="0" smtClean="0">
                <a:solidFill>
                  <a:schemeClr val="accent1">
                    <a:lumMod val="50000"/>
                  </a:schemeClr>
                </a:solidFill>
              </a:rPr>
            </a:br>
            <a:r>
              <a:rPr lang="ar-DZ" sz="2000" dirty="0" smtClean="0">
                <a:solidFill>
                  <a:schemeClr val="accent1">
                    <a:lumMod val="50000"/>
                  </a:schemeClr>
                </a:solidFill>
              </a:rPr>
              <a:t>الفئة المستهدفة :طلبة السنة الاولى جذع مشترك علوم اجتماعية </a:t>
            </a:r>
            <a:br>
              <a:rPr lang="ar-DZ" sz="2000" dirty="0" smtClean="0">
                <a:solidFill>
                  <a:schemeClr val="accent1">
                    <a:lumMod val="50000"/>
                  </a:schemeClr>
                </a:solidFill>
              </a:rPr>
            </a:br>
            <a:r>
              <a:rPr lang="ar-DZ" sz="2000" dirty="0" smtClean="0">
                <a:solidFill>
                  <a:schemeClr val="accent1">
                    <a:lumMod val="50000"/>
                  </a:schemeClr>
                </a:solidFill>
              </a:rPr>
              <a:t>وحدة تعليم أساسية ,الرصيد 2,المعامل 2</a:t>
            </a:r>
            <a:br>
              <a:rPr lang="ar-DZ" sz="2000" dirty="0" smtClean="0">
                <a:solidFill>
                  <a:schemeClr val="accent1">
                    <a:lumMod val="50000"/>
                  </a:schemeClr>
                </a:solidFill>
              </a:rPr>
            </a:br>
            <a:r>
              <a:rPr lang="ar-DZ" sz="2000" dirty="0" smtClean="0">
                <a:solidFill>
                  <a:schemeClr val="accent1">
                    <a:lumMod val="50000"/>
                  </a:schemeClr>
                </a:solidFill>
              </a:rPr>
              <a:t>الحجم الساعي الأسبوعي :ساعة ونصف</a:t>
            </a:r>
            <a:br>
              <a:rPr lang="ar-DZ" sz="2000" dirty="0" smtClean="0">
                <a:solidFill>
                  <a:schemeClr val="accent1">
                    <a:lumMod val="50000"/>
                  </a:schemeClr>
                </a:solidFill>
              </a:rPr>
            </a:br>
            <a:r>
              <a:rPr lang="ar-DZ" sz="2000" dirty="0" smtClean="0">
                <a:solidFill>
                  <a:schemeClr val="accent1">
                    <a:lumMod val="50000"/>
                  </a:schemeClr>
                </a:solidFill>
              </a:rPr>
              <a:t>الحجم الساعي  للمقياس :في السداسي الأول :45 ساعة بمعدل 14 أسبوع ,في السداسي الثاني 45 ساعة بمعدل 14 أسبوع أيضا.</a:t>
            </a:r>
            <a:br>
              <a:rPr lang="ar-DZ" sz="2000" dirty="0" smtClean="0">
                <a:solidFill>
                  <a:schemeClr val="accent1">
                    <a:lumMod val="50000"/>
                  </a:schemeClr>
                </a:solidFill>
              </a:rPr>
            </a:br>
            <a:r>
              <a:rPr lang="ar-DZ" sz="2000" dirty="0" smtClean="0">
                <a:solidFill>
                  <a:schemeClr val="accent1">
                    <a:lumMod val="50000"/>
                  </a:schemeClr>
                </a:solidFill>
              </a:rPr>
              <a:t> وقت ومكان التدريس :</a:t>
            </a:r>
            <a:r>
              <a:rPr lang="ar-DZ" sz="2000" dirty="0">
                <a:solidFill>
                  <a:schemeClr val="accent1">
                    <a:lumMod val="50000"/>
                  </a:schemeClr>
                </a:solidFill>
              </a:rPr>
              <a:t> </a:t>
            </a:r>
            <a:r>
              <a:rPr lang="ar-DZ" sz="2000" dirty="0" smtClean="0">
                <a:solidFill>
                  <a:schemeClr val="accent1">
                    <a:lumMod val="50000"/>
                  </a:schemeClr>
                </a:solidFill>
              </a:rPr>
              <a:t> يوم السبت من  الساعة 12 الى 13و30د  بالمدرج رقم 07 </a:t>
            </a:r>
            <a:br>
              <a:rPr lang="ar-DZ" sz="2000" dirty="0" smtClean="0">
                <a:solidFill>
                  <a:schemeClr val="accent1">
                    <a:lumMod val="50000"/>
                  </a:schemeClr>
                </a:solidFill>
              </a:rPr>
            </a:br>
            <a:r>
              <a:rPr lang="ar-DZ" dirty="0" smtClean="0">
                <a:solidFill>
                  <a:schemeClr val="accent1">
                    <a:lumMod val="50000"/>
                  </a:schemeClr>
                </a:solidFill>
              </a:rPr>
              <a:t/>
            </a:r>
            <a:br>
              <a:rPr lang="ar-DZ" dirty="0" smtClean="0">
                <a:solidFill>
                  <a:schemeClr val="accent1">
                    <a:lumMod val="50000"/>
                  </a:schemeClr>
                </a:solidFill>
              </a:rPr>
            </a:br>
            <a:r>
              <a:rPr lang="ar-DZ" dirty="0" smtClean="0">
                <a:solidFill>
                  <a:schemeClr val="accent1">
                    <a:lumMod val="50000"/>
                  </a:schemeClr>
                </a:solidFill>
              </a:rPr>
              <a:t/>
            </a:r>
            <a:br>
              <a:rPr lang="ar-DZ" dirty="0" smtClean="0">
                <a:solidFill>
                  <a:schemeClr val="accent1">
                    <a:lumMod val="50000"/>
                  </a:schemeClr>
                </a:solidFill>
              </a:rPr>
            </a:br>
            <a:r>
              <a:rPr lang="ar-DZ" dirty="0" smtClean="0">
                <a:solidFill>
                  <a:schemeClr val="accent1">
                    <a:lumMod val="50000"/>
                  </a:schemeClr>
                </a:solidFill>
              </a:rPr>
              <a:t/>
            </a:r>
            <a:br>
              <a:rPr lang="ar-DZ" dirty="0" smtClean="0">
                <a:solidFill>
                  <a:schemeClr val="accent1">
                    <a:lumMod val="50000"/>
                  </a:schemeClr>
                </a:solidFill>
              </a:rPr>
            </a:br>
            <a:r>
              <a:rPr lang="ar-DZ" dirty="0" smtClean="0">
                <a:solidFill>
                  <a:schemeClr val="accent1">
                    <a:lumMod val="50000"/>
                  </a:schemeClr>
                </a:solidFill>
              </a:rPr>
              <a:t/>
            </a:r>
            <a:br>
              <a:rPr lang="ar-DZ" dirty="0" smtClean="0">
                <a:solidFill>
                  <a:schemeClr val="accent1">
                    <a:lumMod val="50000"/>
                  </a:schemeClr>
                </a:solidFill>
              </a:rPr>
            </a:br>
            <a:r>
              <a:rPr lang="ar-DZ" dirty="0" smtClean="0">
                <a:solidFill>
                  <a:schemeClr val="accent1">
                    <a:lumMod val="50000"/>
                  </a:schemeClr>
                </a:solidFill>
              </a:rPr>
              <a:t> </a:t>
            </a:r>
            <a:endParaRPr lang="fr-FR" dirty="0">
              <a:solidFill>
                <a:schemeClr val="accent1">
                  <a:lumMod val="50000"/>
                </a:schemeClr>
              </a:solidFill>
            </a:endParaRPr>
          </a:p>
        </p:txBody>
      </p:sp>
      <p:pic>
        <p:nvPicPr>
          <p:cNvPr id="6" name="Content Placeholder 5"/>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bwMode="auto">
          <a:xfrm>
            <a:off x="1949824" y="2702859"/>
            <a:ext cx="8834717" cy="3513791"/>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999112277"/>
      </p:ext>
    </p:extLst>
  </p:cSld>
  <p:clrMapOvr>
    <a:masterClrMapping/>
  </p:clrMapOvr>
  <p:transition spd="slow" advTm="2209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ar-DZ" dirty="0" smtClean="0"/>
              <a:t>فصول أو محاور المقياس </a:t>
            </a:r>
            <a:endParaRPr lang="fr-FR" dirty="0"/>
          </a:p>
        </p:txBody>
      </p:sp>
      <p:sp>
        <p:nvSpPr>
          <p:cNvPr id="3" name="Espace réservé du contenu 2"/>
          <p:cNvSpPr>
            <a:spLocks noGrp="1"/>
          </p:cNvSpPr>
          <p:nvPr>
            <p:ph idx="1"/>
          </p:nvPr>
        </p:nvSpPr>
        <p:spPr>
          <a:xfrm>
            <a:off x="376518" y="1304365"/>
            <a:ext cx="11642301" cy="6320254"/>
          </a:xfrm>
        </p:spPr>
        <p:txBody>
          <a:bodyPr>
            <a:normAutofit/>
          </a:bodyPr>
          <a:lstStyle/>
          <a:p>
            <a:pPr algn="r" rtl="1"/>
            <a:r>
              <a:rPr lang="ar-DZ" sz="1600" dirty="0" smtClean="0">
                <a:solidFill>
                  <a:schemeClr val="accent2">
                    <a:lumMod val="75000"/>
                  </a:schemeClr>
                </a:solidFill>
              </a:rPr>
              <a:t>الفصل الأول :</a:t>
            </a:r>
            <a:r>
              <a:rPr lang="ar-DZ" sz="1600" dirty="0">
                <a:solidFill>
                  <a:schemeClr val="accent2">
                    <a:lumMod val="75000"/>
                  </a:schemeClr>
                </a:solidFill>
              </a:rPr>
              <a:t> </a:t>
            </a:r>
            <a:r>
              <a:rPr lang="ar-DZ" sz="1600" dirty="0" smtClean="0">
                <a:solidFill>
                  <a:schemeClr val="accent2">
                    <a:lumMod val="75000"/>
                  </a:schemeClr>
                </a:solidFill>
              </a:rPr>
              <a:t>الاطار المفاهيمي </a:t>
            </a:r>
            <a:endParaRPr lang="fr-FR" sz="1600" dirty="0" smtClean="0">
              <a:solidFill>
                <a:schemeClr val="accent2">
                  <a:lumMod val="75000"/>
                </a:schemeClr>
              </a:solidFill>
            </a:endParaRPr>
          </a:p>
          <a:p>
            <a:pPr algn="r" rtl="1"/>
            <a:r>
              <a:rPr lang="ar-DZ" sz="1600" dirty="0" smtClean="0">
                <a:solidFill>
                  <a:schemeClr val="accent1">
                    <a:lumMod val="75000"/>
                  </a:schemeClr>
                </a:solidFill>
              </a:rPr>
              <a:t>الفصل الثاني :أهم المدارس المنهجية</a:t>
            </a:r>
            <a:endParaRPr lang="fr-FR" sz="1600" dirty="0" smtClean="0">
              <a:solidFill>
                <a:schemeClr val="accent1">
                  <a:lumMod val="75000"/>
                </a:schemeClr>
              </a:solidFill>
            </a:endParaRPr>
          </a:p>
          <a:p>
            <a:pPr algn="r" rtl="1"/>
            <a:r>
              <a:rPr lang="ar-DZ" sz="1600" dirty="0" smtClean="0"/>
              <a:t>(المدرسة الاسلامية، المدرسة الوضعية ،المدرسة الوظيفية، المدرسة الماركسية)</a:t>
            </a:r>
            <a:endParaRPr lang="fr-FR" sz="1600" dirty="0" smtClean="0"/>
          </a:p>
          <a:p>
            <a:pPr algn="r" rtl="1"/>
            <a:r>
              <a:rPr lang="ar-DZ" sz="1600" dirty="0" smtClean="0">
                <a:solidFill>
                  <a:schemeClr val="accent6">
                    <a:lumMod val="75000"/>
                  </a:schemeClr>
                </a:solidFill>
              </a:rPr>
              <a:t>الفصل الثالث :تصنيف المنا</a:t>
            </a:r>
            <a:r>
              <a:rPr lang="ar-DZ" sz="1600" dirty="0">
                <a:solidFill>
                  <a:schemeClr val="accent6">
                    <a:lumMod val="75000"/>
                  </a:schemeClr>
                </a:solidFill>
              </a:rPr>
              <a:t>ه</a:t>
            </a:r>
            <a:r>
              <a:rPr lang="ar-DZ" sz="1600" dirty="0" smtClean="0">
                <a:solidFill>
                  <a:schemeClr val="accent6">
                    <a:lumMod val="75000"/>
                  </a:schemeClr>
                </a:solidFill>
              </a:rPr>
              <a:t>ج حسب الأساليب المستخدمة</a:t>
            </a:r>
            <a:endParaRPr lang="fr-FR" sz="1600" dirty="0" smtClean="0">
              <a:solidFill>
                <a:schemeClr val="accent6">
                  <a:lumMod val="75000"/>
                </a:schemeClr>
              </a:solidFill>
            </a:endParaRPr>
          </a:p>
          <a:p>
            <a:pPr algn="r" rtl="1"/>
            <a:r>
              <a:rPr lang="ar-DZ" sz="1600" dirty="0" smtClean="0"/>
              <a:t>( المنهج الوصفي، المنهج التاريخي، المنهج المقارن ، المنهج التجريبي )</a:t>
            </a:r>
            <a:endParaRPr lang="fr-FR" sz="1600" dirty="0" smtClean="0"/>
          </a:p>
          <a:p>
            <a:pPr algn="r" rtl="1"/>
            <a:r>
              <a:rPr lang="ar-DZ" sz="1600" dirty="0" smtClean="0">
                <a:solidFill>
                  <a:srgbClr val="7030A0"/>
                </a:solidFill>
              </a:rPr>
              <a:t>الفصل الرابع :أنواع البحوث  </a:t>
            </a:r>
            <a:endParaRPr lang="fr-FR" sz="1600" dirty="0" smtClean="0">
              <a:solidFill>
                <a:srgbClr val="7030A0"/>
              </a:solidFill>
            </a:endParaRPr>
          </a:p>
          <a:p>
            <a:pPr algn="r" rtl="1"/>
            <a:r>
              <a:rPr lang="ar-DZ" sz="1600" dirty="0" smtClean="0"/>
              <a:t>1_البحوث الكمية</a:t>
            </a:r>
            <a:endParaRPr lang="fr-FR" sz="1600" dirty="0" smtClean="0"/>
          </a:p>
          <a:p>
            <a:pPr algn="r" rtl="1"/>
            <a:r>
              <a:rPr lang="ar-DZ" sz="1600" dirty="0" smtClean="0"/>
              <a:t>2_البحوث الكيفية</a:t>
            </a:r>
            <a:endParaRPr lang="fr-FR" sz="1600" dirty="0" smtClean="0"/>
          </a:p>
          <a:p>
            <a:pPr algn="r" rtl="1"/>
            <a:r>
              <a:rPr lang="ar-DZ" sz="1600" dirty="0" smtClean="0"/>
              <a:t>3_الفرق بينهما</a:t>
            </a:r>
            <a:endParaRPr lang="fr-FR" sz="1600" dirty="0" smtClean="0"/>
          </a:p>
          <a:p>
            <a:pPr algn="r" rtl="1"/>
            <a:r>
              <a:rPr lang="ar-DZ" sz="1600" dirty="0" smtClean="0">
                <a:solidFill>
                  <a:srgbClr val="FF0000"/>
                </a:solidFill>
              </a:rPr>
              <a:t>الفصل  الخامس :خطوات المنهج العلمي في مجال العلوم الاجتماعية </a:t>
            </a:r>
            <a:endParaRPr lang="fr-FR" sz="1600" dirty="0" smtClean="0">
              <a:solidFill>
                <a:srgbClr val="FF0000"/>
              </a:solidFill>
            </a:endParaRPr>
          </a:p>
          <a:p>
            <a:pPr algn="r" rtl="1"/>
            <a:r>
              <a:rPr lang="ar-DZ" sz="1600" dirty="0" smtClean="0"/>
              <a:t>1- تحديد الاشكالية</a:t>
            </a:r>
          </a:p>
          <a:p>
            <a:pPr algn="r" rtl="1"/>
            <a:r>
              <a:rPr lang="ar-DZ" sz="1600" dirty="0" smtClean="0"/>
              <a:t>2- تحديد الفرضيات  </a:t>
            </a:r>
          </a:p>
          <a:p>
            <a:pPr algn="r" rtl="1"/>
            <a:r>
              <a:rPr lang="ar-DZ" sz="1700" dirty="0" smtClean="0"/>
              <a:t>3- تحديد المفاهيم </a:t>
            </a:r>
          </a:p>
          <a:p>
            <a:pPr algn="r" rtl="1"/>
            <a:r>
              <a:rPr lang="ar-DZ" sz="1700" dirty="0" smtClean="0"/>
              <a:t>4- تحديد المقاربة النظرية </a:t>
            </a:r>
          </a:p>
          <a:p>
            <a:pPr algn="r" rtl="1"/>
            <a:r>
              <a:rPr lang="ar-DZ" sz="1700" dirty="0" smtClean="0"/>
              <a:t>5- تحديد المنهج ، أدوات البحث و العينة </a:t>
            </a:r>
            <a:endParaRPr lang="ar-DZ" dirty="0" smtClean="0"/>
          </a:p>
          <a:p>
            <a:pPr algn="r" rtl="1"/>
            <a:endParaRPr lang="ar-DZ" dirty="0" smtClean="0"/>
          </a:p>
          <a:p>
            <a:pPr algn="r" rtl="1"/>
            <a:endParaRPr lang="ar-DZ" dirty="0" smtClean="0"/>
          </a:p>
          <a:p>
            <a:pPr algn="r" rtl="1"/>
            <a:endParaRPr lang="ar-DZ" dirty="0" smtClean="0"/>
          </a:p>
          <a:p>
            <a:pPr algn="r" rtl="1"/>
            <a:endParaRPr lang="ar-DZ" dirty="0" smtClean="0"/>
          </a:p>
          <a:p>
            <a:pPr algn="r" rtl="1"/>
            <a:endParaRPr lang="ar-DZ" dirty="0" smtClean="0"/>
          </a:p>
          <a:p>
            <a:pPr algn="r" rtl="1"/>
            <a:endParaRPr lang="ar-DZ" dirty="0" smtClean="0"/>
          </a:p>
          <a:p>
            <a:pPr algn="r" rtl="1"/>
            <a:endParaRPr lang="fr-FR" dirty="0" smtClean="0"/>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cSld>
  <p:clrMapOvr>
    <a:masterClrMapping/>
  </p:clrMapOvr>
  <p:transition advTm="41056"/>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7179398" y="156605"/>
            <a:ext cx="4798337" cy="651850"/>
          </a:xfrm>
          <a:prstGeom prst="round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ar-DZ" sz="3200" dirty="0" smtClean="0">
                <a:solidFill>
                  <a:schemeClr val="accent4">
                    <a:lumMod val="60000"/>
                    <a:lumOff val="40000"/>
                  </a:schemeClr>
                </a:solidFill>
                <a:latin typeface="Simplified Arabic" panose="02020603050405020304" pitchFamily="18" charset="-78"/>
                <a:cs typeface="Simplified Arabic" panose="02020603050405020304" pitchFamily="18" charset="-78"/>
              </a:rPr>
              <a:t>الكفاءات المستهدفة</a:t>
            </a:r>
            <a:endParaRPr lang="fr-FR" sz="3200" dirty="0">
              <a:solidFill>
                <a:schemeClr val="accent4">
                  <a:lumMod val="60000"/>
                  <a:lumOff val="40000"/>
                </a:schemeClr>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0" y="1064650"/>
            <a:ext cx="10239470" cy="2400657"/>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rtl="1"/>
            <a:r>
              <a:rPr lang="ar-DZ" sz="2400" b="1" dirty="0" smtClean="0">
                <a:latin typeface="Simplified Arabic" panose="02020603050405020304" pitchFamily="18" charset="-78"/>
                <a:cs typeface="Simplified Arabic" panose="02020603050405020304" pitchFamily="18" charset="-78"/>
              </a:rPr>
              <a:t>الهدف </a:t>
            </a:r>
            <a:r>
              <a:rPr lang="ar-DZ" sz="2400" b="1" dirty="0">
                <a:latin typeface="Simplified Arabic" panose="02020603050405020304" pitchFamily="18" charset="-78"/>
                <a:cs typeface="Simplified Arabic" panose="02020603050405020304" pitchFamily="18" charset="-78"/>
              </a:rPr>
              <a:t>العام من المقياس</a:t>
            </a:r>
            <a:r>
              <a:rPr lang="ar-DZ" sz="2400" b="1" dirty="0" smtClean="0">
                <a:latin typeface="Simplified Arabic" panose="02020603050405020304" pitchFamily="18" charset="-78"/>
                <a:cs typeface="Simplified Arabic" panose="02020603050405020304" pitchFamily="18" charset="-78"/>
              </a:rPr>
              <a:t>:</a:t>
            </a:r>
          </a:p>
          <a:p>
            <a:pPr algn="ctr"/>
            <a:r>
              <a:rPr lang="ar-DZ" b="1" dirty="0"/>
              <a:t>تهدف هذه المادة العلمية الى مساعدة طالب السنة الاولى التعرف على أهم المدارس المنهجية الكبرى كمحور أول للدروس و منه يستطيع الطالب اكتشاف أهم المفاهيم الخاصة بكل مدرسة و كذلك الاجراءات المنهجية الخاصة بها.</a:t>
            </a:r>
            <a:endParaRPr lang="fr-FR" dirty="0"/>
          </a:p>
          <a:p>
            <a:pPr algn="ctr"/>
            <a:r>
              <a:rPr lang="ar-DZ" b="1" dirty="0"/>
              <a:t>أما المحور الثاني فيتمثل في أهم المناهج المتبعة في العلوم الاجتماعية و تصنيفها حسب الهدف منها أو حسب نوع الدراسة و أخيرا نصل الى المحور الثالث و الأخير و المتمثل في خطوات البحث العلمي وفيه يتعرف الطالب على أهم مراحل و ترتيب خطوات البحث المتبعة للوصول الى نتائج </a:t>
            </a:r>
            <a:r>
              <a:rPr lang="ar-DZ" b="1" dirty="0" smtClean="0"/>
              <a:t>البحث  </a:t>
            </a:r>
          </a:p>
          <a:p>
            <a:pPr algn="ctr"/>
            <a:r>
              <a:rPr lang="ar-DZ" b="1" dirty="0" smtClean="0"/>
              <a:t>أما الأهداف الخاصة فهي كما يلي .</a:t>
            </a:r>
          </a:p>
          <a:p>
            <a:pPr algn="ctr"/>
            <a:endParaRPr lang="ar-DZ" b="1" dirty="0">
              <a:latin typeface="Simplified Arabic" panose="02020603050405020304" pitchFamily="18" charset="-78"/>
              <a:cs typeface="Simplified Arabic" panose="02020603050405020304" pitchFamily="18" charset="-78"/>
            </a:endParaRPr>
          </a:p>
        </p:txBody>
      </p:sp>
      <p:graphicFrame>
        <p:nvGraphicFramePr>
          <p:cNvPr id="6" name="Tableau 5"/>
          <p:cNvGraphicFramePr>
            <a:graphicFrameLocks noGrp="1"/>
          </p:cNvGraphicFramePr>
          <p:nvPr>
            <p:extLst>
              <p:ext uri="{D42A27DB-BD31-4B8C-83A1-F6EECF244321}">
                <p14:modId xmlns:p14="http://schemas.microsoft.com/office/powerpoint/2010/main" val="2885724307"/>
              </p:ext>
            </p:extLst>
          </p:nvPr>
        </p:nvGraphicFramePr>
        <p:xfrm>
          <a:off x="45268" y="3188308"/>
          <a:ext cx="10185148" cy="5504477"/>
        </p:xfrm>
        <a:graphic>
          <a:graphicData uri="http://schemas.openxmlformats.org/drawingml/2006/table">
            <a:tbl>
              <a:tblPr firstRow="1" firstCol="1" bandRow="1">
                <a:tableStyleId>{775DCB02-9BB8-47FD-8907-85C794F793BA}</a:tableStyleId>
              </a:tblPr>
              <a:tblGrid>
                <a:gridCol w="5672732"/>
                <a:gridCol w="4512416"/>
              </a:tblGrid>
              <a:tr h="2365327">
                <a:tc>
                  <a:txBody>
                    <a:bodyPr/>
                    <a:lstStyle/>
                    <a:p>
                      <a:pPr algn="ctr" rtl="1">
                        <a:lnSpc>
                          <a:spcPct val="107000"/>
                        </a:lnSpc>
                        <a:spcAft>
                          <a:spcPts val="0"/>
                        </a:spcAft>
                      </a:pPr>
                      <a:r>
                        <a:rPr lang="ar-DZ" sz="1800" dirty="0" smtClean="0">
                          <a:solidFill>
                            <a:schemeClr val="accent1">
                              <a:lumMod val="75000"/>
                            </a:schemeClr>
                          </a:solidFill>
                          <a:effectLst/>
                          <a:latin typeface="Simplified Arabic" panose="02020603050405020304" pitchFamily="18" charset="-78"/>
                          <a:cs typeface="Simplified Arabic" panose="02020603050405020304" pitchFamily="18" charset="-78"/>
                        </a:rPr>
                        <a:t>الهدف</a:t>
                      </a:r>
                      <a:r>
                        <a:rPr lang="ar-DZ" sz="1800" baseline="0" dirty="0" smtClean="0">
                          <a:solidFill>
                            <a:schemeClr val="accent1">
                              <a:lumMod val="75000"/>
                            </a:schemeClr>
                          </a:solidFill>
                          <a:effectLst/>
                          <a:latin typeface="Simplified Arabic" panose="02020603050405020304" pitchFamily="18" charset="-78"/>
                          <a:cs typeface="Simplified Arabic" panose="02020603050405020304" pitchFamily="18" charset="-78"/>
                        </a:rPr>
                        <a:t> الخاص 2 : أن يتعرف على أهم المدارس المنهجية الكبرى</a:t>
                      </a:r>
                      <a:endParaRPr lang="ar-DZ" sz="1600" b="0" dirty="0" smtClean="0">
                        <a:solidFill>
                          <a:schemeClr val="accent1">
                            <a:lumMod val="75000"/>
                          </a:schemeClr>
                        </a:solidFill>
                        <a:effectLst/>
                        <a:latin typeface="Simplified Arabic" panose="02020603050405020304" pitchFamily="18" charset="-78"/>
                        <a:cs typeface="Simplified Arabic" panose="02020603050405020304" pitchFamily="18" charset="-78"/>
                      </a:endParaRPr>
                    </a:p>
                    <a:p>
                      <a:pPr algn="r" rtl="1">
                        <a:lnSpc>
                          <a:spcPct val="107000"/>
                        </a:lnSpc>
                        <a:spcAft>
                          <a:spcPts val="0"/>
                        </a:spcAft>
                        <a:buFontTx/>
                        <a:buChar char="-"/>
                      </a:pPr>
                      <a:r>
                        <a:rPr lang="ar-DZ" sz="1600" b="0" dirty="0" smtClean="0">
                          <a:solidFill>
                            <a:schemeClr val="accent1">
                              <a:lumMod val="75000"/>
                            </a:schemeClr>
                          </a:solidFill>
                          <a:effectLst/>
                          <a:latin typeface="Simplified Arabic" panose="02020603050405020304" pitchFamily="18" charset="-78"/>
                          <a:cs typeface="Simplified Arabic" panose="02020603050405020304" pitchFamily="18" charset="-78"/>
                        </a:rPr>
                        <a:t>أن</a:t>
                      </a:r>
                      <a:r>
                        <a:rPr lang="ar-DZ" sz="1600" b="0" baseline="0" dirty="0" smtClean="0">
                          <a:solidFill>
                            <a:schemeClr val="accent1">
                              <a:lumMod val="75000"/>
                            </a:schemeClr>
                          </a:solidFill>
                          <a:effectLst/>
                          <a:latin typeface="Simplified Arabic" panose="02020603050405020304" pitchFamily="18" charset="-78"/>
                          <a:cs typeface="Simplified Arabic" panose="02020603050405020304" pitchFamily="18" charset="-78"/>
                        </a:rPr>
                        <a:t> يكون فكرة عن أهم المدارس المنهجية </a:t>
                      </a:r>
                      <a:endParaRPr lang="fr-FR" sz="1600" b="0" dirty="0" smtClean="0">
                        <a:solidFill>
                          <a:schemeClr val="accent1">
                            <a:lumMod val="75000"/>
                          </a:schemeClr>
                        </a:solidFill>
                        <a:effectLst/>
                        <a:latin typeface="Simplified Arabic" panose="02020603050405020304" pitchFamily="18" charset="-78"/>
                        <a:cs typeface="Simplified Arabic" panose="02020603050405020304" pitchFamily="18" charset="-78"/>
                      </a:endParaRPr>
                    </a:p>
                    <a:p>
                      <a:pPr algn="r" rtl="1">
                        <a:lnSpc>
                          <a:spcPct val="107000"/>
                        </a:lnSpc>
                        <a:spcAft>
                          <a:spcPts val="0"/>
                        </a:spcAft>
                      </a:pPr>
                      <a:r>
                        <a:rPr lang="ar-SA" sz="1600" b="0" dirty="0" smtClean="0">
                          <a:solidFill>
                            <a:schemeClr val="accent1">
                              <a:lumMod val="75000"/>
                            </a:schemeClr>
                          </a:solidFill>
                          <a:effectLst/>
                          <a:latin typeface="Simplified Arabic" panose="02020603050405020304" pitchFamily="18" charset="-78"/>
                          <a:cs typeface="Simplified Arabic" panose="02020603050405020304" pitchFamily="18" charset="-78"/>
                        </a:rPr>
                        <a:t>- </a:t>
                      </a:r>
                      <a:r>
                        <a:rPr lang="ar-DZ" sz="1600" b="0" dirty="0" smtClean="0">
                          <a:solidFill>
                            <a:schemeClr val="accent1">
                              <a:lumMod val="75000"/>
                            </a:schemeClr>
                          </a:solidFill>
                          <a:effectLst/>
                          <a:latin typeface="Simplified Arabic" panose="02020603050405020304" pitchFamily="18" charset="-78"/>
                          <a:cs typeface="Simplified Arabic" panose="02020603050405020304" pitchFamily="18" charset="-78"/>
                        </a:rPr>
                        <a:t>أن يميز بين أهم</a:t>
                      </a:r>
                      <a:r>
                        <a:rPr lang="ar-DZ" sz="1600" b="0" baseline="0" dirty="0" smtClean="0">
                          <a:solidFill>
                            <a:schemeClr val="accent1">
                              <a:lumMod val="75000"/>
                            </a:schemeClr>
                          </a:solidFill>
                          <a:effectLst/>
                          <a:latin typeface="Simplified Arabic" panose="02020603050405020304" pitchFamily="18" charset="-78"/>
                          <a:cs typeface="Simplified Arabic" panose="02020603050405020304" pitchFamily="18" charset="-78"/>
                        </a:rPr>
                        <a:t> المدارس من خلال المؤسس و المنهج و اسلوب المدرسة </a:t>
                      </a:r>
                      <a:endParaRPr lang="fr-FR" sz="1600" b="0" dirty="0" smtClean="0">
                        <a:solidFill>
                          <a:schemeClr val="accent1">
                            <a:lumMod val="75000"/>
                          </a:schemeClr>
                        </a:solidFill>
                        <a:effectLst/>
                        <a:latin typeface="Simplified Arabic" panose="02020603050405020304" pitchFamily="18" charset="-78"/>
                        <a:cs typeface="Simplified Arabic" panose="02020603050405020304" pitchFamily="18" charset="-78"/>
                      </a:endParaRPr>
                    </a:p>
                    <a:p>
                      <a:pPr marL="285750" indent="-285750" algn="r" rtl="1">
                        <a:lnSpc>
                          <a:spcPct val="107000"/>
                        </a:lnSpc>
                        <a:spcAft>
                          <a:spcPts val="0"/>
                        </a:spcAft>
                        <a:buFontTx/>
                        <a:buChar char="-"/>
                      </a:pPr>
                      <a:r>
                        <a:rPr lang="ar-DZ" sz="1600" b="0" dirty="0" smtClean="0">
                          <a:solidFill>
                            <a:schemeClr val="accent1">
                              <a:lumMod val="75000"/>
                            </a:schemeClr>
                          </a:solidFill>
                          <a:effectLst/>
                          <a:latin typeface="Simplified Arabic" panose="02020603050405020304" pitchFamily="18" charset="-78"/>
                          <a:cs typeface="Simplified Arabic" panose="02020603050405020304" pitchFamily="18" charset="-78"/>
                        </a:rPr>
                        <a:t>أن يتعرف</a:t>
                      </a:r>
                      <a:r>
                        <a:rPr lang="ar-DZ" sz="1600" b="0" baseline="0" dirty="0" smtClean="0">
                          <a:solidFill>
                            <a:schemeClr val="accent1">
                              <a:lumMod val="75000"/>
                            </a:schemeClr>
                          </a:solidFill>
                          <a:effectLst/>
                          <a:latin typeface="Simplified Arabic" panose="02020603050405020304" pitchFamily="18" charset="-78"/>
                          <a:cs typeface="Simplified Arabic" panose="02020603050405020304" pitchFamily="18" charset="-78"/>
                        </a:rPr>
                        <a:t> على كل من المدرسة الخلدونية و الوضعية والوظيفية و مدرسة الصراع </a:t>
                      </a:r>
                    </a:p>
                    <a:p>
                      <a:pPr marL="0" indent="0" algn="r" rtl="1">
                        <a:lnSpc>
                          <a:spcPct val="107000"/>
                        </a:lnSpc>
                        <a:spcAft>
                          <a:spcPts val="0"/>
                        </a:spcAft>
                        <a:buFontTx/>
                        <a:buNone/>
                      </a:pPr>
                      <a:endParaRPr lang="fr-FR" sz="1600" b="0" dirty="0" smtClean="0">
                        <a:solidFill>
                          <a:schemeClr val="accent1">
                            <a:lumMod val="75000"/>
                          </a:schemeClr>
                        </a:solidFill>
                        <a:effectLst/>
                        <a:latin typeface="Simplified Arabic" panose="02020603050405020304" pitchFamily="18" charset="-78"/>
                        <a:cs typeface="Simplified Arabic" panose="02020603050405020304" pitchFamily="18" charset="-78"/>
                      </a:endParaRPr>
                    </a:p>
                    <a:p>
                      <a:pPr marL="0" marR="0" indent="0" algn="r" defTabSz="914400" rtl="1" eaLnBrk="1" fontAlgn="auto" latinLnBrk="0" hangingPunct="1">
                        <a:lnSpc>
                          <a:spcPct val="107000"/>
                        </a:lnSpc>
                        <a:spcBef>
                          <a:spcPts val="0"/>
                        </a:spcBef>
                        <a:spcAft>
                          <a:spcPts val="0"/>
                        </a:spcAft>
                        <a:buClrTx/>
                        <a:buSzTx/>
                        <a:buFontTx/>
                        <a:buNone/>
                        <a:tabLst/>
                        <a:defRPr/>
                      </a:pPr>
                      <a:r>
                        <a:rPr lang="ar-SA" sz="1600" b="0" dirty="0" smtClean="0">
                          <a:solidFill>
                            <a:schemeClr val="accent1">
                              <a:lumMod val="75000"/>
                            </a:schemeClr>
                          </a:solidFill>
                          <a:effectLst/>
                          <a:latin typeface="Simplified Arabic" panose="02020603050405020304" pitchFamily="18" charset="-78"/>
                          <a:cs typeface="Simplified Arabic" panose="02020603050405020304" pitchFamily="18" charset="-78"/>
                        </a:rPr>
                        <a:t>-</a:t>
                      </a:r>
                      <a:r>
                        <a:rPr lang="ar-DZ" sz="1600" b="0" dirty="0" smtClean="0">
                          <a:solidFill>
                            <a:schemeClr val="accent1">
                              <a:lumMod val="75000"/>
                            </a:schemeClr>
                          </a:solidFill>
                          <a:effectLst/>
                          <a:latin typeface="Simplified Arabic" panose="02020603050405020304" pitchFamily="18" charset="-78"/>
                          <a:cs typeface="Simplified Arabic" panose="02020603050405020304" pitchFamily="18" charset="-78"/>
                        </a:rPr>
                        <a:t> أن يقارن</a:t>
                      </a:r>
                      <a:r>
                        <a:rPr lang="ar-DZ" sz="1600" b="0" baseline="0" dirty="0" smtClean="0">
                          <a:solidFill>
                            <a:schemeClr val="accent1">
                              <a:lumMod val="75000"/>
                            </a:schemeClr>
                          </a:solidFill>
                          <a:effectLst/>
                          <a:latin typeface="Simplified Arabic" panose="02020603050405020304" pitchFamily="18" charset="-78"/>
                          <a:cs typeface="Simplified Arabic" panose="02020603050405020304" pitchFamily="18" charset="-78"/>
                        </a:rPr>
                        <a:t> بين أعم المدارس المنهجية الكبرى</a:t>
                      </a:r>
                      <a:endParaRPr lang="fr-FR" sz="1600" b="0" dirty="0">
                        <a:solidFill>
                          <a:schemeClr val="accent1">
                            <a:lumMod val="75000"/>
                          </a:schemeClr>
                        </a:solidFill>
                        <a:effectLst/>
                        <a:latin typeface="Simplified Arabic" panose="02020603050405020304" pitchFamily="18" charset="-78"/>
                        <a:cs typeface="Simplified Arabic" panose="02020603050405020304" pitchFamily="18" charset="-78"/>
                      </a:endParaRPr>
                    </a:p>
                    <a:p>
                      <a:pPr marL="342900" lvl="0" indent="-342900" algn="r" rtl="1">
                        <a:lnSpc>
                          <a:spcPct val="107000"/>
                        </a:lnSpc>
                        <a:spcAft>
                          <a:spcPts val="0"/>
                        </a:spcAft>
                        <a:buFont typeface="Times New Roman" panose="02020603050405020304" pitchFamily="18" charset="0"/>
                        <a:buChar char="-"/>
                        <a:tabLst>
                          <a:tab pos="457200" algn="l"/>
                        </a:tabLst>
                      </a:pPr>
                      <a:endParaRPr lang="fr-FR" sz="1100" dirty="0">
                        <a:solidFill>
                          <a:schemeClr val="accent1">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1">
                        <a:lnSpc>
                          <a:spcPct val="107000"/>
                        </a:lnSpc>
                        <a:spcAft>
                          <a:spcPts val="0"/>
                        </a:spcAft>
                      </a:pPr>
                      <a:r>
                        <a:rPr lang="ar-DZ" sz="1800" dirty="0" smtClean="0">
                          <a:solidFill>
                            <a:schemeClr val="accent1">
                              <a:lumMod val="75000"/>
                            </a:schemeClr>
                          </a:solidFill>
                          <a:effectLst/>
                          <a:latin typeface="Simplified Arabic" panose="02020603050405020304" pitchFamily="18" charset="-78"/>
                          <a:cs typeface="Simplified Arabic" panose="02020603050405020304" pitchFamily="18" charset="-78"/>
                        </a:rPr>
                        <a:t>الهدف الخاص </a:t>
                      </a:r>
                      <a:r>
                        <a:rPr lang="ar-DZ" sz="1800" dirty="0">
                          <a:solidFill>
                            <a:schemeClr val="accent1">
                              <a:lumMod val="75000"/>
                            </a:schemeClr>
                          </a:solidFill>
                          <a:effectLst/>
                          <a:latin typeface="Simplified Arabic" panose="02020603050405020304" pitchFamily="18" charset="-78"/>
                          <a:cs typeface="Simplified Arabic" panose="02020603050405020304" pitchFamily="18" charset="-78"/>
                        </a:rPr>
                        <a:t>1: أن </a:t>
                      </a:r>
                      <a:r>
                        <a:rPr lang="ar-DZ" sz="1800" dirty="0" smtClean="0">
                          <a:solidFill>
                            <a:schemeClr val="accent1">
                              <a:lumMod val="75000"/>
                            </a:schemeClr>
                          </a:solidFill>
                          <a:effectLst/>
                          <a:latin typeface="Simplified Arabic" panose="02020603050405020304" pitchFamily="18" charset="-78"/>
                          <a:cs typeface="Simplified Arabic" panose="02020603050405020304" pitchFamily="18" charset="-78"/>
                        </a:rPr>
                        <a:t>يحدد</a:t>
                      </a:r>
                      <a:r>
                        <a:rPr lang="ar-DZ" sz="1800" baseline="0" dirty="0" smtClean="0">
                          <a:solidFill>
                            <a:schemeClr val="accent1">
                              <a:lumMod val="75000"/>
                            </a:schemeClr>
                          </a:solidFill>
                          <a:effectLst/>
                          <a:latin typeface="Simplified Arabic" panose="02020603050405020304" pitchFamily="18" charset="-78"/>
                          <a:cs typeface="Simplified Arabic" panose="02020603050405020304" pitchFamily="18" charset="-78"/>
                        </a:rPr>
                        <a:t> الحقل او الاطار  المفاهيمي </a:t>
                      </a:r>
                      <a:endParaRPr lang="ar-DZ" sz="1800" dirty="0" smtClean="0">
                        <a:solidFill>
                          <a:schemeClr val="accent1">
                            <a:lumMod val="75000"/>
                          </a:schemeClr>
                        </a:solidFill>
                        <a:effectLst/>
                        <a:latin typeface="Simplified Arabic" panose="02020603050405020304" pitchFamily="18" charset="-78"/>
                        <a:cs typeface="Simplified Arabic" panose="02020603050405020304" pitchFamily="18" charset="-78"/>
                      </a:endParaRPr>
                    </a:p>
                    <a:p>
                      <a:pPr algn="ctr" rtl="1">
                        <a:lnSpc>
                          <a:spcPct val="107000"/>
                        </a:lnSpc>
                        <a:spcAft>
                          <a:spcPts val="0"/>
                        </a:spcAft>
                      </a:pPr>
                      <a:endParaRPr lang="fr-FR" sz="1800" dirty="0">
                        <a:solidFill>
                          <a:schemeClr val="accent1">
                            <a:lumMod val="75000"/>
                          </a:schemeClr>
                        </a:solidFill>
                        <a:effectLst/>
                        <a:latin typeface="Simplified Arabic" panose="02020603050405020304" pitchFamily="18" charset="-78"/>
                        <a:cs typeface="Simplified Arabic" panose="02020603050405020304" pitchFamily="18" charset="-78"/>
                      </a:endParaRPr>
                    </a:p>
                    <a:p>
                      <a:pPr algn="r" rtl="1">
                        <a:lnSpc>
                          <a:spcPct val="107000"/>
                        </a:lnSpc>
                        <a:spcAft>
                          <a:spcPts val="0"/>
                        </a:spcAft>
                        <a:buFontTx/>
                        <a:buChar char="-"/>
                      </a:pPr>
                      <a:r>
                        <a:rPr lang="ar-DZ" sz="1600" b="0" dirty="0" smtClean="0">
                          <a:solidFill>
                            <a:schemeClr val="accent1">
                              <a:lumMod val="75000"/>
                            </a:schemeClr>
                          </a:solidFill>
                          <a:effectLst/>
                          <a:latin typeface="Simplified Arabic" panose="02020603050405020304" pitchFamily="18" charset="-78"/>
                          <a:cs typeface="Simplified Arabic" panose="02020603050405020304" pitchFamily="18" charset="-78"/>
                        </a:rPr>
                        <a:t>أن </a:t>
                      </a:r>
                      <a:r>
                        <a:rPr lang="ar-DZ" sz="1600" b="0" dirty="0">
                          <a:solidFill>
                            <a:schemeClr val="accent1">
                              <a:lumMod val="75000"/>
                            </a:schemeClr>
                          </a:solidFill>
                          <a:effectLst/>
                          <a:latin typeface="Simplified Arabic" panose="02020603050405020304" pitchFamily="18" charset="-78"/>
                          <a:cs typeface="Simplified Arabic" panose="02020603050405020304" pitchFamily="18" charset="-78"/>
                        </a:rPr>
                        <a:t>يحدد مفهوم </a:t>
                      </a:r>
                      <a:r>
                        <a:rPr lang="ar-DZ" sz="1600" b="0" dirty="0" smtClean="0">
                          <a:solidFill>
                            <a:schemeClr val="accent1">
                              <a:lumMod val="75000"/>
                            </a:schemeClr>
                          </a:solidFill>
                          <a:effectLst/>
                          <a:latin typeface="Simplified Arabic" panose="02020603050405020304" pitchFamily="18" charset="-78"/>
                          <a:cs typeface="Simplified Arabic" panose="02020603050405020304" pitchFamily="18" charset="-78"/>
                        </a:rPr>
                        <a:t>المعرفة و العلم </a:t>
                      </a:r>
                      <a:r>
                        <a:rPr lang="ar-DZ" sz="1600" b="0" baseline="0" dirty="0" smtClean="0">
                          <a:solidFill>
                            <a:schemeClr val="accent1">
                              <a:lumMod val="75000"/>
                            </a:schemeClr>
                          </a:solidFill>
                          <a:effectLst/>
                          <a:latin typeface="Simplified Arabic" panose="02020603050405020304" pitchFamily="18" charset="-78"/>
                          <a:cs typeface="Simplified Arabic" panose="02020603050405020304" pitchFamily="18" charset="-78"/>
                        </a:rPr>
                        <a:t> </a:t>
                      </a:r>
                      <a:endParaRPr lang="fr-FR" sz="1600" b="0" dirty="0">
                        <a:solidFill>
                          <a:schemeClr val="accent1">
                            <a:lumMod val="75000"/>
                          </a:schemeClr>
                        </a:solidFill>
                        <a:effectLst/>
                        <a:latin typeface="Simplified Arabic" panose="02020603050405020304" pitchFamily="18" charset="-78"/>
                        <a:cs typeface="Simplified Arabic" panose="02020603050405020304" pitchFamily="18" charset="-78"/>
                      </a:endParaRPr>
                    </a:p>
                    <a:p>
                      <a:pPr algn="r" rtl="1">
                        <a:lnSpc>
                          <a:spcPct val="107000"/>
                        </a:lnSpc>
                        <a:spcAft>
                          <a:spcPts val="0"/>
                        </a:spcAft>
                      </a:pPr>
                      <a:r>
                        <a:rPr lang="ar-SA" sz="1600" b="0" dirty="0">
                          <a:solidFill>
                            <a:schemeClr val="accent1">
                              <a:lumMod val="75000"/>
                            </a:schemeClr>
                          </a:solidFill>
                          <a:effectLst/>
                          <a:latin typeface="Simplified Arabic" panose="02020603050405020304" pitchFamily="18" charset="-78"/>
                          <a:cs typeface="Simplified Arabic" panose="02020603050405020304" pitchFamily="18" charset="-78"/>
                        </a:rPr>
                        <a:t>- </a:t>
                      </a:r>
                      <a:r>
                        <a:rPr lang="ar-DZ" sz="1600" b="0" dirty="0">
                          <a:solidFill>
                            <a:schemeClr val="accent1">
                              <a:lumMod val="75000"/>
                            </a:schemeClr>
                          </a:solidFill>
                          <a:effectLst/>
                          <a:latin typeface="Simplified Arabic" panose="02020603050405020304" pitchFamily="18" charset="-78"/>
                          <a:cs typeface="Simplified Arabic" panose="02020603050405020304" pitchFamily="18" charset="-78"/>
                        </a:rPr>
                        <a:t>أن يميز بين </a:t>
                      </a:r>
                      <a:r>
                        <a:rPr lang="ar-DZ" sz="1600" b="0" dirty="0" smtClean="0">
                          <a:solidFill>
                            <a:schemeClr val="accent1">
                              <a:lumMod val="75000"/>
                            </a:schemeClr>
                          </a:solidFill>
                          <a:effectLst/>
                          <a:latin typeface="Simplified Arabic" panose="02020603050405020304" pitchFamily="18" charset="-78"/>
                          <a:cs typeface="Simplified Arabic" panose="02020603050405020304" pitchFamily="18" charset="-78"/>
                        </a:rPr>
                        <a:t>كلا</a:t>
                      </a:r>
                      <a:r>
                        <a:rPr lang="ar-DZ" sz="1600" b="0" baseline="0" dirty="0" smtClean="0">
                          <a:solidFill>
                            <a:schemeClr val="accent1">
                              <a:lumMod val="75000"/>
                            </a:schemeClr>
                          </a:solidFill>
                          <a:effectLst/>
                          <a:latin typeface="Simplified Arabic" panose="02020603050405020304" pitchFamily="18" charset="-78"/>
                          <a:cs typeface="Simplified Arabic" panose="02020603050405020304" pitchFamily="18" charset="-78"/>
                        </a:rPr>
                        <a:t> من المعرفة والعلم  </a:t>
                      </a:r>
                      <a:r>
                        <a:rPr lang="ar-DZ" sz="1600" b="0" dirty="0" smtClean="0">
                          <a:solidFill>
                            <a:schemeClr val="accent1">
                              <a:lumMod val="75000"/>
                            </a:schemeClr>
                          </a:solidFill>
                          <a:effectLst/>
                          <a:latin typeface="Simplified Arabic" panose="02020603050405020304" pitchFamily="18" charset="-78"/>
                          <a:cs typeface="Simplified Arabic" panose="02020603050405020304" pitchFamily="18" charset="-78"/>
                        </a:rPr>
                        <a:t>يتذكر أهميتهما </a:t>
                      </a:r>
                      <a:endParaRPr lang="fr-FR" sz="1600" b="0" dirty="0">
                        <a:solidFill>
                          <a:schemeClr val="accent1">
                            <a:lumMod val="75000"/>
                          </a:schemeClr>
                        </a:solidFill>
                        <a:effectLst/>
                        <a:latin typeface="Simplified Arabic" panose="02020603050405020304" pitchFamily="18" charset="-78"/>
                        <a:cs typeface="Simplified Arabic" panose="02020603050405020304" pitchFamily="18" charset="-78"/>
                      </a:endParaRPr>
                    </a:p>
                    <a:p>
                      <a:pPr algn="r" rtl="1">
                        <a:lnSpc>
                          <a:spcPct val="107000"/>
                        </a:lnSpc>
                        <a:spcAft>
                          <a:spcPts val="0"/>
                        </a:spcAft>
                      </a:pPr>
                      <a:r>
                        <a:rPr lang="ar-DZ" sz="1600" b="0" dirty="0">
                          <a:solidFill>
                            <a:schemeClr val="accent1">
                              <a:lumMod val="75000"/>
                            </a:schemeClr>
                          </a:solidFill>
                          <a:effectLst/>
                          <a:latin typeface="Simplified Arabic" panose="02020603050405020304" pitchFamily="18" charset="-78"/>
                          <a:cs typeface="Simplified Arabic" panose="02020603050405020304" pitchFamily="18" charset="-78"/>
                        </a:rPr>
                        <a:t>- أن </a:t>
                      </a:r>
                      <a:r>
                        <a:rPr lang="ar-DZ" sz="1600" b="0" dirty="0" smtClean="0">
                          <a:solidFill>
                            <a:schemeClr val="accent1">
                              <a:lumMod val="75000"/>
                            </a:schemeClr>
                          </a:solidFill>
                          <a:effectLst/>
                          <a:latin typeface="Simplified Arabic" panose="02020603050405020304" pitchFamily="18" charset="-78"/>
                          <a:cs typeface="Simplified Arabic" panose="02020603050405020304" pitchFamily="18" charset="-78"/>
                        </a:rPr>
                        <a:t>يحدد</a:t>
                      </a:r>
                      <a:r>
                        <a:rPr lang="ar-DZ" sz="1600" b="0" baseline="0" dirty="0" smtClean="0">
                          <a:solidFill>
                            <a:schemeClr val="accent1">
                              <a:lumMod val="75000"/>
                            </a:schemeClr>
                          </a:solidFill>
                          <a:effectLst/>
                          <a:latin typeface="Simplified Arabic" panose="02020603050405020304" pitchFamily="18" charset="-78"/>
                          <a:cs typeface="Simplified Arabic" panose="02020603050405020304" pitchFamily="18" charset="-78"/>
                        </a:rPr>
                        <a:t> أبرز خصائص العلم و مراحل تطوره</a:t>
                      </a:r>
                      <a:r>
                        <a:rPr lang="ar-DZ" sz="1600" b="0" dirty="0" smtClean="0">
                          <a:solidFill>
                            <a:schemeClr val="accent1">
                              <a:lumMod val="75000"/>
                            </a:schemeClr>
                          </a:solidFill>
                          <a:effectLst/>
                          <a:latin typeface="Simplified Arabic" panose="02020603050405020304" pitchFamily="18" charset="-78"/>
                          <a:cs typeface="Simplified Arabic" panose="02020603050405020304" pitchFamily="18" charset="-78"/>
                        </a:rPr>
                        <a:t>.</a:t>
                      </a:r>
                      <a:endParaRPr lang="fr-FR" sz="1600" b="0" dirty="0">
                        <a:solidFill>
                          <a:schemeClr val="accent1">
                            <a:lumMod val="75000"/>
                          </a:schemeClr>
                        </a:solidFill>
                        <a:effectLst/>
                        <a:latin typeface="Simplified Arabic" panose="02020603050405020304" pitchFamily="18" charset="-78"/>
                        <a:cs typeface="Simplified Arabic" panose="02020603050405020304" pitchFamily="18" charset="-78"/>
                      </a:endParaRPr>
                    </a:p>
                    <a:p>
                      <a:pPr marL="0" marR="0" indent="0" algn="r" defTabSz="914400" rtl="1" eaLnBrk="1" fontAlgn="auto" latinLnBrk="0" hangingPunct="1">
                        <a:lnSpc>
                          <a:spcPct val="107000"/>
                        </a:lnSpc>
                        <a:spcBef>
                          <a:spcPts val="0"/>
                        </a:spcBef>
                        <a:spcAft>
                          <a:spcPts val="0"/>
                        </a:spcAft>
                        <a:buClrTx/>
                        <a:buSzTx/>
                        <a:buFontTx/>
                        <a:buChar char="-"/>
                        <a:tabLst/>
                        <a:defRPr/>
                      </a:pPr>
                      <a:r>
                        <a:rPr lang="ar-DZ" sz="1600" b="0" dirty="0" smtClean="0">
                          <a:solidFill>
                            <a:schemeClr val="accent1">
                              <a:lumMod val="75000"/>
                            </a:schemeClr>
                          </a:solidFill>
                          <a:effectLst/>
                          <a:latin typeface="Simplified Arabic" panose="02020603050405020304" pitchFamily="18" charset="-78"/>
                          <a:cs typeface="Simplified Arabic" panose="02020603050405020304" pitchFamily="18" charset="-78"/>
                        </a:rPr>
                        <a:t>أن يفسر</a:t>
                      </a:r>
                      <a:r>
                        <a:rPr lang="ar-DZ" sz="1600" b="0" baseline="0" dirty="0" smtClean="0">
                          <a:solidFill>
                            <a:schemeClr val="accent1">
                              <a:lumMod val="75000"/>
                            </a:schemeClr>
                          </a:solidFill>
                          <a:effectLst/>
                          <a:latin typeface="Simplified Arabic" panose="02020603050405020304" pitchFamily="18" charset="-78"/>
                          <a:cs typeface="Simplified Arabic" panose="02020603050405020304" pitchFamily="18" charset="-78"/>
                        </a:rPr>
                        <a:t> ويقيم ويناقش كل مايتعلق بالابستمولوجيا و تخطي مراحل الفكر الفلسفي</a:t>
                      </a:r>
                      <a:endParaRPr lang="fr-FR" sz="1800" b="1" kern="1200" dirty="0" smtClean="0">
                        <a:solidFill>
                          <a:schemeClr val="lt1"/>
                        </a:solidFill>
                        <a:latin typeface="+mn-lt"/>
                        <a:ea typeface="+mn-ea"/>
                        <a:cs typeface="+mn-cs"/>
                      </a:endParaRPr>
                    </a:p>
                    <a:p>
                      <a:pPr algn="r" rtl="1">
                        <a:lnSpc>
                          <a:spcPct val="107000"/>
                        </a:lnSpc>
                        <a:spcAft>
                          <a:spcPts val="0"/>
                        </a:spcAft>
                      </a:pPr>
                      <a:endParaRPr lang="fr-FR" sz="1600" b="0" dirty="0">
                        <a:solidFill>
                          <a:schemeClr val="accent1">
                            <a:lumMod val="75000"/>
                          </a:schemeClr>
                        </a:solidFill>
                        <a:effectLst/>
                        <a:latin typeface="Simplified Arabic" panose="02020603050405020304" pitchFamily="18" charset="-78"/>
                        <a:cs typeface="Simplified Arabic" panose="02020603050405020304" pitchFamily="18" charset="-78"/>
                      </a:endParaRPr>
                    </a:p>
                  </a:txBody>
                  <a:tcPr marL="68580" marR="68580" marT="0" marB="0">
                    <a:solidFill>
                      <a:srgbClr val="E791A5"/>
                    </a:solidFill>
                  </a:tcPr>
                </a:tc>
              </a:tr>
              <a:tr h="3139150">
                <a:tc>
                  <a:txBody>
                    <a:bodyPr/>
                    <a:lstStyle/>
                    <a:p>
                      <a:pPr algn="ctr" rtl="1">
                        <a:lnSpc>
                          <a:spcPct val="107000"/>
                        </a:lnSpc>
                        <a:spcAft>
                          <a:spcPts val="0"/>
                        </a:spcAft>
                      </a:pPr>
                      <a:r>
                        <a:rPr lang="ar-DZ" sz="1800" dirty="0">
                          <a:solidFill>
                            <a:schemeClr val="accent1">
                              <a:lumMod val="75000"/>
                            </a:schemeClr>
                          </a:solidFill>
                          <a:effectLst/>
                          <a:latin typeface="Simplified Arabic" panose="02020603050405020304" pitchFamily="18" charset="-78"/>
                          <a:cs typeface="Simplified Arabic" panose="02020603050405020304" pitchFamily="18" charset="-78"/>
                        </a:rPr>
                        <a:t>الهدف الخاص 4: </a:t>
                      </a:r>
                      <a:r>
                        <a:rPr lang="ar-DZ" sz="1800" dirty="0" smtClean="0">
                          <a:solidFill>
                            <a:schemeClr val="accent1">
                              <a:lumMod val="75000"/>
                            </a:schemeClr>
                          </a:solidFill>
                          <a:effectLst/>
                          <a:latin typeface="Simplified Arabic" panose="02020603050405020304" pitchFamily="18" charset="-78"/>
                          <a:cs typeface="Simplified Arabic" panose="02020603050405020304" pitchFamily="18" charset="-78"/>
                        </a:rPr>
                        <a:t>أن يصل</a:t>
                      </a:r>
                      <a:r>
                        <a:rPr lang="ar-DZ" sz="1800" baseline="0" dirty="0" smtClean="0">
                          <a:solidFill>
                            <a:schemeClr val="accent1">
                              <a:lumMod val="75000"/>
                            </a:schemeClr>
                          </a:solidFill>
                          <a:effectLst/>
                          <a:latin typeface="Simplified Arabic" panose="02020603050405020304" pitchFamily="18" charset="-78"/>
                          <a:cs typeface="Simplified Arabic" panose="02020603050405020304" pitchFamily="18" charset="-78"/>
                        </a:rPr>
                        <a:t> في النهاية الى  التحكم في خطوات المنهج العلمي للعلوم الاجتماعية</a:t>
                      </a:r>
                      <a:endParaRPr lang="ar-DZ" sz="1800" dirty="0" smtClean="0">
                        <a:solidFill>
                          <a:schemeClr val="accent1">
                            <a:lumMod val="75000"/>
                          </a:schemeClr>
                        </a:solidFill>
                        <a:effectLst/>
                        <a:latin typeface="Simplified Arabic" panose="02020603050405020304" pitchFamily="18" charset="-78"/>
                        <a:cs typeface="Simplified Arabic" panose="02020603050405020304" pitchFamily="18" charset="-78"/>
                      </a:endParaRPr>
                    </a:p>
                    <a:p>
                      <a:pPr algn="ctr" rtl="1">
                        <a:lnSpc>
                          <a:spcPct val="107000"/>
                        </a:lnSpc>
                        <a:spcAft>
                          <a:spcPts val="0"/>
                        </a:spcAft>
                      </a:pPr>
                      <a:endParaRPr lang="ar-DZ" sz="1800" dirty="0" smtClean="0">
                        <a:solidFill>
                          <a:schemeClr val="accent1">
                            <a:lumMod val="75000"/>
                          </a:schemeClr>
                        </a:solidFill>
                        <a:effectLst/>
                        <a:latin typeface="Simplified Arabic" panose="02020603050405020304" pitchFamily="18" charset="-78"/>
                        <a:cs typeface="Simplified Arabic" panose="02020603050405020304" pitchFamily="18" charset="-78"/>
                      </a:endParaRPr>
                    </a:p>
                    <a:p>
                      <a:pPr marL="285750" indent="-285750" algn="r" rtl="1">
                        <a:lnSpc>
                          <a:spcPct val="107000"/>
                        </a:lnSpc>
                        <a:spcAft>
                          <a:spcPts val="0"/>
                        </a:spcAft>
                        <a:buFontTx/>
                        <a:buChar char="-"/>
                      </a:pPr>
                      <a:r>
                        <a:rPr lang="ar-DZ" sz="1600" b="0" dirty="0" smtClean="0">
                          <a:solidFill>
                            <a:schemeClr val="accent1">
                              <a:lumMod val="75000"/>
                            </a:schemeClr>
                          </a:solidFill>
                          <a:effectLst/>
                          <a:latin typeface="Simplified Arabic" panose="02020603050405020304" pitchFamily="18" charset="-78"/>
                          <a:cs typeface="Simplified Arabic" panose="02020603050405020304" pitchFamily="18" charset="-78"/>
                        </a:rPr>
                        <a:t>أن </a:t>
                      </a:r>
                      <a:r>
                        <a:rPr lang="ar-DZ" sz="1600" b="0" dirty="0">
                          <a:solidFill>
                            <a:schemeClr val="accent1">
                              <a:lumMod val="75000"/>
                            </a:schemeClr>
                          </a:solidFill>
                          <a:effectLst/>
                          <a:latin typeface="Simplified Arabic" panose="02020603050405020304" pitchFamily="18" charset="-78"/>
                          <a:cs typeface="Simplified Arabic" panose="02020603050405020304" pitchFamily="18" charset="-78"/>
                        </a:rPr>
                        <a:t>يحدد </a:t>
                      </a:r>
                      <a:r>
                        <a:rPr lang="ar-DZ" sz="1600" b="0" dirty="0" smtClean="0">
                          <a:solidFill>
                            <a:schemeClr val="accent1">
                              <a:lumMod val="75000"/>
                            </a:schemeClr>
                          </a:solidFill>
                          <a:effectLst/>
                          <a:latin typeface="Simplified Arabic" panose="02020603050405020304" pitchFamily="18" charset="-78"/>
                          <a:cs typeface="Simplified Arabic" panose="02020603050405020304" pitchFamily="18" charset="-78"/>
                        </a:rPr>
                        <a:t>واقع</a:t>
                      </a:r>
                      <a:r>
                        <a:rPr lang="ar-DZ" sz="1600" b="0" baseline="0" dirty="0" smtClean="0">
                          <a:solidFill>
                            <a:schemeClr val="accent1">
                              <a:lumMod val="75000"/>
                            </a:schemeClr>
                          </a:solidFill>
                          <a:effectLst/>
                          <a:latin typeface="Simplified Arabic" panose="02020603050405020304" pitchFamily="18" charset="-78"/>
                          <a:cs typeface="Simplified Arabic" panose="02020603050405020304" pitchFamily="18" charset="-78"/>
                        </a:rPr>
                        <a:t> توظيف المدارس المنهجية الكبرى في البحوث الاجتماعية</a:t>
                      </a:r>
                      <a:endParaRPr lang="ar-DZ" sz="1600" b="0" dirty="0" smtClean="0">
                        <a:solidFill>
                          <a:schemeClr val="accent1">
                            <a:lumMod val="75000"/>
                          </a:schemeClr>
                        </a:solidFill>
                        <a:effectLst/>
                        <a:latin typeface="Simplified Arabic" panose="02020603050405020304" pitchFamily="18" charset="-78"/>
                        <a:cs typeface="Simplified Arabic" panose="02020603050405020304" pitchFamily="18" charset="-78"/>
                      </a:endParaRPr>
                    </a:p>
                    <a:p>
                      <a:pPr marL="285750" indent="-285750" algn="r" rtl="1">
                        <a:lnSpc>
                          <a:spcPct val="107000"/>
                        </a:lnSpc>
                        <a:spcAft>
                          <a:spcPts val="0"/>
                        </a:spcAft>
                        <a:buFontTx/>
                        <a:buChar char="-"/>
                      </a:pPr>
                      <a:r>
                        <a:rPr lang="ar-DZ" sz="1600" b="0" dirty="0" smtClean="0">
                          <a:solidFill>
                            <a:schemeClr val="accent1">
                              <a:lumMod val="75000"/>
                            </a:schemeClr>
                          </a:solidFill>
                          <a:effectLst/>
                          <a:latin typeface="Simplified Arabic" panose="02020603050405020304" pitchFamily="18" charset="-78"/>
                          <a:cs typeface="Simplified Arabic" panose="02020603050405020304" pitchFamily="18" charset="-78"/>
                        </a:rPr>
                        <a:t>أن يصف طرق</a:t>
                      </a:r>
                      <a:r>
                        <a:rPr lang="ar-DZ" sz="1600" b="0" baseline="0" dirty="0" smtClean="0">
                          <a:solidFill>
                            <a:schemeClr val="accent1">
                              <a:lumMod val="75000"/>
                            </a:schemeClr>
                          </a:solidFill>
                          <a:effectLst/>
                          <a:latin typeface="Simplified Arabic" panose="02020603050405020304" pitchFamily="18" charset="-78"/>
                          <a:cs typeface="Simplified Arabic" panose="02020603050405020304" pitchFamily="18" charset="-78"/>
                        </a:rPr>
                        <a:t> اسقاط المناهج المذكورة في السياق الاجتماعي لجزائري </a:t>
                      </a:r>
                      <a:r>
                        <a:rPr lang="ar-DZ" sz="1600" b="0" dirty="0" smtClean="0">
                          <a:solidFill>
                            <a:schemeClr val="accent1">
                              <a:lumMod val="75000"/>
                            </a:schemeClr>
                          </a:solidFill>
                          <a:effectLst/>
                          <a:latin typeface="Simplified Arabic" panose="02020603050405020304" pitchFamily="18" charset="-78"/>
                          <a:cs typeface="Simplified Arabic" panose="02020603050405020304" pitchFamily="18" charset="-78"/>
                        </a:rPr>
                        <a:t>.</a:t>
                      </a:r>
                    </a:p>
                    <a:p>
                      <a:pPr marL="285750" indent="-285750" algn="r" rtl="1">
                        <a:lnSpc>
                          <a:spcPct val="107000"/>
                        </a:lnSpc>
                        <a:spcAft>
                          <a:spcPts val="0"/>
                        </a:spcAft>
                        <a:buFontTx/>
                        <a:buChar char="-"/>
                      </a:pPr>
                      <a:r>
                        <a:rPr lang="ar-DZ" sz="1600" b="0" dirty="0" smtClean="0">
                          <a:solidFill>
                            <a:schemeClr val="accent1">
                              <a:lumMod val="75000"/>
                            </a:schemeClr>
                          </a:solidFill>
                          <a:effectLst/>
                          <a:latin typeface="Simplified Arabic" panose="02020603050405020304" pitchFamily="18" charset="-78"/>
                          <a:cs typeface="Simplified Arabic" panose="02020603050405020304" pitchFamily="18" charset="-78"/>
                        </a:rPr>
                        <a:t>أن </a:t>
                      </a:r>
                      <a:r>
                        <a:rPr lang="ar-DZ" sz="1600" b="0" dirty="0">
                          <a:solidFill>
                            <a:schemeClr val="accent1">
                              <a:lumMod val="75000"/>
                            </a:schemeClr>
                          </a:solidFill>
                          <a:effectLst/>
                          <a:latin typeface="Simplified Arabic" panose="02020603050405020304" pitchFamily="18" charset="-78"/>
                          <a:cs typeface="Simplified Arabic" panose="02020603050405020304" pitchFamily="18" charset="-78"/>
                        </a:rPr>
                        <a:t>يقيس نسبة تمكنه من تطبيق </a:t>
                      </a:r>
                      <a:r>
                        <a:rPr lang="ar-DZ" sz="1600" b="0" dirty="0" smtClean="0">
                          <a:solidFill>
                            <a:schemeClr val="accent1">
                              <a:lumMod val="75000"/>
                            </a:schemeClr>
                          </a:solidFill>
                          <a:effectLst/>
                          <a:latin typeface="Simplified Arabic" panose="02020603050405020304" pitchFamily="18" charset="-78"/>
                          <a:cs typeface="Simplified Arabic" panose="02020603050405020304" pitchFamily="18" charset="-78"/>
                        </a:rPr>
                        <a:t>هاته</a:t>
                      </a:r>
                      <a:r>
                        <a:rPr lang="ar-DZ" sz="1600" b="0" baseline="0" dirty="0" smtClean="0">
                          <a:solidFill>
                            <a:schemeClr val="accent1">
                              <a:lumMod val="75000"/>
                            </a:schemeClr>
                          </a:solidFill>
                          <a:effectLst/>
                          <a:latin typeface="Simplified Arabic" panose="02020603050405020304" pitchFamily="18" charset="-78"/>
                          <a:cs typeface="Simplified Arabic" panose="02020603050405020304" pitchFamily="18" charset="-78"/>
                        </a:rPr>
                        <a:t> المناهج على أرض الواقع الاجتماعي الجزائري </a:t>
                      </a:r>
                      <a:r>
                        <a:rPr lang="ar-DZ" sz="1600" b="0" dirty="0" smtClean="0">
                          <a:solidFill>
                            <a:schemeClr val="accent1">
                              <a:lumMod val="75000"/>
                            </a:schemeClr>
                          </a:solidFill>
                          <a:effectLst/>
                          <a:latin typeface="Simplified Arabic" panose="02020603050405020304" pitchFamily="18" charset="-78"/>
                          <a:cs typeface="Simplified Arabic" panose="02020603050405020304" pitchFamily="18" charset="-78"/>
                        </a:rPr>
                        <a:t>من </a:t>
                      </a:r>
                      <a:r>
                        <a:rPr lang="ar-DZ" sz="1600" b="0" dirty="0">
                          <a:solidFill>
                            <a:schemeClr val="accent1">
                              <a:lumMod val="75000"/>
                            </a:schemeClr>
                          </a:solidFill>
                          <a:effectLst/>
                          <a:latin typeface="Simplified Arabic" panose="02020603050405020304" pitchFamily="18" charset="-78"/>
                          <a:cs typeface="Simplified Arabic" panose="02020603050405020304" pitchFamily="18" charset="-78"/>
                        </a:rPr>
                        <a:t>عدمها </a:t>
                      </a:r>
                      <a:endParaRPr lang="fr-FR" sz="1600" b="0" dirty="0">
                        <a:solidFill>
                          <a:schemeClr val="accent1">
                            <a:lumMod val="75000"/>
                          </a:schemeClr>
                        </a:solidFill>
                        <a:effectLst/>
                        <a:latin typeface="Simplified Arabic" panose="02020603050405020304" pitchFamily="18" charset="-78"/>
                        <a:cs typeface="Simplified Arabic" panose="02020603050405020304" pitchFamily="18" charset="-78"/>
                      </a:endParaRPr>
                    </a:p>
                    <a:p>
                      <a:pPr algn="ctr">
                        <a:lnSpc>
                          <a:spcPct val="107000"/>
                        </a:lnSpc>
                        <a:spcAft>
                          <a:spcPts val="0"/>
                        </a:spcAft>
                      </a:pPr>
                      <a:r>
                        <a:rPr lang="fr-FR" sz="1100" dirty="0">
                          <a:solidFill>
                            <a:schemeClr val="accent1">
                              <a:lumMod val="75000"/>
                            </a:schemeClr>
                          </a:solidFill>
                          <a:effectLst/>
                        </a:rPr>
                        <a:t> </a:t>
                      </a:r>
                      <a:endParaRPr lang="fr-FR" sz="1100" dirty="0">
                        <a:solidFill>
                          <a:schemeClr val="accent1">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accent3">
                        <a:lumMod val="40000"/>
                        <a:lumOff val="60000"/>
                        <a:alpha val="40000"/>
                      </a:schemeClr>
                    </a:solidFill>
                  </a:tcPr>
                </a:tc>
                <a:tc>
                  <a:txBody>
                    <a:bodyPr/>
                    <a:lstStyle/>
                    <a:p>
                      <a:pPr algn="ctr" rtl="1">
                        <a:lnSpc>
                          <a:spcPct val="107000"/>
                        </a:lnSpc>
                        <a:spcAft>
                          <a:spcPts val="0"/>
                        </a:spcAft>
                      </a:pPr>
                      <a:r>
                        <a:rPr lang="ar-DZ" sz="1800" b="1" dirty="0">
                          <a:solidFill>
                            <a:schemeClr val="accent1">
                              <a:lumMod val="75000"/>
                            </a:schemeClr>
                          </a:solidFill>
                          <a:effectLst/>
                          <a:latin typeface="Simplified Arabic" panose="02020603050405020304" pitchFamily="18" charset="-78"/>
                          <a:cs typeface="Simplified Arabic" panose="02020603050405020304" pitchFamily="18" charset="-78"/>
                        </a:rPr>
                        <a:t>الهدف الخاص 3: أن </a:t>
                      </a:r>
                      <a:r>
                        <a:rPr lang="ar-DZ" sz="1800" b="1" dirty="0" smtClean="0">
                          <a:solidFill>
                            <a:schemeClr val="accent1">
                              <a:lumMod val="75000"/>
                            </a:schemeClr>
                          </a:solidFill>
                          <a:effectLst/>
                          <a:latin typeface="Simplified Arabic" panose="02020603050405020304" pitchFamily="18" charset="-78"/>
                          <a:cs typeface="Simplified Arabic" panose="02020603050405020304" pitchFamily="18" charset="-78"/>
                        </a:rPr>
                        <a:t>يحدد</a:t>
                      </a:r>
                      <a:r>
                        <a:rPr lang="ar-DZ" sz="1800" b="1" baseline="0" dirty="0" smtClean="0">
                          <a:solidFill>
                            <a:schemeClr val="accent1">
                              <a:lumMod val="75000"/>
                            </a:schemeClr>
                          </a:solidFill>
                          <a:effectLst/>
                          <a:latin typeface="Simplified Arabic" panose="02020603050405020304" pitchFamily="18" charset="-78"/>
                          <a:cs typeface="Simplified Arabic" panose="02020603050405020304" pitchFamily="18" charset="-78"/>
                        </a:rPr>
                        <a:t> أوجه الشبه والاختلاف بين  كلا من البحوث الكمية و البحوث الكيفية وغيرها من المناهج </a:t>
                      </a:r>
                      <a:endParaRPr lang="ar-DZ" sz="1800" b="1" dirty="0" smtClean="0">
                        <a:solidFill>
                          <a:schemeClr val="accent1">
                            <a:lumMod val="75000"/>
                          </a:schemeClr>
                        </a:solidFill>
                        <a:effectLst/>
                        <a:latin typeface="Simplified Arabic" panose="02020603050405020304" pitchFamily="18" charset="-78"/>
                        <a:cs typeface="Simplified Arabic" panose="02020603050405020304" pitchFamily="18" charset="-78"/>
                      </a:endParaRPr>
                    </a:p>
                    <a:p>
                      <a:pPr algn="ctr" rtl="1">
                        <a:lnSpc>
                          <a:spcPct val="107000"/>
                        </a:lnSpc>
                        <a:spcAft>
                          <a:spcPts val="0"/>
                        </a:spcAft>
                      </a:pPr>
                      <a:endParaRPr lang="fr-FR" sz="1800" b="1" dirty="0">
                        <a:solidFill>
                          <a:schemeClr val="accent1">
                            <a:lumMod val="75000"/>
                          </a:schemeClr>
                        </a:solidFill>
                        <a:effectLst/>
                        <a:latin typeface="Simplified Arabic" panose="02020603050405020304" pitchFamily="18" charset="-78"/>
                        <a:cs typeface="Simplified Arabic" panose="02020603050405020304" pitchFamily="18" charset="-78"/>
                      </a:endParaRPr>
                    </a:p>
                    <a:p>
                      <a:pPr algn="r" rtl="1">
                        <a:lnSpc>
                          <a:spcPct val="107000"/>
                        </a:lnSpc>
                        <a:spcAft>
                          <a:spcPts val="0"/>
                        </a:spcAft>
                      </a:pPr>
                      <a:r>
                        <a:rPr lang="ar-DZ" sz="1600" dirty="0">
                          <a:solidFill>
                            <a:schemeClr val="accent1">
                              <a:lumMod val="75000"/>
                            </a:schemeClr>
                          </a:solidFill>
                          <a:effectLst/>
                          <a:latin typeface="Simplified Arabic" panose="02020603050405020304" pitchFamily="18" charset="-78"/>
                          <a:cs typeface="Simplified Arabic" panose="02020603050405020304" pitchFamily="18" charset="-78"/>
                        </a:rPr>
                        <a:t>- أن </a:t>
                      </a:r>
                      <a:r>
                        <a:rPr lang="ar-DZ" sz="1600" dirty="0" smtClean="0">
                          <a:solidFill>
                            <a:schemeClr val="accent1">
                              <a:lumMod val="75000"/>
                            </a:schemeClr>
                          </a:solidFill>
                          <a:effectLst/>
                          <a:latin typeface="Simplified Arabic" panose="02020603050405020304" pitchFamily="18" charset="-78"/>
                          <a:cs typeface="Simplified Arabic" panose="02020603050405020304" pitchFamily="18" charset="-78"/>
                        </a:rPr>
                        <a:t>يفرق</a:t>
                      </a:r>
                      <a:r>
                        <a:rPr lang="ar-DZ" sz="1600" baseline="0" dirty="0" smtClean="0">
                          <a:solidFill>
                            <a:schemeClr val="accent1">
                              <a:lumMod val="75000"/>
                            </a:schemeClr>
                          </a:solidFill>
                          <a:effectLst/>
                          <a:latin typeface="Simplified Arabic" panose="02020603050405020304" pitchFamily="18" charset="-78"/>
                          <a:cs typeface="Simplified Arabic" panose="02020603050405020304" pitchFamily="18" charset="-78"/>
                        </a:rPr>
                        <a:t> بين أهم المناهج المتبعة</a:t>
                      </a:r>
                      <a:r>
                        <a:rPr lang="ar-DZ" sz="1600" dirty="0" smtClean="0">
                          <a:solidFill>
                            <a:schemeClr val="accent1">
                              <a:lumMod val="75000"/>
                            </a:schemeClr>
                          </a:solidFill>
                          <a:effectLst/>
                          <a:latin typeface="Simplified Arabic" panose="02020603050405020304" pitchFamily="18" charset="-78"/>
                          <a:cs typeface="Simplified Arabic" panose="02020603050405020304" pitchFamily="18" charset="-78"/>
                        </a:rPr>
                        <a:t>.</a:t>
                      </a:r>
                      <a:endParaRPr lang="fr-FR" sz="1600" dirty="0">
                        <a:solidFill>
                          <a:schemeClr val="accent1">
                            <a:lumMod val="75000"/>
                          </a:schemeClr>
                        </a:solidFill>
                        <a:effectLst/>
                        <a:latin typeface="Simplified Arabic" panose="02020603050405020304" pitchFamily="18" charset="-78"/>
                        <a:cs typeface="Simplified Arabic" panose="02020603050405020304" pitchFamily="18" charset="-78"/>
                      </a:endParaRPr>
                    </a:p>
                    <a:p>
                      <a:pPr algn="r" rtl="1">
                        <a:lnSpc>
                          <a:spcPct val="107000"/>
                        </a:lnSpc>
                        <a:spcAft>
                          <a:spcPts val="0"/>
                        </a:spcAft>
                      </a:pPr>
                      <a:r>
                        <a:rPr lang="ar-DZ" sz="1600" dirty="0">
                          <a:solidFill>
                            <a:schemeClr val="accent1">
                              <a:lumMod val="75000"/>
                            </a:schemeClr>
                          </a:solidFill>
                          <a:effectLst/>
                          <a:latin typeface="Simplified Arabic" panose="02020603050405020304" pitchFamily="18" charset="-78"/>
                          <a:cs typeface="Simplified Arabic" panose="02020603050405020304" pitchFamily="18" charset="-78"/>
                        </a:rPr>
                        <a:t>- أن </a:t>
                      </a:r>
                      <a:r>
                        <a:rPr lang="ar-DZ" sz="1600" dirty="0" smtClean="0">
                          <a:solidFill>
                            <a:schemeClr val="accent1">
                              <a:lumMod val="75000"/>
                            </a:schemeClr>
                          </a:solidFill>
                          <a:effectLst/>
                          <a:latin typeface="Simplified Arabic" panose="02020603050405020304" pitchFamily="18" charset="-78"/>
                          <a:cs typeface="Simplified Arabic" panose="02020603050405020304" pitchFamily="18" charset="-78"/>
                        </a:rPr>
                        <a:t>يستخرج أوجه</a:t>
                      </a:r>
                      <a:r>
                        <a:rPr lang="ar-DZ" sz="1600" baseline="0" dirty="0" smtClean="0">
                          <a:solidFill>
                            <a:schemeClr val="accent1">
                              <a:lumMod val="75000"/>
                            </a:schemeClr>
                          </a:solidFill>
                          <a:effectLst/>
                          <a:latin typeface="Simplified Arabic" panose="02020603050405020304" pitchFamily="18" charset="-78"/>
                          <a:cs typeface="Simplified Arabic" panose="02020603050405020304" pitchFamily="18" charset="-78"/>
                        </a:rPr>
                        <a:t> الاتفاق والاختلاف بين البحوث الكمية و الكيفية </a:t>
                      </a:r>
                      <a:r>
                        <a:rPr lang="ar-DZ" sz="1600" dirty="0" smtClean="0">
                          <a:solidFill>
                            <a:schemeClr val="accent1">
                              <a:lumMod val="75000"/>
                            </a:schemeClr>
                          </a:solidFill>
                          <a:effectLst/>
                          <a:latin typeface="Simplified Arabic" panose="02020603050405020304" pitchFamily="18" charset="-78"/>
                          <a:cs typeface="Simplified Arabic" panose="02020603050405020304" pitchFamily="18" charset="-78"/>
                        </a:rPr>
                        <a:t>.</a:t>
                      </a:r>
                      <a:endParaRPr lang="fr-FR" sz="1600" dirty="0">
                        <a:solidFill>
                          <a:schemeClr val="accent1">
                            <a:lumMod val="75000"/>
                          </a:schemeClr>
                        </a:solidFill>
                        <a:effectLst/>
                        <a:latin typeface="Simplified Arabic" panose="02020603050405020304" pitchFamily="18" charset="-78"/>
                        <a:cs typeface="Simplified Arabic" panose="02020603050405020304" pitchFamily="18" charset="-78"/>
                      </a:endParaRPr>
                    </a:p>
                    <a:p>
                      <a:pPr algn="r" rtl="1">
                        <a:lnSpc>
                          <a:spcPct val="107000"/>
                        </a:lnSpc>
                        <a:spcAft>
                          <a:spcPts val="0"/>
                        </a:spcAft>
                      </a:pPr>
                      <a:r>
                        <a:rPr lang="ar-DZ" sz="1600" dirty="0">
                          <a:solidFill>
                            <a:schemeClr val="accent1">
                              <a:lumMod val="75000"/>
                            </a:schemeClr>
                          </a:solidFill>
                          <a:effectLst/>
                          <a:latin typeface="Simplified Arabic" panose="02020603050405020304" pitchFamily="18" charset="-78"/>
                          <a:cs typeface="Simplified Arabic" panose="02020603050405020304" pitchFamily="18" charset="-78"/>
                        </a:rPr>
                        <a:t>- أن </a:t>
                      </a:r>
                      <a:r>
                        <a:rPr lang="ar-DZ" sz="1600" dirty="0" smtClean="0">
                          <a:solidFill>
                            <a:schemeClr val="accent1">
                              <a:lumMod val="75000"/>
                            </a:schemeClr>
                          </a:solidFill>
                          <a:effectLst/>
                          <a:latin typeface="Simplified Arabic" panose="02020603050405020304" pitchFamily="18" charset="-78"/>
                          <a:cs typeface="Simplified Arabic" panose="02020603050405020304" pitchFamily="18" charset="-78"/>
                        </a:rPr>
                        <a:t>يتمكن</a:t>
                      </a:r>
                      <a:r>
                        <a:rPr lang="ar-DZ" sz="1600" baseline="0" dirty="0" smtClean="0">
                          <a:solidFill>
                            <a:schemeClr val="accent1">
                              <a:lumMod val="75000"/>
                            </a:schemeClr>
                          </a:solidFill>
                          <a:effectLst/>
                          <a:latin typeface="Simplified Arabic" panose="02020603050405020304" pitchFamily="18" charset="-78"/>
                          <a:cs typeface="Simplified Arabic" panose="02020603050405020304" pitchFamily="18" charset="-78"/>
                        </a:rPr>
                        <a:t> من عملية اسقاط المناعج على أهم الموضوعات الاجتماعية</a:t>
                      </a:r>
                      <a:endParaRPr lang="fr-FR" sz="1600" dirty="0">
                        <a:solidFill>
                          <a:schemeClr val="accent1">
                            <a:lumMod val="75000"/>
                          </a:schemeClr>
                        </a:solidFill>
                        <a:effectLst/>
                        <a:latin typeface="Simplified Arabic" panose="02020603050405020304" pitchFamily="18" charset="-78"/>
                        <a:cs typeface="Simplified Arabic" panose="02020603050405020304" pitchFamily="18" charset="-78"/>
                      </a:endParaRPr>
                    </a:p>
                    <a:p>
                      <a:pPr algn="ctr">
                        <a:lnSpc>
                          <a:spcPct val="107000"/>
                        </a:lnSpc>
                        <a:spcAft>
                          <a:spcPts val="0"/>
                        </a:spcAft>
                      </a:pPr>
                      <a:r>
                        <a:rPr lang="fr-FR" sz="1600" dirty="0">
                          <a:solidFill>
                            <a:schemeClr val="accent1">
                              <a:lumMod val="75000"/>
                            </a:schemeClr>
                          </a:solidFill>
                          <a:effectLst/>
                          <a:latin typeface="Simplified Arabic" panose="02020603050405020304" pitchFamily="18" charset="-78"/>
                          <a:cs typeface="Simplified Arabic" panose="02020603050405020304" pitchFamily="18" charset="-78"/>
                        </a:rPr>
                        <a:t> </a:t>
                      </a:r>
                      <a:endParaRPr lang="fr-FR" sz="1600" dirty="0">
                        <a:solidFill>
                          <a:schemeClr val="accent1">
                            <a:lumMod val="75000"/>
                          </a:schemeClr>
                        </a:solidFill>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solidFill>
                      <a:srgbClr val="00B0F0">
                        <a:alpha val="40000"/>
                      </a:srgbClr>
                    </a:solidFill>
                  </a:tcPr>
                </a:tc>
              </a:tr>
            </a:tbl>
          </a:graphicData>
        </a:graphic>
      </p:graphicFrame>
      <p:pic>
        <p:nvPicPr>
          <p:cNvPr id="8" name="Imag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39470" y="1064649"/>
            <a:ext cx="1952530" cy="4220045"/>
          </a:xfrm>
          <a:prstGeom prst="rect">
            <a:avLst/>
          </a:prstGeom>
          <a:ln w="38100">
            <a:solidFill>
              <a:schemeClr val="accent2"/>
            </a:solidFill>
          </a:ln>
        </p:spPr>
      </p:pic>
      <p:pic>
        <p:nvPicPr>
          <p:cNvPr id="7169" name="Picture 1"/>
          <p:cNvPicPr>
            <a:picLocks noChangeAspect="1" noChangeArrowheads="1"/>
          </p:cNvPicPr>
          <p:nvPr/>
        </p:nvPicPr>
        <p:blipFill>
          <a:blip r:embed="rId5"/>
          <a:srcRect/>
          <a:stretch>
            <a:fillRect/>
          </a:stretch>
        </p:blipFill>
        <p:spPr bwMode="auto">
          <a:xfrm>
            <a:off x="10196944" y="5284694"/>
            <a:ext cx="1995055" cy="3576918"/>
          </a:xfrm>
          <a:prstGeom prst="rect">
            <a:avLst/>
          </a:prstGeom>
          <a:noFill/>
          <a:ln w="9525">
            <a:noFill/>
            <a:miter lim="800000"/>
            <a:headEnd/>
            <a:tailEnd/>
          </a:ln>
          <a:effectLst/>
        </p:spPr>
      </p:pic>
      <p:pic>
        <p:nvPicPr>
          <p:cNvPr id="7170" name="Picture 2"/>
          <p:cNvPicPr>
            <a:picLocks noGrp="1" noChangeAspect="1" noChangeArrowheads="1"/>
          </p:cNvPicPr>
          <p:nvPr>
            <p:ph idx="1"/>
          </p:nvPr>
        </p:nvPicPr>
        <p:blipFill>
          <a:blip r:embed="rId6"/>
          <a:srcRect/>
          <a:stretch>
            <a:fillRect/>
          </a:stretch>
        </p:blipFill>
        <p:spPr bwMode="auto">
          <a:xfrm>
            <a:off x="0" y="138546"/>
            <a:ext cx="7148945" cy="831272"/>
          </a:xfrm>
          <a:prstGeom prst="rect">
            <a:avLst/>
          </a:prstGeom>
          <a:noFill/>
          <a:ln w="9525">
            <a:noFill/>
            <a:miter lim="800000"/>
            <a:headEnd/>
            <a:tailEnd/>
          </a:ln>
          <a:effectLst/>
        </p:spPr>
      </p:pic>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242304930"/>
      </p:ext>
    </p:extLst>
  </p:cSld>
  <p:clrMapOvr>
    <a:masterClrMapping/>
  </p:clrMapOvr>
  <p:transition spd="slow" advTm="41059"/>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033656" y="66011"/>
            <a:ext cx="4158343" cy="914400"/>
          </a:xfrm>
          <a:solidFill>
            <a:schemeClr val="accent2">
              <a:lumMod val="60000"/>
              <a:lumOff val="40000"/>
            </a:schemeClr>
          </a:solidFill>
          <a:ln>
            <a:solidFill>
              <a:srgbClr val="FFC000"/>
            </a:solidFill>
          </a:ln>
        </p:spPr>
        <p:txBody>
          <a:bodyPr>
            <a:normAutofit/>
          </a:bodyPr>
          <a:lstStyle/>
          <a:p>
            <a:pPr algn="ctr" rtl="1"/>
            <a:r>
              <a:rPr lang="ar-DZ" dirty="0" smtClean="0"/>
              <a:t>ملخص حول المقياس </a:t>
            </a:r>
            <a:endParaRPr lang="fr-FR" dirty="0"/>
          </a:p>
        </p:txBody>
      </p:sp>
      <p:sp>
        <p:nvSpPr>
          <p:cNvPr id="6" name="AutoShape 2" descr="http://elearning.univ-bouira.dz/pluginfile.php/183423/course/section/46650/Bi8C.gif"/>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dirty="0"/>
          </a:p>
        </p:txBody>
      </p:sp>
      <p:sp>
        <p:nvSpPr>
          <p:cNvPr id="4" name="Rectangle 3"/>
          <p:cNvSpPr/>
          <p:nvPr/>
        </p:nvSpPr>
        <p:spPr>
          <a:xfrm>
            <a:off x="0" y="2277860"/>
            <a:ext cx="12154676" cy="1200329"/>
          </a:xfrm>
          <a:prstGeom prst="rect">
            <a:avLst/>
          </a:prstGeom>
        </p:spPr>
        <p:txBody>
          <a:bodyPr wrap="square">
            <a:spAutoFit/>
          </a:bodyPr>
          <a:lstStyle/>
          <a:p>
            <a:pPr algn="just" rtl="1"/>
            <a:endParaRPr lang="ar-DZ" sz="2400" dirty="0" smtClean="0">
              <a:latin typeface="Simplified Arabic" pitchFamily="18" charset="-78"/>
              <a:cs typeface="Simplified Arabic" pitchFamily="18" charset="-78"/>
            </a:endParaRPr>
          </a:p>
          <a:p>
            <a:pPr algn="just" rtl="1"/>
            <a:endParaRPr lang="ar-DZ" sz="2400" dirty="0" smtClean="0">
              <a:latin typeface="Simplified Arabic" pitchFamily="18" charset="-78"/>
              <a:cs typeface="Simplified Arabic" pitchFamily="18" charset="-78"/>
            </a:endParaRPr>
          </a:p>
          <a:p>
            <a:pPr algn="just" rtl="1"/>
            <a:endParaRPr lang="fr-FR" sz="2400" dirty="0" smtClean="0">
              <a:latin typeface="Simplified Arabic" pitchFamily="18" charset="-78"/>
              <a:cs typeface="Simplified Arabic" pitchFamily="18" charset="-78"/>
            </a:endParaRPr>
          </a:p>
        </p:txBody>
      </p:sp>
      <p:pic>
        <p:nvPicPr>
          <p:cNvPr id="1026" name="Picture 2"/>
          <p:cNvPicPr>
            <a:picLocks noChangeAspect="1" noChangeArrowheads="1"/>
          </p:cNvPicPr>
          <p:nvPr/>
        </p:nvPicPr>
        <p:blipFill>
          <a:blip r:embed="rId4"/>
          <a:srcRect/>
          <a:stretch>
            <a:fillRect/>
          </a:stretch>
        </p:blipFill>
        <p:spPr bwMode="auto">
          <a:xfrm flipV="1">
            <a:off x="0" y="-332509"/>
            <a:ext cx="8096596" cy="1239583"/>
          </a:xfrm>
          <a:prstGeom prst="rect">
            <a:avLst/>
          </a:prstGeom>
          <a:noFill/>
          <a:ln w="9525">
            <a:noFill/>
            <a:miter lim="800000"/>
            <a:headEnd/>
            <a:tailEnd/>
          </a:ln>
          <a:effectLst/>
        </p:spPr>
      </p:pic>
      <p:sp>
        <p:nvSpPr>
          <p:cNvPr id="5" name="Rectangle 4"/>
          <p:cNvSpPr/>
          <p:nvPr/>
        </p:nvSpPr>
        <p:spPr>
          <a:xfrm>
            <a:off x="1" y="980411"/>
            <a:ext cx="12021670" cy="7598940"/>
          </a:xfrm>
          <a:prstGeom prst="rect">
            <a:avLst/>
          </a:prstGeom>
        </p:spPr>
        <p:txBody>
          <a:bodyPr wrap="square">
            <a:spAutoFit/>
          </a:bodyPr>
          <a:lstStyle/>
          <a:p>
            <a:pPr algn="ctr">
              <a:lnSpc>
                <a:spcPct val="107000"/>
              </a:lnSpc>
              <a:spcAft>
                <a:spcPts val="800"/>
              </a:spcAft>
            </a:pPr>
            <a:r>
              <a:rPr lang="ar-DZ" sz="20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 </a:t>
            </a:r>
            <a:endParaRPr lang="fr-FR" sz="1400" dirty="0">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DZ" sz="2400" dirty="0">
                <a:latin typeface="Calibri" panose="020F0502020204030204" pitchFamily="34" charset="0"/>
                <a:ea typeface="Calibri" panose="020F0502020204030204" pitchFamily="34" charset="0"/>
                <a:cs typeface="Times New Roman" panose="02020603050405020304" pitchFamily="18" charset="0"/>
              </a:rPr>
              <a:t>لطالما اختلف العلماء من حيث تصنيف مناهج البحث في العلوم الاجتماعية و لقد تم الفصل في هذه النقطة بتحديد مناهج للبحث من حيث الأدوات و الاساليب المستخدمة و كذلك من حيث الهدف من الدراسة الى كل من المنهج الوصفي ، المنهج التاريخي (الاستدلالي)، المنهج التجريبي و المنهج المقارن </a:t>
            </a:r>
            <a:r>
              <a:rPr lang="ar-DZ" sz="2400" dirty="0" smtClean="0">
                <a:latin typeface="Calibri" panose="020F0502020204030204" pitchFamily="34" charset="0"/>
                <a:ea typeface="Calibri" panose="020F0502020204030204" pitchFamily="34" charset="0"/>
                <a:cs typeface="Times New Roman" panose="02020603050405020304" pitchFamily="18" charset="0"/>
              </a:rPr>
              <a:t>.و </a:t>
            </a:r>
            <a:r>
              <a:rPr lang="ar-DZ" sz="2400" dirty="0">
                <a:latin typeface="Calibri" panose="020F0502020204030204" pitchFamily="34" charset="0"/>
                <a:ea typeface="Calibri" panose="020F0502020204030204" pitchFamily="34" charset="0"/>
                <a:cs typeface="Times New Roman" panose="02020603050405020304" pitchFamily="18" charset="0"/>
              </a:rPr>
              <a:t>يمكن اضافة كل من المنهج الاستقرائي و مناهج علمية أخرى.</a:t>
            </a:r>
            <a:endParaRPr lang="fr-FR" sz="2400" dirty="0">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DZ" sz="2400" dirty="0">
                <a:latin typeface="Calibri" panose="020F0502020204030204" pitchFamily="34" charset="0"/>
                <a:ea typeface="Calibri" panose="020F0502020204030204" pitchFamily="34" charset="0"/>
                <a:cs typeface="Times New Roman" panose="02020603050405020304" pitchFamily="18" charset="0"/>
              </a:rPr>
              <a:t>أما التصنيف الاخر لمناهج البحث في العلوم الاجتماعية فيكون على حسب نوع الدراسة أو البحث فينقسم الى المنهج الكمي ( البحوث الكمية ) و االمنهج الكيفي أو النوعي ( البحوث الكيفية أو النوعية ).</a:t>
            </a:r>
            <a:endParaRPr lang="fr-FR" sz="2400" dirty="0">
              <a:latin typeface="Calibri" panose="020F0502020204030204" pitchFamily="34" charset="0"/>
              <a:ea typeface="Calibri" panose="020F0502020204030204" pitchFamily="34" charset="0"/>
              <a:cs typeface="Arial" panose="020B0604020202020204" pitchFamily="34" charset="0"/>
            </a:endParaRPr>
          </a:p>
          <a:p>
            <a:pPr algn="r"/>
            <a:r>
              <a:rPr lang="ar-DZ" sz="2400" dirty="0">
                <a:ea typeface="Calibri" panose="020F0502020204030204" pitchFamily="34" charset="0"/>
                <a:cs typeface="Times New Roman" panose="02020603050405020304" pitchFamily="18" charset="0"/>
              </a:rPr>
              <a:t>فنبدأ طلبتي الأعزاء بالتصنيف الأول وهو تصنيف المناهج العلمية حسب الأساليب المستخدمة و الهدف من الدراسة  وقبل ذلك نقوم بتعريف المنهج العلمي</a:t>
            </a:r>
            <a:r>
              <a:rPr lang="ar-DZ" sz="2400" dirty="0" smtClean="0">
                <a:ea typeface="Calibri" panose="020F0502020204030204" pitchFamily="34" charset="0"/>
                <a:cs typeface="Times New Roman" panose="02020603050405020304" pitchFamily="18" charset="0"/>
              </a:rPr>
              <a:t>.</a:t>
            </a:r>
            <a:endParaRPr lang="ar-DZ" sz="2400" dirty="0" smtClean="0">
              <a:cs typeface="Times New Roman" panose="02020603050405020304" pitchFamily="18" charset="0"/>
            </a:endParaRPr>
          </a:p>
          <a:p>
            <a:pPr algn="r"/>
            <a:r>
              <a:rPr lang="ar-DZ" sz="2400" b="1" dirty="0"/>
              <a:t>و</a:t>
            </a:r>
            <a:r>
              <a:rPr lang="ar-DZ" sz="2400" dirty="0"/>
              <a:t> </a:t>
            </a:r>
            <a:r>
              <a:rPr lang="ar-DZ" sz="2400" b="1" dirty="0"/>
              <a:t>كلمة</a:t>
            </a:r>
            <a:r>
              <a:rPr lang="ar-DZ" sz="2400" dirty="0"/>
              <a:t> </a:t>
            </a:r>
            <a:r>
              <a:rPr lang="ar-DZ" sz="2400" b="1" dirty="0"/>
              <a:t>منهج</a:t>
            </a:r>
            <a:r>
              <a:rPr lang="ar-DZ" sz="2400" dirty="0"/>
              <a:t> </a:t>
            </a:r>
            <a:r>
              <a:rPr lang="ar-DZ" sz="2400" b="1" dirty="0"/>
              <a:t>تعني</a:t>
            </a:r>
            <a:r>
              <a:rPr lang="ar-DZ" sz="2400" dirty="0"/>
              <a:t> : مجموعة من القواعد العامة المصوغة من أجل الوصول الى الحقيقة في العلم ، و هذه القواعد تعتبر اشارات عامة و توجيهات كلية يهتدي بها الباحث أثناء بحثه و له مطلق الحرية في تعديلها بما يتلاءم و موضوع بحثه الخاص ، و المنهج مجموع  العمليات الفكرية و العمليات الذهنية التي يحاول من خلالها علم من العلوم بلوغ الاهداف المرجوة من الدراسة و الحقائق المتوقع الوصول اليها .</a:t>
            </a:r>
            <a:endParaRPr lang="fr-FR" sz="2400" dirty="0"/>
          </a:p>
          <a:p>
            <a:pPr algn="r"/>
            <a:r>
              <a:rPr lang="ar-DZ" sz="2400" b="1" dirty="0"/>
              <a:t>وعلى أساس هذا التصنيف للمناهج فان الشائع هو استخدام الباحث لاكثر من منهج كي يخرج البحث بالقيمة الايجابية المرجوة من الدراسة و البحث </a:t>
            </a:r>
            <a:r>
              <a:rPr lang="ar-DZ" sz="2400" b="1" dirty="0" smtClean="0"/>
              <a:t> </a:t>
            </a:r>
            <a:r>
              <a:rPr lang="ar-DZ" sz="2400" b="1" dirty="0"/>
              <a:t>.</a:t>
            </a:r>
            <a:endParaRPr lang="fr-FR" sz="2400" dirty="0"/>
          </a:p>
          <a:p>
            <a:pPr algn="r"/>
            <a:endParaRPr lang="ar-DZ" sz="2400" dirty="0">
              <a:cs typeface="Times New Roman" panose="02020603050405020304" pitchFamily="18" charset="0"/>
            </a:endParaRPr>
          </a:p>
          <a:p>
            <a:pPr algn="r"/>
            <a:endParaRPr lang="ar-DZ" sz="2400" dirty="0" smtClean="0">
              <a:cs typeface="Times New Roman" panose="02020603050405020304" pitchFamily="18" charset="0"/>
            </a:endParaRPr>
          </a:p>
          <a:p>
            <a:pPr algn="r"/>
            <a:endParaRPr lang="ar-DZ" sz="2400" dirty="0">
              <a:cs typeface="Times New Roman" panose="02020603050405020304" pitchFamily="18" charset="0"/>
            </a:endParaRPr>
          </a:p>
          <a:p>
            <a:pPr algn="r"/>
            <a:endParaRPr lang="ar-DZ" dirty="0" smtClean="0">
              <a:cs typeface="Times New Roman" panose="02020603050405020304" pitchFamily="18" charset="0"/>
            </a:endParaRPr>
          </a:p>
          <a:p>
            <a:pPr algn="r"/>
            <a:endParaRPr lang="ar-DZ" dirty="0">
              <a:cs typeface="Times New Roman" panose="02020603050405020304" pitchFamily="18" charset="0"/>
            </a:endParaRPr>
          </a:p>
          <a:p>
            <a:pPr algn="r"/>
            <a:endParaRPr lang="en-US" dirty="0"/>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565457145"/>
      </p:ext>
    </p:extLst>
  </p:cSld>
  <p:clrMapOvr>
    <a:masterClrMapping/>
  </p:clrMapOvr>
  <p:transition spd="slow" advTm="9976"/>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5296276" y="329773"/>
            <a:ext cx="5679541" cy="986827"/>
          </a:xfrm>
          <a:ln/>
        </p:spPr>
        <p:style>
          <a:lnRef idx="1">
            <a:schemeClr val="accent2"/>
          </a:lnRef>
          <a:fillRef idx="3">
            <a:schemeClr val="accent2"/>
          </a:fillRef>
          <a:effectRef idx="2">
            <a:schemeClr val="accent2"/>
          </a:effectRef>
          <a:fontRef idx="minor">
            <a:schemeClr val="lt1"/>
          </a:fontRef>
        </p:style>
        <p:txBody>
          <a:bodyPr>
            <a:normAutofit/>
          </a:bodyPr>
          <a:lstStyle/>
          <a:p>
            <a:r>
              <a:rPr lang="ar-DZ" dirty="0" smtClean="0">
                <a:ln w="0"/>
                <a:solidFill>
                  <a:schemeClr val="tx1"/>
                </a:solidFill>
                <a:effectLst>
                  <a:outerShdw blurRad="38100" dist="19050" dir="2700000" algn="tl" rotWithShape="0">
                    <a:schemeClr val="dk1">
                      <a:alpha val="40000"/>
                    </a:schemeClr>
                  </a:outerShdw>
                </a:effectLst>
              </a:rPr>
              <a:t>المكتسبات القبلية</a:t>
            </a:r>
            <a:endParaRPr lang="fr-FR" dirty="0">
              <a:ln w="0"/>
              <a:solidFill>
                <a:schemeClr val="tx1"/>
              </a:solidFill>
              <a:effectLst>
                <a:outerShdw blurRad="38100" dist="19050" dir="2700000" algn="tl" rotWithShape="0">
                  <a:schemeClr val="dk1">
                    <a:alpha val="40000"/>
                  </a:schemeClr>
                </a:outerShdw>
              </a:effectLst>
            </a:endParaRPr>
          </a:p>
        </p:txBody>
      </p:sp>
      <p:sp>
        <p:nvSpPr>
          <p:cNvPr id="3" name="Sous-titre 2"/>
          <p:cNvSpPr>
            <a:spLocks noGrp="1"/>
          </p:cNvSpPr>
          <p:nvPr>
            <p:ph type="subTitle" idx="1"/>
          </p:nvPr>
        </p:nvSpPr>
        <p:spPr>
          <a:xfrm>
            <a:off x="1414106" y="1551609"/>
            <a:ext cx="9160828" cy="3448029"/>
          </a:xfrm>
          <a:ln w="76200"/>
        </p:spPr>
        <p:style>
          <a:lnRef idx="1">
            <a:schemeClr val="accent2"/>
          </a:lnRef>
          <a:fillRef idx="2">
            <a:schemeClr val="accent2"/>
          </a:fillRef>
          <a:effectRef idx="1">
            <a:schemeClr val="accent2"/>
          </a:effectRef>
          <a:fontRef idx="minor">
            <a:schemeClr val="dk1"/>
          </a:fontRef>
        </p:style>
        <p:txBody>
          <a:bodyPr>
            <a:normAutofit fontScale="40000" lnSpcReduction="20000"/>
          </a:bodyPr>
          <a:lstStyle/>
          <a:p>
            <a:pPr algn="just" rtl="1"/>
            <a:r>
              <a:rPr lang="ar-DZ" sz="3500" dirty="0" smtClean="0">
                <a:solidFill>
                  <a:schemeClr val="tx1"/>
                </a:solidFill>
                <a:latin typeface="Simplified Arabic" panose="02020603050405020304" pitchFamily="18" charset="-78"/>
                <a:cs typeface="Simplified Arabic" panose="02020603050405020304" pitchFamily="18" charset="-78"/>
              </a:rPr>
              <a:t>متابعة مقرر مقياس مدارس و مناهج  يمكن الطالب من وجوب معرفته و إلمامه بالعناصر التالية  :</a:t>
            </a:r>
          </a:p>
          <a:p>
            <a:pPr marL="571500" indent="-571500" algn="just" rtl="1">
              <a:buFont typeface="Wingdings" panose="05000000000000000000" pitchFamily="2" charset="2"/>
              <a:buChar char="v"/>
            </a:pPr>
            <a:r>
              <a:rPr lang="ar-DZ" sz="3500" dirty="0" smtClean="0">
                <a:solidFill>
                  <a:schemeClr val="tx1"/>
                </a:solidFill>
              </a:rPr>
              <a:t>إذ يجب علي المتعلم  أن يكون على دراية عامة بالمناهج و المدارس ومفاهيم المعرفة و العلم و ترتيب خطوات البحث العلمي في مجال العلوم الاجتماعية  مع التركيز على صقل مهارات الطلبة في مجال حسن انتقاء وتوظيف هاته المعلومات و تمكين الطالب من اختيار أساليب البحث و المنهج المناسب للموضوع من غير أي أخطاء قد تعيق من مجرى البحوث الاجتماعية كل هذا من أجل الوصول الى حقائق علمية و نتائج دقيقة تكون في خدمة مجال العلوم الاجتماعية و الارتقاء به الى مستوى الدقة و الموضوعية البحثية العلمية</a:t>
            </a:r>
          </a:p>
          <a:p>
            <a:pPr marL="571500" indent="-571500" algn="just" rtl="1">
              <a:buFont typeface="Wingdings" panose="05000000000000000000" pitchFamily="2" charset="2"/>
              <a:buChar char="v"/>
            </a:pPr>
            <a:r>
              <a:rPr lang="ar-DZ" sz="3500" dirty="0" smtClean="0">
                <a:solidFill>
                  <a:schemeClr val="tx1"/>
                </a:solidFill>
              </a:rPr>
              <a:t>  يمكن  للأستاذ من تحديد مستوى الطالب وتحديد ما يمكن التركيز عليه من خلال المحاضرة أو الأعمال الموجهة،</a:t>
            </a:r>
          </a:p>
          <a:p>
            <a:pPr marL="571500" indent="-571500" algn="just" rtl="1">
              <a:buFont typeface="Wingdings" panose="05000000000000000000" pitchFamily="2" charset="2"/>
              <a:buChar char="v"/>
            </a:pPr>
            <a:r>
              <a:rPr lang="ar-DZ" sz="3500" dirty="0" smtClean="0">
                <a:solidFill>
                  <a:schemeClr val="tx1"/>
                </a:solidFill>
              </a:rPr>
              <a:t> اضافة إلى تمكين الأستاذ أيضا من معرفة الطلبة المتميزين، وتزويد  كل الطلبة بمعلومات أكثر حول أولويات العلوم الاجتماعية ومجالات دراستها.</a:t>
            </a:r>
          </a:p>
          <a:p>
            <a:pPr marL="571500" indent="-571500" algn="just" rtl="1">
              <a:buFont typeface="Wingdings" panose="05000000000000000000" pitchFamily="2" charset="2"/>
              <a:buChar char="v"/>
            </a:pPr>
            <a:r>
              <a:rPr lang="ar-DZ" sz="3500" dirty="0" smtClean="0">
                <a:solidFill>
                  <a:schemeClr val="tx1"/>
                </a:solidFill>
                <a:latin typeface="Simplified Arabic" panose="02020603050405020304" pitchFamily="18" charset="-78"/>
                <a:cs typeface="Simplified Arabic" panose="02020603050405020304" pitchFamily="18" charset="-78"/>
              </a:rPr>
              <a:t> يكون الطلبة على دراية عامة بالمناهج المتبعة والتحكم في فهم مختلف أنواع المدارس المنهجية وفق تصنيفاتها  وكيفية توظيف النظرية الأنسب بما يناسب السياق الاجتماعي الجزائري ,واختيار أي النظريات الأكثر موائمة لاسقاطها على الواقع الاجتماعي.</a:t>
            </a:r>
          </a:p>
          <a:p>
            <a:pPr marL="571500" indent="-571500" algn="just" rtl="1">
              <a:buFont typeface="Wingdings" panose="05000000000000000000" pitchFamily="2" charset="2"/>
              <a:buChar char="v"/>
            </a:pPr>
            <a:r>
              <a:rPr lang="ar-DZ" sz="3500" dirty="0" smtClean="0">
                <a:solidFill>
                  <a:schemeClr val="tx1"/>
                </a:solidFill>
                <a:latin typeface="Simplified Arabic" panose="02020603050405020304" pitchFamily="18" charset="-78"/>
                <a:cs typeface="Simplified Arabic" panose="02020603050405020304" pitchFamily="18" charset="-78"/>
              </a:rPr>
              <a:t>معرفة مكتسبات </a:t>
            </a:r>
            <a:r>
              <a:rPr lang="ar-DZ" sz="3500" dirty="0" smtClean="0">
                <a:latin typeface="Simplified Arabic" pitchFamily="18" charset="-78"/>
                <a:cs typeface="Simplified Arabic" pitchFamily="18" charset="-78"/>
              </a:rPr>
              <a:t>حول المدارس المنهجية الكبرى من حيث تحديد حقلها المفهومي وابراز مؤسسها وكذا فروضها والانتقادات الموجهة لها  ونفس الأمر ينطبق على التمييز بين البحوث الكمية و البحوث الكيفية من حيث الاهداف و الخصائص و كذا من حيث الادوات الخاصة بكليهما , وابراز جدوى دراستهما و الاهتمام بهما، بحيث يمكن الأستاذ من تحديد مستوى الطالب وهل يمكن التركيز عليه من خلال المحاضرة .</a:t>
            </a:r>
            <a:endParaRPr lang="fr-FR" sz="3500" dirty="0" smtClean="0">
              <a:latin typeface="Simplified Arabic" pitchFamily="18" charset="-78"/>
              <a:cs typeface="Simplified Arabic" pitchFamily="18" charset="-78"/>
            </a:endParaRPr>
          </a:p>
          <a:p>
            <a:pPr marL="571500" indent="-571500" algn="just" rtl="1">
              <a:buFont typeface="Wingdings" panose="05000000000000000000" pitchFamily="2" charset="2"/>
              <a:buChar char="v"/>
            </a:pPr>
            <a:r>
              <a:rPr lang="ar-DZ" sz="3500" dirty="0" smtClean="0">
                <a:solidFill>
                  <a:schemeClr val="tx1"/>
                </a:solidFill>
                <a:latin typeface="Simplified Arabic" panose="02020603050405020304" pitchFamily="18" charset="-78"/>
                <a:cs typeface="Simplified Arabic" panose="02020603050405020304" pitchFamily="18" charset="-78"/>
              </a:rPr>
              <a:t>ابراز خصائص النظريات و المدارس المنهجية الكبرىن وكذا الفرق بين البحوث الكمية و البحوث الكيفية وهو الدرس الذي وضع على المنصة </a:t>
            </a:r>
            <a:r>
              <a:rPr lang="ar-DZ" sz="3600" dirty="0" smtClean="0">
                <a:solidFill>
                  <a:schemeClr val="tx1"/>
                </a:solidFill>
                <a:latin typeface="Simplified Arabic" panose="02020603050405020304" pitchFamily="18" charset="-78"/>
                <a:cs typeface="Simplified Arabic" panose="02020603050405020304" pitchFamily="18" charset="-78"/>
              </a:rPr>
              <a:t>.</a:t>
            </a: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684454876"/>
      </p:ext>
    </p:extLst>
  </p:cSld>
  <p:clrMapOvr>
    <a:masterClrMapping/>
  </p:clrMapOvr>
  <p:transition spd="slow" advTm="44126"/>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llipse 1"/>
          <p:cNvSpPr/>
          <p:nvPr/>
        </p:nvSpPr>
        <p:spPr>
          <a:xfrm>
            <a:off x="4153946" y="876300"/>
            <a:ext cx="4010526" cy="1395664"/>
          </a:xfrm>
          <a:prstGeom prst="ellipse">
            <a:avLst/>
          </a:prstGeom>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ar-DZ" sz="3600" dirty="0" smtClean="0">
                <a:solidFill>
                  <a:schemeClr val="accent1">
                    <a:lumMod val="40000"/>
                    <a:lumOff val="60000"/>
                  </a:schemeClr>
                </a:solidFill>
                <a:latin typeface="Sakkal Majalla" panose="02000000000000000000" pitchFamily="2" charset="-78"/>
                <a:cs typeface="Sakkal Majalla" panose="02000000000000000000" pitchFamily="2" charset="-78"/>
              </a:rPr>
              <a:t>طريقة  التقييم</a:t>
            </a:r>
            <a:endParaRPr lang="fr-FR" sz="3600" dirty="0">
              <a:ln w="0"/>
              <a:solidFill>
                <a:schemeClr val="accent1">
                  <a:lumMod val="40000"/>
                  <a:lumOff val="60000"/>
                </a:schemeClr>
              </a:solidFill>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sp>
        <p:nvSpPr>
          <p:cNvPr id="3" name="Rectangle 2"/>
          <p:cNvSpPr/>
          <p:nvPr/>
        </p:nvSpPr>
        <p:spPr>
          <a:xfrm>
            <a:off x="63373" y="3151514"/>
            <a:ext cx="12041109" cy="3627033"/>
          </a:xfrm>
          <a:prstGeom prst="rect">
            <a:avLst/>
          </a:prstGeom>
          <a:solidFill>
            <a:schemeClr val="bg2">
              <a:lumMod val="90000"/>
            </a:schemeClr>
          </a:solidFill>
          <a:ln w="57150">
            <a:solidFill>
              <a:schemeClr val="bg2">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lvl="2" algn="ctr" rtl="1"/>
            <a:endParaRPr lang="ar-DZ" sz="3200" dirty="0">
              <a:solidFill>
                <a:prstClr val="black"/>
              </a:solidFill>
              <a:latin typeface="Sakkal Majalla" panose="02000000000000000000" pitchFamily="2" charset="-78"/>
              <a:cs typeface="Sakkal Majalla" panose="02000000000000000000" pitchFamily="2" charset="-78"/>
            </a:endParaRPr>
          </a:p>
        </p:txBody>
      </p:sp>
      <p:pic>
        <p:nvPicPr>
          <p:cNvPr id="4" name="Image 3"/>
          <p:cNvPicPr>
            <a:picLocks noChangeAspect="1"/>
          </p:cNvPicPr>
          <p:nvPr/>
        </p:nvPicPr>
        <p:blipFill>
          <a:blip r:embed="rId4"/>
          <a:stretch>
            <a:fillRect/>
          </a:stretch>
        </p:blipFill>
        <p:spPr>
          <a:xfrm>
            <a:off x="8650454" y="371191"/>
            <a:ext cx="3152775" cy="259909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1026" name="Picture 2" descr="ماهي معوقات التقويم التربوي | المرسال"/>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75612" y="4536661"/>
            <a:ext cx="5227617" cy="206065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à coins arrondis 4"/>
          <p:cNvSpPr/>
          <p:nvPr/>
        </p:nvSpPr>
        <p:spPr>
          <a:xfrm>
            <a:off x="6575612" y="3732282"/>
            <a:ext cx="5254209" cy="705853"/>
          </a:xfrm>
          <a:prstGeom prst="roundRect">
            <a:avLst/>
          </a:prstGeom>
          <a:solidFill>
            <a:srgbClr val="E791A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DZ" sz="2400" dirty="0">
                <a:ln w="0"/>
                <a:solidFill>
                  <a:schemeClr val="tx1"/>
                </a:solidFill>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الحضور </a:t>
            </a:r>
            <a:r>
              <a:rPr lang="ar-DZ" sz="2400" dirty="0" smtClean="0">
                <a:ln w="0"/>
                <a:solidFill>
                  <a:schemeClr val="tx1"/>
                </a:solidFill>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 والانضباط</a:t>
            </a:r>
            <a:endParaRPr lang="fr-FR" sz="2400" dirty="0" smtClean="0">
              <a:ln w="0"/>
              <a:solidFill>
                <a:schemeClr val="tx1"/>
              </a:solidFill>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a:p>
            <a:pPr algn="ctr" rtl="1"/>
            <a:r>
              <a:rPr lang="ar-DZ" sz="2400" dirty="0" smtClean="0">
                <a:ln w="0"/>
                <a:solidFill>
                  <a:schemeClr val="tx1"/>
                </a:solidFill>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5</a:t>
            </a:r>
            <a:r>
              <a:rPr lang="fr-FR" sz="2400" dirty="0" smtClean="0">
                <a:ln w="0"/>
                <a:solidFill>
                  <a:schemeClr val="tx1"/>
                </a:solidFill>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 </a:t>
            </a:r>
            <a:r>
              <a:rPr lang="ar-DZ" sz="2400" dirty="0" smtClean="0">
                <a:ln w="0"/>
                <a:solidFill>
                  <a:schemeClr val="tx1"/>
                </a:solidFill>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نقاط</a:t>
            </a:r>
            <a:endParaRPr lang="fr-FR" sz="2400" dirty="0">
              <a:ln w="0"/>
              <a:solidFill>
                <a:schemeClr val="tx1"/>
              </a:solidFill>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pic>
        <p:nvPicPr>
          <p:cNvPr id="11" name="Image 10"/>
          <p:cNvPicPr>
            <a:picLocks noChangeAspect="1"/>
          </p:cNvPicPr>
          <p:nvPr/>
        </p:nvPicPr>
        <p:blipFill>
          <a:blip r:embed="rId6"/>
          <a:stretch>
            <a:fillRect/>
          </a:stretch>
        </p:blipFill>
        <p:spPr>
          <a:xfrm>
            <a:off x="452703" y="4536661"/>
            <a:ext cx="5477450" cy="2060655"/>
          </a:xfrm>
          <a:prstGeom prst="rect">
            <a:avLst/>
          </a:prstGeom>
        </p:spPr>
      </p:pic>
      <p:sp>
        <p:nvSpPr>
          <p:cNvPr id="12" name="Rectangle à coins arrondis 11"/>
          <p:cNvSpPr/>
          <p:nvPr/>
        </p:nvSpPr>
        <p:spPr>
          <a:xfrm>
            <a:off x="463491" y="3732282"/>
            <a:ext cx="5466662" cy="623148"/>
          </a:xfrm>
          <a:prstGeom prst="roundRect">
            <a:avLst/>
          </a:prstGeom>
          <a:solidFill>
            <a:srgbClr val="E791A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DZ" sz="2400" dirty="0" smtClean="0">
                <a:ln w="0"/>
                <a:solidFill>
                  <a:schemeClr val="tx1"/>
                </a:solidFill>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الامتحان الكتابي</a:t>
            </a:r>
          </a:p>
          <a:p>
            <a:pPr algn="ctr" rtl="1"/>
            <a:r>
              <a:rPr lang="ar-DZ" sz="2400" dirty="0" smtClean="0">
                <a:ln w="0"/>
                <a:solidFill>
                  <a:schemeClr val="tx1"/>
                </a:solidFill>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15 نقاط</a:t>
            </a:r>
            <a:endParaRPr lang="ar-DZ" sz="2400" dirty="0">
              <a:ln w="0"/>
              <a:solidFill>
                <a:schemeClr val="tx1"/>
              </a:solidFill>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endParaRPr>
          </a:p>
        </p:txBody>
      </p:sp>
      <p:pic>
        <p:nvPicPr>
          <p:cNvPr id="13" name="Image 12"/>
          <p:cNvPicPr>
            <a:picLocks noChangeAspect="1"/>
          </p:cNvPicPr>
          <p:nvPr/>
        </p:nvPicPr>
        <p:blipFill>
          <a:blip r:embed="rId7"/>
          <a:stretch>
            <a:fillRect/>
          </a:stretch>
        </p:blipFill>
        <p:spPr>
          <a:xfrm>
            <a:off x="218839" y="371191"/>
            <a:ext cx="3533775" cy="254847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273359897"/>
      </p:ext>
    </p:extLst>
  </p:cSld>
  <p:clrMapOvr>
    <a:masterClrMapping/>
  </p:clrMapOvr>
  <p:transition spd="slow" advTm="3308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2.1"/>
</p:tagLst>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4105</TotalTime>
  <Words>811</Words>
  <Application>Microsoft Office PowerPoint</Application>
  <PresentationFormat>Widescreen</PresentationFormat>
  <Paragraphs>94</Paragraphs>
  <Slides>9</Slides>
  <Notes>2</Notes>
  <HiddenSlides>0</HiddenSlides>
  <MMClips>9</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9</vt:i4>
      </vt:variant>
    </vt:vector>
  </HeadingPairs>
  <TitlesOfParts>
    <vt:vector size="17" baseType="lpstr">
      <vt:lpstr>Arial</vt:lpstr>
      <vt:lpstr>Calibri</vt:lpstr>
      <vt:lpstr>Calibri Light</vt:lpstr>
      <vt:lpstr>Sakkal Majalla</vt:lpstr>
      <vt:lpstr>Simplified Arabic</vt:lpstr>
      <vt:lpstr>Times New Roman</vt:lpstr>
      <vt:lpstr>Wingdings</vt:lpstr>
      <vt:lpstr>Thème Office</vt:lpstr>
      <vt:lpstr>PowerPoint Presentation</vt:lpstr>
      <vt:lpstr>م   </vt:lpstr>
      <vt:lpstr>الفئة المستهدفة</vt:lpstr>
      <vt:lpstr>معلومات حول المادة أو المقياس المدرس هيئة الانتساب :جامعة الجيلالي بونعامة بخميس مليانة  كلية العلوم الاجتماعية والانسانية  قسم العلوم الاجتماعية اسم المقياس :مدارس و مناهج  طبيعة الدرس : محاضرة  لغة التدريس :العربية  الفئة المستهدفة :طلبة السنة الاولى جذع مشترك علوم اجتماعية  وحدة تعليم أساسية ,الرصيد 2,المعامل 2 الحجم الساعي الأسبوعي :ساعة ونصف الحجم الساعي  للمقياس :في السداسي الأول :45 ساعة بمعدل 14 أسبوع ,في السداسي الثاني 45 ساعة بمعدل 14 أسبوع أيضا.  وقت ومكان التدريس :  يوم السبت من  الساعة 12 الى 13و30د  بالمدرج رقم 07       </vt:lpstr>
      <vt:lpstr>فصول أو محاور المقياس </vt:lpstr>
      <vt:lpstr>PowerPoint Presentation</vt:lpstr>
      <vt:lpstr>ملخص حول المقياس </vt:lpstr>
      <vt:lpstr>المكتسبات القبلية</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المكتسبات القبلية</dc:title>
  <dc:creator>LENOVO</dc:creator>
  <cp:lastModifiedBy>lenovo</cp:lastModifiedBy>
  <cp:revision>222</cp:revision>
  <dcterms:created xsi:type="dcterms:W3CDTF">2023-06-09T17:16:24Z</dcterms:created>
  <dcterms:modified xsi:type="dcterms:W3CDTF">2023-09-03T11:41:27Z</dcterms:modified>
</cp:coreProperties>
</file>