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4"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302" r:id="rId15"/>
    <p:sldId id="277"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68" d="100"/>
          <a:sy n="68" d="100"/>
        </p:scale>
        <p:origin x="816" y="6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D575C13-51EC-44AE-B906-8008AE1A787A}" type="datetimeFigureOut">
              <a:rPr lang="fr-FR" smtClean="0"/>
              <a:t>02/11/2022</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D025FB47-BAD3-46E1-B787-878623F10666}"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5462924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D575C13-51EC-44AE-B906-8008AE1A787A}" type="datetimeFigureOut">
              <a:rPr lang="fr-FR" smtClean="0"/>
              <a:t>02/11/2022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25FB47-BAD3-46E1-B787-878623F10666}"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51438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D575C13-51EC-44AE-B906-8008AE1A787A}" type="datetimeFigureOut">
              <a:rPr lang="fr-FR" smtClean="0"/>
              <a:t>02/11/2022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25FB47-BAD3-46E1-B787-878623F10666}"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9844136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D575C13-51EC-44AE-B906-8008AE1A787A}" type="datetimeFigureOut">
              <a:rPr lang="fr-FR" smtClean="0"/>
              <a:t>02/11/2022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25FB47-BAD3-46E1-B787-878623F10666}"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503760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D575C13-51EC-44AE-B906-8008AE1A787A}" type="datetimeFigureOut">
              <a:rPr lang="fr-FR" smtClean="0"/>
              <a:t>02/11/2022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025FB47-BAD3-46E1-B787-878623F10666}"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4066341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D575C13-51EC-44AE-B906-8008AE1A787A}" type="datetimeFigureOut">
              <a:rPr lang="fr-FR" smtClean="0"/>
              <a:t>02/11/2022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25FB47-BAD3-46E1-B787-878623F10666}"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9068484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D575C13-51EC-44AE-B906-8008AE1A787A}" type="datetimeFigureOut">
              <a:rPr lang="fr-FR" smtClean="0"/>
              <a:t>02/11/2022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025FB47-BAD3-46E1-B787-878623F10666}"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83586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D575C13-51EC-44AE-B906-8008AE1A787A}" type="datetimeFigureOut">
              <a:rPr lang="fr-FR" smtClean="0"/>
              <a:t>02/11/2022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025FB47-BAD3-46E1-B787-878623F10666}"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0632871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575C13-51EC-44AE-B906-8008AE1A787A}" type="datetimeFigureOut">
              <a:rPr lang="fr-FR" smtClean="0"/>
              <a:t>02/11/2022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025FB47-BAD3-46E1-B787-878623F10666}" type="slidenum">
              <a:rPr lang="fr-FR" smtClean="0"/>
              <a:t>‹N°›</a:t>
            </a:fld>
            <a:endParaRPr lang="fr-FR"/>
          </a:p>
        </p:txBody>
      </p:sp>
    </p:spTree>
    <p:extLst>
      <p:ext uri="{BB962C8B-B14F-4D97-AF65-F5344CB8AC3E}">
        <p14:creationId xmlns:p14="http://schemas.microsoft.com/office/powerpoint/2010/main" val="38683195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D575C13-51EC-44AE-B906-8008AE1A787A}" type="datetimeFigureOut">
              <a:rPr lang="fr-FR" smtClean="0"/>
              <a:t>02/11/2022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025FB47-BAD3-46E1-B787-878623F10666}"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122473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D575C13-51EC-44AE-B906-8008AE1A787A}" type="datetimeFigureOut">
              <a:rPr lang="fr-FR" smtClean="0"/>
              <a:t>02/11/2022</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D025FB47-BAD3-46E1-B787-878623F10666}"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896323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D575C13-51EC-44AE-B906-8008AE1A787A}" type="datetimeFigureOut">
              <a:rPr lang="fr-FR" smtClean="0"/>
              <a:t>02/11/2022</a:t>
            </a:fld>
            <a:endParaRPr lang="fr-F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025FB47-BAD3-46E1-B787-878623F10666}" type="slidenum">
              <a:rPr lang="fr-FR" smtClean="0"/>
              <a:t>‹N°›</a:t>
            </a:fld>
            <a:endParaRPr lang="fr-F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3861595"/>
      </p:ext>
    </p:extLst>
  </p:cSld>
  <p:clrMap bg1="lt1" tx1="dk1" bg2="lt2" tx2="dk2" accent1="accent1" accent2="accent2" accent3="accent3" accent4="accent4" accent5="accent5" accent6="accent6" hlink="hlink" folHlink="folHlink"/>
  <p:sldLayoutIdLst>
    <p:sldLayoutId id="2147483975" r:id="rId1"/>
    <p:sldLayoutId id="2147483976" r:id="rId2"/>
    <p:sldLayoutId id="2147483977" r:id="rId3"/>
    <p:sldLayoutId id="2147483978" r:id="rId4"/>
    <p:sldLayoutId id="2147483979" r:id="rId5"/>
    <p:sldLayoutId id="2147483980" r:id="rId6"/>
    <p:sldLayoutId id="2147483981" r:id="rId7"/>
    <p:sldLayoutId id="2147483982" r:id="rId8"/>
    <p:sldLayoutId id="2147483983" r:id="rId9"/>
    <p:sldLayoutId id="2147483984" r:id="rId10"/>
    <p:sldLayoutId id="2147483985"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g"/><Relationship Id="rId7" Type="http://schemas.openxmlformats.org/officeDocument/2006/relationships/image" Target="../media/image7.jfif"/><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A20016-46FE-8161-72B7-6413D762E9DB}"/>
              </a:ext>
            </a:extLst>
          </p:cNvPr>
          <p:cNvSpPr/>
          <p:nvPr/>
        </p:nvSpPr>
        <p:spPr>
          <a:xfrm>
            <a:off x="2357230" y="1841920"/>
            <a:ext cx="7196201" cy="1754326"/>
          </a:xfrm>
          <a:prstGeom prst="rect">
            <a:avLst/>
          </a:prstGeom>
          <a:noFill/>
        </p:spPr>
        <p:txBody>
          <a:bodyPr wrap="none" lIns="91440" tIns="45720" rIns="91440" bIns="45720">
            <a:spAutoFit/>
          </a:bodyPr>
          <a:lstStyle/>
          <a:p>
            <a:pPr algn="ctr"/>
            <a:r>
              <a:rPr lang="ar-SA" sz="5400" b="1" dirty="0">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rPr>
              <a:t>المحور الأول: </a:t>
            </a:r>
          </a:p>
          <a:p>
            <a:pPr algn="ctr"/>
            <a:r>
              <a:rPr lang="ar-SA" sz="5400" b="1" dirty="0">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rPr>
              <a:t>أساسيات في المحاسبة التحليلية</a:t>
            </a:r>
            <a:endParaRPr lang="fr-FR" sz="5400" b="1" dirty="0">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379170893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e 1">
            <a:extLst>
              <a:ext uri="{FF2B5EF4-FFF2-40B4-BE49-F238E27FC236}">
                <a16:creationId xmlns:a16="http://schemas.microsoft.com/office/drawing/2014/main" id="{57470AB2-DC19-9B8B-B90F-D30D4C9B2579}"/>
              </a:ext>
            </a:extLst>
          </p:cNvPr>
          <p:cNvGrpSpPr/>
          <p:nvPr/>
        </p:nvGrpSpPr>
        <p:grpSpPr>
          <a:xfrm>
            <a:off x="3567953" y="1907876"/>
            <a:ext cx="5540188" cy="3042248"/>
            <a:chOff x="0" y="0"/>
            <a:chExt cx="3074798" cy="1826261"/>
          </a:xfrm>
        </p:grpSpPr>
        <p:sp>
          <p:nvSpPr>
            <p:cNvPr id="3" name="Ellipse 2">
              <a:extLst>
                <a:ext uri="{FF2B5EF4-FFF2-40B4-BE49-F238E27FC236}">
                  <a16:creationId xmlns:a16="http://schemas.microsoft.com/office/drawing/2014/main" id="{FF429F4B-24A6-0BF9-754B-FCA073AFC282}"/>
                </a:ext>
              </a:extLst>
            </p:cNvPr>
            <p:cNvSpPr/>
            <p:nvPr/>
          </p:nvSpPr>
          <p:spPr>
            <a:xfrm>
              <a:off x="533400" y="28575"/>
              <a:ext cx="2095500" cy="1114425"/>
            </a:xfrm>
            <a:prstGeom prst="ellipse">
              <a:avLst/>
            </a:prstGeom>
            <a:gradFill flip="none" rotWithShape="1">
              <a:gsLst>
                <a:gs pos="0">
                  <a:schemeClr val="accent4">
                    <a:lumMod val="40000"/>
                    <a:lumOff val="60000"/>
                  </a:schemeClr>
                </a:gs>
                <a:gs pos="46000">
                  <a:schemeClr val="accent4">
                    <a:lumMod val="95000"/>
                    <a:lumOff val="5000"/>
                  </a:schemeClr>
                </a:gs>
                <a:gs pos="100000">
                  <a:schemeClr val="accent4">
                    <a:lumMod val="60000"/>
                  </a:schemeClr>
                </a:gs>
              </a:gsLst>
              <a:path path="circle">
                <a:fillToRect l="50000" t="130000" r="50000" b="-30000"/>
              </a:path>
              <a:tileRect/>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SA" sz="3200" b="1" dirty="0">
                  <a:effectLst/>
                  <a:ea typeface="Calibri" panose="020F0502020204030204" pitchFamily="34" charset="0"/>
                  <a:cs typeface="Arial" panose="020B0604020202020204" pitchFamily="34" charset="0"/>
                </a:rPr>
                <a:t>أهداف المحاسبة التحليلية</a:t>
              </a:r>
              <a:endParaRPr lang="fr-FR" sz="2400" dirty="0">
                <a:effectLst/>
                <a:ea typeface="Calibri" panose="020F0502020204030204" pitchFamily="34" charset="0"/>
                <a:cs typeface="Arial" panose="020B0604020202020204" pitchFamily="34" charset="0"/>
              </a:endParaRPr>
            </a:p>
          </p:txBody>
        </p:sp>
        <p:sp>
          <p:nvSpPr>
            <p:cNvPr id="4" name="Flèche : droite 3">
              <a:extLst>
                <a:ext uri="{FF2B5EF4-FFF2-40B4-BE49-F238E27FC236}">
                  <a16:creationId xmlns:a16="http://schemas.microsoft.com/office/drawing/2014/main" id="{121EC376-E8A5-7044-F7B2-6860C7CC32FD}"/>
                </a:ext>
              </a:extLst>
            </p:cNvPr>
            <p:cNvSpPr/>
            <p:nvPr/>
          </p:nvSpPr>
          <p:spPr>
            <a:xfrm rot="19746243">
              <a:off x="2514600" y="0"/>
              <a:ext cx="560198" cy="2952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5" name="Flèche : droite 4">
              <a:extLst>
                <a:ext uri="{FF2B5EF4-FFF2-40B4-BE49-F238E27FC236}">
                  <a16:creationId xmlns:a16="http://schemas.microsoft.com/office/drawing/2014/main" id="{27D0C85C-7EDD-99B7-3D6C-CD94BBEEBE32}"/>
                </a:ext>
              </a:extLst>
            </p:cNvPr>
            <p:cNvSpPr/>
            <p:nvPr/>
          </p:nvSpPr>
          <p:spPr>
            <a:xfrm rot="5400000">
              <a:off x="1259522" y="1383348"/>
              <a:ext cx="590550" cy="295275"/>
            </a:xfrm>
            <a:prstGeom prst="rightArrow">
              <a:avLst/>
            </a:prstGeom>
            <a:solidFill>
              <a:srgbClr val="4472C4"/>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
          <p:nvSpPr>
            <p:cNvPr id="6" name="Flèche : droite 5">
              <a:extLst>
                <a:ext uri="{FF2B5EF4-FFF2-40B4-BE49-F238E27FC236}">
                  <a16:creationId xmlns:a16="http://schemas.microsoft.com/office/drawing/2014/main" id="{4B046B88-19FA-5789-C2C9-88549235A182}"/>
                </a:ext>
              </a:extLst>
            </p:cNvPr>
            <p:cNvSpPr/>
            <p:nvPr/>
          </p:nvSpPr>
          <p:spPr>
            <a:xfrm rot="12572769">
              <a:off x="0" y="57150"/>
              <a:ext cx="561130" cy="295275"/>
            </a:xfrm>
            <a:prstGeom prst="rightArrow">
              <a:avLst/>
            </a:prstGeom>
            <a:solidFill>
              <a:srgbClr val="4472C4"/>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grpSp>
      <p:sp>
        <p:nvSpPr>
          <p:cNvPr id="7" name="Ellipse 6">
            <a:extLst>
              <a:ext uri="{FF2B5EF4-FFF2-40B4-BE49-F238E27FC236}">
                <a16:creationId xmlns:a16="http://schemas.microsoft.com/office/drawing/2014/main" id="{49A0A8A4-FB19-CF84-09B6-E8EA0D528A3D}"/>
              </a:ext>
            </a:extLst>
          </p:cNvPr>
          <p:cNvSpPr/>
          <p:nvPr/>
        </p:nvSpPr>
        <p:spPr>
          <a:xfrm>
            <a:off x="9319834" y="531163"/>
            <a:ext cx="2551467" cy="2304932"/>
          </a:xfrm>
          <a:prstGeom prst="ellipse">
            <a:avLst/>
          </a:prstGeom>
          <a:solidFill>
            <a:schemeClr val="accent6">
              <a:lumMod val="60000"/>
              <a:lumOff val="40000"/>
            </a:scheme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SA" sz="4000" b="1" dirty="0">
                <a:effectLst/>
                <a:latin typeface="Calibri" panose="020F0502020204030204" pitchFamily="34" charset="0"/>
                <a:ea typeface="Calibri" panose="020F0502020204030204" pitchFamily="34" charset="0"/>
                <a:cs typeface="Traditional Arabic" panose="02020603050405020304" pitchFamily="18" charset="-78"/>
              </a:rPr>
              <a:t>حساب التكاليف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Ellipse 7">
            <a:extLst>
              <a:ext uri="{FF2B5EF4-FFF2-40B4-BE49-F238E27FC236}">
                <a16:creationId xmlns:a16="http://schemas.microsoft.com/office/drawing/2014/main" id="{AB9627F4-749E-5A64-68F1-888AF9DDCAF2}"/>
              </a:ext>
            </a:extLst>
          </p:cNvPr>
          <p:cNvSpPr/>
          <p:nvPr/>
        </p:nvSpPr>
        <p:spPr>
          <a:xfrm>
            <a:off x="808075" y="671349"/>
            <a:ext cx="2473007" cy="2304933"/>
          </a:xfrm>
          <a:prstGeom prst="ellipse">
            <a:avLst/>
          </a:prstGeom>
          <a:solidFill>
            <a:schemeClr val="accent6">
              <a:lumMod val="60000"/>
              <a:lumOff val="40000"/>
            </a:scheme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07000"/>
              </a:lnSpc>
              <a:spcAft>
                <a:spcPts val="800"/>
              </a:spcAft>
            </a:pPr>
            <a:r>
              <a:rPr lang="ar-SA" sz="3600" b="1" dirty="0">
                <a:latin typeface="Calibri" panose="020F0502020204030204" pitchFamily="34" charset="0"/>
                <a:ea typeface="Calibri" panose="020F0502020204030204" pitchFamily="34" charset="0"/>
                <a:cs typeface="Traditional Arabic" panose="02020603050405020304" pitchFamily="18" charset="-78"/>
              </a:rPr>
              <a:t>مراقبة التسيير</a:t>
            </a:r>
            <a:endParaRPr lang="fr-FR" sz="3600" dirty="0">
              <a:latin typeface="Calibri" panose="020F0502020204030204" pitchFamily="34" charset="0"/>
              <a:ea typeface="Calibri" panose="020F0502020204030204" pitchFamily="34" charset="0"/>
              <a:cs typeface="Arial" panose="020B0604020202020204" pitchFamily="34" charset="0"/>
            </a:endParaRPr>
          </a:p>
        </p:txBody>
      </p:sp>
      <p:sp>
        <p:nvSpPr>
          <p:cNvPr id="9" name="Ellipse 8">
            <a:extLst>
              <a:ext uri="{FF2B5EF4-FFF2-40B4-BE49-F238E27FC236}">
                <a16:creationId xmlns:a16="http://schemas.microsoft.com/office/drawing/2014/main" id="{CE64F644-AFC7-EB3E-6A8E-2B888A1164EB}"/>
              </a:ext>
            </a:extLst>
          </p:cNvPr>
          <p:cNvSpPr/>
          <p:nvPr/>
        </p:nvSpPr>
        <p:spPr>
          <a:xfrm>
            <a:off x="4034118" y="5104564"/>
            <a:ext cx="4536141" cy="1114425"/>
          </a:xfrm>
          <a:prstGeom prst="ellipse">
            <a:avLst/>
          </a:prstGeom>
          <a:solidFill>
            <a:schemeClr val="accent6">
              <a:lumMod val="60000"/>
              <a:lumOff val="40000"/>
            </a:scheme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المساعدة في اتخاذ القرار</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8155486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1A0019CB-3382-DF8A-26FB-73CE0F5FB382}"/>
              </a:ext>
            </a:extLst>
          </p:cNvPr>
          <p:cNvSpPr/>
          <p:nvPr/>
        </p:nvSpPr>
        <p:spPr>
          <a:xfrm>
            <a:off x="1990165" y="154645"/>
            <a:ext cx="7532383" cy="1207990"/>
          </a:xfrm>
          <a:prstGeom prst="ellipse">
            <a:avLst/>
          </a:prstGeom>
          <a:solidFill>
            <a:schemeClr val="accent6">
              <a:lumMod val="60000"/>
              <a:lumOff val="40000"/>
            </a:scheme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SA" sz="4000" b="1" dirty="0">
                <a:effectLst/>
                <a:latin typeface="Calibri" panose="020F0502020204030204" pitchFamily="34" charset="0"/>
                <a:ea typeface="Calibri" panose="020F0502020204030204" pitchFamily="34" charset="0"/>
                <a:cs typeface="Traditional Arabic" panose="02020603050405020304" pitchFamily="18" charset="-78"/>
              </a:rPr>
              <a:t>حساب التكاليف </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6553D572-9481-0ECA-5EF8-7FB0A12E4E37}"/>
              </a:ext>
            </a:extLst>
          </p:cNvPr>
          <p:cNvSpPr txBox="1"/>
          <p:nvPr/>
        </p:nvSpPr>
        <p:spPr>
          <a:xfrm>
            <a:off x="699247" y="2201863"/>
            <a:ext cx="10847293" cy="3780907"/>
          </a:xfrm>
          <a:prstGeom prst="rect">
            <a:avLst/>
          </a:prstGeom>
          <a:noFill/>
        </p:spPr>
        <p:txBody>
          <a:bodyPr wrap="square">
            <a:spAutoFit/>
          </a:bodyPr>
          <a:lstStyle/>
          <a:p>
            <a:pPr algn="just"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يتمثل هذا الهدف أساسا في </a:t>
            </a:r>
            <a:r>
              <a:rPr lang="ar-SA" sz="32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تحديد التكاليف </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لمختلف المنتوجات والخدمات المقدمة للزبائن، فتسعى المحاسبة التحليلية إلى توزيع أعباء الاستغلال الخاصة بالمحاسبة المالية (من ح/60 الى ح/68) على مختلف منتوجات ونشاطات المؤسسة، </a:t>
            </a:r>
            <a:r>
              <a:rPr lang="ar-SA" sz="32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ومعرفة التكاليف النهائية </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مما يسمح للمؤسسة </a:t>
            </a:r>
            <a:r>
              <a:rPr lang="ar-SA" sz="3200" b="1" dirty="0">
                <a:solidFill>
                  <a:srgbClr val="FF0000"/>
                </a:solidFill>
                <a:effectLst/>
                <a:latin typeface="Calibri" panose="020F0502020204030204" pitchFamily="34" charset="0"/>
                <a:ea typeface="Calibri" panose="020F0502020204030204" pitchFamily="34" charset="0"/>
                <a:cs typeface="Traditional Arabic" panose="02020603050405020304" pitchFamily="18" charset="-78"/>
              </a:rPr>
              <a:t>بتحديد أسعار البيع</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إلا أنه وفي اقتصاد السوق يفضل التحكم في التكاليف والتصرف في العوامل الممكن مراقبتها داخليا، باعتبار أن السعر هو نتيجة لتوازن العرض والطلب في السوق ويصعب للمؤسسة أن تفرض سعرا معينا، فمن خلال المحاسبة التحليلية يتم إعادة تقييم مفصل لبعض عناصر الميزانية المتمثلة في المخزونات </a:t>
            </a:r>
            <a:r>
              <a:rPr lang="ar-SA" sz="3200" dirty="0" err="1">
                <a:effectLst/>
                <a:latin typeface="Calibri" panose="020F0502020204030204" pitchFamily="34" charset="0"/>
                <a:ea typeface="Calibri" panose="020F0502020204030204" pitchFamily="34" charset="0"/>
                <a:cs typeface="Traditional Arabic" panose="02020603050405020304" pitchFamily="18" charset="-78"/>
              </a:rPr>
              <a:t>والتثبيتات</a:t>
            </a:r>
            <a:r>
              <a:rPr lang="ar-SA" sz="3200" dirty="0">
                <a:effectLst/>
                <a:latin typeface="Calibri" panose="020F0502020204030204" pitchFamily="34" charset="0"/>
                <a:ea typeface="Calibri" panose="020F0502020204030204" pitchFamily="34" charset="0"/>
                <a:cs typeface="Traditional Arabic" panose="02020603050405020304" pitchFamily="18" charset="-78"/>
              </a:rPr>
              <a:t> المنتجة داخل المؤسسة من هنا نلاحظ أن هدف حساب التكاليف يلتقي مع هدف اتخاذ القرار.</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28501905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4A7F96A2-B9CA-C68B-9DAD-82E28271B1B7}"/>
              </a:ext>
            </a:extLst>
          </p:cNvPr>
          <p:cNvSpPr/>
          <p:nvPr/>
        </p:nvSpPr>
        <p:spPr>
          <a:xfrm>
            <a:off x="2295590" y="330691"/>
            <a:ext cx="7600819" cy="691286"/>
          </a:xfrm>
          <a:prstGeom prst="ellipse">
            <a:avLst/>
          </a:prstGeom>
          <a:solidFill>
            <a:schemeClr val="accent6">
              <a:lumMod val="60000"/>
              <a:lumOff val="40000"/>
            </a:scheme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rtl="1">
              <a:lnSpc>
                <a:spcPct val="107000"/>
              </a:lnSpc>
              <a:spcAft>
                <a:spcPts val="800"/>
              </a:spcAft>
            </a:pPr>
            <a:r>
              <a:rPr lang="ar-SA" sz="3600" b="1" dirty="0">
                <a:latin typeface="Calibri" panose="020F0502020204030204" pitchFamily="34" charset="0"/>
                <a:ea typeface="Calibri" panose="020F0502020204030204" pitchFamily="34" charset="0"/>
                <a:cs typeface="Traditional Arabic" panose="02020603050405020304" pitchFamily="18" charset="-78"/>
              </a:rPr>
              <a:t>مراقبة التسيير</a:t>
            </a:r>
            <a:endParaRPr lang="fr-FR" sz="3600" dirty="0">
              <a:latin typeface="Calibri" panose="020F0502020204030204" pitchFamily="34" charset="0"/>
              <a:ea typeface="Calibri" panose="020F050202020403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E0AF8906-65F5-DEB2-E265-A627BEC37475}"/>
              </a:ext>
            </a:extLst>
          </p:cNvPr>
          <p:cNvSpPr txBox="1"/>
          <p:nvPr/>
        </p:nvSpPr>
        <p:spPr>
          <a:xfrm>
            <a:off x="735105" y="1934216"/>
            <a:ext cx="10721788" cy="2141612"/>
          </a:xfrm>
          <a:prstGeom prst="rect">
            <a:avLst/>
          </a:prstGeom>
          <a:noFill/>
        </p:spPr>
        <p:txBody>
          <a:bodyPr wrap="square">
            <a:spAutoFit/>
          </a:bodyPr>
          <a:lstStyle/>
          <a:p>
            <a:pPr algn="r" rtl="1">
              <a:lnSpc>
                <a:spcPct val="107000"/>
              </a:lnSpc>
              <a:spcAft>
                <a:spcPts val="800"/>
              </a:spcAft>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المحاسبة التحليلية كأداة لمراقبة التسيير ترتكز على خطوتين أساسيتين:</a:t>
            </a:r>
            <a:endParaRPr lang="fr-FR"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Symbol" panose="05050102010706020507" pitchFamily="18" charset="2"/>
              <a:buChar char=""/>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تقييم السلع والخدمات المنتجة والمباعة من خلال مراقبة التكاليف عبر جميع مراحلها، من الشراء الى غاية النتيجة.</a:t>
            </a:r>
            <a:endParaRPr lang="fr-FR" dirty="0">
              <a:effectLst/>
              <a:latin typeface="Calibri" panose="020F0502020204030204" pitchFamily="34" charset="0"/>
              <a:ea typeface="Calibri" panose="020F0502020204030204" pitchFamily="34" charset="0"/>
              <a:cs typeface="Traditional Arabic" panose="02020603050405020304" pitchFamily="18" charset="-78"/>
            </a:endParaRPr>
          </a:p>
          <a:p>
            <a:pPr marL="342900" lvl="0" indent="-342900" algn="r" rtl="1">
              <a:lnSpc>
                <a:spcPct val="107000"/>
              </a:lnSpc>
              <a:spcAft>
                <a:spcPts val="800"/>
              </a:spcAft>
              <a:buFont typeface="Symbol" panose="05050102010706020507" pitchFamily="18" charset="2"/>
              <a:buChar char=""/>
            </a:pPr>
            <a:r>
              <a:rPr lang="ar-SA" sz="2800" dirty="0">
                <a:effectLst/>
                <a:latin typeface="Calibri" panose="020F0502020204030204" pitchFamily="34" charset="0"/>
                <a:ea typeface="Calibri" panose="020F0502020204030204" pitchFamily="34" charset="0"/>
                <a:cs typeface="Traditional Arabic" panose="02020603050405020304" pitchFamily="18" charset="-78"/>
              </a:rPr>
              <a:t>مراقبة هاته التكاليف من خلال إجراء مقارنة بين التكاليف الفعلية و التكاليف التقديرية قصد تحديد الانحرافات والبحث عن أسبابها.</a:t>
            </a:r>
            <a:endParaRPr lang="fr-FR" dirty="0">
              <a:effectLst/>
              <a:latin typeface="Calibri" panose="020F0502020204030204" pitchFamily="34" charset="0"/>
              <a:ea typeface="Calibri" panose="020F0502020204030204" pitchFamily="34" charset="0"/>
              <a:cs typeface="Traditional Arabic" panose="02020603050405020304" pitchFamily="18" charset="-78"/>
            </a:endParaRPr>
          </a:p>
        </p:txBody>
      </p:sp>
    </p:spTree>
    <p:extLst>
      <p:ext uri="{BB962C8B-B14F-4D97-AF65-F5344CB8AC3E}">
        <p14:creationId xmlns:p14="http://schemas.microsoft.com/office/powerpoint/2010/main" val="271416152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a:extLst>
              <a:ext uri="{FF2B5EF4-FFF2-40B4-BE49-F238E27FC236}">
                <a16:creationId xmlns:a16="http://schemas.microsoft.com/office/drawing/2014/main" id="{355D8060-A4C6-61DB-7E2A-FF7C0212F760}"/>
              </a:ext>
            </a:extLst>
          </p:cNvPr>
          <p:cNvSpPr/>
          <p:nvPr/>
        </p:nvSpPr>
        <p:spPr>
          <a:xfrm>
            <a:off x="3827929" y="138117"/>
            <a:ext cx="4536141" cy="1114425"/>
          </a:xfrm>
          <a:prstGeom prst="ellipse">
            <a:avLst/>
          </a:prstGeom>
          <a:solidFill>
            <a:schemeClr val="accent6">
              <a:lumMod val="60000"/>
              <a:lumOff val="40000"/>
            </a:scheme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ar-SA" sz="2800" b="1" dirty="0">
                <a:effectLst/>
                <a:latin typeface="Calibri" panose="020F0502020204030204" pitchFamily="34" charset="0"/>
                <a:ea typeface="Calibri" panose="020F0502020204030204" pitchFamily="34" charset="0"/>
                <a:cs typeface="Arial" panose="020B0604020202020204" pitchFamily="34" charset="0"/>
              </a:rPr>
              <a:t>المساعدة في اتخاذ القرار</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601A7C29-3BEC-39ED-748C-F9333C4A2905}"/>
              </a:ext>
            </a:extLst>
          </p:cNvPr>
          <p:cNvSpPr txBox="1"/>
          <p:nvPr/>
        </p:nvSpPr>
        <p:spPr>
          <a:xfrm>
            <a:off x="914399" y="1900857"/>
            <a:ext cx="10363200" cy="3056286"/>
          </a:xfrm>
          <a:prstGeom prst="rect">
            <a:avLst/>
          </a:prstGeom>
          <a:noFill/>
        </p:spPr>
        <p:txBody>
          <a:bodyPr wrap="square">
            <a:spAutoFit/>
          </a:bodyPr>
          <a:lstStyle/>
          <a:p>
            <a:pPr algn="just" rtl="1">
              <a:lnSpc>
                <a:spcPct val="107000"/>
              </a:lnSpc>
              <a:spcAft>
                <a:spcPts val="800"/>
              </a:spcAft>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من خلال المعلومات التي توفرها المحاسبة التحليلية خاصة ما تعلق بتوزيع التكاليف أو الأرباح على كل من المنتجات أو الأقسام فإنها تساعد متخذ القرار في الاختيار بين البدائل المتوفرة لديه من أجل الرفع من ربحية النشاط، كأن يعمل على تسريع أو إبطاء أو إلغاء بعض النشاطات أو المنتجات واستبدالها بأخرى، أو العمل على تأهيل اليد العاملة أو مراجعة إدارتها...الخ</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5641360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F7376F-31B3-96A6-B6F6-610EB8BEDAB2}"/>
              </a:ext>
            </a:extLst>
          </p:cNvPr>
          <p:cNvSpPr>
            <a:spLocks noGrp="1"/>
          </p:cNvSpPr>
          <p:nvPr>
            <p:ph type="title"/>
          </p:nvPr>
        </p:nvSpPr>
        <p:spPr>
          <a:xfrm>
            <a:off x="1477242" y="1760786"/>
            <a:ext cx="9603275" cy="1049235"/>
          </a:xfrm>
        </p:spPr>
        <p:txBody>
          <a:bodyPr>
            <a:noAutofit/>
          </a:bodyPr>
          <a:lstStyle/>
          <a:p>
            <a:pPr algn="ctr" rtl="1"/>
            <a:r>
              <a:rPr lang="ar-SA" sz="9600" dirty="0">
                <a:solidFill>
                  <a:srgbClr val="0070C0"/>
                </a:solidFill>
                <a:latin typeface="ae_Granada" panose="02060603050605020204" pitchFamily="18" charset="-78"/>
                <a:cs typeface="ae_Granada" panose="02060603050605020204" pitchFamily="18" charset="-78"/>
              </a:rPr>
              <a:t>حل السلسلة الأولى</a:t>
            </a:r>
            <a:endParaRPr lang="fr-FR" sz="9600" dirty="0">
              <a:solidFill>
                <a:srgbClr val="0070C0"/>
              </a:solidFill>
              <a:latin typeface="ae_Granada" panose="02060603050605020204" pitchFamily="18" charset="-78"/>
              <a:cs typeface="ae_Granada" panose="02060603050605020204" pitchFamily="18" charset="-78"/>
            </a:endParaRPr>
          </a:p>
        </p:txBody>
      </p:sp>
    </p:spTree>
    <p:extLst>
      <p:ext uri="{BB962C8B-B14F-4D97-AF65-F5344CB8AC3E}">
        <p14:creationId xmlns:p14="http://schemas.microsoft.com/office/powerpoint/2010/main" val="193085560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7241D499-90C3-8A07-7784-90A86C7D0DFB}"/>
              </a:ext>
            </a:extLst>
          </p:cNvPr>
          <p:cNvSpPr/>
          <p:nvPr/>
        </p:nvSpPr>
        <p:spPr>
          <a:xfrm>
            <a:off x="7709094" y="2349305"/>
            <a:ext cx="1885479" cy="56984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00B3D48D-7928-5FA3-D4DD-6B4D7AE05E66}"/>
              </a:ext>
            </a:extLst>
          </p:cNvPr>
          <p:cNvSpPr/>
          <p:nvPr/>
        </p:nvSpPr>
        <p:spPr>
          <a:xfrm>
            <a:off x="7709094" y="1557209"/>
            <a:ext cx="1885479" cy="56984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a16="http://schemas.microsoft.com/office/drawing/2014/main" id="{C7E6C035-EFA1-25A1-5753-6C1660968BF5}"/>
              </a:ext>
            </a:extLst>
          </p:cNvPr>
          <p:cNvSpPr txBox="1"/>
          <p:nvPr/>
        </p:nvSpPr>
        <p:spPr>
          <a:xfrm>
            <a:off x="1891849" y="705410"/>
            <a:ext cx="7590183" cy="2273443"/>
          </a:xfrm>
          <a:prstGeom prst="rect">
            <a:avLst/>
          </a:prstGeom>
          <a:noFill/>
        </p:spPr>
        <p:txBody>
          <a:bodyPr wrap="square">
            <a:spAutoFit/>
          </a:bodyPr>
          <a:lstStyle/>
          <a:p>
            <a:pPr marL="342900" lvl="0" indent="-342900" algn="r" rtl="1">
              <a:lnSpc>
                <a:spcPct val="107000"/>
              </a:lnSpc>
              <a:spcAft>
                <a:spcPts val="800"/>
              </a:spcAft>
              <a:buSzPts val="1400"/>
              <a:buFont typeface="Traditional Arabic" panose="02020603050405020304" pitchFamily="18" charset="-78"/>
              <a:buAutoNum type="arabicPeriod"/>
            </a:pPr>
            <a:r>
              <a:rPr lang="ar-SA" sz="4000" b="1"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صحيح</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خطأ</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 coins arrondis 3">
            <a:extLst>
              <a:ext uri="{FF2B5EF4-FFF2-40B4-BE49-F238E27FC236}">
                <a16:creationId xmlns:a16="http://schemas.microsoft.com/office/drawing/2014/main" id="{EC722E0B-83BE-1296-9048-DE017E4B3D0F}"/>
              </a:ext>
            </a:extLst>
          </p:cNvPr>
          <p:cNvSpPr/>
          <p:nvPr/>
        </p:nvSpPr>
        <p:spPr>
          <a:xfrm>
            <a:off x="2570922" y="705410"/>
            <a:ext cx="7023652" cy="569843"/>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a:solidFill>
                  <a:schemeClr val="tx1"/>
                </a:solidFill>
                <a:effectLst/>
                <a:latin typeface="Calibri" panose="020F0502020204030204" pitchFamily="34" charset="0"/>
                <a:ea typeface="Calibri" panose="020F0502020204030204" pitchFamily="34" charset="0"/>
                <a:cs typeface="Traditional Arabic" panose="02020603050405020304" pitchFamily="18" charset="-78"/>
              </a:rPr>
              <a:t>تطبيق المحاسبة التحليلية في المؤسسات إجباري</a:t>
            </a:r>
            <a:endParaRPr lang="fr-FR" sz="3200" dirty="0">
              <a:solidFill>
                <a:schemeClr val="tx1"/>
              </a:solidFill>
            </a:endParaRPr>
          </a:p>
        </p:txBody>
      </p:sp>
    </p:spTree>
    <p:extLst>
      <p:ext uri="{BB962C8B-B14F-4D97-AF65-F5344CB8AC3E}">
        <p14:creationId xmlns:p14="http://schemas.microsoft.com/office/powerpoint/2010/main" val="2595328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7241D499-90C3-8A07-7784-90A86C7D0DFB}"/>
              </a:ext>
            </a:extLst>
          </p:cNvPr>
          <p:cNvSpPr/>
          <p:nvPr/>
        </p:nvSpPr>
        <p:spPr>
          <a:xfrm>
            <a:off x="7709094" y="2349305"/>
            <a:ext cx="1885479" cy="569843"/>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00B3D48D-7928-5FA3-D4DD-6B4D7AE05E66}"/>
              </a:ext>
            </a:extLst>
          </p:cNvPr>
          <p:cNvSpPr/>
          <p:nvPr/>
        </p:nvSpPr>
        <p:spPr>
          <a:xfrm>
            <a:off x="7709094" y="1557209"/>
            <a:ext cx="1885479" cy="56984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 name="ZoneTexte 2">
            <a:extLst>
              <a:ext uri="{FF2B5EF4-FFF2-40B4-BE49-F238E27FC236}">
                <a16:creationId xmlns:a16="http://schemas.microsoft.com/office/drawing/2014/main" id="{C7E6C035-EFA1-25A1-5753-6C1660968BF5}"/>
              </a:ext>
            </a:extLst>
          </p:cNvPr>
          <p:cNvSpPr txBox="1"/>
          <p:nvPr/>
        </p:nvSpPr>
        <p:spPr>
          <a:xfrm>
            <a:off x="1891849" y="705410"/>
            <a:ext cx="7590183" cy="2273443"/>
          </a:xfrm>
          <a:prstGeom prst="rect">
            <a:avLst/>
          </a:prstGeom>
          <a:noFill/>
        </p:spPr>
        <p:txBody>
          <a:bodyPr wrap="square">
            <a:spAutoFit/>
          </a:bodyPr>
          <a:lstStyle/>
          <a:p>
            <a:pPr marL="342900" lvl="0" indent="-342900" algn="r" rtl="1">
              <a:lnSpc>
                <a:spcPct val="107000"/>
              </a:lnSpc>
              <a:spcAft>
                <a:spcPts val="800"/>
              </a:spcAft>
              <a:buSzPts val="1400"/>
              <a:buFont typeface="Traditional Arabic" panose="02020603050405020304" pitchFamily="18" charset="-78"/>
              <a:buAutoNum type="arabicPeriod"/>
            </a:pPr>
            <a:r>
              <a:rPr lang="ar-SA" sz="4000" b="1" dirty="0">
                <a:effectLst/>
                <a:latin typeface="Calibri" panose="020F0502020204030204" pitchFamily="34" charset="0"/>
                <a:ea typeface="Calibri" panose="020F0502020204030204" pitchFamily="34" charset="0"/>
                <a:cs typeface="Traditional Arabic" panose="02020603050405020304" pitchFamily="18" charset="-78"/>
              </a:rPr>
              <a:t>:</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صحيح</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خطأ</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 coins arrondis 3">
            <a:extLst>
              <a:ext uri="{FF2B5EF4-FFF2-40B4-BE49-F238E27FC236}">
                <a16:creationId xmlns:a16="http://schemas.microsoft.com/office/drawing/2014/main" id="{EC722E0B-83BE-1296-9048-DE017E4B3D0F}"/>
              </a:ext>
            </a:extLst>
          </p:cNvPr>
          <p:cNvSpPr/>
          <p:nvPr/>
        </p:nvSpPr>
        <p:spPr>
          <a:xfrm>
            <a:off x="2570922" y="705410"/>
            <a:ext cx="7023652" cy="569843"/>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b="1" dirty="0">
                <a:solidFill>
                  <a:schemeClr val="tx1"/>
                </a:solidFill>
                <a:effectLst/>
                <a:latin typeface="Calibri" panose="020F0502020204030204" pitchFamily="34" charset="0"/>
                <a:ea typeface="Calibri" panose="020F0502020204030204" pitchFamily="34" charset="0"/>
                <a:cs typeface="Traditional Arabic" panose="02020603050405020304" pitchFamily="18" charset="-78"/>
              </a:rPr>
              <a:t>تطبيق المحاسبة التحليلية في المؤسسات إجباري</a:t>
            </a:r>
            <a:endParaRPr lang="fr-FR" sz="3200" dirty="0">
              <a:solidFill>
                <a:schemeClr val="tx1"/>
              </a:solidFill>
            </a:endParaRPr>
          </a:p>
        </p:txBody>
      </p:sp>
    </p:spTree>
    <p:extLst>
      <p:ext uri="{BB962C8B-B14F-4D97-AF65-F5344CB8AC3E}">
        <p14:creationId xmlns:p14="http://schemas.microsoft.com/office/powerpoint/2010/main" val="2266050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rganigramme : Alternative 8">
            <a:extLst>
              <a:ext uri="{FF2B5EF4-FFF2-40B4-BE49-F238E27FC236}">
                <a16:creationId xmlns:a16="http://schemas.microsoft.com/office/drawing/2014/main" id="{D67F39E2-4438-E61F-4462-64BB62ED5E2B}"/>
              </a:ext>
            </a:extLst>
          </p:cNvPr>
          <p:cNvSpPr/>
          <p:nvPr/>
        </p:nvSpPr>
        <p:spPr>
          <a:xfrm>
            <a:off x="2053883" y="3898765"/>
            <a:ext cx="9087728" cy="50522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Organigramme : Alternative 7">
            <a:extLst>
              <a:ext uri="{FF2B5EF4-FFF2-40B4-BE49-F238E27FC236}">
                <a16:creationId xmlns:a16="http://schemas.microsoft.com/office/drawing/2014/main" id="{D3B5A660-8994-04A9-B5AD-9185A54FC795}"/>
              </a:ext>
            </a:extLst>
          </p:cNvPr>
          <p:cNvSpPr/>
          <p:nvPr/>
        </p:nvSpPr>
        <p:spPr>
          <a:xfrm>
            <a:off x="661180" y="3297872"/>
            <a:ext cx="10480431" cy="506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Organigramme : Alternative 6">
            <a:extLst>
              <a:ext uri="{FF2B5EF4-FFF2-40B4-BE49-F238E27FC236}">
                <a16:creationId xmlns:a16="http://schemas.microsoft.com/office/drawing/2014/main" id="{E5D3C770-6F67-4C7F-DB67-180A6D6F4363}"/>
              </a:ext>
            </a:extLst>
          </p:cNvPr>
          <p:cNvSpPr/>
          <p:nvPr/>
        </p:nvSpPr>
        <p:spPr>
          <a:xfrm>
            <a:off x="5711483" y="2668843"/>
            <a:ext cx="5430128" cy="506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79E86036-6B04-2750-F57F-DC13AEC69CED}"/>
              </a:ext>
            </a:extLst>
          </p:cNvPr>
          <p:cNvSpPr/>
          <p:nvPr/>
        </p:nvSpPr>
        <p:spPr>
          <a:xfrm>
            <a:off x="7223757" y="2039814"/>
            <a:ext cx="3917854" cy="506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0C6FB977-F66E-3BD8-0DDC-3148EDDBF80C}"/>
              </a:ext>
            </a:extLst>
          </p:cNvPr>
          <p:cNvSpPr/>
          <p:nvPr/>
        </p:nvSpPr>
        <p:spPr>
          <a:xfrm>
            <a:off x="8243668" y="1378634"/>
            <a:ext cx="2897943" cy="53457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464BC54A-3EE4-5A41-C571-7EB6FAFD993C}"/>
              </a:ext>
            </a:extLst>
          </p:cNvPr>
          <p:cNvSpPr/>
          <p:nvPr/>
        </p:nvSpPr>
        <p:spPr>
          <a:xfrm>
            <a:off x="4579032" y="777740"/>
            <a:ext cx="2644725" cy="506437"/>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96E77263-AAB5-571A-F623-DAF81136976E}"/>
              </a:ext>
            </a:extLst>
          </p:cNvPr>
          <p:cNvSpPr txBox="1"/>
          <p:nvPr/>
        </p:nvSpPr>
        <p:spPr>
          <a:xfrm>
            <a:off x="661180" y="665199"/>
            <a:ext cx="10480431" cy="3766929"/>
          </a:xfrm>
          <a:prstGeom prst="rect">
            <a:avLst/>
          </a:prstGeom>
          <a:noFill/>
        </p:spPr>
        <p:txBody>
          <a:bodyPr wrap="square">
            <a:spAutoFit/>
          </a:bodyPr>
          <a:lstStyle/>
          <a:p>
            <a:pPr lvl="0" algn="ctr" rtl="1">
              <a:lnSpc>
                <a:spcPct val="107000"/>
              </a:lnSpc>
              <a:spcAft>
                <a:spcPts val="800"/>
              </a:spcAft>
              <a:buSzPts val="1400"/>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2.المحاسبة التحليلية: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هي أداة لمراقبة التسيير.</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تهم خاصة الأطراف الخارجية.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تعطي صورة عامة فقط حول نشاط المؤسسة.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تسمح بحساب مختلف التكاليف لوظائف المؤسسة والنتائج التي تحققها المنتجات بشكل منفصل.</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تقوم بتحليل ظروف الاستغلال الداخلية للمؤسسة، الماضية، الحاضرة والمستقبلية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979225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rganigramme : Alternative 8">
            <a:extLst>
              <a:ext uri="{FF2B5EF4-FFF2-40B4-BE49-F238E27FC236}">
                <a16:creationId xmlns:a16="http://schemas.microsoft.com/office/drawing/2014/main" id="{D67F39E2-4438-E61F-4462-64BB62ED5E2B}"/>
              </a:ext>
            </a:extLst>
          </p:cNvPr>
          <p:cNvSpPr/>
          <p:nvPr/>
        </p:nvSpPr>
        <p:spPr>
          <a:xfrm>
            <a:off x="2053883" y="3898765"/>
            <a:ext cx="9087728" cy="505227"/>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Organigramme : Alternative 7">
            <a:extLst>
              <a:ext uri="{FF2B5EF4-FFF2-40B4-BE49-F238E27FC236}">
                <a16:creationId xmlns:a16="http://schemas.microsoft.com/office/drawing/2014/main" id="{D3B5A660-8994-04A9-B5AD-9185A54FC795}"/>
              </a:ext>
            </a:extLst>
          </p:cNvPr>
          <p:cNvSpPr/>
          <p:nvPr/>
        </p:nvSpPr>
        <p:spPr>
          <a:xfrm>
            <a:off x="661180" y="3297872"/>
            <a:ext cx="10480431" cy="506437"/>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Organigramme : Alternative 6">
            <a:extLst>
              <a:ext uri="{FF2B5EF4-FFF2-40B4-BE49-F238E27FC236}">
                <a16:creationId xmlns:a16="http://schemas.microsoft.com/office/drawing/2014/main" id="{E5D3C770-6F67-4C7F-DB67-180A6D6F4363}"/>
              </a:ext>
            </a:extLst>
          </p:cNvPr>
          <p:cNvSpPr/>
          <p:nvPr/>
        </p:nvSpPr>
        <p:spPr>
          <a:xfrm>
            <a:off x="5711483" y="2668843"/>
            <a:ext cx="5430128" cy="506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79E86036-6B04-2750-F57F-DC13AEC69CED}"/>
              </a:ext>
            </a:extLst>
          </p:cNvPr>
          <p:cNvSpPr/>
          <p:nvPr/>
        </p:nvSpPr>
        <p:spPr>
          <a:xfrm>
            <a:off x="7223757" y="2039814"/>
            <a:ext cx="3917854" cy="50643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0C6FB977-F66E-3BD8-0DDC-3148EDDBF80C}"/>
              </a:ext>
            </a:extLst>
          </p:cNvPr>
          <p:cNvSpPr/>
          <p:nvPr/>
        </p:nvSpPr>
        <p:spPr>
          <a:xfrm>
            <a:off x="8243668" y="1378634"/>
            <a:ext cx="2897943" cy="534572"/>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464BC54A-3EE4-5A41-C571-7EB6FAFD993C}"/>
              </a:ext>
            </a:extLst>
          </p:cNvPr>
          <p:cNvSpPr/>
          <p:nvPr/>
        </p:nvSpPr>
        <p:spPr>
          <a:xfrm>
            <a:off x="4579032" y="777740"/>
            <a:ext cx="2644725" cy="506437"/>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96E77263-AAB5-571A-F623-DAF81136976E}"/>
              </a:ext>
            </a:extLst>
          </p:cNvPr>
          <p:cNvSpPr txBox="1"/>
          <p:nvPr/>
        </p:nvSpPr>
        <p:spPr>
          <a:xfrm>
            <a:off x="661180" y="662786"/>
            <a:ext cx="10480431" cy="3766929"/>
          </a:xfrm>
          <a:prstGeom prst="rect">
            <a:avLst/>
          </a:prstGeom>
          <a:noFill/>
        </p:spPr>
        <p:txBody>
          <a:bodyPr wrap="square">
            <a:spAutoFit/>
          </a:bodyPr>
          <a:lstStyle/>
          <a:p>
            <a:pPr lvl="0" algn="ctr" rtl="1">
              <a:lnSpc>
                <a:spcPct val="107000"/>
              </a:lnSpc>
              <a:spcAft>
                <a:spcPts val="800"/>
              </a:spcAft>
              <a:buSzPts val="1400"/>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2.المحاسبة التحليلية: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هي أداة لمراقبة التسيير.</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تهم خاصة الأطراف الخارجية.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تعطي صورة عامة فقط حول نشاط المؤسسة.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تسمح بحساب مختلف التكاليف لوظائف المؤسسة والنتائج التي تحققها المنتجات بشكل منفصل.</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تقوم بتحليل ظروف الاستغلال الداخلية للمؤسسة، الماضية، الحاضرة والمستقبلية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68929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E167CFEC-5BDB-CBC0-5485-6D7D7294A5A3}"/>
              </a:ext>
            </a:extLst>
          </p:cNvPr>
          <p:cNvSpPr/>
          <p:nvPr/>
        </p:nvSpPr>
        <p:spPr>
          <a:xfrm>
            <a:off x="7455877" y="2755253"/>
            <a:ext cx="2335237" cy="61898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043689C9-D8A1-0236-7CB5-CD970ECE14EA}"/>
              </a:ext>
            </a:extLst>
          </p:cNvPr>
          <p:cNvSpPr/>
          <p:nvPr/>
        </p:nvSpPr>
        <p:spPr>
          <a:xfrm>
            <a:off x="7455877" y="2011677"/>
            <a:ext cx="2335237" cy="61898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934354A8-4C10-BEC5-C6B2-7228D5341063}"/>
              </a:ext>
            </a:extLst>
          </p:cNvPr>
          <p:cNvSpPr/>
          <p:nvPr/>
        </p:nvSpPr>
        <p:spPr>
          <a:xfrm>
            <a:off x="3319975" y="1155557"/>
            <a:ext cx="6471139" cy="729514"/>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1698BD10-EC9D-0AE9-6AC6-7C7456965B06}"/>
              </a:ext>
            </a:extLst>
          </p:cNvPr>
          <p:cNvSpPr txBox="1"/>
          <p:nvPr/>
        </p:nvSpPr>
        <p:spPr>
          <a:xfrm>
            <a:off x="1645920" y="1155557"/>
            <a:ext cx="7877908" cy="2273443"/>
          </a:xfrm>
          <a:prstGeom prst="rect">
            <a:avLst/>
          </a:prstGeom>
          <a:noFill/>
        </p:spPr>
        <p:txBody>
          <a:bodyPr wrap="square">
            <a:spAutoFit/>
          </a:bodyPr>
          <a:lstStyle/>
          <a:p>
            <a:pPr lvl="0" algn="r" rtl="1">
              <a:lnSpc>
                <a:spcPct val="107000"/>
              </a:lnSpc>
              <a:spcAft>
                <a:spcPts val="800"/>
              </a:spcAft>
              <a:buSzPts val="1400"/>
            </a:pPr>
            <a:r>
              <a:rPr lang="ar-SA" sz="4000" b="1" dirty="0">
                <a:effectLst/>
                <a:latin typeface="Calibri" panose="020F0502020204030204" pitchFamily="34" charset="0"/>
                <a:ea typeface="Calibri" panose="020F0502020204030204" pitchFamily="34" charset="0"/>
                <a:cs typeface="Traditional Arabic" panose="02020603050405020304" pitchFamily="18" charset="-78"/>
              </a:rPr>
              <a:t>3.المصطلح "سعر" مرادف لمصطلح "تكلفة"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صحيح</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خطأ</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788145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path path="shape">
            <a:fillToRect l="50000" t="50000" r="50000" b="50000"/>
          </a:path>
          <a:tileRect/>
        </a:gradFill>
        <a:effectLst/>
      </p:bgPr>
    </p:bg>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6AE0E87B-ABF7-E0D8-E5A4-0D3422E05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6319" y="2827607"/>
            <a:ext cx="2519362" cy="1511617"/>
          </a:xfrm>
          <a:prstGeom prst="rect">
            <a:avLst/>
          </a:prstGeom>
        </p:spPr>
      </p:pic>
      <p:pic>
        <p:nvPicPr>
          <p:cNvPr id="7" name="Image 6">
            <a:extLst>
              <a:ext uri="{FF2B5EF4-FFF2-40B4-BE49-F238E27FC236}">
                <a16:creationId xmlns:a16="http://schemas.microsoft.com/office/drawing/2014/main" id="{83EB55AB-95E9-11D9-8A41-557E7AE4A6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878" y="1189892"/>
            <a:ext cx="3118045" cy="1637715"/>
          </a:xfrm>
          <a:prstGeom prst="rect">
            <a:avLst/>
          </a:prstGeom>
        </p:spPr>
      </p:pic>
      <p:pic>
        <p:nvPicPr>
          <p:cNvPr id="13" name="Image 12">
            <a:extLst>
              <a:ext uri="{FF2B5EF4-FFF2-40B4-BE49-F238E27FC236}">
                <a16:creationId xmlns:a16="http://schemas.microsoft.com/office/drawing/2014/main" id="{7D153FD2-7D78-F116-8383-243A634DF84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8877" y="3193366"/>
            <a:ext cx="3118045" cy="1637715"/>
          </a:xfrm>
          <a:prstGeom prst="rect">
            <a:avLst/>
          </a:prstGeom>
        </p:spPr>
      </p:pic>
      <p:pic>
        <p:nvPicPr>
          <p:cNvPr id="15" name="Image 14">
            <a:extLst>
              <a:ext uri="{FF2B5EF4-FFF2-40B4-BE49-F238E27FC236}">
                <a16:creationId xmlns:a16="http://schemas.microsoft.com/office/drawing/2014/main" id="{7EE44845-8731-8B88-E232-FFBA5AED926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8877" y="4917918"/>
            <a:ext cx="3118045" cy="1500380"/>
          </a:xfrm>
          <a:prstGeom prst="rect">
            <a:avLst/>
          </a:prstGeom>
        </p:spPr>
      </p:pic>
      <p:pic>
        <p:nvPicPr>
          <p:cNvPr id="17" name="Image 16">
            <a:extLst>
              <a:ext uri="{FF2B5EF4-FFF2-40B4-BE49-F238E27FC236}">
                <a16:creationId xmlns:a16="http://schemas.microsoft.com/office/drawing/2014/main" id="{FE53B9E0-8AE0-C316-CAE6-F540740DDEC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23910" y="1189892"/>
            <a:ext cx="3118045" cy="1637715"/>
          </a:xfrm>
          <a:prstGeom prst="rect">
            <a:avLst/>
          </a:prstGeom>
        </p:spPr>
      </p:pic>
      <p:pic>
        <p:nvPicPr>
          <p:cNvPr id="19" name="Image 18">
            <a:extLst>
              <a:ext uri="{FF2B5EF4-FFF2-40B4-BE49-F238E27FC236}">
                <a16:creationId xmlns:a16="http://schemas.microsoft.com/office/drawing/2014/main" id="{BE5CC8FF-742F-8D4A-0DCA-F09EF8D1D72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423910" y="4917916"/>
            <a:ext cx="3118045" cy="1500381"/>
          </a:xfrm>
          <a:prstGeom prst="rect">
            <a:avLst/>
          </a:prstGeom>
        </p:spPr>
      </p:pic>
      <p:pic>
        <p:nvPicPr>
          <p:cNvPr id="1026" name="Picture 2" descr="نحو فتح مكاتب تمثيلية لبعض البنوك الوطنية في افريقيا - Algerian Express">
            <a:extLst>
              <a:ext uri="{FF2B5EF4-FFF2-40B4-BE49-F238E27FC236}">
                <a16:creationId xmlns:a16="http://schemas.microsoft.com/office/drawing/2014/main" id="{CDF74432-67FC-FCDA-995B-DA1BE5B33069}"/>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23910" y="3069395"/>
            <a:ext cx="3118045" cy="17335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 coins arrondis 3">
            <a:extLst>
              <a:ext uri="{FF2B5EF4-FFF2-40B4-BE49-F238E27FC236}">
                <a16:creationId xmlns:a16="http://schemas.microsoft.com/office/drawing/2014/main" id="{7CEDE4EA-3D19-899F-D35F-568F371C25C5}"/>
              </a:ext>
            </a:extLst>
          </p:cNvPr>
          <p:cNvSpPr/>
          <p:nvPr/>
        </p:nvSpPr>
        <p:spPr>
          <a:xfrm>
            <a:off x="8134066" y="382137"/>
            <a:ext cx="3603009" cy="692784"/>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b="1" dirty="0">
                <a:solidFill>
                  <a:srgbClr val="FFC000"/>
                </a:solidFill>
                <a:latin typeface="Arabic Typesetting" panose="03020402040406030203" pitchFamily="66" charset="-78"/>
                <a:cs typeface="Arabic Typesetting" panose="03020402040406030203" pitchFamily="66" charset="-78"/>
              </a:rPr>
              <a:t>المحيط الخارجي للمؤسسة</a:t>
            </a:r>
            <a:endParaRPr lang="fr-FR" sz="3600" b="1" dirty="0">
              <a:solidFill>
                <a:srgbClr val="FFC000"/>
              </a:solidFill>
              <a:latin typeface="Arabic Typesetting" panose="03020402040406030203" pitchFamily="66" charset="-78"/>
              <a:cs typeface="Arabic Typesetting" panose="03020402040406030203" pitchFamily="66" charset="-78"/>
            </a:endParaRPr>
          </a:p>
        </p:txBody>
      </p:sp>
      <p:sp>
        <p:nvSpPr>
          <p:cNvPr id="6" name="Rectangle : coins arrondis 5">
            <a:extLst>
              <a:ext uri="{FF2B5EF4-FFF2-40B4-BE49-F238E27FC236}">
                <a16:creationId xmlns:a16="http://schemas.microsoft.com/office/drawing/2014/main" id="{0A77F4DE-7C5F-E1FE-6FC2-CA5AE71A8805}"/>
              </a:ext>
            </a:extLst>
          </p:cNvPr>
          <p:cNvSpPr/>
          <p:nvPr/>
        </p:nvSpPr>
        <p:spPr>
          <a:xfrm>
            <a:off x="156394" y="314229"/>
            <a:ext cx="3603009" cy="692784"/>
          </a:xfrm>
          <a:prstGeom prst="round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600" b="1" dirty="0">
                <a:solidFill>
                  <a:srgbClr val="FFC000"/>
                </a:solidFill>
                <a:latin typeface="Arabic Typesetting" panose="03020402040406030203" pitchFamily="66" charset="-78"/>
                <a:cs typeface="Arabic Typesetting" panose="03020402040406030203" pitchFamily="66" charset="-78"/>
              </a:rPr>
              <a:t>المحيط الداخلي للمؤسسة</a:t>
            </a:r>
            <a:endParaRPr lang="fr-FR" sz="3600" b="1" dirty="0">
              <a:solidFill>
                <a:srgbClr val="FFC000"/>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78567424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randombar(horizontal)">
                                      <p:cBhvr>
                                        <p:cTn id="14" dur="500"/>
                                        <p:tgtEl>
                                          <p:spTgt spid="17"/>
                                        </p:tgtEl>
                                      </p:cBhvr>
                                    </p:animEffect>
                                  </p:childTnLst>
                                </p:cTn>
                              </p:par>
                              <p:par>
                                <p:cTn id="15" presetID="14" presetClass="entr" presetSubtype="10" fill="hold" nodeType="with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randombar(horizontal)">
                                      <p:cBhvr>
                                        <p:cTn id="17" dur="500"/>
                                        <p:tgtEl>
                                          <p:spTgt spid="1026"/>
                                        </p:tgtEl>
                                      </p:cBhvr>
                                    </p:animEffect>
                                  </p:childTnLst>
                                </p:cTn>
                              </p:par>
                              <p:par>
                                <p:cTn id="18" presetID="14" presetClass="entr" presetSubtype="10" fill="hold" nodeType="with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randombar(horizontal)">
                                      <p:cBhvr>
                                        <p:cTn id="20" dur="500"/>
                                        <p:tgtEl>
                                          <p:spTgt spid="19"/>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randombar(horizontal)">
                                      <p:cBhvr>
                                        <p:cTn id="25" dur="500"/>
                                        <p:tgtEl>
                                          <p:spTgt spid="7"/>
                                        </p:tgtEl>
                                      </p:cBhvr>
                                    </p:animEffect>
                                  </p:childTnLst>
                                </p:cTn>
                              </p:par>
                              <p:par>
                                <p:cTn id="26" presetID="14" presetClass="entr" presetSubtype="10" fill="hold"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randombar(horizontal)">
                                      <p:cBhvr>
                                        <p:cTn id="28" dur="500"/>
                                        <p:tgtEl>
                                          <p:spTgt spid="13"/>
                                        </p:tgtEl>
                                      </p:cBhvr>
                                    </p:animEffect>
                                  </p:childTnLst>
                                </p:cTn>
                              </p:par>
                              <p:par>
                                <p:cTn id="29" presetID="14" presetClass="entr" presetSubtype="1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randombar(horizontal)">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 calcmode="lin" valueType="num">
                                      <p:cBhvr additive="base">
                                        <p:cTn id="36" dur="500" fill="hold"/>
                                        <p:tgtEl>
                                          <p:spTgt spid="4"/>
                                        </p:tgtEl>
                                        <p:attrNameLst>
                                          <p:attrName>ppt_x</p:attrName>
                                        </p:attrNameLst>
                                      </p:cBhvr>
                                      <p:tavLst>
                                        <p:tav tm="0">
                                          <p:val>
                                            <p:strVal val="#ppt_x"/>
                                          </p:val>
                                        </p:tav>
                                        <p:tav tm="100000">
                                          <p:val>
                                            <p:strVal val="#ppt_x"/>
                                          </p:val>
                                        </p:tav>
                                      </p:tavLst>
                                    </p:anim>
                                    <p:anim calcmode="lin" valueType="num">
                                      <p:cBhvr additive="base">
                                        <p:cTn id="37"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additive="base">
                                        <p:cTn id="42" dur="500" fill="hold"/>
                                        <p:tgtEl>
                                          <p:spTgt spid="6"/>
                                        </p:tgtEl>
                                        <p:attrNameLst>
                                          <p:attrName>ppt_x</p:attrName>
                                        </p:attrNameLst>
                                      </p:cBhvr>
                                      <p:tavLst>
                                        <p:tav tm="0">
                                          <p:val>
                                            <p:strVal val="#ppt_x"/>
                                          </p:val>
                                        </p:tav>
                                        <p:tav tm="100000">
                                          <p:val>
                                            <p:strVal val="#ppt_x"/>
                                          </p:val>
                                        </p:tav>
                                      </p:tavLst>
                                    </p:anim>
                                    <p:anim calcmode="lin" valueType="num">
                                      <p:cBhvr additive="base">
                                        <p:cTn id="4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E167CFEC-5BDB-CBC0-5485-6D7D7294A5A3}"/>
              </a:ext>
            </a:extLst>
          </p:cNvPr>
          <p:cNvSpPr/>
          <p:nvPr/>
        </p:nvSpPr>
        <p:spPr>
          <a:xfrm>
            <a:off x="7455877" y="2755253"/>
            <a:ext cx="2335237" cy="618981"/>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043689C9-D8A1-0236-7CB5-CD970ECE14EA}"/>
              </a:ext>
            </a:extLst>
          </p:cNvPr>
          <p:cNvSpPr/>
          <p:nvPr/>
        </p:nvSpPr>
        <p:spPr>
          <a:xfrm>
            <a:off x="7455877" y="2011677"/>
            <a:ext cx="2335237" cy="61898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934354A8-4C10-BEC5-C6B2-7228D5341063}"/>
              </a:ext>
            </a:extLst>
          </p:cNvPr>
          <p:cNvSpPr/>
          <p:nvPr/>
        </p:nvSpPr>
        <p:spPr>
          <a:xfrm>
            <a:off x="3319975" y="1155557"/>
            <a:ext cx="6471139" cy="729514"/>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1698BD10-EC9D-0AE9-6AC6-7C7456965B06}"/>
              </a:ext>
            </a:extLst>
          </p:cNvPr>
          <p:cNvSpPr txBox="1"/>
          <p:nvPr/>
        </p:nvSpPr>
        <p:spPr>
          <a:xfrm>
            <a:off x="1645920" y="1155557"/>
            <a:ext cx="7877908" cy="2273443"/>
          </a:xfrm>
          <a:prstGeom prst="rect">
            <a:avLst/>
          </a:prstGeom>
          <a:noFill/>
        </p:spPr>
        <p:txBody>
          <a:bodyPr wrap="square">
            <a:spAutoFit/>
          </a:bodyPr>
          <a:lstStyle/>
          <a:p>
            <a:pPr lvl="0" algn="r" rtl="1">
              <a:lnSpc>
                <a:spcPct val="107000"/>
              </a:lnSpc>
              <a:spcAft>
                <a:spcPts val="800"/>
              </a:spcAft>
              <a:buSzPts val="1400"/>
            </a:pPr>
            <a:r>
              <a:rPr lang="ar-SA" sz="4000" b="1" dirty="0">
                <a:effectLst/>
                <a:latin typeface="Calibri" panose="020F0502020204030204" pitchFamily="34" charset="0"/>
                <a:ea typeface="Calibri" panose="020F0502020204030204" pitchFamily="34" charset="0"/>
                <a:cs typeface="Traditional Arabic" panose="02020603050405020304" pitchFamily="18" charset="-78"/>
              </a:rPr>
              <a:t>3.المصطلح "سعر" مرادف لمصطلح "تكلفة"</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صحيح</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4000" dirty="0">
                <a:effectLst/>
                <a:latin typeface="Calibri" panose="020F0502020204030204" pitchFamily="34" charset="0"/>
                <a:ea typeface="Calibri" panose="020F0502020204030204" pitchFamily="34" charset="0"/>
                <a:cs typeface="Traditional Arabic" panose="02020603050405020304" pitchFamily="18" charset="-78"/>
              </a:rPr>
              <a:t>خطأ</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30191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345BD47F-8DD2-E65C-F9CF-228B1FDBC190}"/>
              </a:ext>
            </a:extLst>
          </p:cNvPr>
          <p:cNvSpPr/>
          <p:nvPr/>
        </p:nvSpPr>
        <p:spPr>
          <a:xfrm>
            <a:off x="5472332" y="4086663"/>
            <a:ext cx="4304714" cy="5419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271729C9-5A84-0E63-475B-F9B8C2018C35}"/>
              </a:ext>
            </a:extLst>
          </p:cNvPr>
          <p:cNvSpPr/>
          <p:nvPr/>
        </p:nvSpPr>
        <p:spPr>
          <a:xfrm>
            <a:off x="5472332" y="3400864"/>
            <a:ext cx="4304714" cy="56270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A974713F-7D6C-2355-712E-7CF28A3B5E87}"/>
              </a:ext>
            </a:extLst>
          </p:cNvPr>
          <p:cNvSpPr/>
          <p:nvPr/>
        </p:nvSpPr>
        <p:spPr>
          <a:xfrm>
            <a:off x="5472332" y="2686929"/>
            <a:ext cx="4304714" cy="56270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DE0CB728-440C-BBA6-F213-19CA271ED58C}"/>
              </a:ext>
            </a:extLst>
          </p:cNvPr>
          <p:cNvSpPr/>
          <p:nvPr/>
        </p:nvSpPr>
        <p:spPr>
          <a:xfrm>
            <a:off x="2672862" y="1434904"/>
            <a:ext cx="7104184" cy="745588"/>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4B7E557-0EF1-6446-EBF5-1BD461C444EF}"/>
              </a:ext>
            </a:extLst>
          </p:cNvPr>
          <p:cNvSpPr txBox="1"/>
          <p:nvPr/>
        </p:nvSpPr>
        <p:spPr>
          <a:xfrm>
            <a:off x="2185182" y="1387711"/>
            <a:ext cx="7254240" cy="3269036"/>
          </a:xfrm>
          <a:prstGeom prst="rect">
            <a:avLst/>
          </a:prstGeom>
          <a:noFill/>
        </p:spPr>
        <p:txBody>
          <a:bodyPr wrap="square">
            <a:spAutoFit/>
          </a:bodyPr>
          <a:lstStyle/>
          <a:p>
            <a:pPr lvl="0" algn="r" rtl="1">
              <a:lnSpc>
                <a:spcPct val="107000"/>
              </a:lnSpc>
              <a:spcAft>
                <a:spcPts val="800"/>
              </a:spcAft>
              <a:buSzPts val="1400"/>
            </a:pPr>
            <a:r>
              <a:rPr lang="ar-SA" sz="3600" b="1" dirty="0">
                <a:effectLst/>
                <a:latin typeface="Calibri" panose="020F0502020204030204" pitchFamily="34" charset="0"/>
                <a:ea typeface="Calibri" panose="020F0502020204030204" pitchFamily="34" charset="0"/>
                <a:cs typeface="Traditional Arabic" panose="02020603050405020304" pitchFamily="18" charset="-78"/>
              </a:rPr>
              <a:t>4. المحاسبة التحليلية تسمح بتقييم بعض بنود الميزانية</a:t>
            </a:r>
          </a:p>
          <a:p>
            <a:pPr lvl="0" algn="r" rtl="1">
              <a:lnSpc>
                <a:spcPct val="107000"/>
              </a:lnSpc>
              <a:spcAft>
                <a:spcPts val="800"/>
              </a:spcAft>
              <a:buSzPts val="1400"/>
            </a:pP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التثبيتات</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التي تنتجها المؤسسة.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المخزون.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تكلفة اقتناء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التثبيتات</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87666717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345BD47F-8DD2-E65C-F9CF-228B1FDBC190}"/>
              </a:ext>
            </a:extLst>
          </p:cNvPr>
          <p:cNvSpPr/>
          <p:nvPr/>
        </p:nvSpPr>
        <p:spPr>
          <a:xfrm>
            <a:off x="5472332" y="4086663"/>
            <a:ext cx="4304714" cy="541948"/>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271729C9-5A84-0E63-475B-F9B8C2018C35}"/>
              </a:ext>
            </a:extLst>
          </p:cNvPr>
          <p:cNvSpPr/>
          <p:nvPr/>
        </p:nvSpPr>
        <p:spPr>
          <a:xfrm>
            <a:off x="5472332" y="3400864"/>
            <a:ext cx="4304714" cy="562708"/>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A974713F-7D6C-2355-712E-7CF28A3B5E87}"/>
              </a:ext>
            </a:extLst>
          </p:cNvPr>
          <p:cNvSpPr/>
          <p:nvPr/>
        </p:nvSpPr>
        <p:spPr>
          <a:xfrm>
            <a:off x="5472332" y="2686929"/>
            <a:ext cx="4304714" cy="562708"/>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DE0CB728-440C-BBA6-F213-19CA271ED58C}"/>
              </a:ext>
            </a:extLst>
          </p:cNvPr>
          <p:cNvSpPr/>
          <p:nvPr/>
        </p:nvSpPr>
        <p:spPr>
          <a:xfrm>
            <a:off x="2672862" y="1434904"/>
            <a:ext cx="7104184" cy="745588"/>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B4B7E557-0EF1-6446-EBF5-1BD461C444EF}"/>
              </a:ext>
            </a:extLst>
          </p:cNvPr>
          <p:cNvSpPr txBox="1"/>
          <p:nvPr/>
        </p:nvSpPr>
        <p:spPr>
          <a:xfrm>
            <a:off x="2185182" y="1387711"/>
            <a:ext cx="7254240" cy="3269036"/>
          </a:xfrm>
          <a:prstGeom prst="rect">
            <a:avLst/>
          </a:prstGeom>
          <a:noFill/>
        </p:spPr>
        <p:txBody>
          <a:bodyPr wrap="square">
            <a:spAutoFit/>
          </a:bodyPr>
          <a:lstStyle/>
          <a:p>
            <a:pPr lvl="0" algn="r" rtl="1">
              <a:lnSpc>
                <a:spcPct val="107000"/>
              </a:lnSpc>
              <a:spcAft>
                <a:spcPts val="800"/>
              </a:spcAft>
              <a:buSzPts val="1400"/>
            </a:pPr>
            <a:r>
              <a:rPr lang="ar-SA" sz="3600" b="1" dirty="0">
                <a:effectLst/>
                <a:latin typeface="Calibri" panose="020F0502020204030204" pitchFamily="34" charset="0"/>
                <a:ea typeface="Calibri" panose="020F0502020204030204" pitchFamily="34" charset="0"/>
                <a:cs typeface="Traditional Arabic" panose="02020603050405020304" pitchFamily="18" charset="-78"/>
              </a:rPr>
              <a:t>4. المحاسبة التحليلية تسمح بتقييم بعض بنود الميزانية</a:t>
            </a:r>
          </a:p>
          <a:p>
            <a:pPr lvl="0" algn="r" rtl="1">
              <a:lnSpc>
                <a:spcPct val="107000"/>
              </a:lnSpc>
              <a:spcAft>
                <a:spcPts val="800"/>
              </a:spcAft>
              <a:buSzPts val="1400"/>
            </a:pP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التثبيتات</a:t>
            </a:r>
            <a:r>
              <a:rPr lang="ar-SA" sz="3600" dirty="0">
                <a:effectLst/>
                <a:latin typeface="Calibri" panose="020F0502020204030204" pitchFamily="34" charset="0"/>
                <a:ea typeface="Calibri" panose="020F0502020204030204" pitchFamily="34" charset="0"/>
                <a:cs typeface="Traditional Arabic" panose="02020603050405020304" pitchFamily="18" charset="-78"/>
              </a:rPr>
              <a:t> التي تنتجها المؤسسة.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المخزون.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تكلفة اقتناء </a:t>
            </a:r>
            <a:r>
              <a:rPr lang="ar-SA" sz="3600" dirty="0" err="1">
                <a:effectLst/>
                <a:latin typeface="Calibri" panose="020F0502020204030204" pitchFamily="34" charset="0"/>
                <a:ea typeface="Calibri" panose="020F0502020204030204" pitchFamily="34" charset="0"/>
                <a:cs typeface="Traditional Arabic" panose="02020603050405020304" pitchFamily="18" charset="-78"/>
              </a:rPr>
              <a:t>التثبيتات</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4630362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37026E1A-4E72-3D14-FE5D-3726A0A2FC6E}"/>
              </a:ext>
            </a:extLst>
          </p:cNvPr>
          <p:cNvSpPr/>
          <p:nvPr/>
        </p:nvSpPr>
        <p:spPr>
          <a:xfrm>
            <a:off x="2152356" y="3181603"/>
            <a:ext cx="8454683" cy="5205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E9DD5987-ADCA-27B0-0FD4-C0884DBC50FB}"/>
              </a:ext>
            </a:extLst>
          </p:cNvPr>
          <p:cNvSpPr/>
          <p:nvPr/>
        </p:nvSpPr>
        <p:spPr>
          <a:xfrm>
            <a:off x="2152356" y="2516136"/>
            <a:ext cx="8454683" cy="5205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21FADEA5-DA2D-1E9A-7D52-DC2B2D785CF4}"/>
              </a:ext>
            </a:extLst>
          </p:cNvPr>
          <p:cNvSpPr/>
          <p:nvPr/>
        </p:nvSpPr>
        <p:spPr>
          <a:xfrm>
            <a:off x="2152356" y="1871002"/>
            <a:ext cx="8454683" cy="5205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239C3505-8848-99BB-DAC4-A18F6E5872A0}"/>
              </a:ext>
            </a:extLst>
          </p:cNvPr>
          <p:cNvSpPr/>
          <p:nvPr/>
        </p:nvSpPr>
        <p:spPr>
          <a:xfrm>
            <a:off x="7090116" y="1167618"/>
            <a:ext cx="3516923" cy="63304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E46C36F1-A1B0-213F-3D68-F035E58760E7}"/>
              </a:ext>
            </a:extLst>
          </p:cNvPr>
          <p:cNvSpPr txBox="1"/>
          <p:nvPr/>
        </p:nvSpPr>
        <p:spPr>
          <a:xfrm>
            <a:off x="1983544" y="1050087"/>
            <a:ext cx="8454683" cy="2771271"/>
          </a:xfrm>
          <a:prstGeom prst="rect">
            <a:avLst/>
          </a:prstGeom>
          <a:noFill/>
        </p:spPr>
        <p:txBody>
          <a:bodyPr wrap="square">
            <a:spAutoFit/>
          </a:bodyPr>
          <a:lstStyle/>
          <a:p>
            <a:pPr lvl="0" algn="r" rtl="1">
              <a:lnSpc>
                <a:spcPct val="107000"/>
              </a:lnSpc>
              <a:spcAft>
                <a:spcPts val="800"/>
              </a:spcAft>
              <a:buSzPts val="1400"/>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5</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.تنظيم المحاسبة التحليلية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موجود في جميع المؤسسات بغض النظر عن نشاطها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تخضع لقوانين.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تتغير حسب دورة استغلال المؤسسة وحسب هيكلها الاقتصادي.</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8077671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37026E1A-4E72-3D14-FE5D-3726A0A2FC6E}"/>
              </a:ext>
            </a:extLst>
          </p:cNvPr>
          <p:cNvSpPr/>
          <p:nvPr/>
        </p:nvSpPr>
        <p:spPr>
          <a:xfrm>
            <a:off x="2152356" y="3181603"/>
            <a:ext cx="8454683" cy="520506"/>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E9DD5987-ADCA-27B0-0FD4-C0884DBC50FB}"/>
              </a:ext>
            </a:extLst>
          </p:cNvPr>
          <p:cNvSpPr/>
          <p:nvPr/>
        </p:nvSpPr>
        <p:spPr>
          <a:xfrm>
            <a:off x="2152356" y="2516136"/>
            <a:ext cx="8454683" cy="5205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21FADEA5-DA2D-1E9A-7D52-DC2B2D785CF4}"/>
              </a:ext>
            </a:extLst>
          </p:cNvPr>
          <p:cNvSpPr/>
          <p:nvPr/>
        </p:nvSpPr>
        <p:spPr>
          <a:xfrm>
            <a:off x="2152356" y="1871002"/>
            <a:ext cx="8454683" cy="52050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239C3505-8848-99BB-DAC4-A18F6E5872A0}"/>
              </a:ext>
            </a:extLst>
          </p:cNvPr>
          <p:cNvSpPr/>
          <p:nvPr/>
        </p:nvSpPr>
        <p:spPr>
          <a:xfrm>
            <a:off x="7090116" y="1167618"/>
            <a:ext cx="3516923" cy="633046"/>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E46C36F1-A1B0-213F-3D68-F035E58760E7}"/>
              </a:ext>
            </a:extLst>
          </p:cNvPr>
          <p:cNvSpPr txBox="1"/>
          <p:nvPr/>
        </p:nvSpPr>
        <p:spPr>
          <a:xfrm>
            <a:off x="1983544" y="1050087"/>
            <a:ext cx="8454683" cy="2771271"/>
          </a:xfrm>
          <a:prstGeom prst="rect">
            <a:avLst/>
          </a:prstGeom>
          <a:noFill/>
        </p:spPr>
        <p:txBody>
          <a:bodyPr wrap="square">
            <a:spAutoFit/>
          </a:bodyPr>
          <a:lstStyle/>
          <a:p>
            <a:pPr lvl="0" algn="r" rtl="1">
              <a:lnSpc>
                <a:spcPct val="107000"/>
              </a:lnSpc>
              <a:spcAft>
                <a:spcPts val="800"/>
              </a:spcAft>
              <a:buSzPts val="1400"/>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5</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.تنظيم المحاسبة التحليلية</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موجود في جميع المؤسسات بغض النظر عن نشاطها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تخضع لقوانين.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تتغير حسب دورة استغلال المؤسسة وحسب هيكلها الاقتصادي.</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24454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Alternative 4">
            <a:extLst>
              <a:ext uri="{FF2B5EF4-FFF2-40B4-BE49-F238E27FC236}">
                <a16:creationId xmlns:a16="http://schemas.microsoft.com/office/drawing/2014/main" id="{3C8291AC-8793-4D6B-08E5-29898E992E63}"/>
              </a:ext>
            </a:extLst>
          </p:cNvPr>
          <p:cNvSpPr/>
          <p:nvPr/>
        </p:nvSpPr>
        <p:spPr>
          <a:xfrm>
            <a:off x="6696222" y="2072942"/>
            <a:ext cx="2771335" cy="5486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C9F7BA2D-E0EF-4BE2-B541-8E1DB7EF6F7A}"/>
              </a:ext>
            </a:extLst>
          </p:cNvPr>
          <p:cNvSpPr/>
          <p:nvPr/>
        </p:nvSpPr>
        <p:spPr>
          <a:xfrm>
            <a:off x="6696222" y="2739115"/>
            <a:ext cx="2771335" cy="5486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Organigramme : Alternative 6">
            <a:extLst>
              <a:ext uri="{FF2B5EF4-FFF2-40B4-BE49-F238E27FC236}">
                <a16:creationId xmlns:a16="http://schemas.microsoft.com/office/drawing/2014/main" id="{63765BDA-D87F-5AFE-DD6D-AEBF2B6F63A9}"/>
              </a:ext>
            </a:extLst>
          </p:cNvPr>
          <p:cNvSpPr/>
          <p:nvPr/>
        </p:nvSpPr>
        <p:spPr>
          <a:xfrm>
            <a:off x="6696222" y="3443068"/>
            <a:ext cx="2771335" cy="5486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5906EF20-1046-C69C-0991-A59D45BD5E44}"/>
              </a:ext>
            </a:extLst>
          </p:cNvPr>
          <p:cNvSpPr/>
          <p:nvPr/>
        </p:nvSpPr>
        <p:spPr>
          <a:xfrm>
            <a:off x="5486400" y="1434905"/>
            <a:ext cx="3981157" cy="54864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D178F0B9-B77C-6412-0F20-019FBE2816E7}"/>
              </a:ext>
            </a:extLst>
          </p:cNvPr>
          <p:cNvSpPr txBox="1"/>
          <p:nvPr/>
        </p:nvSpPr>
        <p:spPr>
          <a:xfrm>
            <a:off x="3043311" y="1345508"/>
            <a:ext cx="6105378" cy="2771271"/>
          </a:xfrm>
          <a:prstGeom prst="rect">
            <a:avLst/>
          </a:prstGeom>
          <a:noFill/>
        </p:spPr>
        <p:txBody>
          <a:bodyPr wrap="square">
            <a:spAutoFit/>
          </a:bodyPr>
          <a:lstStyle/>
          <a:p>
            <a:pPr lvl="0" algn="r" rtl="1">
              <a:lnSpc>
                <a:spcPct val="107000"/>
              </a:lnSpc>
              <a:spcAft>
                <a:spcPts val="800"/>
              </a:spcAft>
              <a:buSzPts val="1400"/>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6</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 مدة حساب التكاليف.</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سنويا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شهريا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كل 3 أشهر</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081228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rganigramme : Alternative 4">
            <a:extLst>
              <a:ext uri="{FF2B5EF4-FFF2-40B4-BE49-F238E27FC236}">
                <a16:creationId xmlns:a16="http://schemas.microsoft.com/office/drawing/2014/main" id="{3C8291AC-8793-4D6B-08E5-29898E992E63}"/>
              </a:ext>
            </a:extLst>
          </p:cNvPr>
          <p:cNvSpPr/>
          <p:nvPr/>
        </p:nvSpPr>
        <p:spPr>
          <a:xfrm>
            <a:off x="6696222" y="2072942"/>
            <a:ext cx="2771335" cy="5486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C9F7BA2D-E0EF-4BE2-B541-8E1DB7EF6F7A}"/>
              </a:ext>
            </a:extLst>
          </p:cNvPr>
          <p:cNvSpPr/>
          <p:nvPr/>
        </p:nvSpPr>
        <p:spPr>
          <a:xfrm>
            <a:off x="6696222" y="2739115"/>
            <a:ext cx="2771335" cy="548640"/>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Organigramme : Alternative 6">
            <a:extLst>
              <a:ext uri="{FF2B5EF4-FFF2-40B4-BE49-F238E27FC236}">
                <a16:creationId xmlns:a16="http://schemas.microsoft.com/office/drawing/2014/main" id="{63765BDA-D87F-5AFE-DD6D-AEBF2B6F63A9}"/>
              </a:ext>
            </a:extLst>
          </p:cNvPr>
          <p:cNvSpPr/>
          <p:nvPr/>
        </p:nvSpPr>
        <p:spPr>
          <a:xfrm>
            <a:off x="6696222" y="3443068"/>
            <a:ext cx="2771335" cy="5486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5906EF20-1046-C69C-0991-A59D45BD5E44}"/>
              </a:ext>
            </a:extLst>
          </p:cNvPr>
          <p:cNvSpPr/>
          <p:nvPr/>
        </p:nvSpPr>
        <p:spPr>
          <a:xfrm>
            <a:off x="5486400" y="1434905"/>
            <a:ext cx="3981157" cy="548640"/>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D178F0B9-B77C-6412-0F20-019FBE2816E7}"/>
              </a:ext>
            </a:extLst>
          </p:cNvPr>
          <p:cNvSpPr txBox="1"/>
          <p:nvPr/>
        </p:nvSpPr>
        <p:spPr>
          <a:xfrm>
            <a:off x="3043311" y="1345508"/>
            <a:ext cx="6105378" cy="2771271"/>
          </a:xfrm>
          <a:prstGeom prst="rect">
            <a:avLst/>
          </a:prstGeom>
          <a:noFill/>
        </p:spPr>
        <p:txBody>
          <a:bodyPr wrap="square">
            <a:spAutoFit/>
          </a:bodyPr>
          <a:lstStyle/>
          <a:p>
            <a:pPr lvl="0" algn="r" rtl="1">
              <a:lnSpc>
                <a:spcPct val="107000"/>
              </a:lnSpc>
              <a:spcAft>
                <a:spcPts val="800"/>
              </a:spcAft>
              <a:buSzPts val="1400"/>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6</a:t>
            </a:r>
            <a:r>
              <a:rPr lang="ar-SA" sz="3600" b="1" dirty="0">
                <a:effectLst/>
                <a:latin typeface="Calibri" panose="020F0502020204030204" pitchFamily="34" charset="0"/>
                <a:ea typeface="Calibri" panose="020F0502020204030204" pitchFamily="34" charset="0"/>
                <a:cs typeface="Traditional Arabic" panose="02020603050405020304" pitchFamily="18" charset="-78"/>
              </a:rPr>
              <a:t>. مدة حساب التكاليف.</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سنويا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شهريا</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600" dirty="0">
                <a:effectLst/>
                <a:latin typeface="Calibri" panose="020F0502020204030204" pitchFamily="34" charset="0"/>
                <a:ea typeface="Calibri" panose="020F0502020204030204" pitchFamily="34" charset="0"/>
                <a:cs typeface="Traditional Arabic" panose="02020603050405020304" pitchFamily="18" charset="-78"/>
              </a:rPr>
              <a:t>كل 3 أشهر</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2954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DCE2F14B-9516-ED0E-E963-E1BCD0C0FDF9}"/>
              </a:ext>
            </a:extLst>
          </p:cNvPr>
          <p:cNvSpPr/>
          <p:nvPr/>
        </p:nvSpPr>
        <p:spPr>
          <a:xfrm>
            <a:off x="8187397" y="2835536"/>
            <a:ext cx="2982350" cy="59346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557E6A91-ADA1-B76B-4F91-C3B8A08C6F98}"/>
              </a:ext>
            </a:extLst>
          </p:cNvPr>
          <p:cNvSpPr/>
          <p:nvPr/>
        </p:nvSpPr>
        <p:spPr>
          <a:xfrm>
            <a:off x="8187397" y="2237360"/>
            <a:ext cx="2982350" cy="47830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5038A40A-3EB1-CE6A-3192-7AC215234199}"/>
              </a:ext>
            </a:extLst>
          </p:cNvPr>
          <p:cNvSpPr/>
          <p:nvPr/>
        </p:nvSpPr>
        <p:spPr>
          <a:xfrm>
            <a:off x="8187397" y="1639184"/>
            <a:ext cx="2982350" cy="47830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E9C74684-8D3E-760A-274B-C1306614D7CA}"/>
              </a:ext>
            </a:extLst>
          </p:cNvPr>
          <p:cNvSpPr/>
          <p:nvPr/>
        </p:nvSpPr>
        <p:spPr>
          <a:xfrm>
            <a:off x="1505243" y="1041008"/>
            <a:ext cx="9650437" cy="478302"/>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57A6D248-CC55-BB56-D5BC-032933AC2AD6}"/>
              </a:ext>
            </a:extLst>
          </p:cNvPr>
          <p:cNvSpPr txBox="1"/>
          <p:nvPr/>
        </p:nvSpPr>
        <p:spPr>
          <a:xfrm>
            <a:off x="1320019" y="921134"/>
            <a:ext cx="9551962" cy="2507866"/>
          </a:xfrm>
          <a:prstGeom prst="rect">
            <a:avLst/>
          </a:prstGeom>
          <a:noFill/>
        </p:spPr>
        <p:txBody>
          <a:bodyPr wrap="square">
            <a:spAutoFit/>
          </a:bodyPr>
          <a:lstStyle/>
          <a:p>
            <a:pPr lvl="0" algn="r" rtl="1">
              <a:lnSpc>
                <a:spcPct val="107000"/>
              </a:lnSpc>
              <a:spcAft>
                <a:spcPts val="800"/>
              </a:spcAft>
              <a:buSzPts val="1400"/>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7</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.الأعباء المدرجة في المحاسبة المالية والتي يتم استبعادها في المحاسبة التحليلية تتمثل في:</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الأعباء غير المعتبرة.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الأعباء الإضافية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الأعباء المعتبرة.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1336139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a:extLst>
              <a:ext uri="{FF2B5EF4-FFF2-40B4-BE49-F238E27FC236}">
                <a16:creationId xmlns:a16="http://schemas.microsoft.com/office/drawing/2014/main" id="{DCE2F14B-9516-ED0E-E963-E1BCD0C0FDF9}"/>
              </a:ext>
            </a:extLst>
          </p:cNvPr>
          <p:cNvSpPr/>
          <p:nvPr/>
        </p:nvSpPr>
        <p:spPr>
          <a:xfrm>
            <a:off x="8187397" y="2835536"/>
            <a:ext cx="2982350" cy="59346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Organigramme : Alternative 5">
            <a:extLst>
              <a:ext uri="{FF2B5EF4-FFF2-40B4-BE49-F238E27FC236}">
                <a16:creationId xmlns:a16="http://schemas.microsoft.com/office/drawing/2014/main" id="{557E6A91-ADA1-B76B-4F91-C3B8A08C6F98}"/>
              </a:ext>
            </a:extLst>
          </p:cNvPr>
          <p:cNvSpPr/>
          <p:nvPr/>
        </p:nvSpPr>
        <p:spPr>
          <a:xfrm>
            <a:off x="8187397" y="2237360"/>
            <a:ext cx="2982350" cy="478302"/>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Organigramme : Alternative 4">
            <a:extLst>
              <a:ext uri="{FF2B5EF4-FFF2-40B4-BE49-F238E27FC236}">
                <a16:creationId xmlns:a16="http://schemas.microsoft.com/office/drawing/2014/main" id="{5038A40A-3EB1-CE6A-3192-7AC215234199}"/>
              </a:ext>
            </a:extLst>
          </p:cNvPr>
          <p:cNvSpPr/>
          <p:nvPr/>
        </p:nvSpPr>
        <p:spPr>
          <a:xfrm>
            <a:off x="8187397" y="1639184"/>
            <a:ext cx="2982350" cy="478302"/>
          </a:xfrm>
          <a:prstGeom prst="flowChartAlternateProcess">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Organigramme : Alternative 3">
            <a:extLst>
              <a:ext uri="{FF2B5EF4-FFF2-40B4-BE49-F238E27FC236}">
                <a16:creationId xmlns:a16="http://schemas.microsoft.com/office/drawing/2014/main" id="{E9C74684-8D3E-760A-274B-C1306614D7CA}"/>
              </a:ext>
            </a:extLst>
          </p:cNvPr>
          <p:cNvSpPr/>
          <p:nvPr/>
        </p:nvSpPr>
        <p:spPr>
          <a:xfrm>
            <a:off x="1505243" y="1041008"/>
            <a:ext cx="9650437" cy="478302"/>
          </a:xfrm>
          <a:prstGeom prst="flowChartAlternateProcess">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57A6D248-CC55-BB56-D5BC-032933AC2AD6}"/>
              </a:ext>
            </a:extLst>
          </p:cNvPr>
          <p:cNvSpPr txBox="1"/>
          <p:nvPr/>
        </p:nvSpPr>
        <p:spPr>
          <a:xfrm>
            <a:off x="1320019" y="921134"/>
            <a:ext cx="9551962" cy="2507866"/>
          </a:xfrm>
          <a:prstGeom prst="rect">
            <a:avLst/>
          </a:prstGeom>
          <a:noFill/>
        </p:spPr>
        <p:txBody>
          <a:bodyPr wrap="square">
            <a:spAutoFit/>
          </a:bodyPr>
          <a:lstStyle/>
          <a:p>
            <a:pPr lvl="0" algn="r" rtl="1">
              <a:lnSpc>
                <a:spcPct val="107000"/>
              </a:lnSpc>
              <a:spcAft>
                <a:spcPts val="800"/>
              </a:spcAft>
              <a:buSzPts val="1400"/>
            </a:pPr>
            <a:r>
              <a:rPr lang="ar-SA" sz="2800" b="1" dirty="0">
                <a:effectLst/>
                <a:latin typeface="Calibri" panose="020F0502020204030204" pitchFamily="34" charset="0"/>
                <a:ea typeface="Calibri" panose="020F0502020204030204" pitchFamily="34" charset="0"/>
                <a:cs typeface="Traditional Arabic" panose="02020603050405020304" pitchFamily="18" charset="-78"/>
              </a:rPr>
              <a:t>7</a:t>
            </a: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.الأعباء المدرجة في المحاسبة المالية والتي يتم استبعادها في المحاسبة التحليلية تتمثل في:</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الأعباء غير المعتبرة.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الأعباء الإضافية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07000"/>
              </a:lnSpc>
              <a:spcAft>
                <a:spcPts val="800"/>
              </a:spcAft>
              <a:buFont typeface="+mj-cs"/>
              <a:buAutoNum type="arabic1Minus"/>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الأعباء المعتبرة.</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57589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50EC3764-AA50-C188-83DA-D67D41C4ADB9}"/>
              </a:ext>
            </a:extLst>
          </p:cNvPr>
          <p:cNvSpPr txBox="1"/>
          <p:nvPr/>
        </p:nvSpPr>
        <p:spPr>
          <a:xfrm>
            <a:off x="2835322" y="286181"/>
            <a:ext cx="6107372" cy="707886"/>
          </a:xfrm>
          <a:prstGeom prst="rect">
            <a:avLst/>
          </a:prstGeom>
          <a:noFill/>
        </p:spPr>
        <p:txBody>
          <a:bodyPr wrap="square">
            <a:spAutoFit/>
          </a:bodyPr>
          <a:lstStyle/>
          <a:p>
            <a:pPr algn="ctr"/>
            <a:r>
              <a:rPr lang="ar-SA" sz="4000" b="1" dirty="0">
                <a:solidFill>
                  <a:srgbClr val="C00000"/>
                </a:solidFill>
                <a:effectLst/>
                <a:ea typeface="Calibri" panose="020F0502020204030204" pitchFamily="34" charset="0"/>
                <a:cs typeface="Traditional Arabic" panose="02020603050405020304" pitchFamily="18" charset="-78"/>
              </a:rPr>
              <a:t>نشأة المحاسبة التحليلية</a:t>
            </a:r>
            <a:endParaRPr lang="fr-FR" sz="4000" dirty="0">
              <a:solidFill>
                <a:srgbClr val="C00000"/>
              </a:solidFill>
            </a:endParaRPr>
          </a:p>
        </p:txBody>
      </p:sp>
      <p:sp>
        <p:nvSpPr>
          <p:cNvPr id="5" name="ZoneTexte 4">
            <a:extLst>
              <a:ext uri="{FF2B5EF4-FFF2-40B4-BE49-F238E27FC236}">
                <a16:creationId xmlns:a16="http://schemas.microsoft.com/office/drawing/2014/main" id="{242796B9-712F-9FF9-6A91-EEC8C57D137F}"/>
              </a:ext>
            </a:extLst>
          </p:cNvPr>
          <p:cNvSpPr txBox="1"/>
          <p:nvPr/>
        </p:nvSpPr>
        <p:spPr>
          <a:xfrm>
            <a:off x="873456" y="1269242"/>
            <a:ext cx="10031103" cy="3970318"/>
          </a:xfrm>
          <a:prstGeom prst="rect">
            <a:avLst/>
          </a:prstGeom>
          <a:noFill/>
        </p:spPr>
        <p:txBody>
          <a:bodyPr wrap="square">
            <a:spAutoFit/>
          </a:bodyPr>
          <a:lstStyle/>
          <a:p>
            <a:pPr algn="just" rtl="1"/>
            <a:r>
              <a:rPr lang="ar-SA" sz="3600" dirty="0">
                <a:effectLst/>
                <a:ea typeface="Calibri" panose="020F0502020204030204" pitchFamily="34" charset="0"/>
                <a:cs typeface="Traditional Arabic" panose="02020603050405020304" pitchFamily="18" charset="-78"/>
              </a:rPr>
              <a:t>بدأ المحاسبون في القرن العشرين بالتفكير في نظم حديثة قصد تطوير المحاسبة حتى تتناسب مع الاحتياجات الإدارية التي تترتب على نمو حجم المشروعات، كما ظهرت المنافسة الحرة بمفهومها الواسع إلى أن أصبحت المشروعات متقاربة، فانصبت الجهود نحو محاولة خفض التكاليف بهدف خلق ميزة تنافسية والصمود أمام التيارات التنافسية، وقد استعملت المحاسبة التحليلية في البداية من طرف بعض المؤسسات الصناعية الكبرى فقط وفي إطار ضيق ،ثم تطورت أكثر بعد الحرب العالمية الثانية بازدياد حدة المنافسة وتقارب الأسعار.</a:t>
            </a:r>
            <a:endParaRPr lang="fr-FR" sz="3600" dirty="0"/>
          </a:p>
        </p:txBody>
      </p:sp>
    </p:spTree>
    <p:extLst>
      <p:ext uri="{BB962C8B-B14F-4D97-AF65-F5344CB8AC3E}">
        <p14:creationId xmlns:p14="http://schemas.microsoft.com/office/powerpoint/2010/main" val="172079084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D6AF65FA-DACD-9E42-A2F9-C4D578AEFFEE}"/>
              </a:ext>
            </a:extLst>
          </p:cNvPr>
          <p:cNvSpPr txBox="1"/>
          <p:nvPr/>
        </p:nvSpPr>
        <p:spPr>
          <a:xfrm>
            <a:off x="1009936" y="1037230"/>
            <a:ext cx="9648966" cy="3253968"/>
          </a:xfrm>
          <a:prstGeom prst="rect">
            <a:avLst/>
          </a:prstGeom>
          <a:noFill/>
        </p:spPr>
        <p:txBody>
          <a:bodyPr wrap="square">
            <a:spAutoFit/>
          </a:bodyPr>
          <a:lstStyle/>
          <a:p>
            <a:pPr algn="just" rtl="1">
              <a:lnSpc>
                <a:spcPct val="107000"/>
              </a:lnSpc>
              <a:spcAft>
                <a:spcPts val="800"/>
              </a:spcAft>
            </a:pPr>
            <a:r>
              <a:rPr lang="ar-SA" sz="3200" dirty="0">
                <a:effectLst/>
                <a:latin typeface="Calibri" panose="020F0502020204030204" pitchFamily="34" charset="0"/>
                <a:ea typeface="Calibri" panose="020F0502020204030204" pitchFamily="34" charset="0"/>
                <a:cs typeface="Traditional Arabic" panose="02020603050405020304" pitchFamily="18" charset="-78"/>
              </a:rPr>
              <a:t>ظهرت المحاسبة التحليلية لترميم النقائص الموجودة في المحاسبة العامة التي ظلت بعيدة في مجال الرقابة على عناصر التكاليف، وعن إمداد الإدارة بالبيانات اللازمة ومساعدتها في الصمود أمام المنافسة، فقد كانت الإدارة في حاجة مستمرة لبيانات تفصيلية عن عناصر التكاليف وليس عن أحداث وقعت في الماضي بل إلى بيانات تساعد على التنبؤ وتساعد المسير على تقييم البدائل المتاحة والمحافظة على مستوى الأرباح، ولقد ساهمت المحاسبة التحليلية في تحليل المعطيات والتخطيط لها من خلال تقديم التقارير الهادفة والدقيقة في شتى المجالات.</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299910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AB125E60-45CE-BBCA-A32E-E7704940B9D6}"/>
              </a:ext>
            </a:extLst>
          </p:cNvPr>
          <p:cNvSpPr txBox="1"/>
          <p:nvPr/>
        </p:nvSpPr>
        <p:spPr>
          <a:xfrm>
            <a:off x="2808027" y="463603"/>
            <a:ext cx="6107372" cy="584775"/>
          </a:xfrm>
          <a:prstGeom prst="rect">
            <a:avLst/>
          </a:prstGeom>
          <a:noFill/>
        </p:spPr>
        <p:txBody>
          <a:bodyPr wrap="square">
            <a:spAutoFit/>
          </a:bodyPr>
          <a:lstStyle/>
          <a:p>
            <a:pPr algn="ctr" rtl="1"/>
            <a:r>
              <a:rPr lang="ar-SA" sz="3200" b="1" dirty="0">
                <a:solidFill>
                  <a:srgbClr val="C00000"/>
                </a:solidFill>
                <a:effectLst/>
                <a:ea typeface="Calibri" panose="020F0502020204030204" pitchFamily="34" charset="0"/>
                <a:cs typeface="Traditional Arabic" panose="02020603050405020304" pitchFamily="18" charset="-78"/>
              </a:rPr>
              <a:t>تعريف المحاسبة التحليلية</a:t>
            </a:r>
            <a:endParaRPr lang="fr-FR" sz="3200" dirty="0">
              <a:solidFill>
                <a:srgbClr val="C00000"/>
              </a:solidFill>
            </a:endParaRPr>
          </a:p>
        </p:txBody>
      </p:sp>
      <p:sp>
        <p:nvSpPr>
          <p:cNvPr id="5" name="ZoneTexte 4">
            <a:extLst>
              <a:ext uri="{FF2B5EF4-FFF2-40B4-BE49-F238E27FC236}">
                <a16:creationId xmlns:a16="http://schemas.microsoft.com/office/drawing/2014/main" id="{AD35BDEC-9268-7AC4-56F9-2AE02FA684C8}"/>
              </a:ext>
            </a:extLst>
          </p:cNvPr>
          <p:cNvSpPr txBox="1"/>
          <p:nvPr/>
        </p:nvSpPr>
        <p:spPr>
          <a:xfrm>
            <a:off x="368491" y="1758398"/>
            <a:ext cx="11095628" cy="1692771"/>
          </a:xfrm>
          <a:prstGeom prst="rect">
            <a:avLst/>
          </a:prstGeom>
          <a:noFill/>
        </p:spPr>
        <p:txBody>
          <a:bodyPr wrap="square">
            <a:spAutoFit/>
          </a:bodyPr>
          <a:lstStyle/>
          <a:p>
            <a:pPr algn="r" rtl="1"/>
            <a:r>
              <a:rPr lang="ar-SA" sz="3200" b="1" dirty="0">
                <a:effectLst/>
                <a:ea typeface="Calibri" panose="020F0502020204030204" pitchFamily="34" charset="0"/>
                <a:cs typeface="Traditional Arabic" panose="02020603050405020304" pitchFamily="18" charset="-78"/>
              </a:rPr>
              <a:t>التعريف 01:</a:t>
            </a:r>
          </a:p>
          <a:p>
            <a:pPr algn="r" rtl="1"/>
            <a:endParaRPr lang="ar-SA" sz="3200" b="1" dirty="0">
              <a:effectLst/>
              <a:ea typeface="Calibri" panose="020F0502020204030204" pitchFamily="34" charset="0"/>
              <a:cs typeface="Traditional Arabic" panose="02020603050405020304" pitchFamily="18" charset="-78"/>
            </a:endParaRPr>
          </a:p>
          <a:p>
            <a:pPr algn="ctr" rtl="1"/>
            <a:r>
              <a:rPr lang="ar-SA" sz="3600" b="1" dirty="0">
                <a:solidFill>
                  <a:schemeClr val="accent3">
                    <a:lumMod val="75000"/>
                  </a:schemeClr>
                </a:solidFill>
                <a:effectLst/>
                <a:ea typeface="Calibri" panose="020F0502020204030204" pitchFamily="34" charset="0"/>
                <a:cs typeface="Traditional Arabic" panose="02020603050405020304" pitchFamily="18" charset="-78"/>
              </a:rPr>
              <a:t>"المحاسبة التحليلية عبارة عن تقنية لتحليل الأعباء والنواتج لمؤسسة ما"</a:t>
            </a:r>
            <a:r>
              <a:rPr lang="ar-SA" sz="4000" b="1" dirty="0">
                <a:solidFill>
                  <a:schemeClr val="accent3">
                    <a:lumMod val="75000"/>
                  </a:schemeClr>
                </a:solidFill>
                <a:effectLst/>
                <a:ea typeface="Calibri" panose="020F0502020204030204" pitchFamily="34" charset="0"/>
                <a:cs typeface="Traditional Arabic" panose="02020603050405020304" pitchFamily="18" charset="-78"/>
              </a:rPr>
              <a:t> </a:t>
            </a:r>
            <a:endParaRPr lang="fr-FR" sz="3600" dirty="0">
              <a:solidFill>
                <a:schemeClr val="accent3">
                  <a:lumMod val="75000"/>
                </a:schemeClr>
              </a:solidFill>
            </a:endParaRPr>
          </a:p>
        </p:txBody>
      </p:sp>
    </p:spTree>
    <p:extLst>
      <p:ext uri="{BB962C8B-B14F-4D97-AF65-F5344CB8AC3E}">
        <p14:creationId xmlns:p14="http://schemas.microsoft.com/office/powerpoint/2010/main" val="77008877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2FCDFF3-9948-2F5B-2A40-7DAACFD03C44}"/>
              </a:ext>
            </a:extLst>
          </p:cNvPr>
          <p:cNvSpPr txBox="1"/>
          <p:nvPr/>
        </p:nvSpPr>
        <p:spPr>
          <a:xfrm>
            <a:off x="2693504" y="398430"/>
            <a:ext cx="6102626" cy="584775"/>
          </a:xfrm>
          <a:prstGeom prst="rect">
            <a:avLst/>
          </a:prstGeom>
          <a:noFill/>
        </p:spPr>
        <p:txBody>
          <a:bodyPr wrap="square">
            <a:spAutoFit/>
          </a:bodyPr>
          <a:lstStyle/>
          <a:p>
            <a:pPr algn="ctr" rtl="1"/>
            <a:r>
              <a:rPr lang="ar-SA" sz="3200" b="1" dirty="0">
                <a:solidFill>
                  <a:srgbClr val="C00000"/>
                </a:solidFill>
                <a:effectLst/>
                <a:ea typeface="Calibri" panose="020F0502020204030204" pitchFamily="34" charset="0"/>
                <a:cs typeface="Traditional Arabic" panose="02020603050405020304" pitchFamily="18" charset="-78"/>
              </a:rPr>
              <a:t>تعريف المحاسبة التحليلية</a:t>
            </a:r>
            <a:endParaRPr lang="fr-FR" sz="3200" dirty="0">
              <a:solidFill>
                <a:srgbClr val="C00000"/>
              </a:solidFill>
            </a:endParaRPr>
          </a:p>
        </p:txBody>
      </p:sp>
      <p:sp>
        <p:nvSpPr>
          <p:cNvPr id="5" name="ZoneTexte 4">
            <a:extLst>
              <a:ext uri="{FF2B5EF4-FFF2-40B4-BE49-F238E27FC236}">
                <a16:creationId xmlns:a16="http://schemas.microsoft.com/office/drawing/2014/main" id="{BDC18793-F53B-7AE0-E124-A5954AE0A645}"/>
              </a:ext>
            </a:extLst>
          </p:cNvPr>
          <p:cNvSpPr txBox="1"/>
          <p:nvPr/>
        </p:nvSpPr>
        <p:spPr>
          <a:xfrm>
            <a:off x="874645" y="1309177"/>
            <a:ext cx="9939130" cy="3129575"/>
          </a:xfrm>
          <a:prstGeom prst="rect">
            <a:avLst/>
          </a:prstGeom>
          <a:noFill/>
        </p:spPr>
        <p:txBody>
          <a:bodyPr wrap="square">
            <a:spAutoFit/>
          </a:bodyPr>
          <a:lstStyle/>
          <a:p>
            <a:pPr algn="r" rtl="1">
              <a:lnSpc>
                <a:spcPct val="107000"/>
              </a:lnSpc>
              <a:spcAft>
                <a:spcPts val="800"/>
              </a:spcAft>
            </a:pPr>
            <a:r>
              <a:rPr lang="ar-SA" sz="3200" b="1" dirty="0">
                <a:effectLst/>
                <a:latin typeface="Calibri" panose="020F0502020204030204" pitchFamily="34" charset="0"/>
                <a:ea typeface="Calibri" panose="020F0502020204030204" pitchFamily="34" charset="0"/>
                <a:cs typeface="Traditional Arabic" panose="02020603050405020304" pitchFamily="18" charset="-78"/>
              </a:rPr>
              <a:t>التعريف</a:t>
            </a:r>
            <a:r>
              <a:rPr lang="ar-SA" sz="2800" b="1" dirty="0">
                <a:effectLst/>
                <a:latin typeface="Calibri" panose="020F0502020204030204" pitchFamily="34" charset="0"/>
                <a:ea typeface="Calibri" panose="020F0502020204030204" pitchFamily="34" charset="0"/>
                <a:cs typeface="Traditional Arabic" panose="02020603050405020304" pitchFamily="18" charset="-78"/>
              </a:rPr>
              <a:t> 02:</a:t>
            </a:r>
          </a:p>
          <a:p>
            <a:pPr algn="r" rtl="1">
              <a:lnSpc>
                <a:spcPct val="107000"/>
              </a:lnSpc>
              <a:spcAft>
                <a:spcPts val="800"/>
              </a:spcAft>
            </a:pPr>
            <a:endParaRPr lang="ar-SA" sz="2800" b="1" dirty="0">
              <a:latin typeface="Calibri" panose="020F0502020204030204" pitchFamily="34" charset="0"/>
              <a:ea typeface="Calibri" panose="020F0502020204030204" pitchFamily="34" charset="0"/>
              <a:cs typeface="Traditional Arabic" panose="02020603050405020304" pitchFamily="18" charset="-78"/>
            </a:endParaRPr>
          </a:p>
          <a:p>
            <a:pPr algn="ctr" rtl="1">
              <a:lnSpc>
                <a:spcPct val="107000"/>
              </a:lnSpc>
              <a:spcAft>
                <a:spcPts val="800"/>
              </a:spcAft>
            </a:pPr>
            <a:r>
              <a:rPr lang="ar-SA" sz="2800" b="1" dirty="0">
                <a:solidFill>
                  <a:schemeClr val="accent3">
                    <a:lumMod val="75000"/>
                  </a:schemeClr>
                </a:solidFill>
                <a:effectLst/>
                <a:latin typeface="Calibri" panose="020F0502020204030204" pitchFamily="34" charset="0"/>
                <a:ea typeface="Calibri" panose="020F0502020204030204" pitchFamily="34" charset="0"/>
                <a:cs typeface="Traditional Arabic" panose="02020603050405020304" pitchFamily="18" charset="-78"/>
              </a:rPr>
              <a:t>"المحاسبة التحليلية أداة لمعالجة البيانات المتحصل عليها من المحاسبة المالية، بالإضافة الى مصادر أخرى، ثم تحليلها قصد الوصول إلى نتائج يتخذ على ضوئها المسير القرارات المتعلقة بالنشاط الاستغلالي أو الاستثماري كما تمكن من دراسة المردودية، ومراقبة المسؤوليات وتحديدها سواء على المستوى التنفيذي أو مستوى القرار"</a:t>
            </a:r>
            <a:endParaRPr lang="fr-FR" sz="2000" dirty="0">
              <a:solidFill>
                <a:schemeClr val="accent3">
                  <a:lumMod val="75000"/>
                </a:schemeClr>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86520240"/>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DC381DC-44C0-C0D7-542A-E5F508708C1C}"/>
              </a:ext>
            </a:extLst>
          </p:cNvPr>
          <p:cNvSpPr txBox="1"/>
          <p:nvPr/>
        </p:nvSpPr>
        <p:spPr>
          <a:xfrm>
            <a:off x="609600" y="1579170"/>
            <a:ext cx="11134165" cy="2400657"/>
          </a:xfrm>
          <a:prstGeom prst="rect">
            <a:avLst/>
          </a:prstGeom>
          <a:noFill/>
        </p:spPr>
        <p:txBody>
          <a:bodyPr wrap="square">
            <a:spAutoFit/>
          </a:bodyPr>
          <a:lstStyle/>
          <a:p>
            <a:pPr algn="ctr" rtl="1"/>
            <a:r>
              <a:rPr lang="ar-SA" sz="3600" b="1" u="sng" dirty="0">
                <a:solidFill>
                  <a:srgbClr val="FF0000"/>
                </a:solidFill>
                <a:effectLst/>
                <a:ea typeface="Calibri" panose="020F0502020204030204" pitchFamily="34" charset="0"/>
                <a:cs typeface="Traditional Arabic" panose="02020603050405020304" pitchFamily="18" charset="-78"/>
              </a:rPr>
              <a:t>تعريف المحاسبة التحليلية</a:t>
            </a:r>
          </a:p>
          <a:p>
            <a:pPr algn="ctr"/>
            <a:endParaRPr lang="ar-SA" sz="1800" dirty="0">
              <a:effectLst/>
              <a:ea typeface="Calibri" panose="020F0502020204030204" pitchFamily="34" charset="0"/>
              <a:cs typeface="Traditional Arabic" panose="02020603050405020304" pitchFamily="18" charset="-78"/>
            </a:endParaRPr>
          </a:p>
          <a:p>
            <a:pPr algn="ctr" rtl="1"/>
            <a:r>
              <a:rPr lang="ar-SA" sz="3200" dirty="0">
                <a:solidFill>
                  <a:srgbClr val="00B050"/>
                </a:solidFill>
                <a:effectLst/>
                <a:ea typeface="Calibri" panose="020F0502020204030204" pitchFamily="34" charset="0"/>
                <a:cs typeface="Traditional Arabic" panose="02020603050405020304" pitchFamily="18" charset="-78"/>
              </a:rPr>
              <a:t>"</a:t>
            </a:r>
            <a:r>
              <a:rPr lang="ar-SA" sz="3200" b="1" dirty="0">
                <a:solidFill>
                  <a:srgbClr val="00B050"/>
                </a:solidFill>
                <a:effectLst/>
                <a:ea typeface="Calibri" panose="020F0502020204030204" pitchFamily="34" charset="0"/>
                <a:cs typeface="Traditional Arabic" panose="02020603050405020304" pitchFamily="18" charset="-78"/>
              </a:rPr>
              <a:t>المحاسبة التحليلية هي عبارة عن أداة دراسة وتحليل لمسار التدفقات (أموال، مواد، عمل...الخ) على المستوى الداخلي للمؤسسة من أجل حساب قيمتها في شكل أعباء ومصاريف ومقارنتها بالمداخيل لتحديد النتيجة"</a:t>
            </a:r>
            <a:endParaRPr lang="fr-FR" sz="3200" dirty="0">
              <a:solidFill>
                <a:srgbClr val="00B050"/>
              </a:solidFill>
            </a:endParaRPr>
          </a:p>
        </p:txBody>
      </p:sp>
    </p:spTree>
    <p:extLst>
      <p:ext uri="{BB962C8B-B14F-4D97-AF65-F5344CB8AC3E}">
        <p14:creationId xmlns:p14="http://schemas.microsoft.com/office/powerpoint/2010/main" val="272287302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mph" presetSubtype="0" nodeType="clickEffect">
                                  <p:stCondLst>
                                    <p:cond delay="0"/>
                                  </p:stCondLst>
                                  <p:iterate type="lt">
                                    <p:tmAbs val="25"/>
                                  </p:iterate>
                                  <p:childTnLst>
                                    <p:set>
                                      <p:cBhvr override="childStyle">
                                        <p:cTn id="6" dur="indefinite"/>
                                        <p:tgtEl>
                                          <p:spTgt spid="3">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CC65B5F7-777D-99D0-0686-C796D025E7D8}"/>
              </a:ext>
            </a:extLst>
          </p:cNvPr>
          <p:cNvSpPr txBox="1"/>
          <p:nvPr/>
        </p:nvSpPr>
        <p:spPr>
          <a:xfrm>
            <a:off x="3043518" y="0"/>
            <a:ext cx="6104964" cy="461665"/>
          </a:xfrm>
          <a:prstGeom prst="rect">
            <a:avLst/>
          </a:prstGeom>
          <a:noFill/>
        </p:spPr>
        <p:txBody>
          <a:bodyPr wrap="square">
            <a:spAutoFit/>
          </a:bodyPr>
          <a:lstStyle/>
          <a:p>
            <a:pPr algn="ctr" rtl="1"/>
            <a:r>
              <a:rPr lang="ar-SA" sz="2400" b="1" dirty="0">
                <a:solidFill>
                  <a:srgbClr val="FF0000"/>
                </a:solidFill>
                <a:effectLst/>
                <a:ea typeface="Calibri" panose="020F0502020204030204" pitchFamily="34" charset="0"/>
                <a:cs typeface="Traditional Arabic" panose="02020603050405020304" pitchFamily="18" charset="-78"/>
              </a:rPr>
              <a:t>مقارنة بين المحاسبة التحليلية والمحاسبة المالية</a:t>
            </a:r>
            <a:endParaRPr lang="fr-FR" sz="2400" dirty="0">
              <a:solidFill>
                <a:srgbClr val="FF0000"/>
              </a:solidFill>
            </a:endParaRPr>
          </a:p>
        </p:txBody>
      </p:sp>
      <p:graphicFrame>
        <p:nvGraphicFramePr>
          <p:cNvPr id="4" name="Tableau 3">
            <a:extLst>
              <a:ext uri="{FF2B5EF4-FFF2-40B4-BE49-F238E27FC236}">
                <a16:creationId xmlns:a16="http://schemas.microsoft.com/office/drawing/2014/main" id="{A49C5999-A230-E225-9BD5-0DEE1597F264}"/>
              </a:ext>
            </a:extLst>
          </p:cNvPr>
          <p:cNvGraphicFramePr>
            <a:graphicFrameLocks noGrp="1"/>
          </p:cNvGraphicFramePr>
          <p:nvPr>
            <p:extLst>
              <p:ext uri="{D42A27DB-BD31-4B8C-83A1-F6EECF244321}">
                <p14:modId xmlns:p14="http://schemas.microsoft.com/office/powerpoint/2010/main" val="3106493715"/>
              </p:ext>
            </p:extLst>
          </p:nvPr>
        </p:nvGraphicFramePr>
        <p:xfrm>
          <a:off x="878542" y="681318"/>
          <a:ext cx="10757646" cy="5847166"/>
        </p:xfrm>
        <a:graphic>
          <a:graphicData uri="http://schemas.openxmlformats.org/drawingml/2006/table">
            <a:tbl>
              <a:tblPr rtl="1" firstRow="1" firstCol="1" bandRow="1">
                <a:tableStyleId>{5C22544A-7EE6-4342-B048-85BDC9FD1C3A}</a:tableStyleId>
              </a:tblPr>
              <a:tblGrid>
                <a:gridCol w="2904564">
                  <a:extLst>
                    <a:ext uri="{9D8B030D-6E8A-4147-A177-3AD203B41FA5}">
                      <a16:colId xmlns:a16="http://schemas.microsoft.com/office/drawing/2014/main" val="1690829476"/>
                    </a:ext>
                  </a:extLst>
                </a:gridCol>
                <a:gridCol w="3836895">
                  <a:extLst>
                    <a:ext uri="{9D8B030D-6E8A-4147-A177-3AD203B41FA5}">
                      <a16:colId xmlns:a16="http://schemas.microsoft.com/office/drawing/2014/main" val="3255541632"/>
                    </a:ext>
                  </a:extLst>
                </a:gridCol>
                <a:gridCol w="4016187">
                  <a:extLst>
                    <a:ext uri="{9D8B030D-6E8A-4147-A177-3AD203B41FA5}">
                      <a16:colId xmlns:a16="http://schemas.microsoft.com/office/drawing/2014/main" val="2628461798"/>
                    </a:ext>
                  </a:extLst>
                </a:gridCol>
              </a:tblGrid>
              <a:tr h="503545">
                <a:tc>
                  <a:txBody>
                    <a:bodyPr/>
                    <a:lstStyle/>
                    <a:p>
                      <a:pPr algn="ctr" rtl="1">
                        <a:lnSpc>
                          <a:spcPct val="107000"/>
                        </a:lnSpc>
                        <a:spcAft>
                          <a:spcPts val="800"/>
                        </a:spcAft>
                      </a:pPr>
                      <a:r>
                        <a:rPr lang="ar-SA" sz="3600">
                          <a:effectLst/>
                          <a:latin typeface="Arabic Typesetting" panose="03020402040406030203" pitchFamily="66" charset="-78"/>
                          <a:cs typeface="Arabic Typesetting" panose="03020402040406030203" pitchFamily="66" charset="-78"/>
                        </a:rPr>
                        <a:t>معايير المقارنة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600">
                          <a:effectLst/>
                          <a:latin typeface="Arabic Typesetting" panose="03020402040406030203" pitchFamily="66" charset="-78"/>
                          <a:cs typeface="Arabic Typesetting" panose="03020402040406030203" pitchFamily="66" charset="-78"/>
                        </a:rPr>
                        <a:t>المحاسبة المالية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600" dirty="0">
                          <a:effectLst/>
                          <a:latin typeface="Arabic Typesetting" panose="03020402040406030203" pitchFamily="66" charset="-78"/>
                          <a:cs typeface="Arabic Typesetting" panose="03020402040406030203" pitchFamily="66" charset="-78"/>
                        </a:rPr>
                        <a:t>المحاسبة التحليلية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534197185"/>
                  </a:ext>
                </a:extLst>
              </a:tr>
              <a:tr h="447557">
                <a:tc>
                  <a:txBody>
                    <a:bodyPr/>
                    <a:lstStyle/>
                    <a:p>
                      <a:pPr algn="ctr" rtl="1">
                        <a:lnSpc>
                          <a:spcPct val="107000"/>
                        </a:lnSpc>
                        <a:spcAft>
                          <a:spcPts val="800"/>
                        </a:spcAft>
                      </a:pPr>
                      <a:r>
                        <a:rPr lang="ar-SA" sz="3200" dirty="0">
                          <a:solidFill>
                            <a:schemeClr val="accent3">
                              <a:lumMod val="75000"/>
                            </a:schemeClr>
                          </a:solidFill>
                          <a:effectLst/>
                          <a:latin typeface="Arabic Typesetting" panose="03020402040406030203" pitchFamily="66" charset="-78"/>
                          <a:cs typeface="Arabic Typesetting" panose="03020402040406030203" pitchFamily="66" charset="-78"/>
                        </a:rPr>
                        <a:t>الالزامية القانونية </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accent3">
                        <a:lumMod val="40000"/>
                        <a:lumOff val="60000"/>
                      </a:schemeClr>
                    </a:solidFill>
                  </a:tcPr>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إلزامية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اختيارية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1461931859"/>
                  </a:ext>
                </a:extLst>
              </a:tr>
              <a:tr h="563521">
                <a:tc>
                  <a:txBody>
                    <a:bodyPr/>
                    <a:lstStyle/>
                    <a:p>
                      <a:pPr algn="ctr" rtl="1">
                        <a:lnSpc>
                          <a:spcPct val="107000"/>
                        </a:lnSpc>
                        <a:spcAft>
                          <a:spcPts val="800"/>
                        </a:spcAft>
                      </a:pPr>
                      <a:r>
                        <a:rPr lang="ar-SA" sz="3200" dirty="0">
                          <a:solidFill>
                            <a:schemeClr val="accent3">
                              <a:lumMod val="75000"/>
                            </a:schemeClr>
                          </a:solidFill>
                          <a:effectLst/>
                          <a:latin typeface="Arabic Typesetting" panose="03020402040406030203" pitchFamily="66" charset="-78"/>
                          <a:cs typeface="Arabic Typesetting" panose="03020402040406030203" pitchFamily="66" charset="-78"/>
                        </a:rPr>
                        <a:t>الآفاق الزمنية المدروسة</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الماضي</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الماضي القريب، الحاضر والمستقبل</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extLst>
                  <a:ext uri="{0D108BD9-81ED-4DB2-BD59-A6C34878D82A}">
                    <a16:rowId xmlns:a16="http://schemas.microsoft.com/office/drawing/2014/main" val="342450077"/>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النظرة للمؤسسة</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accent3">
                        <a:lumMod val="40000"/>
                        <a:lumOff val="60000"/>
                      </a:schemeClr>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إجمالية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تفصيلية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2868577582"/>
                  </a:ext>
                </a:extLst>
              </a:tr>
              <a:tr h="447557">
                <a:tc>
                  <a:txBody>
                    <a:bodyPr/>
                    <a:lstStyle/>
                    <a:p>
                      <a:pPr algn="ctr" rtl="1">
                        <a:lnSpc>
                          <a:spcPct val="107000"/>
                        </a:lnSpc>
                        <a:spcAft>
                          <a:spcPts val="800"/>
                        </a:spcAft>
                      </a:pPr>
                      <a:r>
                        <a:rPr lang="ar-SA" sz="3200" dirty="0">
                          <a:solidFill>
                            <a:schemeClr val="accent3">
                              <a:lumMod val="75000"/>
                            </a:schemeClr>
                          </a:solidFill>
                          <a:effectLst/>
                          <a:latin typeface="Arabic Typesetting" panose="03020402040406030203" pitchFamily="66" charset="-78"/>
                          <a:cs typeface="Arabic Typesetting" panose="03020402040406030203" pitchFamily="66" charset="-78"/>
                        </a:rPr>
                        <a:t>الأهداف</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مالية أو ضريبية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اقتصادية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extLst>
                  <a:ext uri="{0D108BD9-81ED-4DB2-BD59-A6C34878D82A}">
                    <a16:rowId xmlns:a16="http://schemas.microsoft.com/office/drawing/2014/main" val="1174000538"/>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القواعد المتبعة</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accent3">
                        <a:lumMod val="40000"/>
                        <a:lumOff val="60000"/>
                      </a:schemeClr>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ثابتة وغير مرنة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مرنة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584083976"/>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مصدر المعلومات</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خارجي</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داخلي</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extLst>
                  <a:ext uri="{0D108BD9-81ED-4DB2-BD59-A6C34878D82A}">
                    <a16:rowId xmlns:a16="http://schemas.microsoft.com/office/drawing/2014/main" val="1826108288"/>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نوعية المعلومات</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accent3">
                        <a:lumMod val="40000"/>
                        <a:lumOff val="60000"/>
                      </a:schemeClr>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نقدية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كمية ونقدية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2130668672"/>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مستعملو المخرجات</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الأطراف الخارجية والإدارة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مسيري المؤسسة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extLst>
                  <a:ext uri="{0D108BD9-81ED-4DB2-BD59-A6C34878D82A}">
                    <a16:rowId xmlns:a16="http://schemas.microsoft.com/office/drawing/2014/main" val="1122421105"/>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طبيعة المعلومات</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accent3">
                        <a:lumMod val="40000"/>
                        <a:lumOff val="60000"/>
                      </a:schemeClr>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دقيقة ومصادق عليها</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تقريبية سريعة وملائمة</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tc>
                <a:extLst>
                  <a:ext uri="{0D108BD9-81ED-4DB2-BD59-A6C34878D82A}">
                    <a16:rowId xmlns:a16="http://schemas.microsoft.com/office/drawing/2014/main" val="4053400292"/>
                  </a:ext>
                </a:extLst>
              </a:tr>
              <a:tr h="447557">
                <a:tc>
                  <a:txBody>
                    <a:bodyPr/>
                    <a:lstStyle/>
                    <a:p>
                      <a:pPr algn="ctr" rtl="1">
                        <a:lnSpc>
                          <a:spcPct val="107000"/>
                        </a:lnSpc>
                        <a:spcAft>
                          <a:spcPts val="800"/>
                        </a:spcAft>
                      </a:pPr>
                      <a:r>
                        <a:rPr lang="ar-SA" sz="3200">
                          <a:solidFill>
                            <a:schemeClr val="accent3">
                              <a:lumMod val="75000"/>
                            </a:schemeClr>
                          </a:solidFill>
                          <a:effectLst/>
                          <a:latin typeface="Arabic Typesetting" panose="03020402040406030203" pitchFamily="66" charset="-78"/>
                          <a:cs typeface="Arabic Typesetting" panose="03020402040406030203" pitchFamily="66" charset="-78"/>
                        </a:rPr>
                        <a:t>تصنيف الأعباء</a:t>
                      </a:r>
                      <a:endParaRPr lang="fr-FR" sz="2000" dirty="0">
                        <a:solidFill>
                          <a:schemeClr val="accent3">
                            <a:lumMod val="75000"/>
                          </a:schemeClr>
                        </a:solidFill>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a:effectLst/>
                          <a:latin typeface="Arabic Typesetting" panose="03020402040406030203" pitchFamily="66" charset="-78"/>
                          <a:cs typeface="Arabic Typesetting" panose="03020402040406030203" pitchFamily="66" charset="-78"/>
                        </a:rPr>
                        <a:t>حسب طبيعتها</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tc>
                  <a:txBody>
                    <a:bodyPr/>
                    <a:lstStyle/>
                    <a:p>
                      <a:pPr algn="ctr" rtl="1">
                        <a:lnSpc>
                          <a:spcPct val="107000"/>
                        </a:lnSpc>
                        <a:spcAft>
                          <a:spcPts val="800"/>
                        </a:spcAft>
                      </a:pPr>
                      <a:r>
                        <a:rPr lang="ar-SA" sz="3200" dirty="0">
                          <a:effectLst/>
                          <a:latin typeface="Arabic Typesetting" panose="03020402040406030203" pitchFamily="66" charset="-78"/>
                          <a:cs typeface="Arabic Typesetting" panose="03020402040406030203" pitchFamily="66" charset="-78"/>
                        </a:rPr>
                        <a:t>حسب وظائفها وتوجهها</a:t>
                      </a:r>
                      <a:endParaRPr lang="fr-FR" sz="2000" dirty="0">
                        <a:effectLst/>
                        <a:latin typeface="Arabic Typesetting" panose="03020402040406030203" pitchFamily="66" charset="-78"/>
                        <a:ea typeface="Calibri" panose="020F0502020204030204" pitchFamily="34" charset="0"/>
                        <a:cs typeface="Arabic Typesetting" panose="03020402040406030203" pitchFamily="66" charset="-78"/>
                      </a:endParaRPr>
                    </a:p>
                  </a:txBody>
                  <a:tcPr marL="68580" marR="68580" marT="0" marB="0">
                    <a:solidFill>
                      <a:schemeClr val="bg1"/>
                    </a:solidFill>
                  </a:tcPr>
                </a:tc>
                <a:extLst>
                  <a:ext uri="{0D108BD9-81ED-4DB2-BD59-A6C34878D82A}">
                    <a16:rowId xmlns:a16="http://schemas.microsoft.com/office/drawing/2014/main" val="507959842"/>
                  </a:ext>
                </a:extLst>
              </a:tr>
            </a:tbl>
          </a:graphicData>
        </a:graphic>
      </p:graphicFrame>
    </p:spTree>
    <p:extLst>
      <p:ext uri="{BB962C8B-B14F-4D97-AF65-F5344CB8AC3E}">
        <p14:creationId xmlns:p14="http://schemas.microsoft.com/office/powerpoint/2010/main" val="106484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4E81E9D-6659-4FBA-E6DC-B29C2FF96DD9}"/>
              </a:ext>
            </a:extLst>
          </p:cNvPr>
          <p:cNvSpPr/>
          <p:nvPr/>
        </p:nvSpPr>
        <p:spPr>
          <a:xfrm>
            <a:off x="1783430" y="1473639"/>
            <a:ext cx="7951964" cy="1707031"/>
          </a:xfrm>
          <a:prstGeom prst="rect">
            <a:avLst/>
          </a:prstGeom>
          <a:gradFill flip="none" rotWithShape="1">
            <a:gsLst>
              <a:gs pos="0">
                <a:schemeClr val="accent6">
                  <a:lumMod val="40000"/>
                  <a:lumOff val="60000"/>
                </a:schemeClr>
              </a:gs>
              <a:gs pos="46000">
                <a:schemeClr val="accent6">
                  <a:lumMod val="95000"/>
                  <a:lumOff val="5000"/>
                </a:schemeClr>
              </a:gs>
              <a:gs pos="100000">
                <a:schemeClr val="accent6">
                  <a:lumMod val="60000"/>
                </a:schemeClr>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6600" dirty="0">
                <a:latin typeface="Arabic Typesetting" panose="03020402040406030203" pitchFamily="66" charset="-78"/>
                <a:cs typeface="Arabic Typesetting" panose="03020402040406030203" pitchFamily="66" charset="-78"/>
              </a:rPr>
              <a:t>أهداف المحاسبة التحليلية</a:t>
            </a:r>
            <a:endParaRPr lang="fr-FR" sz="6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32827733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txDef>
      <a:spPr>
        <a:noFill/>
      </a:spPr>
      <a:bodyPr wrap="square">
        <a:spAutoFit/>
      </a:bodyPr>
      <a:lstStyle>
        <a:defPPr marL="342900" indent="-342900" algn="ctr" rtl="1">
          <a:lnSpc>
            <a:spcPct val="107000"/>
          </a:lnSpc>
          <a:spcAft>
            <a:spcPts val="800"/>
          </a:spcAft>
          <a:buSzPts val="1400"/>
          <a:buFont typeface="Traditional Arabic" panose="02020603050405020304" pitchFamily="18" charset="-78"/>
          <a:buAutoNum type="arabicPeriod"/>
          <a:defRPr sz="3200" b="1" dirty="0">
            <a:effectLst/>
            <a:latin typeface="Calibri" panose="020F0502020204030204" pitchFamily="34" charset="0"/>
            <a:ea typeface="Calibri" panose="020F0502020204030204" pitchFamily="34" charset="0"/>
            <a:cs typeface="Traditional Arabic" panose="02020603050405020304" pitchFamily="18" charset="-78"/>
          </a:defRPr>
        </a:defPPr>
      </a:lstStyle>
    </a:txDef>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784</TotalTime>
  <Words>913</Words>
  <Application>Microsoft Office PowerPoint</Application>
  <PresentationFormat>Grand écran</PresentationFormat>
  <Paragraphs>126</Paragraphs>
  <Slides>28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28</vt:i4>
      </vt:variant>
    </vt:vector>
  </HeadingPairs>
  <TitlesOfParts>
    <vt:vector size="36" baseType="lpstr">
      <vt:lpstr>ae_Granada</vt:lpstr>
      <vt:lpstr>Arabic Typesetting</vt:lpstr>
      <vt:lpstr>Arial</vt:lpstr>
      <vt:lpstr>Calibri</vt:lpstr>
      <vt:lpstr>Gill Sans MT</vt:lpstr>
      <vt:lpstr>Symbol</vt:lpstr>
      <vt:lpstr>Traditional Arabic</vt:lpstr>
      <vt:lpstr>Galerie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حل السلسلة الأولى</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youcef</dc:creator>
  <cp:lastModifiedBy>youcef</cp:lastModifiedBy>
  <cp:revision>14</cp:revision>
  <dcterms:created xsi:type="dcterms:W3CDTF">2022-09-27T22:09:41Z</dcterms:created>
  <dcterms:modified xsi:type="dcterms:W3CDTF">2022-11-02T21:24:27Z</dcterms:modified>
</cp:coreProperties>
</file>