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2" r:id="rId6"/>
    <p:sldId id="261" r:id="rId7"/>
    <p:sldId id="264" r:id="rId8"/>
    <p:sldId id="265" r:id="rId9"/>
    <p:sldId id="266" r:id="rId10"/>
    <p:sldId id="263"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fr-FR" smtClean="0"/>
              <a:t>Cliquez pour modifier le style du titre</a:t>
            </a:r>
            <a:endParaRPr kumimoji="0"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fr-FR" smtClean="0"/>
              <a:t>Cliquez pour modifier le style des sous-titres du masque</a:t>
            </a:r>
            <a:endParaRPr kumimoji="0" lang="en-US"/>
          </a:p>
        </p:txBody>
      </p:sp>
      <p:sp>
        <p:nvSpPr>
          <p:cNvPr id="4" name="Espace réservé de la date 3"/>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401042-7F6A-4D63-AAE4-66EA1C077518}" type="slidenum">
              <a:rPr lang="fr-FR" smtClean="0"/>
              <a:pPr/>
              <a:t>‹N°›</a:t>
            </a:fld>
            <a:endParaRPr lang="fr-F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401042-7F6A-4D63-AAE4-66EA1C0775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5" name="Espace réservé du pied de page 4"/>
          <p:cNvSpPr>
            <a:spLocks noGrp="1"/>
          </p:cNvSpPr>
          <p:nvPr>
            <p:ph type="ftr" sz="quarter" idx="11"/>
          </p:nvPr>
        </p:nvSpPr>
        <p:spPr>
          <a:xfrm>
            <a:off x="2640597" y="6377459"/>
            <a:ext cx="3836404" cy="365125"/>
          </a:xfrm>
        </p:spPr>
        <p:txBody>
          <a:bodyPr/>
          <a:lstStyle/>
          <a:p>
            <a:endParaRPr lang="fr-FR"/>
          </a:p>
        </p:txBody>
      </p:sp>
      <p:sp>
        <p:nvSpPr>
          <p:cNvPr id="6" name="Espace réservé du numéro de diapositive 5"/>
          <p:cNvSpPr>
            <a:spLocks noGrp="1"/>
          </p:cNvSpPr>
          <p:nvPr>
            <p:ph type="sldNum" sz="quarter" idx="12"/>
          </p:nvPr>
        </p:nvSpPr>
        <p:spPr/>
        <p:txBody>
          <a:bodyPr/>
          <a:lstStyle/>
          <a:p>
            <a:fld id="{17401042-7F6A-4D63-AAE4-66EA1C0775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401042-7F6A-4D63-AAE4-66EA1C0775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7401042-7F6A-4D63-AAE4-66EA1C07751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401042-7F6A-4D63-AAE4-66EA1C0775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fr-FR"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7401042-7F6A-4D63-AAE4-66EA1C0775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7401042-7F6A-4D63-AAE4-66EA1C0775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7401042-7F6A-4D63-AAE4-66EA1C0775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609CE59-94CD-469B-8E0E-C64A66810168}" type="datetimeFigureOut">
              <a:rPr lang="fr-FR" smtClean="0"/>
              <a:pPr/>
              <a:t>01/03/2020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7401042-7F6A-4D63-AAE4-66EA1C077518}" type="slidenum">
              <a:rPr lang="fr-FR" smtClean="0"/>
              <a:pPr/>
              <a:t>‹N°›</a:t>
            </a:fld>
            <a:endParaRPr lang="fr-F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164592" y="1170432"/>
            <a:ext cx="2523744" cy="201168"/>
          </a:xfrm>
        </p:spPr>
        <p:txBody>
          <a:bodyPr/>
          <a:lstStyle/>
          <a:p>
            <a:fld id="{0609CE59-94CD-469B-8E0E-C64A66810168}" type="datetimeFigureOut">
              <a:rPr lang="fr-FR" smtClean="0"/>
              <a:pPr/>
              <a:t>01/03/2020</a:t>
            </a:fld>
            <a:endParaRPr lang="fr-F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Espace réservé du pied de page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fr-FR"/>
          </a:p>
        </p:txBody>
      </p:sp>
      <p:sp>
        <p:nvSpPr>
          <p:cNvPr id="7" name="Espace réservé du numéro de diapositive 6"/>
          <p:cNvSpPr>
            <a:spLocks noGrp="1"/>
          </p:cNvSpPr>
          <p:nvPr>
            <p:ph type="sldNum" sz="quarter" idx="12"/>
          </p:nvPr>
        </p:nvSpPr>
        <p:spPr>
          <a:xfrm>
            <a:off x="8339328" y="1170432"/>
            <a:ext cx="733864" cy="201168"/>
          </a:xfrm>
        </p:spPr>
        <p:txBody>
          <a:bodyPr/>
          <a:lstStyle/>
          <a:p>
            <a:fld id="{17401042-7F6A-4D63-AAE4-66EA1C077518}"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Espace réservé du titre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4" name="Espace réservé de la date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609CE59-94CD-469B-8E0E-C64A66810168}" type="datetimeFigureOut">
              <a:rPr lang="fr-FR" smtClean="0"/>
              <a:pPr/>
              <a:t>01/03/2020</a:t>
            </a:fld>
            <a:endParaRPr lang="fr-FR"/>
          </a:p>
        </p:txBody>
      </p:sp>
      <p:sp>
        <p:nvSpPr>
          <p:cNvPr id="5" name="Espace réservé du pied de page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fr-FR"/>
          </a:p>
        </p:txBody>
      </p:sp>
      <p:sp>
        <p:nvSpPr>
          <p:cNvPr id="6" name="Espace réservé du numéro de diapositive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7401042-7F6A-4D63-AAE4-66EA1C07751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
            </a:r>
            <a:br>
              <a:rPr lang="fr-FR" dirty="0"/>
            </a:br>
            <a:r>
              <a:rPr lang="fr-FR" dirty="0" smtClean="0">
                <a:latin typeface="Algerian" pitchFamily="82" charset="0"/>
              </a:rPr>
              <a:t>                          </a:t>
            </a:r>
            <a:r>
              <a:rPr lang="fr-FR" sz="4400" dirty="0" smtClean="0">
                <a:latin typeface="Algerian" pitchFamily="82" charset="0"/>
              </a:rPr>
              <a:t>Dr BOUKHALFA N.</a:t>
            </a:r>
            <a:endParaRPr lang="fr-FR" sz="4400" dirty="0">
              <a:latin typeface="Algerian" pitchFamily="82" charset="0"/>
            </a:endParaRPr>
          </a:p>
        </p:txBody>
      </p:sp>
      <p:sp>
        <p:nvSpPr>
          <p:cNvPr id="3" name="Sous-titre 2"/>
          <p:cNvSpPr>
            <a:spLocks noGrp="1"/>
          </p:cNvSpPr>
          <p:nvPr>
            <p:ph type="subTitle" idx="1"/>
          </p:nvPr>
        </p:nvSpPr>
        <p:spPr/>
        <p:txBody>
          <a:bodyPr>
            <a:normAutofit/>
          </a:bodyPr>
          <a:lstStyle/>
          <a:p>
            <a:pPr algn="ctr"/>
            <a:r>
              <a:rPr lang="fr-FR" sz="4000" dirty="0" smtClean="0">
                <a:solidFill>
                  <a:srgbClr val="FFC000"/>
                </a:solidFill>
                <a:latin typeface="Algerian" pitchFamily="82" charset="0"/>
              </a:rPr>
              <a:t>TP1</a:t>
            </a:r>
          </a:p>
          <a:p>
            <a:pPr algn="ctr"/>
            <a:r>
              <a:rPr lang="fr-FR" sz="4000" b="1" dirty="0" smtClean="0">
                <a:solidFill>
                  <a:srgbClr val="FFC000"/>
                </a:solidFill>
                <a:latin typeface="Algerian" pitchFamily="82" charset="0"/>
              </a:rPr>
              <a:t> LES EPITHELIUMS </a:t>
            </a:r>
            <a:endParaRPr lang="fr-FR" sz="4000" dirty="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https://www3.unifr.ch/apps/med/elearning/fr/epithel/images/epithel/plurinonkeratBM.gif"/>
          <p:cNvPicPr/>
          <p:nvPr/>
        </p:nvPicPr>
        <p:blipFill>
          <a:blip r:embed="rId2"/>
          <a:srcRect/>
          <a:stretch>
            <a:fillRect/>
          </a:stretch>
        </p:blipFill>
        <p:spPr bwMode="auto">
          <a:xfrm>
            <a:off x="1000100" y="0"/>
            <a:ext cx="4410075" cy="4286256"/>
          </a:xfrm>
          <a:prstGeom prst="rect">
            <a:avLst/>
          </a:prstGeom>
          <a:noFill/>
          <a:ln w="9525">
            <a:noFill/>
            <a:miter lim="800000"/>
            <a:headEnd/>
            <a:tailEnd/>
          </a:ln>
        </p:spPr>
      </p:pic>
      <p:sp>
        <p:nvSpPr>
          <p:cNvPr id="3" name="Rectangle 2"/>
          <p:cNvSpPr/>
          <p:nvPr/>
        </p:nvSpPr>
        <p:spPr>
          <a:xfrm>
            <a:off x="142844" y="4000504"/>
            <a:ext cx="8715436" cy="2862322"/>
          </a:xfrm>
          <a:prstGeom prst="rect">
            <a:avLst/>
          </a:prstGeom>
        </p:spPr>
        <p:txBody>
          <a:bodyPr wrap="square">
            <a:spAutoFit/>
          </a:bodyPr>
          <a:lstStyle/>
          <a:p>
            <a:pPr algn="just"/>
            <a:r>
              <a:rPr lang="fr-FR" dirty="0" smtClean="0">
                <a:solidFill>
                  <a:srgbClr val="FF0000"/>
                </a:solidFill>
                <a:latin typeface="Arial" pitchFamily="34" charset="0"/>
                <a:cs typeface="Arial" pitchFamily="34" charset="0"/>
              </a:rPr>
              <a:t>                Epithélium </a:t>
            </a:r>
            <a:r>
              <a:rPr lang="fr-FR" dirty="0">
                <a:solidFill>
                  <a:srgbClr val="FF0000"/>
                </a:solidFill>
                <a:latin typeface="Arial" pitchFamily="34" charset="0"/>
                <a:cs typeface="Arial" pitchFamily="34" charset="0"/>
              </a:rPr>
              <a:t>pavimenteux stratifié non </a:t>
            </a:r>
            <a:r>
              <a:rPr lang="fr-FR" dirty="0" smtClean="0">
                <a:solidFill>
                  <a:srgbClr val="FF0000"/>
                </a:solidFill>
                <a:latin typeface="Arial" pitchFamily="34" charset="0"/>
                <a:cs typeface="Arial" pitchFamily="34" charset="0"/>
              </a:rPr>
              <a:t>kératinisé</a:t>
            </a:r>
          </a:p>
          <a:p>
            <a:pPr algn="just"/>
            <a:endParaRPr lang="fr-FR" dirty="0" smtClean="0">
              <a:latin typeface="Arial" pitchFamily="34" charset="0"/>
              <a:cs typeface="Arial" pitchFamily="34" charset="0"/>
            </a:endParaRPr>
          </a:p>
          <a:p>
            <a:pPr lvl="0" algn="just">
              <a:buFont typeface="Arial" pitchFamily="34" charset="0"/>
              <a:buChar char="•"/>
            </a:pPr>
            <a:r>
              <a:rPr lang="fr-FR" dirty="0">
                <a:latin typeface="Arial" pitchFamily="34" charset="0"/>
                <a:cs typeface="Arial" pitchFamily="34" charset="0"/>
              </a:rPr>
              <a:t>la couche basale ou germinative est constituée de cellules cubiques ou cylindriques basophiles.</a:t>
            </a:r>
          </a:p>
          <a:p>
            <a:pPr lvl="0" algn="just">
              <a:buFont typeface="Arial" pitchFamily="34" charset="0"/>
              <a:buChar char="•"/>
            </a:pPr>
            <a:r>
              <a:rPr lang="fr-FR" dirty="0">
                <a:latin typeface="Arial" pitchFamily="34" charset="0"/>
                <a:cs typeface="Arial" pitchFamily="34" charset="0"/>
              </a:rPr>
              <a:t>la couche </a:t>
            </a:r>
            <a:r>
              <a:rPr lang="fr-FR" dirty="0" err="1">
                <a:latin typeface="Arial" pitchFamily="34" charset="0"/>
                <a:cs typeface="Arial" pitchFamily="34" charset="0"/>
              </a:rPr>
              <a:t>para-basale</a:t>
            </a:r>
            <a:r>
              <a:rPr lang="fr-FR" dirty="0">
                <a:latin typeface="Arial" pitchFamily="34" charset="0"/>
                <a:cs typeface="Arial" pitchFamily="34" charset="0"/>
              </a:rPr>
              <a:t> ou intermédiaire est formée de plusieurs couches de cellules polyédriques au noyau arrondi.</a:t>
            </a:r>
          </a:p>
          <a:p>
            <a:pPr lvl="0" algn="just">
              <a:buFont typeface="Arial" pitchFamily="34" charset="0"/>
              <a:buChar char="•"/>
            </a:pPr>
            <a:r>
              <a:rPr lang="fr-FR" dirty="0">
                <a:latin typeface="Arial" pitchFamily="34" charset="0"/>
                <a:cs typeface="Arial" pitchFamily="34" charset="0"/>
              </a:rPr>
              <a:t>la couche superficielle contient les cellules qui s'aplatissent progressivement et deviennent pavimenteuses. Leur noyau devient pycnotique</a:t>
            </a:r>
          </a:p>
          <a:p>
            <a:endParaRPr lang="fr-FR" dirty="0" smtClean="0"/>
          </a:p>
          <a:p>
            <a:r>
              <a:rPr lang="fr-FR" dirty="0" smtClean="0"/>
              <a:t>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642918"/>
            <a:ext cx="8643998" cy="5078313"/>
          </a:xfrm>
          <a:prstGeom prst="rect">
            <a:avLst/>
          </a:prstGeom>
        </p:spPr>
        <p:txBody>
          <a:bodyPr wrap="square">
            <a:spAutoFit/>
          </a:bodyPr>
          <a:lstStyle/>
          <a:p>
            <a:pPr algn="just">
              <a:lnSpc>
                <a:spcPct val="150000"/>
              </a:lnSpc>
            </a:pPr>
            <a:r>
              <a:rPr lang="fr-FR" b="1" dirty="0" smtClean="0">
                <a:solidFill>
                  <a:srgbClr val="FF0000"/>
                </a:solidFill>
                <a:latin typeface="Arial" pitchFamily="34" charset="0"/>
                <a:cs typeface="Arial" pitchFamily="34" charset="0"/>
              </a:rPr>
              <a:t>2.</a:t>
            </a:r>
            <a:r>
              <a:rPr lang="fr-FR" dirty="0" smtClean="0">
                <a:solidFill>
                  <a:srgbClr val="FF0000"/>
                </a:solidFill>
                <a:latin typeface="Arial" pitchFamily="34" charset="0"/>
                <a:cs typeface="Arial" pitchFamily="34" charset="0"/>
              </a:rPr>
              <a:t> </a:t>
            </a:r>
            <a:r>
              <a:rPr lang="fr-FR" dirty="0">
                <a:solidFill>
                  <a:srgbClr val="FF0000"/>
                </a:solidFill>
                <a:latin typeface="Arial" pitchFamily="34" charset="0"/>
                <a:cs typeface="Arial" pitchFamily="34" charset="0"/>
              </a:rPr>
              <a:t>Exemples d'épithéliums de revêtement </a:t>
            </a:r>
            <a:r>
              <a:rPr lang="fr-FR" dirty="0" smtClean="0">
                <a:solidFill>
                  <a:srgbClr val="FF0000"/>
                </a:solidFill>
                <a:latin typeface="Arial" pitchFamily="34" charset="0"/>
                <a:cs typeface="Arial" pitchFamily="34" charset="0"/>
              </a:rPr>
              <a:t>:</a:t>
            </a:r>
            <a:endParaRPr lang="fr-FR" dirty="0">
              <a:latin typeface="Arial" pitchFamily="34" charset="0"/>
              <a:cs typeface="Arial" pitchFamily="34" charset="0"/>
            </a:endParaRPr>
          </a:p>
          <a:p>
            <a:pPr algn="just">
              <a:lnSpc>
                <a:spcPct val="150000"/>
              </a:lnSpc>
            </a:pPr>
            <a:r>
              <a:rPr lang="fr-FR" dirty="0" smtClean="0">
                <a:solidFill>
                  <a:srgbClr val="00B050"/>
                </a:solidFill>
                <a:latin typeface="Arial" pitchFamily="34" charset="0"/>
                <a:cs typeface="Arial" pitchFamily="34" charset="0"/>
              </a:rPr>
              <a:t>- Epithélium </a:t>
            </a:r>
            <a:r>
              <a:rPr lang="fr-FR" dirty="0">
                <a:solidFill>
                  <a:srgbClr val="00B050"/>
                </a:solidFill>
                <a:latin typeface="Arial" pitchFamily="34" charset="0"/>
                <a:cs typeface="Arial" pitchFamily="34" charset="0"/>
              </a:rPr>
              <a:t>bordant les villosités du duodénum : </a:t>
            </a:r>
            <a:r>
              <a:rPr lang="fr-FR" i="1" dirty="0" err="1">
                <a:latin typeface="Arial" pitchFamily="34" charset="0"/>
                <a:cs typeface="Arial" pitchFamily="34" charset="0"/>
              </a:rPr>
              <a:t>Unistratifié</a:t>
            </a:r>
            <a:r>
              <a:rPr lang="fr-FR" i="1" dirty="0">
                <a:latin typeface="Arial" pitchFamily="34" charset="0"/>
                <a:cs typeface="Arial" pitchFamily="34" charset="0"/>
              </a:rPr>
              <a:t> prismatique à deux types de cellules. </a:t>
            </a:r>
          </a:p>
          <a:p>
            <a:pPr algn="just">
              <a:lnSpc>
                <a:spcPct val="150000"/>
              </a:lnSpc>
            </a:pPr>
            <a:r>
              <a:rPr lang="fr-FR" dirty="0">
                <a:latin typeface="Arial" pitchFamily="34" charset="0"/>
                <a:cs typeface="Arial" pitchFamily="34" charset="0"/>
              </a:rPr>
              <a:t>- </a:t>
            </a:r>
            <a:r>
              <a:rPr lang="fr-FR" dirty="0" err="1" smtClean="0">
                <a:solidFill>
                  <a:srgbClr val="00B050"/>
                </a:solidFill>
                <a:latin typeface="Arial" pitchFamily="34" charset="0"/>
                <a:cs typeface="Arial" pitchFamily="34" charset="0"/>
              </a:rPr>
              <a:t>Osophage</a:t>
            </a:r>
            <a:r>
              <a:rPr lang="fr-FR" dirty="0" smtClean="0">
                <a:solidFill>
                  <a:srgbClr val="00B050"/>
                </a:solidFill>
                <a:latin typeface="Arial" pitchFamily="34" charset="0"/>
                <a:cs typeface="Arial" pitchFamily="34" charset="0"/>
              </a:rPr>
              <a:t> </a:t>
            </a:r>
            <a:r>
              <a:rPr lang="fr-FR" dirty="0">
                <a:solidFill>
                  <a:srgbClr val="00B050"/>
                </a:solidFill>
                <a:latin typeface="Arial" pitchFamily="34" charset="0"/>
                <a:cs typeface="Arial" pitchFamily="34" charset="0"/>
              </a:rPr>
              <a:t>de batraciens : </a:t>
            </a:r>
            <a:r>
              <a:rPr lang="fr-FR" i="1" dirty="0" err="1">
                <a:latin typeface="Arial" pitchFamily="34" charset="0"/>
                <a:cs typeface="Arial" pitchFamily="34" charset="0"/>
              </a:rPr>
              <a:t>Pseudostratifié</a:t>
            </a:r>
            <a:r>
              <a:rPr lang="fr-FR" i="1" dirty="0">
                <a:latin typeface="Arial" pitchFamily="34" charset="0"/>
                <a:cs typeface="Arial" pitchFamily="34" charset="0"/>
              </a:rPr>
              <a:t> prismatique à trois types de cellules. </a:t>
            </a:r>
          </a:p>
          <a:p>
            <a:pPr algn="just">
              <a:lnSpc>
                <a:spcPct val="150000"/>
              </a:lnSpc>
            </a:pPr>
            <a:r>
              <a:rPr lang="fr-FR" dirty="0">
                <a:solidFill>
                  <a:srgbClr val="00B050"/>
                </a:solidFill>
                <a:latin typeface="Arial" pitchFamily="34" charset="0"/>
                <a:cs typeface="Arial" pitchFamily="34" charset="0"/>
              </a:rPr>
              <a:t>- vagin de primate </a:t>
            </a:r>
            <a:r>
              <a:rPr lang="fr-FR" i="1" dirty="0">
                <a:solidFill>
                  <a:srgbClr val="00B050"/>
                </a:solidFill>
                <a:latin typeface="Arial" pitchFamily="34" charset="0"/>
                <a:cs typeface="Arial" pitchFamily="34" charset="0"/>
              </a:rPr>
              <a:t>: </a:t>
            </a:r>
            <a:r>
              <a:rPr lang="fr-FR" i="1" dirty="0">
                <a:latin typeface="Arial" pitchFamily="34" charset="0"/>
                <a:cs typeface="Arial" pitchFamily="34" charset="0"/>
              </a:rPr>
              <a:t>Pluristratifié pavimenteux squameux non kératinisé. </a:t>
            </a:r>
          </a:p>
          <a:p>
            <a:pPr algn="just">
              <a:lnSpc>
                <a:spcPct val="150000"/>
              </a:lnSpc>
              <a:buFontTx/>
              <a:buChar char="-"/>
            </a:pPr>
            <a:r>
              <a:rPr lang="fr-FR" dirty="0" smtClean="0">
                <a:solidFill>
                  <a:srgbClr val="00B050"/>
                </a:solidFill>
                <a:latin typeface="Arial" pitchFamily="34" charset="0"/>
                <a:cs typeface="Arial" pitchFamily="34" charset="0"/>
              </a:rPr>
              <a:t>vagin </a:t>
            </a:r>
            <a:r>
              <a:rPr lang="fr-FR" dirty="0">
                <a:solidFill>
                  <a:srgbClr val="00B050"/>
                </a:solidFill>
                <a:latin typeface="Arial" pitchFamily="34" charset="0"/>
                <a:cs typeface="Arial" pitchFamily="34" charset="0"/>
              </a:rPr>
              <a:t>de rongeur : </a:t>
            </a:r>
            <a:r>
              <a:rPr lang="fr-FR" i="1" dirty="0">
                <a:latin typeface="Arial" pitchFamily="34" charset="0"/>
                <a:cs typeface="Arial" pitchFamily="34" charset="0"/>
              </a:rPr>
              <a:t>Pluristratifié pavimenteux squameux kératinisé. </a:t>
            </a:r>
            <a:endParaRPr lang="fr-FR" i="1" dirty="0" smtClean="0">
              <a:latin typeface="Arial" pitchFamily="34" charset="0"/>
              <a:cs typeface="Arial" pitchFamily="34" charset="0"/>
            </a:endParaRPr>
          </a:p>
          <a:p>
            <a:pPr algn="just">
              <a:lnSpc>
                <a:spcPct val="150000"/>
              </a:lnSpc>
              <a:buFontTx/>
              <a:buChar char="-"/>
            </a:pPr>
            <a:endParaRPr lang="fr-FR" i="1" dirty="0">
              <a:latin typeface="Arial" pitchFamily="34" charset="0"/>
              <a:cs typeface="Arial" pitchFamily="34" charset="0"/>
            </a:endParaRPr>
          </a:p>
          <a:p>
            <a:pPr>
              <a:lnSpc>
                <a:spcPct val="150000"/>
              </a:lnSpc>
            </a:pPr>
            <a:r>
              <a:rPr lang="fr-FR" b="1" dirty="0">
                <a:solidFill>
                  <a:srgbClr val="FF0000"/>
                </a:solidFill>
                <a:latin typeface="Arial" pitchFamily="34" charset="0"/>
                <a:cs typeface="Arial" pitchFamily="34" charset="0"/>
              </a:rPr>
              <a:t>3. Fonctions des épithéliums : </a:t>
            </a:r>
          </a:p>
          <a:p>
            <a:pPr>
              <a:lnSpc>
                <a:spcPct val="150000"/>
              </a:lnSpc>
            </a:pPr>
            <a:r>
              <a:rPr lang="fr-FR" dirty="0">
                <a:latin typeface="Arial" pitchFamily="34" charset="0"/>
                <a:cs typeface="Arial" pitchFamily="34" charset="0"/>
              </a:rPr>
              <a:t>- Protection : mécanique, physique, chimique. </a:t>
            </a:r>
          </a:p>
          <a:p>
            <a:pPr>
              <a:lnSpc>
                <a:spcPct val="150000"/>
              </a:lnSpc>
            </a:pPr>
            <a:r>
              <a:rPr lang="fr-FR" dirty="0">
                <a:latin typeface="Arial" pitchFamily="34" charset="0"/>
                <a:cs typeface="Arial" pitchFamily="34" charset="0"/>
              </a:rPr>
              <a:t>- Absorption : exemple des </a:t>
            </a:r>
            <a:r>
              <a:rPr lang="fr-FR" dirty="0" err="1">
                <a:latin typeface="Arial" pitchFamily="34" charset="0"/>
                <a:cs typeface="Arial" pitchFamily="34" charset="0"/>
              </a:rPr>
              <a:t>entérocytes</a:t>
            </a:r>
            <a:r>
              <a:rPr lang="fr-FR" dirty="0">
                <a:latin typeface="Arial" pitchFamily="34" charset="0"/>
                <a:cs typeface="Arial" pitchFamily="34" charset="0"/>
              </a:rPr>
              <a:t>. </a:t>
            </a:r>
          </a:p>
          <a:p>
            <a:pPr>
              <a:lnSpc>
                <a:spcPct val="150000"/>
              </a:lnSpc>
            </a:pPr>
            <a:r>
              <a:rPr lang="fr-FR" dirty="0">
                <a:latin typeface="Arial" pitchFamily="34" charset="0"/>
                <a:cs typeface="Arial" pitchFamily="34" charset="0"/>
              </a:rPr>
              <a:t>- Mouvement. </a:t>
            </a:r>
          </a:p>
          <a:p>
            <a:pPr algn="just">
              <a:lnSpc>
                <a:spcPct val="150000"/>
              </a:lnSpc>
            </a:pPr>
            <a:endParaRPr lang="fr-FR"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7158" y="0"/>
            <a:ext cx="8501122" cy="6324808"/>
          </a:xfrm>
          <a:prstGeom prst="rect">
            <a:avLst/>
          </a:prstGeom>
        </p:spPr>
        <p:txBody>
          <a:bodyPr wrap="square">
            <a:spAutoFit/>
          </a:bodyPr>
          <a:lstStyle/>
          <a:p>
            <a:pPr algn="just">
              <a:lnSpc>
                <a:spcPct val="150000"/>
              </a:lnSpc>
            </a:pPr>
            <a:r>
              <a:rPr lang="fr-FR" b="1" dirty="0" smtClean="0">
                <a:solidFill>
                  <a:srgbClr val="FF0000"/>
                </a:solidFill>
                <a:latin typeface="Arial" pitchFamily="34" charset="0"/>
                <a:cs typeface="Arial" pitchFamily="34" charset="0"/>
              </a:rPr>
              <a:t>II. EPITHELIUMS </a:t>
            </a:r>
            <a:r>
              <a:rPr lang="fr-FR" b="1" dirty="0">
                <a:solidFill>
                  <a:srgbClr val="FF0000"/>
                </a:solidFill>
                <a:latin typeface="Arial" pitchFamily="34" charset="0"/>
                <a:cs typeface="Arial" pitchFamily="34" charset="0"/>
              </a:rPr>
              <a:t>GLANDULAIRES EXOCRINES </a:t>
            </a:r>
          </a:p>
          <a:p>
            <a:pPr algn="just">
              <a:lnSpc>
                <a:spcPct val="150000"/>
              </a:lnSpc>
            </a:pPr>
            <a:r>
              <a:rPr lang="fr-FR" b="1" dirty="0">
                <a:solidFill>
                  <a:srgbClr val="FF0000"/>
                </a:solidFill>
                <a:latin typeface="Arial" pitchFamily="34" charset="0"/>
                <a:cs typeface="Arial" pitchFamily="34" charset="0"/>
              </a:rPr>
              <a:t>1. Définition </a:t>
            </a:r>
          </a:p>
          <a:p>
            <a:pPr algn="just">
              <a:lnSpc>
                <a:spcPct val="150000"/>
              </a:lnSpc>
            </a:pPr>
            <a:r>
              <a:rPr lang="fr-FR" dirty="0">
                <a:latin typeface="Arial" pitchFamily="34" charset="0"/>
                <a:cs typeface="Arial" pitchFamily="34" charset="0"/>
              </a:rPr>
              <a:t>Les glandes exocrines déversent leur produit de sécrétion dans le milieu extérieur (surface cutanée ou cavité de l'organisme) : </a:t>
            </a:r>
          </a:p>
          <a:p>
            <a:pPr algn="just">
              <a:lnSpc>
                <a:spcPct val="150000"/>
              </a:lnSpc>
            </a:pPr>
            <a:r>
              <a:rPr lang="fr-FR" dirty="0">
                <a:latin typeface="Arial" pitchFamily="34" charset="0"/>
                <a:cs typeface="Arial" pitchFamily="34" charset="0"/>
              </a:rPr>
              <a:t>- Soit par l'intermédiaire d'un canal excréteur </a:t>
            </a:r>
          </a:p>
          <a:p>
            <a:pPr algn="just">
              <a:lnSpc>
                <a:spcPct val="150000"/>
              </a:lnSpc>
            </a:pPr>
            <a:r>
              <a:rPr lang="fr-FR" dirty="0">
                <a:latin typeface="Arial" pitchFamily="34" charset="0"/>
                <a:cs typeface="Arial" pitchFamily="34" charset="0"/>
              </a:rPr>
              <a:t>- Soit directement </a:t>
            </a:r>
          </a:p>
          <a:p>
            <a:pPr algn="just">
              <a:lnSpc>
                <a:spcPct val="150000"/>
              </a:lnSpc>
            </a:pPr>
            <a:endParaRPr lang="fr-FR" dirty="0">
              <a:latin typeface="Arial" pitchFamily="34" charset="0"/>
              <a:cs typeface="Arial" pitchFamily="34" charset="0"/>
            </a:endParaRPr>
          </a:p>
          <a:p>
            <a:pPr algn="just">
              <a:lnSpc>
                <a:spcPct val="150000"/>
              </a:lnSpc>
            </a:pPr>
            <a:r>
              <a:rPr lang="fr-FR" dirty="0">
                <a:latin typeface="Arial" pitchFamily="34" charset="0"/>
                <a:cs typeface="Arial" pitchFamily="34" charset="0"/>
              </a:rPr>
              <a:t>Les glandes exocrines peuvent être : </a:t>
            </a:r>
          </a:p>
          <a:p>
            <a:pPr algn="just">
              <a:lnSpc>
                <a:spcPct val="150000"/>
              </a:lnSpc>
            </a:pPr>
            <a:r>
              <a:rPr lang="fr-FR" dirty="0">
                <a:solidFill>
                  <a:srgbClr val="FF0000"/>
                </a:solidFill>
                <a:latin typeface="Arial" pitchFamily="34" charset="0"/>
                <a:cs typeface="Arial" pitchFamily="34" charset="0"/>
              </a:rPr>
              <a:t>- Unicellulaires : </a:t>
            </a:r>
            <a:r>
              <a:rPr lang="fr-FR" dirty="0">
                <a:latin typeface="Arial" pitchFamily="34" charset="0"/>
                <a:cs typeface="Arial" pitchFamily="34" charset="0"/>
              </a:rPr>
              <a:t>Cellules glandulaires situées dans un épithélium de revêtement. Ex : cellules caliciformes réparties </a:t>
            </a:r>
            <a:r>
              <a:rPr lang="fr-FR" dirty="0" smtClean="0">
                <a:latin typeface="Arial" pitchFamily="34" charset="0"/>
                <a:cs typeface="Arial" pitchFamily="34" charset="0"/>
              </a:rPr>
              <a:t>dans </a:t>
            </a:r>
            <a:r>
              <a:rPr lang="fr-FR" dirty="0">
                <a:latin typeface="Arial" pitchFamily="34" charset="0"/>
                <a:cs typeface="Arial" pitchFamily="34" charset="0"/>
              </a:rPr>
              <a:t>l'épithélium intestinal ou respiratoire. </a:t>
            </a:r>
          </a:p>
          <a:p>
            <a:pPr algn="just">
              <a:lnSpc>
                <a:spcPct val="150000"/>
              </a:lnSpc>
            </a:pPr>
            <a:r>
              <a:rPr lang="fr-FR" dirty="0">
                <a:solidFill>
                  <a:srgbClr val="FF0000"/>
                </a:solidFill>
                <a:latin typeface="Arial" pitchFamily="34" charset="0"/>
                <a:cs typeface="Arial" pitchFamily="34" charset="0"/>
              </a:rPr>
              <a:t>- Pluricellulaires : </a:t>
            </a:r>
            <a:r>
              <a:rPr lang="fr-FR" dirty="0">
                <a:latin typeface="Arial" pitchFamily="34" charset="0"/>
                <a:cs typeface="Arial" pitchFamily="34" charset="0"/>
              </a:rPr>
              <a:t>Les cellules glandulaires forment un épithélium sécrétoire (sans canal excréteur). Ex : Epithélium sécrétoire gastrique. </a:t>
            </a:r>
          </a:p>
          <a:p>
            <a:pPr algn="just">
              <a:lnSpc>
                <a:spcPct val="150000"/>
              </a:lnSpc>
            </a:pPr>
            <a:endParaRPr lang="fr-FR" dirty="0">
              <a:latin typeface="Arial" pitchFamily="34" charset="0"/>
              <a:cs typeface="Arial" pitchFamily="34" charset="0"/>
            </a:endParaRPr>
          </a:p>
          <a:p>
            <a:pPr algn="just">
              <a:lnSpc>
                <a:spcPct val="150000"/>
              </a:lnSpc>
            </a:pPr>
            <a:r>
              <a:rPr lang="fr-FR" dirty="0">
                <a:latin typeface="Arial" pitchFamily="34" charset="0"/>
                <a:cs typeface="Arial" pitchFamily="34" charset="0"/>
              </a:rPr>
              <a:t>Les cellules glandulaires forment des glandes, pourvues d'un ou de plusieurs canaux excréteurs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428604"/>
            <a:ext cx="8643998" cy="5262979"/>
          </a:xfrm>
          <a:prstGeom prst="rect">
            <a:avLst/>
          </a:prstGeom>
        </p:spPr>
        <p:txBody>
          <a:bodyPr wrap="square">
            <a:spAutoFit/>
          </a:bodyPr>
          <a:lstStyle/>
          <a:p>
            <a:pPr algn="just">
              <a:lnSpc>
                <a:spcPct val="150000"/>
              </a:lnSpc>
            </a:pPr>
            <a:r>
              <a:rPr lang="fr-FR" b="1" dirty="0">
                <a:solidFill>
                  <a:srgbClr val="FF0000"/>
                </a:solidFill>
                <a:latin typeface="Arial" pitchFamily="34" charset="0"/>
                <a:cs typeface="Arial" pitchFamily="34" charset="0"/>
              </a:rPr>
              <a:t>2. Critères de classification : </a:t>
            </a:r>
          </a:p>
          <a:p>
            <a:pPr algn="just">
              <a:lnSpc>
                <a:spcPct val="150000"/>
              </a:lnSpc>
            </a:pPr>
            <a:r>
              <a:rPr lang="fr-FR" dirty="0">
                <a:latin typeface="Arial" pitchFamily="34" charset="0"/>
                <a:cs typeface="Arial" pitchFamily="34" charset="0"/>
              </a:rPr>
              <a:t>Sauf exceptions, les glandes exocrines comportent une portion sécrétrice et un canal excréteur. </a:t>
            </a:r>
          </a:p>
          <a:p>
            <a:pPr algn="just">
              <a:lnSpc>
                <a:spcPct val="150000"/>
              </a:lnSpc>
            </a:pPr>
            <a:r>
              <a:rPr lang="fr-FR" b="1" i="1" dirty="0" smtClean="0">
                <a:solidFill>
                  <a:srgbClr val="FF0000"/>
                </a:solidFill>
                <a:latin typeface="Arial" pitchFamily="34" charset="0"/>
                <a:cs typeface="Arial" pitchFamily="34" charset="0"/>
              </a:rPr>
              <a:t>a.  </a:t>
            </a:r>
            <a:r>
              <a:rPr lang="fr-FR" b="1" i="1" dirty="0">
                <a:solidFill>
                  <a:srgbClr val="FF0000"/>
                </a:solidFill>
                <a:latin typeface="Arial" pitchFamily="34" charset="0"/>
                <a:cs typeface="Arial" pitchFamily="34" charset="0"/>
              </a:rPr>
              <a:t>Aspect du canal : </a:t>
            </a:r>
          </a:p>
          <a:p>
            <a:pPr algn="just">
              <a:lnSpc>
                <a:spcPct val="150000"/>
              </a:lnSpc>
            </a:pPr>
            <a:r>
              <a:rPr lang="fr-FR" dirty="0">
                <a:latin typeface="Arial" pitchFamily="34" charset="0"/>
                <a:cs typeface="Arial" pitchFamily="34" charset="0"/>
              </a:rPr>
              <a:t>- Simple (unique) : Glande </a:t>
            </a:r>
            <a:r>
              <a:rPr lang="fr-FR" dirty="0" smtClean="0">
                <a:latin typeface="Arial" pitchFamily="34" charset="0"/>
                <a:cs typeface="Arial" pitchFamily="34" charset="0"/>
              </a:rPr>
              <a:t>simple </a:t>
            </a:r>
            <a:endParaRPr lang="fr-FR" dirty="0">
              <a:latin typeface="Arial" pitchFamily="34" charset="0"/>
              <a:cs typeface="Arial" pitchFamily="34" charset="0"/>
            </a:endParaRPr>
          </a:p>
          <a:p>
            <a:pPr algn="just">
              <a:lnSpc>
                <a:spcPct val="150000"/>
              </a:lnSpc>
              <a:buFontTx/>
              <a:buChar char="-"/>
            </a:pPr>
            <a:r>
              <a:rPr lang="fr-FR" dirty="0" smtClean="0">
                <a:latin typeface="Arial" pitchFamily="34" charset="0"/>
                <a:cs typeface="Arial" pitchFamily="34" charset="0"/>
              </a:rPr>
              <a:t>Ramifié </a:t>
            </a:r>
            <a:r>
              <a:rPr lang="fr-FR" dirty="0">
                <a:latin typeface="Arial" pitchFamily="34" charset="0"/>
                <a:cs typeface="Arial" pitchFamily="34" charset="0"/>
              </a:rPr>
              <a:t>(plusieurs) : Glande </a:t>
            </a:r>
            <a:r>
              <a:rPr lang="fr-FR" dirty="0" smtClean="0">
                <a:latin typeface="Arial" pitchFamily="34" charset="0"/>
                <a:cs typeface="Arial" pitchFamily="34" charset="0"/>
              </a:rPr>
              <a:t>composée</a:t>
            </a:r>
            <a:r>
              <a:rPr lang="fr-FR" sz="2000" b="1" dirty="0" smtClean="0">
                <a:latin typeface="Arial" pitchFamily="34" charset="0"/>
                <a:cs typeface="Arial" pitchFamily="34" charset="0"/>
              </a:rPr>
              <a:t> </a:t>
            </a:r>
            <a:endParaRPr lang="fr-FR" b="1" dirty="0" smtClean="0">
              <a:latin typeface="Arial" pitchFamily="34" charset="0"/>
              <a:cs typeface="Arial" pitchFamily="34" charset="0"/>
            </a:endParaRPr>
          </a:p>
          <a:p>
            <a:endParaRPr lang="fr-FR" b="1" dirty="0">
              <a:latin typeface="Arial" pitchFamily="34" charset="0"/>
              <a:cs typeface="Arial" pitchFamily="34" charset="0"/>
            </a:endParaRPr>
          </a:p>
          <a:p>
            <a:pPr algn="just">
              <a:lnSpc>
                <a:spcPct val="150000"/>
              </a:lnSpc>
            </a:pPr>
            <a:r>
              <a:rPr lang="fr-FR" b="1" i="1" dirty="0" smtClean="0">
                <a:solidFill>
                  <a:srgbClr val="FF0000"/>
                </a:solidFill>
                <a:latin typeface="Arial" pitchFamily="34" charset="0"/>
                <a:cs typeface="Arial" pitchFamily="34" charset="0"/>
              </a:rPr>
              <a:t>b.  </a:t>
            </a:r>
            <a:r>
              <a:rPr lang="fr-FR" b="1" i="1" dirty="0">
                <a:solidFill>
                  <a:srgbClr val="FF0000"/>
                </a:solidFill>
                <a:latin typeface="Arial" pitchFamily="34" charset="0"/>
                <a:cs typeface="Arial" pitchFamily="34" charset="0"/>
              </a:rPr>
              <a:t>Forme de la partie sécrétrice : </a:t>
            </a:r>
          </a:p>
          <a:p>
            <a:pPr algn="just">
              <a:lnSpc>
                <a:spcPct val="150000"/>
              </a:lnSpc>
            </a:pPr>
            <a:r>
              <a:rPr lang="fr-FR" dirty="0">
                <a:latin typeface="Arial" pitchFamily="34" charset="0"/>
                <a:cs typeface="Arial" pitchFamily="34" charset="0"/>
              </a:rPr>
              <a:t>- Acinus (petite sphère) : Glande </a:t>
            </a:r>
            <a:r>
              <a:rPr lang="fr-FR" dirty="0" smtClean="0">
                <a:latin typeface="Arial" pitchFamily="34" charset="0"/>
                <a:cs typeface="Arial" pitchFamily="34" charset="0"/>
              </a:rPr>
              <a:t>acineuse</a:t>
            </a:r>
            <a:r>
              <a:rPr lang="fr-FR" b="1" dirty="0" smtClean="0">
                <a:latin typeface="Arial" pitchFamily="34" charset="0"/>
                <a:cs typeface="Arial" pitchFamily="34" charset="0"/>
              </a:rPr>
              <a:t> </a:t>
            </a:r>
            <a:endParaRPr lang="fr-FR" b="1" dirty="0">
              <a:latin typeface="Arial" pitchFamily="34" charset="0"/>
              <a:cs typeface="Arial" pitchFamily="34" charset="0"/>
            </a:endParaRPr>
          </a:p>
          <a:p>
            <a:pPr algn="just">
              <a:lnSpc>
                <a:spcPct val="150000"/>
              </a:lnSpc>
            </a:pPr>
            <a:r>
              <a:rPr lang="fr-FR" dirty="0">
                <a:latin typeface="Arial" pitchFamily="34" charset="0"/>
                <a:cs typeface="Arial" pitchFamily="34" charset="0"/>
              </a:rPr>
              <a:t>- Tube : Glande </a:t>
            </a:r>
            <a:r>
              <a:rPr lang="fr-FR" dirty="0" smtClean="0">
                <a:latin typeface="Arial" pitchFamily="34" charset="0"/>
                <a:cs typeface="Arial" pitchFamily="34" charset="0"/>
              </a:rPr>
              <a:t>tubuleuse </a:t>
            </a:r>
            <a:r>
              <a:rPr lang="fr-FR" b="1" dirty="0" smtClean="0">
                <a:latin typeface="Arial" pitchFamily="34" charset="0"/>
                <a:cs typeface="Arial" pitchFamily="34" charset="0"/>
              </a:rPr>
              <a:t>(</a:t>
            </a:r>
            <a:r>
              <a:rPr lang="fr-FR" b="1" dirty="0">
                <a:latin typeface="Arial" pitchFamily="34" charset="0"/>
                <a:cs typeface="Arial" pitchFamily="34" charset="0"/>
              </a:rPr>
              <a:t>rectiligne ou contournée) </a:t>
            </a:r>
          </a:p>
          <a:p>
            <a:pPr algn="just">
              <a:lnSpc>
                <a:spcPct val="150000"/>
              </a:lnSpc>
            </a:pPr>
            <a:r>
              <a:rPr lang="fr-FR" dirty="0">
                <a:latin typeface="Arial" pitchFamily="34" charset="0"/>
                <a:cs typeface="Arial" pitchFamily="34" charset="0"/>
              </a:rPr>
              <a:t>- Alvéole (sac arrondi à lumière large) : Glande </a:t>
            </a:r>
            <a:r>
              <a:rPr lang="fr-FR" dirty="0" err="1" smtClean="0">
                <a:latin typeface="Arial" pitchFamily="34" charset="0"/>
                <a:cs typeface="Arial" pitchFamily="34" charset="0"/>
              </a:rPr>
              <a:t>alveolaire</a:t>
            </a:r>
            <a:r>
              <a:rPr lang="fr-FR" b="1" dirty="0" smtClean="0">
                <a:latin typeface="Arial" pitchFamily="34" charset="0"/>
                <a:cs typeface="Arial" pitchFamily="34" charset="0"/>
              </a:rPr>
              <a:t> </a:t>
            </a:r>
            <a:endParaRPr lang="fr-FR" b="1" dirty="0">
              <a:latin typeface="Arial" pitchFamily="34" charset="0"/>
              <a:cs typeface="Arial" pitchFamily="34" charset="0"/>
            </a:endParaRPr>
          </a:p>
          <a:p>
            <a:pPr algn="just">
              <a:lnSpc>
                <a:spcPct val="150000"/>
              </a:lnSpc>
            </a:pPr>
            <a:r>
              <a:rPr lang="fr-FR" dirty="0">
                <a:latin typeface="Arial" pitchFamily="34" charset="0"/>
                <a:cs typeface="Arial" pitchFamily="34" charset="0"/>
              </a:rPr>
              <a:t>- Glandes mixtes : glandes </a:t>
            </a:r>
            <a:r>
              <a:rPr lang="fr-FR" dirty="0" err="1" smtClean="0">
                <a:latin typeface="Arial" pitchFamily="34" charset="0"/>
                <a:cs typeface="Arial" pitchFamily="34" charset="0"/>
              </a:rPr>
              <a:t>tubulo</a:t>
            </a:r>
            <a:r>
              <a:rPr lang="fr-FR" dirty="0" smtClean="0">
                <a:latin typeface="Arial" pitchFamily="34" charset="0"/>
                <a:cs typeface="Arial" pitchFamily="34" charset="0"/>
              </a:rPr>
              <a:t>-acineuses </a:t>
            </a:r>
            <a:endParaRPr lang="fr-FR" dirty="0">
              <a:latin typeface="Arial" pitchFamily="34" charset="0"/>
              <a:cs typeface="Arial" pitchFamily="34" charset="0"/>
            </a:endParaRPr>
          </a:p>
          <a:p>
            <a:endParaRPr lang="fr-FR"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a:srcRect/>
          <a:stretch>
            <a:fillRect/>
          </a:stretch>
        </p:blipFill>
        <p:spPr bwMode="auto">
          <a:xfrm>
            <a:off x="500034" y="1142984"/>
            <a:ext cx="8072494" cy="478634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335846"/>
            <a:ext cx="8501122" cy="5027017"/>
          </a:xfrm>
          <a:prstGeom prst="rect">
            <a:avLst/>
          </a:prstGeom>
        </p:spPr>
        <p:txBody>
          <a:bodyPr wrap="square">
            <a:spAutoFit/>
          </a:bodyPr>
          <a:lstStyle/>
          <a:p>
            <a:pPr algn="just">
              <a:lnSpc>
                <a:spcPct val="150000"/>
              </a:lnSpc>
            </a:pPr>
            <a:r>
              <a:rPr lang="fr-FR" i="1" dirty="0" smtClean="0">
                <a:solidFill>
                  <a:srgbClr val="FF0000"/>
                </a:solidFill>
                <a:latin typeface="Arial" pitchFamily="34" charset="0"/>
                <a:cs typeface="Arial" pitchFamily="34" charset="0"/>
              </a:rPr>
              <a:t>c. Nature </a:t>
            </a:r>
            <a:r>
              <a:rPr lang="fr-FR" i="1" dirty="0">
                <a:solidFill>
                  <a:srgbClr val="FF0000"/>
                </a:solidFill>
                <a:latin typeface="Arial" pitchFamily="34" charset="0"/>
                <a:cs typeface="Arial" pitchFamily="34" charset="0"/>
              </a:rPr>
              <a:t>du produit élaboré et caractères cytologiques </a:t>
            </a:r>
            <a:r>
              <a:rPr lang="fr-FR" i="1" dirty="0" smtClean="0">
                <a:solidFill>
                  <a:srgbClr val="FF0000"/>
                </a:solidFill>
                <a:latin typeface="Arial" pitchFamily="34" charset="0"/>
                <a:cs typeface="Arial" pitchFamily="34" charset="0"/>
              </a:rPr>
              <a:t>:</a:t>
            </a:r>
            <a:endParaRPr lang="fr-FR" i="1" dirty="0">
              <a:solidFill>
                <a:srgbClr val="FF0000"/>
              </a:solidFill>
              <a:latin typeface="Arial" pitchFamily="34" charset="0"/>
              <a:cs typeface="Arial" pitchFamily="34" charset="0"/>
            </a:endParaRPr>
          </a:p>
          <a:p>
            <a:pPr algn="just">
              <a:lnSpc>
                <a:spcPct val="150000"/>
              </a:lnSpc>
            </a:pPr>
            <a:r>
              <a:rPr lang="fr-FR" dirty="0">
                <a:solidFill>
                  <a:srgbClr val="FF0000"/>
                </a:solidFill>
                <a:latin typeface="Arial" pitchFamily="34" charset="0"/>
                <a:cs typeface="Arial" pitchFamily="34" charset="0"/>
              </a:rPr>
              <a:t>- Protéines (enzymes) : </a:t>
            </a:r>
            <a:r>
              <a:rPr lang="fr-FR" dirty="0">
                <a:latin typeface="Arial" pitchFamily="34" charset="0"/>
                <a:cs typeface="Arial" pitchFamily="34" charset="0"/>
              </a:rPr>
              <a:t>élaborées par les cellules séreuses qui sont caractérisées par un cytoplasme sombre, et un noyau parabasal ou central (glande SEREUSE). Ces cellules peuvent s'organiser en acinus séreux ou en croissant séreux (croissant de </a:t>
            </a:r>
            <a:r>
              <a:rPr lang="fr-FR" dirty="0" err="1">
                <a:latin typeface="Arial" pitchFamily="34" charset="0"/>
                <a:cs typeface="Arial" pitchFamily="34" charset="0"/>
              </a:rPr>
              <a:t>Gianuzzi</a:t>
            </a:r>
            <a:r>
              <a:rPr lang="fr-FR" dirty="0">
                <a:latin typeface="Arial" pitchFamily="34" charset="0"/>
                <a:cs typeface="Arial" pitchFamily="34" charset="0"/>
              </a:rPr>
              <a:t>). </a:t>
            </a:r>
          </a:p>
          <a:p>
            <a:pPr algn="just">
              <a:lnSpc>
                <a:spcPct val="150000"/>
              </a:lnSpc>
            </a:pPr>
            <a:r>
              <a:rPr lang="fr-FR" dirty="0">
                <a:solidFill>
                  <a:srgbClr val="FF0000"/>
                </a:solidFill>
                <a:latin typeface="Arial" pitchFamily="34" charset="0"/>
                <a:cs typeface="Arial" pitchFamily="34" charset="0"/>
              </a:rPr>
              <a:t>- Mucus (</a:t>
            </a:r>
            <a:r>
              <a:rPr lang="fr-FR" dirty="0" err="1">
                <a:solidFill>
                  <a:srgbClr val="FF0000"/>
                </a:solidFill>
                <a:latin typeface="Arial" pitchFamily="34" charset="0"/>
                <a:cs typeface="Arial" pitchFamily="34" charset="0"/>
              </a:rPr>
              <a:t>mucopolysaccharides</a:t>
            </a:r>
            <a:r>
              <a:rPr lang="fr-FR" dirty="0">
                <a:solidFill>
                  <a:srgbClr val="FF0000"/>
                </a:solidFill>
                <a:latin typeface="Arial" pitchFamily="34" charset="0"/>
                <a:cs typeface="Arial" pitchFamily="34" charset="0"/>
              </a:rPr>
              <a:t>, </a:t>
            </a:r>
            <a:r>
              <a:rPr lang="fr-FR" dirty="0" err="1">
                <a:solidFill>
                  <a:srgbClr val="FF0000"/>
                </a:solidFill>
                <a:latin typeface="Arial" pitchFamily="34" charset="0"/>
                <a:cs typeface="Arial" pitchFamily="34" charset="0"/>
              </a:rPr>
              <a:t>protéoglycanes</a:t>
            </a:r>
            <a:r>
              <a:rPr lang="fr-FR" dirty="0">
                <a:solidFill>
                  <a:srgbClr val="FF0000"/>
                </a:solidFill>
                <a:latin typeface="Arial" pitchFamily="34" charset="0"/>
                <a:cs typeface="Arial" pitchFamily="34" charset="0"/>
              </a:rPr>
              <a:t>) : </a:t>
            </a:r>
            <a:r>
              <a:rPr lang="fr-FR" dirty="0">
                <a:latin typeface="Arial" pitchFamily="34" charset="0"/>
                <a:cs typeface="Arial" pitchFamily="34" charset="0"/>
              </a:rPr>
              <a:t>élaboré par les cellules muqueuses qui sont caractérisées par un cytoplasme clair et un noyau aplati basal (glande MUQUEUSE) </a:t>
            </a:r>
          </a:p>
          <a:p>
            <a:pPr algn="just">
              <a:lnSpc>
                <a:spcPct val="150000"/>
              </a:lnSpc>
            </a:pPr>
            <a:r>
              <a:rPr lang="fr-FR" dirty="0">
                <a:solidFill>
                  <a:srgbClr val="FF0000"/>
                </a:solidFill>
                <a:latin typeface="Arial" pitchFamily="34" charset="0"/>
                <a:cs typeface="Arial" pitchFamily="34" charset="0"/>
              </a:rPr>
              <a:t>- Mixte : </a:t>
            </a:r>
            <a:r>
              <a:rPr lang="fr-FR" dirty="0">
                <a:latin typeface="Arial" pitchFamily="34" charset="0"/>
                <a:cs typeface="Arial" pitchFamily="34" charset="0"/>
              </a:rPr>
              <a:t>glande SERO-MUQUEUSE (protéines + mucus) </a:t>
            </a:r>
          </a:p>
          <a:p>
            <a:pPr algn="just">
              <a:lnSpc>
                <a:spcPct val="150000"/>
              </a:lnSpc>
            </a:pPr>
            <a:r>
              <a:rPr lang="fr-FR" dirty="0">
                <a:solidFill>
                  <a:srgbClr val="FF0000"/>
                </a:solidFill>
                <a:latin typeface="Arial" pitchFamily="34" charset="0"/>
                <a:cs typeface="Arial" pitchFamily="34" charset="0"/>
              </a:rPr>
              <a:t>- Sueur (eau + électrolytes) : </a:t>
            </a:r>
            <a:r>
              <a:rPr lang="fr-FR" dirty="0">
                <a:latin typeface="Arial" pitchFamily="34" charset="0"/>
                <a:cs typeface="Arial" pitchFamily="34" charset="0"/>
              </a:rPr>
              <a:t>élaborée par les glandes sudoripares </a:t>
            </a:r>
          </a:p>
          <a:p>
            <a:pPr algn="just">
              <a:lnSpc>
                <a:spcPct val="150000"/>
              </a:lnSpc>
            </a:pPr>
            <a:r>
              <a:rPr lang="fr-FR" dirty="0">
                <a:solidFill>
                  <a:srgbClr val="FF0000"/>
                </a:solidFill>
                <a:latin typeface="Arial" pitchFamily="34" charset="0"/>
                <a:cs typeface="Arial" pitchFamily="34" charset="0"/>
              </a:rPr>
              <a:t>- Sébum (lipides) : </a:t>
            </a:r>
            <a:r>
              <a:rPr lang="fr-FR" dirty="0">
                <a:latin typeface="Arial" pitchFamily="34" charset="0"/>
                <a:cs typeface="Arial" pitchFamily="34" charset="0"/>
              </a:rPr>
              <a:t>élaboré par les glandes sébacées </a:t>
            </a:r>
          </a:p>
          <a:p>
            <a:pPr algn="just">
              <a:lnSpc>
                <a:spcPct val="150000"/>
              </a:lnSpc>
            </a:pPr>
            <a:r>
              <a:rPr lang="fr-FR" dirty="0">
                <a:solidFill>
                  <a:srgbClr val="FF0000"/>
                </a:solidFill>
                <a:latin typeface="Arial" pitchFamily="34" charset="0"/>
                <a:cs typeface="Arial" pitchFamily="34" charset="0"/>
              </a:rPr>
              <a:t>- Lait (lipoprotéines) : </a:t>
            </a:r>
            <a:r>
              <a:rPr lang="fr-FR" dirty="0">
                <a:latin typeface="Arial" pitchFamily="34" charset="0"/>
                <a:cs typeface="Arial" pitchFamily="34" charset="0"/>
              </a:rPr>
              <a:t>élaboré par les glandes mammaires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500043"/>
            <a:ext cx="8715436" cy="3365024"/>
          </a:xfrm>
          <a:prstGeom prst="rect">
            <a:avLst/>
          </a:prstGeom>
        </p:spPr>
        <p:txBody>
          <a:bodyPr wrap="square">
            <a:spAutoFit/>
          </a:bodyPr>
          <a:lstStyle/>
          <a:p>
            <a:pPr algn="just">
              <a:lnSpc>
                <a:spcPct val="150000"/>
              </a:lnSpc>
            </a:pPr>
            <a:r>
              <a:rPr lang="fr-FR" i="1" dirty="0" smtClean="0">
                <a:solidFill>
                  <a:srgbClr val="FF0000"/>
                </a:solidFill>
                <a:latin typeface="Arial" pitchFamily="34" charset="0"/>
                <a:cs typeface="Arial" pitchFamily="34" charset="0"/>
              </a:rPr>
              <a:t>d. </a:t>
            </a:r>
            <a:r>
              <a:rPr lang="fr-FR" i="1" dirty="0">
                <a:solidFill>
                  <a:srgbClr val="FF0000"/>
                </a:solidFill>
                <a:latin typeface="Arial" pitchFamily="34" charset="0"/>
                <a:cs typeface="Arial" pitchFamily="34" charset="0"/>
              </a:rPr>
              <a:t>Mode </a:t>
            </a:r>
            <a:r>
              <a:rPr lang="fr-FR" i="1" dirty="0" smtClean="0">
                <a:solidFill>
                  <a:srgbClr val="FF0000"/>
                </a:solidFill>
                <a:latin typeface="Arial" pitchFamily="34" charset="0"/>
                <a:cs typeface="Arial" pitchFamily="34" charset="0"/>
              </a:rPr>
              <a:t>d'excrétion: </a:t>
            </a:r>
            <a:endParaRPr lang="fr-FR" i="1" dirty="0">
              <a:solidFill>
                <a:srgbClr val="FF0000"/>
              </a:solidFill>
              <a:latin typeface="Arial" pitchFamily="34" charset="0"/>
              <a:cs typeface="Arial" pitchFamily="34" charset="0"/>
            </a:endParaRPr>
          </a:p>
          <a:p>
            <a:pPr algn="just">
              <a:lnSpc>
                <a:spcPct val="150000"/>
              </a:lnSpc>
            </a:pPr>
            <a:r>
              <a:rPr lang="fr-FR" dirty="0">
                <a:solidFill>
                  <a:srgbClr val="FF0000"/>
                </a:solidFill>
                <a:latin typeface="Arial" pitchFamily="34" charset="0"/>
                <a:cs typeface="Arial" pitchFamily="34" charset="0"/>
              </a:rPr>
              <a:t>- MEROCRINE : </a:t>
            </a:r>
            <a:r>
              <a:rPr lang="fr-FR" dirty="0">
                <a:latin typeface="Arial" pitchFamily="34" charset="0"/>
                <a:cs typeface="Arial" pitchFamily="34" charset="0"/>
              </a:rPr>
              <a:t>Le produit de sécrétion est éliminé par </a:t>
            </a:r>
            <a:r>
              <a:rPr lang="fr-FR" dirty="0" err="1">
                <a:latin typeface="Arial" pitchFamily="34" charset="0"/>
                <a:cs typeface="Arial" pitchFamily="34" charset="0"/>
              </a:rPr>
              <a:t>exocytose</a:t>
            </a:r>
            <a:r>
              <a:rPr lang="fr-FR" dirty="0">
                <a:latin typeface="Arial" pitchFamily="34" charset="0"/>
                <a:cs typeface="Arial" pitchFamily="34" charset="0"/>
              </a:rPr>
              <a:t> (ex: glandes salivaires) </a:t>
            </a:r>
          </a:p>
          <a:p>
            <a:pPr algn="just">
              <a:lnSpc>
                <a:spcPct val="150000"/>
              </a:lnSpc>
            </a:pPr>
            <a:r>
              <a:rPr lang="fr-FR" dirty="0">
                <a:solidFill>
                  <a:srgbClr val="FF0000"/>
                </a:solidFill>
                <a:latin typeface="Arial" pitchFamily="34" charset="0"/>
                <a:cs typeface="Arial" pitchFamily="34" charset="0"/>
              </a:rPr>
              <a:t>- APOCRINE : </a:t>
            </a:r>
            <a:r>
              <a:rPr lang="fr-FR" dirty="0">
                <a:latin typeface="Arial" pitchFamily="34" charset="0"/>
                <a:cs typeface="Arial" pitchFamily="34" charset="0"/>
              </a:rPr>
              <a:t>Le produit de sécrétion est éliminé avec une couronne de cytoplasme qui l'entoure et qui se détache du reste de la cellule (ex: glandes mammaires : fraction lipidique) </a:t>
            </a:r>
          </a:p>
          <a:p>
            <a:pPr algn="just">
              <a:lnSpc>
                <a:spcPct val="150000"/>
              </a:lnSpc>
            </a:pPr>
            <a:r>
              <a:rPr lang="fr-FR" dirty="0">
                <a:solidFill>
                  <a:srgbClr val="FF0000"/>
                </a:solidFill>
                <a:latin typeface="Arial" pitchFamily="34" charset="0"/>
                <a:cs typeface="Arial" pitchFamily="34" charset="0"/>
              </a:rPr>
              <a:t>- HOLOCRINE : </a:t>
            </a:r>
            <a:r>
              <a:rPr lang="fr-FR" dirty="0">
                <a:latin typeface="Arial" pitchFamily="34" charset="0"/>
                <a:cs typeface="Arial" pitchFamily="34" charset="0"/>
              </a:rPr>
              <a:t>la cellule glandulaire entière est éliminée avec son produit de sécrétion qui remplit entièrement son cytoplasme (ex: glande sébacée) </a:t>
            </a:r>
          </a:p>
        </p:txBody>
      </p:sp>
      <p:pic>
        <p:nvPicPr>
          <p:cNvPr id="23554" name="Picture 2"/>
          <p:cNvPicPr>
            <a:picLocks noChangeAspect="1" noChangeArrowheads="1"/>
          </p:cNvPicPr>
          <p:nvPr/>
        </p:nvPicPr>
        <p:blipFill>
          <a:blip r:embed="rId2"/>
          <a:srcRect/>
          <a:stretch>
            <a:fillRect/>
          </a:stretch>
        </p:blipFill>
        <p:spPr bwMode="auto">
          <a:xfrm>
            <a:off x="271463" y="4214818"/>
            <a:ext cx="8601075" cy="242889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714356"/>
            <a:ext cx="8501122" cy="3000821"/>
          </a:xfrm>
          <a:prstGeom prst="rect">
            <a:avLst/>
          </a:prstGeom>
        </p:spPr>
        <p:txBody>
          <a:bodyPr wrap="square">
            <a:spAutoFit/>
          </a:bodyPr>
          <a:lstStyle/>
          <a:p>
            <a:pPr>
              <a:lnSpc>
                <a:spcPct val="150000"/>
              </a:lnSpc>
            </a:pPr>
            <a:r>
              <a:rPr lang="fr-FR" dirty="0">
                <a:solidFill>
                  <a:srgbClr val="FF0000"/>
                </a:solidFill>
                <a:latin typeface="Arial" pitchFamily="34" charset="0"/>
                <a:cs typeface="Arial" pitchFamily="34" charset="0"/>
              </a:rPr>
              <a:t>3. Exemples de glandes exocrines : </a:t>
            </a:r>
            <a:r>
              <a:rPr lang="fr-FR" dirty="0">
                <a:latin typeface="Arial" pitchFamily="34" charset="0"/>
                <a:cs typeface="Arial" pitchFamily="34" charset="0"/>
              </a:rPr>
              <a:t>Exercices de classification </a:t>
            </a:r>
          </a:p>
          <a:p>
            <a:pPr>
              <a:lnSpc>
                <a:spcPct val="150000"/>
              </a:lnSpc>
            </a:pPr>
            <a:r>
              <a:rPr lang="fr-FR" dirty="0">
                <a:latin typeface="Arial" pitchFamily="34" charset="0"/>
                <a:cs typeface="Arial" pitchFamily="34" charset="0"/>
              </a:rPr>
              <a:t>- Peau de batracien </a:t>
            </a:r>
          </a:p>
          <a:p>
            <a:pPr>
              <a:lnSpc>
                <a:spcPct val="150000"/>
              </a:lnSpc>
              <a:buFontTx/>
              <a:buChar char="-"/>
            </a:pPr>
            <a:r>
              <a:rPr lang="fr-FR" dirty="0" smtClean="0">
                <a:latin typeface="Arial" pitchFamily="34" charset="0"/>
                <a:cs typeface="Arial" pitchFamily="34" charset="0"/>
              </a:rPr>
              <a:t>Glande </a:t>
            </a:r>
            <a:r>
              <a:rPr lang="fr-FR" dirty="0">
                <a:latin typeface="Arial" pitchFamily="34" charset="0"/>
                <a:cs typeface="Arial" pitchFamily="34" charset="0"/>
              </a:rPr>
              <a:t>de Brunner du duodénum </a:t>
            </a:r>
            <a:endParaRPr lang="fr-FR" dirty="0"/>
          </a:p>
          <a:p>
            <a:pPr>
              <a:lnSpc>
                <a:spcPct val="150000"/>
              </a:lnSpc>
            </a:pPr>
            <a:r>
              <a:rPr lang="fr-FR" dirty="0">
                <a:latin typeface="Arial" pitchFamily="34" charset="0"/>
                <a:cs typeface="Arial" pitchFamily="34" charset="0"/>
              </a:rPr>
              <a:t>- Glandes salivaires </a:t>
            </a:r>
          </a:p>
          <a:p>
            <a:pPr>
              <a:lnSpc>
                <a:spcPct val="150000"/>
              </a:lnSpc>
            </a:pPr>
            <a:r>
              <a:rPr lang="fr-FR" dirty="0">
                <a:latin typeface="Arial" pitchFamily="34" charset="0"/>
                <a:cs typeface="Arial" pitchFamily="34" charset="0"/>
              </a:rPr>
              <a:t>- Glande mammaire </a:t>
            </a:r>
          </a:p>
          <a:p>
            <a:pPr>
              <a:lnSpc>
                <a:spcPct val="150000"/>
              </a:lnSpc>
            </a:pPr>
            <a:r>
              <a:rPr lang="fr-FR" dirty="0">
                <a:latin typeface="Arial" pitchFamily="34" charset="0"/>
                <a:cs typeface="Arial" pitchFamily="34" charset="0"/>
              </a:rPr>
              <a:t>- Glande sébacée </a:t>
            </a:r>
          </a:p>
          <a:p>
            <a:pPr>
              <a:lnSpc>
                <a:spcPct val="150000"/>
              </a:lnSpc>
              <a:buFontTx/>
              <a:buChar char="-"/>
            </a:pP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357166"/>
            <a:ext cx="8572560" cy="5909310"/>
          </a:xfrm>
          <a:prstGeom prst="rect">
            <a:avLst/>
          </a:prstGeom>
        </p:spPr>
        <p:txBody>
          <a:bodyPr wrap="square">
            <a:spAutoFit/>
          </a:bodyPr>
          <a:lstStyle/>
          <a:p>
            <a:pPr algn="just">
              <a:lnSpc>
                <a:spcPct val="150000"/>
              </a:lnSpc>
            </a:pPr>
            <a:r>
              <a:rPr lang="fr-FR" b="1" dirty="0" smtClean="0">
                <a:solidFill>
                  <a:srgbClr val="FF0000"/>
                </a:solidFill>
                <a:latin typeface="Arial" pitchFamily="34" charset="0"/>
                <a:cs typeface="Arial" pitchFamily="34" charset="0"/>
              </a:rPr>
              <a:t>III. EPITHELIUMS </a:t>
            </a:r>
            <a:r>
              <a:rPr lang="fr-FR" b="1" dirty="0">
                <a:solidFill>
                  <a:srgbClr val="FF0000"/>
                </a:solidFill>
                <a:latin typeface="Arial" pitchFamily="34" charset="0"/>
                <a:cs typeface="Arial" pitchFamily="34" charset="0"/>
              </a:rPr>
              <a:t>GLANDULAIRES ENDOCRINES </a:t>
            </a:r>
          </a:p>
          <a:p>
            <a:pPr algn="just">
              <a:lnSpc>
                <a:spcPct val="150000"/>
              </a:lnSpc>
            </a:pPr>
            <a:r>
              <a:rPr lang="fr-FR" b="1" dirty="0">
                <a:solidFill>
                  <a:srgbClr val="FF0000"/>
                </a:solidFill>
                <a:latin typeface="Arial" pitchFamily="34" charset="0"/>
                <a:cs typeface="Arial" pitchFamily="34" charset="0"/>
              </a:rPr>
              <a:t>1. Définition : </a:t>
            </a:r>
          </a:p>
          <a:p>
            <a:pPr algn="just">
              <a:lnSpc>
                <a:spcPct val="150000"/>
              </a:lnSpc>
            </a:pPr>
            <a:r>
              <a:rPr lang="fr-FR" dirty="0">
                <a:latin typeface="Arial" pitchFamily="34" charset="0"/>
                <a:cs typeface="Arial" pitchFamily="34" charset="0"/>
              </a:rPr>
              <a:t>Les glandes endocrines déversent leur produit de sécrétion directement dans les capillaires sanguins du tissu conjonctif qui les entoure</a:t>
            </a:r>
            <a:r>
              <a:rPr lang="fr-FR" dirty="0" smtClean="0">
                <a:latin typeface="Arial" pitchFamily="34" charset="0"/>
                <a:cs typeface="Arial" pitchFamily="34" charset="0"/>
              </a:rPr>
              <a:t>.</a:t>
            </a:r>
          </a:p>
          <a:p>
            <a:pPr algn="just">
              <a:lnSpc>
                <a:spcPct val="150000"/>
              </a:lnSpc>
            </a:pPr>
            <a:r>
              <a:rPr lang="fr-FR" dirty="0" smtClean="0">
                <a:latin typeface="Arial" pitchFamily="34" charset="0"/>
                <a:cs typeface="Arial" pitchFamily="34" charset="0"/>
              </a:rPr>
              <a:t> </a:t>
            </a:r>
            <a:endParaRPr lang="fr-FR" dirty="0">
              <a:latin typeface="Arial" pitchFamily="34" charset="0"/>
              <a:cs typeface="Arial" pitchFamily="34" charset="0"/>
            </a:endParaRPr>
          </a:p>
          <a:p>
            <a:pPr algn="just">
              <a:lnSpc>
                <a:spcPct val="150000"/>
              </a:lnSpc>
            </a:pPr>
            <a:r>
              <a:rPr lang="fr-FR" b="1" dirty="0">
                <a:solidFill>
                  <a:srgbClr val="FF0000"/>
                </a:solidFill>
                <a:latin typeface="Arial" pitchFamily="34" charset="0"/>
                <a:cs typeface="Arial" pitchFamily="34" charset="0"/>
              </a:rPr>
              <a:t>2. Critères de classification </a:t>
            </a:r>
            <a:endParaRPr lang="fr-FR" b="1" dirty="0" smtClean="0">
              <a:solidFill>
                <a:srgbClr val="FF0000"/>
              </a:solidFill>
              <a:latin typeface="Arial" pitchFamily="34" charset="0"/>
              <a:cs typeface="Arial" pitchFamily="34" charset="0"/>
            </a:endParaRPr>
          </a:p>
          <a:p>
            <a:pPr algn="just">
              <a:lnSpc>
                <a:spcPct val="150000"/>
              </a:lnSpc>
            </a:pPr>
            <a:endParaRPr lang="fr-FR" b="1" dirty="0">
              <a:solidFill>
                <a:srgbClr val="FF0000"/>
              </a:solidFill>
              <a:latin typeface="Arial" pitchFamily="34" charset="0"/>
              <a:cs typeface="Arial" pitchFamily="34" charset="0"/>
            </a:endParaRPr>
          </a:p>
          <a:p>
            <a:pPr algn="just">
              <a:lnSpc>
                <a:spcPct val="150000"/>
              </a:lnSpc>
            </a:pPr>
            <a:r>
              <a:rPr lang="fr-FR" b="1" i="1" dirty="0" smtClean="0">
                <a:solidFill>
                  <a:srgbClr val="FF0000"/>
                </a:solidFill>
                <a:latin typeface="Arial" pitchFamily="34" charset="0"/>
                <a:cs typeface="Arial" pitchFamily="34" charset="0"/>
              </a:rPr>
              <a:t>a. Forme </a:t>
            </a:r>
            <a:r>
              <a:rPr lang="fr-FR" b="1" i="1" dirty="0">
                <a:solidFill>
                  <a:srgbClr val="FF0000"/>
                </a:solidFill>
                <a:latin typeface="Arial" pitchFamily="34" charset="0"/>
                <a:cs typeface="Arial" pitchFamily="34" charset="0"/>
              </a:rPr>
              <a:t>de la partie sécrétrice : </a:t>
            </a:r>
          </a:p>
          <a:p>
            <a:pPr algn="just">
              <a:lnSpc>
                <a:spcPct val="150000"/>
              </a:lnSpc>
            </a:pPr>
            <a:r>
              <a:rPr lang="fr-FR" dirty="0">
                <a:latin typeface="Arial" pitchFamily="34" charset="0"/>
                <a:cs typeface="Arial" pitchFamily="34" charset="0"/>
              </a:rPr>
              <a:t>- Glande endocrine </a:t>
            </a:r>
            <a:r>
              <a:rPr lang="fr-FR" b="1" dirty="0">
                <a:latin typeface="Arial" pitchFamily="34" charset="0"/>
                <a:cs typeface="Arial" pitchFamily="34" charset="0"/>
              </a:rPr>
              <a:t>DIFFUSE : il existe dans certains organes des cellules endocrines dispersées dans le tissu conjonctif vascularisé. Ex: Cellules de </a:t>
            </a:r>
            <a:r>
              <a:rPr lang="fr-FR" b="1" dirty="0" err="1">
                <a:latin typeface="Arial" pitchFamily="34" charset="0"/>
                <a:cs typeface="Arial" pitchFamily="34" charset="0"/>
              </a:rPr>
              <a:t>Leydig</a:t>
            </a:r>
            <a:r>
              <a:rPr lang="fr-FR" b="1" dirty="0">
                <a:latin typeface="Arial" pitchFamily="34" charset="0"/>
                <a:cs typeface="Arial" pitchFamily="34" charset="0"/>
              </a:rPr>
              <a:t> (testostérone) </a:t>
            </a:r>
          </a:p>
          <a:p>
            <a:pPr algn="just">
              <a:lnSpc>
                <a:spcPct val="150000"/>
              </a:lnSpc>
            </a:pPr>
            <a:r>
              <a:rPr lang="fr-FR" dirty="0">
                <a:latin typeface="Arial" pitchFamily="34" charset="0"/>
                <a:cs typeface="Arial" pitchFamily="34" charset="0"/>
              </a:rPr>
              <a:t>- Glande endocrine </a:t>
            </a:r>
            <a:r>
              <a:rPr lang="fr-FR" b="1" dirty="0">
                <a:latin typeface="Arial" pitchFamily="34" charset="0"/>
                <a:cs typeface="Arial" pitchFamily="34" charset="0"/>
              </a:rPr>
              <a:t>FOLLICULAIRE ou VESICULAIRE : Les cellules glandulaires se disposent en follicules ou en vésicules. Ex: Thyroïde </a:t>
            </a:r>
          </a:p>
          <a:p>
            <a:pPr algn="just">
              <a:lnSpc>
                <a:spcPct val="150000"/>
              </a:lnSpc>
            </a:pPr>
            <a:r>
              <a:rPr lang="fr-FR" dirty="0" smtClean="0">
                <a:latin typeface="Arial" pitchFamily="34" charset="0"/>
                <a:cs typeface="Arial" pitchFamily="34" charset="0"/>
              </a:rPr>
              <a:t>-</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357166"/>
            <a:ext cx="8572560" cy="6740307"/>
          </a:xfrm>
          <a:prstGeom prst="rect">
            <a:avLst/>
          </a:prstGeom>
        </p:spPr>
        <p:txBody>
          <a:bodyPr wrap="square">
            <a:spAutoFit/>
          </a:bodyPr>
          <a:lstStyle/>
          <a:p>
            <a:pPr algn="just">
              <a:lnSpc>
                <a:spcPct val="150000"/>
              </a:lnSpc>
              <a:buFontTx/>
              <a:buChar char="-"/>
            </a:pPr>
            <a:r>
              <a:rPr lang="fr-FR" dirty="0" smtClean="0">
                <a:latin typeface="Arial" pitchFamily="34" charset="0"/>
                <a:cs typeface="Arial" pitchFamily="34" charset="0"/>
              </a:rPr>
              <a:t>Glande </a:t>
            </a:r>
            <a:r>
              <a:rPr lang="fr-FR" dirty="0" smtClean="0">
                <a:latin typeface="Arial" pitchFamily="34" charset="0"/>
                <a:cs typeface="Arial" pitchFamily="34" charset="0"/>
              </a:rPr>
              <a:t>endocrine </a:t>
            </a:r>
            <a:r>
              <a:rPr lang="fr-FR" b="1" dirty="0" smtClean="0">
                <a:latin typeface="Arial" pitchFamily="34" charset="0"/>
                <a:cs typeface="Arial" pitchFamily="34" charset="0"/>
              </a:rPr>
              <a:t>TRABECULAIRE ou RETULEE: Les cellules glandulaires se disposent en travées ou en cordons au sein d'un tissu conjonctif vascularisé. Ex: Corticosurrénales, Antéhypophyse. </a:t>
            </a:r>
          </a:p>
          <a:p>
            <a:pPr algn="just">
              <a:lnSpc>
                <a:spcPct val="150000"/>
              </a:lnSpc>
              <a:buFontTx/>
              <a:buChar char="-"/>
            </a:pPr>
            <a:r>
              <a:rPr lang="fr-FR" dirty="0" smtClean="0">
                <a:latin typeface="Arial" pitchFamily="34" charset="0"/>
                <a:cs typeface="Arial" pitchFamily="34" charset="0"/>
              </a:rPr>
              <a:t>Neurones sécréteurs en amas: Ex : noyaux hypothalamiques </a:t>
            </a:r>
          </a:p>
          <a:p>
            <a:pPr algn="just">
              <a:lnSpc>
                <a:spcPct val="150000"/>
              </a:lnSpc>
              <a:buFontTx/>
              <a:buChar char="-"/>
            </a:pPr>
            <a:endParaRPr lang="fr-FR" dirty="0">
              <a:latin typeface="Arial" pitchFamily="34" charset="0"/>
              <a:cs typeface="Arial" pitchFamily="34" charset="0"/>
            </a:endParaRPr>
          </a:p>
          <a:p>
            <a:pPr algn="just">
              <a:lnSpc>
                <a:spcPct val="150000"/>
              </a:lnSpc>
            </a:pPr>
            <a:r>
              <a:rPr lang="fr-FR" b="1" i="1" dirty="0" smtClean="0">
                <a:solidFill>
                  <a:srgbClr val="FF0000"/>
                </a:solidFill>
                <a:latin typeface="Arial" pitchFamily="34" charset="0"/>
                <a:cs typeface="Arial" pitchFamily="34" charset="0"/>
              </a:rPr>
              <a:t>b. Nature </a:t>
            </a:r>
            <a:r>
              <a:rPr lang="fr-FR" b="1" i="1" dirty="0">
                <a:solidFill>
                  <a:srgbClr val="FF0000"/>
                </a:solidFill>
                <a:latin typeface="Arial" pitchFamily="34" charset="0"/>
                <a:cs typeface="Arial" pitchFamily="34" charset="0"/>
              </a:rPr>
              <a:t>du produit élaboré et caractères cytologiques : </a:t>
            </a:r>
          </a:p>
          <a:p>
            <a:pPr algn="just">
              <a:lnSpc>
                <a:spcPct val="150000"/>
              </a:lnSpc>
              <a:buFont typeface="Arial" pitchFamily="34" charset="0"/>
              <a:buChar char="•"/>
            </a:pPr>
            <a:r>
              <a:rPr lang="fr-FR" smtClean="0">
                <a:solidFill>
                  <a:srgbClr val="00B050"/>
                </a:solidFill>
                <a:latin typeface="Arial" pitchFamily="34" charset="0"/>
                <a:cs typeface="Arial" pitchFamily="34" charset="0"/>
              </a:rPr>
              <a:t> Hormones </a:t>
            </a:r>
            <a:r>
              <a:rPr lang="fr-FR" dirty="0">
                <a:solidFill>
                  <a:srgbClr val="00B050"/>
                </a:solidFill>
                <a:latin typeface="Arial" pitchFamily="34" charset="0"/>
                <a:cs typeface="Arial" pitchFamily="34" charset="0"/>
              </a:rPr>
              <a:t>protéiques : </a:t>
            </a:r>
            <a:r>
              <a:rPr lang="fr-FR" dirty="0">
                <a:latin typeface="Arial" pitchFamily="34" charset="0"/>
                <a:cs typeface="Arial" pitchFamily="34" charset="0"/>
              </a:rPr>
              <a:t>Les cellules sont riches en REG et Golgi (synthèse et exportation du produit). Ex: Insuline (Pancréas : ilots de </a:t>
            </a:r>
            <a:r>
              <a:rPr lang="fr-FR" dirty="0" err="1">
                <a:latin typeface="Arial" pitchFamily="34" charset="0"/>
                <a:cs typeface="Arial" pitchFamily="34" charset="0"/>
              </a:rPr>
              <a:t>Langerhans</a:t>
            </a:r>
            <a:r>
              <a:rPr lang="fr-FR" dirty="0">
                <a:latin typeface="Arial" pitchFamily="34" charset="0"/>
                <a:cs typeface="Arial" pitchFamily="34" charset="0"/>
              </a:rPr>
              <a:t>) </a:t>
            </a:r>
          </a:p>
          <a:p>
            <a:pPr algn="just">
              <a:lnSpc>
                <a:spcPct val="150000"/>
              </a:lnSpc>
              <a:buFont typeface="Arial" pitchFamily="34" charset="0"/>
              <a:buChar char="•"/>
            </a:pPr>
            <a:r>
              <a:rPr lang="fr-FR" dirty="0" smtClean="0">
                <a:solidFill>
                  <a:srgbClr val="00B050"/>
                </a:solidFill>
                <a:latin typeface="Arial" pitchFamily="34" charset="0"/>
                <a:cs typeface="Arial" pitchFamily="34" charset="0"/>
              </a:rPr>
              <a:t>Hormones </a:t>
            </a:r>
            <a:r>
              <a:rPr lang="fr-FR" dirty="0" err="1">
                <a:solidFill>
                  <a:srgbClr val="00B050"/>
                </a:solidFill>
                <a:latin typeface="Arial" pitchFamily="34" charset="0"/>
                <a:cs typeface="Arial" pitchFamily="34" charset="0"/>
              </a:rPr>
              <a:t>glycoprotéiques</a:t>
            </a:r>
            <a:r>
              <a:rPr lang="fr-FR" dirty="0">
                <a:solidFill>
                  <a:srgbClr val="00B050"/>
                </a:solidFill>
                <a:latin typeface="Arial" pitchFamily="34" charset="0"/>
                <a:cs typeface="Arial" pitchFamily="34" charset="0"/>
              </a:rPr>
              <a:t> : </a:t>
            </a:r>
            <a:r>
              <a:rPr lang="fr-FR" dirty="0">
                <a:latin typeface="Arial" pitchFamily="34" charset="0"/>
                <a:cs typeface="Arial" pitchFamily="34" charset="0"/>
              </a:rPr>
              <a:t>REG, Golgi. Ex: Hormones thyroïdiennes (thyroïde : intervention des lysosomes) </a:t>
            </a:r>
          </a:p>
          <a:p>
            <a:pPr algn="just">
              <a:lnSpc>
                <a:spcPct val="150000"/>
              </a:lnSpc>
              <a:buFont typeface="Arial" pitchFamily="34" charset="0"/>
              <a:buChar char="•"/>
            </a:pPr>
            <a:r>
              <a:rPr lang="fr-FR" dirty="0" smtClean="0">
                <a:solidFill>
                  <a:srgbClr val="00B050"/>
                </a:solidFill>
                <a:latin typeface="Arial" pitchFamily="34" charset="0"/>
                <a:cs typeface="Arial" pitchFamily="34" charset="0"/>
              </a:rPr>
              <a:t> Hormones </a:t>
            </a:r>
            <a:r>
              <a:rPr lang="fr-FR" dirty="0">
                <a:solidFill>
                  <a:srgbClr val="00B050"/>
                </a:solidFill>
                <a:latin typeface="Arial" pitchFamily="34" charset="0"/>
                <a:cs typeface="Arial" pitchFamily="34" charset="0"/>
              </a:rPr>
              <a:t>stéroïdes : </a:t>
            </a:r>
            <a:r>
              <a:rPr lang="fr-FR" dirty="0">
                <a:latin typeface="Arial" pitchFamily="34" charset="0"/>
                <a:cs typeface="Arial" pitchFamily="34" charset="0"/>
              </a:rPr>
              <a:t>REL et mitochondries à crêtes tubulaires. Ex: cellule de </a:t>
            </a:r>
            <a:r>
              <a:rPr lang="fr-FR" dirty="0" err="1">
                <a:latin typeface="Arial" pitchFamily="34" charset="0"/>
                <a:cs typeface="Arial" pitchFamily="34" charset="0"/>
              </a:rPr>
              <a:t>Leydig</a:t>
            </a:r>
            <a:r>
              <a:rPr lang="fr-FR" dirty="0">
                <a:latin typeface="Arial" pitchFamily="34" charset="0"/>
                <a:cs typeface="Arial" pitchFamily="34" charset="0"/>
              </a:rPr>
              <a:t> (testostérone) et cellules lutéales du corps jaune (</a:t>
            </a:r>
            <a:r>
              <a:rPr lang="fr-FR" dirty="0" err="1">
                <a:latin typeface="Arial" pitchFamily="34" charset="0"/>
                <a:cs typeface="Arial" pitchFamily="34" charset="0"/>
              </a:rPr>
              <a:t>oestrogènes</a:t>
            </a:r>
            <a:r>
              <a:rPr lang="fr-FR" dirty="0">
                <a:latin typeface="Arial" pitchFamily="34" charset="0"/>
                <a:cs typeface="Arial" pitchFamily="34" charset="0"/>
              </a:rPr>
              <a:t> et progestérone). </a:t>
            </a:r>
          </a:p>
          <a:p>
            <a:pPr algn="just">
              <a:lnSpc>
                <a:spcPct val="150000"/>
              </a:lnSpc>
              <a:buFont typeface="Arial" pitchFamily="34" charset="0"/>
              <a:buChar char="•"/>
            </a:pPr>
            <a:r>
              <a:rPr lang="fr-FR" dirty="0" smtClean="0">
                <a:solidFill>
                  <a:srgbClr val="00B050"/>
                </a:solidFill>
                <a:latin typeface="Arial" pitchFamily="34" charset="0"/>
                <a:cs typeface="Arial" pitchFamily="34" charset="0"/>
              </a:rPr>
              <a:t> </a:t>
            </a:r>
            <a:r>
              <a:rPr lang="fr-FR" dirty="0" err="1" smtClean="0">
                <a:solidFill>
                  <a:srgbClr val="00B050"/>
                </a:solidFill>
                <a:latin typeface="Arial" pitchFamily="34" charset="0"/>
                <a:cs typeface="Arial" pitchFamily="34" charset="0"/>
              </a:rPr>
              <a:t>Neurohormones</a:t>
            </a:r>
            <a:r>
              <a:rPr lang="fr-FR" dirty="0" smtClean="0">
                <a:solidFill>
                  <a:srgbClr val="00B050"/>
                </a:solidFill>
                <a:latin typeface="Arial" pitchFamily="34" charset="0"/>
                <a:cs typeface="Arial" pitchFamily="34" charset="0"/>
              </a:rPr>
              <a:t> </a:t>
            </a:r>
            <a:r>
              <a:rPr lang="fr-FR" dirty="0">
                <a:solidFill>
                  <a:srgbClr val="00B050"/>
                </a:solidFill>
                <a:latin typeface="Arial" pitchFamily="34" charset="0"/>
                <a:cs typeface="Arial" pitchFamily="34" charset="0"/>
              </a:rPr>
              <a:t>: </a:t>
            </a:r>
            <a:r>
              <a:rPr lang="fr-FR" dirty="0">
                <a:latin typeface="Arial" pitchFamily="34" charset="0"/>
                <a:cs typeface="Arial" pitchFamily="34" charset="0"/>
              </a:rPr>
              <a:t>Cellules </a:t>
            </a:r>
            <a:r>
              <a:rPr lang="fr-FR" dirty="0" err="1">
                <a:latin typeface="Arial" pitchFamily="34" charset="0"/>
                <a:cs typeface="Arial" pitchFamily="34" charset="0"/>
              </a:rPr>
              <a:t>neurosécrétrices</a:t>
            </a:r>
            <a:r>
              <a:rPr lang="fr-FR" dirty="0">
                <a:latin typeface="Arial" pitchFamily="34" charset="0"/>
                <a:cs typeface="Arial" pitchFamily="34" charset="0"/>
              </a:rPr>
              <a:t> (cellules endocrines à sécrétion d'amines biogènes). </a:t>
            </a:r>
          </a:p>
          <a:p>
            <a:pPr algn="just">
              <a:lnSpc>
                <a:spcPct val="150000"/>
              </a:lnSpc>
            </a:pP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atin typeface="Algerian" pitchFamily="82" charset="0"/>
              </a:rPr>
              <a:t>Généralités</a:t>
            </a:r>
            <a:endParaRPr lang="fr-FR" dirty="0">
              <a:latin typeface="Algerian" pitchFamily="82" charset="0"/>
            </a:endParaRPr>
          </a:p>
        </p:txBody>
      </p:sp>
      <p:sp>
        <p:nvSpPr>
          <p:cNvPr id="3" name="Espace réservé du texte 2"/>
          <p:cNvSpPr>
            <a:spLocks noGrp="1"/>
          </p:cNvSpPr>
          <p:nvPr>
            <p:ph type="body" idx="1"/>
          </p:nvPr>
        </p:nvSpPr>
        <p:spPr>
          <a:xfrm>
            <a:off x="142844" y="1828800"/>
            <a:ext cx="8620156" cy="685800"/>
          </a:xfrm>
        </p:spPr>
        <p:txBody>
          <a:bodyPr/>
          <a:lstStyle/>
          <a:p>
            <a:r>
              <a:rPr lang="fr-FR" dirty="0" smtClean="0">
                <a:solidFill>
                  <a:srgbClr val="FFC000"/>
                </a:solidFill>
                <a:latin typeface="Algerian" pitchFamily="82" charset="0"/>
              </a:rPr>
              <a:t>1. Critères morphologiques </a:t>
            </a:r>
            <a:endParaRPr lang="fr-FR" dirty="0">
              <a:solidFill>
                <a:srgbClr val="FFC000"/>
              </a:solidFill>
              <a:latin typeface="Algerian" pitchFamily="82" charset="0"/>
            </a:endParaRPr>
          </a:p>
        </p:txBody>
      </p:sp>
      <p:sp>
        <p:nvSpPr>
          <p:cNvPr id="4" name="Rectangle 3"/>
          <p:cNvSpPr/>
          <p:nvPr/>
        </p:nvSpPr>
        <p:spPr>
          <a:xfrm>
            <a:off x="0" y="2828836"/>
            <a:ext cx="9144000" cy="3970318"/>
          </a:xfrm>
          <a:prstGeom prst="rect">
            <a:avLst/>
          </a:prstGeom>
        </p:spPr>
        <p:txBody>
          <a:bodyPr wrap="square">
            <a:spAutoFit/>
          </a:bodyPr>
          <a:lstStyle/>
          <a:p>
            <a:endParaRPr lang="fr-FR" dirty="0"/>
          </a:p>
          <a:p>
            <a:r>
              <a:rPr lang="fr-FR" dirty="0"/>
              <a:t> </a:t>
            </a:r>
            <a:endParaRPr lang="fr-FR" dirty="0">
              <a:latin typeface="Arial" pitchFamily="34" charset="0"/>
              <a:cs typeface="Arial" pitchFamily="34" charset="0"/>
            </a:endParaRPr>
          </a:p>
          <a:p>
            <a:pPr>
              <a:lnSpc>
                <a:spcPct val="150000"/>
              </a:lnSpc>
              <a:buFont typeface="Arial" pitchFamily="34" charset="0"/>
              <a:buChar char="•"/>
            </a:pPr>
            <a:r>
              <a:rPr lang="fr-FR" b="1" dirty="0">
                <a:latin typeface="Arial" pitchFamily="34" charset="0"/>
                <a:cs typeface="Arial" pitchFamily="34" charset="0"/>
              </a:rPr>
              <a:t>Ils sont constitués de cellules juxtaposées, jointives formant un ensemble cohérent</a:t>
            </a:r>
            <a:r>
              <a:rPr lang="fr-FR" b="1" dirty="0" smtClean="0">
                <a:latin typeface="Arial" pitchFamily="34" charset="0"/>
                <a:cs typeface="Arial" pitchFamily="34" charset="0"/>
              </a:rPr>
              <a:t>.</a:t>
            </a:r>
          </a:p>
          <a:p>
            <a:pPr>
              <a:lnSpc>
                <a:spcPct val="150000"/>
              </a:lnSpc>
            </a:pPr>
            <a:endParaRPr lang="fr-FR" b="1" dirty="0">
              <a:latin typeface="Arial" pitchFamily="34" charset="0"/>
              <a:cs typeface="Arial" pitchFamily="34" charset="0"/>
            </a:endParaRPr>
          </a:p>
          <a:p>
            <a:pPr>
              <a:lnSpc>
                <a:spcPct val="150000"/>
              </a:lnSpc>
              <a:buFont typeface="Arial" pitchFamily="34" charset="0"/>
              <a:buChar char="•"/>
            </a:pPr>
            <a:r>
              <a:rPr lang="fr-FR" b="1" dirty="0">
                <a:latin typeface="Arial" pitchFamily="34" charset="0"/>
                <a:cs typeface="Arial" pitchFamily="34" charset="0"/>
              </a:rPr>
              <a:t> </a:t>
            </a:r>
            <a:r>
              <a:rPr lang="fr-FR" b="1" dirty="0" smtClean="0">
                <a:latin typeface="Arial" pitchFamily="34" charset="0"/>
                <a:cs typeface="Arial" pitchFamily="34" charset="0"/>
              </a:rPr>
              <a:t>Ils </a:t>
            </a:r>
            <a:r>
              <a:rPr lang="fr-FR" b="1" dirty="0">
                <a:latin typeface="Arial" pitchFamily="34" charset="0"/>
                <a:cs typeface="Arial" pitchFamily="34" charset="0"/>
              </a:rPr>
              <a:t>ne contiennent pas de vaisseaux sanguins et reposent sur le tissu conjonctif sous-jacent par l'intermédiaire de la lame basale ; Ils sont polarisés (pôle basal, pôle apical). La lame basale a un rôle de filtre sélectif. </a:t>
            </a:r>
          </a:p>
          <a:p>
            <a:pPr>
              <a:lnSpc>
                <a:spcPct val="150000"/>
              </a:lnSpc>
              <a:buFont typeface="Arial" pitchFamily="34" charset="0"/>
              <a:buChar char="•"/>
            </a:pPr>
            <a:endParaRPr lang="fr-FR" b="1" dirty="0">
              <a:latin typeface="Arial" pitchFamily="34" charset="0"/>
              <a:cs typeface="Arial" pitchFamily="34" charset="0"/>
            </a:endParaRPr>
          </a:p>
          <a:p>
            <a:pPr>
              <a:lnSpc>
                <a:spcPct val="150000"/>
              </a:lnSpc>
              <a:buFont typeface="Arial" pitchFamily="34" charset="0"/>
              <a:buChar char="•"/>
            </a:pPr>
            <a:r>
              <a:rPr lang="fr-FR" b="1" dirty="0" smtClean="0">
                <a:latin typeface="Arial" pitchFamily="34" charset="0"/>
                <a:cs typeface="Arial" pitchFamily="34" charset="0"/>
              </a:rPr>
              <a:t>Les </a:t>
            </a:r>
            <a:r>
              <a:rPr lang="fr-FR" b="1" dirty="0">
                <a:latin typeface="Arial" pitchFamily="34" charset="0"/>
                <a:cs typeface="Arial" pitchFamily="34" charset="0"/>
              </a:rPr>
              <a:t>épithéliums sont capables de régénération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612845"/>
            <a:ext cx="8572560" cy="5027017"/>
          </a:xfrm>
          <a:prstGeom prst="rect">
            <a:avLst/>
          </a:prstGeom>
        </p:spPr>
        <p:txBody>
          <a:bodyPr wrap="square">
            <a:spAutoFit/>
          </a:bodyPr>
          <a:lstStyle/>
          <a:p>
            <a:pPr algn="just">
              <a:lnSpc>
                <a:spcPct val="150000"/>
              </a:lnSpc>
            </a:pPr>
            <a:r>
              <a:rPr lang="fr-FR" b="1" dirty="0">
                <a:solidFill>
                  <a:srgbClr val="FF0000"/>
                </a:solidFill>
                <a:latin typeface="Arial" pitchFamily="34" charset="0"/>
                <a:cs typeface="Arial" pitchFamily="34" charset="0"/>
              </a:rPr>
              <a:t>IV. EPITHELIUMS GLANDULAIRES AMPHICRINES OU MIXTES </a:t>
            </a:r>
          </a:p>
          <a:p>
            <a:pPr algn="just">
              <a:lnSpc>
                <a:spcPct val="150000"/>
              </a:lnSpc>
            </a:pPr>
            <a:r>
              <a:rPr lang="fr-FR" dirty="0">
                <a:latin typeface="Arial" pitchFamily="34" charset="0"/>
                <a:cs typeface="Arial" pitchFamily="34" charset="0"/>
              </a:rPr>
              <a:t>Ces glandes sont à la fois exocrines et endocrines. </a:t>
            </a:r>
          </a:p>
          <a:p>
            <a:pPr algn="just">
              <a:lnSpc>
                <a:spcPct val="150000"/>
              </a:lnSpc>
            </a:pPr>
            <a:r>
              <a:rPr lang="fr-FR" b="1" dirty="0">
                <a:solidFill>
                  <a:srgbClr val="FF0000"/>
                </a:solidFill>
                <a:latin typeface="Arial" pitchFamily="34" charset="0"/>
                <a:cs typeface="Arial" pitchFamily="34" charset="0"/>
              </a:rPr>
              <a:t>A. Cas du pancréas : </a:t>
            </a:r>
          </a:p>
          <a:p>
            <a:pPr algn="just">
              <a:lnSpc>
                <a:spcPct val="150000"/>
              </a:lnSpc>
            </a:pPr>
            <a:r>
              <a:rPr lang="fr-FR" dirty="0">
                <a:latin typeface="Arial" pitchFamily="34" charset="0"/>
                <a:cs typeface="Arial" pitchFamily="34" charset="0"/>
              </a:rPr>
              <a:t>La glande est dite HETEROTYPIQUE car elle comporte des portions constituées de </a:t>
            </a:r>
            <a:r>
              <a:rPr lang="fr-FR" i="1" dirty="0">
                <a:latin typeface="Arial" pitchFamily="34" charset="0"/>
                <a:cs typeface="Arial" pitchFamily="34" charset="0"/>
              </a:rPr>
              <a:t>cellules exocrines et d'autres de cellules endocrines. Le pancréas comporte des acini séreux (portion exocrine : enzymes digestives) et des ilots de </a:t>
            </a:r>
            <a:r>
              <a:rPr lang="fr-FR" i="1" dirty="0" err="1">
                <a:latin typeface="Arial" pitchFamily="34" charset="0"/>
                <a:cs typeface="Arial" pitchFamily="34" charset="0"/>
              </a:rPr>
              <a:t>Langerhans</a:t>
            </a:r>
            <a:r>
              <a:rPr lang="fr-FR" i="1" dirty="0">
                <a:latin typeface="Arial" pitchFamily="34" charset="0"/>
                <a:cs typeface="Arial" pitchFamily="34" charset="0"/>
              </a:rPr>
              <a:t> endocrines (insuline et glucagon). </a:t>
            </a:r>
          </a:p>
          <a:p>
            <a:pPr algn="just">
              <a:lnSpc>
                <a:spcPct val="150000"/>
              </a:lnSpc>
            </a:pPr>
            <a:r>
              <a:rPr lang="fr-FR" b="1" dirty="0">
                <a:solidFill>
                  <a:srgbClr val="FF0000"/>
                </a:solidFill>
                <a:latin typeface="Arial" pitchFamily="34" charset="0"/>
                <a:cs typeface="Arial" pitchFamily="34" charset="0"/>
              </a:rPr>
              <a:t>B. Cas du foie : </a:t>
            </a:r>
          </a:p>
          <a:p>
            <a:pPr algn="just">
              <a:lnSpc>
                <a:spcPct val="150000"/>
              </a:lnSpc>
            </a:pPr>
            <a:r>
              <a:rPr lang="fr-FR" dirty="0">
                <a:latin typeface="Arial" pitchFamily="34" charset="0"/>
                <a:cs typeface="Arial" pitchFamily="34" charset="0"/>
              </a:rPr>
              <a:t>La glande est dite HOMEOTYPIQUE car elle comporte </a:t>
            </a:r>
            <a:r>
              <a:rPr lang="fr-FR" i="1" dirty="0">
                <a:latin typeface="Arial" pitchFamily="34" charset="0"/>
                <a:cs typeface="Arial" pitchFamily="34" charset="0"/>
              </a:rPr>
              <a:t>un seul type cellulaire exerçant les 2 fonctions, exocrine et endocrine. La même cellule (hépatocyte) élabore la bile (fonction exocrine), du glucose, des glycoprotéines et des lipoprotéines vers le sang (fonction endocrine). </a:t>
            </a:r>
            <a:endParaRPr lang="fr-F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1000108"/>
            <a:ext cx="9001156" cy="3693319"/>
          </a:xfrm>
          <a:prstGeom prst="rect">
            <a:avLst/>
          </a:prstGeom>
        </p:spPr>
        <p:txBody>
          <a:bodyPr wrap="square">
            <a:spAutoFit/>
          </a:bodyPr>
          <a:lstStyle/>
          <a:p>
            <a:endParaRPr lang="fr-FR" dirty="0"/>
          </a:p>
          <a:p>
            <a:pPr algn="just">
              <a:lnSpc>
                <a:spcPct val="150000"/>
              </a:lnSpc>
            </a:pPr>
            <a:r>
              <a:rPr lang="fr-FR" b="1" dirty="0" smtClean="0">
                <a:solidFill>
                  <a:srgbClr val="FF0000"/>
                </a:solidFill>
                <a:latin typeface="Arial" pitchFamily="34" charset="0"/>
                <a:cs typeface="Arial" pitchFamily="34" charset="0"/>
              </a:rPr>
              <a:t>2. Critères fonctionnelles:</a:t>
            </a:r>
          </a:p>
          <a:p>
            <a:pPr algn="just">
              <a:lnSpc>
                <a:spcPct val="150000"/>
              </a:lnSpc>
            </a:pPr>
            <a:endParaRPr lang="fr-FR" dirty="0">
              <a:latin typeface="Arial" pitchFamily="34" charset="0"/>
              <a:cs typeface="Arial" pitchFamily="34" charset="0"/>
            </a:endParaRPr>
          </a:p>
          <a:p>
            <a:pPr algn="just">
              <a:lnSpc>
                <a:spcPct val="150000"/>
              </a:lnSpc>
            </a:pPr>
            <a:r>
              <a:rPr lang="fr-FR" dirty="0">
                <a:latin typeface="Arial" pitchFamily="34" charset="0"/>
                <a:cs typeface="Arial" pitchFamily="34" charset="0"/>
              </a:rPr>
              <a:t> deux types d'épithéliums : </a:t>
            </a:r>
          </a:p>
          <a:p>
            <a:pPr algn="just">
              <a:lnSpc>
                <a:spcPct val="150000"/>
              </a:lnSpc>
            </a:pPr>
            <a:r>
              <a:rPr lang="fr-FR" dirty="0" smtClean="0">
                <a:latin typeface="Arial" pitchFamily="34" charset="0"/>
                <a:cs typeface="Arial" pitchFamily="34" charset="0"/>
              </a:rPr>
              <a:t>1. </a:t>
            </a:r>
            <a:r>
              <a:rPr lang="fr-FR" b="1" dirty="0" smtClean="0">
                <a:solidFill>
                  <a:srgbClr val="FF0000"/>
                </a:solidFill>
                <a:latin typeface="Arial" pitchFamily="34" charset="0"/>
                <a:cs typeface="Arial" pitchFamily="34" charset="0"/>
              </a:rPr>
              <a:t>Les épithéliums de revêtement:</a:t>
            </a:r>
            <a:r>
              <a:rPr lang="fr-FR" dirty="0" smtClean="0">
                <a:latin typeface="Arial" pitchFamily="34" charset="0"/>
                <a:cs typeface="Arial" pitchFamily="34" charset="0"/>
              </a:rPr>
              <a:t> Ils recouvrent une surface externe ou interne de l'organisme, ont une fonction de protection</a:t>
            </a:r>
            <a:r>
              <a:rPr lang="fr-FR" b="1" dirty="0" smtClean="0">
                <a:latin typeface="Arial" pitchFamily="34" charset="0"/>
                <a:cs typeface="Arial" pitchFamily="34" charset="0"/>
              </a:rPr>
              <a:t>. </a:t>
            </a:r>
            <a:endParaRPr lang="fr-FR" b="1" dirty="0">
              <a:latin typeface="Arial" pitchFamily="34" charset="0"/>
              <a:cs typeface="Arial" pitchFamily="34" charset="0"/>
            </a:endParaRPr>
          </a:p>
          <a:p>
            <a:pPr algn="just">
              <a:lnSpc>
                <a:spcPct val="150000"/>
              </a:lnSpc>
            </a:pPr>
            <a:r>
              <a:rPr lang="fr-FR" dirty="0" smtClean="0">
                <a:latin typeface="Arial" pitchFamily="34" charset="0"/>
                <a:cs typeface="Arial" pitchFamily="34" charset="0"/>
              </a:rPr>
              <a:t>2. </a:t>
            </a:r>
            <a:r>
              <a:rPr lang="fr-FR" b="1" dirty="0">
                <a:solidFill>
                  <a:srgbClr val="FF0000"/>
                </a:solidFill>
                <a:latin typeface="Arial" pitchFamily="34" charset="0"/>
                <a:cs typeface="Arial" pitchFamily="34" charset="0"/>
              </a:rPr>
              <a:t>L</a:t>
            </a:r>
            <a:r>
              <a:rPr lang="fr-FR" b="1" dirty="0" smtClean="0">
                <a:solidFill>
                  <a:srgbClr val="FF0000"/>
                </a:solidFill>
                <a:latin typeface="Arial" pitchFamily="34" charset="0"/>
                <a:cs typeface="Arial" pitchFamily="34" charset="0"/>
              </a:rPr>
              <a:t>es épithéliums glandulaires: </a:t>
            </a:r>
            <a:r>
              <a:rPr lang="fr-FR" dirty="0" smtClean="0">
                <a:latin typeface="Arial" pitchFamily="34" charset="0"/>
                <a:cs typeface="Arial" pitchFamily="34" charset="0"/>
              </a:rPr>
              <a:t>Ceux qui s'enfoncent dans le tissu conjonctif. Ils ont une fonction de sécrétion</a:t>
            </a:r>
            <a:r>
              <a:rPr lang="fr-FR" b="1" dirty="0">
                <a:latin typeface="Arial" pitchFamily="34" charset="0"/>
                <a:cs typeface="Arial" pitchFamily="34" charset="0"/>
              </a:rPr>
              <a:t>.</a:t>
            </a:r>
            <a:r>
              <a:rPr lang="fr-FR" b="1" dirty="0" smtClean="0">
                <a:latin typeface="Arial" pitchFamily="34" charset="0"/>
                <a:cs typeface="Arial" pitchFamily="34" charset="0"/>
              </a:rPr>
              <a:t> </a:t>
            </a:r>
            <a:r>
              <a:rPr lang="fr-FR" dirty="0">
                <a:latin typeface="Arial" pitchFamily="34" charset="0"/>
                <a:cs typeface="Arial" pitchFamily="34" charset="0"/>
              </a:rPr>
              <a:t>Il existe des glandes exocrines et des glandes endocrines. </a:t>
            </a:r>
          </a:p>
          <a:p>
            <a:pPr algn="just">
              <a:lnSpc>
                <a:spcPct val="150000"/>
              </a:lnSpc>
            </a:pPr>
            <a:r>
              <a:rPr lang="fr-FR" b="1" dirty="0" smtClean="0"/>
              <a:t>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357167"/>
            <a:ext cx="8786874" cy="5770811"/>
          </a:xfrm>
          <a:prstGeom prst="rect">
            <a:avLst/>
          </a:prstGeom>
        </p:spPr>
        <p:txBody>
          <a:bodyPr wrap="square">
            <a:spAutoFit/>
          </a:bodyPr>
          <a:lstStyle/>
          <a:p>
            <a:endParaRPr lang="fr-FR" dirty="0">
              <a:solidFill>
                <a:srgbClr val="FF0000"/>
              </a:solidFill>
              <a:latin typeface="Arial" pitchFamily="34" charset="0"/>
              <a:cs typeface="Arial" pitchFamily="34" charset="0"/>
            </a:endParaRPr>
          </a:p>
          <a:p>
            <a:r>
              <a:rPr lang="fr-FR" dirty="0">
                <a:solidFill>
                  <a:srgbClr val="FF0000"/>
                </a:solidFill>
                <a:latin typeface="Arial" pitchFamily="34" charset="0"/>
                <a:cs typeface="Arial" pitchFamily="34" charset="0"/>
              </a:rPr>
              <a:t> </a:t>
            </a:r>
            <a:r>
              <a:rPr lang="fr-FR" b="1" dirty="0" smtClean="0">
                <a:solidFill>
                  <a:srgbClr val="FF0000"/>
                </a:solidFill>
                <a:latin typeface="Arial" pitchFamily="34" charset="0"/>
                <a:cs typeface="Arial" pitchFamily="34" charset="0"/>
              </a:rPr>
              <a:t>I. </a:t>
            </a:r>
            <a:r>
              <a:rPr lang="fr-FR" b="1" dirty="0">
                <a:solidFill>
                  <a:srgbClr val="FF0000"/>
                </a:solidFill>
                <a:latin typeface="Arial" pitchFamily="34" charset="0"/>
                <a:cs typeface="Arial" pitchFamily="34" charset="0"/>
              </a:rPr>
              <a:t>LES EPITHELIUMS DE </a:t>
            </a:r>
            <a:r>
              <a:rPr lang="fr-FR" b="1" dirty="0" smtClean="0">
                <a:solidFill>
                  <a:srgbClr val="FF0000"/>
                </a:solidFill>
                <a:latin typeface="Arial" pitchFamily="34" charset="0"/>
                <a:cs typeface="Arial" pitchFamily="34" charset="0"/>
              </a:rPr>
              <a:t>REVETEMENT:</a:t>
            </a:r>
          </a:p>
          <a:p>
            <a:endParaRPr lang="fr-FR" dirty="0"/>
          </a:p>
          <a:p>
            <a:pPr algn="just">
              <a:lnSpc>
                <a:spcPct val="150000"/>
              </a:lnSpc>
            </a:pPr>
            <a:r>
              <a:rPr lang="fr-FR" dirty="0">
                <a:latin typeface="Arial" pitchFamily="34" charset="0"/>
                <a:cs typeface="Arial" pitchFamily="34" charset="0"/>
              </a:rPr>
              <a:t> </a:t>
            </a:r>
            <a:r>
              <a:rPr lang="fr-FR" b="1" dirty="0">
                <a:solidFill>
                  <a:srgbClr val="FF0000"/>
                </a:solidFill>
                <a:latin typeface="Arial" pitchFamily="34" charset="0"/>
                <a:cs typeface="Arial" pitchFamily="34" charset="0"/>
              </a:rPr>
              <a:t>1. Critères de classification : </a:t>
            </a:r>
          </a:p>
          <a:p>
            <a:pPr algn="just">
              <a:lnSpc>
                <a:spcPct val="150000"/>
              </a:lnSpc>
            </a:pPr>
            <a:r>
              <a:rPr lang="fr-FR" b="1" dirty="0">
                <a:solidFill>
                  <a:srgbClr val="FF0000"/>
                </a:solidFill>
                <a:latin typeface="Arial" pitchFamily="34" charset="0"/>
                <a:cs typeface="Arial" pitchFamily="34" charset="0"/>
              </a:rPr>
              <a:t>1.1. Nombre de couches de cellules : </a:t>
            </a:r>
          </a:p>
          <a:p>
            <a:pPr algn="just">
              <a:lnSpc>
                <a:spcPct val="150000"/>
              </a:lnSpc>
            </a:pPr>
            <a:endParaRPr lang="fr-FR" dirty="0">
              <a:latin typeface="Arial" pitchFamily="34" charset="0"/>
              <a:cs typeface="Arial" pitchFamily="34" charset="0"/>
            </a:endParaRPr>
          </a:p>
          <a:p>
            <a:pPr algn="just">
              <a:lnSpc>
                <a:spcPct val="150000"/>
              </a:lnSpc>
              <a:buFontTx/>
              <a:buChar char="-"/>
            </a:pPr>
            <a:r>
              <a:rPr lang="fr-FR" b="1" i="1" dirty="0" smtClean="0">
                <a:solidFill>
                  <a:srgbClr val="FF0000"/>
                </a:solidFill>
                <a:latin typeface="Arial" pitchFamily="34" charset="0"/>
                <a:cs typeface="Arial" pitchFamily="34" charset="0"/>
              </a:rPr>
              <a:t>Epithélium </a:t>
            </a:r>
            <a:r>
              <a:rPr lang="fr-FR" b="1" i="1" dirty="0" err="1">
                <a:solidFill>
                  <a:srgbClr val="FF0000"/>
                </a:solidFill>
                <a:latin typeface="Arial" pitchFamily="34" charset="0"/>
                <a:cs typeface="Arial" pitchFamily="34" charset="0"/>
              </a:rPr>
              <a:t>unistratifié</a:t>
            </a:r>
            <a:r>
              <a:rPr lang="fr-FR" b="1" i="1" dirty="0">
                <a:solidFill>
                  <a:srgbClr val="FF0000"/>
                </a:solidFill>
                <a:latin typeface="Arial" pitchFamily="34" charset="0"/>
                <a:cs typeface="Arial" pitchFamily="34" charset="0"/>
              </a:rPr>
              <a:t> : </a:t>
            </a:r>
            <a:r>
              <a:rPr lang="fr-FR" i="1" dirty="0">
                <a:latin typeface="Arial" pitchFamily="34" charset="0"/>
                <a:cs typeface="Arial" pitchFamily="34" charset="0"/>
              </a:rPr>
              <a:t>formé par une couche de cellules reposant toutes sur la lame basale et atteignant toutes le pôle apical. </a:t>
            </a:r>
            <a:endParaRPr lang="fr-FR" i="1" dirty="0" smtClean="0">
              <a:latin typeface="Arial" pitchFamily="34" charset="0"/>
              <a:cs typeface="Arial" pitchFamily="34" charset="0"/>
            </a:endParaRPr>
          </a:p>
          <a:p>
            <a:pPr algn="just">
              <a:lnSpc>
                <a:spcPct val="150000"/>
              </a:lnSpc>
              <a:buFontTx/>
              <a:buChar char="-"/>
            </a:pPr>
            <a:r>
              <a:rPr lang="fr-FR" b="1" i="1" dirty="0" smtClean="0">
                <a:solidFill>
                  <a:srgbClr val="FF0000"/>
                </a:solidFill>
                <a:latin typeface="Arial" pitchFamily="34" charset="0"/>
                <a:cs typeface="Arial" pitchFamily="34" charset="0"/>
              </a:rPr>
              <a:t>Epithélium stratifié ou pluristratifié : </a:t>
            </a:r>
            <a:r>
              <a:rPr lang="fr-FR" i="1" dirty="0" smtClean="0">
                <a:latin typeface="Arial" pitchFamily="34" charset="0"/>
                <a:cs typeface="Arial" pitchFamily="34" charset="0"/>
              </a:rPr>
              <a:t>formé par deux ou plusieurs couches de cellules. Une seule couche repose sur la lame basale, une seule couche est en contact avec la surface</a:t>
            </a:r>
            <a:r>
              <a:rPr lang="fr-FR" b="1" i="1" dirty="0" smtClean="0"/>
              <a:t>.</a:t>
            </a:r>
            <a:endParaRPr lang="fr-FR" i="1" dirty="0" smtClean="0">
              <a:latin typeface="Arial" pitchFamily="34" charset="0"/>
              <a:cs typeface="Arial" pitchFamily="34" charset="0"/>
            </a:endParaRPr>
          </a:p>
          <a:p>
            <a:pPr algn="just">
              <a:lnSpc>
                <a:spcPct val="150000"/>
              </a:lnSpc>
            </a:pPr>
            <a:endParaRPr lang="fr-FR" dirty="0">
              <a:latin typeface="Arial" pitchFamily="34" charset="0"/>
              <a:cs typeface="Arial" pitchFamily="34" charset="0"/>
            </a:endParaRPr>
          </a:p>
          <a:p>
            <a:pPr algn="just">
              <a:lnSpc>
                <a:spcPct val="150000"/>
              </a:lnSpc>
            </a:pPr>
            <a:endParaRPr lang="fr-FR" dirty="0">
              <a:latin typeface="Arial" pitchFamily="34" charset="0"/>
              <a:cs typeface="Arial" pitchFamily="34" charset="0"/>
            </a:endParaRPr>
          </a:p>
          <a:p>
            <a:pPr algn="just">
              <a:lnSpc>
                <a:spcPct val="150000"/>
              </a:lnSpc>
            </a:pPr>
            <a:endParaRPr lang="fr-FR" i="1" dirty="0">
              <a:latin typeface="Arial" pitchFamily="34" charset="0"/>
              <a:cs typeface="Arial" pitchFamily="34" charset="0"/>
            </a:endParaRPr>
          </a:p>
          <a:p>
            <a:r>
              <a:rPr lang="fr-FR" b="1" dirty="0" smtClean="0">
                <a:solidFill>
                  <a:srgbClr val="FF0000"/>
                </a:solidFill>
                <a:latin typeface="Arial" pitchFamily="34" charset="0"/>
                <a:cs typeface="Arial" pitchFamily="34" charset="0"/>
              </a:rPr>
              <a:t> </a:t>
            </a:r>
            <a:endParaRPr lang="fr-FR"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142852"/>
            <a:ext cx="8572560" cy="463075"/>
          </a:xfrm>
          <a:prstGeom prst="rect">
            <a:avLst/>
          </a:prstGeom>
        </p:spPr>
        <p:txBody>
          <a:bodyPr wrap="square">
            <a:spAutoFit/>
          </a:bodyPr>
          <a:lstStyle/>
          <a:p>
            <a:pPr algn="just">
              <a:lnSpc>
                <a:spcPct val="150000"/>
              </a:lnSpc>
            </a:pPr>
            <a:r>
              <a:rPr lang="fr-FR" b="1" dirty="0" smtClean="0">
                <a:solidFill>
                  <a:srgbClr val="FF0000"/>
                </a:solidFill>
                <a:latin typeface="Arial" pitchFamily="34" charset="0"/>
                <a:cs typeface="Arial" pitchFamily="34" charset="0"/>
              </a:rPr>
              <a:t>-</a:t>
            </a:r>
            <a:endParaRPr lang="fr-FR" b="1" i="1" dirty="0"/>
          </a:p>
        </p:txBody>
      </p:sp>
      <p:pic>
        <p:nvPicPr>
          <p:cNvPr id="5" name="Image 4" descr="https://www.ebiologie.fr/upload/images/c2b4de18aa9bc8a3ef05a7dd21f73554.jpg"/>
          <p:cNvPicPr/>
          <p:nvPr/>
        </p:nvPicPr>
        <p:blipFill>
          <a:blip r:embed="rId2"/>
          <a:srcRect/>
          <a:stretch>
            <a:fillRect/>
          </a:stretch>
        </p:blipFill>
        <p:spPr bwMode="auto">
          <a:xfrm>
            <a:off x="357158" y="1928802"/>
            <a:ext cx="8143932" cy="377608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c01\Downloads\téléchargement (2).jpg"/>
          <p:cNvPicPr>
            <a:picLocks noChangeAspect="1" noChangeArrowheads="1"/>
          </p:cNvPicPr>
          <p:nvPr/>
        </p:nvPicPr>
        <p:blipFill>
          <a:blip r:embed="rId2"/>
          <a:srcRect/>
          <a:stretch>
            <a:fillRect/>
          </a:stretch>
        </p:blipFill>
        <p:spPr bwMode="auto">
          <a:xfrm>
            <a:off x="428596" y="214290"/>
            <a:ext cx="8072494" cy="607223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http://www.histology.be/atlas/HG/general/right/right-images/HG-Rev-StKA-002-0-a.JPG"/>
          <p:cNvPicPr/>
          <p:nvPr/>
        </p:nvPicPr>
        <p:blipFill>
          <a:blip r:embed="rId2"/>
          <a:srcRect/>
          <a:stretch>
            <a:fillRect/>
          </a:stretch>
        </p:blipFill>
        <p:spPr bwMode="auto">
          <a:xfrm>
            <a:off x="1142976" y="285728"/>
            <a:ext cx="5000660" cy="2857520"/>
          </a:xfrm>
          <a:prstGeom prst="rect">
            <a:avLst/>
          </a:prstGeom>
          <a:noFill/>
          <a:ln w="9525">
            <a:noFill/>
            <a:miter lim="800000"/>
            <a:headEnd/>
            <a:tailEnd/>
          </a:ln>
        </p:spPr>
      </p:pic>
      <p:sp>
        <p:nvSpPr>
          <p:cNvPr id="3" name="Rectangle 2"/>
          <p:cNvSpPr/>
          <p:nvPr/>
        </p:nvSpPr>
        <p:spPr>
          <a:xfrm>
            <a:off x="642910" y="3500438"/>
            <a:ext cx="6858048" cy="1200329"/>
          </a:xfrm>
          <a:prstGeom prst="rect">
            <a:avLst/>
          </a:prstGeom>
        </p:spPr>
        <p:txBody>
          <a:bodyPr wrap="square">
            <a:spAutoFit/>
          </a:bodyPr>
          <a:lstStyle/>
          <a:p>
            <a:pPr algn="ctr"/>
            <a:r>
              <a:rPr lang="fr-FR" dirty="0">
                <a:solidFill>
                  <a:srgbClr val="FF0000"/>
                </a:solidFill>
                <a:latin typeface="Arial" pitchFamily="34" charset="0"/>
                <a:cs typeface="Arial" pitchFamily="34" charset="0"/>
              </a:rPr>
              <a:t>L'épithélium stratifié pavimenteux  </a:t>
            </a:r>
            <a:r>
              <a:rPr lang="fr-FR" dirty="0" smtClean="0">
                <a:solidFill>
                  <a:srgbClr val="FF0000"/>
                </a:solidFill>
                <a:latin typeface="Arial" pitchFamily="34" charset="0"/>
                <a:cs typeface="Arial" pitchFamily="34" charset="0"/>
              </a:rPr>
              <a:t>kératinisé</a:t>
            </a:r>
          </a:p>
          <a:p>
            <a:endParaRPr lang="fr-FR" dirty="0">
              <a:latin typeface="Arial" pitchFamily="34" charset="0"/>
              <a:cs typeface="Arial" pitchFamily="34" charset="0"/>
            </a:endParaRPr>
          </a:p>
          <a:p>
            <a:r>
              <a:rPr lang="fr-FR" dirty="0" smtClean="0">
                <a:latin typeface="Arial" pitchFamily="34" charset="0"/>
                <a:cs typeface="Arial" pitchFamily="34" charset="0"/>
              </a:rPr>
              <a:t>couche </a:t>
            </a:r>
            <a:r>
              <a:rPr lang="fr-FR" dirty="0">
                <a:latin typeface="Arial" pitchFamily="34" charset="0"/>
                <a:cs typeface="Arial" pitchFamily="34" charset="0"/>
              </a:rPr>
              <a:t>superficielle épaisse, la couche cornée, constituée de cellules kératinisées mortes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428604"/>
            <a:ext cx="8715436" cy="1564531"/>
          </a:xfrm>
          <a:prstGeom prst="rect">
            <a:avLst/>
          </a:prstGeom>
        </p:spPr>
        <p:txBody>
          <a:bodyPr wrap="square">
            <a:spAutoFit/>
          </a:bodyPr>
          <a:lstStyle/>
          <a:p>
            <a:endParaRPr lang="fr-FR" dirty="0"/>
          </a:p>
          <a:p>
            <a:pPr algn="just">
              <a:lnSpc>
                <a:spcPct val="150000"/>
              </a:lnSpc>
            </a:pPr>
            <a:r>
              <a:rPr lang="fr-FR" dirty="0" smtClean="0">
                <a:solidFill>
                  <a:srgbClr val="FF0000"/>
                </a:solidFill>
                <a:latin typeface="Arial" pitchFamily="34" charset="0"/>
                <a:cs typeface="Arial" pitchFamily="34" charset="0"/>
              </a:rPr>
              <a:t>- </a:t>
            </a:r>
            <a:r>
              <a:rPr lang="fr-FR" i="1" dirty="0" smtClean="0">
                <a:solidFill>
                  <a:srgbClr val="FF0000"/>
                </a:solidFill>
                <a:latin typeface="Arial" pitchFamily="34" charset="0"/>
                <a:cs typeface="Arial" pitchFamily="34" charset="0"/>
              </a:rPr>
              <a:t>Epithélium </a:t>
            </a:r>
            <a:r>
              <a:rPr lang="fr-FR" i="1" dirty="0" err="1">
                <a:solidFill>
                  <a:srgbClr val="FF0000"/>
                </a:solidFill>
                <a:latin typeface="Arial" pitchFamily="34" charset="0"/>
                <a:cs typeface="Arial" pitchFamily="34" charset="0"/>
              </a:rPr>
              <a:t>pseudostratifié</a:t>
            </a:r>
            <a:r>
              <a:rPr lang="fr-FR" i="1" dirty="0">
                <a:solidFill>
                  <a:srgbClr val="FF0000"/>
                </a:solidFill>
                <a:latin typeface="Arial" pitchFamily="34" charset="0"/>
                <a:cs typeface="Arial" pitchFamily="34" charset="0"/>
              </a:rPr>
              <a:t> : </a:t>
            </a:r>
            <a:r>
              <a:rPr lang="fr-FR" i="1" dirty="0">
                <a:latin typeface="Arial" pitchFamily="34" charset="0"/>
                <a:cs typeface="Arial" pitchFamily="34" charset="0"/>
              </a:rPr>
              <a:t>toutes les cellules reposent sur la lame basale mais toutes n'arrivent pas en surface. Les noyaux sont à différents niveaux d'où l'aspect stratifié. </a:t>
            </a:r>
          </a:p>
        </p:txBody>
      </p:sp>
      <p:pic>
        <p:nvPicPr>
          <p:cNvPr id="20483" name="Picture 3"/>
          <p:cNvPicPr>
            <a:picLocks noChangeAspect="1" noChangeArrowheads="1"/>
          </p:cNvPicPr>
          <p:nvPr/>
        </p:nvPicPr>
        <p:blipFill>
          <a:blip r:embed="rId2"/>
          <a:srcRect/>
          <a:stretch>
            <a:fillRect/>
          </a:stretch>
        </p:blipFill>
        <p:spPr bwMode="auto">
          <a:xfrm>
            <a:off x="428596" y="2428868"/>
            <a:ext cx="7929617" cy="371477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14290"/>
            <a:ext cx="8643998" cy="4939814"/>
          </a:xfrm>
          <a:prstGeom prst="rect">
            <a:avLst/>
          </a:prstGeom>
        </p:spPr>
        <p:txBody>
          <a:bodyPr wrap="square">
            <a:spAutoFit/>
          </a:bodyPr>
          <a:lstStyle/>
          <a:p>
            <a:endParaRPr lang="fr-FR" dirty="0"/>
          </a:p>
          <a:p>
            <a:pPr algn="just">
              <a:lnSpc>
                <a:spcPct val="150000"/>
              </a:lnSpc>
            </a:pPr>
            <a:r>
              <a:rPr lang="fr-FR" b="1" dirty="0">
                <a:solidFill>
                  <a:srgbClr val="FF0000"/>
                </a:solidFill>
                <a:latin typeface="Arial" pitchFamily="34" charset="0"/>
                <a:cs typeface="Arial" pitchFamily="34" charset="0"/>
              </a:rPr>
              <a:t>1.2. Forme des cellules : </a:t>
            </a:r>
          </a:p>
          <a:p>
            <a:pPr algn="just">
              <a:lnSpc>
                <a:spcPct val="150000"/>
              </a:lnSpc>
            </a:pPr>
            <a:r>
              <a:rPr lang="fr-FR" dirty="0" smtClean="0">
                <a:latin typeface="Arial" pitchFamily="34" charset="0"/>
                <a:cs typeface="Arial" pitchFamily="34" charset="0"/>
              </a:rPr>
              <a:t>- </a:t>
            </a:r>
            <a:r>
              <a:rPr lang="fr-FR" i="1" dirty="0">
                <a:latin typeface="Arial" pitchFamily="34" charset="0"/>
                <a:cs typeface="Arial" pitchFamily="34" charset="0"/>
              </a:rPr>
              <a:t>Pavimenteuse : cellules aplaties en forme de pavés. </a:t>
            </a:r>
          </a:p>
          <a:p>
            <a:pPr algn="just">
              <a:lnSpc>
                <a:spcPct val="150000"/>
              </a:lnSpc>
            </a:pPr>
            <a:r>
              <a:rPr lang="fr-FR" dirty="0">
                <a:latin typeface="Arial" pitchFamily="34" charset="0"/>
                <a:cs typeface="Arial" pitchFamily="34" charset="0"/>
              </a:rPr>
              <a:t>- </a:t>
            </a:r>
            <a:r>
              <a:rPr lang="fr-FR" i="1" dirty="0">
                <a:latin typeface="Arial" pitchFamily="34" charset="0"/>
                <a:cs typeface="Arial" pitchFamily="34" charset="0"/>
              </a:rPr>
              <a:t>Cubique : cellules aussi hautes que larges. </a:t>
            </a:r>
          </a:p>
          <a:p>
            <a:pPr algn="just">
              <a:lnSpc>
                <a:spcPct val="150000"/>
              </a:lnSpc>
            </a:pPr>
            <a:r>
              <a:rPr lang="fr-FR" dirty="0">
                <a:latin typeface="Arial" pitchFamily="34" charset="0"/>
                <a:cs typeface="Arial" pitchFamily="34" charset="0"/>
              </a:rPr>
              <a:t>- </a:t>
            </a:r>
            <a:r>
              <a:rPr lang="fr-FR" i="1" dirty="0">
                <a:latin typeface="Arial" pitchFamily="34" charset="0"/>
                <a:cs typeface="Arial" pitchFamily="34" charset="0"/>
              </a:rPr>
              <a:t>Prismatique (cylindrique) : cellules plus hautes que larges </a:t>
            </a:r>
          </a:p>
          <a:p>
            <a:pPr algn="just">
              <a:lnSpc>
                <a:spcPct val="150000"/>
              </a:lnSpc>
            </a:pPr>
            <a:r>
              <a:rPr lang="fr-FR" dirty="0" smtClean="0">
                <a:latin typeface="Arial" pitchFamily="34" charset="0"/>
                <a:cs typeface="Arial" pitchFamily="34" charset="0"/>
              </a:rPr>
              <a:t>Remarque: Pour </a:t>
            </a:r>
            <a:r>
              <a:rPr lang="fr-FR" dirty="0">
                <a:latin typeface="Arial" pitchFamily="34" charset="0"/>
                <a:cs typeface="Arial" pitchFamily="34" charset="0"/>
              </a:rPr>
              <a:t>les épithéliums pluristratifiés, il faut tenir compte de la forme des cellules superficielles </a:t>
            </a:r>
            <a:r>
              <a:rPr lang="fr-FR" dirty="0" smtClean="0">
                <a:latin typeface="Arial" pitchFamily="34" charset="0"/>
                <a:cs typeface="Arial" pitchFamily="34" charset="0"/>
              </a:rPr>
              <a:t>.</a:t>
            </a:r>
          </a:p>
          <a:p>
            <a:pPr algn="just">
              <a:lnSpc>
                <a:spcPct val="150000"/>
              </a:lnSpc>
            </a:pPr>
            <a:r>
              <a:rPr lang="fr-FR" b="1" dirty="0">
                <a:solidFill>
                  <a:srgbClr val="FF0000"/>
                </a:solidFill>
                <a:latin typeface="Arial" pitchFamily="34" charset="0"/>
                <a:cs typeface="Arial" pitchFamily="34" charset="0"/>
              </a:rPr>
              <a:t>1.3. Différenciations apicales : </a:t>
            </a:r>
            <a:r>
              <a:rPr lang="fr-FR" dirty="0">
                <a:latin typeface="Arial" pitchFamily="34" charset="0"/>
                <a:cs typeface="Arial" pitchFamily="34" charset="0"/>
              </a:rPr>
              <a:t>bordure en brosse (microvillosités), cils, </a:t>
            </a:r>
            <a:r>
              <a:rPr lang="fr-FR" dirty="0" err="1" smtClean="0">
                <a:latin typeface="Arial" pitchFamily="34" charset="0"/>
                <a:cs typeface="Arial" pitchFamily="34" charset="0"/>
              </a:rPr>
              <a:t>stéréocils</a:t>
            </a:r>
            <a:endParaRPr lang="fr-FR" dirty="0" smtClean="0">
              <a:latin typeface="Arial" pitchFamily="34" charset="0"/>
              <a:cs typeface="Arial" pitchFamily="34" charset="0"/>
            </a:endParaRPr>
          </a:p>
          <a:p>
            <a:pPr algn="just">
              <a:lnSpc>
                <a:spcPct val="150000"/>
              </a:lnSpc>
            </a:pPr>
            <a:r>
              <a:rPr lang="fr-FR" b="1" dirty="0" smtClean="0">
                <a:solidFill>
                  <a:srgbClr val="FF0000"/>
                </a:solidFill>
                <a:latin typeface="Arial" pitchFamily="34" charset="0"/>
                <a:cs typeface="Arial" pitchFamily="34" charset="0"/>
              </a:rPr>
              <a:t>1.4. Présence de cellules particulières : </a:t>
            </a:r>
            <a:r>
              <a:rPr lang="fr-FR" dirty="0" smtClean="0">
                <a:latin typeface="Arial" pitchFamily="34" charset="0"/>
                <a:cs typeface="Arial" pitchFamily="34" charset="0"/>
              </a:rPr>
              <a:t>cellules muqueuses (caliciformes), cellules qui synthétisent la kératine… </a:t>
            </a:r>
          </a:p>
          <a:p>
            <a:pPr algn="just">
              <a:lnSpc>
                <a:spcPct val="150000"/>
              </a:lnSpc>
            </a:pPr>
            <a:endParaRPr lang="fr-FR" dirty="0" smtClean="0">
              <a:latin typeface="Arial" pitchFamily="34" charset="0"/>
              <a:cs typeface="Arial" pitchFamily="34" charset="0"/>
            </a:endParaRPr>
          </a:p>
          <a:p>
            <a:pPr algn="just">
              <a:lnSpc>
                <a:spcPct val="150000"/>
              </a:lnSpc>
            </a:pPr>
            <a:endParaRPr lang="fr-FR" dirty="0">
              <a:latin typeface="Arial" pitchFamily="34" charset="0"/>
              <a:cs typeface="Arial" pitchFamily="34" charset="0"/>
            </a:endParaRPr>
          </a:p>
        </p:txBody>
      </p:sp>
      <p:pic>
        <p:nvPicPr>
          <p:cNvPr id="21506" name="Picture 2"/>
          <p:cNvPicPr>
            <a:picLocks noChangeAspect="1" noChangeArrowheads="1"/>
          </p:cNvPicPr>
          <p:nvPr/>
        </p:nvPicPr>
        <p:blipFill>
          <a:blip r:embed="rId2"/>
          <a:srcRect/>
          <a:stretch>
            <a:fillRect/>
          </a:stretch>
        </p:blipFill>
        <p:spPr bwMode="auto">
          <a:xfrm>
            <a:off x="123825" y="4500570"/>
            <a:ext cx="8896350" cy="221457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334</TotalTime>
  <Words>1251</Words>
  <Application>Microsoft Office PowerPoint</Application>
  <PresentationFormat>Affichage à l'écran (4:3)</PresentationFormat>
  <Paragraphs>125</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Module</vt:lpstr>
      <vt:lpstr>                           Dr BOUKHALFA N.</vt:lpstr>
      <vt:lpstr>Généralités</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pc01</dc:creator>
  <cp:lastModifiedBy>pc01</cp:lastModifiedBy>
  <cp:revision>50</cp:revision>
  <dcterms:created xsi:type="dcterms:W3CDTF">2020-02-29T15:52:18Z</dcterms:created>
  <dcterms:modified xsi:type="dcterms:W3CDTF">2020-03-01T09:46:04Z</dcterms:modified>
</cp:coreProperties>
</file>