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57" r:id="rId3"/>
    <p:sldId id="258" r:id="rId4"/>
    <p:sldId id="259" r:id="rId5"/>
    <p:sldId id="261" r:id="rId6"/>
    <p:sldId id="260" r:id="rId7"/>
    <p:sldId id="262" r:id="rId8"/>
    <p:sldId id="263" r:id="rId9"/>
    <p:sldId id="264" r:id="rId10"/>
    <p:sldId id="273" r:id="rId11"/>
    <p:sldId id="265" r:id="rId12"/>
    <p:sldId id="266" r:id="rId13"/>
    <p:sldId id="267" r:id="rId14"/>
    <p:sldId id="268" r:id="rId15"/>
    <p:sldId id="269"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3FD"/>
    <a:srgbClr val="FF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039BB-8F8C-42A8-BD18-AB5C2C1AFA1B}" type="datetimeFigureOut">
              <a:rPr lang="fr-FR" smtClean="0"/>
              <a:t>10/11/2022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FA39F-30C7-449A-A538-2894F30B318E}" type="slidenum">
              <a:rPr lang="fr-FR" smtClean="0"/>
              <a:t>‹N°›</a:t>
            </a:fld>
            <a:endParaRPr lang="fr-FR"/>
          </a:p>
        </p:txBody>
      </p:sp>
    </p:spTree>
    <p:extLst>
      <p:ext uri="{BB962C8B-B14F-4D97-AF65-F5344CB8AC3E}">
        <p14:creationId xmlns:p14="http://schemas.microsoft.com/office/powerpoint/2010/main" val="474505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dirty="0"/>
              <a:t>أعضاء فريق لأداء أنشطة المشروع  يقصد بهم عاملين يقمون بإدارة المشروع و الحرص على اتمامه على احسن وجه في الوقت المناسب و المحدد يقمون بتسييره لبلوغ الأهداف</a:t>
            </a:r>
          </a:p>
          <a:p>
            <a:r>
              <a:rPr lang="ar-DZ" dirty="0"/>
              <a:t>العملاء الأشخاص الي نسلم لهم المشروع عند اتمامه </a:t>
            </a:r>
          </a:p>
          <a:p>
            <a:r>
              <a:rPr lang="ar-DZ" dirty="0"/>
              <a:t>شركات التجارية هي الشركات تتعاقد معهم لتسيير المشروع مثل شركة الصيانة شركة البرمجيات لوضع برنامج مخصص للمشروع شركات أخرى  </a:t>
            </a:r>
            <a:endParaRPr lang="fr-FR" dirty="0"/>
          </a:p>
        </p:txBody>
      </p:sp>
      <p:sp>
        <p:nvSpPr>
          <p:cNvPr id="4" name="Espace réservé du numéro de diapositive 3"/>
          <p:cNvSpPr>
            <a:spLocks noGrp="1"/>
          </p:cNvSpPr>
          <p:nvPr>
            <p:ph type="sldNum" sz="quarter" idx="5"/>
          </p:nvPr>
        </p:nvSpPr>
        <p:spPr/>
        <p:txBody>
          <a:bodyPr/>
          <a:lstStyle/>
          <a:p>
            <a:fld id="{F95FA39F-30C7-449A-A538-2894F30B318E}" type="slidenum">
              <a:rPr lang="fr-FR" smtClean="0"/>
              <a:t>5</a:t>
            </a:fld>
            <a:endParaRPr lang="fr-FR"/>
          </a:p>
        </p:txBody>
      </p:sp>
    </p:spTree>
    <p:extLst>
      <p:ext uri="{BB962C8B-B14F-4D97-AF65-F5344CB8AC3E}">
        <p14:creationId xmlns:p14="http://schemas.microsoft.com/office/powerpoint/2010/main" val="143806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dirty="0"/>
              <a:t>العصف  هي طريقة للحصول على اكبر قدر من الأفكار لتساعدني في حل المشكلات </a:t>
            </a:r>
          </a:p>
          <a:p>
            <a:r>
              <a:rPr lang="ar-DZ" dirty="0"/>
              <a:t>التطبيع جعل العلاقة طبيعية بعد فترة من التوتر </a:t>
            </a:r>
            <a:endParaRPr lang="fr-FR" dirty="0"/>
          </a:p>
        </p:txBody>
      </p:sp>
      <p:sp>
        <p:nvSpPr>
          <p:cNvPr id="4" name="Espace réservé du numéro de diapositive 3"/>
          <p:cNvSpPr>
            <a:spLocks noGrp="1"/>
          </p:cNvSpPr>
          <p:nvPr>
            <p:ph type="sldNum" sz="quarter" idx="5"/>
          </p:nvPr>
        </p:nvSpPr>
        <p:spPr/>
        <p:txBody>
          <a:bodyPr/>
          <a:lstStyle/>
          <a:p>
            <a:fld id="{F95FA39F-30C7-449A-A538-2894F30B318E}" type="slidenum">
              <a:rPr lang="fr-FR" smtClean="0"/>
              <a:t>8</a:t>
            </a:fld>
            <a:endParaRPr lang="fr-FR"/>
          </a:p>
        </p:txBody>
      </p:sp>
    </p:spTree>
    <p:extLst>
      <p:ext uri="{BB962C8B-B14F-4D97-AF65-F5344CB8AC3E}">
        <p14:creationId xmlns:p14="http://schemas.microsoft.com/office/powerpoint/2010/main" val="382895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dirty="0"/>
              <a:t>اما الإدارة العليا او شخص يربط بين الإدارة العليا و فريق عمل المشروع ( مدير المشروع )</a:t>
            </a:r>
            <a:endParaRPr lang="fr-FR" dirty="0"/>
          </a:p>
        </p:txBody>
      </p:sp>
      <p:sp>
        <p:nvSpPr>
          <p:cNvPr id="4" name="Espace réservé du numéro de diapositive 3"/>
          <p:cNvSpPr>
            <a:spLocks noGrp="1"/>
          </p:cNvSpPr>
          <p:nvPr>
            <p:ph type="sldNum" sz="quarter" idx="5"/>
          </p:nvPr>
        </p:nvSpPr>
        <p:spPr/>
        <p:txBody>
          <a:bodyPr/>
          <a:lstStyle/>
          <a:p>
            <a:fld id="{F95FA39F-30C7-449A-A538-2894F30B318E}" type="slidenum">
              <a:rPr lang="fr-FR" smtClean="0"/>
              <a:t>11</a:t>
            </a:fld>
            <a:endParaRPr lang="fr-FR"/>
          </a:p>
        </p:txBody>
      </p:sp>
    </p:spTree>
    <p:extLst>
      <p:ext uri="{BB962C8B-B14F-4D97-AF65-F5344CB8AC3E}">
        <p14:creationId xmlns:p14="http://schemas.microsoft.com/office/powerpoint/2010/main" val="137444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dirty="0"/>
              <a:t>أعضاء دوي مناصب يجب ان تتوفر فيهم الصفات الأساسية قبول حضور أداء شخصية ثقة </a:t>
            </a:r>
            <a:endParaRPr lang="fr-FR" dirty="0"/>
          </a:p>
        </p:txBody>
      </p:sp>
      <p:sp>
        <p:nvSpPr>
          <p:cNvPr id="4" name="Espace réservé du numéro de diapositive 3"/>
          <p:cNvSpPr>
            <a:spLocks noGrp="1"/>
          </p:cNvSpPr>
          <p:nvPr>
            <p:ph type="sldNum" sz="quarter" idx="5"/>
          </p:nvPr>
        </p:nvSpPr>
        <p:spPr/>
        <p:txBody>
          <a:bodyPr/>
          <a:lstStyle/>
          <a:p>
            <a:fld id="{F95FA39F-30C7-449A-A538-2894F30B318E}" type="slidenum">
              <a:rPr lang="fr-FR" smtClean="0"/>
              <a:t>12</a:t>
            </a:fld>
            <a:endParaRPr lang="fr-FR"/>
          </a:p>
        </p:txBody>
      </p:sp>
    </p:spTree>
    <p:extLst>
      <p:ext uri="{BB962C8B-B14F-4D97-AF65-F5344CB8AC3E}">
        <p14:creationId xmlns:p14="http://schemas.microsoft.com/office/powerpoint/2010/main" val="229857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dirty="0"/>
              <a:t>النقطة الثالث الفريق يتكون من مجموعة متخصصين  كل متخصص عنده مهارات مختلفة</a:t>
            </a:r>
            <a:endParaRPr lang="fr-FR" dirty="0"/>
          </a:p>
        </p:txBody>
      </p:sp>
      <p:sp>
        <p:nvSpPr>
          <p:cNvPr id="4" name="Espace réservé du numéro de diapositive 3"/>
          <p:cNvSpPr>
            <a:spLocks noGrp="1"/>
          </p:cNvSpPr>
          <p:nvPr>
            <p:ph type="sldNum" sz="quarter" idx="5"/>
          </p:nvPr>
        </p:nvSpPr>
        <p:spPr/>
        <p:txBody>
          <a:bodyPr/>
          <a:lstStyle/>
          <a:p>
            <a:fld id="{F95FA39F-30C7-449A-A538-2894F30B318E}" type="slidenum">
              <a:rPr lang="fr-FR" smtClean="0"/>
              <a:t>13</a:t>
            </a:fld>
            <a:endParaRPr lang="fr-FR"/>
          </a:p>
        </p:txBody>
      </p:sp>
    </p:spTree>
    <p:extLst>
      <p:ext uri="{BB962C8B-B14F-4D97-AF65-F5344CB8AC3E}">
        <p14:creationId xmlns:p14="http://schemas.microsoft.com/office/powerpoint/2010/main" val="179731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dirty="0"/>
              <a:t>المرونة فريق عمل المشروع </a:t>
            </a:r>
            <a:r>
              <a:rPr lang="ar-DZ" dirty="0" err="1"/>
              <a:t>يحملعدة</a:t>
            </a:r>
            <a:r>
              <a:rPr lang="ar-DZ" dirty="0"/>
              <a:t> فرق متخصصة فرق حل المشاكل فرق الإدارية لا يوجد صعوبة في التكيف مع التغير </a:t>
            </a:r>
            <a:endParaRPr lang="fr-FR" dirty="0"/>
          </a:p>
        </p:txBody>
      </p:sp>
      <p:sp>
        <p:nvSpPr>
          <p:cNvPr id="4" name="Espace réservé du numéro de diapositive 3"/>
          <p:cNvSpPr>
            <a:spLocks noGrp="1"/>
          </p:cNvSpPr>
          <p:nvPr>
            <p:ph type="sldNum" sz="quarter" idx="5"/>
          </p:nvPr>
        </p:nvSpPr>
        <p:spPr/>
        <p:txBody>
          <a:bodyPr/>
          <a:lstStyle/>
          <a:p>
            <a:fld id="{F95FA39F-30C7-449A-A538-2894F30B318E}" type="slidenum">
              <a:rPr lang="fr-FR" smtClean="0"/>
              <a:t>14</a:t>
            </a:fld>
            <a:endParaRPr lang="fr-FR"/>
          </a:p>
        </p:txBody>
      </p:sp>
    </p:spTree>
    <p:extLst>
      <p:ext uri="{BB962C8B-B14F-4D97-AF65-F5344CB8AC3E}">
        <p14:creationId xmlns:p14="http://schemas.microsoft.com/office/powerpoint/2010/main" val="318214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1963926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9598F89-2D73-422A-A272-1A1992F38959}" type="datetimeFigureOut">
              <a:rPr lang="fr-FR" smtClean="0"/>
              <a:t>10/11/2022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3997080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1370693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4C0B54-F53F-4B8B-9B02-38395A978442}" type="slidenum">
              <a:rPr lang="fr-FR" smtClean="0"/>
              <a:t>‹N°›</a:t>
            </a:fld>
            <a:endParaRPr lang="fr-F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14894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1545407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598F89-2D73-422A-A272-1A1992F38959}" type="datetimeFigureOut">
              <a:rPr lang="fr-FR" smtClean="0"/>
              <a:t>10/11/2022</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3737409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598F89-2D73-422A-A272-1A1992F38959}" type="datetimeFigureOut">
              <a:rPr lang="fr-FR" smtClean="0"/>
              <a:t>10/11/2022</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3343295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3025294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474906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2233255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920426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9598F89-2D73-422A-A272-1A1992F38959}" type="datetimeFigureOut">
              <a:rPr lang="fr-FR" smtClean="0"/>
              <a:t>10/11/2022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2660138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9598F89-2D73-422A-A272-1A1992F38959}" type="datetimeFigureOut">
              <a:rPr lang="fr-FR" smtClean="0"/>
              <a:t>10/11/2022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427459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4196038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177717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69598F89-2D73-422A-A272-1A1992F38959}" type="datetimeFigureOut">
              <a:rPr lang="fr-FR" smtClean="0"/>
              <a:t>10/11/2022</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1234542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9598F89-2D73-422A-A272-1A1992F38959}" type="datetimeFigureOut">
              <a:rPr lang="fr-FR" smtClean="0"/>
              <a:t>10/11/2022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4C0B54-F53F-4B8B-9B02-38395A978442}" type="slidenum">
              <a:rPr lang="fr-FR" smtClean="0"/>
              <a:t>‹N°›</a:t>
            </a:fld>
            <a:endParaRPr lang="fr-FR"/>
          </a:p>
        </p:txBody>
      </p:sp>
    </p:spTree>
    <p:extLst>
      <p:ext uri="{BB962C8B-B14F-4D97-AF65-F5344CB8AC3E}">
        <p14:creationId xmlns:p14="http://schemas.microsoft.com/office/powerpoint/2010/main" val="1706704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598F89-2D73-422A-A272-1A1992F38959}" type="datetimeFigureOut">
              <a:rPr lang="fr-FR" smtClean="0"/>
              <a:t>10/11/2022</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F4C0B54-F53F-4B8B-9B02-38395A978442}" type="slidenum">
              <a:rPr lang="fr-FR" smtClean="0"/>
              <a:t>‹N°›</a:t>
            </a:fld>
            <a:endParaRPr lang="fr-FR"/>
          </a:p>
        </p:txBody>
      </p:sp>
    </p:spTree>
    <p:extLst>
      <p:ext uri="{BB962C8B-B14F-4D97-AF65-F5344CB8AC3E}">
        <p14:creationId xmlns:p14="http://schemas.microsoft.com/office/powerpoint/2010/main" val="250808581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C9714-65F3-4B18-9C21-7AD093CBD669}"/>
              </a:ext>
            </a:extLst>
          </p:cNvPr>
          <p:cNvSpPr>
            <a:spLocks noGrp="1"/>
          </p:cNvSpPr>
          <p:nvPr>
            <p:ph type="ctrTitle"/>
          </p:nvPr>
        </p:nvSpPr>
        <p:spPr>
          <a:xfrm>
            <a:off x="768626" y="1483416"/>
            <a:ext cx="4770783" cy="1552989"/>
          </a:xfrm>
        </p:spPr>
        <p:txBody>
          <a:bodyPr>
            <a:normAutofit fontScale="90000"/>
          </a:bodyPr>
          <a:lstStyle/>
          <a:p>
            <a:r>
              <a:rPr lang="ar-DZ" sz="6000" dirty="0"/>
              <a:t>       </a:t>
            </a:r>
            <a:r>
              <a:rPr lang="fr-FR" sz="6000" dirty="0"/>
              <a:t>:</a:t>
            </a:r>
            <a:r>
              <a:rPr lang="ar-DZ" sz="6000" dirty="0">
                <a:solidFill>
                  <a:schemeClr val="tx1"/>
                </a:solidFill>
              </a:rPr>
              <a:t>عنوان البحث</a:t>
            </a:r>
            <a:r>
              <a:rPr lang="ar-DZ" sz="6000" dirty="0"/>
              <a:t> </a:t>
            </a:r>
            <a:endParaRPr lang="fr-FR" sz="6000" dirty="0"/>
          </a:p>
        </p:txBody>
      </p:sp>
      <p:sp>
        <p:nvSpPr>
          <p:cNvPr id="3" name="Sous-titre 2">
            <a:extLst>
              <a:ext uri="{FF2B5EF4-FFF2-40B4-BE49-F238E27FC236}">
                <a16:creationId xmlns:a16="http://schemas.microsoft.com/office/drawing/2014/main" id="{043BA7EF-B0D5-466D-B418-C7BF3B7E7B66}"/>
              </a:ext>
            </a:extLst>
          </p:cNvPr>
          <p:cNvSpPr>
            <a:spLocks noGrp="1"/>
          </p:cNvSpPr>
          <p:nvPr>
            <p:ph type="subTitle" idx="1"/>
          </p:nvPr>
        </p:nvSpPr>
        <p:spPr>
          <a:xfrm rot="10800000" flipV="1">
            <a:off x="728870" y="3429000"/>
            <a:ext cx="10561982" cy="904461"/>
          </a:xfrm>
        </p:spPr>
        <p:txBody>
          <a:bodyPr>
            <a:normAutofit/>
          </a:bodyPr>
          <a:lstStyle/>
          <a:p>
            <a:r>
              <a:rPr lang="ar-DZ" sz="4400" b="1" dirty="0">
                <a:solidFill>
                  <a:schemeClr val="accent1">
                    <a:lumMod val="40000"/>
                    <a:lumOff val="60000"/>
                  </a:schemeClr>
                </a:solidFill>
              </a:rPr>
              <a:t>فريق عمل المشروع       </a:t>
            </a:r>
            <a:endParaRPr lang="fr-FR" sz="4400" b="1" dirty="0">
              <a:solidFill>
                <a:schemeClr val="accent1">
                  <a:lumMod val="40000"/>
                  <a:lumOff val="60000"/>
                </a:schemeClr>
              </a:solidFill>
            </a:endParaRPr>
          </a:p>
        </p:txBody>
      </p:sp>
      <p:sp>
        <p:nvSpPr>
          <p:cNvPr id="4" name="Rectangle 3">
            <a:extLst>
              <a:ext uri="{FF2B5EF4-FFF2-40B4-BE49-F238E27FC236}">
                <a16:creationId xmlns:a16="http://schemas.microsoft.com/office/drawing/2014/main" id="{46F1DAF6-F31E-4751-927A-B7822A442A09}"/>
              </a:ext>
            </a:extLst>
          </p:cNvPr>
          <p:cNvSpPr/>
          <p:nvPr/>
        </p:nvSpPr>
        <p:spPr>
          <a:xfrm>
            <a:off x="901148" y="3207434"/>
            <a:ext cx="4922877" cy="1298305"/>
          </a:xfrm>
          <a:prstGeom prst="rect">
            <a:avLst/>
          </a:prstGeom>
          <a:noFill/>
          <a:ln w="38100" cap="flat" cmpd="sng" algn="ctr">
            <a:solidFill>
              <a:schemeClr val="tx1">
                <a:lumMod val="9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r-FR"/>
          </a:p>
        </p:txBody>
      </p:sp>
      <p:pic>
        <p:nvPicPr>
          <p:cNvPr id="10" name="Image 9">
            <a:extLst>
              <a:ext uri="{FF2B5EF4-FFF2-40B4-BE49-F238E27FC236}">
                <a16:creationId xmlns:a16="http://schemas.microsoft.com/office/drawing/2014/main" id="{ABCAB569-ABB5-4850-93B7-531236E5A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782" y="509069"/>
            <a:ext cx="3646092" cy="2048082"/>
          </a:xfrm>
          <a:prstGeom prst="rect">
            <a:avLst/>
          </a:prstGeom>
        </p:spPr>
      </p:pic>
      <p:sp>
        <p:nvSpPr>
          <p:cNvPr id="11" name="Rectangle 10">
            <a:extLst>
              <a:ext uri="{FF2B5EF4-FFF2-40B4-BE49-F238E27FC236}">
                <a16:creationId xmlns:a16="http://schemas.microsoft.com/office/drawing/2014/main" id="{659F98FD-D2BA-4994-9922-16A9CB55FB29}"/>
              </a:ext>
            </a:extLst>
          </p:cNvPr>
          <p:cNvSpPr/>
          <p:nvPr/>
        </p:nvSpPr>
        <p:spPr>
          <a:xfrm>
            <a:off x="5963477" y="344556"/>
            <a:ext cx="4333461" cy="2372139"/>
          </a:xfrm>
          <a:prstGeom prst="rect">
            <a:avLst/>
          </a:prstGeom>
          <a:noFill/>
          <a:ln w="38100" cap="flat" cmpd="sng" algn="ctr">
            <a:solidFill>
              <a:schemeClr val="tx1">
                <a:lumMod val="9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Tree>
    <p:extLst>
      <p:ext uri="{BB962C8B-B14F-4D97-AF65-F5344CB8AC3E}">
        <p14:creationId xmlns:p14="http://schemas.microsoft.com/office/powerpoint/2010/main" val="2738778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3B9A49-BA70-43DE-8F20-B2CA81681803}"/>
              </a:ext>
            </a:extLst>
          </p:cNvPr>
          <p:cNvSpPr>
            <a:spLocks noGrp="1"/>
          </p:cNvSpPr>
          <p:nvPr>
            <p:ph idx="1"/>
          </p:nvPr>
        </p:nvSpPr>
        <p:spPr>
          <a:xfrm>
            <a:off x="1075176" y="435134"/>
            <a:ext cx="8946541" cy="4195481"/>
          </a:xfrm>
        </p:spPr>
        <p:txBody>
          <a:bodyPr/>
          <a:lstStyle/>
          <a:p>
            <a:pPr algn="r" rtl="1"/>
            <a:r>
              <a:rPr lang="ar-DZ" dirty="0"/>
              <a:t>قد يتفكك الفريق اما بسبب تحقق أهدافه او بسبب دخول عضو جديد او انسحابه </a:t>
            </a:r>
          </a:p>
          <a:p>
            <a:pPr algn="r" rtl="1"/>
            <a:r>
              <a:rPr lang="ar-DZ" dirty="0"/>
              <a:t>قد يتجدد الفريق ويطلب منه أداء مهمة جديدة </a:t>
            </a:r>
            <a:endParaRPr lang="fr-FR" dirty="0"/>
          </a:p>
        </p:txBody>
      </p:sp>
    </p:spTree>
    <p:extLst>
      <p:ext uri="{BB962C8B-B14F-4D97-AF65-F5344CB8AC3E}">
        <p14:creationId xmlns:p14="http://schemas.microsoft.com/office/powerpoint/2010/main" val="777951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BCB46-1A74-4ED1-A522-885034598E57}"/>
              </a:ext>
            </a:extLst>
          </p:cNvPr>
          <p:cNvSpPr>
            <a:spLocks noGrp="1"/>
          </p:cNvSpPr>
          <p:nvPr>
            <p:ph type="title"/>
          </p:nvPr>
        </p:nvSpPr>
        <p:spPr>
          <a:xfrm>
            <a:off x="646111" y="235528"/>
            <a:ext cx="9403742" cy="1385454"/>
          </a:xfrm>
        </p:spPr>
        <p:txBody>
          <a:bodyPr/>
          <a:lstStyle/>
          <a:p>
            <a:pPr algn="r" rtl="1"/>
            <a:r>
              <a:rPr lang="ar-DZ" sz="3600" dirty="0"/>
              <a:t>المبحث الثاني </a:t>
            </a:r>
            <a:r>
              <a:rPr lang="fr-FR" sz="3600" dirty="0"/>
              <a:t>:</a:t>
            </a:r>
            <a:r>
              <a:rPr lang="ar-DZ" sz="3600" dirty="0">
                <a:solidFill>
                  <a:schemeClr val="bg2">
                    <a:lumMod val="40000"/>
                    <a:lumOff val="60000"/>
                  </a:schemeClr>
                </a:solidFill>
              </a:rPr>
              <a:t>عموميات حول فريق عمل المشروع</a:t>
            </a:r>
            <a:br>
              <a:rPr lang="ar-DZ" sz="3600" dirty="0">
                <a:solidFill>
                  <a:schemeClr val="bg2">
                    <a:lumMod val="40000"/>
                    <a:lumOff val="60000"/>
                  </a:schemeClr>
                </a:solidFill>
              </a:rPr>
            </a:br>
            <a:r>
              <a:rPr lang="ar-DZ" sz="3200" dirty="0">
                <a:solidFill>
                  <a:schemeClr val="tx1"/>
                </a:solidFill>
              </a:rPr>
              <a:t>المطلب الأول </a:t>
            </a:r>
            <a:r>
              <a:rPr lang="fr-FR" sz="3200" dirty="0">
                <a:solidFill>
                  <a:schemeClr val="tx1"/>
                </a:solidFill>
              </a:rPr>
              <a:t>:</a:t>
            </a:r>
            <a:r>
              <a:rPr lang="ar-DZ" sz="3200" dirty="0">
                <a:solidFill>
                  <a:schemeClr val="tx1"/>
                </a:solidFill>
              </a:rPr>
              <a:t> خصائص فريق عمل المشروع </a:t>
            </a:r>
            <a:r>
              <a:rPr lang="ar-DZ" sz="3600" dirty="0">
                <a:solidFill>
                  <a:schemeClr val="bg2">
                    <a:lumMod val="40000"/>
                    <a:lumOff val="60000"/>
                  </a:schemeClr>
                </a:solidFill>
              </a:rPr>
              <a:t> </a:t>
            </a:r>
            <a:endParaRPr lang="fr-FR" sz="3600" dirty="0">
              <a:solidFill>
                <a:schemeClr val="bg2">
                  <a:lumMod val="40000"/>
                  <a:lumOff val="60000"/>
                </a:schemeClr>
              </a:solidFill>
            </a:endParaRPr>
          </a:p>
        </p:txBody>
      </p:sp>
      <p:sp>
        <p:nvSpPr>
          <p:cNvPr id="3" name="Espace réservé du contenu 2">
            <a:extLst>
              <a:ext uri="{FF2B5EF4-FFF2-40B4-BE49-F238E27FC236}">
                <a16:creationId xmlns:a16="http://schemas.microsoft.com/office/drawing/2014/main" id="{D4706E8D-8486-4EA4-8026-64E3578419DB}"/>
              </a:ext>
            </a:extLst>
          </p:cNvPr>
          <p:cNvSpPr>
            <a:spLocks noGrp="1"/>
          </p:cNvSpPr>
          <p:nvPr>
            <p:ph idx="1"/>
          </p:nvPr>
        </p:nvSpPr>
        <p:spPr>
          <a:xfrm>
            <a:off x="1103313" y="1842655"/>
            <a:ext cx="8802687" cy="4405744"/>
          </a:xfrm>
        </p:spPr>
        <p:txBody>
          <a:bodyPr>
            <a:normAutofit/>
          </a:bodyPr>
          <a:lstStyle/>
          <a:p>
            <a:pPr algn="r" rtl="1"/>
            <a:r>
              <a:rPr lang="ar-DZ" sz="2400" b="1" u="sng" dirty="0">
                <a:solidFill>
                  <a:srgbClr val="FFC000"/>
                </a:solidFill>
              </a:rPr>
              <a:t>بالنسبة الى فريق ا</a:t>
            </a:r>
            <a:r>
              <a:rPr lang="ar-DZ" sz="2400" u="sng" dirty="0">
                <a:solidFill>
                  <a:srgbClr val="FFC000"/>
                </a:solidFill>
              </a:rPr>
              <a:t>لعمل</a:t>
            </a:r>
            <a:r>
              <a:rPr lang="fr-FR" sz="2400" u="sng" dirty="0">
                <a:solidFill>
                  <a:srgbClr val="FFC000"/>
                </a:solidFill>
              </a:rPr>
              <a:t>:</a:t>
            </a:r>
            <a:endParaRPr lang="ar-DZ" sz="2400" u="sng" dirty="0">
              <a:solidFill>
                <a:srgbClr val="FFC000"/>
              </a:solidFill>
            </a:endParaRPr>
          </a:p>
          <a:p>
            <a:pPr algn="r" rtl="1"/>
            <a:r>
              <a:rPr lang="ar-DZ" sz="2400" b="1" dirty="0"/>
              <a:t>ا</a:t>
            </a:r>
            <a:r>
              <a:rPr lang="ar-DZ" sz="2400" dirty="0"/>
              <a:t>ولا</a:t>
            </a:r>
            <a:r>
              <a:rPr lang="fr-FR" sz="2400" dirty="0"/>
              <a:t>:</a:t>
            </a:r>
            <a:r>
              <a:rPr lang="ar-DZ" sz="2400" dirty="0"/>
              <a:t> </a:t>
            </a:r>
            <a:r>
              <a:rPr lang="ar-DZ" sz="2400" dirty="0">
                <a:solidFill>
                  <a:schemeClr val="accent5">
                    <a:lumMod val="60000"/>
                    <a:lumOff val="40000"/>
                  </a:schemeClr>
                </a:solidFill>
              </a:rPr>
              <a:t>وجود راعي للفريق </a:t>
            </a:r>
          </a:p>
          <a:p>
            <a:pPr algn="r" rtl="1"/>
            <a:r>
              <a:rPr lang="ar-DZ" sz="2400" dirty="0"/>
              <a:t>الإدارة العليا للمنظمة هي التي توفر الدعم و الموارد في الوقت و بالكمية المناسبة</a:t>
            </a:r>
          </a:p>
          <a:p>
            <a:pPr algn="r" rtl="1"/>
            <a:r>
              <a:rPr lang="ar-DZ" sz="2400" dirty="0"/>
              <a:t>مدير المشروع غالبا يكون الشخص الدي يمثل حلقة بين المشروع و الإدارة العليا </a:t>
            </a:r>
          </a:p>
          <a:p>
            <a:pPr algn="r" rtl="1"/>
            <a:r>
              <a:rPr lang="ar-DZ" sz="2400" b="1" dirty="0"/>
              <a:t>ثانيا</a:t>
            </a:r>
            <a:r>
              <a:rPr lang="ar-DZ" sz="2400" dirty="0"/>
              <a:t> </a:t>
            </a:r>
            <a:r>
              <a:rPr lang="fr-FR" sz="2400" dirty="0"/>
              <a:t>:</a:t>
            </a:r>
            <a:r>
              <a:rPr lang="ar-DZ" sz="2400" dirty="0">
                <a:solidFill>
                  <a:schemeClr val="accent5">
                    <a:lumMod val="60000"/>
                    <a:lumOff val="40000"/>
                  </a:schemeClr>
                </a:solidFill>
              </a:rPr>
              <a:t>وجود عقد الالتزام للفريق </a:t>
            </a:r>
          </a:p>
          <a:p>
            <a:pPr algn="r" rtl="1"/>
            <a:r>
              <a:rPr lang="ar-DZ" sz="2400" dirty="0"/>
              <a:t>عقد الالتزام هو وثيقة رسمية تضع حدود عمل الفريق و مصادر الموارد التي يحتاجها </a:t>
            </a:r>
          </a:p>
          <a:p>
            <a:pPr algn="r" rtl="1"/>
            <a:r>
              <a:rPr lang="ar-DZ" sz="2400" dirty="0"/>
              <a:t>يحدد أعضاء الفريق وادوارهم و مسؤولياتهم</a:t>
            </a:r>
          </a:p>
          <a:p>
            <a:pPr algn="r" rtl="1"/>
            <a:r>
              <a:rPr lang="ar-DZ" sz="2400" dirty="0"/>
              <a:t>يناقش عقد الالتزام من الفريق و المدير و أصحاب المسؤولين ليكون مرجعا </a:t>
            </a:r>
          </a:p>
        </p:txBody>
      </p:sp>
    </p:spTree>
    <p:extLst>
      <p:ext uri="{BB962C8B-B14F-4D97-AF65-F5344CB8AC3E}">
        <p14:creationId xmlns:p14="http://schemas.microsoft.com/office/powerpoint/2010/main" val="371476311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775A9B9-516E-45BE-8E12-DD54E77DB7FE}"/>
              </a:ext>
            </a:extLst>
          </p:cNvPr>
          <p:cNvSpPr>
            <a:spLocks noGrp="1"/>
          </p:cNvSpPr>
          <p:nvPr>
            <p:ph idx="1"/>
          </p:nvPr>
        </p:nvSpPr>
        <p:spPr>
          <a:xfrm>
            <a:off x="1103313" y="1246910"/>
            <a:ext cx="8705706" cy="5001490"/>
          </a:xfrm>
        </p:spPr>
        <p:txBody>
          <a:bodyPr/>
          <a:lstStyle/>
          <a:p>
            <a:pPr algn="r" rtl="1"/>
            <a:r>
              <a:rPr lang="ar-DZ" sz="2400" b="1" dirty="0"/>
              <a:t>ثالثا</a:t>
            </a:r>
            <a:r>
              <a:rPr lang="fr-FR" sz="2400" b="1" dirty="0"/>
              <a:t>:</a:t>
            </a:r>
            <a:r>
              <a:rPr lang="ar-DZ" sz="2400" b="1" dirty="0"/>
              <a:t> </a:t>
            </a:r>
            <a:r>
              <a:rPr lang="ar-DZ" sz="2400" dirty="0">
                <a:solidFill>
                  <a:schemeClr val="accent5">
                    <a:lumMod val="60000"/>
                    <a:lumOff val="40000"/>
                  </a:schemeClr>
                </a:solidFill>
              </a:rPr>
              <a:t>تركيبة الفريق</a:t>
            </a:r>
            <a:r>
              <a:rPr lang="ar-DZ" sz="2400" b="1" dirty="0">
                <a:solidFill>
                  <a:schemeClr val="accent5">
                    <a:lumMod val="60000"/>
                    <a:lumOff val="40000"/>
                  </a:schemeClr>
                </a:solidFill>
              </a:rPr>
              <a:t> </a:t>
            </a:r>
          </a:p>
          <a:p>
            <a:pPr algn="r" rtl="1"/>
            <a:r>
              <a:rPr lang="ar-DZ" sz="2400" dirty="0"/>
              <a:t>تحديد حجم الفريق بناء على حجم المشروع </a:t>
            </a:r>
          </a:p>
          <a:p>
            <a:pPr algn="r" rtl="1"/>
            <a:r>
              <a:rPr lang="ar-DZ" sz="2400" dirty="0"/>
              <a:t>امداده بالخبرات المتنوعة و اللازمة  حسب المشروع</a:t>
            </a:r>
          </a:p>
          <a:p>
            <a:pPr algn="r" rtl="1"/>
            <a:r>
              <a:rPr lang="ar-DZ" sz="2400" b="1" u="sng" dirty="0">
                <a:solidFill>
                  <a:srgbClr val="FFC000"/>
                </a:solidFill>
              </a:rPr>
              <a:t>بالنسبة لعضو فريق العمل </a:t>
            </a:r>
          </a:p>
          <a:p>
            <a:pPr algn="r" rtl="1"/>
            <a:r>
              <a:rPr lang="ar-DZ" sz="2400" dirty="0"/>
              <a:t>المهارات الفنية العالية </a:t>
            </a:r>
          </a:p>
          <a:p>
            <a:pPr algn="r" rtl="1"/>
            <a:r>
              <a:rPr lang="ar-DZ" sz="2400" dirty="0"/>
              <a:t>الأعضاء دوي المناصب العليا في الفريق يجب ان يكون لديهم قبول عال من إدارة المنظمة </a:t>
            </a:r>
          </a:p>
          <a:p>
            <a:pPr algn="r" rtl="1"/>
            <a:r>
              <a:rPr lang="ar-DZ" sz="2400" dirty="0"/>
              <a:t>التوجه القوي نحو حل المشكلة </a:t>
            </a:r>
          </a:p>
          <a:p>
            <a:pPr algn="r" rtl="1"/>
            <a:r>
              <a:rPr lang="ar-DZ" sz="2400" dirty="0"/>
              <a:t>التوجه القوي نحو الهدف </a:t>
            </a:r>
          </a:p>
          <a:p>
            <a:pPr algn="r" rtl="1"/>
            <a:r>
              <a:rPr lang="ar-DZ" sz="2400" dirty="0"/>
              <a:t>الثقة العالية بالنفس </a:t>
            </a:r>
          </a:p>
          <a:p>
            <a:pPr algn="r" rtl="1"/>
            <a:endParaRPr lang="fr-FR" dirty="0"/>
          </a:p>
        </p:txBody>
      </p:sp>
    </p:spTree>
    <p:extLst>
      <p:ext uri="{BB962C8B-B14F-4D97-AF65-F5344CB8AC3E}">
        <p14:creationId xmlns:p14="http://schemas.microsoft.com/office/powerpoint/2010/main" val="134635196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4644B-EAA2-4C42-8EB8-BA7E331A3537}"/>
              </a:ext>
            </a:extLst>
          </p:cNvPr>
          <p:cNvSpPr>
            <a:spLocks noGrp="1"/>
          </p:cNvSpPr>
          <p:nvPr>
            <p:ph type="title"/>
          </p:nvPr>
        </p:nvSpPr>
        <p:spPr>
          <a:xfrm>
            <a:off x="646112" y="438650"/>
            <a:ext cx="9403742" cy="946591"/>
          </a:xfrm>
        </p:spPr>
        <p:txBody>
          <a:bodyPr/>
          <a:lstStyle/>
          <a:p>
            <a:pPr algn="r" rtl="1"/>
            <a:r>
              <a:rPr lang="ar-DZ" sz="3200" dirty="0">
                <a:solidFill>
                  <a:schemeClr val="tx1"/>
                </a:solidFill>
              </a:rPr>
              <a:t>المطلب الثاني</a:t>
            </a:r>
            <a:r>
              <a:rPr lang="fr-FR" sz="3200" dirty="0">
                <a:solidFill>
                  <a:schemeClr val="tx1"/>
                </a:solidFill>
              </a:rPr>
              <a:t>:</a:t>
            </a:r>
            <a:r>
              <a:rPr lang="ar-DZ" sz="3200" dirty="0">
                <a:solidFill>
                  <a:schemeClr val="tx1"/>
                </a:solidFill>
              </a:rPr>
              <a:t> مهام فريق عمل المشروع  </a:t>
            </a:r>
            <a:endParaRPr lang="fr-FR" sz="3200" dirty="0">
              <a:solidFill>
                <a:schemeClr val="tx1"/>
              </a:solidFill>
            </a:endParaRPr>
          </a:p>
        </p:txBody>
      </p:sp>
      <p:sp>
        <p:nvSpPr>
          <p:cNvPr id="3" name="Espace réservé du contenu 2">
            <a:extLst>
              <a:ext uri="{FF2B5EF4-FFF2-40B4-BE49-F238E27FC236}">
                <a16:creationId xmlns:a16="http://schemas.microsoft.com/office/drawing/2014/main" id="{FCFBE377-153B-4A92-9B95-C9AA07114C01}"/>
              </a:ext>
            </a:extLst>
          </p:cNvPr>
          <p:cNvSpPr>
            <a:spLocks noGrp="1"/>
          </p:cNvSpPr>
          <p:nvPr>
            <p:ph idx="1"/>
          </p:nvPr>
        </p:nvSpPr>
        <p:spPr>
          <a:xfrm>
            <a:off x="1103312" y="1690256"/>
            <a:ext cx="8946542" cy="4558144"/>
          </a:xfrm>
        </p:spPr>
        <p:txBody>
          <a:bodyPr>
            <a:normAutofit/>
          </a:bodyPr>
          <a:lstStyle/>
          <a:p>
            <a:pPr algn="r" rtl="1"/>
            <a:r>
              <a:rPr lang="ar-DZ" sz="2400" dirty="0"/>
              <a:t>يختلف مهام فريق عمل المشروع كلا حسب دوره الا انه يتلخص ابرزها فيما يلي </a:t>
            </a:r>
            <a:r>
              <a:rPr lang="fr-FR" sz="2400" dirty="0"/>
              <a:t>:</a:t>
            </a:r>
            <a:endParaRPr lang="ar-DZ" sz="2400" dirty="0"/>
          </a:p>
          <a:p>
            <a:pPr algn="r" rtl="1"/>
            <a:r>
              <a:rPr lang="ar-DZ" sz="2400" dirty="0"/>
              <a:t>تزويد مدير المشروع بالمعلومات وابداء التقييمات خلال مرحلة التخطيط للمشروع </a:t>
            </a:r>
          </a:p>
          <a:p>
            <a:pPr algn="r" rtl="1"/>
            <a:r>
              <a:rPr lang="ar-DZ" sz="2400" dirty="0"/>
              <a:t>تحديد متطلبات المشروع</a:t>
            </a:r>
          </a:p>
          <a:p>
            <a:pPr algn="r" rtl="1"/>
            <a:r>
              <a:rPr lang="ar-DZ" sz="2400" dirty="0"/>
              <a:t>توفير الخبرة الإدارية و التقنية او ايهما لتنفيذ المشروع </a:t>
            </a:r>
          </a:p>
          <a:p>
            <a:pPr algn="r" rtl="1"/>
            <a:r>
              <a:rPr lang="ar-DZ" sz="2400" dirty="0"/>
              <a:t>التواصل مع أصحاب المصلحة لضمان استقرار المشروع لمتطلبات العمل </a:t>
            </a:r>
          </a:p>
          <a:p>
            <a:pPr algn="r" rtl="1"/>
            <a:r>
              <a:rPr lang="ar-DZ" sz="2400" dirty="0"/>
              <a:t>رفع التقارير الى مدير المشروع </a:t>
            </a:r>
          </a:p>
          <a:p>
            <a:pPr algn="r" rtl="1"/>
            <a:r>
              <a:rPr lang="ar-DZ" sz="2400" dirty="0"/>
              <a:t>التعاون مع افراد فرق المشاريع الأخرى لتحقيق الأهداف  </a:t>
            </a:r>
            <a:endParaRPr lang="fr-FR" sz="2400" dirty="0"/>
          </a:p>
        </p:txBody>
      </p:sp>
    </p:spTree>
    <p:extLst>
      <p:ext uri="{BB962C8B-B14F-4D97-AF65-F5344CB8AC3E}">
        <p14:creationId xmlns:p14="http://schemas.microsoft.com/office/powerpoint/2010/main" val="1856131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DC46BD-DF25-4B64-9577-6850997A1D26}"/>
              </a:ext>
            </a:extLst>
          </p:cNvPr>
          <p:cNvSpPr>
            <a:spLocks noGrp="1"/>
          </p:cNvSpPr>
          <p:nvPr>
            <p:ph type="title"/>
          </p:nvPr>
        </p:nvSpPr>
        <p:spPr>
          <a:xfrm>
            <a:off x="645130" y="429492"/>
            <a:ext cx="9404723" cy="928254"/>
          </a:xfrm>
        </p:spPr>
        <p:txBody>
          <a:bodyPr/>
          <a:lstStyle/>
          <a:p>
            <a:pPr algn="r" rtl="1"/>
            <a:r>
              <a:rPr lang="ar-DZ" sz="3200" dirty="0">
                <a:solidFill>
                  <a:schemeClr val="tx1"/>
                </a:solidFill>
              </a:rPr>
              <a:t>المطلب الثالث</a:t>
            </a:r>
            <a:r>
              <a:rPr lang="fr-FR" sz="3200" dirty="0">
                <a:solidFill>
                  <a:schemeClr val="tx1"/>
                </a:solidFill>
              </a:rPr>
              <a:t>:</a:t>
            </a:r>
            <a:r>
              <a:rPr lang="ar-DZ" sz="3200" dirty="0">
                <a:solidFill>
                  <a:schemeClr val="tx1"/>
                </a:solidFill>
              </a:rPr>
              <a:t> أهمية فريق عمل المشروع </a:t>
            </a:r>
            <a:endParaRPr lang="fr-FR" sz="3200" dirty="0">
              <a:solidFill>
                <a:schemeClr val="tx1"/>
              </a:solidFill>
            </a:endParaRPr>
          </a:p>
        </p:txBody>
      </p:sp>
      <p:sp>
        <p:nvSpPr>
          <p:cNvPr id="3" name="Espace réservé du contenu 2">
            <a:extLst>
              <a:ext uri="{FF2B5EF4-FFF2-40B4-BE49-F238E27FC236}">
                <a16:creationId xmlns:a16="http://schemas.microsoft.com/office/drawing/2014/main" id="{59422423-4AE9-4B46-ACFE-2F3B37132844}"/>
              </a:ext>
            </a:extLst>
          </p:cNvPr>
          <p:cNvSpPr>
            <a:spLocks noGrp="1"/>
          </p:cNvSpPr>
          <p:nvPr>
            <p:ph idx="1"/>
          </p:nvPr>
        </p:nvSpPr>
        <p:spPr>
          <a:xfrm>
            <a:off x="1103312" y="1357746"/>
            <a:ext cx="8946541" cy="4890653"/>
          </a:xfrm>
        </p:spPr>
        <p:txBody>
          <a:bodyPr>
            <a:normAutofit/>
          </a:bodyPr>
          <a:lstStyle/>
          <a:p>
            <a:pPr algn="r" rtl="1"/>
            <a:r>
              <a:rPr lang="ar-DZ" sz="2400" dirty="0"/>
              <a:t>احدى ركائز نجاح وتقدم المنظمات  </a:t>
            </a:r>
          </a:p>
          <a:p>
            <a:pPr algn="r" rtl="1"/>
            <a:r>
              <a:rPr lang="ar-DZ" sz="2400" dirty="0"/>
              <a:t>أداة فعالة لإنجاز المهام المشتركة </a:t>
            </a:r>
          </a:p>
          <a:p>
            <a:pPr algn="r" rtl="1"/>
            <a:r>
              <a:rPr lang="ar-DZ" sz="2400" dirty="0"/>
              <a:t>ترفع من إنتاجية العمل </a:t>
            </a:r>
          </a:p>
          <a:p>
            <a:pPr algn="r" rtl="1"/>
            <a:r>
              <a:rPr lang="ar-DZ" sz="2400" dirty="0"/>
              <a:t>تساعد على المرونة تكيف </a:t>
            </a:r>
          </a:p>
          <a:p>
            <a:pPr algn="r" rtl="1"/>
            <a:r>
              <a:rPr lang="ar-DZ" sz="2400" dirty="0"/>
              <a:t>تحسن مستوى الجودة </a:t>
            </a:r>
          </a:p>
          <a:p>
            <a:pPr algn="r" rtl="1"/>
            <a:r>
              <a:rPr lang="ar-DZ" sz="2400" dirty="0"/>
              <a:t>التعاون و التكامل بين العاملين لتحقيق اهداف المشروع </a:t>
            </a:r>
            <a:endParaRPr lang="fr-FR" sz="2400" dirty="0"/>
          </a:p>
          <a:p>
            <a:pPr algn="r" rtl="1"/>
            <a:r>
              <a:rPr lang="ar-DZ" sz="2400" dirty="0"/>
              <a:t>تحسن مشاعر الثقة و التوافق بين أعضاء الفريق كي يتم رفع الروح المعنوية و خفض الصراعات و زيادة العمل الجماعي </a:t>
            </a:r>
          </a:p>
          <a:p>
            <a:pPr algn="r" rtl="1"/>
            <a:r>
              <a:rPr lang="ar-DZ" sz="2400"/>
              <a:t>تحسن الخبرة و المهارات لدى أعضاء الفريق </a:t>
            </a:r>
            <a:endParaRPr lang="ar-DZ" sz="2400" dirty="0"/>
          </a:p>
          <a:p>
            <a:pPr algn="r" rtl="1"/>
            <a:endParaRPr lang="ar-DZ" sz="2400" dirty="0"/>
          </a:p>
          <a:p>
            <a:pPr algn="r" rtl="1"/>
            <a:endParaRPr lang="fr-FR" sz="2400" dirty="0"/>
          </a:p>
        </p:txBody>
      </p:sp>
      <p:pic>
        <p:nvPicPr>
          <p:cNvPr id="5" name="Image 4">
            <a:extLst>
              <a:ext uri="{FF2B5EF4-FFF2-40B4-BE49-F238E27FC236}">
                <a16:creationId xmlns:a16="http://schemas.microsoft.com/office/drawing/2014/main" id="{093FE01B-2083-4C69-9023-F005AFB8C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998" y="1542748"/>
            <a:ext cx="2552700" cy="1790700"/>
          </a:xfrm>
          <a:prstGeom prst="rect">
            <a:avLst/>
          </a:prstGeom>
        </p:spPr>
      </p:pic>
      <p:sp>
        <p:nvSpPr>
          <p:cNvPr id="10" name="Rectangle 9">
            <a:extLst>
              <a:ext uri="{FF2B5EF4-FFF2-40B4-BE49-F238E27FC236}">
                <a16:creationId xmlns:a16="http://schemas.microsoft.com/office/drawing/2014/main" id="{638C6EEB-4329-4F48-9C36-056AD6BA781E}"/>
              </a:ext>
            </a:extLst>
          </p:cNvPr>
          <p:cNvSpPr/>
          <p:nvPr/>
        </p:nvSpPr>
        <p:spPr>
          <a:xfrm>
            <a:off x="2292626" y="1357746"/>
            <a:ext cx="3054865" cy="2246845"/>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510346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0C9A9-8CD0-44B3-BC8A-D55F56C05F4F}"/>
              </a:ext>
            </a:extLst>
          </p:cNvPr>
          <p:cNvSpPr>
            <a:spLocks noGrp="1"/>
          </p:cNvSpPr>
          <p:nvPr>
            <p:ph type="title"/>
          </p:nvPr>
        </p:nvSpPr>
        <p:spPr/>
        <p:txBody>
          <a:bodyPr/>
          <a:lstStyle/>
          <a:p>
            <a:pPr algn="r" rtl="1"/>
            <a:r>
              <a:rPr lang="ar-DZ" sz="3200" dirty="0">
                <a:solidFill>
                  <a:schemeClr val="tx1"/>
                </a:solidFill>
              </a:rPr>
              <a:t> المطلب الرابع</a:t>
            </a:r>
            <a:r>
              <a:rPr lang="fr-FR" sz="3200" dirty="0">
                <a:solidFill>
                  <a:schemeClr val="tx1"/>
                </a:solidFill>
              </a:rPr>
              <a:t>:</a:t>
            </a:r>
            <a:r>
              <a:rPr lang="ar-DZ" sz="3200" dirty="0">
                <a:solidFill>
                  <a:schemeClr val="tx1"/>
                </a:solidFill>
              </a:rPr>
              <a:t>كيفية اعداد فريق ناجح </a:t>
            </a:r>
            <a:r>
              <a:rPr lang="ar-DZ" sz="3200" dirty="0"/>
              <a:t> </a:t>
            </a:r>
            <a:endParaRPr lang="fr-FR" sz="3200" dirty="0"/>
          </a:p>
        </p:txBody>
      </p:sp>
      <p:sp>
        <p:nvSpPr>
          <p:cNvPr id="5" name="Espace réservé du contenu 4">
            <a:extLst>
              <a:ext uri="{FF2B5EF4-FFF2-40B4-BE49-F238E27FC236}">
                <a16:creationId xmlns:a16="http://schemas.microsoft.com/office/drawing/2014/main" id="{FE419B6C-EB06-44C3-B428-07B7D348A10D}"/>
              </a:ext>
            </a:extLst>
          </p:cNvPr>
          <p:cNvSpPr>
            <a:spLocks noGrp="1"/>
          </p:cNvSpPr>
          <p:nvPr>
            <p:ph idx="1"/>
          </p:nvPr>
        </p:nvSpPr>
        <p:spPr>
          <a:xfrm>
            <a:off x="1103313" y="1670368"/>
            <a:ext cx="8947521" cy="4154761"/>
          </a:xfrm>
        </p:spPr>
        <p:txBody>
          <a:bodyPr>
            <a:normAutofit lnSpcReduction="10000"/>
          </a:bodyPr>
          <a:lstStyle/>
          <a:p>
            <a:pPr algn="r" rtl="1"/>
            <a:r>
              <a:rPr lang="ar-DZ" sz="2400" dirty="0"/>
              <a:t>النظر في كل أفكار موظف على انها </a:t>
            </a:r>
            <a:r>
              <a:rPr lang="ar-DZ" sz="2400" dirty="0" err="1"/>
              <a:t>دات</a:t>
            </a:r>
            <a:r>
              <a:rPr lang="ar-DZ" sz="2400" dirty="0"/>
              <a:t> قيمة </a:t>
            </a:r>
          </a:p>
          <a:p>
            <a:pPr algn="r" rtl="1"/>
            <a:r>
              <a:rPr lang="ar-DZ" sz="2400" dirty="0"/>
              <a:t>تسهيل التواصل </a:t>
            </a:r>
          </a:p>
          <a:p>
            <a:pPr algn="r" rtl="1"/>
            <a:r>
              <a:rPr lang="ar-DZ" sz="2400" dirty="0"/>
              <a:t>وضع طريقة للوصول الى التوافق في الأداء </a:t>
            </a:r>
          </a:p>
          <a:p>
            <a:pPr algn="r" rtl="1"/>
            <a:r>
              <a:rPr lang="ar-DZ" sz="2400" dirty="0"/>
              <a:t>تشجيع الثقة والتعاون بين العاملين في الفريق و العمل على تقييمهم ومكافئتهم </a:t>
            </a:r>
          </a:p>
          <a:p>
            <a:pPr algn="r" rtl="1"/>
            <a:r>
              <a:rPr lang="ar-DZ" sz="2400" dirty="0"/>
              <a:t>تشجيع أعضاء الفريق بتبادل المعلومات و التأكد من ان لديهم فكرة واضحة عما تحتاج إنجازه</a:t>
            </a:r>
          </a:p>
          <a:p>
            <a:pPr algn="r" rtl="1"/>
            <a:r>
              <a:rPr lang="ar-DZ" sz="2400" dirty="0"/>
              <a:t>استخدام الاتفاق الجماعي في الراي مع وضع قواعد أساسية للفريق </a:t>
            </a:r>
          </a:p>
          <a:p>
            <a:pPr algn="r" rtl="1"/>
            <a:r>
              <a:rPr lang="ar-DZ" sz="2400" dirty="0"/>
              <a:t>تشجيع الاستماع و الابتكار و التواصل الجيد مع الثقة في العلاقات </a:t>
            </a:r>
          </a:p>
          <a:p>
            <a:pPr algn="r" rtl="1"/>
            <a:r>
              <a:rPr lang="ar-DZ" sz="2400" dirty="0"/>
              <a:t>احترام الزملاء و التمتع بالمسؤولية وكدلك إيجاد سبل لحل النزاعات </a:t>
            </a:r>
          </a:p>
          <a:p>
            <a:pPr algn="r" rtl="1"/>
            <a:endParaRPr lang="ar-DZ" sz="2400" dirty="0"/>
          </a:p>
          <a:p>
            <a:pPr algn="r" rtl="1"/>
            <a:endParaRPr lang="fr-FR" dirty="0"/>
          </a:p>
        </p:txBody>
      </p:sp>
      <p:pic>
        <p:nvPicPr>
          <p:cNvPr id="11" name="Image 10">
            <a:extLst>
              <a:ext uri="{FF2B5EF4-FFF2-40B4-BE49-F238E27FC236}">
                <a16:creationId xmlns:a16="http://schemas.microsoft.com/office/drawing/2014/main" id="{DEE951E1-6D6B-4AA7-86AF-FB543837D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49" y="430884"/>
            <a:ext cx="2714832" cy="2143125"/>
          </a:xfrm>
          <a:prstGeom prst="rect">
            <a:avLst/>
          </a:prstGeom>
        </p:spPr>
      </p:pic>
      <p:sp>
        <p:nvSpPr>
          <p:cNvPr id="3" name="Rectangle 2">
            <a:extLst>
              <a:ext uri="{FF2B5EF4-FFF2-40B4-BE49-F238E27FC236}">
                <a16:creationId xmlns:a16="http://schemas.microsoft.com/office/drawing/2014/main" id="{0CFCF316-9972-4101-80CA-E9F2F92E9E89}"/>
              </a:ext>
            </a:extLst>
          </p:cNvPr>
          <p:cNvSpPr/>
          <p:nvPr/>
        </p:nvSpPr>
        <p:spPr>
          <a:xfrm>
            <a:off x="512888" y="289830"/>
            <a:ext cx="3256555" cy="2425235"/>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Tree>
    <p:extLst>
      <p:ext uri="{BB962C8B-B14F-4D97-AF65-F5344CB8AC3E}">
        <p14:creationId xmlns:p14="http://schemas.microsoft.com/office/powerpoint/2010/main" val="131379698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AF5A4-F47D-4E15-87AB-88EFBA008AC1}"/>
              </a:ext>
            </a:extLst>
          </p:cNvPr>
          <p:cNvSpPr>
            <a:spLocks noGrp="1"/>
          </p:cNvSpPr>
          <p:nvPr>
            <p:ph type="title"/>
          </p:nvPr>
        </p:nvSpPr>
        <p:spPr>
          <a:xfrm>
            <a:off x="4943061" y="1073427"/>
            <a:ext cx="4770782" cy="1088336"/>
          </a:xfrm>
        </p:spPr>
        <p:txBody>
          <a:bodyPr/>
          <a:lstStyle/>
          <a:p>
            <a:pPr algn="ctr" rtl="1"/>
            <a:r>
              <a:rPr lang="ar-DZ" b="1" dirty="0">
                <a:solidFill>
                  <a:schemeClr val="tx1"/>
                </a:solidFill>
              </a:rPr>
              <a:t>الخاتمة</a:t>
            </a:r>
            <a:r>
              <a:rPr lang="fr-FR" b="1" dirty="0">
                <a:solidFill>
                  <a:schemeClr val="tx1"/>
                </a:solidFill>
              </a:rPr>
              <a:t>:</a:t>
            </a:r>
            <a:r>
              <a:rPr lang="ar-DZ" b="1" dirty="0"/>
              <a:t>    </a:t>
            </a:r>
            <a:endParaRPr lang="fr-FR" b="1" dirty="0"/>
          </a:p>
        </p:txBody>
      </p:sp>
      <p:sp>
        <p:nvSpPr>
          <p:cNvPr id="3" name="Espace réservé du contenu 2">
            <a:extLst>
              <a:ext uri="{FF2B5EF4-FFF2-40B4-BE49-F238E27FC236}">
                <a16:creationId xmlns:a16="http://schemas.microsoft.com/office/drawing/2014/main" id="{FD5154A7-91B3-4E9F-B977-CA251BFD88F5}"/>
              </a:ext>
            </a:extLst>
          </p:cNvPr>
          <p:cNvSpPr>
            <a:spLocks noGrp="1"/>
          </p:cNvSpPr>
          <p:nvPr>
            <p:ph idx="1"/>
          </p:nvPr>
        </p:nvSpPr>
        <p:spPr>
          <a:xfrm>
            <a:off x="988017" y="2438400"/>
            <a:ext cx="9193627" cy="3776871"/>
          </a:xfrm>
        </p:spPr>
        <p:txBody>
          <a:bodyPr>
            <a:normAutofit/>
          </a:bodyPr>
          <a:lstStyle/>
          <a:p>
            <a:pPr algn="r" rtl="1"/>
            <a:r>
              <a:rPr lang="ar-DZ" sz="2800" dirty="0"/>
              <a:t>بعد عرضنا للبحث وبعد التطرق الى </a:t>
            </a:r>
            <a:r>
              <a:rPr lang="ar-DZ" sz="2800"/>
              <a:t>شرحه البحث الدي </a:t>
            </a:r>
            <a:r>
              <a:rPr lang="ar-DZ" sz="2800" dirty="0"/>
              <a:t>كان تحت عنوان فريق عمل المشروع يمكننا الإجابة عن الإشكالية المطروحة مسبقا بالقول انه لا يخفى على احد ان العمل الجماعي يساعد على تحقيق الأهداف بشكل اسرع من العمل الفردي ولا ما كانت حاجة لتشكيل فريق عمل مدرب و قادر على انجاز المهام التي يكلفها له صاحب المشروع وعليه باختصار فان فريق عمل المشروع هم مجموعة من الافراد يعملون معا لا نجار أنشطة المشروع المختلفة بهدف تحقيق اهداف المشروع وتكمن نجاح المشروع بكيفية اعداد فريق عمل مشروع ناجح   </a:t>
            </a:r>
            <a:endParaRPr lang="fr-FR" sz="2800" dirty="0"/>
          </a:p>
        </p:txBody>
      </p:sp>
      <p:pic>
        <p:nvPicPr>
          <p:cNvPr id="11" name="Image 10">
            <a:extLst>
              <a:ext uri="{FF2B5EF4-FFF2-40B4-BE49-F238E27FC236}">
                <a16:creationId xmlns:a16="http://schemas.microsoft.com/office/drawing/2014/main" id="{B81B0E2B-E4E7-4AC8-B5A8-522D597DA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191" y="950502"/>
            <a:ext cx="2749096" cy="1088335"/>
          </a:xfrm>
          <a:prstGeom prst="rect">
            <a:avLst/>
          </a:prstGeom>
        </p:spPr>
      </p:pic>
      <p:sp>
        <p:nvSpPr>
          <p:cNvPr id="12" name="Rectangle 11">
            <a:extLst>
              <a:ext uri="{FF2B5EF4-FFF2-40B4-BE49-F238E27FC236}">
                <a16:creationId xmlns:a16="http://schemas.microsoft.com/office/drawing/2014/main" id="{85D3E08A-1942-453E-85D1-1ABCF6EB3C7C}"/>
              </a:ext>
            </a:extLst>
          </p:cNvPr>
          <p:cNvSpPr/>
          <p:nvPr/>
        </p:nvSpPr>
        <p:spPr>
          <a:xfrm>
            <a:off x="988017" y="2282270"/>
            <a:ext cx="9193627" cy="4076327"/>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4" name="Rectangle 3">
            <a:extLst>
              <a:ext uri="{FF2B5EF4-FFF2-40B4-BE49-F238E27FC236}">
                <a16:creationId xmlns:a16="http://schemas.microsoft.com/office/drawing/2014/main" id="{8BFBCC34-0783-43B9-B736-A6E9A2925055}"/>
              </a:ext>
            </a:extLst>
          </p:cNvPr>
          <p:cNvSpPr/>
          <p:nvPr/>
        </p:nvSpPr>
        <p:spPr>
          <a:xfrm>
            <a:off x="1885071" y="829994"/>
            <a:ext cx="3057990" cy="1331769"/>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Tree>
    <p:extLst>
      <p:ext uri="{BB962C8B-B14F-4D97-AF65-F5344CB8AC3E}">
        <p14:creationId xmlns:p14="http://schemas.microsoft.com/office/powerpoint/2010/main" val="4248998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56957-EB94-48F6-AD12-B3077CE9F58A}"/>
              </a:ext>
            </a:extLst>
          </p:cNvPr>
          <p:cNvSpPr>
            <a:spLocks noGrp="1"/>
          </p:cNvSpPr>
          <p:nvPr>
            <p:ph type="title"/>
          </p:nvPr>
        </p:nvSpPr>
        <p:spPr>
          <a:xfrm>
            <a:off x="646112" y="452718"/>
            <a:ext cx="9263270" cy="1190552"/>
          </a:xfrm>
        </p:spPr>
        <p:txBody>
          <a:bodyPr/>
          <a:lstStyle/>
          <a:p>
            <a:pPr algn="ctr" rtl="1"/>
            <a:r>
              <a:rPr lang="ar-DZ" dirty="0"/>
              <a:t>قائمة المراجع</a:t>
            </a:r>
            <a:r>
              <a:rPr lang="fr-FR" dirty="0"/>
              <a:t>:</a:t>
            </a:r>
            <a:r>
              <a:rPr lang="ar-DZ" dirty="0"/>
              <a:t> </a:t>
            </a:r>
            <a:endParaRPr lang="fr-FR" dirty="0"/>
          </a:p>
        </p:txBody>
      </p:sp>
      <p:sp>
        <p:nvSpPr>
          <p:cNvPr id="3" name="Espace réservé du contenu 2">
            <a:extLst>
              <a:ext uri="{FF2B5EF4-FFF2-40B4-BE49-F238E27FC236}">
                <a16:creationId xmlns:a16="http://schemas.microsoft.com/office/drawing/2014/main" id="{08A163C5-3346-4A14-9C1C-EE037F946382}"/>
              </a:ext>
            </a:extLst>
          </p:cNvPr>
          <p:cNvSpPr>
            <a:spLocks noGrp="1"/>
          </p:cNvSpPr>
          <p:nvPr>
            <p:ph idx="1"/>
          </p:nvPr>
        </p:nvSpPr>
        <p:spPr>
          <a:xfrm>
            <a:off x="1041009" y="1786598"/>
            <a:ext cx="8868374" cy="4461802"/>
          </a:xfrm>
        </p:spPr>
        <p:txBody>
          <a:bodyPr/>
          <a:lstStyle/>
          <a:p>
            <a:pPr algn="r" rtl="1"/>
            <a:r>
              <a:rPr lang="ar-DZ" sz="2400" dirty="0"/>
              <a:t>علي عيسى أبو جربوع </a:t>
            </a:r>
            <a:r>
              <a:rPr lang="fr-FR" sz="2400" dirty="0"/>
              <a:t>,</a:t>
            </a:r>
            <a:r>
              <a:rPr lang="ar-DZ" sz="2400" dirty="0"/>
              <a:t>يوسف </a:t>
            </a:r>
            <a:r>
              <a:rPr lang="fr-FR" sz="2400" dirty="0"/>
              <a:t>,  2014 </a:t>
            </a:r>
            <a:r>
              <a:rPr lang="ar-DZ" sz="2400" dirty="0"/>
              <a:t>واقع بناء فريق العمل و دورها في تنمية الابداع الإداري </a:t>
            </a:r>
            <a:r>
              <a:rPr lang="fr-FR" sz="2400" dirty="0"/>
              <a:t>,</a:t>
            </a:r>
            <a:r>
              <a:rPr lang="ar-DZ" sz="2400" dirty="0"/>
              <a:t>رسالة ماجيستير </a:t>
            </a:r>
            <a:r>
              <a:rPr lang="fr-FR" sz="2400" dirty="0"/>
              <a:t>,</a:t>
            </a:r>
            <a:r>
              <a:rPr lang="ar-DZ" sz="2400" dirty="0"/>
              <a:t>أكاديمية لإدارة والسياسة للدراسات العليا </a:t>
            </a:r>
            <a:r>
              <a:rPr lang="fr-FR" sz="2400" dirty="0"/>
              <a:t>,</a:t>
            </a:r>
            <a:r>
              <a:rPr lang="ar-DZ" sz="2400" dirty="0"/>
              <a:t>ص </a:t>
            </a:r>
            <a:r>
              <a:rPr lang="fr-FR" sz="2400" dirty="0"/>
              <a:t>35</a:t>
            </a:r>
            <a:endParaRPr lang="ar-DZ" sz="2400" dirty="0"/>
          </a:p>
          <a:p>
            <a:pPr algn="r" rtl="1"/>
            <a:r>
              <a:rPr lang="ar-DZ" sz="2400" dirty="0"/>
              <a:t>د </a:t>
            </a:r>
            <a:r>
              <a:rPr lang="fr-FR" sz="2400" dirty="0"/>
              <a:t>,</a:t>
            </a:r>
            <a:r>
              <a:rPr lang="ar-DZ" sz="2400" dirty="0"/>
              <a:t>مدحت محمد أبو النصر</a:t>
            </a:r>
            <a:r>
              <a:rPr lang="fr-FR" sz="2400" dirty="0"/>
              <a:t>,</a:t>
            </a:r>
            <a:r>
              <a:rPr lang="ar-DZ" sz="2400" dirty="0"/>
              <a:t> </a:t>
            </a:r>
            <a:r>
              <a:rPr lang="fr-FR" sz="2400"/>
              <a:t>2008</a:t>
            </a:r>
            <a:r>
              <a:rPr lang="ar-DZ" sz="2400"/>
              <a:t> </a:t>
            </a:r>
            <a:r>
              <a:rPr lang="fr-FR" sz="2400" dirty="0"/>
              <a:t>,</a:t>
            </a:r>
            <a:r>
              <a:rPr lang="ar-DZ" sz="2400" dirty="0"/>
              <a:t>فرق العمل الناجحة </a:t>
            </a:r>
            <a:r>
              <a:rPr lang="fr-FR" sz="2400" dirty="0"/>
              <a:t>,</a:t>
            </a:r>
            <a:r>
              <a:rPr lang="ar-DZ" sz="2400" dirty="0"/>
              <a:t>القاهرة </a:t>
            </a:r>
            <a:r>
              <a:rPr lang="fr-FR" sz="2400" dirty="0"/>
              <a:t>:</a:t>
            </a:r>
            <a:r>
              <a:rPr lang="ar-DZ" sz="2400" dirty="0"/>
              <a:t>المجموعة العربية للتدريب و النشر</a:t>
            </a:r>
          </a:p>
          <a:p>
            <a:pPr algn="r" rtl="1"/>
            <a:r>
              <a:rPr lang="ar-DZ" sz="2400" dirty="0"/>
              <a:t>دكتور محمد أبو النصر</a:t>
            </a:r>
            <a:r>
              <a:rPr lang="fr-FR" sz="2400" dirty="0"/>
              <a:t>,20088</a:t>
            </a:r>
            <a:r>
              <a:rPr lang="ar-DZ" sz="2400" dirty="0"/>
              <a:t>   فريق العمل الناجحة </a:t>
            </a:r>
            <a:r>
              <a:rPr lang="fr-FR" sz="2400" dirty="0"/>
              <a:t>,</a:t>
            </a:r>
            <a:r>
              <a:rPr lang="ar-DZ" sz="2400" dirty="0"/>
              <a:t>القاهرة </a:t>
            </a:r>
            <a:r>
              <a:rPr lang="fr-FR" sz="2400" dirty="0"/>
              <a:t>,</a:t>
            </a:r>
            <a:r>
              <a:rPr lang="ar-DZ" sz="2400" dirty="0"/>
              <a:t>المجموعة العربية للتدريب و النشر </a:t>
            </a:r>
          </a:p>
          <a:p>
            <a:pPr algn="r" rtl="1"/>
            <a:r>
              <a:rPr lang="ar-DZ" sz="2400" dirty="0"/>
              <a:t>الدكتور هيثم علي حجازي </a:t>
            </a:r>
            <a:r>
              <a:rPr lang="fr-FR" sz="2400" dirty="0"/>
              <a:t>,</a:t>
            </a:r>
            <a:r>
              <a:rPr lang="ar-DZ" sz="2400" dirty="0"/>
              <a:t>مبادئ إدارة المشروعات </a:t>
            </a:r>
            <a:r>
              <a:rPr lang="fr-FR" sz="2400" dirty="0"/>
              <a:t>,</a:t>
            </a:r>
            <a:r>
              <a:rPr lang="ar-DZ" sz="2400" dirty="0"/>
              <a:t>دار صفاء للنشر و التوزيع </a:t>
            </a:r>
            <a:r>
              <a:rPr lang="fr-FR" sz="2400" dirty="0"/>
              <a:t>,</a:t>
            </a:r>
            <a:r>
              <a:rPr lang="ar-DZ" sz="2400" dirty="0"/>
              <a:t>عمان    </a:t>
            </a:r>
            <a:r>
              <a:rPr lang="fr-FR" sz="2400" dirty="0"/>
              <a:t>1436-2015</a:t>
            </a:r>
            <a:r>
              <a:rPr lang="ar-DZ" sz="2400" dirty="0"/>
              <a:t>ص </a:t>
            </a:r>
            <a:r>
              <a:rPr lang="fr-FR" sz="2400" dirty="0"/>
              <a:t>195</a:t>
            </a:r>
            <a:r>
              <a:rPr lang="ar-DZ" sz="2400" dirty="0"/>
              <a:t>  </a:t>
            </a:r>
            <a:endParaRPr lang="fr-FR" sz="2400" dirty="0"/>
          </a:p>
          <a:p>
            <a:pPr algn="r" rtl="1"/>
            <a:endParaRPr lang="ar-DZ" dirty="0"/>
          </a:p>
          <a:p>
            <a:pPr algn="r" rtl="1"/>
            <a:endParaRPr lang="ar-DZ" dirty="0"/>
          </a:p>
          <a:p>
            <a:pPr algn="r" rtl="1"/>
            <a:endParaRPr lang="fr-FR" dirty="0"/>
          </a:p>
        </p:txBody>
      </p:sp>
      <p:sp>
        <p:nvSpPr>
          <p:cNvPr id="4" name="Rectangle 3">
            <a:extLst>
              <a:ext uri="{FF2B5EF4-FFF2-40B4-BE49-F238E27FC236}">
                <a16:creationId xmlns:a16="http://schemas.microsoft.com/office/drawing/2014/main" id="{4D818744-7CA2-495D-8C39-78734A7A249A}"/>
              </a:ext>
            </a:extLst>
          </p:cNvPr>
          <p:cNvSpPr/>
          <p:nvPr/>
        </p:nvSpPr>
        <p:spPr>
          <a:xfrm>
            <a:off x="874713" y="1361916"/>
            <a:ext cx="9263270" cy="4762012"/>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169252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3DB78A-404E-4ECD-B83E-003C79CB8274}"/>
              </a:ext>
            </a:extLst>
          </p:cNvPr>
          <p:cNvSpPr>
            <a:spLocks noGrp="1"/>
          </p:cNvSpPr>
          <p:nvPr>
            <p:ph type="title"/>
          </p:nvPr>
        </p:nvSpPr>
        <p:spPr>
          <a:xfrm>
            <a:off x="646111" y="105540"/>
            <a:ext cx="9624323" cy="614896"/>
          </a:xfrm>
        </p:spPr>
        <p:txBody>
          <a:bodyPr/>
          <a:lstStyle/>
          <a:p>
            <a:pPr algn="r" rtl="1"/>
            <a:r>
              <a:rPr lang="ar-DZ" dirty="0">
                <a:solidFill>
                  <a:schemeClr val="tx1"/>
                </a:solidFill>
              </a:rPr>
              <a:t>خطة البحث</a:t>
            </a:r>
            <a:r>
              <a:rPr lang="fr-FR" dirty="0"/>
              <a:t>:</a:t>
            </a:r>
            <a:r>
              <a:rPr lang="ar-DZ" dirty="0"/>
              <a:t> </a:t>
            </a:r>
            <a:r>
              <a:rPr lang="fr-FR" dirty="0"/>
              <a:t> </a:t>
            </a:r>
          </a:p>
        </p:txBody>
      </p:sp>
      <p:sp>
        <p:nvSpPr>
          <p:cNvPr id="3" name="Espace réservé du contenu 2">
            <a:extLst>
              <a:ext uri="{FF2B5EF4-FFF2-40B4-BE49-F238E27FC236}">
                <a16:creationId xmlns:a16="http://schemas.microsoft.com/office/drawing/2014/main" id="{5A6320F3-F190-4DB2-8820-3A029A306563}"/>
              </a:ext>
            </a:extLst>
          </p:cNvPr>
          <p:cNvSpPr>
            <a:spLocks noGrp="1"/>
          </p:cNvSpPr>
          <p:nvPr>
            <p:ph idx="1"/>
          </p:nvPr>
        </p:nvSpPr>
        <p:spPr>
          <a:xfrm>
            <a:off x="1094509" y="720436"/>
            <a:ext cx="6622473" cy="5181600"/>
          </a:xfrm>
        </p:spPr>
        <p:txBody>
          <a:bodyPr>
            <a:noAutofit/>
          </a:bodyPr>
          <a:lstStyle/>
          <a:p>
            <a:pPr algn="r" rtl="1"/>
            <a:r>
              <a:rPr lang="ar-DZ" sz="2400" dirty="0">
                <a:solidFill>
                  <a:srgbClr val="FF66FF"/>
                </a:solidFill>
              </a:rPr>
              <a:t>المبحث الأول </a:t>
            </a:r>
            <a:r>
              <a:rPr lang="fr-FR" sz="2400" dirty="0"/>
              <a:t>:</a:t>
            </a:r>
            <a:r>
              <a:rPr lang="ar-DZ" sz="2400" dirty="0"/>
              <a:t> </a:t>
            </a:r>
            <a:r>
              <a:rPr lang="ar-DZ" sz="2400" dirty="0">
                <a:solidFill>
                  <a:schemeClr val="accent1">
                    <a:lumMod val="40000"/>
                    <a:lumOff val="60000"/>
                  </a:schemeClr>
                </a:solidFill>
              </a:rPr>
              <a:t>ماهية فريف عمل المشروع</a:t>
            </a:r>
          </a:p>
          <a:p>
            <a:pPr algn="r" rtl="1"/>
            <a:r>
              <a:rPr lang="ar-DZ" sz="2400" dirty="0"/>
              <a:t>المطلب الأول </a:t>
            </a:r>
            <a:r>
              <a:rPr lang="fr-FR" sz="2400" dirty="0"/>
              <a:t>:</a:t>
            </a:r>
            <a:r>
              <a:rPr lang="ar-DZ" sz="2400" dirty="0"/>
              <a:t> تعريف فريق عمل المشروع </a:t>
            </a:r>
          </a:p>
          <a:p>
            <a:pPr algn="r" rtl="1"/>
            <a:r>
              <a:rPr lang="ar-DZ" sz="2400" dirty="0"/>
              <a:t>المطلب الثاني </a:t>
            </a:r>
            <a:r>
              <a:rPr lang="fr-FR" sz="2400" dirty="0"/>
              <a:t>:</a:t>
            </a:r>
            <a:r>
              <a:rPr lang="ar-DZ" sz="2400" dirty="0"/>
              <a:t> انواع فريق عمل المشروع </a:t>
            </a:r>
          </a:p>
          <a:p>
            <a:pPr algn="r" rtl="1"/>
            <a:r>
              <a:rPr lang="ar-DZ" sz="2400" dirty="0"/>
              <a:t>المطلب الثالث </a:t>
            </a:r>
            <a:r>
              <a:rPr lang="fr-FR" sz="2400" dirty="0"/>
              <a:t>:</a:t>
            </a:r>
            <a:r>
              <a:rPr lang="ar-DZ" sz="2400" dirty="0"/>
              <a:t> عناصر فريق عمل المشروع </a:t>
            </a:r>
          </a:p>
          <a:p>
            <a:pPr algn="r" rtl="1"/>
            <a:r>
              <a:rPr lang="ar-DZ" sz="2400" dirty="0"/>
              <a:t>المطلب الرابع </a:t>
            </a:r>
            <a:r>
              <a:rPr lang="fr-FR" sz="2400" dirty="0"/>
              <a:t>:</a:t>
            </a:r>
            <a:r>
              <a:rPr lang="ar-DZ" sz="2400" dirty="0"/>
              <a:t> مراحل بناع فريق عمل المشروع </a:t>
            </a:r>
          </a:p>
          <a:p>
            <a:pPr algn="r" rtl="1"/>
            <a:r>
              <a:rPr lang="ar-DZ" sz="2400" dirty="0">
                <a:solidFill>
                  <a:srgbClr val="FF66FF"/>
                </a:solidFill>
              </a:rPr>
              <a:t>المبحث الثاني </a:t>
            </a:r>
            <a:r>
              <a:rPr lang="fr-FR" sz="2400" dirty="0"/>
              <a:t>:</a:t>
            </a:r>
            <a:r>
              <a:rPr lang="ar-DZ" sz="2400" dirty="0"/>
              <a:t> </a:t>
            </a:r>
            <a:r>
              <a:rPr lang="ar-DZ" sz="2400" dirty="0">
                <a:solidFill>
                  <a:schemeClr val="accent1">
                    <a:lumMod val="40000"/>
                    <a:lumOff val="60000"/>
                  </a:schemeClr>
                </a:solidFill>
              </a:rPr>
              <a:t>عموميات حول فريق عمل المشروع </a:t>
            </a:r>
          </a:p>
          <a:p>
            <a:pPr algn="r" rtl="1"/>
            <a:r>
              <a:rPr lang="ar-DZ" sz="2400" dirty="0"/>
              <a:t>المطلب الأول </a:t>
            </a:r>
            <a:r>
              <a:rPr lang="fr-FR" sz="2400" dirty="0"/>
              <a:t>:</a:t>
            </a:r>
            <a:r>
              <a:rPr lang="ar-DZ" sz="2400" dirty="0"/>
              <a:t> خصائص فرق عمل المشروع </a:t>
            </a:r>
          </a:p>
          <a:p>
            <a:pPr algn="r" rtl="1"/>
            <a:r>
              <a:rPr lang="ar-DZ" sz="2400" dirty="0"/>
              <a:t>المطلب الثاني </a:t>
            </a:r>
            <a:r>
              <a:rPr lang="fr-FR" sz="2400" dirty="0"/>
              <a:t>:</a:t>
            </a:r>
            <a:r>
              <a:rPr lang="ar-DZ" sz="2400" dirty="0"/>
              <a:t> مهام فريق عمل المشروع </a:t>
            </a:r>
          </a:p>
          <a:p>
            <a:pPr algn="r" rtl="1"/>
            <a:r>
              <a:rPr lang="ar-DZ" sz="2400" dirty="0"/>
              <a:t>المطلب الثالث </a:t>
            </a:r>
            <a:r>
              <a:rPr lang="fr-FR" sz="2400" dirty="0"/>
              <a:t>:</a:t>
            </a:r>
            <a:r>
              <a:rPr lang="ar-DZ" sz="2400" dirty="0"/>
              <a:t> أهمية فريق عمل المشروع</a:t>
            </a:r>
          </a:p>
          <a:p>
            <a:pPr algn="r" rtl="1"/>
            <a:r>
              <a:rPr lang="ar-DZ" sz="2400" dirty="0"/>
              <a:t>المطلب الرابع </a:t>
            </a:r>
            <a:r>
              <a:rPr lang="fr-FR" sz="2400" dirty="0"/>
              <a:t>:</a:t>
            </a:r>
            <a:r>
              <a:rPr lang="ar-DZ" sz="2400" dirty="0"/>
              <a:t> كيفية إدارة فريق العمل المشروع بشكل ناجح</a:t>
            </a:r>
          </a:p>
          <a:p>
            <a:pPr algn="r" rtl="1"/>
            <a:r>
              <a:rPr lang="ar-DZ" sz="2400" dirty="0"/>
              <a:t>خاتمة </a:t>
            </a:r>
          </a:p>
          <a:p>
            <a:pPr algn="r" rtl="1"/>
            <a:r>
              <a:rPr lang="ar-DZ" sz="2400" dirty="0"/>
              <a:t>قائمة المراجع</a:t>
            </a:r>
            <a:endParaRPr lang="fr-FR" sz="2400" dirty="0"/>
          </a:p>
        </p:txBody>
      </p:sp>
      <p:sp>
        <p:nvSpPr>
          <p:cNvPr id="4" name="Rectangle 3">
            <a:extLst>
              <a:ext uri="{FF2B5EF4-FFF2-40B4-BE49-F238E27FC236}">
                <a16:creationId xmlns:a16="http://schemas.microsoft.com/office/drawing/2014/main" id="{B08E772D-A0C2-4D95-A799-6CADEEEE26D2}"/>
              </a:ext>
            </a:extLst>
          </p:cNvPr>
          <p:cNvSpPr/>
          <p:nvPr/>
        </p:nvSpPr>
        <p:spPr>
          <a:xfrm>
            <a:off x="1311965" y="622852"/>
            <a:ext cx="6405017" cy="5976731"/>
          </a:xfrm>
          <a:prstGeom prst="rect">
            <a:avLst/>
          </a:prstGeom>
          <a:noFill/>
          <a:ln w="38100" cap="flat" cmpd="sng" algn="ctr">
            <a:solidFill>
              <a:schemeClr val="tx1">
                <a:lumMod val="9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Tree>
    <p:extLst>
      <p:ext uri="{BB962C8B-B14F-4D97-AF65-F5344CB8AC3E}">
        <p14:creationId xmlns:p14="http://schemas.microsoft.com/office/powerpoint/2010/main" val="371825540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21A20-0228-467C-A721-F6A6593FA576}"/>
              </a:ext>
            </a:extLst>
          </p:cNvPr>
          <p:cNvSpPr>
            <a:spLocks noGrp="1"/>
          </p:cNvSpPr>
          <p:nvPr>
            <p:ph type="title"/>
          </p:nvPr>
        </p:nvSpPr>
        <p:spPr/>
        <p:txBody>
          <a:bodyPr/>
          <a:lstStyle/>
          <a:p>
            <a:pPr algn="ctr"/>
            <a:r>
              <a:rPr lang="fr-FR" sz="6600" dirty="0"/>
              <a:t>   :</a:t>
            </a:r>
            <a:r>
              <a:rPr lang="ar-DZ" sz="4400" dirty="0"/>
              <a:t> </a:t>
            </a:r>
            <a:r>
              <a:rPr lang="ar-DZ" sz="6600" dirty="0">
                <a:solidFill>
                  <a:schemeClr val="tx1"/>
                </a:solidFill>
              </a:rPr>
              <a:t>المقدمة</a:t>
            </a:r>
            <a:r>
              <a:rPr lang="fr-FR" sz="6600" dirty="0"/>
              <a:t>  </a:t>
            </a:r>
          </a:p>
        </p:txBody>
      </p:sp>
      <p:sp>
        <p:nvSpPr>
          <p:cNvPr id="3" name="Espace réservé du contenu 2">
            <a:extLst>
              <a:ext uri="{FF2B5EF4-FFF2-40B4-BE49-F238E27FC236}">
                <a16:creationId xmlns:a16="http://schemas.microsoft.com/office/drawing/2014/main" id="{DAC9A68B-0369-412D-ACF2-6FDE41A2A5A0}"/>
              </a:ext>
            </a:extLst>
          </p:cNvPr>
          <p:cNvSpPr>
            <a:spLocks noGrp="1"/>
          </p:cNvSpPr>
          <p:nvPr>
            <p:ph idx="1"/>
          </p:nvPr>
        </p:nvSpPr>
        <p:spPr>
          <a:xfrm>
            <a:off x="390221" y="2157020"/>
            <a:ext cx="10576070" cy="3447622"/>
          </a:xfrm>
        </p:spPr>
        <p:txBody>
          <a:bodyPr>
            <a:noAutofit/>
          </a:bodyPr>
          <a:lstStyle/>
          <a:p>
            <a:pPr algn="r" rtl="1"/>
            <a:r>
              <a:rPr lang="ar-DZ" sz="2800" dirty="0"/>
              <a:t>ان إدارة المشاريع هي تطبيق المعرفة و المهارات و الأدوات و تقنيات أنشطة المشروع لتلبية متطلبات المشروع وهدا يتطلب  جهود مبذولة من قبل مدير المشروع ودلك  بتوزيع المهام و الأوامر على العاملين من بينهم فريق عمل المشروع الدي يكون جزءا أساسيا من وضع المشروع المنجز حيث يقوم هدا الأخير بوضع خطة تنفيذية له بناء على ملف المشروع و يعملون على انجاز الأهداف المرجوة و المطلوبة </a:t>
            </a:r>
          </a:p>
          <a:p>
            <a:pPr algn="r" rtl="1"/>
            <a:r>
              <a:rPr lang="ar-DZ" sz="2800" dirty="0"/>
              <a:t>بناء على هده المقدمة نطرح الإشكالية التالية </a:t>
            </a:r>
            <a:r>
              <a:rPr lang="fr-FR" sz="2800" dirty="0"/>
              <a:t>:</a:t>
            </a:r>
            <a:r>
              <a:rPr lang="ar-DZ" sz="2800" dirty="0"/>
              <a:t>  ما هو فريق عمل المشروع</a:t>
            </a:r>
            <a:r>
              <a:rPr lang="fr-FR" sz="2800" dirty="0"/>
              <a:t>!</a:t>
            </a:r>
          </a:p>
        </p:txBody>
      </p:sp>
      <p:sp>
        <p:nvSpPr>
          <p:cNvPr id="5" name="Rectangle 4">
            <a:extLst>
              <a:ext uri="{FF2B5EF4-FFF2-40B4-BE49-F238E27FC236}">
                <a16:creationId xmlns:a16="http://schemas.microsoft.com/office/drawing/2014/main" id="{DF4BB4BB-F4F0-4134-A6F8-00C1C2E37073}"/>
              </a:ext>
            </a:extLst>
          </p:cNvPr>
          <p:cNvSpPr/>
          <p:nvPr/>
        </p:nvSpPr>
        <p:spPr>
          <a:xfrm>
            <a:off x="441539" y="1681999"/>
            <a:ext cx="10473434" cy="4174434"/>
          </a:xfrm>
          <a:prstGeom prst="rect">
            <a:avLst/>
          </a:prstGeom>
          <a:noFill/>
          <a:ln w="28575" cap="flat" cmpd="sng" algn="ctr">
            <a:solidFill>
              <a:schemeClr val="tx1">
                <a:lumMod val="9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Tree>
    <p:extLst>
      <p:ext uri="{BB962C8B-B14F-4D97-AF65-F5344CB8AC3E}">
        <p14:creationId xmlns:p14="http://schemas.microsoft.com/office/powerpoint/2010/main" val="3655854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42AF0-04E2-4E50-A5F7-17B33613052D}"/>
              </a:ext>
            </a:extLst>
          </p:cNvPr>
          <p:cNvSpPr>
            <a:spLocks noGrp="1"/>
          </p:cNvSpPr>
          <p:nvPr>
            <p:ph type="title"/>
          </p:nvPr>
        </p:nvSpPr>
        <p:spPr>
          <a:xfrm>
            <a:off x="645130" y="383445"/>
            <a:ext cx="9404723" cy="1400530"/>
          </a:xfrm>
        </p:spPr>
        <p:txBody>
          <a:bodyPr/>
          <a:lstStyle/>
          <a:p>
            <a:pPr algn="r" rtl="1"/>
            <a:r>
              <a:rPr lang="ar-DZ" sz="3600" dirty="0"/>
              <a:t>المبحث الأول</a:t>
            </a:r>
            <a:r>
              <a:rPr lang="fr-FR" sz="3600" dirty="0"/>
              <a:t>:</a:t>
            </a:r>
            <a:r>
              <a:rPr lang="ar-DZ" sz="3600" dirty="0"/>
              <a:t>  </a:t>
            </a:r>
            <a:r>
              <a:rPr lang="ar-DZ" sz="3600" dirty="0">
                <a:solidFill>
                  <a:schemeClr val="bg2">
                    <a:lumMod val="40000"/>
                    <a:lumOff val="60000"/>
                  </a:schemeClr>
                </a:solidFill>
              </a:rPr>
              <a:t>ماهية فريق عمل المشروع  </a:t>
            </a:r>
            <a:br>
              <a:rPr lang="ar-DZ" sz="3600" dirty="0"/>
            </a:br>
            <a:r>
              <a:rPr lang="ar-DZ" sz="3200" dirty="0">
                <a:solidFill>
                  <a:schemeClr val="tx1"/>
                </a:solidFill>
              </a:rPr>
              <a:t>المطلب الأول</a:t>
            </a:r>
            <a:r>
              <a:rPr lang="fr-FR" sz="3200" dirty="0">
                <a:solidFill>
                  <a:schemeClr val="tx1"/>
                </a:solidFill>
              </a:rPr>
              <a:t>:</a:t>
            </a:r>
            <a:r>
              <a:rPr lang="ar-DZ" sz="3200" dirty="0">
                <a:solidFill>
                  <a:schemeClr val="tx1"/>
                </a:solidFill>
              </a:rPr>
              <a:t>  تعريف فريق عمل المشروع </a:t>
            </a:r>
            <a:endParaRPr lang="fr-FR" sz="3200" dirty="0">
              <a:solidFill>
                <a:schemeClr val="tx1"/>
              </a:solidFill>
            </a:endParaRPr>
          </a:p>
        </p:txBody>
      </p:sp>
      <p:sp>
        <p:nvSpPr>
          <p:cNvPr id="3" name="Espace réservé du contenu 2">
            <a:extLst>
              <a:ext uri="{FF2B5EF4-FFF2-40B4-BE49-F238E27FC236}">
                <a16:creationId xmlns:a16="http://schemas.microsoft.com/office/drawing/2014/main" id="{CACC70F2-87E5-4D84-939F-A4A0A96E4897}"/>
              </a:ext>
            </a:extLst>
          </p:cNvPr>
          <p:cNvSpPr>
            <a:spLocks noGrp="1"/>
          </p:cNvSpPr>
          <p:nvPr>
            <p:ph idx="1"/>
          </p:nvPr>
        </p:nvSpPr>
        <p:spPr>
          <a:xfrm>
            <a:off x="1103312" y="1590262"/>
            <a:ext cx="8946541" cy="4658138"/>
          </a:xfrm>
        </p:spPr>
        <p:txBody>
          <a:bodyPr>
            <a:noAutofit/>
          </a:bodyPr>
          <a:lstStyle/>
          <a:p>
            <a:pPr algn="r" rtl="1"/>
            <a:r>
              <a:rPr lang="ar-DZ" sz="2400" b="1" u="sng" dirty="0"/>
              <a:t>أولا</a:t>
            </a:r>
            <a:r>
              <a:rPr lang="ar-DZ" sz="2400" dirty="0"/>
              <a:t> </a:t>
            </a:r>
            <a:r>
              <a:rPr lang="fr-FR" sz="2400" dirty="0"/>
              <a:t>:</a:t>
            </a:r>
            <a:r>
              <a:rPr lang="ar-DZ" sz="2400" dirty="0"/>
              <a:t> </a:t>
            </a:r>
            <a:r>
              <a:rPr lang="ar-DZ" sz="2400" dirty="0">
                <a:solidFill>
                  <a:srgbClr val="FA83FD"/>
                </a:solidFill>
              </a:rPr>
              <a:t>ما المقصود بالفريق </a:t>
            </a:r>
            <a:r>
              <a:rPr lang="fr-FR" sz="2400" dirty="0">
                <a:solidFill>
                  <a:srgbClr val="FA83FD"/>
                </a:solidFill>
              </a:rPr>
              <a:t>:</a:t>
            </a:r>
            <a:endParaRPr lang="ar-DZ" sz="2400" dirty="0">
              <a:solidFill>
                <a:srgbClr val="FA83FD"/>
              </a:solidFill>
            </a:endParaRPr>
          </a:p>
          <a:p>
            <a:pPr algn="r" rtl="1"/>
            <a:r>
              <a:rPr lang="ar-DZ" sz="2400" dirty="0"/>
              <a:t>هو مجموعة من الافراد يختلف عددهم تبعا لطبيعة المشروع  او العمل الدي سيقمون به يشتغلون معا بالاعتماد على بعضهم البعض حيث يكمل كل منهم الاخر لتحقيق هدف مشترك تحت قيادة احدهم </a:t>
            </a:r>
          </a:p>
          <a:p>
            <a:pPr algn="r" rtl="1"/>
            <a:r>
              <a:rPr lang="ar-DZ" sz="2400" b="1" u="sng" dirty="0"/>
              <a:t>ثانيا</a:t>
            </a:r>
            <a:r>
              <a:rPr lang="ar-DZ" sz="2400" dirty="0"/>
              <a:t> </a:t>
            </a:r>
            <a:r>
              <a:rPr lang="fr-FR" sz="2400" dirty="0">
                <a:solidFill>
                  <a:srgbClr val="FA83FD"/>
                </a:solidFill>
              </a:rPr>
              <a:t>:</a:t>
            </a:r>
            <a:r>
              <a:rPr lang="ar-DZ" sz="2400" dirty="0">
                <a:solidFill>
                  <a:srgbClr val="FA83FD"/>
                </a:solidFill>
              </a:rPr>
              <a:t> تعريق فريق عمل المشروع  </a:t>
            </a:r>
            <a:r>
              <a:rPr lang="fr-FR" sz="2400" dirty="0">
                <a:solidFill>
                  <a:srgbClr val="FA83FD"/>
                </a:solidFill>
              </a:rPr>
              <a:t>:</a:t>
            </a:r>
            <a:endParaRPr lang="ar-DZ" sz="2400" dirty="0">
              <a:solidFill>
                <a:srgbClr val="FA83FD"/>
              </a:solidFill>
            </a:endParaRPr>
          </a:p>
          <a:p>
            <a:pPr algn="r" rtl="1"/>
            <a:r>
              <a:rPr lang="ar-DZ" sz="2400" dirty="0"/>
              <a:t>فريق عمل المشروع هو مجموعة من الافراد الدين يعملون لإنجاز اهداف المشروع في الوقت المحدد و التكلفة و الموصفات المطلوبة </a:t>
            </a:r>
          </a:p>
          <a:p>
            <a:pPr algn="r" rtl="1"/>
            <a:r>
              <a:rPr lang="ar-DZ" sz="2400" dirty="0"/>
              <a:t>كما يعرف أيضا بانه مجموعة من الأعضاء دوي تخصصات مهنية متنوعة يعملون معا لتحقيق اهداف محددة خاصة بالمشروع لفترة زمنية معينة وعملهم يتم جماعيا بالتعاون المتبادل فيما بينهم أي بين مدير عمل المشروع و موظفي إدارة المشروع و كدلك أعضاء الفريق الاخرين المعنيين بتنفيذ العمل في المشروع  </a:t>
            </a:r>
            <a:endParaRPr lang="fr-FR" sz="2400" dirty="0"/>
          </a:p>
        </p:txBody>
      </p:sp>
    </p:spTree>
    <p:extLst>
      <p:ext uri="{BB962C8B-B14F-4D97-AF65-F5344CB8AC3E}">
        <p14:creationId xmlns:p14="http://schemas.microsoft.com/office/powerpoint/2010/main" val="26253302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2A0DD-730F-460F-B50E-E73A14EA5927}"/>
              </a:ext>
            </a:extLst>
          </p:cNvPr>
          <p:cNvSpPr>
            <a:spLocks noGrp="1"/>
          </p:cNvSpPr>
          <p:nvPr>
            <p:ph type="title"/>
          </p:nvPr>
        </p:nvSpPr>
        <p:spPr>
          <a:xfrm>
            <a:off x="646111" y="452718"/>
            <a:ext cx="9301453" cy="1195973"/>
          </a:xfrm>
        </p:spPr>
        <p:txBody>
          <a:bodyPr/>
          <a:lstStyle/>
          <a:p>
            <a:pPr algn="r" rtl="1"/>
            <a:r>
              <a:rPr lang="ar-DZ" sz="3200" dirty="0">
                <a:solidFill>
                  <a:schemeClr val="tx1"/>
                </a:solidFill>
              </a:rPr>
              <a:t>المطلب الثاني</a:t>
            </a:r>
            <a:r>
              <a:rPr lang="fr-FR" sz="3200" dirty="0">
                <a:solidFill>
                  <a:schemeClr val="tx1"/>
                </a:solidFill>
              </a:rPr>
              <a:t>:</a:t>
            </a:r>
            <a:r>
              <a:rPr lang="ar-DZ" sz="3200" dirty="0">
                <a:solidFill>
                  <a:schemeClr val="tx1"/>
                </a:solidFill>
              </a:rPr>
              <a:t> عناصر فريق عمل المشروع</a:t>
            </a:r>
            <a:endParaRPr lang="fr-FR" sz="3200" dirty="0">
              <a:solidFill>
                <a:schemeClr val="tx1"/>
              </a:solidFill>
            </a:endParaRPr>
          </a:p>
        </p:txBody>
      </p:sp>
      <p:sp>
        <p:nvSpPr>
          <p:cNvPr id="3" name="Espace réservé du contenu 2">
            <a:extLst>
              <a:ext uri="{FF2B5EF4-FFF2-40B4-BE49-F238E27FC236}">
                <a16:creationId xmlns:a16="http://schemas.microsoft.com/office/drawing/2014/main" id="{0ACDB8CB-94EB-4F9D-8C6A-3634503B6807}"/>
              </a:ext>
            </a:extLst>
          </p:cNvPr>
          <p:cNvSpPr>
            <a:spLocks noGrp="1"/>
          </p:cNvSpPr>
          <p:nvPr>
            <p:ph idx="1"/>
          </p:nvPr>
        </p:nvSpPr>
        <p:spPr>
          <a:xfrm>
            <a:off x="1105020" y="1041010"/>
            <a:ext cx="8842544" cy="4968240"/>
          </a:xfrm>
        </p:spPr>
        <p:txBody>
          <a:bodyPr>
            <a:normAutofit fontScale="92500"/>
          </a:bodyPr>
          <a:lstStyle/>
          <a:p>
            <a:pPr marL="0" indent="0" algn="r" rtl="1">
              <a:buNone/>
            </a:pPr>
            <a:endParaRPr lang="ar-DZ" sz="2600" b="1" dirty="0"/>
          </a:p>
          <a:p>
            <a:pPr algn="r" rtl="1"/>
            <a:r>
              <a:rPr lang="ar-DZ" sz="2600" dirty="0">
                <a:solidFill>
                  <a:schemeClr val="accent5">
                    <a:lumMod val="60000"/>
                    <a:lumOff val="40000"/>
                  </a:schemeClr>
                </a:solidFill>
              </a:rPr>
              <a:t>موظفو إدارة المشروع </a:t>
            </a:r>
            <a:r>
              <a:rPr lang="fr-FR" sz="2600" dirty="0">
                <a:solidFill>
                  <a:schemeClr val="accent5">
                    <a:lumMod val="60000"/>
                    <a:lumOff val="40000"/>
                  </a:schemeClr>
                </a:solidFill>
              </a:rPr>
              <a:t>:</a:t>
            </a:r>
            <a:r>
              <a:rPr lang="ar-DZ" sz="2600" dirty="0"/>
              <a:t> هم أعضاء الفريق لأداء أنشطة إدارة المشروع </a:t>
            </a:r>
          </a:p>
          <a:p>
            <a:pPr algn="r" rtl="1"/>
            <a:r>
              <a:rPr lang="fr-FR" sz="2600" b="1" dirty="0"/>
              <a:t>)</a:t>
            </a:r>
            <a:r>
              <a:rPr lang="ar-DZ" sz="2600" b="1" dirty="0"/>
              <a:t>المخطط</a:t>
            </a:r>
            <a:r>
              <a:rPr lang="ar-DZ" sz="2600" dirty="0"/>
              <a:t> مهمته توليد أفكار جديدة </a:t>
            </a:r>
            <a:r>
              <a:rPr lang="fr-FR" sz="2600" dirty="0"/>
              <a:t>,</a:t>
            </a:r>
            <a:r>
              <a:rPr lang="ar-DZ" sz="2600" b="1" dirty="0"/>
              <a:t>المنفذ</a:t>
            </a:r>
            <a:r>
              <a:rPr lang="ar-DZ" sz="2600" dirty="0"/>
              <a:t> يحول الكلام و الأفكار الى أنشطة عملية </a:t>
            </a:r>
            <a:r>
              <a:rPr lang="ar-DZ" sz="2600" b="1" dirty="0"/>
              <a:t>المنسق </a:t>
            </a:r>
            <a:r>
              <a:rPr lang="ar-DZ" sz="2600" dirty="0"/>
              <a:t>يساعد على توزيع الأدوار و المسؤوليات و المهام</a:t>
            </a:r>
            <a:r>
              <a:rPr lang="fr-FR" sz="2600" dirty="0"/>
              <a:t>,</a:t>
            </a:r>
            <a:r>
              <a:rPr lang="ar-DZ" sz="2600" b="1" dirty="0"/>
              <a:t>مراقب الأداء </a:t>
            </a:r>
            <a:r>
              <a:rPr lang="ar-DZ" sz="2600" dirty="0"/>
              <a:t>من يحلل و يوازن ويزن </a:t>
            </a:r>
            <a:r>
              <a:rPr lang="fr-FR" sz="2600" dirty="0"/>
              <a:t>,</a:t>
            </a:r>
            <a:r>
              <a:rPr lang="ar-DZ" sz="2600" b="1" dirty="0"/>
              <a:t>المكمل </a:t>
            </a:r>
            <a:r>
              <a:rPr lang="ar-DZ" sz="2600" dirty="0"/>
              <a:t>من يفحص التفاصيل دوره إعطاء اهتمام بالتفاصيل</a:t>
            </a:r>
            <a:r>
              <a:rPr lang="fr-FR" sz="2600" dirty="0"/>
              <a:t>(</a:t>
            </a:r>
            <a:endParaRPr lang="ar-DZ" sz="2600" dirty="0"/>
          </a:p>
          <a:p>
            <a:pPr algn="r" rtl="1"/>
            <a:r>
              <a:rPr lang="ar-DZ" sz="2600" dirty="0">
                <a:solidFill>
                  <a:schemeClr val="accent5">
                    <a:lumMod val="60000"/>
                    <a:lumOff val="40000"/>
                  </a:schemeClr>
                </a:solidFill>
              </a:rPr>
              <a:t>خبراء الدعم </a:t>
            </a:r>
            <a:r>
              <a:rPr lang="fr-FR" sz="2600" dirty="0">
                <a:solidFill>
                  <a:schemeClr val="accent5">
                    <a:lumMod val="60000"/>
                    <a:lumOff val="40000"/>
                  </a:schemeClr>
                </a:solidFill>
              </a:rPr>
              <a:t>:</a:t>
            </a:r>
            <a:r>
              <a:rPr lang="ar-DZ" sz="2600" dirty="0"/>
              <a:t>هم خبراء في المواضيع اللازمة للمسعدة في الوضع او تنفيد خطة إدارة المشروع </a:t>
            </a:r>
          </a:p>
          <a:p>
            <a:pPr algn="r" rtl="1"/>
            <a:r>
              <a:rPr lang="ar-DZ" sz="2600" dirty="0">
                <a:solidFill>
                  <a:schemeClr val="accent5">
                    <a:lumMod val="60000"/>
                    <a:lumOff val="40000"/>
                  </a:schemeClr>
                </a:solidFill>
              </a:rPr>
              <a:t>ممثلون المستخدم او العملاء  </a:t>
            </a:r>
            <a:r>
              <a:rPr lang="fr-FR" sz="2600" dirty="0">
                <a:solidFill>
                  <a:schemeClr val="accent5">
                    <a:lumMod val="60000"/>
                    <a:lumOff val="40000"/>
                  </a:schemeClr>
                </a:solidFill>
              </a:rPr>
              <a:t>:</a:t>
            </a:r>
            <a:r>
              <a:rPr lang="ar-DZ" sz="2600" dirty="0"/>
              <a:t>هم الأعضاء الدين سيستقبلون </a:t>
            </a:r>
            <a:r>
              <a:rPr lang="ar-DZ" sz="2600" dirty="0" err="1"/>
              <a:t>تسليمات</a:t>
            </a:r>
            <a:r>
              <a:rPr lang="ar-DZ" sz="2600" dirty="0"/>
              <a:t> او ناتج المشروع </a:t>
            </a:r>
          </a:p>
          <a:p>
            <a:pPr algn="r" rtl="1"/>
            <a:r>
              <a:rPr lang="ar-DZ" sz="2600" dirty="0">
                <a:solidFill>
                  <a:schemeClr val="accent5">
                    <a:lumMod val="60000"/>
                    <a:lumOff val="40000"/>
                  </a:schemeClr>
                </a:solidFill>
              </a:rPr>
              <a:t>الباعة </a:t>
            </a:r>
            <a:r>
              <a:rPr lang="fr-FR" sz="2600" dirty="0">
                <a:solidFill>
                  <a:schemeClr val="accent5">
                    <a:lumMod val="60000"/>
                    <a:lumOff val="40000"/>
                  </a:schemeClr>
                </a:solidFill>
              </a:rPr>
              <a:t>:</a:t>
            </a:r>
            <a:r>
              <a:rPr lang="ar-DZ" sz="2600" dirty="0"/>
              <a:t>هم المنظومات المتعاقدة معها و التي توفر المكونات او الخدمات الازمة للمشروع </a:t>
            </a:r>
          </a:p>
          <a:p>
            <a:pPr algn="r" rtl="1"/>
            <a:r>
              <a:rPr lang="ar-DZ" sz="2600" dirty="0">
                <a:solidFill>
                  <a:schemeClr val="accent5">
                    <a:lumMod val="60000"/>
                    <a:lumOff val="40000"/>
                  </a:schemeClr>
                </a:solidFill>
              </a:rPr>
              <a:t>شركات الاعمال او أعضاء الشريك التجاري</a:t>
            </a:r>
            <a:r>
              <a:rPr lang="fr-FR" sz="2600" dirty="0">
                <a:solidFill>
                  <a:schemeClr val="accent5">
                    <a:lumMod val="60000"/>
                    <a:lumOff val="40000"/>
                  </a:schemeClr>
                </a:solidFill>
              </a:rPr>
              <a:t>:</a:t>
            </a:r>
            <a:r>
              <a:rPr lang="ar-DZ" sz="2600" dirty="0">
                <a:solidFill>
                  <a:schemeClr val="accent5">
                    <a:lumMod val="60000"/>
                    <a:lumOff val="40000"/>
                  </a:schemeClr>
                </a:solidFill>
              </a:rPr>
              <a:t> </a:t>
            </a:r>
            <a:r>
              <a:rPr lang="ar-DZ" sz="2600" dirty="0"/>
              <a:t>هم الشركات الخارجية التي لها علاقة مع المؤسسة لتوفير المهارات المتخصصة او الأدوار في المشروع</a:t>
            </a:r>
            <a:r>
              <a:rPr lang="ar-DZ" sz="2400" dirty="0"/>
              <a:t> </a:t>
            </a:r>
            <a:endParaRPr lang="fr-FR" sz="2400" dirty="0"/>
          </a:p>
        </p:txBody>
      </p:sp>
    </p:spTree>
    <p:extLst>
      <p:ext uri="{BB962C8B-B14F-4D97-AF65-F5344CB8AC3E}">
        <p14:creationId xmlns:p14="http://schemas.microsoft.com/office/powerpoint/2010/main" val="1285895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A9CC6-0112-4E47-82B3-64FAE625ACEA}"/>
              </a:ext>
            </a:extLst>
          </p:cNvPr>
          <p:cNvSpPr>
            <a:spLocks noGrp="1"/>
          </p:cNvSpPr>
          <p:nvPr>
            <p:ph type="title"/>
          </p:nvPr>
        </p:nvSpPr>
        <p:spPr/>
        <p:txBody>
          <a:bodyPr/>
          <a:lstStyle/>
          <a:p>
            <a:pPr algn="r" rtl="1"/>
            <a:r>
              <a:rPr lang="ar-DZ" sz="3200" dirty="0">
                <a:solidFill>
                  <a:schemeClr val="tx1"/>
                </a:solidFill>
              </a:rPr>
              <a:t>المطلب الثالث </a:t>
            </a:r>
            <a:r>
              <a:rPr lang="fr-FR" sz="3200" dirty="0">
                <a:solidFill>
                  <a:schemeClr val="tx1"/>
                </a:solidFill>
              </a:rPr>
              <a:t>:</a:t>
            </a:r>
            <a:r>
              <a:rPr lang="ar-DZ" sz="3200" dirty="0">
                <a:solidFill>
                  <a:schemeClr val="tx1"/>
                </a:solidFill>
              </a:rPr>
              <a:t> أنواع فريق عمل المشروع </a:t>
            </a:r>
            <a:endParaRPr lang="fr-FR" sz="3200" dirty="0">
              <a:solidFill>
                <a:schemeClr val="tx1"/>
              </a:solidFill>
            </a:endParaRPr>
          </a:p>
        </p:txBody>
      </p:sp>
      <p:sp>
        <p:nvSpPr>
          <p:cNvPr id="3" name="Espace réservé du contenu 2">
            <a:extLst>
              <a:ext uri="{FF2B5EF4-FFF2-40B4-BE49-F238E27FC236}">
                <a16:creationId xmlns:a16="http://schemas.microsoft.com/office/drawing/2014/main" id="{7FA1BE2A-19D8-43B8-89BA-AE6AE38F4CE6}"/>
              </a:ext>
            </a:extLst>
          </p:cNvPr>
          <p:cNvSpPr>
            <a:spLocks noGrp="1"/>
          </p:cNvSpPr>
          <p:nvPr>
            <p:ph idx="1"/>
          </p:nvPr>
        </p:nvSpPr>
        <p:spPr>
          <a:xfrm>
            <a:off x="1103312" y="1162153"/>
            <a:ext cx="9123900" cy="5391047"/>
          </a:xfrm>
        </p:spPr>
        <p:txBody>
          <a:bodyPr/>
          <a:lstStyle/>
          <a:p>
            <a:pPr algn="r" rtl="1"/>
            <a:r>
              <a:rPr lang="ar-DZ" b="1" dirty="0">
                <a:solidFill>
                  <a:srgbClr val="FA83FD"/>
                </a:solidFill>
              </a:rPr>
              <a:t>فرق المهام </a:t>
            </a:r>
            <a:r>
              <a:rPr lang="fr-FR" dirty="0">
                <a:solidFill>
                  <a:srgbClr val="FA83FD"/>
                </a:solidFill>
              </a:rPr>
              <a:t>:</a:t>
            </a:r>
            <a:r>
              <a:rPr lang="ar-DZ" dirty="0"/>
              <a:t> تستخدم لحل مشكلة معينة يراد حلها او موضوع محدد مطلوب إنجازه </a:t>
            </a:r>
          </a:p>
          <a:p>
            <a:pPr algn="r" rtl="1"/>
            <a:r>
              <a:rPr lang="ar-DZ" b="1" dirty="0">
                <a:solidFill>
                  <a:srgbClr val="FA83FD"/>
                </a:solidFill>
              </a:rPr>
              <a:t>فرق الإدارة </a:t>
            </a:r>
            <a:r>
              <a:rPr lang="fr-FR" dirty="0">
                <a:solidFill>
                  <a:srgbClr val="FA83FD"/>
                </a:solidFill>
              </a:rPr>
              <a:t>:</a:t>
            </a:r>
            <a:r>
              <a:rPr lang="ar-DZ" dirty="0"/>
              <a:t> وهو المتكون من الموظفين الدين يشرفون على الوحدات التشغيلية او التنظيمية في المنظمة </a:t>
            </a:r>
          </a:p>
          <a:p>
            <a:pPr algn="r" rtl="1"/>
            <a:r>
              <a:rPr lang="ar-DZ" b="1" dirty="0">
                <a:solidFill>
                  <a:srgbClr val="FA83FD"/>
                </a:solidFill>
              </a:rPr>
              <a:t>فرق العمل الالكترونية</a:t>
            </a:r>
            <a:r>
              <a:rPr lang="ar-DZ" dirty="0">
                <a:solidFill>
                  <a:srgbClr val="FA83FD"/>
                </a:solidFill>
              </a:rPr>
              <a:t> </a:t>
            </a:r>
            <a:r>
              <a:rPr lang="fr-FR" dirty="0">
                <a:solidFill>
                  <a:srgbClr val="FA83FD"/>
                </a:solidFill>
              </a:rPr>
              <a:t>:</a:t>
            </a:r>
            <a:r>
              <a:rPr lang="ar-DZ" dirty="0"/>
              <a:t>من خصائصها العمل في المجال الافتراضي </a:t>
            </a:r>
          </a:p>
          <a:p>
            <a:pPr algn="r" rtl="1"/>
            <a:r>
              <a:rPr lang="ar-DZ" b="1" dirty="0">
                <a:solidFill>
                  <a:srgbClr val="FA83FD"/>
                </a:solidFill>
              </a:rPr>
              <a:t>فرق التغير</a:t>
            </a:r>
            <a:r>
              <a:rPr lang="fr-FR" dirty="0">
                <a:solidFill>
                  <a:srgbClr val="FA83FD"/>
                </a:solidFill>
              </a:rPr>
              <a:t>:</a:t>
            </a:r>
            <a:r>
              <a:rPr lang="ar-DZ" dirty="0">
                <a:solidFill>
                  <a:srgbClr val="FA83FD"/>
                </a:solidFill>
              </a:rPr>
              <a:t> </a:t>
            </a:r>
            <a:r>
              <a:rPr lang="ar-DZ" dirty="0"/>
              <a:t>مهمتها احداث تغييرات جدرية مثل التغير في ثقافة المنظمة </a:t>
            </a:r>
          </a:p>
          <a:p>
            <a:pPr marL="0" indent="0" algn="r" rtl="1">
              <a:buNone/>
            </a:pPr>
            <a:endParaRPr lang="fr-FR" dirty="0"/>
          </a:p>
        </p:txBody>
      </p:sp>
      <p:sp>
        <p:nvSpPr>
          <p:cNvPr id="6" name="Rectangle 5">
            <a:extLst>
              <a:ext uri="{FF2B5EF4-FFF2-40B4-BE49-F238E27FC236}">
                <a16:creationId xmlns:a16="http://schemas.microsoft.com/office/drawing/2014/main" id="{57716BD0-1D13-45F7-B167-29B3A93E57C9}"/>
              </a:ext>
            </a:extLst>
          </p:cNvPr>
          <p:cNvSpPr/>
          <p:nvPr/>
        </p:nvSpPr>
        <p:spPr>
          <a:xfrm>
            <a:off x="7141634" y="3020499"/>
            <a:ext cx="2507674" cy="77544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dirty="0"/>
              <a:t>فريق التحسين تهدف الى تحسين إجراءات العمل</a:t>
            </a:r>
            <a:r>
              <a:rPr lang="ar-DZ" dirty="0"/>
              <a:t> </a:t>
            </a:r>
            <a:endParaRPr lang="fr-FR" dirty="0"/>
          </a:p>
        </p:txBody>
      </p:sp>
      <p:sp>
        <p:nvSpPr>
          <p:cNvPr id="7" name="Rectangle 6">
            <a:extLst>
              <a:ext uri="{FF2B5EF4-FFF2-40B4-BE49-F238E27FC236}">
                <a16:creationId xmlns:a16="http://schemas.microsoft.com/office/drawing/2014/main" id="{015989DE-17C0-41D8-8A6F-B851F05B3368}"/>
              </a:ext>
            </a:extLst>
          </p:cNvPr>
          <p:cNvSpPr/>
          <p:nvPr/>
        </p:nvSpPr>
        <p:spPr>
          <a:xfrm>
            <a:off x="4658654" y="3027222"/>
            <a:ext cx="1939636"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000" dirty="0"/>
              <a:t>العمل و الأهداف</a:t>
            </a:r>
            <a:r>
              <a:rPr lang="ar-DZ" dirty="0"/>
              <a:t> </a:t>
            </a:r>
            <a:endParaRPr lang="fr-FR" dirty="0"/>
          </a:p>
        </p:txBody>
      </p:sp>
      <p:sp>
        <p:nvSpPr>
          <p:cNvPr id="8" name="Rectangle 7">
            <a:extLst>
              <a:ext uri="{FF2B5EF4-FFF2-40B4-BE49-F238E27FC236}">
                <a16:creationId xmlns:a16="http://schemas.microsoft.com/office/drawing/2014/main" id="{12A42EBC-B743-4E2D-AE14-0AB4171B62ED}"/>
              </a:ext>
            </a:extLst>
          </p:cNvPr>
          <p:cNvSpPr/>
          <p:nvPr/>
        </p:nvSpPr>
        <p:spPr>
          <a:xfrm>
            <a:off x="1408112" y="3048000"/>
            <a:ext cx="2507673"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000" dirty="0"/>
              <a:t>فريق انجاز المهام تهتم بالخدمات الجديدة او المعقدة </a:t>
            </a:r>
            <a:endParaRPr lang="fr-FR" sz="2000" dirty="0"/>
          </a:p>
        </p:txBody>
      </p:sp>
      <p:sp>
        <p:nvSpPr>
          <p:cNvPr id="9" name="Rectangle 8">
            <a:extLst>
              <a:ext uri="{FF2B5EF4-FFF2-40B4-BE49-F238E27FC236}">
                <a16:creationId xmlns:a16="http://schemas.microsoft.com/office/drawing/2014/main" id="{680C27DC-5E57-4ECF-8E7B-B69BFEDAA649}"/>
              </a:ext>
            </a:extLst>
          </p:cNvPr>
          <p:cNvSpPr/>
          <p:nvPr/>
        </p:nvSpPr>
        <p:spPr>
          <a:xfrm>
            <a:off x="7141634" y="3984816"/>
            <a:ext cx="2507674" cy="6619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dirty="0"/>
              <a:t>فرق دائمة  تبقى ببقاء المنظمة </a:t>
            </a:r>
            <a:endParaRPr lang="fr-FR" sz="2000" dirty="0"/>
          </a:p>
        </p:txBody>
      </p:sp>
      <p:sp>
        <p:nvSpPr>
          <p:cNvPr id="10" name="Rectangle 9">
            <a:extLst>
              <a:ext uri="{FF2B5EF4-FFF2-40B4-BE49-F238E27FC236}">
                <a16:creationId xmlns:a16="http://schemas.microsoft.com/office/drawing/2014/main" id="{44E5F082-E0B1-4798-A481-67F3343B078E}"/>
              </a:ext>
            </a:extLst>
          </p:cNvPr>
          <p:cNvSpPr/>
          <p:nvPr/>
        </p:nvSpPr>
        <p:spPr>
          <a:xfrm>
            <a:off x="4606764" y="4086270"/>
            <a:ext cx="1939636" cy="6063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000" dirty="0"/>
              <a:t>الوقت</a:t>
            </a:r>
            <a:r>
              <a:rPr lang="ar-DZ" dirty="0"/>
              <a:t> </a:t>
            </a:r>
            <a:endParaRPr lang="fr-FR" dirty="0"/>
          </a:p>
        </p:txBody>
      </p:sp>
      <p:sp>
        <p:nvSpPr>
          <p:cNvPr id="11" name="Rectangle 10">
            <a:extLst>
              <a:ext uri="{FF2B5EF4-FFF2-40B4-BE49-F238E27FC236}">
                <a16:creationId xmlns:a16="http://schemas.microsoft.com/office/drawing/2014/main" id="{5A87EA20-1F17-4C7F-82A3-B5DC2CAA6CC8}"/>
              </a:ext>
            </a:extLst>
          </p:cNvPr>
          <p:cNvSpPr/>
          <p:nvPr/>
        </p:nvSpPr>
        <p:spPr>
          <a:xfrm>
            <a:off x="1408111" y="4004887"/>
            <a:ext cx="2507674" cy="7619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dirty="0"/>
              <a:t>فرق مؤقتة تبقى لفترة محددة</a:t>
            </a:r>
            <a:endParaRPr lang="fr-FR" sz="2000" dirty="0"/>
          </a:p>
        </p:txBody>
      </p:sp>
      <p:sp>
        <p:nvSpPr>
          <p:cNvPr id="13" name="Rectangle 12">
            <a:extLst>
              <a:ext uri="{FF2B5EF4-FFF2-40B4-BE49-F238E27FC236}">
                <a16:creationId xmlns:a16="http://schemas.microsoft.com/office/drawing/2014/main" id="{FCC802D2-95DB-4D79-8B6E-B6D9944D0358}"/>
              </a:ext>
            </a:extLst>
          </p:cNvPr>
          <p:cNvSpPr/>
          <p:nvPr/>
        </p:nvSpPr>
        <p:spPr>
          <a:xfrm>
            <a:off x="7141634" y="5875957"/>
            <a:ext cx="2507674" cy="6002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dirty="0"/>
              <a:t>فرق متعددة الاختصاصات</a:t>
            </a:r>
            <a:endParaRPr lang="fr-FR" sz="2000" dirty="0"/>
          </a:p>
        </p:txBody>
      </p:sp>
      <p:sp>
        <p:nvSpPr>
          <p:cNvPr id="14" name="Rectangle 13">
            <a:extLst>
              <a:ext uri="{FF2B5EF4-FFF2-40B4-BE49-F238E27FC236}">
                <a16:creationId xmlns:a16="http://schemas.microsoft.com/office/drawing/2014/main" id="{28378877-EF4B-4CD2-A289-3423E3840A50}"/>
              </a:ext>
            </a:extLst>
          </p:cNvPr>
          <p:cNvSpPr/>
          <p:nvPr/>
        </p:nvSpPr>
        <p:spPr>
          <a:xfrm>
            <a:off x="4606764" y="5041843"/>
            <a:ext cx="1939636" cy="4629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dirty="0"/>
              <a:t>درجة الاستقلالية </a:t>
            </a:r>
            <a:endParaRPr lang="fr-FR" sz="2000" dirty="0"/>
          </a:p>
        </p:txBody>
      </p:sp>
      <p:sp>
        <p:nvSpPr>
          <p:cNvPr id="15" name="Rectangle 14">
            <a:extLst>
              <a:ext uri="{FF2B5EF4-FFF2-40B4-BE49-F238E27FC236}">
                <a16:creationId xmlns:a16="http://schemas.microsoft.com/office/drawing/2014/main" id="{6B4930C5-E13E-4EC2-8BD9-9C1DE905FEE2}"/>
              </a:ext>
            </a:extLst>
          </p:cNvPr>
          <p:cNvSpPr/>
          <p:nvPr/>
        </p:nvSpPr>
        <p:spPr>
          <a:xfrm>
            <a:off x="1408111" y="4857239"/>
            <a:ext cx="2507674" cy="9289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dirty="0"/>
              <a:t>فرق تنفيد يقوم الرؤساء باتخاذ القرارات و أعضاء الفريق ينفدون </a:t>
            </a:r>
            <a:endParaRPr lang="fr-FR" sz="2000" dirty="0"/>
          </a:p>
        </p:txBody>
      </p:sp>
      <p:sp>
        <p:nvSpPr>
          <p:cNvPr id="16" name="Rectangle 15">
            <a:extLst>
              <a:ext uri="{FF2B5EF4-FFF2-40B4-BE49-F238E27FC236}">
                <a16:creationId xmlns:a16="http://schemas.microsoft.com/office/drawing/2014/main" id="{AD08FD6E-28FC-476A-8BB0-40AC8E2C1B8D}"/>
              </a:ext>
            </a:extLst>
          </p:cNvPr>
          <p:cNvSpPr/>
          <p:nvPr/>
        </p:nvSpPr>
        <p:spPr>
          <a:xfrm>
            <a:off x="4658654" y="5945229"/>
            <a:ext cx="1961292" cy="530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dirty="0"/>
              <a:t>هيكل السلطة</a:t>
            </a:r>
            <a:endParaRPr lang="fr-FR" sz="2000" dirty="0"/>
          </a:p>
        </p:txBody>
      </p:sp>
      <p:sp>
        <p:nvSpPr>
          <p:cNvPr id="17" name="Rectangle 16">
            <a:extLst>
              <a:ext uri="{FF2B5EF4-FFF2-40B4-BE49-F238E27FC236}">
                <a16:creationId xmlns:a16="http://schemas.microsoft.com/office/drawing/2014/main" id="{D58DD9CF-74BC-4D6A-9645-312A28A32E2C}"/>
              </a:ext>
            </a:extLst>
          </p:cNvPr>
          <p:cNvSpPr/>
          <p:nvPr/>
        </p:nvSpPr>
        <p:spPr>
          <a:xfrm>
            <a:off x="1408111" y="5945229"/>
            <a:ext cx="2507674" cy="530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dirty="0"/>
              <a:t>فرق مختصة </a:t>
            </a:r>
            <a:endParaRPr lang="fr-FR" sz="2000" dirty="0"/>
          </a:p>
        </p:txBody>
      </p:sp>
      <p:sp>
        <p:nvSpPr>
          <p:cNvPr id="18" name="Rectangle 17">
            <a:extLst>
              <a:ext uri="{FF2B5EF4-FFF2-40B4-BE49-F238E27FC236}">
                <a16:creationId xmlns:a16="http://schemas.microsoft.com/office/drawing/2014/main" id="{DD336083-4C32-40A7-9DDA-0867AEB8FED4}"/>
              </a:ext>
            </a:extLst>
          </p:cNvPr>
          <p:cNvSpPr/>
          <p:nvPr/>
        </p:nvSpPr>
        <p:spPr>
          <a:xfrm>
            <a:off x="7141634" y="4766886"/>
            <a:ext cx="2507674" cy="9289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000" dirty="0"/>
              <a:t>فرق تدير نفسها يتمتع أعضائها بالاستقلالية في القرارات</a:t>
            </a:r>
            <a:r>
              <a:rPr lang="ar-DZ" dirty="0"/>
              <a:t> </a:t>
            </a:r>
            <a:endParaRPr lang="fr-FR" dirty="0"/>
          </a:p>
        </p:txBody>
      </p:sp>
      <p:cxnSp>
        <p:nvCxnSpPr>
          <p:cNvPr id="20" name="Connecteur droit avec flèche 19">
            <a:extLst>
              <a:ext uri="{FF2B5EF4-FFF2-40B4-BE49-F238E27FC236}">
                <a16:creationId xmlns:a16="http://schemas.microsoft.com/office/drawing/2014/main" id="{7CCC7662-2103-478A-A91A-AE375CE89D53}"/>
              </a:ext>
            </a:extLst>
          </p:cNvPr>
          <p:cNvCxnSpPr>
            <a:cxnSpLocks/>
            <a:stCxn id="7" idx="3"/>
            <a:endCxn id="6" idx="1"/>
          </p:cNvCxnSpPr>
          <p:nvPr/>
        </p:nvCxnSpPr>
        <p:spPr>
          <a:xfrm>
            <a:off x="6598290" y="3408222"/>
            <a:ext cx="543344" cy="0"/>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24" name="Connecteur droit avec flèche 23">
            <a:extLst>
              <a:ext uri="{FF2B5EF4-FFF2-40B4-BE49-F238E27FC236}">
                <a16:creationId xmlns:a16="http://schemas.microsoft.com/office/drawing/2014/main" id="{32AAE33A-92D4-4B84-BDCE-39735F4360B2}"/>
              </a:ext>
            </a:extLst>
          </p:cNvPr>
          <p:cNvCxnSpPr>
            <a:stCxn id="7" idx="1"/>
            <a:endCxn id="8" idx="3"/>
          </p:cNvCxnSpPr>
          <p:nvPr/>
        </p:nvCxnSpPr>
        <p:spPr>
          <a:xfrm flipH="1">
            <a:off x="3915785" y="3408222"/>
            <a:ext cx="742869" cy="20778"/>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26" name="Connecteur droit avec flèche 25">
            <a:extLst>
              <a:ext uri="{FF2B5EF4-FFF2-40B4-BE49-F238E27FC236}">
                <a16:creationId xmlns:a16="http://schemas.microsoft.com/office/drawing/2014/main" id="{2CE5EFBA-20FA-4ECE-B0EB-74E3F7DD308C}"/>
              </a:ext>
            </a:extLst>
          </p:cNvPr>
          <p:cNvCxnSpPr>
            <a:cxnSpLocks/>
            <a:stCxn id="10" idx="3"/>
          </p:cNvCxnSpPr>
          <p:nvPr/>
        </p:nvCxnSpPr>
        <p:spPr>
          <a:xfrm>
            <a:off x="6546400" y="4389439"/>
            <a:ext cx="595234" cy="0"/>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cxnSp>
        <p:nvCxnSpPr>
          <p:cNvPr id="29" name="Connecteur droit avec flèche 28">
            <a:extLst>
              <a:ext uri="{FF2B5EF4-FFF2-40B4-BE49-F238E27FC236}">
                <a16:creationId xmlns:a16="http://schemas.microsoft.com/office/drawing/2014/main" id="{A4397BF6-297B-4945-ABEB-A9BE88C41D52}"/>
              </a:ext>
            </a:extLst>
          </p:cNvPr>
          <p:cNvCxnSpPr>
            <a:stCxn id="10" idx="1"/>
            <a:endCxn id="11" idx="3"/>
          </p:cNvCxnSpPr>
          <p:nvPr/>
        </p:nvCxnSpPr>
        <p:spPr>
          <a:xfrm flipH="1" flipV="1">
            <a:off x="3915785" y="4385887"/>
            <a:ext cx="690979" cy="3552"/>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31" name="Connecteur droit avec flèche 30">
            <a:extLst>
              <a:ext uri="{FF2B5EF4-FFF2-40B4-BE49-F238E27FC236}">
                <a16:creationId xmlns:a16="http://schemas.microsoft.com/office/drawing/2014/main" id="{50F45A55-F194-4292-8D6D-156ECDEA091C}"/>
              </a:ext>
            </a:extLst>
          </p:cNvPr>
          <p:cNvCxnSpPr>
            <a:cxnSpLocks/>
          </p:cNvCxnSpPr>
          <p:nvPr/>
        </p:nvCxnSpPr>
        <p:spPr>
          <a:xfrm>
            <a:off x="6572345" y="5315239"/>
            <a:ext cx="665034" cy="9999"/>
          </a:xfrm>
          <a:prstGeom prst="straightConnector1">
            <a:avLst/>
          </a:prstGeom>
          <a:ln>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33" name="Connecteur droit avec flèche 32">
            <a:extLst>
              <a:ext uri="{FF2B5EF4-FFF2-40B4-BE49-F238E27FC236}">
                <a16:creationId xmlns:a16="http://schemas.microsoft.com/office/drawing/2014/main" id="{79D08812-8493-4277-8EA2-88F66DDC264A}"/>
              </a:ext>
            </a:extLst>
          </p:cNvPr>
          <p:cNvCxnSpPr>
            <a:cxnSpLocks/>
            <a:stCxn id="14" idx="1"/>
          </p:cNvCxnSpPr>
          <p:nvPr/>
        </p:nvCxnSpPr>
        <p:spPr>
          <a:xfrm flipH="1">
            <a:off x="3915785" y="5273295"/>
            <a:ext cx="690979" cy="0"/>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35" name="Connecteur droit avec flèche 34">
            <a:extLst>
              <a:ext uri="{FF2B5EF4-FFF2-40B4-BE49-F238E27FC236}">
                <a16:creationId xmlns:a16="http://schemas.microsoft.com/office/drawing/2014/main" id="{1CDD0693-15D6-4D14-84CE-4B28AFADA424}"/>
              </a:ext>
            </a:extLst>
          </p:cNvPr>
          <p:cNvCxnSpPr>
            <a:cxnSpLocks/>
            <a:endCxn id="13" idx="1"/>
          </p:cNvCxnSpPr>
          <p:nvPr/>
        </p:nvCxnSpPr>
        <p:spPr>
          <a:xfrm flipV="1">
            <a:off x="6632920" y="6176071"/>
            <a:ext cx="508714" cy="10798"/>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cxnSp>
        <p:nvCxnSpPr>
          <p:cNvPr id="37" name="Connecteur droit avec flèche 36">
            <a:extLst>
              <a:ext uri="{FF2B5EF4-FFF2-40B4-BE49-F238E27FC236}">
                <a16:creationId xmlns:a16="http://schemas.microsoft.com/office/drawing/2014/main" id="{DB6FE302-8870-4D38-BCDA-11495B1FD2C5}"/>
              </a:ext>
            </a:extLst>
          </p:cNvPr>
          <p:cNvCxnSpPr>
            <a:stCxn id="16" idx="1"/>
            <a:endCxn id="17" idx="3"/>
          </p:cNvCxnSpPr>
          <p:nvPr/>
        </p:nvCxnSpPr>
        <p:spPr>
          <a:xfrm flipH="1">
            <a:off x="3915785" y="6210707"/>
            <a:ext cx="742869" cy="0"/>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0423915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BAC85-6DDF-48BE-82B5-E73281C0BF02}"/>
              </a:ext>
            </a:extLst>
          </p:cNvPr>
          <p:cNvSpPr>
            <a:spLocks noGrp="1"/>
          </p:cNvSpPr>
          <p:nvPr>
            <p:ph type="title"/>
          </p:nvPr>
        </p:nvSpPr>
        <p:spPr>
          <a:xfrm>
            <a:off x="646111" y="452718"/>
            <a:ext cx="9509271" cy="669500"/>
          </a:xfrm>
        </p:spPr>
        <p:txBody>
          <a:bodyPr/>
          <a:lstStyle/>
          <a:p>
            <a:pPr algn="r" rtl="1"/>
            <a:r>
              <a:rPr lang="ar-DZ" sz="3200" dirty="0">
                <a:solidFill>
                  <a:schemeClr val="tx1"/>
                </a:solidFill>
              </a:rPr>
              <a:t>المطلب </a:t>
            </a:r>
            <a:r>
              <a:rPr lang="ar-DZ" sz="3200" dirty="0">
                <a:solidFill>
                  <a:schemeClr val="tx1"/>
                </a:solidFill>
                <a:effectLst>
                  <a:outerShdw blurRad="38100" dist="38100" dir="2700000" algn="tl">
                    <a:srgbClr val="000000">
                      <a:alpha val="43137"/>
                    </a:srgbClr>
                  </a:outerShdw>
                </a:effectLst>
              </a:rPr>
              <a:t>الرابع</a:t>
            </a:r>
            <a:r>
              <a:rPr lang="ar-DZ" sz="3200" dirty="0">
                <a:solidFill>
                  <a:schemeClr val="tx1"/>
                </a:solidFill>
              </a:rPr>
              <a:t> </a:t>
            </a:r>
            <a:r>
              <a:rPr lang="fr-FR" sz="3200" dirty="0">
                <a:solidFill>
                  <a:schemeClr val="tx1"/>
                </a:solidFill>
              </a:rPr>
              <a:t>:</a:t>
            </a:r>
            <a:r>
              <a:rPr lang="ar-DZ" sz="3200" dirty="0">
                <a:solidFill>
                  <a:schemeClr val="tx1"/>
                </a:solidFill>
              </a:rPr>
              <a:t> مراحل بناء فريق عمل المشروع</a:t>
            </a:r>
            <a:endParaRPr lang="fr-FR" sz="3200" dirty="0">
              <a:solidFill>
                <a:schemeClr val="tx1"/>
              </a:solidFill>
            </a:endParaRPr>
          </a:p>
        </p:txBody>
      </p:sp>
      <p:sp>
        <p:nvSpPr>
          <p:cNvPr id="3" name="Espace réservé du contenu 2">
            <a:extLst>
              <a:ext uri="{FF2B5EF4-FFF2-40B4-BE49-F238E27FC236}">
                <a16:creationId xmlns:a16="http://schemas.microsoft.com/office/drawing/2014/main" id="{A9417640-1649-4DD6-8C4F-3341CC4B6975}"/>
              </a:ext>
            </a:extLst>
          </p:cNvPr>
          <p:cNvSpPr>
            <a:spLocks noGrp="1"/>
          </p:cNvSpPr>
          <p:nvPr>
            <p:ph idx="1"/>
          </p:nvPr>
        </p:nvSpPr>
        <p:spPr>
          <a:xfrm>
            <a:off x="304801" y="1371600"/>
            <a:ext cx="10058400" cy="4876800"/>
          </a:xfrm>
        </p:spPr>
        <p:txBody>
          <a:bodyPr>
            <a:normAutofit/>
          </a:bodyPr>
          <a:lstStyle/>
          <a:p>
            <a:pPr algn="r" rtl="1"/>
            <a:r>
              <a:rPr lang="ar-DZ" sz="2400" b="1" dirty="0"/>
              <a:t>المرحلة الأولى</a:t>
            </a:r>
            <a:r>
              <a:rPr lang="fr-FR" sz="2400" b="1" dirty="0"/>
              <a:t>:</a:t>
            </a:r>
            <a:r>
              <a:rPr lang="ar-DZ" sz="2400" b="1" dirty="0"/>
              <a:t> </a:t>
            </a:r>
            <a:r>
              <a:rPr lang="ar-DZ" sz="2400" b="1" dirty="0">
                <a:solidFill>
                  <a:srgbClr val="FFFF00"/>
                </a:solidFill>
              </a:rPr>
              <a:t>مرحلة التشكيل </a:t>
            </a:r>
          </a:p>
          <a:p>
            <a:pPr algn="r" rtl="1"/>
            <a:r>
              <a:rPr lang="ar-DZ" sz="2400" dirty="0"/>
              <a:t>ظهور الحاجة الى تكوين فريق العمل </a:t>
            </a:r>
            <a:endParaRPr lang="ar-DZ" sz="2400" b="1" dirty="0">
              <a:solidFill>
                <a:srgbClr val="FFFF00"/>
              </a:solidFill>
            </a:endParaRPr>
          </a:p>
          <a:p>
            <a:pPr algn="r" rtl="1"/>
            <a:r>
              <a:rPr lang="ar-DZ" sz="2400" dirty="0"/>
              <a:t>في هده المرحلة  يشعر الافراد بالإثارة او التفاؤل او الشك الو القلق </a:t>
            </a:r>
          </a:p>
          <a:p>
            <a:pPr algn="r" rtl="1"/>
            <a:r>
              <a:rPr lang="ar-DZ" sz="2400" dirty="0"/>
              <a:t>في هده المرحلة تحدد الأهداف و تقرر كيفية القيام بها </a:t>
            </a:r>
          </a:p>
          <a:p>
            <a:pPr algn="r" rtl="1"/>
            <a:r>
              <a:rPr lang="ar-DZ" sz="2400" dirty="0"/>
              <a:t>تكون اهداف المشروع موضع التساؤل و النقاش </a:t>
            </a:r>
          </a:p>
          <a:p>
            <a:pPr algn="r" rtl="1"/>
            <a:r>
              <a:rPr lang="ar-DZ" sz="2400" dirty="0"/>
              <a:t>يبدل الفريق جهدا كبيرا على التنظيم و التدريب </a:t>
            </a:r>
          </a:p>
          <a:p>
            <a:pPr algn="r" rtl="1"/>
            <a:r>
              <a:rPr lang="ar-DZ" sz="2400" dirty="0"/>
              <a:t>اعداد ما يسمى بعقد الالتزام الدي يشكل مرجعية للفريق</a:t>
            </a:r>
            <a:endParaRPr lang="fr-FR" sz="2400" dirty="0"/>
          </a:p>
          <a:p>
            <a:pPr algn="r" rtl="1"/>
            <a:r>
              <a:rPr lang="ar-DZ" sz="2400" dirty="0"/>
              <a:t>في هده المرحلة تبدء عملية تعرف أعضاء الفريق على بعضهم البعض وبناء الثقة بينهم </a:t>
            </a:r>
          </a:p>
          <a:p>
            <a:pPr algn="r" rtl="1"/>
            <a:endParaRPr lang="ar-DZ" sz="2400" dirty="0"/>
          </a:p>
          <a:p>
            <a:pPr marL="0" indent="0" algn="r" rtl="1">
              <a:buNone/>
            </a:pPr>
            <a:endParaRPr lang="ar-DZ" sz="2800" dirty="0"/>
          </a:p>
          <a:p>
            <a:pPr algn="r" rtl="1"/>
            <a:endParaRPr lang="ar-DZ" dirty="0"/>
          </a:p>
          <a:p>
            <a:pPr marL="0" indent="0" algn="r" rtl="1">
              <a:buNone/>
            </a:pPr>
            <a:endParaRPr lang="ar-DZ" dirty="0"/>
          </a:p>
        </p:txBody>
      </p:sp>
      <p:pic>
        <p:nvPicPr>
          <p:cNvPr id="5" name="Image 4">
            <a:extLst>
              <a:ext uri="{FF2B5EF4-FFF2-40B4-BE49-F238E27FC236}">
                <a16:creationId xmlns:a16="http://schemas.microsoft.com/office/drawing/2014/main" id="{52A8189F-2932-4919-B1C4-6DDD073FD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94" y="2619176"/>
            <a:ext cx="2564229" cy="1765643"/>
          </a:xfrm>
          <a:prstGeom prst="rect">
            <a:avLst/>
          </a:prstGeom>
        </p:spPr>
      </p:pic>
      <p:sp>
        <p:nvSpPr>
          <p:cNvPr id="4" name="Rectangle 3">
            <a:extLst>
              <a:ext uri="{FF2B5EF4-FFF2-40B4-BE49-F238E27FC236}">
                <a16:creationId xmlns:a16="http://schemas.microsoft.com/office/drawing/2014/main" id="{A58635EB-F2BF-440E-96BE-53B84B7E08E4}"/>
              </a:ext>
            </a:extLst>
          </p:cNvPr>
          <p:cNvSpPr/>
          <p:nvPr/>
        </p:nvSpPr>
        <p:spPr>
          <a:xfrm>
            <a:off x="331305" y="2388816"/>
            <a:ext cx="2796209" cy="2226365"/>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Tree>
    <p:extLst>
      <p:ext uri="{BB962C8B-B14F-4D97-AF65-F5344CB8AC3E}">
        <p14:creationId xmlns:p14="http://schemas.microsoft.com/office/powerpoint/2010/main" val="2135210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BF4F7F5-0286-41FD-8AB1-422A6E3BBA7F}"/>
              </a:ext>
            </a:extLst>
          </p:cNvPr>
          <p:cNvSpPr>
            <a:spLocks noGrp="1"/>
          </p:cNvSpPr>
          <p:nvPr>
            <p:ph idx="1"/>
          </p:nvPr>
        </p:nvSpPr>
        <p:spPr>
          <a:xfrm>
            <a:off x="1103313" y="595746"/>
            <a:ext cx="8858106" cy="5652654"/>
          </a:xfrm>
        </p:spPr>
        <p:txBody>
          <a:bodyPr>
            <a:normAutofit lnSpcReduction="10000"/>
          </a:bodyPr>
          <a:lstStyle/>
          <a:p>
            <a:pPr algn="r" rtl="1"/>
            <a:r>
              <a:rPr lang="ar-DZ" sz="2400" b="1" dirty="0"/>
              <a:t>المرحلة الثانية </a:t>
            </a:r>
            <a:r>
              <a:rPr lang="fr-FR" sz="2400" b="1" dirty="0"/>
              <a:t>:</a:t>
            </a:r>
            <a:r>
              <a:rPr lang="ar-DZ" sz="2400" b="1" dirty="0"/>
              <a:t> </a:t>
            </a:r>
            <a:r>
              <a:rPr lang="ar-DZ" sz="2400" b="1" dirty="0">
                <a:solidFill>
                  <a:srgbClr val="FFFF00"/>
                </a:solidFill>
              </a:rPr>
              <a:t>مرحلة العصف </a:t>
            </a:r>
            <a:r>
              <a:rPr lang="fr-FR" sz="2400" b="1" dirty="0"/>
              <a:t>)</a:t>
            </a:r>
            <a:r>
              <a:rPr lang="ar-DZ" sz="2400" b="1" dirty="0"/>
              <a:t>تحديد الادوار و المهام</a:t>
            </a:r>
            <a:r>
              <a:rPr lang="fr-FR" sz="2400" b="1" dirty="0"/>
              <a:t>(</a:t>
            </a:r>
            <a:endParaRPr lang="ar-DZ" sz="2400" b="1" dirty="0"/>
          </a:p>
          <a:p>
            <a:pPr algn="r" rtl="1"/>
            <a:r>
              <a:rPr lang="ar-DZ" sz="2400" dirty="0"/>
              <a:t>يبدا العاملون في التحقق من حجم العمل الملقى على عاتقهم </a:t>
            </a:r>
          </a:p>
          <a:p>
            <a:pPr algn="r" rtl="1"/>
            <a:r>
              <a:rPr lang="ar-DZ" sz="2400" dirty="0"/>
              <a:t>يتكون الضغط و يميلون هنا الى التذمر و الإحساس بالتعب </a:t>
            </a:r>
          </a:p>
          <a:p>
            <a:pPr algn="r" rtl="1"/>
            <a:r>
              <a:rPr lang="ar-DZ" sz="2400" dirty="0"/>
              <a:t>يعتمد العاملون بشكل أساسي في اداء العمل على خبراتهم </a:t>
            </a:r>
          </a:p>
          <a:p>
            <a:pPr algn="r" rtl="1"/>
            <a:r>
              <a:rPr lang="ar-DZ" sz="2400" dirty="0"/>
              <a:t>يجب على قائد الفريق التحلي بالمرونة في العمل  (العمل بهدف )</a:t>
            </a:r>
          </a:p>
          <a:p>
            <a:pPr algn="r" rtl="1"/>
            <a:r>
              <a:rPr lang="ar-DZ" sz="2400" b="1" dirty="0"/>
              <a:t>المرحلة الثالثة </a:t>
            </a:r>
            <a:r>
              <a:rPr lang="fr-FR" sz="2400" b="1" dirty="0"/>
              <a:t>:</a:t>
            </a:r>
            <a:r>
              <a:rPr lang="ar-DZ" sz="2400" b="1" dirty="0">
                <a:solidFill>
                  <a:srgbClr val="FFFF00"/>
                </a:solidFill>
              </a:rPr>
              <a:t>مرحلة التطبيع</a:t>
            </a:r>
            <a:r>
              <a:rPr lang="ar-DZ" sz="2400" dirty="0"/>
              <a:t> </a:t>
            </a:r>
          </a:p>
          <a:p>
            <a:pPr algn="r" rtl="1"/>
            <a:r>
              <a:rPr lang="ar-DZ" sz="2400" dirty="0"/>
              <a:t>يبدا أعضاء الفريق في التعود على بعضهم و الميل للعمل مع بعض </a:t>
            </a:r>
          </a:p>
          <a:p>
            <a:pPr algn="r" rtl="1"/>
            <a:r>
              <a:rPr lang="ar-DZ" sz="2400" dirty="0"/>
              <a:t>يقل مستوى الصراع لمصلحة التعاون فيما بينهم </a:t>
            </a:r>
          </a:p>
          <a:p>
            <a:pPr algn="r" rtl="1"/>
            <a:r>
              <a:rPr lang="ar-DZ" sz="2400" dirty="0"/>
              <a:t>يبدا الفريق بالتماسك</a:t>
            </a:r>
          </a:p>
          <a:p>
            <a:pPr algn="r" rtl="1"/>
            <a:r>
              <a:rPr lang="ar-DZ" sz="2400" dirty="0"/>
              <a:t>يظهر النقد البناء كسلوك طبيعي في التعاون بين أعضاء الفريق </a:t>
            </a:r>
          </a:p>
          <a:p>
            <a:pPr algn="r" rtl="1"/>
            <a:r>
              <a:rPr lang="ar-DZ" sz="2400" dirty="0"/>
              <a:t>يبدل العاملون مزيدا من الوقت و الطاقة للتركيز على الأهداف </a:t>
            </a:r>
          </a:p>
          <a:p>
            <a:pPr algn="r" rtl="1"/>
            <a:r>
              <a:rPr lang="ar-DZ" sz="2400" dirty="0"/>
              <a:t>يبدا التقدم في انجاز المشروع  </a:t>
            </a:r>
          </a:p>
          <a:p>
            <a:pPr algn="r" rtl="1"/>
            <a:endParaRPr lang="ar-DZ" sz="2400" dirty="0"/>
          </a:p>
          <a:p>
            <a:pPr marL="0" indent="0" algn="r" rtl="1">
              <a:buNone/>
            </a:pPr>
            <a:endParaRPr lang="ar-DZ" dirty="0"/>
          </a:p>
        </p:txBody>
      </p:sp>
    </p:spTree>
    <p:extLst>
      <p:ext uri="{BB962C8B-B14F-4D97-AF65-F5344CB8AC3E}">
        <p14:creationId xmlns:p14="http://schemas.microsoft.com/office/powerpoint/2010/main" val="2173307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0F33B6E-0F02-4682-B17B-978647A88140}"/>
              </a:ext>
            </a:extLst>
          </p:cNvPr>
          <p:cNvSpPr>
            <a:spLocks noGrp="1"/>
          </p:cNvSpPr>
          <p:nvPr>
            <p:ph idx="1"/>
          </p:nvPr>
        </p:nvSpPr>
        <p:spPr>
          <a:xfrm>
            <a:off x="1103312" y="484910"/>
            <a:ext cx="8830397" cy="5763490"/>
          </a:xfrm>
        </p:spPr>
        <p:txBody>
          <a:bodyPr/>
          <a:lstStyle/>
          <a:p>
            <a:pPr algn="r" rtl="1"/>
            <a:r>
              <a:rPr lang="ar-DZ" sz="2400" b="1" dirty="0"/>
              <a:t>المرحلة الرابعة </a:t>
            </a:r>
            <a:r>
              <a:rPr lang="fr-FR" sz="2400" b="1" dirty="0"/>
              <a:t>:</a:t>
            </a:r>
            <a:r>
              <a:rPr lang="ar-DZ" sz="2400" b="1" dirty="0">
                <a:solidFill>
                  <a:srgbClr val="FFFF00"/>
                </a:solidFill>
              </a:rPr>
              <a:t>مرحلة الإنجاز </a:t>
            </a:r>
            <a:r>
              <a:rPr lang="fr-FR" sz="2400" b="1" dirty="0"/>
              <a:t>)</a:t>
            </a:r>
            <a:r>
              <a:rPr lang="ar-DZ" sz="2400" b="1" dirty="0"/>
              <a:t>أداء او العمل</a:t>
            </a:r>
            <a:r>
              <a:rPr lang="fr-FR" sz="2400" b="1" dirty="0"/>
              <a:t>(</a:t>
            </a:r>
            <a:endParaRPr lang="ar-DZ" sz="2400" b="1" dirty="0"/>
          </a:p>
          <a:p>
            <a:pPr algn="r" rtl="1"/>
            <a:r>
              <a:rPr lang="ar-DZ" sz="2400" dirty="0"/>
              <a:t>تبدا علاقة أعضاء الفريق بالاستقرار </a:t>
            </a:r>
          </a:p>
          <a:p>
            <a:pPr algn="r" rtl="1"/>
            <a:r>
              <a:rPr lang="ar-DZ" sz="2400" dirty="0"/>
              <a:t>تكون توقعاتهم من المشروع مرتفعة في مرحلة النضج </a:t>
            </a:r>
          </a:p>
          <a:p>
            <a:pPr algn="r" rtl="1"/>
            <a:r>
              <a:rPr lang="ar-DZ" sz="2400" dirty="0"/>
              <a:t>يبدا الأداء في الارتفاع و تحقيق الإنجاز عن طريق تشخيص المشكلات وحلها </a:t>
            </a:r>
          </a:p>
          <a:p>
            <a:pPr algn="r" rtl="1"/>
            <a:r>
              <a:rPr lang="ar-DZ" sz="2400" dirty="0"/>
              <a:t>وضوح الأدوار للعاملين و تسارع التقدم نحو تحقيق اهداف المشروع </a:t>
            </a:r>
          </a:p>
          <a:p>
            <a:pPr algn="r" rtl="1"/>
            <a:r>
              <a:rPr lang="ar-DZ" sz="2400" b="1" dirty="0"/>
              <a:t>المرحلة الخامسة </a:t>
            </a:r>
            <a:r>
              <a:rPr lang="fr-FR" sz="2400" b="1" dirty="0"/>
              <a:t>:</a:t>
            </a:r>
            <a:r>
              <a:rPr lang="ar-DZ" sz="2400" b="1" dirty="0">
                <a:solidFill>
                  <a:srgbClr val="FFFF00"/>
                </a:solidFill>
              </a:rPr>
              <a:t>الانتهاء او التفكيك</a:t>
            </a:r>
          </a:p>
          <a:p>
            <a:pPr algn="r" rtl="1"/>
            <a:r>
              <a:rPr lang="ar-DZ" sz="2400" dirty="0"/>
              <a:t>يتم تقييم الأداء </a:t>
            </a:r>
          </a:p>
          <a:p>
            <a:pPr algn="r" rtl="1"/>
            <a:r>
              <a:rPr lang="ar-DZ" sz="2400" dirty="0"/>
              <a:t>يظهر الفريق شجاعته ويشعر بالرضا عن العمل كفريق </a:t>
            </a:r>
          </a:p>
          <a:p>
            <a:pPr algn="r" rtl="1"/>
            <a:r>
              <a:rPr lang="ar-DZ" sz="2400" dirty="0"/>
              <a:t>تحديد الدروس المستفادة و تحديد مدى مساهمة الفريق في إنجاح المشروع </a:t>
            </a:r>
          </a:p>
          <a:p>
            <a:pPr algn="r" rtl="1"/>
            <a:r>
              <a:rPr lang="ar-DZ" sz="2400" dirty="0"/>
              <a:t>المساهمة في تحقيق اهداف المنظمة الام و غالبا ما تكون في مرحلة انهاء وتسليم المشروع بعد اكماله </a:t>
            </a:r>
          </a:p>
          <a:p>
            <a:pPr algn="r" rtl="1"/>
            <a:r>
              <a:rPr lang="ar-DZ" sz="2400" dirty="0"/>
              <a:t>يعمل مدير المشروع على توزيع مكافئات حسن الاداء </a:t>
            </a:r>
          </a:p>
          <a:p>
            <a:pPr algn="r" rtl="1"/>
            <a:endParaRPr lang="fr-FR" dirty="0"/>
          </a:p>
        </p:txBody>
      </p:sp>
    </p:spTree>
    <p:extLst>
      <p:ext uri="{BB962C8B-B14F-4D97-AF65-F5344CB8AC3E}">
        <p14:creationId xmlns:p14="http://schemas.microsoft.com/office/powerpoint/2010/main" val="950621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1111</TotalTime>
  <Words>1516</Words>
  <Application>Microsoft Office PowerPoint</Application>
  <PresentationFormat>Grand écran</PresentationFormat>
  <Paragraphs>152</Paragraphs>
  <Slides>17</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Century Gothic</vt:lpstr>
      <vt:lpstr>Wingdings 3</vt:lpstr>
      <vt:lpstr>Ion</vt:lpstr>
      <vt:lpstr>       :عنوان البحث </vt:lpstr>
      <vt:lpstr>خطة البحث:  </vt:lpstr>
      <vt:lpstr>   : المقدمة  </vt:lpstr>
      <vt:lpstr>المبحث الأول:  ماهية فريق عمل المشروع   المطلب الأول:  تعريف فريق عمل المشروع </vt:lpstr>
      <vt:lpstr>المطلب الثاني: عناصر فريق عمل المشروع</vt:lpstr>
      <vt:lpstr>المطلب الثالث : أنواع فريق عمل المشروع </vt:lpstr>
      <vt:lpstr>المطلب الرابع : مراحل بناء فريق عمل المشروع</vt:lpstr>
      <vt:lpstr>Présentation PowerPoint</vt:lpstr>
      <vt:lpstr>Présentation PowerPoint</vt:lpstr>
      <vt:lpstr>Présentation PowerPoint</vt:lpstr>
      <vt:lpstr>المبحث الثاني :عموميات حول فريق عمل المشروع المطلب الأول : خصائص فريق عمل المشروع  </vt:lpstr>
      <vt:lpstr>Présentation PowerPoint</vt:lpstr>
      <vt:lpstr>المطلب الثاني: مهام فريق عمل المشروع  </vt:lpstr>
      <vt:lpstr>المطلب الثالث: أهمية فريق عمل المشروع </vt:lpstr>
      <vt:lpstr> المطلب الرابع:كيفية اعداد فريق ناجح  </vt:lpstr>
      <vt:lpstr>الخاتمة:    </vt:lpstr>
      <vt:lpstr>قائمة المراجع: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البحث</dc:title>
  <dc:creator>Snow</dc:creator>
  <cp:lastModifiedBy>Snow</cp:lastModifiedBy>
  <cp:revision>86</cp:revision>
  <dcterms:created xsi:type="dcterms:W3CDTF">2022-10-26T20:39:15Z</dcterms:created>
  <dcterms:modified xsi:type="dcterms:W3CDTF">2022-11-10T17:28:52Z</dcterms:modified>
</cp:coreProperties>
</file>