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56" r:id="rId2"/>
    <p:sldId id="317" r:id="rId3"/>
    <p:sldId id="257" r:id="rId4"/>
    <p:sldId id="258" r:id="rId5"/>
    <p:sldId id="259" r:id="rId6"/>
    <p:sldId id="260" r:id="rId7"/>
    <p:sldId id="261" r:id="rId8"/>
    <p:sldId id="262" r:id="rId9"/>
    <p:sldId id="263" r:id="rId10"/>
    <p:sldId id="318" r:id="rId11"/>
    <p:sldId id="319" r:id="rId12"/>
    <p:sldId id="264" r:id="rId13"/>
    <p:sldId id="265" r:id="rId14"/>
    <p:sldId id="266" r:id="rId15"/>
    <p:sldId id="267" r:id="rId16"/>
    <p:sldId id="268" r:id="rId17"/>
    <p:sldId id="269" r:id="rId18"/>
    <p:sldId id="270" r:id="rId19"/>
    <p:sldId id="271" r:id="rId20"/>
    <p:sldId id="272" r:id="rId21"/>
    <p:sldId id="322" r:id="rId22"/>
    <p:sldId id="273" r:id="rId23"/>
    <p:sldId id="274" r:id="rId24"/>
    <p:sldId id="275" r:id="rId25"/>
    <p:sldId id="276" r:id="rId26"/>
    <p:sldId id="277" r:id="rId27"/>
    <p:sldId id="320"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7" r:id="rId47"/>
    <p:sldId id="324" r:id="rId48"/>
    <p:sldId id="296" r:id="rId49"/>
    <p:sldId id="298" r:id="rId50"/>
    <p:sldId id="323" r:id="rId51"/>
    <p:sldId id="299" r:id="rId52"/>
    <p:sldId id="316" r:id="rId53"/>
    <p:sldId id="300" r:id="rId54"/>
    <p:sldId id="301" r:id="rId55"/>
    <p:sldId id="302" r:id="rId56"/>
    <p:sldId id="303" r:id="rId57"/>
    <p:sldId id="304" r:id="rId58"/>
    <p:sldId id="321" r:id="rId59"/>
    <p:sldId id="306" r:id="rId60"/>
    <p:sldId id="307" r:id="rId61"/>
    <p:sldId id="308" r:id="rId62"/>
    <p:sldId id="309" r:id="rId63"/>
    <p:sldId id="310" r:id="rId64"/>
    <p:sldId id="311" r:id="rId65"/>
    <p:sldId id="312" r:id="rId66"/>
    <p:sldId id="313" r:id="rId67"/>
    <p:sldId id="314" r:id="rId68"/>
    <p:sldId id="305" r:id="rId6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4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01B25-4DFB-42AE-B06F-BDE911D28F63}" type="datetimeFigureOut">
              <a:rPr lang="fr-FR" smtClean="0"/>
              <a:pPr/>
              <a:t>15/06/2019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4FDA4-11EE-486E-8DDE-054A8022860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104FDA4-11EE-486E-8DDE-054A80228602}" type="slidenum">
              <a:rPr lang="fr-FR" smtClean="0"/>
              <a:pPr/>
              <a:t>18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104FDA4-11EE-486E-8DDE-054A80228602}" type="slidenum">
              <a:rPr lang="fr-FR" smtClean="0"/>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AA309A6D-C09C-4548-B29A-6CF363A7E532}" type="datetimeFigureOut">
              <a:rPr lang="fr-FR" smtClean="0"/>
              <a:pPr/>
              <a:t>15/06/2019</a:t>
            </a:fld>
            <a:endParaRPr lang="fr-BE" dirty="0"/>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BE" dirty="0"/>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15/06/2019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15/06/2019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AA309A6D-C09C-4548-B29A-6CF363A7E532}" type="datetimeFigureOut">
              <a:rPr lang="fr-FR" smtClean="0"/>
              <a:pPr/>
              <a:t>15/06/2019</a:t>
            </a:fld>
            <a:endParaRPr lang="fr-BE" dirty="0"/>
          </a:p>
        </p:txBody>
      </p:sp>
      <p:sp>
        <p:nvSpPr>
          <p:cNvPr id="5" name="Espace réservé du pied de page 4"/>
          <p:cNvSpPr>
            <a:spLocks noGrp="1"/>
          </p:cNvSpPr>
          <p:nvPr>
            <p:ph type="ftr" sz="quarter" idx="11"/>
          </p:nvPr>
        </p:nvSpPr>
        <p:spPr>
          <a:xfrm>
            <a:off x="457200" y="6480969"/>
            <a:ext cx="4260056" cy="300831"/>
          </a:xfrm>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e la date 3"/>
          <p:cNvSpPr>
            <a:spLocks noGrp="1"/>
          </p:cNvSpPr>
          <p:nvPr>
            <p:ph type="dt" sz="half" idx="10"/>
          </p:nvPr>
        </p:nvSpPr>
        <p:spPr>
          <a:xfrm>
            <a:off x="6955632" y="6477000"/>
            <a:ext cx="2133600" cy="304800"/>
          </a:xfrm>
        </p:spPr>
        <p:txBody>
          <a:bodyPr/>
          <a:lstStyle/>
          <a:p>
            <a:fld id="{AA309A6D-C09C-4548-B29A-6CF363A7E532}" type="datetimeFigureOut">
              <a:rPr lang="fr-FR" smtClean="0"/>
              <a:pPr/>
              <a:t>15/06/2019</a:t>
            </a:fld>
            <a:endParaRPr lang="fr-BE" dirty="0"/>
          </a:p>
        </p:txBody>
      </p:sp>
      <p:sp>
        <p:nvSpPr>
          <p:cNvPr id="5" name="Espace réservé du pied de page 4"/>
          <p:cNvSpPr>
            <a:spLocks noGrp="1"/>
          </p:cNvSpPr>
          <p:nvPr>
            <p:ph type="ftr" sz="quarter" idx="11"/>
          </p:nvPr>
        </p:nvSpPr>
        <p:spPr>
          <a:xfrm>
            <a:off x="2619376" y="6480969"/>
            <a:ext cx="4260056" cy="300831"/>
          </a:xfrm>
        </p:spPr>
        <p:txBody>
          <a:bodyPr/>
          <a:lstStyle/>
          <a:p>
            <a:endParaRPr lang="fr-BE" dirty="0"/>
          </a:p>
        </p:txBody>
      </p:sp>
      <p:sp>
        <p:nvSpPr>
          <p:cNvPr id="6" name="Espace réservé du numéro de diapositive 5"/>
          <p:cNvSpPr>
            <a:spLocks noGrp="1"/>
          </p:cNvSpPr>
          <p:nvPr>
            <p:ph type="sldNum" sz="quarter" idx="12"/>
          </p:nvPr>
        </p:nvSpPr>
        <p:spPr>
          <a:xfrm>
            <a:off x="8451056" y="809624"/>
            <a:ext cx="502920" cy="300831"/>
          </a:xfrm>
        </p:spPr>
        <p:txBody>
          <a:bodyPr/>
          <a:lstStyle/>
          <a:p>
            <a:fld id="{CF4668DC-857F-487D-BFFA-8C0CA5037977}" type="slidenum">
              <a:rPr lang="fr-BE" smtClean="0"/>
              <a:pPr/>
              <a:t>‹N°›</a:t>
            </a:fld>
            <a:endParaRPr lang="fr-BE" dirty="0"/>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AA309A6D-C09C-4548-B29A-6CF363A7E532}" type="datetimeFigureOut">
              <a:rPr lang="fr-FR" smtClean="0"/>
              <a:pPr/>
              <a:t>15/06/2019</a:t>
            </a:fld>
            <a:endParaRPr lang="fr-BE" dirty="0"/>
          </a:p>
        </p:txBody>
      </p:sp>
      <p:sp>
        <p:nvSpPr>
          <p:cNvPr id="6" name="Espace réservé du pied de page 5"/>
          <p:cNvSpPr>
            <a:spLocks noGrp="1"/>
          </p:cNvSpPr>
          <p:nvPr>
            <p:ph type="ftr" sz="quarter" idx="11"/>
          </p:nvPr>
        </p:nvSpPr>
        <p:spPr>
          <a:xfrm>
            <a:off x="457200" y="6480969"/>
            <a:ext cx="4260056" cy="301752"/>
          </a:xfrm>
        </p:spPr>
        <p:txBody>
          <a:bodyPr/>
          <a:lstStyle/>
          <a:p>
            <a:endParaRPr lang="fr-BE" dirty="0"/>
          </a:p>
        </p:txBody>
      </p:sp>
      <p:sp>
        <p:nvSpPr>
          <p:cNvPr id="7" name="Espace réservé du numéro de diapositive 6"/>
          <p:cNvSpPr>
            <a:spLocks noGrp="1"/>
          </p:cNvSpPr>
          <p:nvPr>
            <p:ph type="sldNum" sz="quarter" idx="12"/>
          </p:nvPr>
        </p:nvSpPr>
        <p:spPr>
          <a:xfrm>
            <a:off x="7589520" y="6480969"/>
            <a:ext cx="502920" cy="301752"/>
          </a:xfrm>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AA309A6D-C09C-4548-B29A-6CF363A7E532}" type="datetimeFigureOut">
              <a:rPr lang="fr-FR" smtClean="0"/>
              <a:pPr/>
              <a:t>15/06/2019</a:t>
            </a:fld>
            <a:endParaRPr lang="fr-BE" dirty="0"/>
          </a:p>
        </p:txBody>
      </p:sp>
      <p:sp>
        <p:nvSpPr>
          <p:cNvPr id="8" name="Espace réservé du pied de page 7"/>
          <p:cNvSpPr>
            <a:spLocks noGrp="1"/>
          </p:cNvSpPr>
          <p:nvPr>
            <p:ph type="ftr" sz="quarter" idx="11"/>
          </p:nvPr>
        </p:nvSpPr>
        <p:spPr>
          <a:xfrm>
            <a:off x="457200" y="6480969"/>
            <a:ext cx="4261104" cy="301752"/>
          </a:xfrm>
        </p:spPr>
        <p:txBody>
          <a:bodyPr/>
          <a:lstStyle/>
          <a:p>
            <a:endParaRPr lang="fr-BE" dirty="0"/>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CF4668DC-857F-487D-BFFA-8C0CA5037977}" type="slidenum">
              <a:rPr lang="fr-BE" smtClean="0"/>
              <a:pPr/>
              <a:t>‹N°›</a:t>
            </a:fld>
            <a:endParaRPr lang="fr-BE"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15/06/2019</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AA309A6D-C09C-4548-B29A-6CF363A7E532}" type="datetimeFigureOut">
              <a:rPr lang="fr-FR" smtClean="0"/>
              <a:pPr/>
              <a:t>15/06/2019</a:t>
            </a:fld>
            <a:endParaRPr lang="fr-BE" dirty="0"/>
          </a:p>
        </p:txBody>
      </p:sp>
      <p:sp>
        <p:nvSpPr>
          <p:cNvPr id="3" name="Espace réservé du pied de page 2"/>
          <p:cNvSpPr>
            <a:spLocks noGrp="1"/>
          </p:cNvSpPr>
          <p:nvPr>
            <p:ph type="ftr" sz="quarter" idx="11"/>
          </p:nvPr>
        </p:nvSpPr>
        <p:spPr>
          <a:xfrm>
            <a:off x="457200" y="6481890"/>
            <a:ext cx="4260056" cy="300831"/>
          </a:xfrm>
        </p:spPr>
        <p:txBody>
          <a:bodyPr/>
          <a:lstStyle/>
          <a:p>
            <a:endParaRPr lang="fr-BE" dirty="0"/>
          </a:p>
        </p:txBody>
      </p:sp>
      <p:sp>
        <p:nvSpPr>
          <p:cNvPr id="4" name="Espace réservé du numéro de diapositive 3"/>
          <p:cNvSpPr>
            <a:spLocks noGrp="1"/>
          </p:cNvSpPr>
          <p:nvPr>
            <p:ph type="sldNum" sz="quarter" idx="12"/>
          </p:nvPr>
        </p:nvSpPr>
        <p:spPr>
          <a:xfrm>
            <a:off x="7589520" y="6480969"/>
            <a:ext cx="502920" cy="301752"/>
          </a:xfrm>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AA309A6D-C09C-4548-B29A-6CF363A7E532}" type="datetimeFigureOut">
              <a:rPr lang="fr-FR" smtClean="0"/>
              <a:pPr/>
              <a:t>15/06/2019</a:t>
            </a:fld>
            <a:endParaRPr lang="fr-BE" dirty="0"/>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BE" dirty="0"/>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CF4668DC-857F-487D-BFFA-8C0CA5037977}" type="slidenum">
              <a:rPr lang="fr-BE" smtClean="0"/>
              <a:pPr/>
              <a:t>‹N°›</a:t>
            </a:fld>
            <a:endParaRPr lang="fr-BE"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AA309A6D-C09C-4548-B29A-6CF363A7E532}" type="datetimeFigureOut">
              <a:rPr lang="fr-FR" smtClean="0"/>
              <a:pPr/>
              <a:t>15/06/2019</a:t>
            </a:fld>
            <a:endParaRPr lang="fr-BE" dirty="0"/>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BE" dirty="0"/>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CF4668DC-857F-487D-BFFA-8C0CA5037977}" type="slidenum">
              <a:rPr lang="fr-BE" smtClean="0"/>
              <a:pPr/>
              <a:t>‹N°›</a:t>
            </a:fld>
            <a:endParaRPr lang="fr-BE"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A309A6D-C09C-4548-B29A-6CF363A7E532}" type="datetimeFigureOut">
              <a:rPr lang="fr-FR" smtClean="0"/>
              <a:pPr/>
              <a:t>15/06/2019</a:t>
            </a:fld>
            <a:endParaRPr lang="fr-BE" dirty="0"/>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BE" dirty="0"/>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F4668DC-857F-487D-BFFA-8C0CA5037977}" type="slidenum">
              <a:rPr lang="fr-BE" smtClean="0"/>
              <a:pPr/>
              <a:t>‹N°›</a:t>
            </a:fld>
            <a:endParaRPr lang="fr-BE"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3"/>
          <p:cNvGrpSpPr/>
          <p:nvPr/>
        </p:nvGrpSpPr>
        <p:grpSpPr>
          <a:xfrm>
            <a:off x="0" y="142852"/>
            <a:ext cx="9001156" cy="6786610"/>
            <a:chOff x="0" y="142852"/>
            <a:chExt cx="9001156" cy="6786610"/>
          </a:xfrm>
        </p:grpSpPr>
        <p:sp>
          <p:nvSpPr>
            <p:cNvPr id="10" name="Rectangle 9"/>
            <p:cNvSpPr/>
            <p:nvPr/>
          </p:nvSpPr>
          <p:spPr>
            <a:xfrm>
              <a:off x="1214414" y="1142984"/>
              <a:ext cx="6830717" cy="523220"/>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w="50800"/>
                  <a:effectLst/>
                  <a:uLnTx/>
                  <a:uFillTx/>
                </a:rPr>
                <a:t>CHAPITRE III . Procédés</a:t>
              </a:r>
              <a:r>
                <a:rPr kumimoji="0" lang="fr-FR" sz="2800" b="1" i="0" u="none" strike="noStrike" kern="0" cap="none" spc="0" normalizeH="0" noProof="0" dirty="0" smtClean="0">
                  <a:ln w="50800"/>
                  <a:effectLst/>
                  <a:uLnTx/>
                  <a:uFillTx/>
                </a:rPr>
                <a:t> de stérilisation </a:t>
              </a:r>
              <a:endParaRPr kumimoji="0" lang="fr-FR" sz="2800" b="1" i="0" u="none" strike="noStrike" kern="0" cap="none" spc="0" normalizeH="0" baseline="0" noProof="0" dirty="0">
                <a:ln w="50800"/>
                <a:effectLst/>
                <a:uLnTx/>
                <a:uFillTx/>
              </a:endParaRPr>
            </a:p>
          </p:txBody>
        </p:sp>
        <p:sp>
          <p:nvSpPr>
            <p:cNvPr id="11" name="Rectangle 10"/>
            <p:cNvSpPr/>
            <p:nvPr/>
          </p:nvSpPr>
          <p:spPr>
            <a:xfrm>
              <a:off x="6215074" y="5929330"/>
              <a:ext cx="2786082" cy="1000132"/>
            </a:xfrm>
            <a:prstGeom prst="rect">
              <a:avLst/>
            </a:prstGeom>
            <a:no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latin typeface="Constantia"/>
                  <a:ea typeface="+mn-ea"/>
                  <a:cs typeface="+mn-cs"/>
                </a:rPr>
                <a:t>Réalisé par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latin typeface="Constantia"/>
                  <a:ea typeface="+mn-ea"/>
                  <a:cs typeface="+mn-cs"/>
                </a:rPr>
                <a:t>Dr. FIZIR .M</a:t>
              </a:r>
              <a:endParaRPr kumimoji="0" lang="fr-FR" sz="2000" b="1" i="0" u="none" strike="noStrike" kern="0" cap="none" spc="0" normalizeH="0" baseline="0" noProof="0" dirty="0">
                <a:ln>
                  <a:noFill/>
                </a:ln>
                <a:effectLst/>
                <a:uLnTx/>
                <a:uFillTx/>
                <a:latin typeface="Constantia"/>
                <a:ea typeface="+mn-ea"/>
                <a:cs typeface="+mn-cs"/>
              </a:endParaRPr>
            </a:p>
          </p:txBody>
        </p:sp>
        <p:sp>
          <p:nvSpPr>
            <p:cNvPr id="12" name="Rectangle 11"/>
            <p:cNvSpPr/>
            <p:nvPr/>
          </p:nvSpPr>
          <p:spPr>
            <a:xfrm>
              <a:off x="0" y="5572140"/>
              <a:ext cx="6143668" cy="1000132"/>
            </a:xfrm>
            <a:prstGeom prst="rect">
              <a:avLst/>
            </a:prstGeom>
            <a:noFill/>
            <a:ln w="381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latin typeface="Constantia"/>
                  <a:ea typeface="+mn-ea"/>
                  <a:cs typeface="+mn-cs"/>
                </a:rPr>
                <a:t>Département : Science de la matière</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latin typeface="Constantia"/>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latin typeface="Constantia"/>
                  <a:ea typeface="+mn-ea"/>
                  <a:cs typeface="+mn-cs"/>
                </a:rPr>
                <a:t>Spécialité : Chimie Pharmaceutiques</a:t>
              </a:r>
              <a:endParaRPr kumimoji="0" lang="fr-FR" sz="2000" b="1" i="0" u="none" strike="noStrike" kern="0" cap="none" spc="0" normalizeH="0" baseline="0" noProof="0" dirty="0">
                <a:ln>
                  <a:noFill/>
                </a:ln>
                <a:effectLst/>
                <a:uLnTx/>
                <a:uFillTx/>
                <a:latin typeface="Constantia"/>
                <a:ea typeface="+mn-ea"/>
                <a:cs typeface="+mn-cs"/>
              </a:endParaRPr>
            </a:p>
          </p:txBody>
        </p:sp>
        <p:sp>
          <p:nvSpPr>
            <p:cNvPr id="13" name="Rectangle 12"/>
            <p:cNvSpPr/>
            <p:nvPr/>
          </p:nvSpPr>
          <p:spPr>
            <a:xfrm>
              <a:off x="1643042" y="142852"/>
              <a:ext cx="6286544" cy="1000132"/>
            </a:xfrm>
            <a:prstGeom prst="rect">
              <a:avLst/>
            </a:prstGeom>
            <a:no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latin typeface="Constantia"/>
                  <a:ea typeface="+mn-ea"/>
                  <a:cs typeface="+mn-cs"/>
                </a:rPr>
                <a:t>Module : Technologie des médicaments II</a:t>
              </a:r>
            </a:p>
          </p:txBody>
        </p:sp>
      </p:grpSp>
      <p:sp>
        <p:nvSpPr>
          <p:cNvPr id="14338" name="AutoShape 2" descr="Image associÃ©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340" name="AutoShape 4" descr="Image associÃ©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342" name="AutoShape 6" descr="Image associÃ©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14343" name="Picture 7" descr="D:\technologie des medicaments\TI_Industries_Pharma_Header.png"/>
          <p:cNvPicPr>
            <a:picLocks noChangeAspect="1" noChangeArrowheads="1"/>
          </p:cNvPicPr>
          <p:nvPr/>
        </p:nvPicPr>
        <p:blipFill>
          <a:blip r:embed="rId2"/>
          <a:srcRect/>
          <a:stretch>
            <a:fillRect/>
          </a:stretch>
        </p:blipFill>
        <p:spPr bwMode="auto">
          <a:xfrm>
            <a:off x="785786" y="2071678"/>
            <a:ext cx="7748183" cy="296704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28670"/>
            <a:ext cx="9144000" cy="4801314"/>
          </a:xfrm>
          <a:prstGeom prst="rect">
            <a:avLst/>
          </a:prstGeom>
        </p:spPr>
        <p:txBody>
          <a:bodyPr wrap="square">
            <a:spAutoFit/>
          </a:bodyPr>
          <a:lstStyle/>
          <a:p>
            <a:pPr algn="just">
              <a:lnSpc>
                <a:spcPct val="150000"/>
              </a:lnSpc>
            </a:pPr>
            <a:r>
              <a:rPr lang="fr-FR" b="1" dirty="0" smtClean="0"/>
              <a:t>Chaque microorganisme meurt pour une quantité donnée d'énergie. Sur une population de micro-organismes, la durée de survie est inversement proportionnelle à la durée de temps durant laquelle on maintient une température déterminée. Ainsi, le nombre de micro-organismes viables peut être déterminé par la loi exponentielle suivante :</a:t>
            </a:r>
          </a:p>
          <a:p>
            <a:pPr>
              <a:lnSpc>
                <a:spcPct val="150000"/>
              </a:lnSpc>
            </a:pPr>
            <a:r>
              <a:rPr lang="fr-FR" sz="2400" b="1" dirty="0" smtClean="0"/>
              <a:t>                                N/N0=</a:t>
            </a:r>
            <a:r>
              <a:rPr lang="fr-FR" sz="2400" b="1" dirty="0" err="1" smtClean="0"/>
              <a:t>exp</a:t>
            </a:r>
            <a:r>
              <a:rPr lang="fr-FR" sz="2400" b="1" dirty="0" smtClean="0"/>
              <a:t>(-k*t)</a:t>
            </a:r>
          </a:p>
          <a:p>
            <a:pPr>
              <a:lnSpc>
                <a:spcPct val="150000"/>
              </a:lnSpc>
            </a:pPr>
            <a:r>
              <a:rPr lang="fr-FR" b="1" dirty="0" smtClean="0"/>
              <a:t>où</a:t>
            </a:r>
          </a:p>
          <a:p>
            <a:pPr>
              <a:lnSpc>
                <a:spcPct val="150000"/>
              </a:lnSpc>
            </a:pPr>
            <a:r>
              <a:rPr lang="fr-FR" b="1" dirty="0" smtClean="0"/>
              <a:t>N=le nombre de germes viables </a:t>
            </a:r>
          </a:p>
          <a:p>
            <a:pPr>
              <a:lnSpc>
                <a:spcPct val="150000"/>
              </a:lnSpc>
            </a:pPr>
            <a:r>
              <a:rPr lang="fr-FR" b="1" dirty="0" smtClean="0"/>
              <a:t>au temps t</a:t>
            </a:r>
          </a:p>
          <a:p>
            <a:pPr>
              <a:lnSpc>
                <a:spcPct val="150000"/>
              </a:lnSpc>
            </a:pPr>
            <a:r>
              <a:rPr lang="fr-FR" b="1" dirty="0" smtClean="0"/>
              <a:t>N0 = nombre de germes initiaux</a:t>
            </a:r>
          </a:p>
          <a:p>
            <a:pPr>
              <a:lnSpc>
                <a:spcPct val="150000"/>
              </a:lnSpc>
            </a:pPr>
            <a:r>
              <a:rPr lang="fr-FR" b="1" dirty="0" smtClean="0"/>
              <a:t>k = constante</a:t>
            </a:r>
            <a:endParaRPr lang="fr-FR" b="1" dirty="0"/>
          </a:p>
        </p:txBody>
      </p:sp>
      <p:sp>
        <p:nvSpPr>
          <p:cNvPr id="5" name="Rectangle 4"/>
          <p:cNvSpPr/>
          <p:nvPr/>
        </p:nvSpPr>
        <p:spPr>
          <a:xfrm>
            <a:off x="214282" y="285728"/>
            <a:ext cx="2973891" cy="461665"/>
          </a:xfrm>
          <a:prstGeom prst="rect">
            <a:avLst/>
          </a:prstGeom>
        </p:spPr>
        <p:txBody>
          <a:bodyPr wrap="none">
            <a:spAutoFit/>
          </a:bodyPr>
          <a:lstStyle/>
          <a:p>
            <a:r>
              <a:rPr lang="fr-FR" sz="2400" b="1" dirty="0" smtClean="0">
                <a:solidFill>
                  <a:srgbClr val="FFFF00"/>
                </a:solidFill>
                <a:latin typeface="Comic Sans MS" pitchFamily="66" charset="0"/>
              </a:rPr>
              <a:t>La durée de survie</a:t>
            </a:r>
            <a:endParaRPr lang="fr-FR" sz="2400" b="1" dirty="0">
              <a:solidFill>
                <a:srgbClr val="FFFF00"/>
              </a:solidFill>
              <a:latin typeface="Comic Sans MS" pitchFamily="66" charset="0"/>
            </a:endParaRPr>
          </a:p>
        </p:txBody>
      </p:sp>
      <p:pic>
        <p:nvPicPr>
          <p:cNvPr id="79874" name="Picture 2" descr="Loi exponentielle de la destruction des germes viables subissant une stÃ©rilisation"/>
          <p:cNvPicPr>
            <a:picLocks noChangeAspect="1" noChangeArrowheads="1"/>
          </p:cNvPicPr>
          <p:nvPr/>
        </p:nvPicPr>
        <p:blipFill>
          <a:blip r:embed="rId2"/>
          <a:srcRect/>
          <a:stretch>
            <a:fillRect/>
          </a:stretch>
        </p:blipFill>
        <p:spPr bwMode="auto">
          <a:xfrm>
            <a:off x="4643438" y="3663689"/>
            <a:ext cx="4524370" cy="326577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857364"/>
            <a:ext cx="8572528" cy="34163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lnSpc>
                <a:spcPct val="150000"/>
              </a:lnSpc>
            </a:pPr>
            <a:r>
              <a:rPr lang="fr-FR" sz="2400" b="1" dirty="0" smtClean="0">
                <a:solidFill>
                  <a:schemeClr val="bg1"/>
                </a:solidFill>
              </a:rPr>
              <a:t>Il est donc impossible d'atteindre la stérilité absolue en théorie. La stérilité </a:t>
            </a:r>
            <a:r>
              <a:rPr lang="fr-FR" sz="2400" b="1" dirty="0" smtClean="0">
                <a:solidFill>
                  <a:srgbClr val="FF0000"/>
                </a:solidFill>
              </a:rPr>
              <a:t>est une probabilité, non une certitude</a:t>
            </a:r>
            <a:r>
              <a:rPr lang="fr-FR" sz="2400" b="1" dirty="0" smtClean="0">
                <a:solidFill>
                  <a:schemeClr val="bg1"/>
                </a:solidFill>
              </a:rPr>
              <a:t>.</a:t>
            </a:r>
          </a:p>
          <a:p>
            <a:pPr algn="just">
              <a:lnSpc>
                <a:spcPct val="150000"/>
              </a:lnSpc>
            </a:pPr>
            <a:r>
              <a:rPr lang="fr-FR" sz="2400" b="1" dirty="0" smtClean="0">
                <a:solidFill>
                  <a:schemeClr val="bg1"/>
                </a:solidFill>
              </a:rPr>
              <a:t>On considère qu'un produit est stérile si la probabilité de trouver un produit non stérile soit inférieure à 1 sur 1 million. On dit que le Niveau d'Assurance de Stérilité (NAS) est inférieur à </a:t>
            </a:r>
            <a:r>
              <a:rPr lang="fr-FR" sz="2400" b="1" dirty="0" smtClean="0">
                <a:solidFill>
                  <a:srgbClr val="FF0000"/>
                </a:solidFill>
              </a:rPr>
              <a:t>10-6</a:t>
            </a:r>
            <a:r>
              <a:rPr lang="fr-FR" sz="2400" b="1" dirty="0" smtClean="0">
                <a:solidFill>
                  <a:schemeClr val="bg1"/>
                </a:solidFill>
              </a:rPr>
              <a:t>.</a:t>
            </a:r>
            <a:endParaRPr lang="fr-FR" sz="2400" b="1" dirty="0">
              <a:solidFill>
                <a:schemeClr val="bg1"/>
              </a:solidFill>
            </a:endParaRPr>
          </a:p>
        </p:txBody>
      </p:sp>
      <p:sp>
        <p:nvSpPr>
          <p:cNvPr id="5" name="Rectangle à coins arrondis 4"/>
          <p:cNvSpPr/>
          <p:nvPr/>
        </p:nvSpPr>
        <p:spPr>
          <a:xfrm>
            <a:off x="6357950" y="1500174"/>
            <a:ext cx="2500330"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bg1"/>
                </a:solidFill>
                <a:latin typeface="Comic Sans MS" pitchFamily="66" charset="0"/>
              </a:rPr>
              <a:t>Fondamental</a:t>
            </a:r>
            <a:endParaRPr lang="fr-FR" sz="24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377"/>
            <a:ext cx="9144000" cy="5863144"/>
          </a:xfrm>
          <a:prstGeom prst="rect">
            <a:avLst/>
          </a:prstGeom>
        </p:spPr>
        <p:txBody>
          <a:bodyPr wrap="square">
            <a:spAutoFit/>
          </a:bodyPr>
          <a:lstStyle/>
          <a:p>
            <a:pPr>
              <a:lnSpc>
                <a:spcPct val="250000"/>
              </a:lnSpc>
              <a:buFont typeface="Wingdings" pitchFamily="2" charset="2"/>
              <a:buChar char="Ø"/>
            </a:pPr>
            <a:r>
              <a:rPr lang="fr-FR" b="1" dirty="0" smtClean="0"/>
              <a:t> Avant la stérilisation, le nombre de germes doit être le plus petit possible pour augmenter les  chances de stérilité parfaite après la stérilisation.</a:t>
            </a:r>
          </a:p>
          <a:p>
            <a:pPr>
              <a:lnSpc>
                <a:spcPct val="250000"/>
              </a:lnSpc>
            </a:pPr>
            <a:r>
              <a:rPr lang="fr-FR" sz="2400" b="1" u="sng" dirty="0" smtClean="0">
                <a:solidFill>
                  <a:srgbClr val="FFFF00"/>
                </a:solidFill>
              </a:rPr>
              <a:t>Pour éviter les germes initiaux :</a:t>
            </a:r>
          </a:p>
          <a:p>
            <a:pPr>
              <a:lnSpc>
                <a:spcPct val="250000"/>
              </a:lnSpc>
            </a:pPr>
            <a:r>
              <a:rPr lang="fr-FR" b="1" dirty="0" smtClean="0"/>
              <a:t>1- Employer du matériel propre et stérile.</a:t>
            </a:r>
          </a:p>
          <a:p>
            <a:pPr>
              <a:lnSpc>
                <a:spcPct val="250000"/>
              </a:lnSpc>
            </a:pPr>
            <a:r>
              <a:rPr lang="fr-FR" b="1" dirty="0" smtClean="0"/>
              <a:t>2- Utiliser de l'eau fraîchement distillée.</a:t>
            </a:r>
          </a:p>
          <a:p>
            <a:pPr>
              <a:lnSpc>
                <a:spcPct val="250000"/>
              </a:lnSpc>
            </a:pPr>
            <a:r>
              <a:rPr lang="fr-FR" b="1" dirty="0" smtClean="0"/>
              <a:t>3- Utiliser des matières premières les plus pures possibles.</a:t>
            </a:r>
          </a:p>
          <a:p>
            <a:pPr>
              <a:lnSpc>
                <a:spcPct val="250000"/>
              </a:lnSpc>
            </a:pPr>
            <a:r>
              <a:rPr lang="fr-FR" b="1" dirty="0" smtClean="0"/>
              <a:t>4- Travailler le plus proprement possible.</a:t>
            </a:r>
          </a:p>
          <a:p>
            <a:pPr>
              <a:lnSpc>
                <a:spcPct val="250000"/>
              </a:lnSpc>
            </a:pPr>
            <a:r>
              <a:rPr lang="fr-FR" b="1" dirty="0" smtClean="0"/>
              <a:t>5- Travailler dans une atmosphère la plus propre possible.</a:t>
            </a:r>
            <a:endParaRPr lang="fr-F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4339650" cy="461665"/>
          </a:xfrm>
          <a:prstGeom prst="rect">
            <a:avLst/>
          </a:prstGeom>
        </p:spPr>
        <p:txBody>
          <a:bodyPr wrap="none">
            <a:spAutoFit/>
          </a:bodyPr>
          <a:lstStyle/>
          <a:p>
            <a:r>
              <a:rPr lang="fr-FR" sz="2400" b="1" dirty="0" smtClean="0">
                <a:solidFill>
                  <a:srgbClr val="FF0000"/>
                </a:solidFill>
                <a:latin typeface="Comic Sans MS" pitchFamily="66" charset="0"/>
              </a:rPr>
              <a:t>Stérilisation par la chaleur </a:t>
            </a:r>
            <a:endParaRPr lang="fr-FR" sz="2400" b="1" dirty="0">
              <a:solidFill>
                <a:srgbClr val="FF0000"/>
              </a:solidFill>
              <a:latin typeface="Comic Sans MS" pitchFamily="66" charset="0"/>
            </a:endParaRPr>
          </a:p>
        </p:txBody>
      </p:sp>
      <p:sp>
        <p:nvSpPr>
          <p:cNvPr id="4" name="Rectangle 3"/>
          <p:cNvSpPr/>
          <p:nvPr/>
        </p:nvSpPr>
        <p:spPr>
          <a:xfrm>
            <a:off x="0" y="1065331"/>
            <a:ext cx="9144000" cy="5632311"/>
          </a:xfrm>
          <a:prstGeom prst="rect">
            <a:avLst/>
          </a:prstGeom>
        </p:spPr>
        <p:txBody>
          <a:bodyPr wrap="square">
            <a:spAutoFit/>
          </a:bodyPr>
          <a:lstStyle/>
          <a:p>
            <a:pPr>
              <a:lnSpc>
                <a:spcPct val="200000"/>
              </a:lnSpc>
            </a:pPr>
            <a:r>
              <a:rPr lang="fr-FR" b="1" dirty="0" smtClean="0"/>
              <a:t>Il s’agit </a:t>
            </a:r>
            <a:r>
              <a:rPr lang="fr-FR" b="1" dirty="0" smtClean="0"/>
              <a:t>d’une </a:t>
            </a:r>
            <a:r>
              <a:rPr lang="fr-FR" b="1" dirty="0" smtClean="0"/>
              <a:t>stérilisation à l’air </a:t>
            </a:r>
            <a:r>
              <a:rPr lang="fr-FR" b="1" dirty="0" smtClean="0"/>
              <a:t>chaud </a:t>
            </a:r>
            <a:r>
              <a:rPr lang="fr-FR" b="1" dirty="0" smtClean="0"/>
              <a:t>à pression atmosphérique. Elle se pratique en  étuve. Celle-ci porte le nom de son inventeur, le Dr. POUPINEL.</a:t>
            </a:r>
          </a:p>
          <a:p>
            <a:pPr>
              <a:lnSpc>
                <a:spcPct val="200000"/>
              </a:lnSpc>
            </a:pPr>
            <a:endParaRPr lang="fr-FR" b="1" dirty="0" smtClean="0"/>
          </a:p>
          <a:p>
            <a:pPr>
              <a:lnSpc>
                <a:spcPct val="200000"/>
              </a:lnSpc>
            </a:pPr>
            <a:r>
              <a:rPr lang="fr-FR" b="1" dirty="0" smtClean="0"/>
              <a:t>  </a:t>
            </a:r>
            <a:r>
              <a:rPr lang="fr-FR" b="1" dirty="0" smtClean="0">
                <a:solidFill>
                  <a:srgbClr val="FF0000"/>
                </a:solidFill>
              </a:rPr>
              <a:t>L’oxygène</a:t>
            </a:r>
            <a:r>
              <a:rPr lang="fr-FR" b="1" dirty="0" smtClean="0"/>
              <a:t> de l’air est porté à une température élevée qui provoque la </a:t>
            </a:r>
            <a:r>
              <a:rPr lang="fr-FR" b="1" dirty="0" smtClean="0">
                <a:solidFill>
                  <a:srgbClr val="00B050"/>
                </a:solidFill>
              </a:rPr>
              <a:t>dénaturation des  protéines </a:t>
            </a:r>
            <a:r>
              <a:rPr lang="fr-FR" b="1" dirty="0" smtClean="0"/>
              <a:t>bactériennes </a:t>
            </a:r>
            <a:r>
              <a:rPr lang="fr-FR" b="1" dirty="0" smtClean="0">
                <a:solidFill>
                  <a:srgbClr val="00B0F0"/>
                </a:solidFill>
              </a:rPr>
              <a:t>par oxydation.</a:t>
            </a:r>
          </a:p>
          <a:p>
            <a:pPr>
              <a:lnSpc>
                <a:spcPct val="200000"/>
              </a:lnSpc>
            </a:pPr>
            <a:r>
              <a:rPr lang="fr-FR" b="1" dirty="0" smtClean="0"/>
              <a:t>  La stérilisation par la chaleur sèche est réalisée dans un four muni d’un </a:t>
            </a:r>
            <a:r>
              <a:rPr lang="fr-FR" b="1" dirty="0" smtClean="0">
                <a:solidFill>
                  <a:schemeClr val="accent2">
                    <a:lumMod val="60000"/>
                    <a:lumOff val="40000"/>
                  </a:schemeClr>
                </a:solidFill>
              </a:rPr>
              <a:t>ventilateur</a:t>
            </a:r>
            <a:r>
              <a:rPr lang="fr-FR" b="1" dirty="0" smtClean="0"/>
              <a:t> afin d’obtenir une </a:t>
            </a:r>
            <a:r>
              <a:rPr lang="fr-FR" b="1" dirty="0" smtClean="0">
                <a:solidFill>
                  <a:srgbClr val="FFFF00"/>
                </a:solidFill>
              </a:rPr>
              <a:t>bonne homogénéité </a:t>
            </a:r>
            <a:r>
              <a:rPr lang="fr-FR" b="1" dirty="0" smtClean="0"/>
              <a:t>de température dans l’enceinte.</a:t>
            </a:r>
          </a:p>
          <a:p>
            <a:pPr>
              <a:lnSpc>
                <a:spcPct val="200000"/>
              </a:lnSpc>
            </a:pPr>
            <a:r>
              <a:rPr lang="fr-FR" b="1" dirty="0" smtClean="0"/>
              <a:t>  Cette méthode est très utilisée pour la stérilisation des contenants en verre dans le cadre des procédés de fabrication aseptique</a:t>
            </a:r>
            <a:endParaRPr lang="fr-F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2">
            <a:lum contrast="40000"/>
          </a:blip>
          <a:srcRect/>
          <a:stretch>
            <a:fillRect/>
          </a:stretch>
        </p:blipFill>
        <p:spPr bwMode="auto">
          <a:xfrm>
            <a:off x="-32" y="0"/>
            <a:ext cx="9144000" cy="3095625"/>
          </a:xfrm>
          <a:prstGeom prst="rect">
            <a:avLst/>
          </a:prstGeom>
          <a:noFill/>
          <a:ln w="9525">
            <a:noFill/>
            <a:miter lim="800000"/>
            <a:headEnd/>
            <a:tailEnd/>
          </a:ln>
          <a:effectLst/>
        </p:spPr>
      </p:pic>
      <p:sp>
        <p:nvSpPr>
          <p:cNvPr id="3" name="Rectangle 2"/>
          <p:cNvSpPr/>
          <p:nvPr/>
        </p:nvSpPr>
        <p:spPr>
          <a:xfrm>
            <a:off x="0" y="3857628"/>
            <a:ext cx="9144000" cy="1285288"/>
          </a:xfrm>
          <a:prstGeom prst="rect">
            <a:avLst/>
          </a:prstGeom>
        </p:spPr>
        <p:txBody>
          <a:bodyPr wrap="square">
            <a:spAutoFit/>
          </a:bodyPr>
          <a:lstStyle/>
          <a:p>
            <a:pPr algn="just">
              <a:lnSpc>
                <a:spcPct val="150000"/>
              </a:lnSpc>
              <a:buFont typeface="Wingdings" pitchFamily="2" charset="2"/>
              <a:buChar char="q"/>
            </a:pPr>
            <a:r>
              <a:rPr lang="fr-FR" b="1" dirty="0" smtClean="0"/>
              <a:t> Lorsque l’on élève d’avantage la température, au-delà de 220°C, la chaleur sèche est  utilisée pour la </a:t>
            </a:r>
            <a:r>
              <a:rPr lang="fr-FR" b="1" dirty="0" smtClean="0">
                <a:solidFill>
                  <a:srgbClr val="FFFF00"/>
                </a:solidFill>
              </a:rPr>
              <a:t>dépyrogénisation</a:t>
            </a:r>
            <a:r>
              <a:rPr lang="fr-FR" b="1" dirty="0" smtClean="0"/>
              <a:t> des contenants en verre (</a:t>
            </a:r>
            <a:r>
              <a:rPr lang="fr-FR" b="1" dirty="0" err="1" smtClean="0"/>
              <a:t>Exp</a:t>
            </a:r>
            <a:r>
              <a:rPr lang="fr-FR" b="1" dirty="0" smtClean="0"/>
              <a:t> : ampoules et petits  flacons pour préparations injectables).</a:t>
            </a:r>
            <a:endParaRPr lang="fr-FR"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356"/>
            <a:ext cx="9144000" cy="5478423"/>
          </a:xfrm>
          <a:prstGeom prst="rect">
            <a:avLst/>
          </a:prstGeom>
        </p:spPr>
        <p:txBody>
          <a:bodyPr wrap="square">
            <a:spAutoFit/>
          </a:bodyPr>
          <a:lstStyle/>
          <a:p>
            <a:pPr algn="just">
              <a:lnSpc>
                <a:spcPct val="250000"/>
              </a:lnSpc>
            </a:pPr>
            <a:r>
              <a:rPr lang="fr-FR" sz="2000" b="1" u="sng" dirty="0" smtClean="0">
                <a:solidFill>
                  <a:srgbClr val="92D050"/>
                </a:solidFill>
              </a:rPr>
              <a:t>Exemples des produits sérialisable par chaleur sèche :</a:t>
            </a:r>
          </a:p>
          <a:p>
            <a:pPr algn="just">
              <a:lnSpc>
                <a:spcPct val="250000"/>
              </a:lnSpc>
            </a:pPr>
            <a:r>
              <a:rPr lang="fr-FR" sz="2000" b="1" dirty="0" smtClean="0"/>
              <a:t>  Objets métalliques (car sensibles à la rouille).</a:t>
            </a:r>
          </a:p>
          <a:p>
            <a:pPr algn="just">
              <a:lnSpc>
                <a:spcPct val="250000"/>
              </a:lnSpc>
            </a:pPr>
            <a:r>
              <a:rPr lang="fr-FR" sz="2000" b="1" dirty="0" smtClean="0"/>
              <a:t>  Récipients  de  verre  pour  préparation  injectable (ampoules  et  petits  flacons)  pour lesquels on réalise une stérilisation en même temps une dépyrogénisation.</a:t>
            </a:r>
          </a:p>
          <a:p>
            <a:pPr algn="just">
              <a:lnSpc>
                <a:spcPct val="250000"/>
              </a:lnSpc>
            </a:pPr>
            <a:r>
              <a:rPr lang="fr-FR" sz="2000" b="1" dirty="0" smtClean="0"/>
              <a:t>  Poudres difficile à produire aseptiquement.</a:t>
            </a:r>
          </a:p>
          <a:p>
            <a:pPr algn="just">
              <a:lnSpc>
                <a:spcPct val="250000"/>
              </a:lnSpc>
            </a:pPr>
            <a:r>
              <a:rPr lang="fr-FR" sz="2000" b="1" dirty="0" smtClean="0"/>
              <a:t>  Filtres poreux (filtres à charbon).</a:t>
            </a:r>
            <a:endParaRPr lang="fr-FR"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57166"/>
            <a:ext cx="2770310" cy="584775"/>
          </a:xfrm>
          <a:prstGeom prst="rect">
            <a:avLst/>
          </a:prstGeom>
        </p:spPr>
        <p:txBody>
          <a:bodyPr wrap="none">
            <a:spAutoFit/>
          </a:bodyPr>
          <a:lstStyle/>
          <a:p>
            <a:r>
              <a:rPr lang="fr-FR" sz="3200" b="1" dirty="0" smtClean="0">
                <a:solidFill>
                  <a:srgbClr val="FF0000"/>
                </a:solidFill>
                <a:latin typeface="Comic Sans MS" pitchFamily="66" charset="0"/>
              </a:rPr>
              <a:t>Appareillage </a:t>
            </a:r>
            <a:endParaRPr lang="fr-FR" sz="3200" b="1" dirty="0">
              <a:solidFill>
                <a:srgbClr val="FF0000"/>
              </a:solidFill>
              <a:latin typeface="Comic Sans MS" pitchFamily="66" charset="0"/>
            </a:endParaRPr>
          </a:p>
        </p:txBody>
      </p:sp>
      <p:sp>
        <p:nvSpPr>
          <p:cNvPr id="3" name="Rectangle 2"/>
          <p:cNvSpPr/>
          <p:nvPr/>
        </p:nvSpPr>
        <p:spPr>
          <a:xfrm>
            <a:off x="357158" y="1285860"/>
            <a:ext cx="4453463" cy="461665"/>
          </a:xfrm>
          <a:prstGeom prst="rect">
            <a:avLst/>
          </a:prstGeom>
        </p:spPr>
        <p:txBody>
          <a:bodyPr wrap="none">
            <a:spAutoFit/>
          </a:bodyPr>
          <a:lstStyle/>
          <a:p>
            <a:r>
              <a:rPr lang="fr-FR" sz="2400" b="1" i="1" dirty="0" smtClean="0">
                <a:solidFill>
                  <a:srgbClr val="FFFF00"/>
                </a:solidFill>
                <a:latin typeface="Comic Sans MS" pitchFamily="66" charset="0"/>
              </a:rPr>
              <a:t>a- Operations discontinues :</a:t>
            </a:r>
            <a:endParaRPr lang="fr-FR" sz="2400" b="1" i="1" dirty="0">
              <a:solidFill>
                <a:srgbClr val="FFFF00"/>
              </a:solidFill>
              <a:latin typeface="Comic Sans MS" pitchFamily="66" charset="0"/>
            </a:endParaRPr>
          </a:p>
        </p:txBody>
      </p:sp>
      <p:sp>
        <p:nvSpPr>
          <p:cNvPr id="4" name="Rectangle 3"/>
          <p:cNvSpPr/>
          <p:nvPr/>
        </p:nvSpPr>
        <p:spPr>
          <a:xfrm>
            <a:off x="142812" y="2571744"/>
            <a:ext cx="9001188" cy="2400657"/>
          </a:xfrm>
          <a:prstGeom prst="rect">
            <a:avLst/>
          </a:prstGeom>
        </p:spPr>
        <p:txBody>
          <a:bodyPr wrap="square">
            <a:spAutoFit/>
          </a:bodyPr>
          <a:lstStyle/>
          <a:p>
            <a:pPr>
              <a:lnSpc>
                <a:spcPct val="150000"/>
              </a:lnSpc>
            </a:pPr>
            <a:r>
              <a:rPr lang="fr-FR" sz="2000" b="1" dirty="0" smtClean="0">
                <a:latin typeface="Comic Sans MS" pitchFamily="66" charset="0"/>
              </a:rPr>
              <a:t>Consiste à faire passer dans la flamme d’un bec bunsen ou d’une lampe à alcool des objets de petite taille.</a:t>
            </a:r>
          </a:p>
          <a:p>
            <a:pPr>
              <a:lnSpc>
                <a:spcPct val="150000"/>
              </a:lnSpc>
            </a:pPr>
            <a:r>
              <a:rPr lang="fr-FR" sz="2000" b="1" dirty="0" smtClean="0">
                <a:latin typeface="Comic Sans MS" pitchFamily="66" charset="0"/>
              </a:rPr>
              <a:t>Moyen utilisé pour :</a:t>
            </a:r>
          </a:p>
          <a:p>
            <a:pPr>
              <a:lnSpc>
                <a:spcPct val="150000"/>
              </a:lnSpc>
            </a:pPr>
            <a:r>
              <a:rPr lang="fr-FR" sz="2000" b="1" dirty="0" smtClean="0">
                <a:latin typeface="Comic Sans MS" pitchFamily="66" charset="0"/>
              </a:rPr>
              <a:t>  Le matériel de bactériologie.</a:t>
            </a:r>
          </a:p>
          <a:p>
            <a:pPr>
              <a:lnSpc>
                <a:spcPct val="150000"/>
              </a:lnSpc>
            </a:pPr>
            <a:r>
              <a:rPr lang="fr-FR" sz="2000" b="1" dirty="0" smtClean="0">
                <a:latin typeface="Comic Sans MS" pitchFamily="66" charset="0"/>
              </a:rPr>
              <a:t>  La fermeture des ampoules. </a:t>
            </a:r>
            <a:endParaRPr lang="fr-FR" sz="2000" b="1" dirty="0">
              <a:latin typeface="Comic Sans MS" pitchFamily="66" charset="0"/>
            </a:endParaRPr>
          </a:p>
        </p:txBody>
      </p:sp>
      <p:sp>
        <p:nvSpPr>
          <p:cNvPr id="5" name="Rectangle 4"/>
          <p:cNvSpPr/>
          <p:nvPr/>
        </p:nvSpPr>
        <p:spPr>
          <a:xfrm>
            <a:off x="785786" y="1857364"/>
            <a:ext cx="2409634" cy="646331"/>
          </a:xfrm>
          <a:prstGeom prst="rect">
            <a:avLst/>
          </a:prstGeom>
        </p:spPr>
        <p:txBody>
          <a:bodyPr wrap="none">
            <a:spAutoFit/>
          </a:bodyPr>
          <a:lstStyle/>
          <a:p>
            <a:pPr>
              <a:lnSpc>
                <a:spcPct val="150000"/>
              </a:lnSpc>
            </a:pPr>
            <a:r>
              <a:rPr lang="fr-FR" sz="2400" b="1" dirty="0" smtClean="0">
                <a:solidFill>
                  <a:srgbClr val="FFC000"/>
                </a:solidFill>
                <a:latin typeface="Comic Sans MS" pitchFamily="66" charset="0"/>
              </a:rPr>
              <a:t>1. Flambage : </a:t>
            </a:r>
          </a:p>
        </p:txBody>
      </p:sp>
      <p:pic>
        <p:nvPicPr>
          <p:cNvPr id="32770" name="Picture 2" descr="Image associÃ©e"/>
          <p:cNvPicPr>
            <a:picLocks noChangeAspect="1" noChangeArrowheads="1"/>
          </p:cNvPicPr>
          <p:nvPr/>
        </p:nvPicPr>
        <p:blipFill>
          <a:blip r:embed="rId2">
            <a:lum bright="-20000" contrast="40000"/>
          </a:blip>
          <a:srcRect/>
          <a:stretch>
            <a:fillRect/>
          </a:stretch>
        </p:blipFill>
        <p:spPr bwMode="auto">
          <a:xfrm>
            <a:off x="6143636" y="3294404"/>
            <a:ext cx="2928926" cy="349218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338"/>
            <a:ext cx="8929718" cy="4093428"/>
          </a:xfrm>
          <a:prstGeom prst="rect">
            <a:avLst/>
          </a:prstGeom>
        </p:spPr>
        <p:txBody>
          <a:bodyPr wrap="square">
            <a:spAutoFit/>
          </a:bodyPr>
          <a:lstStyle/>
          <a:p>
            <a:pPr algn="just">
              <a:lnSpc>
                <a:spcPct val="250000"/>
              </a:lnSpc>
            </a:pPr>
            <a:r>
              <a:rPr lang="fr-FR" sz="2400" b="1" dirty="0" smtClean="0">
                <a:solidFill>
                  <a:srgbClr val="FFC000"/>
                </a:solidFill>
                <a:latin typeface="Comic Sans MS" pitchFamily="66" charset="0"/>
              </a:rPr>
              <a:t>2. Four pasteur ou (four poupinel) : </a:t>
            </a:r>
          </a:p>
          <a:p>
            <a:pPr algn="just">
              <a:lnSpc>
                <a:spcPct val="250000"/>
              </a:lnSpc>
            </a:pPr>
            <a:r>
              <a:rPr lang="fr-FR" sz="2000" b="1" dirty="0" smtClean="0"/>
              <a:t>Enceinte close, chauffée à l’électricité, convenablement calorifugée (bien isolée) et munie d'une ventilation renforcée. </a:t>
            </a:r>
          </a:p>
          <a:p>
            <a:pPr algn="just">
              <a:lnSpc>
                <a:spcPct val="250000"/>
              </a:lnSpc>
            </a:pPr>
            <a:r>
              <a:rPr lang="fr-FR" sz="2000" b="1" dirty="0" smtClean="0"/>
              <a:t>Elle comporte également soit un indicateur ou un enregistreur de température.</a:t>
            </a:r>
            <a:endParaRPr lang="fr-FR" sz="2000" b="1" dirty="0"/>
          </a:p>
        </p:txBody>
      </p:sp>
      <p:sp>
        <p:nvSpPr>
          <p:cNvPr id="31746" name="AutoShape 2" descr="RÃ©sultat de recherche d'images pour &quot;Four pasteur ou (four poupine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748" name="Picture 4" descr="StÃ©rilisateur Ã  air chaud Gimette 21L"/>
          <p:cNvPicPr>
            <a:picLocks noChangeAspect="1" noChangeArrowheads="1"/>
          </p:cNvPicPr>
          <p:nvPr/>
        </p:nvPicPr>
        <p:blipFill>
          <a:blip r:embed="rId2">
            <a:lum bright="-10000" contrast="40000"/>
          </a:blip>
          <a:srcRect/>
          <a:stretch>
            <a:fillRect/>
          </a:stretch>
        </p:blipFill>
        <p:spPr bwMode="auto">
          <a:xfrm>
            <a:off x="2571736" y="3201626"/>
            <a:ext cx="3976693" cy="35849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associÃ©e"/>
          <p:cNvPicPr>
            <a:picLocks noChangeAspect="1" noChangeArrowheads="1"/>
          </p:cNvPicPr>
          <p:nvPr/>
        </p:nvPicPr>
        <p:blipFill>
          <a:blip r:embed="rId3">
            <a:lum bright="-10000" contrast="40000"/>
          </a:blip>
          <a:srcRect/>
          <a:stretch>
            <a:fillRect/>
          </a:stretch>
        </p:blipFill>
        <p:spPr bwMode="auto">
          <a:xfrm>
            <a:off x="1500166" y="3214686"/>
            <a:ext cx="6347833" cy="3571900"/>
          </a:xfrm>
          <a:prstGeom prst="rect">
            <a:avLst/>
          </a:prstGeom>
          <a:noFill/>
        </p:spPr>
      </p:pic>
      <p:sp>
        <p:nvSpPr>
          <p:cNvPr id="3" name="Rectangle 2"/>
          <p:cNvSpPr/>
          <p:nvPr/>
        </p:nvSpPr>
        <p:spPr>
          <a:xfrm>
            <a:off x="214282" y="1204256"/>
            <a:ext cx="8929718" cy="1938992"/>
          </a:xfrm>
          <a:prstGeom prst="rect">
            <a:avLst/>
          </a:prstGeom>
        </p:spPr>
        <p:txBody>
          <a:bodyPr wrap="square">
            <a:spAutoFit/>
          </a:bodyPr>
          <a:lstStyle/>
          <a:p>
            <a:pPr algn="just">
              <a:lnSpc>
                <a:spcPct val="200000"/>
              </a:lnSpc>
            </a:pPr>
            <a:r>
              <a:rPr lang="fr-FR" sz="2000" b="1" dirty="0" smtClean="0">
                <a:latin typeface="Comic Sans MS" pitchFamily="66" charset="0"/>
              </a:rPr>
              <a:t>Permettent la stérilisation en continu des récipients en verre pour le </a:t>
            </a:r>
          </a:p>
          <a:p>
            <a:pPr algn="just">
              <a:lnSpc>
                <a:spcPct val="200000"/>
              </a:lnSpc>
            </a:pPr>
            <a:r>
              <a:rPr lang="fr-FR" sz="2000" b="1" dirty="0" smtClean="0">
                <a:latin typeface="Comic Sans MS" pitchFamily="66" charset="0"/>
              </a:rPr>
              <a:t>conditionnement aseptique des médicaments. La sortie, après refroidissement, se fait en enceinte stérile. </a:t>
            </a:r>
            <a:endParaRPr lang="fr-FR" sz="2000" b="1" dirty="0">
              <a:latin typeface="Comic Sans MS" pitchFamily="66" charset="0"/>
            </a:endParaRPr>
          </a:p>
        </p:txBody>
      </p:sp>
      <p:sp>
        <p:nvSpPr>
          <p:cNvPr id="4" name="Rectangle 3"/>
          <p:cNvSpPr/>
          <p:nvPr/>
        </p:nvSpPr>
        <p:spPr>
          <a:xfrm>
            <a:off x="214282" y="214290"/>
            <a:ext cx="4629794" cy="523220"/>
          </a:xfrm>
          <a:prstGeom prst="rect">
            <a:avLst/>
          </a:prstGeom>
        </p:spPr>
        <p:txBody>
          <a:bodyPr wrap="none">
            <a:spAutoFit/>
          </a:bodyPr>
          <a:lstStyle/>
          <a:p>
            <a:r>
              <a:rPr lang="fr-FR" sz="2800" b="1" dirty="0" smtClean="0">
                <a:solidFill>
                  <a:srgbClr val="FFFF00"/>
                </a:solidFill>
                <a:latin typeface="Comic Sans MS" pitchFamily="66" charset="0"/>
              </a:rPr>
              <a:t>b. Opérations continues :</a:t>
            </a:r>
          </a:p>
        </p:txBody>
      </p:sp>
      <p:sp>
        <p:nvSpPr>
          <p:cNvPr id="5" name="Rectangle 4"/>
          <p:cNvSpPr/>
          <p:nvPr/>
        </p:nvSpPr>
        <p:spPr>
          <a:xfrm>
            <a:off x="132479" y="785794"/>
            <a:ext cx="3010761" cy="461665"/>
          </a:xfrm>
          <a:prstGeom prst="rect">
            <a:avLst/>
          </a:prstGeom>
        </p:spPr>
        <p:txBody>
          <a:bodyPr wrap="none">
            <a:spAutoFit/>
          </a:bodyPr>
          <a:lstStyle/>
          <a:p>
            <a:r>
              <a:rPr lang="fr-FR" sz="2400" b="1" dirty="0" smtClean="0">
                <a:solidFill>
                  <a:srgbClr val="FFC000"/>
                </a:solidFill>
                <a:latin typeface="Comic Sans MS" pitchFamily="66" charset="0"/>
              </a:rPr>
              <a:t> 1. Fours tunnels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65788"/>
            <a:ext cx="9144000" cy="1477328"/>
          </a:xfrm>
          <a:prstGeom prst="rect">
            <a:avLst/>
          </a:prstGeom>
        </p:spPr>
        <p:txBody>
          <a:bodyPr wrap="square">
            <a:spAutoFit/>
          </a:bodyPr>
          <a:lstStyle/>
          <a:p>
            <a:pPr>
              <a:lnSpc>
                <a:spcPct val="150000"/>
              </a:lnSpc>
              <a:buFont typeface="Wingdings" pitchFamily="2" charset="2"/>
              <a:buChar char="ü"/>
            </a:pPr>
            <a:r>
              <a:rPr lang="fr-FR" sz="2000" b="1" dirty="0" smtClean="0">
                <a:latin typeface="Comic Sans MS" pitchFamily="66" charset="0"/>
              </a:rPr>
              <a:t>Procédé très simple </a:t>
            </a:r>
          </a:p>
          <a:p>
            <a:pPr>
              <a:lnSpc>
                <a:spcPct val="150000"/>
              </a:lnSpc>
              <a:buFont typeface="Wingdings" pitchFamily="2" charset="2"/>
              <a:buChar char="ü"/>
            </a:pPr>
            <a:r>
              <a:rPr lang="fr-FR" sz="2000" b="1" dirty="0" smtClean="0">
                <a:latin typeface="Comic Sans MS" pitchFamily="66" charset="0"/>
              </a:rPr>
              <a:t>Efficace si contrôlé </a:t>
            </a:r>
          </a:p>
          <a:p>
            <a:pPr>
              <a:lnSpc>
                <a:spcPct val="150000"/>
              </a:lnSpc>
              <a:buFont typeface="Wingdings" pitchFamily="2" charset="2"/>
              <a:buChar char="ü"/>
            </a:pPr>
            <a:r>
              <a:rPr lang="fr-FR" sz="2000" b="1" dirty="0" smtClean="0">
                <a:solidFill>
                  <a:srgbClr val="92D050"/>
                </a:solidFill>
                <a:latin typeface="Comic Sans MS" pitchFamily="66" charset="0"/>
              </a:rPr>
              <a:t>Seul procédé dépyrogénant (Emballages primaires en verre).</a:t>
            </a:r>
            <a:endParaRPr lang="fr-FR" sz="2000" b="1" dirty="0">
              <a:solidFill>
                <a:srgbClr val="92D050"/>
              </a:solidFill>
              <a:latin typeface="Comic Sans MS" pitchFamily="66" charset="0"/>
            </a:endParaRPr>
          </a:p>
        </p:txBody>
      </p:sp>
      <p:sp>
        <p:nvSpPr>
          <p:cNvPr id="4" name="Rectangle 3"/>
          <p:cNvSpPr/>
          <p:nvPr/>
        </p:nvSpPr>
        <p:spPr>
          <a:xfrm>
            <a:off x="0" y="3123412"/>
            <a:ext cx="9144000" cy="3785652"/>
          </a:xfrm>
          <a:prstGeom prst="rect">
            <a:avLst/>
          </a:prstGeom>
        </p:spPr>
        <p:txBody>
          <a:bodyPr wrap="square">
            <a:spAutoFit/>
          </a:bodyPr>
          <a:lstStyle/>
          <a:p>
            <a:pPr algn="just">
              <a:lnSpc>
                <a:spcPct val="150000"/>
              </a:lnSpc>
              <a:buFont typeface="Wingdings" pitchFamily="2" charset="2"/>
              <a:buChar char="Ø"/>
            </a:pPr>
            <a:r>
              <a:rPr lang="fr-FR" sz="2000" b="1" dirty="0" smtClean="0">
                <a:latin typeface="Comic Sans MS" pitchFamily="66" charset="0"/>
              </a:rPr>
              <a:t>Problèmes de sécurité dus à la température élevée </a:t>
            </a:r>
          </a:p>
          <a:p>
            <a:pPr algn="just">
              <a:lnSpc>
                <a:spcPct val="150000"/>
              </a:lnSpc>
              <a:buFont typeface="Wingdings" pitchFamily="2" charset="2"/>
              <a:buChar char="Ø"/>
            </a:pPr>
            <a:r>
              <a:rPr lang="fr-FR" sz="2000" b="1" dirty="0" smtClean="0">
                <a:latin typeface="Comic Sans MS" pitchFamily="66" charset="0"/>
              </a:rPr>
              <a:t>Risque d'altération de nombreux produits. </a:t>
            </a:r>
          </a:p>
          <a:p>
            <a:pPr algn="just">
              <a:lnSpc>
                <a:spcPct val="150000"/>
              </a:lnSpc>
              <a:buFont typeface="Wingdings" pitchFamily="2" charset="2"/>
              <a:buChar char="Ø"/>
            </a:pPr>
            <a:r>
              <a:rPr lang="fr-FR" sz="2000" b="1" dirty="0" smtClean="0">
                <a:latin typeface="Comic Sans MS" pitchFamily="66" charset="0"/>
              </a:rPr>
              <a:t>Aucune efficacité sur les ATNC (Agent Transmissible Non Conventionnel), exemple : le prion (proscrit à l’hôpital).</a:t>
            </a:r>
          </a:p>
          <a:p>
            <a:pPr algn="just">
              <a:lnSpc>
                <a:spcPct val="150000"/>
              </a:lnSpc>
              <a:buFont typeface="Wingdings" pitchFamily="2" charset="2"/>
              <a:buChar char="Ø"/>
            </a:pPr>
            <a:r>
              <a:rPr lang="fr-FR" sz="2000" b="1" dirty="0" smtClean="0">
                <a:latin typeface="Comic Sans MS" pitchFamily="66" charset="0"/>
              </a:rPr>
              <a:t>Problèmes d’homogénéité de la température (l’air possède une faible conductivité thermique).</a:t>
            </a:r>
          </a:p>
          <a:p>
            <a:pPr algn="just">
              <a:lnSpc>
                <a:spcPct val="150000"/>
              </a:lnSpc>
              <a:buFont typeface="Wingdings" pitchFamily="2" charset="2"/>
              <a:buChar char="Ø"/>
            </a:pPr>
            <a:r>
              <a:rPr lang="fr-FR" sz="2000" b="1" dirty="0" smtClean="0">
                <a:latin typeface="Comic Sans MS" pitchFamily="66" charset="0"/>
              </a:rPr>
              <a:t>Cycle long.</a:t>
            </a:r>
          </a:p>
          <a:p>
            <a:pPr algn="just">
              <a:lnSpc>
                <a:spcPct val="150000"/>
              </a:lnSpc>
              <a:buFont typeface="Wingdings" pitchFamily="2" charset="2"/>
              <a:buChar char="Ø"/>
            </a:pPr>
            <a:r>
              <a:rPr lang="fr-FR" sz="2000" b="1" dirty="0" smtClean="0">
                <a:latin typeface="Comic Sans MS" pitchFamily="66" charset="0"/>
              </a:rPr>
              <a:t>Coût énergétique très élevé.</a:t>
            </a:r>
            <a:endParaRPr lang="fr-FR" sz="2000" b="1" dirty="0">
              <a:latin typeface="Comic Sans MS" pitchFamily="66" charset="0"/>
            </a:endParaRPr>
          </a:p>
        </p:txBody>
      </p:sp>
      <p:sp>
        <p:nvSpPr>
          <p:cNvPr id="5" name="Rectangle 4"/>
          <p:cNvSpPr/>
          <p:nvPr/>
        </p:nvSpPr>
        <p:spPr>
          <a:xfrm>
            <a:off x="3357554" y="142852"/>
            <a:ext cx="1943161" cy="523220"/>
          </a:xfrm>
          <a:prstGeom prst="rect">
            <a:avLst/>
          </a:prstGeom>
        </p:spPr>
        <p:txBody>
          <a:bodyPr wrap="none">
            <a:spAutoFit/>
          </a:bodyPr>
          <a:lstStyle/>
          <a:p>
            <a:r>
              <a:rPr lang="fr-FR" sz="2800" b="1" dirty="0" smtClean="0">
                <a:solidFill>
                  <a:srgbClr val="FFC000"/>
                </a:solidFill>
                <a:latin typeface="Comic Sans MS" pitchFamily="66" charset="0"/>
              </a:rPr>
              <a:t>Avantages</a:t>
            </a:r>
          </a:p>
        </p:txBody>
      </p:sp>
      <p:sp>
        <p:nvSpPr>
          <p:cNvPr id="6" name="Rectangle 5"/>
          <p:cNvSpPr/>
          <p:nvPr/>
        </p:nvSpPr>
        <p:spPr>
          <a:xfrm>
            <a:off x="3357554" y="2500306"/>
            <a:ext cx="2350323" cy="523220"/>
          </a:xfrm>
          <a:prstGeom prst="rect">
            <a:avLst/>
          </a:prstGeom>
        </p:spPr>
        <p:txBody>
          <a:bodyPr wrap="none">
            <a:spAutoFit/>
          </a:bodyPr>
          <a:lstStyle/>
          <a:p>
            <a:r>
              <a:rPr lang="fr-FR" sz="2800" b="1" dirty="0" smtClean="0">
                <a:solidFill>
                  <a:srgbClr val="FFC000"/>
                </a:solidFill>
                <a:latin typeface="Comic Sans MS" pitchFamily="66" charset="0"/>
              </a:rPr>
              <a:t>Inconvénient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785926"/>
            <a:ext cx="8929718" cy="1494768"/>
          </a:xfrm>
          <a:prstGeom prst="rect">
            <a:avLst/>
          </a:prstGeom>
        </p:spPr>
        <p:txBody>
          <a:bodyPr wrap="square">
            <a:spAutoFit/>
          </a:bodyPr>
          <a:lstStyle/>
          <a:p>
            <a:pPr>
              <a:lnSpc>
                <a:spcPct val="250000"/>
              </a:lnSpc>
            </a:pPr>
            <a:r>
              <a:rPr lang="fr-FR" sz="2000" b="1" dirty="0" smtClean="0"/>
              <a:t>1) appréhender les notions de stérilité et de stérilisation.</a:t>
            </a:r>
          </a:p>
          <a:p>
            <a:pPr>
              <a:lnSpc>
                <a:spcPct val="250000"/>
              </a:lnSpc>
            </a:pPr>
            <a:r>
              <a:rPr lang="fr-FR" sz="2000" b="1" dirty="0" smtClean="0"/>
              <a:t>2) connaître les grandes techniques de la stérilisation par la chaleur.</a:t>
            </a:r>
            <a:endParaRPr lang="fr-FR" sz="2000" b="1" dirty="0"/>
          </a:p>
        </p:txBody>
      </p:sp>
      <p:sp>
        <p:nvSpPr>
          <p:cNvPr id="5" name="Rectangle 4"/>
          <p:cNvSpPr/>
          <p:nvPr/>
        </p:nvSpPr>
        <p:spPr>
          <a:xfrm>
            <a:off x="2928926" y="357166"/>
            <a:ext cx="2552302" cy="707886"/>
          </a:xfrm>
          <a:prstGeom prst="rect">
            <a:avLst/>
          </a:prstGeom>
        </p:spPr>
        <p:txBody>
          <a:bodyPr wrap="none">
            <a:spAutoFit/>
          </a:bodyPr>
          <a:lstStyle/>
          <a:p>
            <a:r>
              <a:rPr lang="fr-FR" sz="4000" b="1" dirty="0" smtClean="0">
                <a:solidFill>
                  <a:srgbClr val="FFC000"/>
                </a:solidFill>
                <a:latin typeface="Comic Sans MS" pitchFamily="66" charset="0"/>
              </a:rPr>
              <a:t>Objectifs</a:t>
            </a:r>
          </a:p>
        </p:txBody>
      </p:sp>
      <p:pic>
        <p:nvPicPr>
          <p:cNvPr id="1026" name="Picture 2" descr="RÃ©sultat de recherche d'images pour &quot;objectif&quot;"/>
          <p:cNvPicPr>
            <a:picLocks noChangeAspect="1" noChangeArrowheads="1"/>
          </p:cNvPicPr>
          <p:nvPr/>
        </p:nvPicPr>
        <p:blipFill>
          <a:blip r:embed="rId2"/>
          <a:srcRect/>
          <a:stretch>
            <a:fillRect/>
          </a:stretch>
        </p:blipFill>
        <p:spPr bwMode="auto">
          <a:xfrm>
            <a:off x="2928926" y="3857628"/>
            <a:ext cx="3357586" cy="25181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6367449" cy="523220"/>
          </a:xfrm>
          <a:prstGeom prst="rect">
            <a:avLst/>
          </a:prstGeom>
        </p:spPr>
        <p:txBody>
          <a:bodyPr wrap="none">
            <a:spAutoFit/>
          </a:bodyPr>
          <a:lstStyle/>
          <a:p>
            <a:r>
              <a:rPr lang="fr-FR" sz="2800" b="1" dirty="0" smtClean="0">
                <a:solidFill>
                  <a:srgbClr val="FF0000"/>
                </a:solidFill>
                <a:latin typeface="Comic Sans MS" pitchFamily="66" charset="0"/>
              </a:rPr>
              <a:t>Stérilisation par la chaleur humide </a:t>
            </a:r>
            <a:endParaRPr lang="fr-FR" sz="2800" b="1" dirty="0">
              <a:solidFill>
                <a:srgbClr val="FF0000"/>
              </a:solidFill>
              <a:latin typeface="Comic Sans MS" pitchFamily="66" charset="0"/>
            </a:endParaRPr>
          </a:p>
        </p:txBody>
      </p:sp>
      <p:sp>
        <p:nvSpPr>
          <p:cNvPr id="3" name="Rectangle 2"/>
          <p:cNvSpPr/>
          <p:nvPr/>
        </p:nvSpPr>
        <p:spPr>
          <a:xfrm>
            <a:off x="0" y="1285860"/>
            <a:ext cx="9144000" cy="4572534"/>
          </a:xfrm>
          <a:prstGeom prst="rect">
            <a:avLst/>
          </a:prstGeom>
        </p:spPr>
        <p:txBody>
          <a:bodyPr wrap="square">
            <a:spAutoFit/>
          </a:bodyPr>
          <a:lstStyle/>
          <a:p>
            <a:pPr algn="just">
              <a:lnSpc>
                <a:spcPct val="250000"/>
              </a:lnSpc>
            </a:pPr>
            <a:r>
              <a:rPr lang="fr-FR" sz="2000" b="1" dirty="0" smtClean="0"/>
              <a:t>La stérilisation à la chaleur humide au moyen de </a:t>
            </a:r>
            <a:r>
              <a:rPr lang="fr-FR" sz="2000" b="1" dirty="0" smtClean="0">
                <a:solidFill>
                  <a:schemeClr val="accent6">
                    <a:lumMod val="40000"/>
                    <a:lumOff val="60000"/>
                  </a:schemeClr>
                </a:solidFill>
              </a:rPr>
              <a:t>vapeur saturée </a:t>
            </a:r>
            <a:r>
              <a:rPr lang="fr-FR" sz="2000" b="1" dirty="0" smtClean="0"/>
              <a:t>et </a:t>
            </a:r>
            <a:r>
              <a:rPr lang="fr-FR" sz="2000" b="1" dirty="0" smtClean="0">
                <a:solidFill>
                  <a:schemeClr val="accent6">
                    <a:lumMod val="40000"/>
                    <a:lumOff val="60000"/>
                  </a:schemeClr>
                </a:solidFill>
              </a:rPr>
              <a:t>sous pression </a:t>
            </a:r>
            <a:r>
              <a:rPr lang="fr-FR" sz="2000" b="1" dirty="0" smtClean="0"/>
              <a:t>constitue le procédé de stérilisation le plus </a:t>
            </a:r>
            <a:r>
              <a:rPr lang="fr-FR" sz="2000" b="1" dirty="0" smtClean="0">
                <a:solidFill>
                  <a:schemeClr val="accent6">
                    <a:lumMod val="40000"/>
                    <a:lumOff val="60000"/>
                  </a:schemeClr>
                </a:solidFill>
              </a:rPr>
              <a:t>fiable et le plus facile à contrôler</a:t>
            </a:r>
            <a:r>
              <a:rPr lang="fr-FR" sz="2000" b="1" dirty="0" smtClean="0"/>
              <a:t>.</a:t>
            </a:r>
          </a:p>
          <a:p>
            <a:pPr algn="just">
              <a:lnSpc>
                <a:spcPct val="250000"/>
              </a:lnSpc>
            </a:pPr>
            <a:r>
              <a:rPr lang="fr-FR" sz="2000" b="1" dirty="0" smtClean="0"/>
              <a:t>La stérilisation à la vapeur sous pression représente donc le premier choix pour le matériel qui résiste aux températures et pressions élevées, aux brusques changements de pression et à  l'humidité.</a:t>
            </a:r>
            <a:endParaRPr lang="fr-FR"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9144000" cy="3416320"/>
          </a:xfrm>
          <a:prstGeom prst="rect">
            <a:avLst/>
          </a:prstGeom>
        </p:spPr>
        <p:txBody>
          <a:bodyPr wrap="square">
            <a:spAutoFit/>
          </a:bodyPr>
          <a:lstStyle/>
          <a:p>
            <a:pPr algn="just">
              <a:lnSpc>
                <a:spcPct val="200000"/>
              </a:lnSpc>
            </a:pPr>
            <a:r>
              <a:rPr lang="fr-FR" b="1" dirty="0" smtClean="0">
                <a:solidFill>
                  <a:srgbClr val="FFFF00"/>
                </a:solidFill>
              </a:rPr>
              <a:t>Principe</a:t>
            </a:r>
            <a:r>
              <a:rPr lang="fr-FR" b="1" dirty="0" smtClean="0"/>
              <a:t> : </a:t>
            </a:r>
          </a:p>
          <a:p>
            <a:pPr algn="just">
              <a:lnSpc>
                <a:spcPct val="200000"/>
              </a:lnSpc>
            </a:pPr>
            <a:r>
              <a:rPr lang="fr-FR" b="1" dirty="0" smtClean="0"/>
              <a:t>L’action conjuguée de la vapeur d’eau sous pression et de la température (</a:t>
            </a:r>
            <a:r>
              <a:rPr lang="fr-FR" b="1" dirty="0" smtClean="0">
                <a:solidFill>
                  <a:srgbClr val="0070C0"/>
                </a:solidFill>
              </a:rPr>
              <a:t>supérieure à 120°C</a:t>
            </a:r>
            <a:r>
              <a:rPr lang="fr-FR" b="1" dirty="0" smtClean="0"/>
              <a:t>) provoque la dénaturation des protéines des micro-organismes. </a:t>
            </a:r>
          </a:p>
          <a:p>
            <a:pPr algn="just">
              <a:lnSpc>
                <a:spcPct val="200000"/>
              </a:lnSpc>
            </a:pPr>
            <a:r>
              <a:rPr lang="fr-FR" b="1" dirty="0" smtClean="0"/>
              <a:t>Mode de stérilisation le plus répandu (s’applique à bon nombre de cas et facile à mettre en œuvre).</a:t>
            </a:r>
            <a:endParaRPr lang="fr-FR" b="1" dirty="0"/>
          </a:p>
        </p:txBody>
      </p:sp>
      <p:sp>
        <p:nvSpPr>
          <p:cNvPr id="5" name="Rectangle 4"/>
          <p:cNvSpPr/>
          <p:nvPr/>
        </p:nvSpPr>
        <p:spPr>
          <a:xfrm>
            <a:off x="0" y="4023374"/>
            <a:ext cx="9144000" cy="1754326"/>
          </a:xfrm>
          <a:prstGeom prst="rect">
            <a:avLst/>
          </a:prstGeom>
        </p:spPr>
        <p:txBody>
          <a:bodyPr wrap="square">
            <a:spAutoFit/>
          </a:bodyPr>
          <a:lstStyle/>
          <a:p>
            <a:r>
              <a:rPr lang="fr-FR" b="1" dirty="0" smtClean="0">
                <a:solidFill>
                  <a:srgbClr val="FFFF00"/>
                </a:solidFill>
              </a:rPr>
              <a:t>Mécanisme d’action :</a:t>
            </a:r>
          </a:p>
          <a:p>
            <a:pPr>
              <a:lnSpc>
                <a:spcPct val="250000"/>
              </a:lnSpc>
            </a:pPr>
            <a:r>
              <a:rPr lang="fr-FR" b="1" dirty="0" smtClean="0"/>
              <a:t>Dénaturation des macromolécules bactériennes (noyau et parois) sous l’action de la chaleur par </a:t>
            </a:r>
            <a:r>
              <a:rPr lang="fr-FR" b="1" dirty="0" smtClean="0">
                <a:solidFill>
                  <a:srgbClr val="00B0F0"/>
                </a:solidFill>
              </a:rPr>
              <a:t>hydrolyse</a:t>
            </a:r>
            <a:r>
              <a:rPr lang="fr-FR" b="1" dirty="0" smtClean="0"/>
              <a:t> partielle des chaînes peptidiques.</a:t>
            </a:r>
            <a:endParaRPr lang="fr-F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5632311"/>
          </a:xfrm>
          <a:prstGeom prst="rect">
            <a:avLst/>
          </a:prstGeom>
        </p:spPr>
        <p:txBody>
          <a:bodyPr wrap="square">
            <a:spAutoFit/>
          </a:bodyPr>
          <a:lstStyle/>
          <a:p>
            <a:pPr>
              <a:lnSpc>
                <a:spcPct val="200000"/>
              </a:lnSpc>
            </a:pPr>
            <a:r>
              <a:rPr lang="fr-FR" b="1" dirty="0" smtClean="0">
                <a:solidFill>
                  <a:srgbClr val="FFFF00"/>
                </a:solidFill>
              </a:rPr>
              <a:t>Température de stérilisation :</a:t>
            </a:r>
          </a:p>
          <a:p>
            <a:pPr>
              <a:lnSpc>
                <a:spcPct val="200000"/>
              </a:lnSpc>
            </a:pPr>
            <a:endParaRPr lang="fr-FR" b="1" dirty="0" smtClean="0"/>
          </a:p>
          <a:p>
            <a:pPr>
              <a:lnSpc>
                <a:spcPct val="200000"/>
              </a:lnSpc>
            </a:pPr>
            <a:r>
              <a:rPr lang="fr-FR" b="1" dirty="0" smtClean="0"/>
              <a:t> Selon la </a:t>
            </a:r>
            <a:r>
              <a:rPr lang="fr-FR" b="1" dirty="0" smtClean="0">
                <a:solidFill>
                  <a:srgbClr val="FF0000"/>
                </a:solidFill>
              </a:rPr>
              <a:t>PH. EUR 8eme édition</a:t>
            </a:r>
            <a:r>
              <a:rPr lang="fr-FR" b="1" dirty="0" smtClean="0"/>
              <a:t>, la stérilisation par l’autoclave se fait à une température  de </a:t>
            </a:r>
            <a:r>
              <a:rPr lang="fr-FR" b="1" dirty="0" smtClean="0">
                <a:solidFill>
                  <a:srgbClr val="FF0000"/>
                </a:solidFill>
              </a:rPr>
              <a:t>121°C</a:t>
            </a:r>
            <a:r>
              <a:rPr lang="fr-FR" b="1" dirty="0" smtClean="0"/>
              <a:t> et sous un excès de pression d’une atmosphère par rapport à la pression  terrestre. Dans ces conditions la destruction des germes est assurée en </a:t>
            </a:r>
            <a:r>
              <a:rPr lang="fr-FR" b="1" dirty="0" smtClean="0">
                <a:solidFill>
                  <a:srgbClr val="FF0000"/>
                </a:solidFill>
              </a:rPr>
              <a:t>15 minutes</a:t>
            </a:r>
            <a:r>
              <a:rPr lang="fr-FR" b="1" dirty="0" smtClean="0"/>
              <a:t>. </a:t>
            </a:r>
          </a:p>
          <a:p>
            <a:pPr>
              <a:lnSpc>
                <a:spcPct val="200000"/>
              </a:lnSpc>
            </a:pPr>
            <a:endParaRPr lang="fr-FR" b="1" dirty="0" smtClean="0"/>
          </a:p>
          <a:p>
            <a:pPr>
              <a:lnSpc>
                <a:spcPct val="200000"/>
              </a:lnSpc>
            </a:pPr>
            <a:r>
              <a:rPr lang="fr-FR" b="1" dirty="0" smtClean="0"/>
              <a:t> En cas de risque de présence d’ATNC, ce qui peut être le cas à l’hôpital, les </a:t>
            </a:r>
          </a:p>
          <a:p>
            <a:pPr>
              <a:lnSpc>
                <a:spcPct val="200000"/>
              </a:lnSpc>
            </a:pPr>
            <a:r>
              <a:rPr lang="fr-FR" b="1" dirty="0" smtClean="0"/>
              <a:t>recommandations en vigueur sont de </a:t>
            </a:r>
            <a:r>
              <a:rPr lang="fr-FR" b="1" dirty="0" smtClean="0">
                <a:solidFill>
                  <a:srgbClr val="FF0000"/>
                </a:solidFill>
              </a:rPr>
              <a:t>18 minutes </a:t>
            </a:r>
            <a:r>
              <a:rPr lang="fr-FR" b="1" dirty="0" smtClean="0"/>
              <a:t>à </a:t>
            </a:r>
            <a:r>
              <a:rPr lang="fr-FR" b="1" dirty="0" smtClean="0">
                <a:solidFill>
                  <a:srgbClr val="FF0000"/>
                </a:solidFill>
              </a:rPr>
              <a:t>135°C</a:t>
            </a:r>
            <a:r>
              <a:rPr lang="fr-FR" b="1" dirty="0" smtClean="0"/>
              <a:t> ; cette méthode est à ce jour la  seule utilisable.</a:t>
            </a:r>
            <a:endParaRPr lang="fr-FR"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4046301" cy="584775"/>
          </a:xfrm>
          <a:prstGeom prst="rect">
            <a:avLst/>
          </a:prstGeom>
        </p:spPr>
        <p:txBody>
          <a:bodyPr wrap="none">
            <a:spAutoFit/>
          </a:bodyPr>
          <a:lstStyle/>
          <a:p>
            <a:r>
              <a:rPr lang="fr-FR" sz="3200" b="1" dirty="0" smtClean="0">
                <a:solidFill>
                  <a:srgbClr val="FFFF00"/>
                </a:solidFill>
                <a:latin typeface="Comic Sans MS" pitchFamily="66" charset="0"/>
              </a:rPr>
              <a:t>dispositif technique</a:t>
            </a:r>
            <a:endParaRPr lang="fr-FR" sz="3200" b="1" dirty="0">
              <a:solidFill>
                <a:srgbClr val="FFFF00"/>
              </a:solidFill>
              <a:latin typeface="Comic Sans MS" pitchFamily="66" charset="0"/>
            </a:endParaRPr>
          </a:p>
        </p:txBody>
      </p:sp>
      <p:sp>
        <p:nvSpPr>
          <p:cNvPr id="3" name="Rectangle 2"/>
          <p:cNvSpPr/>
          <p:nvPr/>
        </p:nvSpPr>
        <p:spPr>
          <a:xfrm>
            <a:off x="71406" y="1028626"/>
            <a:ext cx="5429692" cy="523220"/>
          </a:xfrm>
          <a:prstGeom prst="rect">
            <a:avLst/>
          </a:prstGeom>
        </p:spPr>
        <p:txBody>
          <a:bodyPr wrap="none">
            <a:spAutoFit/>
          </a:bodyPr>
          <a:lstStyle/>
          <a:p>
            <a:r>
              <a:rPr lang="fr-FR" sz="2800" b="1" dirty="0" smtClean="0">
                <a:solidFill>
                  <a:srgbClr val="92D050"/>
                </a:solidFill>
                <a:latin typeface="Comic Sans MS" pitchFamily="66" charset="0"/>
              </a:rPr>
              <a:t>Autoclave (opération continue)</a:t>
            </a:r>
            <a:endParaRPr lang="fr-FR" sz="2800" b="1" dirty="0">
              <a:solidFill>
                <a:srgbClr val="92D050"/>
              </a:solidFill>
              <a:latin typeface="Comic Sans MS" pitchFamily="66" charset="0"/>
            </a:endParaRPr>
          </a:p>
        </p:txBody>
      </p:sp>
      <p:sp>
        <p:nvSpPr>
          <p:cNvPr id="4" name="Rectangle 3"/>
          <p:cNvSpPr/>
          <p:nvPr/>
        </p:nvSpPr>
        <p:spPr>
          <a:xfrm>
            <a:off x="285720" y="1610983"/>
            <a:ext cx="8858280" cy="4824590"/>
          </a:xfrm>
          <a:prstGeom prst="rect">
            <a:avLst/>
          </a:prstGeom>
        </p:spPr>
        <p:txBody>
          <a:bodyPr wrap="square">
            <a:spAutoFit/>
          </a:bodyPr>
          <a:lstStyle/>
          <a:p>
            <a:pPr algn="just">
              <a:lnSpc>
                <a:spcPct val="250000"/>
              </a:lnSpc>
            </a:pPr>
            <a:r>
              <a:rPr lang="fr-FR" b="1" dirty="0" smtClean="0">
                <a:latin typeface="Comic Sans MS" pitchFamily="66" charset="0"/>
              </a:rPr>
              <a:t>Enceintes en acier inoxydable, hermétiquement fermées et qui permet l’augmentation de la pression ainsi que l’obtention de vapeur d’eau par ébullition. </a:t>
            </a:r>
          </a:p>
          <a:p>
            <a:pPr algn="just">
              <a:lnSpc>
                <a:spcPct val="250000"/>
              </a:lnSpc>
            </a:pPr>
            <a:r>
              <a:rPr lang="fr-FR" b="1" dirty="0" smtClean="0">
                <a:latin typeface="Comic Sans MS" pitchFamily="66" charset="0"/>
              </a:rPr>
              <a:t>Il existe deux types :</a:t>
            </a:r>
          </a:p>
          <a:p>
            <a:pPr algn="just">
              <a:lnSpc>
                <a:spcPct val="250000"/>
              </a:lnSpc>
            </a:pPr>
            <a:r>
              <a:rPr lang="fr-FR" b="1" dirty="0" smtClean="0">
                <a:latin typeface="Comic Sans MS" pitchFamily="66" charset="0"/>
              </a:rPr>
              <a:t>  Autoclave simple (de laboratoire) ;</a:t>
            </a:r>
          </a:p>
          <a:p>
            <a:pPr algn="just">
              <a:lnSpc>
                <a:spcPct val="250000"/>
              </a:lnSpc>
            </a:pPr>
            <a:r>
              <a:rPr lang="fr-FR" b="1" dirty="0" smtClean="0">
                <a:latin typeface="Comic Sans MS" pitchFamily="66" charset="0"/>
              </a:rPr>
              <a:t>  Autoclaves industriels (stérilisation des flacons de soluté pour perfusion, sérum glucosé, eau physiologique).</a:t>
            </a:r>
            <a:endParaRPr lang="fr-FR" b="1" dirty="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15074" cy="1508105"/>
          </a:xfrm>
          <a:prstGeom prst="rect">
            <a:avLst/>
          </a:prstGeom>
        </p:spPr>
        <p:txBody>
          <a:bodyPr wrap="square">
            <a:spAutoFit/>
          </a:bodyPr>
          <a:lstStyle/>
          <a:p>
            <a:pPr>
              <a:lnSpc>
                <a:spcPct val="200000"/>
              </a:lnSpc>
            </a:pPr>
            <a:r>
              <a:rPr lang="fr-FR" sz="2800" b="1" dirty="0" smtClean="0">
                <a:solidFill>
                  <a:srgbClr val="FFC000"/>
                </a:solidFill>
                <a:latin typeface="Comic Sans MS" pitchFamily="66" charset="0"/>
              </a:rPr>
              <a:t>a. Autoclave simple</a:t>
            </a:r>
          </a:p>
          <a:p>
            <a:pPr>
              <a:lnSpc>
                <a:spcPct val="200000"/>
              </a:lnSpc>
            </a:pPr>
            <a:endParaRPr lang="fr-FR" b="1" dirty="0" smtClean="0">
              <a:latin typeface="Comic Sans MS" pitchFamily="66" charset="0"/>
            </a:endParaRPr>
          </a:p>
        </p:txBody>
      </p:sp>
      <p:pic>
        <p:nvPicPr>
          <p:cNvPr id="25601" name="Picture 1"/>
          <p:cNvPicPr>
            <a:picLocks noChangeAspect="1" noChangeArrowheads="1"/>
          </p:cNvPicPr>
          <p:nvPr/>
        </p:nvPicPr>
        <p:blipFill>
          <a:blip r:embed="rId2">
            <a:lum bright="-20000" contrast="40000"/>
          </a:blip>
          <a:srcRect/>
          <a:stretch>
            <a:fillRect/>
          </a:stretch>
        </p:blipFill>
        <p:spPr bwMode="auto">
          <a:xfrm>
            <a:off x="1" y="1000108"/>
            <a:ext cx="6000760" cy="5500726"/>
          </a:xfrm>
          <a:prstGeom prst="rect">
            <a:avLst/>
          </a:prstGeom>
          <a:noFill/>
          <a:ln w="9525">
            <a:noFill/>
            <a:miter lim="800000"/>
            <a:headEnd/>
            <a:tailEnd/>
          </a:ln>
          <a:effectLst/>
        </p:spPr>
      </p:pic>
      <p:pic>
        <p:nvPicPr>
          <p:cNvPr id="25602" name="Picture 2"/>
          <p:cNvPicPr>
            <a:picLocks noChangeAspect="1" noChangeArrowheads="1"/>
          </p:cNvPicPr>
          <p:nvPr/>
        </p:nvPicPr>
        <p:blipFill>
          <a:blip r:embed="rId3">
            <a:lum contrast="30000"/>
          </a:blip>
          <a:srcRect/>
          <a:stretch>
            <a:fillRect/>
          </a:stretch>
        </p:blipFill>
        <p:spPr bwMode="auto">
          <a:xfrm>
            <a:off x="5963709" y="1000108"/>
            <a:ext cx="3180291"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368"/>
            <a:ext cx="9144000" cy="6924973"/>
          </a:xfrm>
          <a:prstGeom prst="rect">
            <a:avLst/>
          </a:prstGeom>
        </p:spPr>
        <p:txBody>
          <a:bodyPr wrap="square">
            <a:spAutoFit/>
          </a:bodyPr>
          <a:lstStyle/>
          <a:p>
            <a:pPr>
              <a:lnSpc>
                <a:spcPct val="200000"/>
              </a:lnSpc>
            </a:pPr>
            <a:r>
              <a:rPr lang="fr-FR" sz="2400" b="1" dirty="0" smtClean="0">
                <a:solidFill>
                  <a:srgbClr val="FFFF00"/>
                </a:solidFill>
                <a:latin typeface="Comic Sans MS" pitchFamily="66" charset="0"/>
              </a:rPr>
              <a:t>Les différentes phases d’un cycle de stérilisation :</a:t>
            </a:r>
          </a:p>
          <a:p>
            <a:pPr>
              <a:lnSpc>
                <a:spcPct val="200000"/>
              </a:lnSpc>
            </a:pPr>
            <a:r>
              <a:rPr lang="fr-FR" b="1" dirty="0" smtClean="0">
                <a:latin typeface="Comic Sans MS" pitchFamily="66" charset="0"/>
              </a:rPr>
              <a:t>1) Purge de l’air : bonne diffusion de la vapeur</a:t>
            </a:r>
          </a:p>
          <a:p>
            <a:pPr>
              <a:lnSpc>
                <a:spcPct val="200000"/>
              </a:lnSpc>
            </a:pPr>
            <a:r>
              <a:rPr lang="fr-FR" b="1" dirty="0" smtClean="0">
                <a:latin typeface="Comic Sans MS" pitchFamily="66" charset="0"/>
              </a:rPr>
              <a:t>2) Chauffage de la charge :</a:t>
            </a:r>
          </a:p>
          <a:p>
            <a:pPr>
              <a:lnSpc>
                <a:spcPct val="200000"/>
              </a:lnSpc>
            </a:pPr>
            <a:r>
              <a:rPr lang="fr-FR" b="1" dirty="0" smtClean="0">
                <a:solidFill>
                  <a:srgbClr val="FF0000"/>
                </a:solidFill>
                <a:latin typeface="Comic Sans MS" pitchFamily="66" charset="0"/>
              </a:rPr>
              <a:t>  (0 atm) (+100°C); (0.5 atm) (+110°C); </a:t>
            </a:r>
          </a:p>
          <a:p>
            <a:pPr>
              <a:lnSpc>
                <a:spcPct val="200000"/>
              </a:lnSpc>
            </a:pPr>
            <a:r>
              <a:rPr lang="fr-FR" b="1" dirty="0" smtClean="0">
                <a:solidFill>
                  <a:srgbClr val="FF0000"/>
                </a:solidFill>
                <a:latin typeface="Comic Sans MS" pitchFamily="66" charset="0"/>
              </a:rPr>
              <a:t>  (1 atm) (+121°C); (2 atm) (+134°C);</a:t>
            </a:r>
          </a:p>
          <a:p>
            <a:pPr>
              <a:lnSpc>
                <a:spcPct val="200000"/>
              </a:lnSpc>
            </a:pPr>
            <a:r>
              <a:rPr lang="fr-FR" b="1" dirty="0" smtClean="0">
                <a:solidFill>
                  <a:srgbClr val="FF0000"/>
                </a:solidFill>
                <a:latin typeface="Comic Sans MS" pitchFamily="66" charset="0"/>
              </a:rPr>
              <a:t>  (3 atm) (+144°C)</a:t>
            </a:r>
          </a:p>
          <a:p>
            <a:pPr>
              <a:lnSpc>
                <a:spcPct val="200000"/>
              </a:lnSpc>
            </a:pPr>
            <a:r>
              <a:rPr lang="fr-FR" b="1" dirty="0" smtClean="0">
                <a:latin typeface="Comic Sans MS" pitchFamily="66" charset="0"/>
              </a:rPr>
              <a:t>3) Stérilisation </a:t>
            </a:r>
          </a:p>
          <a:p>
            <a:pPr>
              <a:lnSpc>
                <a:spcPct val="200000"/>
              </a:lnSpc>
            </a:pPr>
            <a:r>
              <a:rPr lang="fr-FR" b="1" dirty="0" smtClean="0">
                <a:latin typeface="Comic Sans MS" pitchFamily="66" charset="0"/>
              </a:rPr>
              <a:t>4) Refroidissement </a:t>
            </a:r>
          </a:p>
          <a:p>
            <a:pPr>
              <a:lnSpc>
                <a:spcPct val="200000"/>
              </a:lnSpc>
            </a:pPr>
            <a:r>
              <a:rPr lang="fr-FR" b="1" dirty="0" smtClean="0">
                <a:latin typeface="Comic Sans MS" pitchFamily="66" charset="0"/>
              </a:rPr>
              <a:t>5) Séchage : réalisé par abaissement de la pression.</a:t>
            </a:r>
          </a:p>
          <a:p>
            <a:pPr>
              <a:lnSpc>
                <a:spcPct val="150000"/>
              </a:lnSpc>
              <a:buFont typeface="Wingdings" pitchFamily="2" charset="2"/>
              <a:buChar char="v"/>
            </a:pPr>
            <a:r>
              <a:rPr lang="fr-FR" b="1" dirty="0" smtClean="0">
                <a:solidFill>
                  <a:schemeClr val="accent3">
                    <a:lumMod val="60000"/>
                    <a:lumOff val="40000"/>
                  </a:schemeClr>
                </a:solidFill>
                <a:latin typeface="Comic Sans MS" pitchFamily="66" charset="0"/>
              </a:rPr>
              <a:t> Conditions de référence :</a:t>
            </a:r>
          </a:p>
          <a:p>
            <a:pPr>
              <a:lnSpc>
                <a:spcPct val="150000"/>
              </a:lnSpc>
              <a:buFont typeface="Wingdings" pitchFamily="2" charset="2"/>
              <a:buChar char="ü"/>
            </a:pPr>
            <a:r>
              <a:rPr lang="fr-FR" b="1" dirty="0" smtClean="0">
                <a:latin typeface="Comic Sans MS" pitchFamily="66" charset="0"/>
              </a:rPr>
              <a:t>Médicaments stériles : </a:t>
            </a:r>
            <a:r>
              <a:rPr lang="fr-FR" b="1" dirty="0" smtClean="0">
                <a:solidFill>
                  <a:srgbClr val="FF0000"/>
                </a:solidFill>
                <a:latin typeface="Comic Sans MS" pitchFamily="66" charset="0"/>
              </a:rPr>
              <a:t>15’ à 121°C</a:t>
            </a:r>
            <a:r>
              <a:rPr lang="fr-FR" b="1" dirty="0" smtClean="0">
                <a:latin typeface="Comic Sans MS" pitchFamily="66" charset="0"/>
              </a:rPr>
              <a:t>.</a:t>
            </a:r>
          </a:p>
          <a:p>
            <a:pPr>
              <a:lnSpc>
                <a:spcPct val="150000"/>
              </a:lnSpc>
              <a:buFont typeface="Wingdings" pitchFamily="2" charset="2"/>
              <a:buChar char="ü"/>
            </a:pPr>
            <a:r>
              <a:rPr lang="fr-FR" b="1" dirty="0" smtClean="0">
                <a:latin typeface="Comic Sans MS" pitchFamily="66" charset="0"/>
              </a:rPr>
              <a:t>Matériels : </a:t>
            </a:r>
            <a:r>
              <a:rPr lang="fr-FR" b="1" dirty="0" smtClean="0">
                <a:solidFill>
                  <a:srgbClr val="FF0000"/>
                </a:solidFill>
                <a:latin typeface="Comic Sans MS" pitchFamily="66" charset="0"/>
              </a:rPr>
              <a:t>10’ à 134°C</a:t>
            </a:r>
            <a:r>
              <a:rPr lang="fr-FR" b="1" dirty="0" smtClean="0">
                <a:latin typeface="Comic Sans MS" pitchFamily="66" charset="0"/>
              </a:rPr>
              <a:t>.</a:t>
            </a:r>
          </a:p>
          <a:p>
            <a:pPr>
              <a:lnSpc>
                <a:spcPct val="150000"/>
              </a:lnSpc>
              <a:buFont typeface="Wingdings" pitchFamily="2" charset="2"/>
              <a:buChar char="ü"/>
            </a:pPr>
            <a:r>
              <a:rPr lang="fr-FR" b="1" dirty="0" smtClean="0">
                <a:latin typeface="Comic Sans MS" pitchFamily="66" charset="0"/>
              </a:rPr>
              <a:t>Risque d’ATNC (hôpital) : </a:t>
            </a:r>
            <a:r>
              <a:rPr lang="fr-FR" b="1" dirty="0" smtClean="0">
                <a:solidFill>
                  <a:srgbClr val="FF0000"/>
                </a:solidFill>
                <a:latin typeface="Comic Sans MS" pitchFamily="66" charset="0"/>
              </a:rPr>
              <a:t>18’ à 134°C</a:t>
            </a:r>
            <a:endParaRPr lang="fr-FR" b="1" dirty="0">
              <a:solidFill>
                <a:srgbClr val="FF0000"/>
              </a:solidFill>
              <a:latin typeface="Comic Sans MS" pitchFamily="66" charset="0"/>
            </a:endParaRPr>
          </a:p>
        </p:txBody>
      </p:sp>
      <p:sp>
        <p:nvSpPr>
          <p:cNvPr id="3" name="Rectangle 2"/>
          <p:cNvSpPr/>
          <p:nvPr/>
        </p:nvSpPr>
        <p:spPr>
          <a:xfrm>
            <a:off x="5357818" y="1928802"/>
            <a:ext cx="328611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b="1" dirty="0" smtClean="0"/>
              <a:t>il existe une relation simple entre pression et température</a:t>
            </a:r>
            <a:endParaRPr lang="fr-FR"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associÃ©e"/>
          <p:cNvPicPr>
            <a:picLocks noChangeAspect="1" noChangeArrowheads="1"/>
          </p:cNvPicPr>
          <p:nvPr/>
        </p:nvPicPr>
        <p:blipFill>
          <a:blip r:embed="rId2"/>
          <a:srcRect/>
          <a:stretch>
            <a:fillRect/>
          </a:stretch>
        </p:blipFill>
        <p:spPr bwMode="auto">
          <a:xfrm>
            <a:off x="0" y="3921163"/>
            <a:ext cx="9286908" cy="2865423"/>
          </a:xfrm>
          <a:prstGeom prst="rect">
            <a:avLst/>
          </a:prstGeom>
          <a:noFill/>
        </p:spPr>
      </p:pic>
      <p:sp>
        <p:nvSpPr>
          <p:cNvPr id="3" name="Rectangle 2"/>
          <p:cNvSpPr/>
          <p:nvPr/>
        </p:nvSpPr>
        <p:spPr>
          <a:xfrm>
            <a:off x="142844" y="818212"/>
            <a:ext cx="8858280" cy="2227726"/>
          </a:xfrm>
          <a:prstGeom prst="rect">
            <a:avLst/>
          </a:prstGeom>
        </p:spPr>
        <p:txBody>
          <a:bodyPr wrap="square">
            <a:spAutoFit/>
          </a:bodyPr>
          <a:lstStyle/>
          <a:p>
            <a:pPr>
              <a:lnSpc>
                <a:spcPct val="200000"/>
              </a:lnSpc>
            </a:pPr>
            <a:r>
              <a:rPr lang="fr-FR" b="1" dirty="0" smtClean="0">
                <a:latin typeface="Comic Sans MS" pitchFamily="66" charset="0"/>
              </a:rPr>
              <a:t>Il présente de nombreux avantages :</a:t>
            </a:r>
          </a:p>
          <a:p>
            <a:pPr>
              <a:lnSpc>
                <a:spcPct val="200000"/>
              </a:lnSpc>
              <a:buFont typeface="Wingdings" pitchFamily="2" charset="2"/>
              <a:buChar char="Ø"/>
            </a:pPr>
            <a:r>
              <a:rPr lang="fr-FR" b="1" dirty="0" smtClean="0">
                <a:latin typeface="Comic Sans MS" pitchFamily="66" charset="0"/>
              </a:rPr>
              <a:t> La stérilisation se fait au fur et à mesure du remplissage.</a:t>
            </a:r>
          </a:p>
          <a:p>
            <a:pPr>
              <a:lnSpc>
                <a:spcPct val="200000"/>
              </a:lnSpc>
              <a:buFont typeface="Wingdings" pitchFamily="2" charset="2"/>
              <a:buChar char="Ø"/>
            </a:pPr>
            <a:r>
              <a:rPr lang="fr-FR" b="1" dirty="0" smtClean="0">
                <a:latin typeface="Comic Sans MS" pitchFamily="66" charset="0"/>
              </a:rPr>
              <a:t> Tous les flacons subissent le même régime de stérilisation.</a:t>
            </a:r>
          </a:p>
          <a:p>
            <a:pPr>
              <a:lnSpc>
                <a:spcPct val="200000"/>
              </a:lnSpc>
              <a:buFont typeface="Wingdings" pitchFamily="2" charset="2"/>
              <a:buChar char="Ø"/>
            </a:pPr>
            <a:r>
              <a:rPr lang="fr-FR" b="1" dirty="0" smtClean="0">
                <a:latin typeface="Comic Sans MS" pitchFamily="66" charset="0"/>
              </a:rPr>
              <a:t>  Meilleur rendement.</a:t>
            </a:r>
          </a:p>
        </p:txBody>
      </p:sp>
      <p:sp>
        <p:nvSpPr>
          <p:cNvPr id="4" name="Rectangle 3"/>
          <p:cNvSpPr/>
          <p:nvPr/>
        </p:nvSpPr>
        <p:spPr>
          <a:xfrm>
            <a:off x="214282" y="285728"/>
            <a:ext cx="6035627" cy="523220"/>
          </a:xfrm>
          <a:prstGeom prst="rect">
            <a:avLst/>
          </a:prstGeom>
        </p:spPr>
        <p:txBody>
          <a:bodyPr wrap="none">
            <a:spAutoFit/>
          </a:bodyPr>
          <a:lstStyle/>
          <a:p>
            <a:r>
              <a:rPr lang="fr-FR" sz="2800" b="1" dirty="0" smtClean="0">
                <a:solidFill>
                  <a:srgbClr val="FFC000"/>
                </a:solidFill>
                <a:latin typeface="Comic Sans MS" pitchFamily="66" charset="0"/>
              </a:rPr>
              <a:t>b. Autoclave industriel en continu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42876" y="785794"/>
            <a:ext cx="8929718" cy="5330041"/>
            <a:chOff x="71406" y="1324261"/>
            <a:chExt cx="8929718" cy="5330041"/>
          </a:xfrm>
        </p:grpSpPr>
        <p:sp>
          <p:nvSpPr>
            <p:cNvPr id="4" name="Rectangle 3"/>
            <p:cNvSpPr/>
            <p:nvPr/>
          </p:nvSpPr>
          <p:spPr>
            <a:xfrm>
              <a:off x="71406" y="1714488"/>
              <a:ext cx="8929718" cy="493981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42900" indent="-342900" algn="just">
                <a:lnSpc>
                  <a:spcPct val="250000"/>
                </a:lnSpc>
                <a:buFont typeface="+mj-lt"/>
                <a:buAutoNum type="arabicParenR"/>
              </a:pPr>
              <a:r>
                <a:rPr lang="fr-FR" b="1" dirty="0" smtClean="0">
                  <a:solidFill>
                    <a:schemeClr val="accent3">
                      <a:lumMod val="75000"/>
                    </a:schemeClr>
                  </a:solidFill>
                </a:rPr>
                <a:t>Solutions aqueuses </a:t>
              </a:r>
              <a:r>
                <a:rPr lang="fr-FR" b="1" dirty="0" smtClean="0"/>
                <a:t>injectables en ampoule (si principe actif thermostable)</a:t>
              </a:r>
            </a:p>
            <a:p>
              <a:pPr marL="342900" indent="-342900" algn="just">
                <a:lnSpc>
                  <a:spcPct val="250000"/>
                </a:lnSpc>
                <a:buFont typeface="+mj-lt"/>
                <a:buAutoNum type="arabicParenR"/>
              </a:pPr>
              <a:r>
                <a:rPr lang="fr-FR" b="1" dirty="0" smtClean="0">
                  <a:solidFill>
                    <a:schemeClr val="accent3">
                      <a:lumMod val="75000"/>
                    </a:schemeClr>
                  </a:solidFill>
                </a:rPr>
                <a:t>« Solutés massifs »</a:t>
              </a:r>
              <a:r>
                <a:rPr lang="fr-FR" b="1" dirty="0" smtClean="0"/>
                <a:t> en flacons ou poches  ==&gt; stérilisation dans le conditionnement (ampoule, flacon)  </a:t>
              </a:r>
            </a:p>
            <a:p>
              <a:pPr marL="342900" indent="-342900" algn="just">
                <a:lnSpc>
                  <a:spcPct val="250000"/>
                </a:lnSpc>
                <a:buFont typeface="+mj-lt"/>
                <a:buAutoNum type="arabicParenR"/>
              </a:pPr>
              <a:r>
                <a:rPr lang="fr-FR" b="1" dirty="0" smtClean="0">
                  <a:solidFill>
                    <a:schemeClr val="accent3">
                      <a:lumMod val="75000"/>
                    </a:schemeClr>
                  </a:solidFill>
                </a:rPr>
                <a:t>Récipients, </a:t>
              </a:r>
              <a:r>
                <a:rPr lang="fr-FR" b="1" dirty="0" smtClean="0"/>
                <a:t>matériel en verre</a:t>
              </a:r>
            </a:p>
            <a:p>
              <a:pPr marL="342900" indent="-342900" algn="just">
                <a:lnSpc>
                  <a:spcPct val="250000"/>
                </a:lnSpc>
                <a:buFont typeface="+mj-lt"/>
                <a:buAutoNum type="arabicParenR"/>
              </a:pPr>
              <a:r>
                <a:rPr lang="fr-FR" b="1" dirty="0" smtClean="0">
                  <a:solidFill>
                    <a:schemeClr val="accent3">
                      <a:lumMod val="75000"/>
                    </a:schemeClr>
                  </a:solidFill>
                </a:rPr>
                <a:t>Dispositifs médicaux </a:t>
              </a:r>
              <a:r>
                <a:rPr lang="fr-FR" b="1" dirty="0" smtClean="0"/>
                <a:t>en verre, métal, plastique thermostable  </a:t>
              </a:r>
            </a:p>
            <a:p>
              <a:pPr marL="342900" indent="-342900" algn="just">
                <a:lnSpc>
                  <a:spcPct val="250000"/>
                </a:lnSpc>
                <a:buFont typeface="+mj-lt"/>
                <a:buAutoNum type="arabicParenR"/>
              </a:pPr>
              <a:r>
                <a:rPr lang="fr-FR" b="1" dirty="0" smtClean="0">
                  <a:solidFill>
                    <a:schemeClr val="accent3">
                      <a:lumMod val="75000"/>
                    </a:schemeClr>
                  </a:solidFill>
                </a:rPr>
                <a:t>Textiles </a:t>
              </a:r>
              <a:r>
                <a:rPr lang="fr-FR" b="1" dirty="0" smtClean="0"/>
                <a:t>(draps, champs,...)</a:t>
              </a:r>
            </a:p>
            <a:p>
              <a:pPr marL="342900" indent="-342900" algn="just">
                <a:lnSpc>
                  <a:spcPct val="250000"/>
                </a:lnSpc>
                <a:buFont typeface="+mj-lt"/>
                <a:buAutoNum type="arabicParenR"/>
              </a:pPr>
              <a:r>
                <a:rPr lang="fr-FR" b="1" dirty="0" smtClean="0">
                  <a:solidFill>
                    <a:schemeClr val="accent3">
                      <a:lumMod val="75000"/>
                    </a:schemeClr>
                  </a:solidFill>
                </a:rPr>
                <a:t>Articles de pansement (</a:t>
              </a:r>
              <a:r>
                <a:rPr lang="fr-FR" b="1" dirty="0" smtClean="0"/>
                <a:t>coton hydrophile, compresses, bandes, gazes...)</a:t>
              </a:r>
              <a:endParaRPr lang="fr-FR" b="1" dirty="0"/>
            </a:p>
          </p:txBody>
        </p:sp>
        <p:sp>
          <p:nvSpPr>
            <p:cNvPr id="5" name="Rectangle 4"/>
            <p:cNvSpPr/>
            <p:nvPr/>
          </p:nvSpPr>
          <p:spPr>
            <a:xfrm>
              <a:off x="4572000" y="1324261"/>
              <a:ext cx="4384534"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just"/>
              <a:r>
                <a:rPr lang="fr-FR" sz="2400" b="1" dirty="0" smtClean="0"/>
                <a:t>Que stériliser à l'autoclave ?</a:t>
              </a:r>
            </a:p>
          </p:txBody>
        </p:sp>
      </p:grpSp>
      <p:pic>
        <p:nvPicPr>
          <p:cNvPr id="81922" name="Picture 2" descr="RÃ©sultat de recherche d'images pour &quot;dispositif mÃ©dicaux&quot;"/>
          <p:cNvPicPr>
            <a:picLocks noChangeAspect="1" noChangeArrowheads="1"/>
          </p:cNvPicPr>
          <p:nvPr/>
        </p:nvPicPr>
        <p:blipFill>
          <a:blip r:embed="rId2" cstate="print"/>
          <a:srcRect/>
          <a:stretch>
            <a:fillRect/>
          </a:stretch>
        </p:blipFill>
        <p:spPr bwMode="auto">
          <a:xfrm>
            <a:off x="5357818" y="2500306"/>
            <a:ext cx="2557001" cy="171451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7085"/>
            <a:ext cx="9572660" cy="5894242"/>
          </a:xfrm>
          <a:prstGeom prst="rect">
            <a:avLst/>
          </a:prstGeom>
        </p:spPr>
        <p:txBody>
          <a:bodyPr wrap="square">
            <a:spAutoFit/>
          </a:bodyPr>
          <a:lstStyle/>
          <a:p>
            <a:pPr>
              <a:lnSpc>
                <a:spcPct val="200000"/>
              </a:lnSpc>
              <a:buFont typeface="Wingdings" pitchFamily="2" charset="2"/>
              <a:buChar char="ü"/>
            </a:pPr>
            <a:r>
              <a:rPr lang="fr-FR" sz="2400" b="1" dirty="0" smtClean="0">
                <a:latin typeface="Comic Sans MS" pitchFamily="66" charset="0"/>
              </a:rPr>
              <a:t>Procédé plus fiable ; </a:t>
            </a:r>
          </a:p>
          <a:p>
            <a:pPr>
              <a:lnSpc>
                <a:spcPct val="200000"/>
              </a:lnSpc>
              <a:buFont typeface="Wingdings" pitchFamily="2" charset="2"/>
              <a:buChar char="ü"/>
            </a:pPr>
            <a:r>
              <a:rPr lang="fr-FR" sz="2400" b="1" dirty="0" smtClean="0">
                <a:latin typeface="Comic Sans MS" pitchFamily="66" charset="0"/>
              </a:rPr>
              <a:t>Meilleure efficacité, même vis-à-vis des ATNC ;</a:t>
            </a:r>
          </a:p>
          <a:p>
            <a:pPr>
              <a:lnSpc>
                <a:spcPct val="200000"/>
              </a:lnSpc>
              <a:buFont typeface="Wingdings" pitchFamily="2" charset="2"/>
              <a:buChar char="ü"/>
            </a:pPr>
            <a:r>
              <a:rPr lang="fr-FR" sz="2400" b="1" dirty="0" smtClean="0">
                <a:latin typeface="Comic Sans MS" pitchFamily="66" charset="0"/>
              </a:rPr>
              <a:t>Paramètres réduits et maîtrisables : température, pression et temps </a:t>
            </a:r>
          </a:p>
          <a:p>
            <a:pPr>
              <a:lnSpc>
                <a:spcPct val="200000"/>
              </a:lnSpc>
              <a:buFont typeface="Wingdings" pitchFamily="2" charset="2"/>
              <a:buChar char="ü"/>
            </a:pPr>
            <a:r>
              <a:rPr lang="fr-FR" sz="2400" b="1" dirty="0" smtClean="0">
                <a:latin typeface="Comic Sans MS" pitchFamily="66" charset="0"/>
              </a:rPr>
              <a:t>Utilisation d’un produit non toxique : l’eau ;</a:t>
            </a:r>
          </a:p>
          <a:p>
            <a:pPr>
              <a:lnSpc>
                <a:spcPct val="200000"/>
              </a:lnSpc>
              <a:buFont typeface="Wingdings" pitchFamily="2" charset="2"/>
              <a:buChar char="ü"/>
            </a:pPr>
            <a:r>
              <a:rPr lang="fr-FR" sz="2400" b="1" dirty="0" smtClean="0">
                <a:latin typeface="Comic Sans MS" pitchFamily="66" charset="0"/>
              </a:rPr>
              <a:t>Procédé le plus rapide : libération possible de la charge en moins d’une heure ;</a:t>
            </a:r>
          </a:p>
          <a:p>
            <a:pPr>
              <a:lnSpc>
                <a:spcPct val="200000"/>
              </a:lnSpc>
              <a:buFont typeface="Wingdings" pitchFamily="2" charset="2"/>
              <a:buChar char="ü"/>
            </a:pPr>
            <a:r>
              <a:rPr lang="fr-FR" sz="2400" b="1" dirty="0" smtClean="0">
                <a:latin typeface="Comic Sans MS" pitchFamily="66" charset="0"/>
              </a:rPr>
              <a:t>Procédé peu coûteux par rapport aux autres.</a:t>
            </a:r>
          </a:p>
        </p:txBody>
      </p:sp>
      <p:sp>
        <p:nvSpPr>
          <p:cNvPr id="3" name="Rectangle 2"/>
          <p:cNvSpPr/>
          <p:nvPr/>
        </p:nvSpPr>
        <p:spPr>
          <a:xfrm>
            <a:off x="3357554" y="0"/>
            <a:ext cx="1691489" cy="723596"/>
          </a:xfrm>
          <a:prstGeom prst="rect">
            <a:avLst/>
          </a:prstGeom>
        </p:spPr>
        <p:txBody>
          <a:bodyPr wrap="none">
            <a:spAutoFit/>
          </a:bodyPr>
          <a:lstStyle/>
          <a:p>
            <a:pPr>
              <a:lnSpc>
                <a:spcPct val="200000"/>
              </a:lnSpc>
            </a:pPr>
            <a:r>
              <a:rPr lang="fr-FR" sz="2400" b="1" dirty="0" smtClean="0">
                <a:solidFill>
                  <a:srgbClr val="FFC000"/>
                </a:solidFill>
                <a:latin typeface="Comic Sans MS" pitchFamily="66" charset="0"/>
              </a:rPr>
              <a:t>Avantages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6" y="1720840"/>
            <a:ext cx="9215502" cy="4275851"/>
          </a:xfrm>
          <a:prstGeom prst="rect">
            <a:avLst/>
          </a:prstGeom>
        </p:spPr>
        <p:txBody>
          <a:bodyPr wrap="square">
            <a:spAutoFit/>
          </a:bodyPr>
          <a:lstStyle/>
          <a:p>
            <a:pPr algn="just">
              <a:lnSpc>
                <a:spcPct val="200000"/>
              </a:lnSpc>
              <a:buFont typeface="Wingdings" pitchFamily="2" charset="2"/>
              <a:buChar char="ü"/>
            </a:pPr>
            <a:r>
              <a:rPr lang="fr-FR" sz="2800" b="1" dirty="0" smtClean="0">
                <a:latin typeface="Comic Sans MS" pitchFamily="66" charset="0"/>
              </a:rPr>
              <a:t>Limitée aux objets thermorésistants et hydrorésistants ;</a:t>
            </a:r>
          </a:p>
          <a:p>
            <a:pPr algn="just">
              <a:lnSpc>
                <a:spcPct val="200000"/>
              </a:lnSpc>
              <a:buFont typeface="Wingdings" pitchFamily="2" charset="2"/>
              <a:buChar char="ü"/>
            </a:pPr>
            <a:r>
              <a:rPr lang="fr-FR" sz="2800" b="1" dirty="0" smtClean="0">
                <a:latin typeface="Comic Sans MS" pitchFamily="66" charset="0"/>
              </a:rPr>
              <a:t>Utilise un appareil sous pression ;</a:t>
            </a:r>
          </a:p>
          <a:p>
            <a:pPr algn="just">
              <a:lnSpc>
                <a:spcPct val="200000"/>
              </a:lnSpc>
              <a:buFont typeface="Wingdings" pitchFamily="2" charset="2"/>
              <a:buChar char="ü"/>
            </a:pPr>
            <a:r>
              <a:rPr lang="fr-FR" sz="2800" b="1" dirty="0" smtClean="0">
                <a:latin typeface="Comic Sans MS" pitchFamily="66" charset="0"/>
              </a:rPr>
              <a:t>Nécessite une maintenance rigoureuse ;</a:t>
            </a:r>
          </a:p>
          <a:p>
            <a:pPr algn="just">
              <a:lnSpc>
                <a:spcPct val="200000"/>
              </a:lnSpc>
              <a:buFont typeface="Wingdings" pitchFamily="2" charset="2"/>
              <a:buChar char="ü"/>
            </a:pPr>
            <a:r>
              <a:rPr lang="fr-FR" sz="2800" b="1" dirty="0" smtClean="0">
                <a:latin typeface="Comic Sans MS" pitchFamily="66" charset="0"/>
              </a:rPr>
              <a:t>Consommation d’eau</a:t>
            </a:r>
            <a:endParaRPr lang="fr-FR" sz="2800" b="1" dirty="0">
              <a:latin typeface="Comic Sans MS" pitchFamily="66" charset="0"/>
            </a:endParaRPr>
          </a:p>
        </p:txBody>
      </p:sp>
      <p:sp>
        <p:nvSpPr>
          <p:cNvPr id="3" name="Rectangle 2"/>
          <p:cNvSpPr/>
          <p:nvPr/>
        </p:nvSpPr>
        <p:spPr>
          <a:xfrm>
            <a:off x="3428992" y="214290"/>
            <a:ext cx="2193229" cy="585097"/>
          </a:xfrm>
          <a:prstGeom prst="rect">
            <a:avLst/>
          </a:prstGeom>
        </p:spPr>
        <p:txBody>
          <a:bodyPr wrap="none">
            <a:spAutoFit/>
          </a:bodyPr>
          <a:lstStyle/>
          <a:p>
            <a:pPr>
              <a:lnSpc>
                <a:spcPct val="150000"/>
              </a:lnSpc>
            </a:pPr>
            <a:r>
              <a:rPr lang="fr-FR" sz="2400" b="1" dirty="0" smtClean="0">
                <a:solidFill>
                  <a:srgbClr val="FFC000"/>
                </a:solidFill>
                <a:latin typeface="Comic Sans MS" pitchFamily="66" charset="0"/>
              </a:rPr>
              <a:t>Inconvénients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4422"/>
            <a:ext cx="9144000" cy="5078313"/>
          </a:xfrm>
          <a:prstGeom prst="rect">
            <a:avLst/>
          </a:prstGeom>
        </p:spPr>
        <p:txBody>
          <a:bodyPr wrap="square">
            <a:spAutoFit/>
          </a:bodyPr>
          <a:lstStyle/>
          <a:p>
            <a:pPr algn="just">
              <a:lnSpc>
                <a:spcPct val="150000"/>
              </a:lnSpc>
            </a:pPr>
            <a:endParaRPr lang="fr-FR" b="1" dirty="0" smtClean="0"/>
          </a:p>
          <a:p>
            <a:pPr algn="just">
              <a:lnSpc>
                <a:spcPct val="150000"/>
              </a:lnSpc>
            </a:pPr>
            <a:r>
              <a:rPr lang="fr-FR" b="1" dirty="0" smtClean="0"/>
              <a:t>La stérilisation est une opération très importante en pharmacie puisqu’elle constitue une qualité primordiale pour un bon nombre de produits pharmaceutiques. Permettant d’éviter  l’introduction dans l’organisme des « germes » pathogènes ou non.</a:t>
            </a:r>
          </a:p>
          <a:p>
            <a:pPr algn="just">
              <a:lnSpc>
                <a:spcPct val="150000"/>
              </a:lnSpc>
            </a:pPr>
            <a:endParaRPr lang="fr-FR" b="1" dirty="0" smtClean="0"/>
          </a:p>
          <a:p>
            <a:pPr algn="just">
              <a:lnSpc>
                <a:spcPct val="150000"/>
              </a:lnSpc>
            </a:pPr>
            <a:r>
              <a:rPr lang="fr-FR" b="1" dirty="0" smtClean="0"/>
              <a:t>Elle s’effectue par différentes méthodes utilisant des mécanismes qui permettent de détruire  les micro-organismes ; bactéries, champignons, parasites. </a:t>
            </a:r>
          </a:p>
          <a:p>
            <a:pPr algn="just">
              <a:lnSpc>
                <a:spcPct val="150000"/>
              </a:lnSpc>
            </a:pPr>
            <a:r>
              <a:rPr lang="fr-FR" b="1" dirty="0" smtClean="0"/>
              <a:t>Cependant, avant d’aborder une méthode de stérilisation, il faut prouver qu’elle convient au  produit à stériliser et s’orienter de préférence vers les moyens qui permettent de réaliser la  stérilisation à l’intérieur du conditionnement étanche définitif. </a:t>
            </a:r>
            <a:endParaRPr lang="fr-FR" b="1" dirty="0"/>
          </a:p>
        </p:txBody>
      </p:sp>
      <p:sp>
        <p:nvSpPr>
          <p:cNvPr id="5" name="Rectangle 4"/>
          <p:cNvSpPr/>
          <p:nvPr/>
        </p:nvSpPr>
        <p:spPr>
          <a:xfrm>
            <a:off x="3500430" y="214290"/>
            <a:ext cx="2815194" cy="584775"/>
          </a:xfrm>
          <a:prstGeom prst="rect">
            <a:avLst/>
          </a:prstGeom>
        </p:spPr>
        <p:txBody>
          <a:bodyPr wrap="none">
            <a:spAutoFit/>
          </a:bodyPr>
          <a:lstStyle/>
          <a:p>
            <a:r>
              <a:rPr lang="fr-FR" sz="3200" b="1" dirty="0" smtClean="0">
                <a:solidFill>
                  <a:srgbClr val="00B0F0"/>
                </a:solidFill>
                <a:latin typeface="Comic Sans MS" pitchFamily="66" charset="0"/>
              </a:rPr>
              <a:t>Introduction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81253"/>
            <a:ext cx="9858444" cy="461665"/>
          </a:xfrm>
          <a:prstGeom prst="rect">
            <a:avLst/>
          </a:prstGeom>
        </p:spPr>
        <p:txBody>
          <a:bodyPr wrap="square">
            <a:spAutoFit/>
          </a:bodyPr>
          <a:lstStyle/>
          <a:p>
            <a:r>
              <a:rPr lang="fr-FR" sz="2400" b="1" dirty="0" smtClean="0">
                <a:solidFill>
                  <a:srgbClr val="FF0000"/>
                </a:solidFill>
                <a:latin typeface="Comic Sans MS" pitchFamily="66" charset="0"/>
              </a:rPr>
              <a:t>Stérilisation par les gaz antiseptiques : (gaz </a:t>
            </a:r>
            <a:r>
              <a:rPr lang="fr-FR" sz="2400" b="1" dirty="0" err="1" smtClean="0">
                <a:solidFill>
                  <a:srgbClr val="FF0000"/>
                </a:solidFill>
                <a:latin typeface="Comic Sans MS" pitchFamily="66" charset="0"/>
              </a:rPr>
              <a:t>alkylants</a:t>
            </a:r>
            <a:r>
              <a:rPr lang="fr-FR" sz="2400" b="1" dirty="0" smtClean="0">
                <a:solidFill>
                  <a:srgbClr val="FF0000"/>
                </a:solidFill>
                <a:latin typeface="Comic Sans MS" pitchFamily="66" charset="0"/>
              </a:rPr>
              <a:t>)</a:t>
            </a:r>
            <a:endParaRPr lang="fr-FR" sz="2400" b="1" dirty="0">
              <a:solidFill>
                <a:srgbClr val="FF0000"/>
              </a:solidFill>
              <a:latin typeface="Comic Sans MS" pitchFamily="66" charset="0"/>
            </a:endParaRPr>
          </a:p>
        </p:txBody>
      </p:sp>
      <p:sp>
        <p:nvSpPr>
          <p:cNvPr id="3" name="Rectangle 2"/>
          <p:cNvSpPr/>
          <p:nvPr/>
        </p:nvSpPr>
        <p:spPr>
          <a:xfrm>
            <a:off x="0" y="1071546"/>
            <a:ext cx="9144000" cy="4443717"/>
          </a:xfrm>
          <a:prstGeom prst="rect">
            <a:avLst/>
          </a:prstGeom>
        </p:spPr>
        <p:txBody>
          <a:bodyPr wrap="square">
            <a:spAutoFit/>
          </a:bodyPr>
          <a:lstStyle/>
          <a:p>
            <a:pPr algn="just">
              <a:lnSpc>
                <a:spcPct val="200000"/>
              </a:lnSpc>
            </a:pPr>
            <a:r>
              <a:rPr lang="fr-FR" b="1" dirty="0" smtClean="0">
                <a:latin typeface="Comic Sans MS" pitchFamily="66" charset="0"/>
              </a:rPr>
              <a:t>Les gaz permettent de stériliser a des températures plus basses qu’avec la stérilisation par la vapeur d’eau ou la chaleur sèche.</a:t>
            </a:r>
          </a:p>
          <a:p>
            <a:pPr algn="just">
              <a:lnSpc>
                <a:spcPct val="200000"/>
              </a:lnSpc>
            </a:pPr>
            <a:endParaRPr lang="fr-FR" b="1" dirty="0" smtClean="0">
              <a:latin typeface="Comic Sans MS" pitchFamily="66" charset="0"/>
            </a:endParaRPr>
          </a:p>
          <a:p>
            <a:pPr algn="just">
              <a:lnSpc>
                <a:spcPct val="200000"/>
              </a:lnSpc>
            </a:pPr>
            <a:r>
              <a:rPr lang="fr-FR" b="1" dirty="0" smtClean="0">
                <a:latin typeface="Comic Sans MS" pitchFamily="66" charset="0"/>
              </a:rPr>
              <a:t>L’oxyde d’éthylène et le formaldéhyde représentent les principaux gaz utilisés pour la stérilisation, d’autres gaz peuvent cependant être utilisés pour des applications particulières : </a:t>
            </a:r>
          </a:p>
          <a:p>
            <a:pPr algn="just">
              <a:lnSpc>
                <a:spcPct val="200000"/>
              </a:lnSpc>
            </a:pPr>
            <a:endParaRPr lang="fr-FR" b="1" dirty="0" smtClean="0">
              <a:latin typeface="Comic Sans MS" pitchFamily="66" charset="0"/>
            </a:endParaRPr>
          </a:p>
          <a:p>
            <a:pPr algn="just">
              <a:lnSpc>
                <a:spcPct val="200000"/>
              </a:lnSpc>
            </a:pPr>
            <a:r>
              <a:rPr lang="fr-FR" b="1" dirty="0" smtClean="0">
                <a:latin typeface="Comic Sans MS" pitchFamily="66" charset="0"/>
              </a:rPr>
              <a:t>acide </a:t>
            </a:r>
            <a:r>
              <a:rPr lang="fr-FR" b="1" dirty="0" err="1" smtClean="0">
                <a:latin typeface="Comic Sans MS" pitchFamily="66" charset="0"/>
              </a:rPr>
              <a:t>péracétique</a:t>
            </a:r>
            <a:r>
              <a:rPr lang="fr-FR" b="1" dirty="0" smtClean="0">
                <a:latin typeface="Comic Sans MS" pitchFamily="66" charset="0"/>
              </a:rPr>
              <a:t>, peroxyde d’hydrogène et ozone.</a:t>
            </a:r>
            <a:endParaRPr lang="fr-FR" b="1" dirty="0">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85794"/>
            <a:ext cx="9144000" cy="3811556"/>
          </a:xfrm>
          <a:prstGeom prst="rect">
            <a:avLst/>
          </a:prstGeom>
        </p:spPr>
        <p:txBody>
          <a:bodyPr wrap="square">
            <a:spAutoFit/>
          </a:bodyPr>
          <a:lstStyle/>
          <a:p>
            <a:pPr algn="just">
              <a:lnSpc>
                <a:spcPct val="250000"/>
              </a:lnSpc>
            </a:pPr>
            <a:r>
              <a:rPr lang="fr-FR" sz="2000" b="1" dirty="0" smtClean="0">
                <a:latin typeface="Comic Sans MS" pitchFamily="66" charset="0"/>
              </a:rPr>
              <a:t>  L’activité bactéricide des gaz stérilisant repose sur une </a:t>
            </a:r>
            <a:r>
              <a:rPr lang="fr-FR" sz="2000" b="1" dirty="0" smtClean="0">
                <a:solidFill>
                  <a:srgbClr val="FF0000"/>
                </a:solidFill>
                <a:latin typeface="Comic Sans MS" pitchFamily="66" charset="0"/>
              </a:rPr>
              <a:t>réaction d’alkylation</a:t>
            </a:r>
            <a:r>
              <a:rPr lang="fr-FR" sz="2000" b="1" dirty="0" smtClean="0">
                <a:latin typeface="Comic Sans MS" pitchFamily="66" charset="0"/>
              </a:rPr>
              <a:t> des Acides nucléiques des cellules.</a:t>
            </a:r>
          </a:p>
          <a:p>
            <a:pPr algn="just">
              <a:lnSpc>
                <a:spcPct val="250000"/>
              </a:lnSpc>
            </a:pPr>
            <a:r>
              <a:rPr lang="fr-FR" sz="2000" b="1" dirty="0" smtClean="0">
                <a:latin typeface="Comic Sans MS" pitchFamily="66" charset="0"/>
              </a:rPr>
              <a:t>  </a:t>
            </a:r>
            <a:r>
              <a:rPr lang="fr-FR" sz="2000" b="1" dirty="0" smtClean="0">
                <a:solidFill>
                  <a:srgbClr val="FF0000"/>
                </a:solidFill>
                <a:latin typeface="Comic Sans MS" pitchFamily="66" charset="0"/>
              </a:rPr>
              <a:t>L’eau</a:t>
            </a:r>
            <a:r>
              <a:rPr lang="fr-FR" sz="2000" b="1" dirty="0" smtClean="0">
                <a:latin typeface="Comic Sans MS" pitchFamily="66" charset="0"/>
              </a:rPr>
              <a:t> est nécessaire à la réaction d’alkylation.</a:t>
            </a:r>
          </a:p>
          <a:p>
            <a:pPr algn="just">
              <a:lnSpc>
                <a:spcPct val="250000"/>
              </a:lnSpc>
            </a:pPr>
            <a:r>
              <a:rPr lang="fr-FR" sz="2000" b="1" dirty="0" smtClean="0">
                <a:latin typeface="Comic Sans MS" pitchFamily="66" charset="0"/>
              </a:rPr>
              <a:t>  La stérilisation se fait dans une enceinte comportant </a:t>
            </a:r>
            <a:r>
              <a:rPr lang="fr-FR" sz="2000" b="1" dirty="0" smtClean="0">
                <a:solidFill>
                  <a:srgbClr val="FF0000"/>
                </a:solidFill>
                <a:latin typeface="Comic Sans MS" pitchFamily="66" charset="0"/>
              </a:rPr>
              <a:t>la source de gaz,</a:t>
            </a:r>
            <a:r>
              <a:rPr lang="fr-FR" sz="2000" b="1" dirty="0" smtClean="0">
                <a:latin typeface="Comic Sans MS" pitchFamily="66" charset="0"/>
              </a:rPr>
              <a:t> </a:t>
            </a:r>
            <a:r>
              <a:rPr lang="fr-FR" sz="2000" b="1" dirty="0" smtClean="0">
                <a:solidFill>
                  <a:srgbClr val="FFFF00"/>
                </a:solidFill>
                <a:latin typeface="Comic Sans MS" pitchFamily="66" charset="0"/>
              </a:rPr>
              <a:t>un humidificateur </a:t>
            </a:r>
            <a:r>
              <a:rPr lang="fr-FR" sz="2000" b="1" dirty="0" smtClean="0">
                <a:latin typeface="Comic Sans MS" pitchFamily="66" charset="0"/>
              </a:rPr>
              <a:t>et </a:t>
            </a:r>
            <a:r>
              <a:rPr lang="fr-FR" sz="2000" b="1" dirty="0" smtClean="0">
                <a:solidFill>
                  <a:srgbClr val="0070C0"/>
                </a:solidFill>
                <a:latin typeface="Comic Sans MS" pitchFamily="66" charset="0"/>
              </a:rPr>
              <a:t>une pompe à vide</a:t>
            </a:r>
            <a:r>
              <a:rPr lang="fr-FR" sz="2000" b="1" dirty="0" smtClean="0">
                <a:latin typeface="Comic Sans MS" pitchFamily="66" charset="0"/>
              </a:rPr>
              <a:t>.</a:t>
            </a:r>
            <a:endParaRPr lang="fr-FR" sz="2000" b="1" dirty="0">
              <a:latin typeface="Comic Sans MS" pitchFamily="66" charset="0"/>
            </a:endParaRPr>
          </a:p>
        </p:txBody>
      </p:sp>
      <p:sp>
        <p:nvSpPr>
          <p:cNvPr id="4" name="Rectangle 3"/>
          <p:cNvSpPr/>
          <p:nvPr/>
        </p:nvSpPr>
        <p:spPr>
          <a:xfrm>
            <a:off x="0" y="142852"/>
            <a:ext cx="1685077" cy="523220"/>
          </a:xfrm>
          <a:prstGeom prst="rect">
            <a:avLst/>
          </a:prstGeom>
        </p:spPr>
        <p:txBody>
          <a:bodyPr wrap="none">
            <a:spAutoFit/>
          </a:bodyPr>
          <a:lstStyle/>
          <a:p>
            <a:r>
              <a:rPr lang="fr-FR" sz="2800" b="1" dirty="0" smtClean="0">
                <a:solidFill>
                  <a:srgbClr val="FFFF00"/>
                </a:solidFill>
                <a:latin typeface="Comic Sans MS" pitchFamily="66" charset="0"/>
              </a:rPr>
              <a:t>Principe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691255" cy="461665"/>
          </a:xfrm>
          <a:prstGeom prst="rect">
            <a:avLst/>
          </a:prstGeom>
        </p:spPr>
        <p:txBody>
          <a:bodyPr wrap="none">
            <a:spAutoFit/>
          </a:bodyPr>
          <a:lstStyle/>
          <a:p>
            <a:r>
              <a:rPr lang="fr-FR" sz="2400" b="1" dirty="0" smtClean="0">
                <a:solidFill>
                  <a:srgbClr val="00B0F0"/>
                </a:solidFill>
                <a:latin typeface="Comic Sans MS" pitchFamily="66" charset="0"/>
              </a:rPr>
              <a:t>1. Stérilisation par l’oxyde d’éthylène : OE</a:t>
            </a:r>
            <a:endParaRPr lang="fr-FR" sz="2400" b="1" dirty="0">
              <a:solidFill>
                <a:srgbClr val="00B0F0"/>
              </a:solidFill>
              <a:latin typeface="Comic Sans MS" pitchFamily="66" charset="0"/>
            </a:endParaRPr>
          </a:p>
        </p:txBody>
      </p:sp>
      <p:sp>
        <p:nvSpPr>
          <p:cNvPr id="3" name="Rectangle 2"/>
          <p:cNvSpPr/>
          <p:nvPr/>
        </p:nvSpPr>
        <p:spPr>
          <a:xfrm>
            <a:off x="0" y="571480"/>
            <a:ext cx="9144000" cy="6093976"/>
          </a:xfrm>
          <a:prstGeom prst="rect">
            <a:avLst/>
          </a:prstGeom>
        </p:spPr>
        <p:txBody>
          <a:bodyPr wrap="square">
            <a:spAutoFit/>
          </a:bodyPr>
          <a:lstStyle/>
          <a:p>
            <a:pPr>
              <a:lnSpc>
                <a:spcPct val="150000"/>
              </a:lnSpc>
            </a:pPr>
            <a:r>
              <a:rPr lang="fr-FR" sz="2000" b="1" dirty="0" smtClean="0">
                <a:solidFill>
                  <a:srgbClr val="FFFF00"/>
                </a:solidFill>
                <a:latin typeface="Comic Sans MS" pitchFamily="66" charset="0"/>
              </a:rPr>
              <a:t>Formule chimique :</a:t>
            </a:r>
          </a:p>
          <a:p>
            <a:pPr>
              <a:lnSpc>
                <a:spcPct val="150000"/>
              </a:lnSpc>
            </a:pPr>
            <a:r>
              <a:rPr lang="fr-FR" b="1" dirty="0" smtClean="0"/>
              <a:t>Appelé aussi </a:t>
            </a:r>
            <a:r>
              <a:rPr lang="fr-FR" b="1" dirty="0" err="1" smtClean="0"/>
              <a:t>époxyéthane</a:t>
            </a:r>
            <a:r>
              <a:rPr lang="fr-FR" b="1" dirty="0" smtClean="0"/>
              <a:t> (</a:t>
            </a:r>
            <a:r>
              <a:rPr lang="fr-FR" b="1" dirty="0" err="1" smtClean="0"/>
              <a:t>Oxirane</a:t>
            </a:r>
            <a:r>
              <a:rPr lang="fr-FR" b="1" dirty="0" smtClean="0"/>
              <a:t>) est le plus simple des</a:t>
            </a:r>
          </a:p>
          <a:p>
            <a:pPr>
              <a:lnSpc>
                <a:spcPct val="150000"/>
              </a:lnSpc>
            </a:pPr>
            <a:r>
              <a:rPr lang="fr-FR" b="1" dirty="0" smtClean="0"/>
              <a:t> époxydes </a:t>
            </a:r>
          </a:p>
          <a:p>
            <a:pPr>
              <a:lnSpc>
                <a:spcPct val="150000"/>
              </a:lnSpc>
            </a:pPr>
            <a:r>
              <a:rPr lang="fr-FR" sz="2000" b="1" dirty="0" smtClean="0">
                <a:solidFill>
                  <a:srgbClr val="FFFF00"/>
                </a:solidFill>
                <a:latin typeface="Comic Sans MS" pitchFamily="66" charset="0"/>
              </a:rPr>
              <a:t>Propriétés : </a:t>
            </a:r>
          </a:p>
          <a:p>
            <a:pPr>
              <a:lnSpc>
                <a:spcPct val="150000"/>
              </a:lnSpc>
            </a:pPr>
            <a:r>
              <a:rPr lang="fr-FR" b="1" dirty="0" smtClean="0">
                <a:solidFill>
                  <a:srgbClr val="0070C0"/>
                </a:solidFill>
              </a:rPr>
              <a:t>Propriétés physiques </a:t>
            </a:r>
            <a:r>
              <a:rPr lang="fr-FR" b="1" dirty="0" smtClean="0"/>
              <a:t>:</a:t>
            </a:r>
          </a:p>
          <a:p>
            <a:pPr>
              <a:lnSpc>
                <a:spcPct val="150000"/>
              </a:lnSpc>
            </a:pPr>
            <a:r>
              <a:rPr lang="fr-FR" b="1" dirty="0" smtClean="0"/>
              <a:t>  Gaz incolore, d’odeur éthérée.   d= </a:t>
            </a:r>
            <a:r>
              <a:rPr lang="fr-FR" b="1" dirty="0" smtClean="0">
                <a:solidFill>
                  <a:schemeClr val="accent3">
                    <a:lumMod val="60000"/>
                    <a:lumOff val="40000"/>
                  </a:schemeClr>
                </a:solidFill>
              </a:rPr>
              <a:t>1.52</a:t>
            </a:r>
            <a:r>
              <a:rPr lang="fr-FR" b="1" dirty="0" smtClean="0"/>
              <a:t> </a:t>
            </a:r>
          </a:p>
          <a:p>
            <a:pPr>
              <a:lnSpc>
                <a:spcPct val="150000"/>
              </a:lnSpc>
            </a:pPr>
            <a:r>
              <a:rPr lang="fr-FR" b="1" dirty="0" smtClean="0"/>
              <a:t>  Très diffusible à température ordinaire    </a:t>
            </a:r>
            <a:r>
              <a:rPr lang="fr-FR" b="1" dirty="0" smtClean="0">
                <a:solidFill>
                  <a:srgbClr val="92D050"/>
                </a:solidFill>
              </a:rPr>
              <a:t>Bonne action bactéricide</a:t>
            </a:r>
            <a:r>
              <a:rPr lang="fr-FR" b="1" dirty="0" smtClean="0"/>
              <a:t>.</a:t>
            </a:r>
          </a:p>
          <a:p>
            <a:pPr>
              <a:lnSpc>
                <a:spcPct val="150000"/>
              </a:lnSpc>
            </a:pPr>
            <a:r>
              <a:rPr lang="fr-FR" b="1" dirty="0" smtClean="0"/>
              <a:t>                                                                          Problème de désorption.</a:t>
            </a:r>
          </a:p>
          <a:p>
            <a:pPr>
              <a:lnSpc>
                <a:spcPct val="150000"/>
              </a:lnSpc>
            </a:pPr>
            <a:r>
              <a:rPr lang="fr-FR" b="1" dirty="0" smtClean="0"/>
              <a:t>  Instable, inflammable, et explosif dans l’air, il peut exploser lorsque sa concentration est supérieur à </a:t>
            </a:r>
            <a:r>
              <a:rPr lang="fr-FR" b="1" dirty="0" smtClean="0">
                <a:solidFill>
                  <a:schemeClr val="accent3">
                    <a:lumMod val="60000"/>
                    <a:lumOff val="40000"/>
                  </a:schemeClr>
                </a:solidFill>
              </a:rPr>
              <a:t>3% </a:t>
            </a:r>
            <a:r>
              <a:rPr lang="fr-FR" b="1" dirty="0" smtClean="0"/>
              <a:t>ceci oblige à le stabilisé par des gaz diluants inertes de deux types :</a:t>
            </a:r>
          </a:p>
          <a:p>
            <a:pPr>
              <a:lnSpc>
                <a:spcPct val="150000"/>
              </a:lnSpc>
            </a:pPr>
            <a:r>
              <a:rPr lang="fr-FR" b="1" dirty="0" smtClean="0"/>
              <a:t>  </a:t>
            </a:r>
            <a:r>
              <a:rPr lang="fr-FR" b="1" dirty="0" smtClean="0">
                <a:solidFill>
                  <a:schemeClr val="accent3">
                    <a:lumMod val="60000"/>
                    <a:lumOff val="40000"/>
                  </a:schemeClr>
                </a:solidFill>
              </a:rPr>
              <a:t>Le </a:t>
            </a:r>
            <a:r>
              <a:rPr lang="fr-FR" b="1" dirty="0" err="1" smtClean="0">
                <a:solidFill>
                  <a:schemeClr val="accent3">
                    <a:lumMod val="60000"/>
                    <a:lumOff val="40000"/>
                  </a:schemeClr>
                </a:solidFill>
              </a:rPr>
              <a:t>carboxyde</a:t>
            </a:r>
            <a:r>
              <a:rPr lang="fr-FR" b="1" dirty="0" smtClean="0">
                <a:solidFill>
                  <a:schemeClr val="accent3">
                    <a:lumMod val="60000"/>
                    <a:lumOff val="40000"/>
                  </a:schemeClr>
                </a:solidFill>
              </a:rPr>
              <a:t> </a:t>
            </a:r>
            <a:r>
              <a:rPr lang="fr-FR" b="1" dirty="0" smtClean="0"/>
              <a:t>: 10% d’OE et 90% </a:t>
            </a:r>
            <a:r>
              <a:rPr lang="fr-FR" b="1" dirty="0" smtClean="0">
                <a:solidFill>
                  <a:schemeClr val="accent3">
                    <a:lumMod val="60000"/>
                    <a:lumOff val="40000"/>
                  </a:schemeClr>
                </a:solidFill>
              </a:rPr>
              <a:t>CO2</a:t>
            </a:r>
            <a:r>
              <a:rPr lang="fr-FR" b="1" dirty="0" smtClean="0"/>
              <a:t>,</a:t>
            </a:r>
          </a:p>
          <a:p>
            <a:pPr>
              <a:lnSpc>
                <a:spcPct val="150000"/>
              </a:lnSpc>
            </a:pPr>
            <a:r>
              <a:rPr lang="fr-FR" b="1" dirty="0" smtClean="0"/>
              <a:t>  </a:t>
            </a:r>
            <a:r>
              <a:rPr lang="fr-FR" b="1" dirty="0" smtClean="0">
                <a:solidFill>
                  <a:schemeClr val="accent3">
                    <a:lumMod val="60000"/>
                    <a:lumOff val="40000"/>
                  </a:schemeClr>
                </a:solidFill>
              </a:rPr>
              <a:t>Le </a:t>
            </a:r>
            <a:r>
              <a:rPr lang="fr-FR" b="1" dirty="0" err="1" smtClean="0">
                <a:solidFill>
                  <a:schemeClr val="accent3">
                    <a:lumMod val="60000"/>
                    <a:lumOff val="40000"/>
                  </a:schemeClr>
                </a:solidFill>
              </a:rPr>
              <a:t>cryoxyde</a:t>
            </a:r>
            <a:r>
              <a:rPr lang="fr-FR" b="1" dirty="0" smtClean="0">
                <a:solidFill>
                  <a:schemeClr val="accent3">
                    <a:lumMod val="60000"/>
                    <a:lumOff val="40000"/>
                  </a:schemeClr>
                </a:solidFill>
              </a:rPr>
              <a:t> </a:t>
            </a:r>
            <a:r>
              <a:rPr lang="fr-FR" b="1" dirty="0" smtClean="0"/>
              <a:t>: 12% d’OE et 88% de </a:t>
            </a:r>
            <a:r>
              <a:rPr lang="fr-FR" b="1" dirty="0" smtClean="0">
                <a:solidFill>
                  <a:schemeClr val="accent3">
                    <a:lumMod val="60000"/>
                    <a:lumOff val="40000"/>
                  </a:schemeClr>
                </a:solidFill>
              </a:rPr>
              <a:t>fréon</a:t>
            </a:r>
            <a:r>
              <a:rPr lang="fr-FR" b="1" dirty="0" smtClean="0"/>
              <a:t>.</a:t>
            </a:r>
          </a:p>
          <a:p>
            <a:pPr>
              <a:lnSpc>
                <a:spcPct val="150000"/>
              </a:lnSpc>
            </a:pPr>
            <a:r>
              <a:rPr lang="fr-FR" b="1" dirty="0" smtClean="0">
                <a:solidFill>
                  <a:srgbClr val="0070C0"/>
                </a:solidFill>
              </a:rPr>
              <a:t> Propriétés toxiques : </a:t>
            </a:r>
            <a:r>
              <a:rPr lang="fr-FR" b="1" dirty="0" smtClean="0"/>
              <a:t>« L’OE est un gaz toxique »</a:t>
            </a:r>
            <a:endParaRPr lang="fr-FR" b="1" dirty="0"/>
          </a:p>
        </p:txBody>
      </p:sp>
      <p:pic>
        <p:nvPicPr>
          <p:cNvPr id="4102" name="Picture 6" descr="RÃ©sultat de recherche d'images pour &quot;oxyde ethylene&quot;"/>
          <p:cNvPicPr>
            <a:picLocks noChangeAspect="1" noChangeArrowheads="1"/>
          </p:cNvPicPr>
          <p:nvPr/>
        </p:nvPicPr>
        <p:blipFill>
          <a:blip r:embed="rId2"/>
          <a:srcRect/>
          <a:stretch>
            <a:fillRect/>
          </a:stretch>
        </p:blipFill>
        <p:spPr bwMode="auto">
          <a:xfrm>
            <a:off x="5643570" y="127331"/>
            <a:ext cx="3643339" cy="294447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4572000" cy="923330"/>
          </a:xfrm>
          <a:prstGeom prst="rect">
            <a:avLst/>
          </a:prstGeom>
        </p:spPr>
        <p:txBody>
          <a:bodyPr>
            <a:spAutoFit/>
          </a:bodyPr>
          <a:lstStyle/>
          <a:p>
            <a:pPr>
              <a:lnSpc>
                <a:spcPct val="150000"/>
              </a:lnSpc>
            </a:pPr>
            <a:r>
              <a:rPr lang="fr-FR" b="1" dirty="0" smtClean="0">
                <a:solidFill>
                  <a:srgbClr val="00B0F0"/>
                </a:solidFill>
              </a:rPr>
              <a:t>Propriétés stérilisantes :</a:t>
            </a:r>
          </a:p>
          <a:p>
            <a:pPr>
              <a:lnSpc>
                <a:spcPct val="150000"/>
              </a:lnSpc>
            </a:pPr>
            <a:r>
              <a:rPr lang="fr-FR" b="1" dirty="0" smtClean="0"/>
              <a:t>•   Alkylation des protéines.</a:t>
            </a:r>
            <a:endParaRPr lang="fr-FR" b="1" dirty="0"/>
          </a:p>
        </p:txBody>
      </p:sp>
      <p:pic>
        <p:nvPicPr>
          <p:cNvPr id="3073" name="Picture 1"/>
          <p:cNvPicPr>
            <a:picLocks noChangeAspect="1" noChangeArrowheads="1"/>
          </p:cNvPicPr>
          <p:nvPr/>
        </p:nvPicPr>
        <p:blipFill>
          <a:blip r:embed="rId2"/>
          <a:srcRect/>
          <a:stretch>
            <a:fillRect/>
          </a:stretch>
        </p:blipFill>
        <p:spPr bwMode="auto">
          <a:xfrm>
            <a:off x="642910" y="1428736"/>
            <a:ext cx="7934845" cy="1643074"/>
          </a:xfrm>
          <a:prstGeom prst="rect">
            <a:avLst/>
          </a:prstGeom>
          <a:noFill/>
          <a:ln w="9525">
            <a:noFill/>
            <a:miter lim="800000"/>
            <a:headEnd/>
            <a:tailEnd/>
          </a:ln>
          <a:effectLst/>
        </p:spPr>
      </p:pic>
      <p:sp>
        <p:nvSpPr>
          <p:cNvPr id="4" name="Rectangle 3"/>
          <p:cNvSpPr/>
          <p:nvPr/>
        </p:nvSpPr>
        <p:spPr>
          <a:xfrm>
            <a:off x="142844" y="3643314"/>
            <a:ext cx="7215206" cy="870688"/>
          </a:xfrm>
          <a:prstGeom prst="rect">
            <a:avLst/>
          </a:prstGeom>
        </p:spPr>
        <p:txBody>
          <a:bodyPr wrap="square">
            <a:spAutoFit/>
          </a:bodyPr>
          <a:lstStyle/>
          <a:p>
            <a:pPr>
              <a:lnSpc>
                <a:spcPct val="150000"/>
              </a:lnSpc>
              <a:buFont typeface="Arial" pitchFamily="34" charset="0"/>
              <a:buChar char="•"/>
            </a:pPr>
            <a:r>
              <a:rPr lang="fr-FR" b="1" dirty="0" smtClean="0"/>
              <a:t> Alkylation des acides nucléiques.</a:t>
            </a:r>
          </a:p>
          <a:p>
            <a:pPr>
              <a:lnSpc>
                <a:spcPct val="150000"/>
              </a:lnSpc>
            </a:pPr>
            <a:r>
              <a:rPr lang="fr-FR" b="1" dirty="0" smtClean="0"/>
              <a:t>Bon agent bactéricide, fongicide, virucide, </a:t>
            </a:r>
            <a:r>
              <a:rPr lang="fr-FR" b="1" dirty="0" err="1" smtClean="0"/>
              <a:t>sporicide</a:t>
            </a:r>
            <a:endParaRPr lang="fr-FR"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36" y="324129"/>
            <a:ext cx="5833648" cy="461665"/>
          </a:xfrm>
          <a:prstGeom prst="rect">
            <a:avLst/>
          </a:prstGeom>
        </p:spPr>
        <p:txBody>
          <a:bodyPr wrap="none">
            <a:spAutoFit/>
          </a:bodyPr>
          <a:lstStyle/>
          <a:p>
            <a:r>
              <a:rPr lang="fr-FR" sz="2400" b="1" dirty="0" smtClean="0">
                <a:solidFill>
                  <a:srgbClr val="FFFF00"/>
                </a:solidFill>
                <a:latin typeface="Comic Sans MS" pitchFamily="66" charset="0"/>
              </a:rPr>
              <a:t>Paramètres de stérilisation par l’OE :</a:t>
            </a:r>
            <a:endParaRPr lang="fr-FR" sz="2400" b="1" dirty="0">
              <a:solidFill>
                <a:srgbClr val="FFFF00"/>
              </a:solidFill>
              <a:latin typeface="Comic Sans MS" pitchFamily="66" charset="0"/>
            </a:endParaRPr>
          </a:p>
        </p:txBody>
      </p:sp>
      <p:sp>
        <p:nvSpPr>
          <p:cNvPr id="3" name="Rectangle 2"/>
          <p:cNvSpPr/>
          <p:nvPr/>
        </p:nvSpPr>
        <p:spPr>
          <a:xfrm>
            <a:off x="71406" y="1000108"/>
            <a:ext cx="8929718" cy="5341975"/>
          </a:xfrm>
          <a:prstGeom prst="rect">
            <a:avLst/>
          </a:prstGeom>
        </p:spPr>
        <p:txBody>
          <a:bodyPr wrap="square">
            <a:spAutoFit/>
          </a:bodyPr>
          <a:lstStyle/>
          <a:p>
            <a:pPr>
              <a:lnSpc>
                <a:spcPct val="250000"/>
              </a:lnSpc>
            </a:pPr>
            <a:r>
              <a:rPr lang="fr-FR" sz="2000" b="1" dirty="0" smtClean="0">
                <a:solidFill>
                  <a:srgbClr val="92D050"/>
                </a:solidFill>
                <a:latin typeface="+mj-lt"/>
              </a:rPr>
              <a:t>a)- Contamination initiale doit être la plus faible possible :</a:t>
            </a:r>
          </a:p>
          <a:p>
            <a:pPr>
              <a:lnSpc>
                <a:spcPct val="250000"/>
              </a:lnSpc>
            </a:pPr>
            <a:r>
              <a:rPr lang="fr-FR" sz="2000" b="1" dirty="0" smtClean="0">
                <a:latin typeface="+mj-lt"/>
              </a:rPr>
              <a:t>Doit être la plus faible possible, donc on stérilise des objets propres.</a:t>
            </a:r>
          </a:p>
          <a:p>
            <a:pPr>
              <a:lnSpc>
                <a:spcPct val="250000"/>
              </a:lnSpc>
            </a:pPr>
            <a:r>
              <a:rPr lang="fr-FR" sz="2000" b="1" dirty="0" smtClean="0">
                <a:solidFill>
                  <a:srgbClr val="92D050"/>
                </a:solidFill>
                <a:latin typeface="+mj-lt"/>
              </a:rPr>
              <a:t>b)- concentration et durée de stérilisation : </a:t>
            </a:r>
          </a:p>
          <a:p>
            <a:pPr>
              <a:lnSpc>
                <a:spcPct val="250000"/>
              </a:lnSpc>
            </a:pPr>
            <a:r>
              <a:rPr lang="fr-FR" sz="2000" b="1" dirty="0" smtClean="0">
                <a:latin typeface="+mj-lt"/>
              </a:rPr>
              <a:t>  Si la concentration en OE↑, la durée du traitement peut être ↓</a:t>
            </a:r>
          </a:p>
          <a:p>
            <a:pPr>
              <a:lnSpc>
                <a:spcPct val="250000"/>
              </a:lnSpc>
            </a:pPr>
            <a:r>
              <a:rPr lang="fr-FR" sz="2000" b="1" dirty="0" smtClean="0">
                <a:latin typeface="+mj-lt"/>
              </a:rPr>
              <a:t>  Mais les fortes concentration d’OE pose le problème de sécurité et ↑ le coût en mélange gazeux.</a:t>
            </a:r>
          </a:p>
          <a:p>
            <a:pPr>
              <a:lnSpc>
                <a:spcPct val="250000"/>
              </a:lnSpc>
            </a:pPr>
            <a:r>
              <a:rPr lang="fr-FR" sz="2000" b="1" dirty="0" smtClean="0">
                <a:latin typeface="+mj-lt"/>
              </a:rPr>
              <a:t>A basse </a:t>
            </a:r>
            <a:r>
              <a:rPr lang="fr-FR" sz="2000" b="1" dirty="0" smtClean="0">
                <a:solidFill>
                  <a:srgbClr val="FF0000"/>
                </a:solidFill>
                <a:latin typeface="+mj-lt"/>
              </a:rPr>
              <a:t>T°, </a:t>
            </a:r>
            <a:r>
              <a:rPr lang="fr-FR" sz="2000" b="1" dirty="0" smtClean="0">
                <a:latin typeface="+mj-lt"/>
              </a:rPr>
              <a:t>la [OE] optimale est de </a:t>
            </a:r>
            <a:r>
              <a:rPr lang="fr-FR" sz="2000" b="1" dirty="0" smtClean="0">
                <a:solidFill>
                  <a:srgbClr val="FF0000"/>
                </a:solidFill>
                <a:latin typeface="+mj-lt"/>
              </a:rPr>
              <a:t>600 à 800 </a:t>
            </a:r>
            <a:r>
              <a:rPr lang="fr-FR" sz="2000" b="1" dirty="0" smtClean="0">
                <a:latin typeface="+mj-lt"/>
              </a:rPr>
              <a:t>mg/l pendant </a:t>
            </a:r>
            <a:r>
              <a:rPr lang="fr-FR" sz="2000" b="1" dirty="0" smtClean="0">
                <a:solidFill>
                  <a:srgbClr val="FF0000"/>
                </a:solidFill>
                <a:latin typeface="+mj-lt"/>
              </a:rPr>
              <a:t>3 H</a:t>
            </a:r>
            <a:r>
              <a:rPr lang="fr-FR" sz="2000" b="1" dirty="0" smtClean="0">
                <a:latin typeface="+mj-lt"/>
              </a:rPr>
              <a:t>. </a:t>
            </a:r>
            <a:endParaRPr lang="fr-FR" sz="2000" b="1" dirty="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75562"/>
            <a:ext cx="8929718" cy="1938992"/>
          </a:xfrm>
          <a:prstGeom prst="rect">
            <a:avLst/>
          </a:prstGeom>
        </p:spPr>
        <p:txBody>
          <a:bodyPr wrap="square">
            <a:spAutoFit/>
          </a:bodyPr>
          <a:lstStyle/>
          <a:p>
            <a:pPr>
              <a:lnSpc>
                <a:spcPct val="150000"/>
              </a:lnSpc>
            </a:pPr>
            <a:r>
              <a:rPr lang="fr-FR" sz="2000" b="1" dirty="0" smtClean="0">
                <a:solidFill>
                  <a:srgbClr val="92D050"/>
                </a:solidFill>
                <a:latin typeface="Comic Sans MS" pitchFamily="66" charset="0"/>
              </a:rPr>
              <a:t>c)- température :</a:t>
            </a:r>
          </a:p>
          <a:p>
            <a:pPr>
              <a:lnSpc>
                <a:spcPct val="150000"/>
              </a:lnSpc>
            </a:pPr>
            <a:r>
              <a:rPr lang="fr-FR" sz="2000" b="1" dirty="0" smtClean="0"/>
              <a:t>C’est un paramètre important puisqu’elle détermine la cinétique de la réaction d’alkylation. </a:t>
            </a:r>
          </a:p>
          <a:p>
            <a:pPr>
              <a:lnSpc>
                <a:spcPct val="150000"/>
              </a:lnSpc>
            </a:pPr>
            <a:r>
              <a:rPr lang="fr-FR" sz="2000" b="1" dirty="0" smtClean="0"/>
              <a:t>La meilleure efficacité est obtenue à une température </a:t>
            </a:r>
            <a:r>
              <a:rPr lang="fr-FR" sz="2000" b="1" dirty="0" smtClean="0">
                <a:solidFill>
                  <a:srgbClr val="92D050"/>
                </a:solidFill>
              </a:rPr>
              <a:t>T= 50 à 60°C</a:t>
            </a:r>
            <a:endParaRPr lang="fr-FR" sz="2000" b="1" dirty="0">
              <a:solidFill>
                <a:srgbClr val="92D050"/>
              </a:solidFill>
            </a:endParaRPr>
          </a:p>
        </p:txBody>
      </p:sp>
      <p:sp>
        <p:nvSpPr>
          <p:cNvPr id="3" name="Rectangle 2"/>
          <p:cNvSpPr/>
          <p:nvPr/>
        </p:nvSpPr>
        <p:spPr>
          <a:xfrm>
            <a:off x="285720" y="2793994"/>
            <a:ext cx="8858280" cy="3778278"/>
          </a:xfrm>
          <a:prstGeom prst="rect">
            <a:avLst/>
          </a:prstGeom>
        </p:spPr>
        <p:txBody>
          <a:bodyPr wrap="square">
            <a:spAutoFit/>
          </a:bodyPr>
          <a:lstStyle/>
          <a:p>
            <a:pPr algn="just">
              <a:lnSpc>
                <a:spcPct val="150000"/>
              </a:lnSpc>
            </a:pPr>
            <a:r>
              <a:rPr lang="fr-FR" b="1" dirty="0" smtClean="0">
                <a:solidFill>
                  <a:srgbClr val="92D050"/>
                </a:solidFill>
                <a:latin typeface="Comic Sans MS" pitchFamily="66" charset="0"/>
              </a:rPr>
              <a:t>d)- Humidité relative :</a:t>
            </a:r>
          </a:p>
          <a:p>
            <a:pPr algn="just">
              <a:lnSpc>
                <a:spcPct val="150000"/>
              </a:lnSpc>
            </a:pPr>
            <a:r>
              <a:rPr lang="fr-FR" b="1" dirty="0" smtClean="0"/>
              <a:t>Sa valeur doit être un compromis entre :</a:t>
            </a:r>
          </a:p>
          <a:p>
            <a:pPr algn="just">
              <a:lnSpc>
                <a:spcPct val="150000"/>
              </a:lnSpc>
            </a:pPr>
            <a:r>
              <a:rPr lang="fr-FR" b="1" dirty="0" smtClean="0"/>
              <a:t> </a:t>
            </a:r>
            <a:r>
              <a:rPr lang="fr-FR" b="1" dirty="0" smtClean="0">
                <a:solidFill>
                  <a:srgbClr val="FFC000"/>
                </a:solidFill>
              </a:rPr>
              <a:t>Un minimum : </a:t>
            </a:r>
            <a:r>
              <a:rPr lang="fr-FR" b="1" dirty="0" smtClean="0"/>
              <a:t>la présence de molécules d’eau est un catalyseur </a:t>
            </a:r>
          </a:p>
          <a:p>
            <a:pPr algn="just">
              <a:lnSpc>
                <a:spcPct val="150000"/>
              </a:lnSpc>
            </a:pPr>
            <a:r>
              <a:rPr lang="fr-FR" b="1" dirty="0" smtClean="0"/>
              <a:t>indispensable à la réaction d’alkylation de l’activité bactéricide.</a:t>
            </a:r>
          </a:p>
          <a:p>
            <a:pPr algn="just">
              <a:lnSpc>
                <a:spcPct val="150000"/>
              </a:lnSpc>
            </a:pPr>
            <a:r>
              <a:rPr lang="fr-FR" b="1" dirty="0" smtClean="0"/>
              <a:t> </a:t>
            </a:r>
            <a:r>
              <a:rPr lang="fr-FR" b="1" dirty="0" smtClean="0">
                <a:solidFill>
                  <a:srgbClr val="FFC000"/>
                </a:solidFill>
              </a:rPr>
              <a:t>Un maximum : </a:t>
            </a:r>
            <a:r>
              <a:rPr lang="fr-FR" b="1" dirty="0" smtClean="0"/>
              <a:t>un excès d’eau conduit à la formation d’éthylène glycol – actif et + toxique.</a:t>
            </a:r>
          </a:p>
          <a:p>
            <a:pPr algn="just">
              <a:lnSpc>
                <a:spcPct val="150000"/>
              </a:lnSpc>
            </a:pPr>
            <a:r>
              <a:rPr lang="fr-FR" b="1" dirty="0" smtClean="0"/>
              <a:t> En industrie, on passe par une étape de pré conditionnement ou l’on chauffe et humidifie le produit avant stérilisation.</a:t>
            </a:r>
          </a:p>
          <a:p>
            <a:pPr algn="just">
              <a:lnSpc>
                <a:spcPct val="150000"/>
              </a:lnSpc>
            </a:pPr>
            <a:r>
              <a:rPr lang="fr-FR" b="1" dirty="0" smtClean="0"/>
              <a:t> </a:t>
            </a:r>
            <a:r>
              <a:rPr lang="fr-FR" b="1" dirty="0" smtClean="0">
                <a:solidFill>
                  <a:srgbClr val="00B0F0"/>
                </a:solidFill>
              </a:rPr>
              <a:t>L’humidité optimale </a:t>
            </a:r>
            <a:r>
              <a:rPr lang="fr-FR" b="1" dirty="0" smtClean="0"/>
              <a:t>est fixée entre </a:t>
            </a:r>
            <a:r>
              <a:rPr lang="fr-FR" b="1" dirty="0" smtClean="0">
                <a:solidFill>
                  <a:srgbClr val="00B0F0"/>
                </a:solidFill>
              </a:rPr>
              <a:t>30 et 60 %</a:t>
            </a:r>
            <a:endParaRPr lang="fr-FR" b="1" dirty="0">
              <a:solidFill>
                <a:srgbClr val="00B0F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643998" cy="461665"/>
          </a:xfrm>
          <a:prstGeom prst="rect">
            <a:avLst/>
          </a:prstGeom>
        </p:spPr>
        <p:txBody>
          <a:bodyPr wrap="square">
            <a:spAutoFit/>
          </a:bodyPr>
          <a:lstStyle/>
          <a:p>
            <a:r>
              <a:rPr lang="fr-FR" sz="2400" b="1" dirty="0" smtClean="0">
                <a:solidFill>
                  <a:srgbClr val="FFFF00"/>
                </a:solidFill>
                <a:latin typeface="Comic Sans MS" pitchFamily="66" charset="0"/>
              </a:rPr>
              <a:t>Conduite d’une opération de stérilisation par l’OE </a:t>
            </a:r>
            <a:endParaRPr lang="fr-FR" sz="2400" b="1" dirty="0">
              <a:solidFill>
                <a:srgbClr val="FFFF00"/>
              </a:solidFill>
              <a:latin typeface="Comic Sans MS" pitchFamily="66" charset="0"/>
            </a:endParaRPr>
          </a:p>
        </p:txBody>
      </p:sp>
      <p:sp>
        <p:nvSpPr>
          <p:cNvPr id="5" name="Rectangle 4"/>
          <p:cNvSpPr/>
          <p:nvPr/>
        </p:nvSpPr>
        <p:spPr>
          <a:xfrm>
            <a:off x="285720" y="714356"/>
            <a:ext cx="9144064" cy="2774157"/>
          </a:xfrm>
          <a:prstGeom prst="rect">
            <a:avLst/>
          </a:prstGeom>
        </p:spPr>
        <p:txBody>
          <a:bodyPr wrap="square">
            <a:spAutoFit/>
          </a:bodyPr>
          <a:lstStyle/>
          <a:p>
            <a:pPr>
              <a:lnSpc>
                <a:spcPct val="200000"/>
              </a:lnSpc>
            </a:pPr>
            <a:r>
              <a:rPr lang="fr-FR" b="1" dirty="0" smtClean="0">
                <a:solidFill>
                  <a:schemeClr val="accent2">
                    <a:lumMod val="60000"/>
                    <a:lumOff val="40000"/>
                  </a:schemeClr>
                </a:solidFill>
              </a:rPr>
              <a:t>1- Pré conditionnement :</a:t>
            </a:r>
          </a:p>
          <a:p>
            <a:pPr>
              <a:lnSpc>
                <a:spcPct val="200000"/>
              </a:lnSpc>
            </a:pPr>
            <a:r>
              <a:rPr lang="fr-FR" b="1" dirty="0" smtClean="0"/>
              <a:t>Chauffage et humidification du matériel.</a:t>
            </a:r>
          </a:p>
          <a:p>
            <a:pPr>
              <a:lnSpc>
                <a:spcPct val="200000"/>
              </a:lnSpc>
            </a:pPr>
            <a:r>
              <a:rPr lang="fr-FR" b="1" dirty="0" smtClean="0">
                <a:solidFill>
                  <a:schemeClr val="accent2">
                    <a:lumMod val="60000"/>
                    <a:lumOff val="40000"/>
                  </a:schemeClr>
                </a:solidFill>
              </a:rPr>
              <a:t>2- Injection de l’agent stérilisant :</a:t>
            </a:r>
          </a:p>
          <a:p>
            <a:pPr>
              <a:lnSpc>
                <a:spcPct val="200000"/>
              </a:lnSpc>
            </a:pPr>
            <a:r>
              <a:rPr lang="fr-FR" b="1" dirty="0" smtClean="0"/>
              <a:t> Les procédés consistent à introduire l’OE (pur ou en mélange) dans une enceinte hermétiquement close où le vide a été fait.</a:t>
            </a:r>
          </a:p>
        </p:txBody>
      </p:sp>
      <p:sp>
        <p:nvSpPr>
          <p:cNvPr id="6" name="Rectangle 5"/>
          <p:cNvSpPr/>
          <p:nvPr/>
        </p:nvSpPr>
        <p:spPr>
          <a:xfrm>
            <a:off x="357158" y="3643314"/>
            <a:ext cx="8786842" cy="2308324"/>
          </a:xfrm>
          <a:prstGeom prst="rect">
            <a:avLst/>
          </a:prstGeom>
        </p:spPr>
        <p:txBody>
          <a:bodyPr wrap="square">
            <a:spAutoFit/>
          </a:bodyPr>
          <a:lstStyle/>
          <a:p>
            <a:pPr>
              <a:lnSpc>
                <a:spcPct val="200000"/>
              </a:lnSpc>
            </a:pPr>
            <a:r>
              <a:rPr lang="fr-FR" b="1" dirty="0" smtClean="0">
                <a:solidFill>
                  <a:schemeClr val="accent2">
                    <a:lumMod val="60000"/>
                    <a:lumOff val="40000"/>
                  </a:schemeClr>
                </a:solidFill>
              </a:rPr>
              <a:t>3- Rinçage :</a:t>
            </a:r>
          </a:p>
          <a:p>
            <a:pPr>
              <a:lnSpc>
                <a:spcPct val="200000"/>
              </a:lnSpc>
            </a:pPr>
            <a:r>
              <a:rPr lang="fr-FR" b="1" dirty="0" smtClean="0"/>
              <a:t>  Une succession de rinçages élimine l’OE dans l’enceinte.</a:t>
            </a:r>
          </a:p>
          <a:p>
            <a:pPr>
              <a:lnSpc>
                <a:spcPct val="200000"/>
              </a:lnSpc>
            </a:pPr>
            <a:r>
              <a:rPr lang="fr-FR" b="1" dirty="0" smtClean="0"/>
              <a:t>  Le rinçage consiste en un premier temps à l’élimination par dépression de l’OE puis dans un deuxième temps à l’introduction d’air stérile dans l’enceinte</a:t>
            </a:r>
            <a:endParaRPr lang="fr-FR"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85728"/>
            <a:ext cx="8786842" cy="3970318"/>
          </a:xfrm>
          <a:prstGeom prst="rect">
            <a:avLst/>
          </a:prstGeom>
        </p:spPr>
        <p:txBody>
          <a:bodyPr wrap="square">
            <a:spAutoFit/>
          </a:bodyPr>
          <a:lstStyle/>
          <a:p>
            <a:pPr>
              <a:lnSpc>
                <a:spcPct val="200000"/>
              </a:lnSpc>
            </a:pPr>
            <a:r>
              <a:rPr lang="fr-FR" b="1" dirty="0" smtClean="0">
                <a:solidFill>
                  <a:schemeClr val="accent2">
                    <a:lumMod val="60000"/>
                    <a:lumOff val="40000"/>
                  </a:schemeClr>
                </a:solidFill>
              </a:rPr>
              <a:t>4- Désorption :</a:t>
            </a:r>
          </a:p>
          <a:p>
            <a:pPr>
              <a:lnSpc>
                <a:spcPct val="200000"/>
              </a:lnSpc>
            </a:pPr>
            <a:r>
              <a:rPr lang="fr-FR" b="1" dirty="0" smtClean="0"/>
              <a:t>  La désorption à température ordinaire est une opération longue </a:t>
            </a:r>
            <a:r>
              <a:rPr lang="fr-FR" b="1" dirty="0" smtClean="0">
                <a:solidFill>
                  <a:schemeClr val="accent2">
                    <a:lumMod val="60000"/>
                    <a:lumOff val="40000"/>
                  </a:schemeClr>
                </a:solidFill>
              </a:rPr>
              <a:t>(8 à15j).</a:t>
            </a:r>
          </a:p>
          <a:p>
            <a:pPr>
              <a:lnSpc>
                <a:spcPct val="200000"/>
              </a:lnSpc>
            </a:pPr>
            <a:r>
              <a:rPr lang="fr-FR" b="1" dirty="0" smtClean="0"/>
              <a:t>  Elle dépend de la nature des Dispositifs à stériliser :</a:t>
            </a:r>
          </a:p>
          <a:p>
            <a:pPr>
              <a:lnSpc>
                <a:spcPct val="200000"/>
              </a:lnSpc>
            </a:pPr>
            <a:r>
              <a:rPr lang="fr-FR" b="1" dirty="0" smtClean="0"/>
              <a:t>  Matière plastique à </a:t>
            </a:r>
            <a:r>
              <a:rPr lang="fr-FR" b="1" dirty="0" smtClean="0">
                <a:solidFill>
                  <a:schemeClr val="accent2">
                    <a:lumMod val="60000"/>
                    <a:lumOff val="40000"/>
                  </a:schemeClr>
                </a:solidFill>
              </a:rPr>
              <a:t>forte absorption                 désorption lente.</a:t>
            </a:r>
          </a:p>
          <a:p>
            <a:pPr>
              <a:lnSpc>
                <a:spcPct val="200000"/>
              </a:lnSpc>
            </a:pPr>
            <a:r>
              <a:rPr lang="fr-FR" b="1" dirty="0" smtClean="0"/>
              <a:t>  Matière plastique à </a:t>
            </a:r>
            <a:r>
              <a:rPr lang="fr-FR" b="1" dirty="0" smtClean="0">
                <a:solidFill>
                  <a:schemeClr val="accent2">
                    <a:lumMod val="60000"/>
                    <a:lumOff val="40000"/>
                  </a:schemeClr>
                </a:solidFill>
              </a:rPr>
              <a:t>faible absorption               désorption rapide</a:t>
            </a:r>
            <a:r>
              <a:rPr lang="fr-FR" b="1" dirty="0" smtClean="0"/>
              <a:t>.</a:t>
            </a:r>
          </a:p>
          <a:p>
            <a:pPr>
              <a:lnSpc>
                <a:spcPct val="200000"/>
              </a:lnSpc>
            </a:pPr>
            <a:r>
              <a:rPr lang="fr-FR" b="1" dirty="0" smtClean="0"/>
              <a:t>  Le temps de désorption est validé :</a:t>
            </a:r>
          </a:p>
          <a:p>
            <a:pPr>
              <a:lnSpc>
                <a:spcPct val="200000"/>
              </a:lnSpc>
            </a:pPr>
            <a:r>
              <a:rPr lang="fr-FR" b="1" dirty="0" smtClean="0"/>
              <a:t>  Par dosage </a:t>
            </a:r>
            <a:r>
              <a:rPr lang="fr-FR" b="1" dirty="0" smtClean="0">
                <a:solidFill>
                  <a:schemeClr val="accent2">
                    <a:lumMod val="60000"/>
                    <a:lumOff val="40000"/>
                  </a:schemeClr>
                </a:solidFill>
              </a:rPr>
              <a:t>de l’OE résiduel</a:t>
            </a:r>
            <a:endParaRPr lang="fr-FR" b="1" dirty="0">
              <a:solidFill>
                <a:schemeClr val="accent2">
                  <a:lumMod val="60000"/>
                  <a:lumOff val="40000"/>
                </a:schemeClr>
              </a:solidFill>
            </a:endParaRPr>
          </a:p>
        </p:txBody>
      </p:sp>
      <p:sp>
        <p:nvSpPr>
          <p:cNvPr id="5" name="Flèche droite 4"/>
          <p:cNvSpPr/>
          <p:nvPr/>
        </p:nvSpPr>
        <p:spPr>
          <a:xfrm>
            <a:off x="5000628" y="2214554"/>
            <a:ext cx="500066" cy="214314"/>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Flèche droite 5"/>
          <p:cNvSpPr/>
          <p:nvPr/>
        </p:nvSpPr>
        <p:spPr>
          <a:xfrm>
            <a:off x="5000628" y="2714620"/>
            <a:ext cx="500066" cy="214314"/>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Rectangle 6"/>
          <p:cNvSpPr/>
          <p:nvPr/>
        </p:nvSpPr>
        <p:spPr>
          <a:xfrm>
            <a:off x="214282" y="4357694"/>
            <a:ext cx="8643998" cy="2308324"/>
          </a:xfrm>
          <a:prstGeom prst="rect">
            <a:avLst/>
          </a:prstGeom>
        </p:spPr>
        <p:txBody>
          <a:bodyPr wrap="square">
            <a:spAutoFit/>
          </a:bodyPr>
          <a:lstStyle/>
          <a:p>
            <a:pPr>
              <a:lnSpc>
                <a:spcPct val="150000"/>
              </a:lnSpc>
            </a:pPr>
            <a:r>
              <a:rPr lang="fr-FR" sz="2400" b="1" dirty="0" smtClean="0">
                <a:solidFill>
                  <a:srgbClr val="FFFF00"/>
                </a:solidFill>
                <a:latin typeface="Comic Sans MS" pitchFamily="66" charset="0"/>
              </a:rPr>
              <a:t>Contrôles </a:t>
            </a:r>
          </a:p>
          <a:p>
            <a:pPr>
              <a:lnSpc>
                <a:spcPct val="150000"/>
              </a:lnSpc>
            </a:pPr>
            <a:r>
              <a:rPr lang="fr-FR" b="1" dirty="0" smtClean="0"/>
              <a:t>La pharmacopée précise les contrôles suivants :</a:t>
            </a:r>
          </a:p>
          <a:p>
            <a:pPr>
              <a:lnSpc>
                <a:spcPct val="150000"/>
              </a:lnSpc>
            </a:pPr>
            <a:r>
              <a:rPr lang="fr-FR" b="1" dirty="0" smtClean="0"/>
              <a:t> Contrôle de stérilité.</a:t>
            </a:r>
          </a:p>
          <a:p>
            <a:pPr>
              <a:lnSpc>
                <a:spcPct val="150000"/>
              </a:lnSpc>
            </a:pPr>
            <a:r>
              <a:rPr lang="fr-FR" b="1" dirty="0" smtClean="0"/>
              <a:t> Contrôle d’efficacité.</a:t>
            </a:r>
          </a:p>
          <a:p>
            <a:pPr>
              <a:lnSpc>
                <a:spcPct val="150000"/>
              </a:lnSpc>
            </a:pPr>
            <a:r>
              <a:rPr lang="fr-FR" b="1" dirty="0" smtClean="0"/>
              <a:t> Dosage de l’OE résiduel : </a:t>
            </a:r>
            <a:r>
              <a:rPr lang="fr-FR" b="1" dirty="0" smtClean="0">
                <a:solidFill>
                  <a:schemeClr val="accent3">
                    <a:lumMod val="60000"/>
                    <a:lumOff val="40000"/>
                  </a:schemeClr>
                </a:solidFill>
              </a:rPr>
              <a:t>Doit être inférieur à 2ppm</a:t>
            </a:r>
            <a:endParaRPr lang="fr-FR"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785794"/>
            <a:ext cx="8929718" cy="2308324"/>
          </a:xfrm>
          <a:prstGeom prst="rect">
            <a:avLst/>
          </a:prstGeom>
        </p:spPr>
        <p:txBody>
          <a:bodyPr wrap="square">
            <a:spAutoFit/>
          </a:bodyPr>
          <a:lstStyle/>
          <a:p>
            <a:pPr algn="just">
              <a:lnSpc>
                <a:spcPct val="200000"/>
              </a:lnSpc>
            </a:pPr>
            <a:r>
              <a:rPr lang="fr-FR" b="1" dirty="0" smtClean="0"/>
              <a:t>  C’est l’agent de stérilisation le plus utilisé à l’heure actuelle.</a:t>
            </a:r>
          </a:p>
          <a:p>
            <a:pPr algn="just">
              <a:lnSpc>
                <a:spcPct val="200000"/>
              </a:lnSpc>
            </a:pPr>
            <a:r>
              <a:rPr lang="fr-FR" b="1" dirty="0" smtClean="0"/>
              <a:t>  Préparation industrielle à grande échelle</a:t>
            </a:r>
          </a:p>
          <a:p>
            <a:pPr algn="just">
              <a:lnSpc>
                <a:spcPct val="200000"/>
              </a:lnSpc>
            </a:pPr>
            <a:r>
              <a:rPr lang="fr-FR" b="1" dirty="0" smtClean="0"/>
              <a:t>  Stérilisation non thermique applicable  aux objets thermosensibles (matières plastiques, PVC, polystyrène (à usage unique), matériel fragile (endoscopes,).</a:t>
            </a:r>
            <a:endParaRPr lang="fr-FR" b="1" dirty="0"/>
          </a:p>
        </p:txBody>
      </p:sp>
      <p:sp>
        <p:nvSpPr>
          <p:cNvPr id="5" name="Rectangle 4"/>
          <p:cNvSpPr/>
          <p:nvPr/>
        </p:nvSpPr>
        <p:spPr>
          <a:xfrm>
            <a:off x="3286116" y="0"/>
            <a:ext cx="1691489" cy="585097"/>
          </a:xfrm>
          <a:prstGeom prst="rect">
            <a:avLst/>
          </a:prstGeom>
        </p:spPr>
        <p:txBody>
          <a:bodyPr wrap="none">
            <a:spAutoFit/>
          </a:bodyPr>
          <a:lstStyle/>
          <a:p>
            <a:pPr>
              <a:lnSpc>
                <a:spcPct val="150000"/>
              </a:lnSpc>
            </a:pPr>
            <a:r>
              <a:rPr lang="fr-FR" sz="2400" b="1" dirty="0" smtClean="0">
                <a:solidFill>
                  <a:srgbClr val="FFC000"/>
                </a:solidFill>
                <a:latin typeface="Comic Sans MS" pitchFamily="66" charset="0"/>
              </a:rPr>
              <a:t>Avantages</a:t>
            </a:r>
          </a:p>
        </p:txBody>
      </p:sp>
      <p:sp>
        <p:nvSpPr>
          <p:cNvPr id="6" name="Rectangle 5"/>
          <p:cNvSpPr/>
          <p:nvPr/>
        </p:nvSpPr>
        <p:spPr>
          <a:xfrm>
            <a:off x="357158" y="4071942"/>
            <a:ext cx="8786842" cy="2220160"/>
          </a:xfrm>
          <a:prstGeom prst="rect">
            <a:avLst/>
          </a:prstGeom>
        </p:spPr>
        <p:txBody>
          <a:bodyPr wrap="square">
            <a:spAutoFit/>
          </a:bodyPr>
          <a:lstStyle/>
          <a:p>
            <a:pPr algn="just">
              <a:lnSpc>
                <a:spcPct val="200000"/>
              </a:lnSpc>
            </a:pPr>
            <a:r>
              <a:rPr lang="fr-FR" b="1" dirty="0" smtClean="0"/>
              <a:t>  Difficultés de manipulation : demande un personnel entraîné et expérimenté.</a:t>
            </a:r>
          </a:p>
          <a:p>
            <a:pPr algn="just">
              <a:lnSpc>
                <a:spcPct val="200000"/>
              </a:lnSpc>
            </a:pPr>
            <a:r>
              <a:rPr lang="fr-FR" b="1" dirty="0" smtClean="0"/>
              <a:t>  Problème de son élimination totale.</a:t>
            </a:r>
          </a:p>
          <a:p>
            <a:pPr algn="just">
              <a:lnSpc>
                <a:spcPct val="200000"/>
              </a:lnSpc>
            </a:pPr>
            <a:r>
              <a:rPr lang="fr-FR" b="1" dirty="0" smtClean="0"/>
              <a:t>  Problème de toxicité.</a:t>
            </a:r>
            <a:endParaRPr lang="fr-FR" b="1" dirty="0"/>
          </a:p>
        </p:txBody>
      </p:sp>
      <p:sp>
        <p:nvSpPr>
          <p:cNvPr id="7" name="Rectangle 6"/>
          <p:cNvSpPr/>
          <p:nvPr/>
        </p:nvSpPr>
        <p:spPr>
          <a:xfrm>
            <a:off x="3214678" y="3643314"/>
            <a:ext cx="2193229" cy="461665"/>
          </a:xfrm>
          <a:prstGeom prst="rect">
            <a:avLst/>
          </a:prstGeom>
        </p:spPr>
        <p:txBody>
          <a:bodyPr wrap="none">
            <a:spAutoFit/>
          </a:bodyPr>
          <a:lstStyle/>
          <a:p>
            <a:r>
              <a:rPr lang="fr-FR" sz="2400" b="1" dirty="0" smtClean="0">
                <a:solidFill>
                  <a:srgbClr val="FFC000"/>
                </a:solidFill>
                <a:latin typeface="Comic Sans MS" pitchFamily="66" charset="0"/>
              </a:rPr>
              <a:t>Inconvénients</a:t>
            </a:r>
            <a:endParaRPr lang="fr-FR" sz="2400" b="1" dirty="0">
              <a:solidFill>
                <a:srgbClr val="FFC000"/>
              </a:solidFill>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6" y="202148"/>
            <a:ext cx="5868914" cy="461665"/>
          </a:xfrm>
          <a:prstGeom prst="rect">
            <a:avLst/>
          </a:prstGeom>
        </p:spPr>
        <p:txBody>
          <a:bodyPr wrap="none">
            <a:spAutoFit/>
          </a:bodyPr>
          <a:lstStyle/>
          <a:p>
            <a:r>
              <a:rPr lang="fr-FR" sz="2400" b="1" dirty="0" smtClean="0">
                <a:solidFill>
                  <a:srgbClr val="00B0F0"/>
                </a:solidFill>
                <a:latin typeface="Comic Sans MS" pitchFamily="66" charset="0"/>
              </a:rPr>
              <a:t>2. Stérilisation par le formaldéhyde :</a:t>
            </a:r>
            <a:endParaRPr lang="fr-FR" sz="2400" b="1" dirty="0">
              <a:solidFill>
                <a:srgbClr val="00B0F0"/>
              </a:solidFill>
              <a:latin typeface="Comic Sans MS" pitchFamily="66" charset="0"/>
            </a:endParaRPr>
          </a:p>
        </p:txBody>
      </p:sp>
      <p:sp>
        <p:nvSpPr>
          <p:cNvPr id="3" name="Rectangle 2"/>
          <p:cNvSpPr/>
          <p:nvPr/>
        </p:nvSpPr>
        <p:spPr>
          <a:xfrm>
            <a:off x="428596" y="714356"/>
            <a:ext cx="7286676" cy="369332"/>
          </a:xfrm>
          <a:prstGeom prst="rect">
            <a:avLst/>
          </a:prstGeom>
        </p:spPr>
        <p:txBody>
          <a:bodyPr wrap="square">
            <a:spAutoFit/>
          </a:bodyPr>
          <a:lstStyle/>
          <a:p>
            <a:r>
              <a:rPr lang="fr-FR" b="1" dirty="0" smtClean="0"/>
              <a:t>Le méthanal ou aldéhyde formique ou formol.</a:t>
            </a:r>
            <a:endParaRPr lang="fr-FR" b="1" dirty="0"/>
          </a:p>
        </p:txBody>
      </p:sp>
      <p:sp>
        <p:nvSpPr>
          <p:cNvPr id="4" name="Rectangle 3"/>
          <p:cNvSpPr/>
          <p:nvPr/>
        </p:nvSpPr>
        <p:spPr>
          <a:xfrm>
            <a:off x="71406" y="1214422"/>
            <a:ext cx="9001156"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200000"/>
              </a:lnSpc>
              <a:buFont typeface="Wingdings" pitchFamily="2" charset="2"/>
              <a:buChar char="ü"/>
            </a:pPr>
            <a:r>
              <a:rPr lang="fr-FR" b="1" dirty="0" smtClean="0"/>
              <a:t>C’est un gaz incolore, à forte odeur caractéristique et irritante. </a:t>
            </a:r>
          </a:p>
          <a:p>
            <a:pPr algn="just">
              <a:lnSpc>
                <a:spcPct val="200000"/>
              </a:lnSpc>
              <a:buFont typeface="Wingdings" pitchFamily="2" charset="2"/>
              <a:buChar char="ü"/>
            </a:pPr>
            <a:r>
              <a:rPr lang="fr-FR" b="1" dirty="0" smtClean="0"/>
              <a:t>Il est inflammable pour des concentrations dans l’air comprise entre </a:t>
            </a:r>
            <a:r>
              <a:rPr lang="fr-FR" b="1" dirty="0" smtClean="0">
                <a:solidFill>
                  <a:srgbClr val="FF0000"/>
                </a:solidFill>
              </a:rPr>
              <a:t>7 et 72%</a:t>
            </a:r>
          </a:p>
          <a:p>
            <a:pPr algn="just">
              <a:lnSpc>
                <a:spcPct val="200000"/>
              </a:lnSpc>
              <a:buFont typeface="Wingdings" pitchFamily="2" charset="2"/>
              <a:buChar char="ü"/>
            </a:pPr>
            <a:r>
              <a:rPr lang="fr-FR" b="1" dirty="0" smtClean="0"/>
              <a:t>A l’état gazeux le formaldéhyde n’est relativement stable à température ambiante et à pression atmosphérique qu’à basse concentration </a:t>
            </a:r>
            <a:r>
              <a:rPr lang="fr-FR" b="1" dirty="0" smtClean="0">
                <a:solidFill>
                  <a:srgbClr val="FF0000"/>
                </a:solidFill>
              </a:rPr>
              <a:t>(&lt;1,75 mg/L</a:t>
            </a:r>
            <a:r>
              <a:rPr lang="fr-FR" b="1" dirty="0" smtClean="0"/>
              <a:t>).</a:t>
            </a:r>
          </a:p>
          <a:p>
            <a:pPr algn="just">
              <a:lnSpc>
                <a:spcPct val="200000"/>
              </a:lnSpc>
              <a:buFont typeface="Wingdings" pitchFamily="2" charset="2"/>
              <a:buChar char="ü"/>
            </a:pPr>
            <a:r>
              <a:rPr lang="fr-FR" b="1" dirty="0" smtClean="0">
                <a:solidFill>
                  <a:srgbClr val="FF0000"/>
                </a:solidFill>
              </a:rPr>
              <a:t>Les autoclaves au formol </a:t>
            </a:r>
            <a:r>
              <a:rPr lang="fr-FR" b="1" dirty="0" smtClean="0"/>
              <a:t>fonctionnent à une température comprise entre </a:t>
            </a:r>
            <a:r>
              <a:rPr lang="fr-FR" b="1" dirty="0" smtClean="0">
                <a:solidFill>
                  <a:srgbClr val="FF0000"/>
                </a:solidFill>
              </a:rPr>
              <a:t>55 et 88°C</a:t>
            </a:r>
            <a:r>
              <a:rPr lang="fr-FR" b="1" dirty="0" smtClean="0"/>
              <a:t> et en </a:t>
            </a:r>
            <a:r>
              <a:rPr lang="fr-FR" b="1" dirty="0" smtClean="0">
                <a:solidFill>
                  <a:srgbClr val="FF0000"/>
                </a:solidFill>
              </a:rPr>
              <a:t>dépression. </a:t>
            </a:r>
          </a:p>
          <a:p>
            <a:pPr algn="just">
              <a:lnSpc>
                <a:spcPct val="200000"/>
              </a:lnSpc>
              <a:buFont typeface="Wingdings" pitchFamily="2" charset="2"/>
              <a:buChar char="ü"/>
            </a:pPr>
            <a:r>
              <a:rPr lang="fr-FR" b="1" dirty="0" smtClean="0"/>
              <a:t>Nécessite une atmosphère très humide et demande un temps de contact de plusieurs heures pour être efficace ; il doit ensuite être éliminé par ventilation avec de l’air stérile car il est irritant et toxique.</a:t>
            </a:r>
          </a:p>
          <a:p>
            <a:pPr algn="just">
              <a:lnSpc>
                <a:spcPct val="200000"/>
              </a:lnSpc>
              <a:buFont typeface="Wingdings" pitchFamily="2" charset="2"/>
              <a:buChar char="ü"/>
            </a:pPr>
            <a:r>
              <a:rPr lang="fr-FR" b="1" dirty="0" smtClean="0"/>
              <a:t>Il convient bien pour stériliser </a:t>
            </a:r>
            <a:r>
              <a:rPr lang="fr-FR" b="1" dirty="0" smtClean="0">
                <a:solidFill>
                  <a:srgbClr val="FF0000"/>
                </a:solidFill>
              </a:rPr>
              <a:t>du matériel et des locaux.</a:t>
            </a:r>
            <a:endParaRPr lang="fr-FR" b="1" dirty="0">
              <a:solidFill>
                <a:srgbClr val="FF0000"/>
              </a:solidFill>
            </a:endParaRPr>
          </a:p>
        </p:txBody>
      </p:sp>
      <p:pic>
        <p:nvPicPr>
          <p:cNvPr id="73730" name="Picture 2" descr="RÃ©sultat de recherche d'images pour &quot;formaldehyde&quot;"/>
          <p:cNvPicPr>
            <a:picLocks noChangeAspect="1" noChangeArrowheads="1"/>
          </p:cNvPicPr>
          <p:nvPr/>
        </p:nvPicPr>
        <p:blipFill>
          <a:blip r:embed="rId2"/>
          <a:srcRect/>
          <a:stretch>
            <a:fillRect/>
          </a:stretch>
        </p:blipFill>
        <p:spPr bwMode="auto">
          <a:xfrm>
            <a:off x="7215206" y="0"/>
            <a:ext cx="1857388" cy="19288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0430" y="0"/>
            <a:ext cx="2483372" cy="584775"/>
          </a:xfrm>
          <a:prstGeom prst="rect">
            <a:avLst/>
          </a:prstGeom>
        </p:spPr>
        <p:txBody>
          <a:bodyPr wrap="none">
            <a:spAutoFit/>
          </a:bodyPr>
          <a:lstStyle/>
          <a:p>
            <a:r>
              <a:rPr lang="fr-FR" sz="3200" b="1" dirty="0" smtClean="0">
                <a:solidFill>
                  <a:srgbClr val="00B0F0"/>
                </a:solidFill>
                <a:latin typeface="Comic Sans MS" pitchFamily="66" charset="0"/>
              </a:rPr>
              <a:t>Définitions </a:t>
            </a:r>
            <a:endParaRPr lang="fr-FR" sz="3200" b="1" dirty="0">
              <a:solidFill>
                <a:srgbClr val="00B0F0"/>
              </a:solidFill>
              <a:latin typeface="Comic Sans MS" pitchFamily="66" charset="0"/>
            </a:endParaRPr>
          </a:p>
        </p:txBody>
      </p:sp>
      <p:grpSp>
        <p:nvGrpSpPr>
          <p:cNvPr id="8" name="Groupe 7"/>
          <p:cNvGrpSpPr/>
          <p:nvPr/>
        </p:nvGrpSpPr>
        <p:grpSpPr>
          <a:xfrm>
            <a:off x="142844" y="700801"/>
            <a:ext cx="8858280" cy="2585323"/>
            <a:chOff x="285720" y="1343743"/>
            <a:chExt cx="8858280" cy="2585323"/>
          </a:xfrm>
        </p:grpSpPr>
        <p:sp>
          <p:nvSpPr>
            <p:cNvPr id="4" name="Rectangle 3"/>
            <p:cNvSpPr/>
            <p:nvPr/>
          </p:nvSpPr>
          <p:spPr>
            <a:xfrm>
              <a:off x="285720" y="1343743"/>
              <a:ext cx="8858280" cy="2585323"/>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endParaRPr lang="fr-FR" dirty="0" smtClean="0"/>
            </a:p>
            <a:p>
              <a:pPr algn="just">
                <a:lnSpc>
                  <a:spcPct val="150000"/>
                </a:lnSpc>
              </a:pPr>
              <a:r>
                <a:rPr lang="fr-FR" b="1" dirty="0" smtClean="0"/>
                <a:t>Opération pharmaceutique qui consiste à priver un médicament ou un objet des microorganismes qui le souillent. Ces microorganismes seront, selon les cas, détruits ou éliminer.</a:t>
              </a:r>
            </a:p>
            <a:p>
              <a:pPr algn="just">
                <a:lnSpc>
                  <a:spcPct val="150000"/>
                </a:lnSpc>
              </a:pPr>
              <a:r>
                <a:rPr lang="fr-FR" b="1" dirty="0" smtClean="0"/>
                <a:t>Les procédés utilisés et les précautions à prendre doivent être tels qu’en fin d’opération.</a:t>
              </a:r>
            </a:p>
          </p:txBody>
        </p:sp>
        <p:sp>
          <p:nvSpPr>
            <p:cNvPr id="6" name="Rectangle 5"/>
            <p:cNvSpPr/>
            <p:nvPr/>
          </p:nvSpPr>
          <p:spPr>
            <a:xfrm>
              <a:off x="357158" y="1395699"/>
              <a:ext cx="2866490" cy="461665"/>
            </a:xfrm>
            <a:prstGeom prst="rect">
              <a:avLst/>
            </a:prstGeom>
          </p:spPr>
          <p:txBody>
            <a:bodyPr wrap="none">
              <a:spAutoFit/>
            </a:bodyPr>
            <a:lstStyle/>
            <a:p>
              <a:pPr marL="457200" indent="-457200">
                <a:buAutoNum type="arabicPeriod"/>
              </a:pPr>
              <a:r>
                <a:rPr lang="fr-FR" sz="2400" b="1" dirty="0" smtClean="0">
                  <a:solidFill>
                    <a:srgbClr val="002060"/>
                  </a:solidFill>
                  <a:latin typeface="Comic Sans MS" pitchFamily="66" charset="0"/>
                </a:rPr>
                <a:t>La stérilisation</a:t>
              </a:r>
            </a:p>
          </p:txBody>
        </p:sp>
      </p:grpSp>
      <p:sp>
        <p:nvSpPr>
          <p:cNvPr id="10" name="Rectangle 9"/>
          <p:cNvSpPr/>
          <p:nvPr/>
        </p:nvSpPr>
        <p:spPr>
          <a:xfrm>
            <a:off x="142844" y="3581617"/>
            <a:ext cx="8786874" cy="10618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fr-FR" sz="2400" b="1" dirty="0" smtClean="0">
                <a:solidFill>
                  <a:srgbClr val="002060"/>
                </a:solidFill>
                <a:latin typeface="Comic Sans MS" pitchFamily="66" charset="0"/>
              </a:rPr>
              <a:t>2. La stérilité </a:t>
            </a:r>
          </a:p>
          <a:p>
            <a:pPr>
              <a:lnSpc>
                <a:spcPct val="150000"/>
              </a:lnSpc>
            </a:pPr>
            <a:r>
              <a:rPr lang="fr-FR" b="1" dirty="0" smtClean="0"/>
              <a:t>C’est l’absence de micro-organismes viables.</a:t>
            </a:r>
          </a:p>
        </p:txBody>
      </p:sp>
      <p:sp>
        <p:nvSpPr>
          <p:cNvPr id="11" name="Rectangle 10"/>
          <p:cNvSpPr/>
          <p:nvPr/>
        </p:nvSpPr>
        <p:spPr>
          <a:xfrm>
            <a:off x="142876" y="5124593"/>
            <a:ext cx="8858280" cy="166199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b="1" dirty="0" smtClean="0">
                <a:solidFill>
                  <a:srgbClr val="002060"/>
                </a:solidFill>
                <a:latin typeface="Comic Sans MS" pitchFamily="66" charset="0"/>
              </a:rPr>
              <a:t>3. Essai de stérilité :</a:t>
            </a:r>
          </a:p>
          <a:p>
            <a:endParaRPr lang="fr-FR" sz="2400" b="1" dirty="0" smtClean="0">
              <a:solidFill>
                <a:srgbClr val="002060"/>
              </a:solidFill>
              <a:latin typeface="Comic Sans MS" pitchFamily="66" charset="0"/>
            </a:endParaRPr>
          </a:p>
          <a:p>
            <a:pPr>
              <a:lnSpc>
                <a:spcPct val="150000"/>
              </a:lnSpc>
            </a:pPr>
            <a:r>
              <a:rPr lang="fr-FR" b="1" dirty="0" smtClean="0"/>
              <a:t>Tous les produits présentés comme stériles doivent répondre à l’essai de stérilité de la  pharmacopée.</a:t>
            </a:r>
            <a:endParaRPr lang="fr-FR"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85728"/>
            <a:ext cx="8572560" cy="5632311"/>
          </a:xfrm>
          <a:prstGeom prst="rect">
            <a:avLst/>
          </a:prstGeom>
        </p:spPr>
        <p:txBody>
          <a:bodyPr wrap="square">
            <a:spAutoFit/>
          </a:bodyPr>
          <a:lstStyle/>
          <a:p>
            <a:pPr algn="just">
              <a:lnSpc>
                <a:spcPct val="250000"/>
              </a:lnSpc>
            </a:pPr>
            <a:r>
              <a:rPr lang="fr-FR" sz="2400" b="1" dirty="0" smtClean="0">
                <a:solidFill>
                  <a:srgbClr val="FFFF00"/>
                </a:solidFill>
                <a:latin typeface="Comic Sans MS" pitchFamily="66" charset="0"/>
              </a:rPr>
              <a:t>Propriétés germicides du formaldéhyde :</a:t>
            </a:r>
          </a:p>
          <a:p>
            <a:pPr algn="just">
              <a:lnSpc>
                <a:spcPct val="250000"/>
              </a:lnSpc>
            </a:pPr>
            <a:r>
              <a:rPr lang="fr-FR" sz="2400" b="1" dirty="0" smtClean="0"/>
              <a:t>L’effet bactéricide est identique à celui de l’OE :</a:t>
            </a:r>
          </a:p>
          <a:p>
            <a:pPr algn="just">
              <a:lnSpc>
                <a:spcPct val="250000"/>
              </a:lnSpc>
            </a:pPr>
            <a:r>
              <a:rPr lang="fr-FR" sz="2400" b="1" dirty="0" smtClean="0"/>
              <a:t>  Alkylation des acides nucléiques.</a:t>
            </a:r>
          </a:p>
          <a:p>
            <a:pPr algn="just">
              <a:lnSpc>
                <a:spcPct val="250000"/>
              </a:lnSpc>
            </a:pPr>
            <a:r>
              <a:rPr lang="fr-FR" sz="2400" b="1" dirty="0" smtClean="0"/>
              <a:t>  Dénaturation des protéines de la paroi.</a:t>
            </a:r>
          </a:p>
          <a:p>
            <a:pPr algn="just">
              <a:lnSpc>
                <a:spcPct val="250000"/>
              </a:lnSpc>
            </a:pPr>
            <a:r>
              <a:rPr lang="fr-FR" sz="2400" b="1" dirty="0" smtClean="0"/>
              <a:t>Son action porte sur les formes végétatives, mais aussi sur les spores, virus et champignons.</a:t>
            </a:r>
            <a:endParaRPr lang="fr-FR" sz="2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7358082" cy="461665"/>
          </a:xfrm>
          <a:prstGeom prst="rect">
            <a:avLst/>
          </a:prstGeom>
        </p:spPr>
        <p:txBody>
          <a:bodyPr wrap="square">
            <a:spAutoFit/>
          </a:bodyPr>
          <a:lstStyle/>
          <a:p>
            <a:r>
              <a:rPr lang="fr-FR" sz="2400" b="1" dirty="0" smtClean="0">
                <a:solidFill>
                  <a:srgbClr val="FFFF00"/>
                </a:solidFill>
                <a:latin typeface="Comic Sans MS" pitchFamily="66" charset="0"/>
              </a:rPr>
              <a:t>Déroulement d’un cycle de stérilisation :</a:t>
            </a:r>
            <a:endParaRPr lang="fr-FR" sz="2400" b="1" dirty="0">
              <a:solidFill>
                <a:srgbClr val="FFFF00"/>
              </a:solidFill>
              <a:latin typeface="Comic Sans MS" pitchFamily="66" charset="0"/>
            </a:endParaRPr>
          </a:p>
        </p:txBody>
      </p:sp>
      <p:pic>
        <p:nvPicPr>
          <p:cNvPr id="71681" name="Picture 1"/>
          <p:cNvPicPr>
            <a:picLocks noChangeAspect="1" noChangeArrowheads="1"/>
          </p:cNvPicPr>
          <p:nvPr/>
        </p:nvPicPr>
        <p:blipFill>
          <a:blip r:embed="rId2">
            <a:lum bright="-10000" contrast="40000"/>
          </a:blip>
          <a:srcRect b="1375"/>
          <a:stretch>
            <a:fillRect/>
          </a:stretch>
        </p:blipFill>
        <p:spPr bwMode="auto">
          <a:xfrm>
            <a:off x="214282" y="642918"/>
            <a:ext cx="8643998" cy="3071834"/>
          </a:xfrm>
          <a:prstGeom prst="rect">
            <a:avLst/>
          </a:prstGeom>
          <a:noFill/>
          <a:ln w="9525">
            <a:noFill/>
            <a:miter lim="800000"/>
            <a:headEnd/>
            <a:tailEnd/>
          </a:ln>
          <a:effectLst/>
        </p:spPr>
      </p:pic>
      <p:sp>
        <p:nvSpPr>
          <p:cNvPr id="4" name="Rectangle 3"/>
          <p:cNvSpPr/>
          <p:nvPr/>
        </p:nvSpPr>
        <p:spPr>
          <a:xfrm>
            <a:off x="0" y="3857628"/>
            <a:ext cx="9144000" cy="3000821"/>
          </a:xfrm>
          <a:prstGeom prst="rect">
            <a:avLst/>
          </a:prstGeom>
        </p:spPr>
        <p:txBody>
          <a:bodyPr wrap="square">
            <a:spAutoFit/>
          </a:bodyPr>
          <a:lstStyle/>
          <a:p>
            <a:pPr algn="just">
              <a:lnSpc>
                <a:spcPct val="150000"/>
              </a:lnSpc>
            </a:pPr>
            <a:r>
              <a:rPr lang="fr-FR" b="1" dirty="0" smtClean="0"/>
              <a:t>Les cycles diffèrent selon les appareils et selon les possibilités de modifier certains paramètres </a:t>
            </a:r>
          </a:p>
          <a:p>
            <a:pPr algn="just">
              <a:lnSpc>
                <a:spcPct val="150000"/>
              </a:lnSpc>
            </a:pPr>
            <a:r>
              <a:rPr lang="fr-FR" b="1" dirty="0" smtClean="0"/>
              <a:t>1.  </a:t>
            </a:r>
            <a:r>
              <a:rPr lang="fr-FR" b="1" dirty="0" smtClean="0">
                <a:solidFill>
                  <a:srgbClr val="FF0000"/>
                </a:solidFill>
              </a:rPr>
              <a:t>Préchauffage </a:t>
            </a:r>
            <a:r>
              <a:rPr lang="fr-FR" b="1" dirty="0" smtClean="0"/>
              <a:t>et évacuation de l’air résiduel (grand vide)</a:t>
            </a:r>
          </a:p>
          <a:p>
            <a:pPr algn="just">
              <a:lnSpc>
                <a:spcPct val="150000"/>
              </a:lnSpc>
            </a:pPr>
            <a:r>
              <a:rPr lang="fr-FR" b="1" dirty="0" smtClean="0"/>
              <a:t>2.  </a:t>
            </a:r>
            <a:r>
              <a:rPr lang="fr-FR" b="1" dirty="0" smtClean="0">
                <a:solidFill>
                  <a:srgbClr val="FF0000"/>
                </a:solidFill>
              </a:rPr>
              <a:t>Phase de stérilisation : </a:t>
            </a:r>
            <a:r>
              <a:rPr lang="fr-FR" b="1" dirty="0" smtClean="0"/>
              <a:t>admission du mélange vapeur d’eau, formaldéhyde par injections successive</a:t>
            </a:r>
          </a:p>
          <a:p>
            <a:pPr algn="just">
              <a:lnSpc>
                <a:spcPct val="150000"/>
              </a:lnSpc>
            </a:pPr>
            <a:r>
              <a:rPr lang="fr-FR" b="1" dirty="0" smtClean="0"/>
              <a:t>3.  </a:t>
            </a:r>
            <a:r>
              <a:rPr lang="fr-FR" b="1" dirty="0" smtClean="0">
                <a:solidFill>
                  <a:srgbClr val="FF0000"/>
                </a:solidFill>
              </a:rPr>
              <a:t>Dégazage</a:t>
            </a:r>
            <a:r>
              <a:rPr lang="fr-FR" b="1" dirty="0" smtClean="0"/>
              <a:t> par alternance de vide et d’injection de vapeur d’eau puis d’air </a:t>
            </a:r>
          </a:p>
          <a:p>
            <a:pPr algn="just">
              <a:lnSpc>
                <a:spcPct val="150000"/>
              </a:lnSpc>
            </a:pPr>
            <a:r>
              <a:rPr lang="fr-FR" b="1" dirty="0" smtClean="0"/>
              <a:t>4.  </a:t>
            </a:r>
            <a:r>
              <a:rPr lang="fr-FR" b="1" dirty="0" smtClean="0">
                <a:solidFill>
                  <a:srgbClr val="FF0000"/>
                </a:solidFill>
              </a:rPr>
              <a:t>Retour à la pression atmosphérique</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144000" cy="6740307"/>
          </a:xfrm>
          <a:prstGeom prst="rect">
            <a:avLst/>
          </a:prstGeom>
        </p:spPr>
        <p:txBody>
          <a:bodyPr wrap="square">
            <a:spAutoFit/>
          </a:bodyPr>
          <a:lstStyle/>
          <a:p>
            <a:pPr algn="just">
              <a:lnSpc>
                <a:spcPct val="200000"/>
              </a:lnSpc>
            </a:pPr>
            <a:r>
              <a:rPr lang="fr-FR" b="1" dirty="0" smtClean="0">
                <a:solidFill>
                  <a:srgbClr val="92D050"/>
                </a:solidFill>
              </a:rPr>
              <a:t>a.  La température :</a:t>
            </a:r>
          </a:p>
          <a:p>
            <a:pPr algn="just">
              <a:lnSpc>
                <a:spcPct val="200000"/>
              </a:lnSpc>
            </a:pPr>
            <a:r>
              <a:rPr lang="fr-FR" b="1" dirty="0" smtClean="0"/>
              <a:t>◦  </a:t>
            </a:r>
            <a:r>
              <a:rPr lang="fr-FR" b="1" dirty="0" smtClean="0">
                <a:solidFill>
                  <a:srgbClr val="FF0000"/>
                </a:solidFill>
              </a:rPr>
              <a:t>80°C</a:t>
            </a:r>
            <a:r>
              <a:rPr lang="fr-FR" b="1" dirty="0" smtClean="0"/>
              <a:t> cycle rapide.</a:t>
            </a:r>
          </a:p>
          <a:p>
            <a:pPr algn="just">
              <a:lnSpc>
                <a:spcPct val="200000"/>
              </a:lnSpc>
            </a:pPr>
            <a:r>
              <a:rPr lang="fr-FR" b="1" dirty="0" smtClean="0"/>
              <a:t>◦  </a:t>
            </a:r>
            <a:r>
              <a:rPr lang="fr-FR" b="1" dirty="0" smtClean="0">
                <a:solidFill>
                  <a:srgbClr val="FF0000"/>
                </a:solidFill>
              </a:rPr>
              <a:t>55 à 56°C </a:t>
            </a:r>
            <a:r>
              <a:rPr lang="fr-FR" b="1" dirty="0" smtClean="0"/>
              <a:t>matériel thermosensible.</a:t>
            </a:r>
          </a:p>
          <a:p>
            <a:pPr algn="just">
              <a:lnSpc>
                <a:spcPct val="200000"/>
              </a:lnSpc>
            </a:pPr>
            <a:r>
              <a:rPr lang="fr-FR" b="1" dirty="0" smtClean="0"/>
              <a:t>Préchauffage important pour éviter la polymérisation du formaldéhyde sur les </a:t>
            </a:r>
          </a:p>
          <a:p>
            <a:pPr algn="just">
              <a:lnSpc>
                <a:spcPct val="200000"/>
              </a:lnSpc>
            </a:pPr>
            <a:r>
              <a:rPr lang="fr-FR" b="1" dirty="0" smtClean="0"/>
              <a:t>parois froides.</a:t>
            </a:r>
          </a:p>
          <a:p>
            <a:pPr algn="just">
              <a:lnSpc>
                <a:spcPct val="200000"/>
              </a:lnSpc>
            </a:pPr>
            <a:r>
              <a:rPr lang="fr-FR" b="1" dirty="0" smtClean="0">
                <a:solidFill>
                  <a:srgbClr val="92D050"/>
                </a:solidFill>
              </a:rPr>
              <a:t>b. Le vide :</a:t>
            </a:r>
          </a:p>
          <a:p>
            <a:pPr algn="just">
              <a:lnSpc>
                <a:spcPct val="200000"/>
              </a:lnSpc>
            </a:pPr>
            <a:r>
              <a:rPr lang="fr-FR" b="1" dirty="0" smtClean="0"/>
              <a:t>Permet la pénétration du gaz au sein des matériaux.</a:t>
            </a:r>
          </a:p>
          <a:p>
            <a:pPr algn="just">
              <a:lnSpc>
                <a:spcPct val="200000"/>
              </a:lnSpc>
            </a:pPr>
            <a:r>
              <a:rPr lang="fr-FR" b="1" dirty="0" smtClean="0"/>
              <a:t>Se situe entre 15 et 50 torrs. (</a:t>
            </a:r>
            <a:r>
              <a:rPr lang="fr-FR" b="1" dirty="0" smtClean="0">
                <a:solidFill>
                  <a:srgbClr val="FF0000"/>
                </a:solidFill>
              </a:rPr>
              <a:t>0,019 à 0,065 atm</a:t>
            </a:r>
            <a:r>
              <a:rPr lang="fr-FR" b="1" dirty="0" smtClean="0"/>
              <a:t>)</a:t>
            </a:r>
          </a:p>
          <a:p>
            <a:pPr algn="just">
              <a:lnSpc>
                <a:spcPct val="200000"/>
              </a:lnSpc>
            </a:pPr>
            <a:r>
              <a:rPr lang="fr-FR" b="1" dirty="0" smtClean="0">
                <a:solidFill>
                  <a:srgbClr val="92D050"/>
                </a:solidFill>
              </a:rPr>
              <a:t>c.  La concentration en formaldéhyde, nombre d’injections et temps de contacte </a:t>
            </a:r>
          </a:p>
          <a:p>
            <a:pPr algn="just">
              <a:lnSpc>
                <a:spcPct val="200000"/>
              </a:lnSpc>
            </a:pPr>
            <a:r>
              <a:rPr lang="fr-FR" b="1" dirty="0" smtClean="0"/>
              <a:t>- Concentration : </a:t>
            </a:r>
            <a:r>
              <a:rPr lang="fr-FR" b="1" dirty="0" smtClean="0">
                <a:solidFill>
                  <a:srgbClr val="FF0000"/>
                </a:solidFill>
              </a:rPr>
              <a:t>5 à 50 mg/l.</a:t>
            </a:r>
          </a:p>
          <a:p>
            <a:pPr algn="just">
              <a:lnSpc>
                <a:spcPct val="200000"/>
              </a:lnSpc>
            </a:pPr>
            <a:r>
              <a:rPr lang="fr-FR" b="1" dirty="0" smtClean="0"/>
              <a:t>- Nombre d’injections vapeur+ formaldéhyde </a:t>
            </a:r>
            <a:r>
              <a:rPr lang="fr-FR" b="1" dirty="0" smtClean="0">
                <a:solidFill>
                  <a:srgbClr val="FF0000"/>
                </a:solidFill>
              </a:rPr>
              <a:t>3 à 20.</a:t>
            </a:r>
          </a:p>
          <a:p>
            <a:pPr algn="just">
              <a:lnSpc>
                <a:spcPct val="200000"/>
              </a:lnSpc>
            </a:pPr>
            <a:r>
              <a:rPr lang="fr-FR" b="1" dirty="0" smtClean="0"/>
              <a:t>- Durée de la phase de stérilisation </a:t>
            </a:r>
            <a:r>
              <a:rPr lang="fr-FR" b="1" dirty="0" smtClean="0">
                <a:solidFill>
                  <a:srgbClr val="FF0000"/>
                </a:solidFill>
              </a:rPr>
              <a:t>: 1 à 3 heures.</a:t>
            </a:r>
            <a:endParaRPr lang="fr-FR" b="1" dirty="0">
              <a:solidFill>
                <a:srgbClr val="FF0000"/>
              </a:solidFill>
            </a:endParaRPr>
          </a:p>
        </p:txBody>
      </p:sp>
      <p:sp>
        <p:nvSpPr>
          <p:cNvPr id="3" name="Rectangle 2"/>
          <p:cNvSpPr/>
          <p:nvPr/>
        </p:nvSpPr>
        <p:spPr>
          <a:xfrm>
            <a:off x="2720624" y="142852"/>
            <a:ext cx="3780202" cy="461665"/>
          </a:xfrm>
          <a:prstGeom prst="rect">
            <a:avLst/>
          </a:prstGeom>
        </p:spPr>
        <p:txBody>
          <a:bodyPr wrap="none">
            <a:spAutoFit/>
          </a:bodyPr>
          <a:lstStyle/>
          <a:p>
            <a:r>
              <a:rPr lang="fr-FR" sz="2400" b="1" dirty="0" smtClean="0">
                <a:solidFill>
                  <a:srgbClr val="FFFF00"/>
                </a:solidFill>
                <a:latin typeface="Comic Sans MS" pitchFamily="66" charset="0"/>
              </a:rPr>
              <a:t>Paramètres techniques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9144000" cy="3416320"/>
          </a:xfrm>
          <a:prstGeom prst="rect">
            <a:avLst/>
          </a:prstGeom>
        </p:spPr>
        <p:txBody>
          <a:bodyPr wrap="square">
            <a:spAutoFit/>
          </a:bodyPr>
          <a:lstStyle/>
          <a:p>
            <a:pPr>
              <a:lnSpc>
                <a:spcPct val="200000"/>
              </a:lnSpc>
              <a:buFont typeface="Wingdings" pitchFamily="2" charset="2"/>
              <a:buChar char="ü"/>
            </a:pPr>
            <a:r>
              <a:rPr lang="fr-FR" b="1" dirty="0" smtClean="0"/>
              <a:t>Facilité d’utilisation de l’appareil.</a:t>
            </a:r>
          </a:p>
          <a:p>
            <a:pPr>
              <a:lnSpc>
                <a:spcPct val="200000"/>
              </a:lnSpc>
              <a:buFont typeface="Wingdings" pitchFamily="2" charset="2"/>
              <a:buChar char="ü"/>
            </a:pPr>
            <a:r>
              <a:rPr lang="fr-FR" b="1" dirty="0" smtClean="0"/>
              <a:t>Sécurité de l’appareillage qui fonctionne en </a:t>
            </a:r>
            <a:r>
              <a:rPr lang="fr-FR" b="1" dirty="0" smtClean="0">
                <a:solidFill>
                  <a:srgbClr val="FFC000"/>
                </a:solidFill>
              </a:rPr>
              <a:t>dépression.</a:t>
            </a:r>
          </a:p>
          <a:p>
            <a:pPr>
              <a:lnSpc>
                <a:spcPct val="200000"/>
              </a:lnSpc>
              <a:buFont typeface="Wingdings" pitchFamily="2" charset="2"/>
              <a:buChar char="ü"/>
            </a:pPr>
            <a:r>
              <a:rPr lang="fr-FR" b="1" dirty="0" smtClean="0"/>
              <a:t>Il n’y a pas de risque d’explosions.</a:t>
            </a:r>
          </a:p>
          <a:p>
            <a:pPr>
              <a:lnSpc>
                <a:spcPct val="200000"/>
              </a:lnSpc>
              <a:buFont typeface="Wingdings" pitchFamily="2" charset="2"/>
              <a:buChar char="ü"/>
            </a:pPr>
            <a:r>
              <a:rPr lang="fr-FR" b="1" dirty="0" smtClean="0"/>
              <a:t>Le gaz est très odorant, détection de fuites facile.</a:t>
            </a:r>
          </a:p>
          <a:p>
            <a:pPr>
              <a:lnSpc>
                <a:spcPct val="200000"/>
              </a:lnSpc>
              <a:buFont typeface="Wingdings" pitchFamily="2" charset="2"/>
              <a:buChar char="ü"/>
            </a:pPr>
            <a:r>
              <a:rPr lang="fr-FR" b="1" dirty="0" smtClean="0"/>
              <a:t>Courte durée de désorption pour la plupart des matières plastiques.</a:t>
            </a:r>
          </a:p>
          <a:p>
            <a:pPr>
              <a:lnSpc>
                <a:spcPct val="200000"/>
              </a:lnSpc>
              <a:buFont typeface="Wingdings" pitchFamily="2" charset="2"/>
              <a:buChar char="ü"/>
            </a:pPr>
            <a:r>
              <a:rPr lang="fr-FR" b="1" dirty="0" smtClean="0"/>
              <a:t>Coût faible de la stérilisation.</a:t>
            </a:r>
            <a:endParaRPr lang="fr-FR" b="1" dirty="0"/>
          </a:p>
        </p:txBody>
      </p:sp>
      <p:sp>
        <p:nvSpPr>
          <p:cNvPr id="3" name="Rectangle 2"/>
          <p:cNvSpPr/>
          <p:nvPr/>
        </p:nvSpPr>
        <p:spPr>
          <a:xfrm>
            <a:off x="0" y="4214818"/>
            <a:ext cx="8001056" cy="2308324"/>
          </a:xfrm>
          <a:prstGeom prst="rect">
            <a:avLst/>
          </a:prstGeom>
        </p:spPr>
        <p:txBody>
          <a:bodyPr wrap="square">
            <a:spAutoFit/>
          </a:bodyPr>
          <a:lstStyle/>
          <a:p>
            <a:pPr>
              <a:lnSpc>
                <a:spcPct val="200000"/>
              </a:lnSpc>
              <a:buFont typeface="Arial" pitchFamily="34" charset="0"/>
              <a:buChar char="•"/>
            </a:pPr>
            <a:r>
              <a:rPr lang="fr-FR" b="1" dirty="0" smtClean="0"/>
              <a:t>Propriétés cancérigènes.</a:t>
            </a:r>
          </a:p>
          <a:p>
            <a:pPr>
              <a:lnSpc>
                <a:spcPct val="200000"/>
              </a:lnSpc>
              <a:buFont typeface="Arial" pitchFamily="34" charset="0"/>
              <a:buChar char="•"/>
            </a:pPr>
            <a:r>
              <a:rPr lang="fr-FR" b="1" dirty="0" smtClean="0"/>
              <a:t>Taux maximum résiduel acceptables non fixées.</a:t>
            </a:r>
          </a:p>
          <a:p>
            <a:pPr>
              <a:lnSpc>
                <a:spcPct val="200000"/>
              </a:lnSpc>
              <a:buFont typeface="Arial" pitchFamily="34" charset="0"/>
              <a:buChar char="•"/>
            </a:pPr>
            <a:r>
              <a:rPr lang="fr-FR" b="1" dirty="0" smtClean="0"/>
              <a:t>Peu pénétrant donc uniquement un désinfectant de surface.</a:t>
            </a:r>
          </a:p>
          <a:p>
            <a:pPr>
              <a:lnSpc>
                <a:spcPct val="200000"/>
              </a:lnSpc>
              <a:buFont typeface="Arial" pitchFamily="34" charset="0"/>
              <a:buChar char="•"/>
            </a:pPr>
            <a:r>
              <a:rPr lang="fr-FR" b="1" dirty="0" smtClean="0"/>
              <a:t>Inactif sur les ATNC</a:t>
            </a:r>
            <a:endParaRPr lang="fr-FR" b="1" dirty="0"/>
          </a:p>
        </p:txBody>
      </p:sp>
      <p:sp>
        <p:nvSpPr>
          <p:cNvPr id="4" name="Rectangle 3"/>
          <p:cNvSpPr/>
          <p:nvPr/>
        </p:nvSpPr>
        <p:spPr>
          <a:xfrm>
            <a:off x="3428992" y="142852"/>
            <a:ext cx="1824538" cy="461665"/>
          </a:xfrm>
          <a:prstGeom prst="rect">
            <a:avLst/>
          </a:prstGeom>
        </p:spPr>
        <p:txBody>
          <a:bodyPr wrap="none">
            <a:spAutoFit/>
          </a:bodyPr>
          <a:lstStyle/>
          <a:p>
            <a:r>
              <a:rPr lang="fr-FR" sz="2400" b="1" dirty="0" smtClean="0">
                <a:solidFill>
                  <a:srgbClr val="FFC000"/>
                </a:solidFill>
                <a:latin typeface="Comic Sans MS" pitchFamily="66" charset="0"/>
              </a:rPr>
              <a:t>Avantages </a:t>
            </a:r>
            <a:endParaRPr lang="fr-FR" sz="2400" b="1" dirty="0">
              <a:solidFill>
                <a:srgbClr val="FFC000"/>
              </a:solidFill>
              <a:latin typeface="Comic Sans MS" pitchFamily="66" charset="0"/>
            </a:endParaRPr>
          </a:p>
        </p:txBody>
      </p:sp>
      <p:sp>
        <p:nvSpPr>
          <p:cNvPr id="5" name="Rectangle 4"/>
          <p:cNvSpPr/>
          <p:nvPr/>
        </p:nvSpPr>
        <p:spPr>
          <a:xfrm>
            <a:off x="3286116" y="3714752"/>
            <a:ext cx="2044149" cy="461665"/>
          </a:xfrm>
          <a:prstGeom prst="rect">
            <a:avLst/>
          </a:prstGeom>
        </p:spPr>
        <p:txBody>
          <a:bodyPr wrap="none">
            <a:spAutoFit/>
          </a:bodyPr>
          <a:lstStyle/>
          <a:p>
            <a:r>
              <a:rPr lang="fr-FR" sz="2400" b="1" dirty="0" smtClean="0">
                <a:solidFill>
                  <a:srgbClr val="FFC000"/>
                </a:solidFill>
                <a:latin typeface="Comic Sans MS" pitchFamily="66" charset="0"/>
              </a:rPr>
              <a:t>Inconvénient</a:t>
            </a:r>
            <a:endParaRPr lang="fr-FR" sz="2400" b="1" dirty="0">
              <a:solidFill>
                <a:srgbClr val="FFC000"/>
              </a:solidFill>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458819" cy="523220"/>
          </a:xfrm>
          <a:prstGeom prst="rect">
            <a:avLst/>
          </a:prstGeom>
        </p:spPr>
        <p:txBody>
          <a:bodyPr wrap="none">
            <a:spAutoFit/>
          </a:bodyPr>
          <a:lstStyle/>
          <a:p>
            <a:r>
              <a:rPr lang="fr-FR" sz="2800" b="1" dirty="0" smtClean="0">
                <a:solidFill>
                  <a:srgbClr val="FF0000"/>
                </a:solidFill>
                <a:latin typeface="Comic Sans MS" pitchFamily="66" charset="0"/>
              </a:rPr>
              <a:t>Stérilisation par les rayonnements :</a:t>
            </a:r>
            <a:endParaRPr lang="fr-FR" sz="2800" b="1" dirty="0">
              <a:solidFill>
                <a:srgbClr val="FF0000"/>
              </a:solidFill>
              <a:latin typeface="Comic Sans MS" pitchFamily="66" charset="0"/>
            </a:endParaRPr>
          </a:p>
        </p:txBody>
      </p:sp>
      <p:pic>
        <p:nvPicPr>
          <p:cNvPr id="68610" name="Picture 2" descr="Image associÃ©e"/>
          <p:cNvPicPr>
            <a:picLocks noChangeAspect="1" noChangeArrowheads="1"/>
          </p:cNvPicPr>
          <p:nvPr/>
        </p:nvPicPr>
        <p:blipFill>
          <a:blip r:embed="rId2">
            <a:lum bright="-10000" contrast="40000"/>
          </a:blip>
          <a:srcRect/>
          <a:stretch>
            <a:fillRect/>
          </a:stretch>
        </p:blipFill>
        <p:spPr bwMode="auto">
          <a:xfrm>
            <a:off x="1143024" y="3429000"/>
            <a:ext cx="6858000" cy="3500462"/>
          </a:xfrm>
          <a:prstGeom prst="rect">
            <a:avLst/>
          </a:prstGeom>
          <a:noFill/>
        </p:spPr>
      </p:pic>
      <p:sp>
        <p:nvSpPr>
          <p:cNvPr id="4" name="Rectangle 3"/>
          <p:cNvSpPr/>
          <p:nvPr/>
        </p:nvSpPr>
        <p:spPr>
          <a:xfrm>
            <a:off x="142844" y="500042"/>
            <a:ext cx="9001156" cy="3000821"/>
          </a:xfrm>
          <a:prstGeom prst="rect">
            <a:avLst/>
          </a:prstGeom>
        </p:spPr>
        <p:txBody>
          <a:bodyPr wrap="square">
            <a:spAutoFit/>
          </a:bodyPr>
          <a:lstStyle/>
          <a:p>
            <a:pPr algn="just">
              <a:lnSpc>
                <a:spcPct val="150000"/>
              </a:lnSpc>
            </a:pPr>
            <a:r>
              <a:rPr lang="fr-FR" b="1" dirty="0" smtClean="0"/>
              <a:t>Le développement de l’utilisation des rayonnements notamment ionisants a connu un essor industriel pour stériliser le matériel thermosensible (matériel médico-chirurgical ou non réutilisable dans la pratique hospitalière).</a:t>
            </a:r>
          </a:p>
          <a:p>
            <a:pPr algn="just">
              <a:lnSpc>
                <a:spcPct val="150000"/>
              </a:lnSpc>
            </a:pPr>
            <a:r>
              <a:rPr lang="fr-FR" b="1" dirty="0" smtClean="0"/>
              <a:t>03 types des rayonnements utilisés dans la pratique de stérilisation :</a:t>
            </a:r>
          </a:p>
          <a:p>
            <a:pPr algn="just">
              <a:lnSpc>
                <a:spcPct val="150000"/>
              </a:lnSpc>
              <a:buFont typeface="Wingdings" pitchFamily="2" charset="2"/>
              <a:buChar char="Ø"/>
            </a:pPr>
            <a:r>
              <a:rPr lang="fr-FR" b="1" dirty="0" smtClean="0"/>
              <a:t>UV</a:t>
            </a:r>
          </a:p>
          <a:p>
            <a:pPr algn="just">
              <a:lnSpc>
                <a:spcPct val="150000"/>
              </a:lnSpc>
              <a:buFont typeface="Wingdings" pitchFamily="2" charset="2"/>
              <a:buChar char="Ø"/>
            </a:pPr>
            <a:r>
              <a:rPr lang="fr-FR" b="1" dirty="0" smtClean="0"/>
              <a:t>Rayonnements γ et β (ionisants)</a:t>
            </a:r>
          </a:p>
          <a:p>
            <a:pPr algn="just">
              <a:lnSpc>
                <a:spcPct val="150000"/>
              </a:lnSpc>
              <a:buFont typeface="Wingdings" pitchFamily="2" charset="2"/>
              <a:buChar char="Ø"/>
            </a:pPr>
            <a:r>
              <a:rPr lang="fr-FR" b="1" dirty="0" smtClean="0"/>
              <a:t>Rayons X</a:t>
            </a:r>
            <a:endParaRPr lang="fr-FR"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166"/>
            <a:ext cx="8286808" cy="400110"/>
          </a:xfrm>
          <a:prstGeom prst="rect">
            <a:avLst/>
          </a:prstGeom>
        </p:spPr>
        <p:txBody>
          <a:bodyPr wrap="square">
            <a:spAutoFit/>
          </a:bodyPr>
          <a:lstStyle/>
          <a:p>
            <a:r>
              <a:rPr lang="fr-FR" sz="2000" b="1" dirty="0" smtClean="0">
                <a:solidFill>
                  <a:srgbClr val="00B0F0"/>
                </a:solidFill>
                <a:latin typeface="Comic Sans MS" pitchFamily="66" charset="0"/>
              </a:rPr>
              <a:t> Les rayons ultra-violets : (rayonnement électromagnétique)</a:t>
            </a:r>
            <a:endParaRPr lang="fr-FR" sz="2000" b="1" dirty="0">
              <a:solidFill>
                <a:srgbClr val="00B0F0"/>
              </a:solidFill>
              <a:latin typeface="Comic Sans MS" pitchFamily="66" charset="0"/>
            </a:endParaRPr>
          </a:p>
        </p:txBody>
      </p:sp>
      <p:sp>
        <p:nvSpPr>
          <p:cNvPr id="3" name="Rectangle 2"/>
          <p:cNvSpPr/>
          <p:nvPr/>
        </p:nvSpPr>
        <p:spPr>
          <a:xfrm>
            <a:off x="0" y="868523"/>
            <a:ext cx="9144000" cy="4708981"/>
          </a:xfrm>
          <a:prstGeom prst="rect">
            <a:avLst/>
          </a:prstGeom>
        </p:spPr>
        <p:txBody>
          <a:bodyPr wrap="square">
            <a:spAutoFit/>
          </a:bodyPr>
          <a:lstStyle/>
          <a:p>
            <a:pPr>
              <a:lnSpc>
                <a:spcPct val="200000"/>
              </a:lnSpc>
            </a:pPr>
            <a:r>
              <a:rPr lang="fr-FR" b="1" dirty="0" smtClean="0"/>
              <a:t>Ils sont très bactéricides mais peu pénétrants et sont utilisés pour une stérilisation </a:t>
            </a:r>
          </a:p>
          <a:p>
            <a:pPr>
              <a:lnSpc>
                <a:spcPct val="200000"/>
              </a:lnSpc>
            </a:pPr>
            <a:r>
              <a:rPr lang="fr-FR" b="1" dirty="0" smtClean="0"/>
              <a:t>superficielle. Ils sont très efficaces mais ils sont arrêtés par le moindre obstacle et ils peuvent s'avérer très dangereux (lésions oculaires graves).</a:t>
            </a:r>
          </a:p>
          <a:p>
            <a:pPr>
              <a:lnSpc>
                <a:spcPct val="200000"/>
              </a:lnSpc>
            </a:pPr>
            <a:endParaRPr lang="fr-FR" b="1" dirty="0" smtClean="0"/>
          </a:p>
          <a:p>
            <a:pPr>
              <a:lnSpc>
                <a:spcPct val="200000"/>
              </a:lnSpc>
            </a:pPr>
            <a:r>
              <a:rPr lang="fr-FR" sz="2400" b="1" dirty="0" smtClean="0">
                <a:solidFill>
                  <a:srgbClr val="FFFF00"/>
                </a:solidFill>
                <a:latin typeface="Comic Sans MS" pitchFamily="66" charset="0"/>
              </a:rPr>
              <a:t>Intérêt :</a:t>
            </a:r>
          </a:p>
          <a:p>
            <a:pPr>
              <a:lnSpc>
                <a:spcPct val="200000"/>
              </a:lnSpc>
            </a:pPr>
            <a:r>
              <a:rPr lang="fr-FR" b="1" dirty="0" smtClean="0"/>
              <a:t>La stérilisation des surfaces et l’atmosphère. </a:t>
            </a:r>
          </a:p>
          <a:p>
            <a:pPr>
              <a:lnSpc>
                <a:spcPct val="200000"/>
              </a:lnSpc>
            </a:pPr>
            <a:r>
              <a:rPr lang="fr-FR" b="1" dirty="0" smtClean="0"/>
              <a:t>La stérilisation superficielle d’instruments.</a:t>
            </a:r>
          </a:p>
          <a:p>
            <a:pPr>
              <a:lnSpc>
                <a:spcPct val="200000"/>
              </a:lnSpc>
            </a:pPr>
            <a:r>
              <a:rPr lang="fr-FR" b="1" dirty="0" smtClean="0"/>
              <a:t>Maintenir la stérilité de l’eau distillée conservée dans des cuves de stockage.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e associÃ©e"/>
          <p:cNvPicPr>
            <a:picLocks noChangeAspect="1" noChangeArrowheads="1"/>
          </p:cNvPicPr>
          <p:nvPr/>
        </p:nvPicPr>
        <p:blipFill>
          <a:blip r:embed="rId2"/>
          <a:srcRect/>
          <a:stretch>
            <a:fillRect/>
          </a:stretch>
        </p:blipFill>
        <p:spPr bwMode="auto">
          <a:xfrm>
            <a:off x="-142908" y="-76193"/>
            <a:ext cx="5214974" cy="4505325"/>
          </a:xfrm>
          <a:prstGeom prst="rect">
            <a:avLst/>
          </a:prstGeom>
          <a:noFill/>
        </p:spPr>
      </p:pic>
      <p:pic>
        <p:nvPicPr>
          <p:cNvPr id="65540" name="Picture 4" descr="Image associÃ©e"/>
          <p:cNvPicPr>
            <a:picLocks noChangeAspect="1" noChangeArrowheads="1"/>
          </p:cNvPicPr>
          <p:nvPr/>
        </p:nvPicPr>
        <p:blipFill>
          <a:blip r:embed="rId3"/>
          <a:srcRect/>
          <a:stretch>
            <a:fillRect/>
          </a:stretch>
        </p:blipFill>
        <p:spPr bwMode="auto">
          <a:xfrm>
            <a:off x="5072066" y="3062312"/>
            <a:ext cx="4214842" cy="386715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lum bright="-20000" contrast="40000"/>
          </a:blip>
          <a:srcRect/>
          <a:stretch>
            <a:fillRect/>
          </a:stretch>
        </p:blipFill>
        <p:spPr bwMode="auto">
          <a:xfrm>
            <a:off x="0" y="-43405"/>
            <a:ext cx="9144000" cy="694481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62"/>
            <a:ext cx="9144000" cy="5740354"/>
          </a:xfrm>
          <a:prstGeom prst="rect">
            <a:avLst/>
          </a:prstGeom>
        </p:spPr>
        <p:txBody>
          <a:bodyPr wrap="square">
            <a:spAutoFit/>
          </a:bodyPr>
          <a:lstStyle/>
          <a:p>
            <a:pPr algn="just">
              <a:lnSpc>
                <a:spcPct val="250000"/>
              </a:lnSpc>
            </a:pPr>
            <a:r>
              <a:rPr lang="fr-FR" sz="2400" b="1" dirty="0" smtClean="0">
                <a:solidFill>
                  <a:srgbClr val="FFFF00"/>
                </a:solidFill>
              </a:rPr>
              <a:t>Inconvénients :</a:t>
            </a:r>
          </a:p>
          <a:p>
            <a:pPr algn="just">
              <a:lnSpc>
                <a:spcPct val="250000"/>
              </a:lnSpc>
            </a:pPr>
            <a:r>
              <a:rPr lang="fr-FR" b="1" dirty="0" smtClean="0"/>
              <a:t>  Ne peut être appliqué aux préparations en ampoules ou en flacons car les rayons U.V.ne peuvent pas franchir les parois de verre ;</a:t>
            </a:r>
          </a:p>
          <a:p>
            <a:pPr algn="just">
              <a:lnSpc>
                <a:spcPct val="250000"/>
              </a:lnSpc>
            </a:pPr>
            <a:r>
              <a:rPr lang="fr-FR" b="1" dirty="0" smtClean="0"/>
              <a:t>  Les opérateurs doivent porter des lunettes de protection car ces rayonnements  provoquent des accidents oculaires très graves ; </a:t>
            </a:r>
          </a:p>
          <a:p>
            <a:pPr algn="just">
              <a:lnSpc>
                <a:spcPct val="250000"/>
              </a:lnSpc>
            </a:pPr>
            <a:r>
              <a:rPr lang="fr-FR" b="1" dirty="0" smtClean="0"/>
              <a:t>  Pour la stérilisation de l’air, il est à noter que ces lampes à ultraviolet n’agissent qu’en rayonnement direct : il ne doit y avoir aucun obstacle entre les lampes et les germes à détruire.</a:t>
            </a:r>
            <a:endParaRPr lang="fr-FR"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166"/>
            <a:ext cx="9144000" cy="2308324"/>
          </a:xfrm>
          <a:prstGeom prst="rect">
            <a:avLst/>
          </a:prstGeom>
        </p:spPr>
        <p:txBody>
          <a:bodyPr wrap="square">
            <a:spAutoFit/>
          </a:bodyPr>
          <a:lstStyle/>
          <a:p>
            <a:pPr algn="just">
              <a:lnSpc>
                <a:spcPct val="200000"/>
              </a:lnSpc>
            </a:pPr>
            <a:r>
              <a:rPr lang="fr-FR" b="1" dirty="0" smtClean="0"/>
              <a:t>Radio-stérilisation obtenue par des radioéléments, type </a:t>
            </a:r>
            <a:r>
              <a:rPr lang="fr-FR" b="1" dirty="0" smtClean="0">
                <a:solidFill>
                  <a:srgbClr val="FF0000"/>
                </a:solidFill>
              </a:rPr>
              <a:t>Cobalt 60 </a:t>
            </a:r>
            <a:r>
              <a:rPr lang="fr-FR" b="1" dirty="0" smtClean="0"/>
              <a:t>qui émet des </a:t>
            </a:r>
            <a:r>
              <a:rPr lang="fr-FR" b="1" dirty="0" smtClean="0">
                <a:solidFill>
                  <a:srgbClr val="00B0F0"/>
                </a:solidFill>
              </a:rPr>
              <a:t>photons gamma γ</a:t>
            </a:r>
            <a:r>
              <a:rPr lang="fr-FR" b="1" dirty="0" smtClean="0"/>
              <a:t>, très bactéricide et très pénétrant (ou le </a:t>
            </a:r>
            <a:r>
              <a:rPr lang="fr-FR" b="1" dirty="0" smtClean="0">
                <a:solidFill>
                  <a:srgbClr val="FF0000"/>
                </a:solidFill>
              </a:rPr>
              <a:t>Césium 137</a:t>
            </a:r>
            <a:r>
              <a:rPr lang="fr-FR" b="1" dirty="0" smtClean="0"/>
              <a:t>), Soit par des accélérateurs d’électrons qui émettent un rayonnement </a:t>
            </a:r>
            <a:r>
              <a:rPr lang="fr-FR" b="1" dirty="0" smtClean="0">
                <a:solidFill>
                  <a:srgbClr val="00B0F0"/>
                </a:solidFill>
              </a:rPr>
              <a:t>béta β</a:t>
            </a:r>
            <a:r>
              <a:rPr lang="fr-FR" b="1" dirty="0" smtClean="0"/>
              <a:t>. </a:t>
            </a:r>
          </a:p>
          <a:p>
            <a:pPr algn="just">
              <a:lnSpc>
                <a:spcPct val="200000"/>
              </a:lnSpc>
            </a:pPr>
            <a:endParaRPr lang="fr-FR" b="1" dirty="0" smtClean="0"/>
          </a:p>
        </p:txBody>
      </p:sp>
      <p:sp>
        <p:nvSpPr>
          <p:cNvPr id="3" name="Rectangle 2"/>
          <p:cNvSpPr/>
          <p:nvPr/>
        </p:nvSpPr>
        <p:spPr>
          <a:xfrm>
            <a:off x="0" y="0"/>
            <a:ext cx="6040436" cy="461665"/>
          </a:xfrm>
          <a:prstGeom prst="rect">
            <a:avLst/>
          </a:prstGeom>
        </p:spPr>
        <p:txBody>
          <a:bodyPr wrap="none">
            <a:spAutoFit/>
          </a:bodyPr>
          <a:lstStyle/>
          <a:p>
            <a:r>
              <a:rPr lang="fr-FR" sz="2400" b="1" dirty="0" smtClean="0">
                <a:solidFill>
                  <a:srgbClr val="00B0F0"/>
                </a:solidFill>
                <a:latin typeface="Comic Sans MS" pitchFamily="66" charset="0"/>
              </a:rPr>
              <a:t>Les rayonnements β et γ : (ionisants) :</a:t>
            </a:r>
            <a:endParaRPr lang="fr-FR" sz="2400" b="1" dirty="0">
              <a:solidFill>
                <a:srgbClr val="00B0F0"/>
              </a:solidFill>
              <a:latin typeface="Comic Sans MS" pitchFamily="66" charset="0"/>
            </a:endParaRPr>
          </a:p>
        </p:txBody>
      </p:sp>
      <p:pic>
        <p:nvPicPr>
          <p:cNvPr id="5" name="Picture 1"/>
          <p:cNvPicPr>
            <a:picLocks noChangeAspect="1" noChangeArrowheads="1"/>
          </p:cNvPicPr>
          <p:nvPr/>
        </p:nvPicPr>
        <p:blipFill>
          <a:blip r:embed="rId2">
            <a:lum bright="-20000" contrast="40000"/>
          </a:blip>
          <a:srcRect/>
          <a:stretch>
            <a:fillRect/>
          </a:stretch>
        </p:blipFill>
        <p:spPr bwMode="auto">
          <a:xfrm>
            <a:off x="1142976" y="2232072"/>
            <a:ext cx="6643734" cy="46259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12" y="262574"/>
            <a:ext cx="4318811" cy="523220"/>
          </a:xfrm>
          <a:prstGeom prst="rect">
            <a:avLst/>
          </a:prstGeom>
        </p:spPr>
        <p:txBody>
          <a:bodyPr wrap="none">
            <a:spAutoFit/>
          </a:bodyPr>
          <a:lstStyle/>
          <a:p>
            <a:r>
              <a:rPr lang="fr-FR" sz="2800" b="1" dirty="0" smtClean="0">
                <a:solidFill>
                  <a:schemeClr val="tx2">
                    <a:lumMod val="50000"/>
                  </a:schemeClr>
                </a:solidFill>
                <a:latin typeface="Comic Sans MS" pitchFamily="66" charset="0"/>
              </a:rPr>
              <a:t>3) Produits à stériliser </a:t>
            </a:r>
            <a:endParaRPr lang="fr-FR" sz="2800" b="1" dirty="0">
              <a:solidFill>
                <a:schemeClr val="tx2">
                  <a:lumMod val="50000"/>
                </a:schemeClr>
              </a:solidFill>
              <a:latin typeface="Comic Sans MS" pitchFamily="66" charset="0"/>
            </a:endParaRPr>
          </a:p>
        </p:txBody>
      </p:sp>
      <p:sp>
        <p:nvSpPr>
          <p:cNvPr id="3" name="Rectangle 2"/>
          <p:cNvSpPr/>
          <p:nvPr/>
        </p:nvSpPr>
        <p:spPr>
          <a:xfrm>
            <a:off x="0" y="928670"/>
            <a:ext cx="8929718" cy="6047809"/>
          </a:xfrm>
          <a:prstGeom prst="rect">
            <a:avLst/>
          </a:prstGeom>
        </p:spPr>
        <p:txBody>
          <a:bodyPr wrap="square">
            <a:spAutoFit/>
          </a:bodyPr>
          <a:lstStyle/>
          <a:p>
            <a:pPr algn="just">
              <a:lnSpc>
                <a:spcPct val="150000"/>
              </a:lnSpc>
            </a:pPr>
            <a:r>
              <a:rPr lang="fr-FR" b="1" dirty="0" smtClean="0"/>
              <a:t>En pharmacie, il faut stériliser toutes les catégories de produits suivants :</a:t>
            </a:r>
          </a:p>
          <a:p>
            <a:pPr algn="just">
              <a:lnSpc>
                <a:spcPct val="200000"/>
              </a:lnSpc>
              <a:buFont typeface="Wingdings" pitchFamily="2" charset="2"/>
              <a:buChar char="ü"/>
            </a:pPr>
            <a:r>
              <a:rPr lang="fr-FR" b="1" dirty="0" smtClean="0"/>
              <a:t>les préparations pour usage parentéral</a:t>
            </a:r>
          </a:p>
          <a:p>
            <a:pPr algn="just">
              <a:lnSpc>
                <a:spcPct val="200000"/>
              </a:lnSpc>
              <a:buFont typeface="Wingdings" pitchFamily="2" charset="2"/>
              <a:buChar char="ü"/>
            </a:pPr>
            <a:r>
              <a:rPr lang="fr-FR" b="1" dirty="0" smtClean="0"/>
              <a:t>les collyres et autres préparations ophtalmiques</a:t>
            </a:r>
          </a:p>
          <a:p>
            <a:pPr algn="just">
              <a:lnSpc>
                <a:spcPct val="200000"/>
              </a:lnSpc>
              <a:buFont typeface="Wingdings" pitchFamily="2" charset="2"/>
              <a:buChar char="ü"/>
            </a:pPr>
            <a:r>
              <a:rPr lang="fr-FR" b="1" dirty="0" smtClean="0"/>
              <a:t>les médicaments à appliquer sur les plaies et brûlures</a:t>
            </a:r>
          </a:p>
          <a:p>
            <a:pPr algn="just">
              <a:lnSpc>
                <a:spcPct val="200000"/>
              </a:lnSpc>
              <a:buFont typeface="Wingdings" pitchFamily="2" charset="2"/>
              <a:buChar char="ü"/>
            </a:pPr>
            <a:r>
              <a:rPr lang="fr-FR" b="1" dirty="0" smtClean="0"/>
              <a:t>les médicaments dont la conservation ne peut se faire qu'en l'absence de micro-organismes viables</a:t>
            </a:r>
          </a:p>
          <a:p>
            <a:pPr algn="just">
              <a:lnSpc>
                <a:spcPct val="200000"/>
              </a:lnSpc>
              <a:buFont typeface="Wingdings" pitchFamily="2" charset="2"/>
              <a:buChar char="ü"/>
            </a:pPr>
            <a:r>
              <a:rPr lang="fr-FR" b="1" dirty="0" smtClean="0"/>
              <a:t>les sutures et fils à ligatures</a:t>
            </a:r>
          </a:p>
          <a:p>
            <a:pPr algn="just">
              <a:lnSpc>
                <a:spcPct val="200000"/>
              </a:lnSpc>
              <a:buFont typeface="Wingdings" pitchFamily="2" charset="2"/>
              <a:buChar char="ü"/>
            </a:pPr>
            <a:r>
              <a:rPr lang="fr-FR" b="1" dirty="0" smtClean="0"/>
              <a:t>les objets de pansement stériles</a:t>
            </a:r>
          </a:p>
          <a:p>
            <a:pPr algn="just">
              <a:lnSpc>
                <a:spcPct val="200000"/>
              </a:lnSpc>
              <a:buFont typeface="Wingdings" pitchFamily="2" charset="2"/>
              <a:buChar char="ü"/>
            </a:pPr>
            <a:r>
              <a:rPr lang="fr-FR" b="1" dirty="0" smtClean="0"/>
              <a:t>le matériel d'administration des préparations parentérales (injection, perfusion ...)</a:t>
            </a:r>
          </a:p>
          <a:p>
            <a:pPr algn="just">
              <a:lnSpc>
                <a:spcPct val="200000"/>
              </a:lnSpc>
              <a:buFont typeface="Wingdings" pitchFamily="2" charset="2"/>
              <a:buChar char="ü"/>
            </a:pPr>
            <a:r>
              <a:rPr lang="fr-FR" b="1" dirty="0" smtClean="0"/>
              <a:t>le matériel utilisé pour le conditionnement aseptique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9165"/>
            <a:ext cx="9144000" cy="4632037"/>
          </a:xfrm>
          <a:prstGeom prst="rect">
            <a:avLst/>
          </a:prstGeom>
        </p:spPr>
        <p:txBody>
          <a:bodyPr wrap="square">
            <a:spAutoFit/>
          </a:bodyPr>
          <a:lstStyle/>
          <a:p>
            <a:pPr algn="just">
              <a:lnSpc>
                <a:spcPct val="250000"/>
              </a:lnSpc>
            </a:pPr>
            <a:r>
              <a:rPr lang="fr-FR" sz="2800" b="1" dirty="0" smtClean="0">
                <a:solidFill>
                  <a:srgbClr val="FFFF00"/>
                </a:solidFill>
                <a:latin typeface="Comic Sans MS" pitchFamily="66" charset="0"/>
              </a:rPr>
              <a:t>Mécanisme d’action :</a:t>
            </a:r>
          </a:p>
          <a:p>
            <a:pPr algn="just">
              <a:lnSpc>
                <a:spcPct val="250000"/>
              </a:lnSpc>
            </a:pPr>
            <a:r>
              <a:rPr lang="fr-FR" b="1" dirty="0" smtClean="0"/>
              <a:t>Ionisation et excitation des atomes constitutifs de la cellule et de son milieu par éjection des électrons périphériques : formation </a:t>
            </a:r>
            <a:r>
              <a:rPr lang="fr-FR" b="1" dirty="0" smtClean="0">
                <a:solidFill>
                  <a:srgbClr val="00B0F0"/>
                </a:solidFill>
              </a:rPr>
              <a:t>des radicaux libres très réactifs</a:t>
            </a:r>
            <a:r>
              <a:rPr lang="fr-FR" b="1" dirty="0" smtClean="0"/>
              <a:t>, de molécules excitées qui se recombineront entre elles. Dans les grosses molécules protéiques : rupture des liaisons hydrogène, formation des ponts disulfure. Les bases des acides nucléiques sont altérées</a:t>
            </a:r>
            <a:endParaRPr lang="fr-FR"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36808"/>
          </a:xfrm>
          <a:prstGeom prst="rect">
            <a:avLst/>
          </a:prstGeom>
        </p:spPr>
        <p:txBody>
          <a:bodyPr wrap="square">
            <a:spAutoFit/>
          </a:bodyPr>
          <a:lstStyle/>
          <a:p>
            <a:pPr algn="just">
              <a:lnSpc>
                <a:spcPct val="200000"/>
              </a:lnSpc>
            </a:pPr>
            <a:r>
              <a:rPr lang="fr-FR" sz="2400" b="1" dirty="0" smtClean="0">
                <a:solidFill>
                  <a:srgbClr val="FFFF00"/>
                </a:solidFill>
                <a:latin typeface="Comic Sans MS" pitchFamily="66" charset="0"/>
              </a:rPr>
              <a:t>Modes de traitement par irradiation :</a:t>
            </a:r>
          </a:p>
          <a:p>
            <a:pPr algn="just">
              <a:lnSpc>
                <a:spcPct val="200000"/>
              </a:lnSpc>
            </a:pPr>
            <a:r>
              <a:rPr lang="fr-FR" b="1" dirty="0" smtClean="0">
                <a:solidFill>
                  <a:srgbClr val="92D050"/>
                </a:solidFill>
                <a:latin typeface="Comic Sans MS" pitchFamily="66" charset="0"/>
              </a:rPr>
              <a:t>1- Rayonnement gamma :</a:t>
            </a:r>
          </a:p>
          <a:p>
            <a:pPr algn="just">
              <a:lnSpc>
                <a:spcPct val="200000"/>
              </a:lnSpc>
            </a:pPr>
            <a:endParaRPr lang="fr-FR" b="1" dirty="0" smtClean="0">
              <a:solidFill>
                <a:srgbClr val="92D050"/>
              </a:solidFill>
              <a:latin typeface="Comic Sans MS" pitchFamily="66" charset="0"/>
            </a:endParaRPr>
          </a:p>
          <a:p>
            <a:pPr algn="just">
              <a:lnSpc>
                <a:spcPct val="200000"/>
              </a:lnSpc>
            </a:pPr>
            <a:r>
              <a:rPr lang="fr-FR" b="1" dirty="0" smtClean="0"/>
              <a:t>Deux modes de traitement distincts peuvent être employés :</a:t>
            </a:r>
          </a:p>
          <a:p>
            <a:pPr algn="just">
              <a:lnSpc>
                <a:spcPct val="200000"/>
              </a:lnSpc>
            </a:pPr>
            <a:r>
              <a:rPr lang="fr-FR" b="1" dirty="0" smtClean="0"/>
              <a:t>a-  </a:t>
            </a:r>
            <a:r>
              <a:rPr lang="fr-FR" b="1" dirty="0" smtClean="0">
                <a:solidFill>
                  <a:schemeClr val="accent6">
                    <a:lumMod val="40000"/>
                    <a:lumOff val="60000"/>
                  </a:schemeClr>
                </a:solidFill>
                <a:latin typeface="Comic Sans MS" pitchFamily="66" charset="0"/>
              </a:rPr>
              <a:t>Traitement par lots : </a:t>
            </a:r>
            <a:r>
              <a:rPr lang="fr-FR" b="1" dirty="0" smtClean="0"/>
              <a:t>le produit est disposé à des emplacements fixés autour de la source de rayonnement et ne peut être chargé ou déchargé tant que celle-ci est active.</a:t>
            </a:r>
          </a:p>
          <a:p>
            <a:pPr algn="just">
              <a:lnSpc>
                <a:spcPct val="200000"/>
              </a:lnSpc>
            </a:pPr>
            <a:r>
              <a:rPr lang="fr-FR" b="1" dirty="0" smtClean="0"/>
              <a:t>b- </a:t>
            </a:r>
            <a:r>
              <a:rPr lang="fr-FR" b="1" dirty="0" smtClean="0">
                <a:solidFill>
                  <a:schemeClr val="accent6">
                    <a:lumMod val="40000"/>
                    <a:lumOff val="60000"/>
                  </a:schemeClr>
                </a:solidFill>
                <a:latin typeface="Comic Sans MS" pitchFamily="66" charset="0"/>
              </a:rPr>
              <a:t>Traitement en continu </a:t>
            </a:r>
            <a:r>
              <a:rPr lang="fr-FR" b="1" dirty="0" smtClean="0">
                <a:solidFill>
                  <a:schemeClr val="accent6">
                    <a:lumMod val="40000"/>
                    <a:lumOff val="60000"/>
                  </a:schemeClr>
                </a:solidFill>
              </a:rPr>
              <a:t>: </a:t>
            </a:r>
            <a:r>
              <a:rPr lang="fr-FR" b="1" dirty="0" smtClean="0"/>
              <a:t>un système automatique achemine les produits dans la cellule d'irradiation, puis les fait passer devant la source de rayonnement active selon une trajectoire définie et à une vitesse appropriée avant de les entraîner hors de la cellule.</a:t>
            </a:r>
          </a:p>
          <a:p>
            <a:pPr algn="just">
              <a:lnSpc>
                <a:spcPct val="200000"/>
              </a:lnSpc>
            </a:pPr>
            <a:endParaRPr lang="fr-FR" b="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786842" cy="2220160"/>
          </a:xfrm>
          <a:prstGeom prst="rect">
            <a:avLst/>
          </a:prstGeom>
        </p:spPr>
        <p:txBody>
          <a:bodyPr wrap="square">
            <a:spAutoFit/>
          </a:bodyPr>
          <a:lstStyle/>
          <a:p>
            <a:pPr algn="just">
              <a:lnSpc>
                <a:spcPct val="200000"/>
              </a:lnSpc>
            </a:pPr>
            <a:r>
              <a:rPr lang="fr-FR" b="1" dirty="0" smtClean="0">
                <a:solidFill>
                  <a:srgbClr val="92D050"/>
                </a:solidFill>
                <a:latin typeface="Comic Sans MS" pitchFamily="66" charset="0"/>
              </a:rPr>
              <a:t>2- Rayonnement beta :</a:t>
            </a:r>
          </a:p>
          <a:p>
            <a:pPr algn="just">
              <a:lnSpc>
                <a:spcPct val="200000"/>
              </a:lnSpc>
            </a:pPr>
            <a:r>
              <a:rPr lang="fr-FR" b="1" dirty="0" smtClean="0"/>
              <a:t>Un convoyeur fait passer le produit devant un faisceau continu ou pulsé d'électrons de haute énergie (rayons bêta) qui balaie le produit sur son parcours dans un mouvement de va-et-vient.</a:t>
            </a:r>
            <a:endParaRPr lang="fr-FR" b="1" dirty="0"/>
          </a:p>
        </p:txBody>
      </p:sp>
      <p:pic>
        <p:nvPicPr>
          <p:cNvPr id="6" name="Picture 1"/>
          <p:cNvPicPr>
            <a:picLocks noChangeAspect="1" noChangeArrowheads="1"/>
          </p:cNvPicPr>
          <p:nvPr/>
        </p:nvPicPr>
        <p:blipFill>
          <a:blip r:embed="rId2">
            <a:lum bright="-20000" contrast="40000"/>
          </a:blip>
          <a:srcRect/>
          <a:stretch>
            <a:fillRect/>
          </a:stretch>
        </p:blipFill>
        <p:spPr bwMode="auto">
          <a:xfrm>
            <a:off x="785786" y="2357430"/>
            <a:ext cx="6886575" cy="450057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 y="540419"/>
            <a:ext cx="8858280" cy="5740354"/>
          </a:xfrm>
          <a:prstGeom prst="rect">
            <a:avLst/>
          </a:prstGeom>
        </p:spPr>
        <p:txBody>
          <a:bodyPr wrap="square">
            <a:spAutoFit/>
          </a:bodyPr>
          <a:lstStyle/>
          <a:p>
            <a:pPr>
              <a:lnSpc>
                <a:spcPct val="250000"/>
              </a:lnSpc>
            </a:pPr>
            <a:r>
              <a:rPr lang="fr-FR" b="1" dirty="0" smtClean="0"/>
              <a:t> </a:t>
            </a:r>
            <a:r>
              <a:rPr lang="fr-FR" sz="2400" b="1" dirty="0" smtClean="0">
                <a:solidFill>
                  <a:srgbClr val="FFFF00"/>
                </a:solidFill>
                <a:latin typeface="Comic Sans MS" pitchFamily="66" charset="0"/>
              </a:rPr>
              <a:t>Utilisations : </a:t>
            </a:r>
          </a:p>
          <a:p>
            <a:pPr>
              <a:lnSpc>
                <a:spcPct val="250000"/>
              </a:lnSpc>
            </a:pPr>
            <a:r>
              <a:rPr lang="fr-FR" b="1" dirty="0" smtClean="0"/>
              <a:t>Utilisée pour stériliser le :</a:t>
            </a:r>
          </a:p>
          <a:p>
            <a:pPr>
              <a:lnSpc>
                <a:spcPct val="250000"/>
              </a:lnSpc>
            </a:pPr>
            <a:r>
              <a:rPr lang="fr-FR" b="1" dirty="0" smtClean="0"/>
              <a:t> Matériel médico-chirurgical à usage unique : Seringues, aiguilles, sondes et le nécessaire de perfusion</a:t>
            </a:r>
          </a:p>
          <a:p>
            <a:pPr>
              <a:lnSpc>
                <a:spcPct val="250000"/>
              </a:lnSpc>
            </a:pPr>
            <a:r>
              <a:rPr lang="fr-FR" b="1" dirty="0" smtClean="0"/>
              <a:t>  Articles de pansement et de suture.</a:t>
            </a:r>
          </a:p>
          <a:p>
            <a:pPr>
              <a:lnSpc>
                <a:spcPct val="250000"/>
              </a:lnSpc>
            </a:pPr>
            <a:r>
              <a:rPr lang="fr-FR" b="1" dirty="0" smtClean="0"/>
              <a:t>  Stériliser les objets dans le conditionnement étanche définitif.</a:t>
            </a:r>
          </a:p>
          <a:p>
            <a:pPr>
              <a:lnSpc>
                <a:spcPct val="250000"/>
              </a:lnSpc>
            </a:pPr>
            <a:r>
              <a:rPr lang="fr-FR" b="1" dirty="0" smtClean="0"/>
              <a:t>   S’effectue dans des centres spécialisés protégés par d’épais murs en béton pour éviter l’émission de Rayonnements en dehors.</a:t>
            </a:r>
            <a:endParaRPr lang="fr-FR"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4422"/>
            <a:ext cx="9144000" cy="3416320"/>
          </a:xfrm>
          <a:prstGeom prst="rect">
            <a:avLst/>
          </a:prstGeom>
        </p:spPr>
        <p:txBody>
          <a:bodyPr wrap="square">
            <a:spAutoFit/>
          </a:bodyPr>
          <a:lstStyle/>
          <a:p>
            <a:pPr algn="just">
              <a:lnSpc>
                <a:spcPct val="200000"/>
              </a:lnSpc>
            </a:pPr>
            <a:r>
              <a:rPr lang="fr-FR" b="1" dirty="0" smtClean="0"/>
              <a:t>  Permet la stérilisation des objets thermosensibles puisque s’effectue à </a:t>
            </a:r>
          </a:p>
          <a:p>
            <a:pPr algn="just">
              <a:lnSpc>
                <a:spcPct val="200000"/>
              </a:lnSpc>
            </a:pPr>
            <a:r>
              <a:rPr lang="fr-FR" b="1" dirty="0" smtClean="0"/>
              <a:t>température ambiante ;</a:t>
            </a:r>
          </a:p>
          <a:p>
            <a:pPr algn="just">
              <a:lnSpc>
                <a:spcPct val="200000"/>
              </a:lnSpc>
            </a:pPr>
            <a:r>
              <a:rPr lang="fr-FR" b="1" dirty="0" smtClean="0"/>
              <a:t>  Stérilisation courte, économique, dont les paramètres peuvent aisément être mesurés.</a:t>
            </a:r>
          </a:p>
          <a:p>
            <a:pPr algn="just">
              <a:lnSpc>
                <a:spcPct val="200000"/>
              </a:lnSpc>
            </a:pPr>
            <a:r>
              <a:rPr lang="fr-FR" b="1" dirty="0" smtClean="0"/>
              <a:t>  Stérilisation en continu ;</a:t>
            </a:r>
          </a:p>
          <a:p>
            <a:pPr algn="just">
              <a:lnSpc>
                <a:spcPct val="200000"/>
              </a:lnSpc>
            </a:pPr>
            <a:r>
              <a:rPr lang="fr-FR" b="1" dirty="0" smtClean="0"/>
              <a:t>  Pas d’utilisation de vapeur ;</a:t>
            </a:r>
            <a:endParaRPr lang="fr-FR" b="1" dirty="0"/>
          </a:p>
        </p:txBody>
      </p:sp>
      <p:sp>
        <p:nvSpPr>
          <p:cNvPr id="4" name="Rectangle 3"/>
          <p:cNvSpPr/>
          <p:nvPr/>
        </p:nvSpPr>
        <p:spPr>
          <a:xfrm>
            <a:off x="3357554" y="142852"/>
            <a:ext cx="1943161" cy="523220"/>
          </a:xfrm>
          <a:prstGeom prst="rect">
            <a:avLst/>
          </a:prstGeom>
        </p:spPr>
        <p:txBody>
          <a:bodyPr wrap="none">
            <a:spAutoFit/>
          </a:bodyPr>
          <a:lstStyle/>
          <a:p>
            <a:pPr algn="just"/>
            <a:r>
              <a:rPr lang="fr-FR" sz="2800" b="1" dirty="0" smtClean="0">
                <a:solidFill>
                  <a:srgbClr val="FFC000"/>
                </a:solidFill>
                <a:latin typeface="Comic Sans MS" pitchFamily="66" charset="0"/>
              </a:rPr>
              <a:t>Avantages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285860"/>
            <a:ext cx="8929718" cy="3432030"/>
          </a:xfrm>
          <a:prstGeom prst="rect">
            <a:avLst/>
          </a:prstGeom>
        </p:spPr>
        <p:txBody>
          <a:bodyPr wrap="square">
            <a:spAutoFit/>
          </a:bodyPr>
          <a:lstStyle/>
          <a:p>
            <a:pPr algn="just">
              <a:lnSpc>
                <a:spcPct val="250000"/>
              </a:lnSpc>
              <a:buFont typeface="Wingdings" pitchFamily="2" charset="2"/>
              <a:buChar char="Ø"/>
            </a:pPr>
            <a:r>
              <a:rPr lang="fr-FR" b="1" dirty="0" smtClean="0"/>
              <a:t>N’inactivent pas les ATNC ;</a:t>
            </a:r>
          </a:p>
          <a:p>
            <a:pPr algn="just">
              <a:lnSpc>
                <a:spcPct val="250000"/>
              </a:lnSpc>
              <a:buFont typeface="Wingdings" pitchFamily="2" charset="2"/>
              <a:buChar char="Ø"/>
            </a:pPr>
            <a:r>
              <a:rPr lang="fr-FR" b="1" dirty="0" smtClean="0"/>
              <a:t>Ce procédé n’est pas directement utilisable par les laboratoires (sous-traitance).</a:t>
            </a:r>
          </a:p>
          <a:p>
            <a:pPr algn="just">
              <a:lnSpc>
                <a:spcPct val="250000"/>
              </a:lnSpc>
              <a:buFont typeface="Wingdings" pitchFamily="2" charset="2"/>
              <a:buChar char="Ø"/>
            </a:pPr>
            <a:r>
              <a:rPr lang="fr-FR" b="1" dirty="0" smtClean="0"/>
              <a:t>Le rayonnement ionisant peut modifier la couleur (verre) et la structure des produits soumis à leur action (matières plastiques)</a:t>
            </a:r>
            <a:endParaRPr lang="fr-FR" b="1" dirty="0"/>
          </a:p>
        </p:txBody>
      </p:sp>
      <p:sp>
        <p:nvSpPr>
          <p:cNvPr id="3" name="Rectangle 2"/>
          <p:cNvSpPr/>
          <p:nvPr/>
        </p:nvSpPr>
        <p:spPr>
          <a:xfrm>
            <a:off x="3214678" y="357166"/>
            <a:ext cx="2715808" cy="523220"/>
          </a:xfrm>
          <a:prstGeom prst="rect">
            <a:avLst/>
          </a:prstGeom>
        </p:spPr>
        <p:txBody>
          <a:bodyPr wrap="none">
            <a:spAutoFit/>
          </a:bodyPr>
          <a:lstStyle/>
          <a:p>
            <a:pPr algn="just"/>
            <a:r>
              <a:rPr lang="fr-FR" sz="2800" b="1" dirty="0" smtClean="0">
                <a:solidFill>
                  <a:srgbClr val="FFC000"/>
                </a:solidFill>
                <a:latin typeface="Comic Sans MS" pitchFamily="66" charset="0"/>
              </a:rPr>
              <a:t>Inconvénients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85728"/>
            <a:ext cx="2916183" cy="523220"/>
          </a:xfrm>
          <a:prstGeom prst="rect">
            <a:avLst/>
          </a:prstGeom>
        </p:spPr>
        <p:txBody>
          <a:bodyPr wrap="none">
            <a:spAutoFit/>
          </a:bodyPr>
          <a:lstStyle/>
          <a:p>
            <a:r>
              <a:rPr lang="fr-FR" sz="2800" b="1" dirty="0" smtClean="0">
                <a:solidFill>
                  <a:srgbClr val="00B0F0"/>
                </a:solidFill>
                <a:latin typeface="Comic Sans MS" pitchFamily="66" charset="0"/>
              </a:rPr>
              <a:t>Les rayons X : </a:t>
            </a:r>
            <a:endParaRPr lang="fr-FR" sz="2800" b="1" dirty="0">
              <a:solidFill>
                <a:srgbClr val="00B0F0"/>
              </a:solidFill>
              <a:latin typeface="Comic Sans MS" pitchFamily="66" charset="0"/>
            </a:endParaRPr>
          </a:p>
        </p:txBody>
      </p:sp>
      <p:sp>
        <p:nvSpPr>
          <p:cNvPr id="3" name="Rectangle 2"/>
          <p:cNvSpPr/>
          <p:nvPr/>
        </p:nvSpPr>
        <p:spPr>
          <a:xfrm>
            <a:off x="285720" y="1214422"/>
            <a:ext cx="8858280" cy="1354538"/>
          </a:xfrm>
          <a:prstGeom prst="rect">
            <a:avLst/>
          </a:prstGeom>
        </p:spPr>
        <p:txBody>
          <a:bodyPr wrap="square">
            <a:spAutoFit/>
          </a:bodyPr>
          <a:lstStyle/>
          <a:p>
            <a:pPr>
              <a:lnSpc>
                <a:spcPct val="250000"/>
              </a:lnSpc>
            </a:pPr>
            <a:r>
              <a:rPr lang="fr-FR" b="1" dirty="0" smtClean="0"/>
              <a:t>Ils présentent un plus grand pouvoir de pénétration que les β et γ et sont donc une alternative prometteuse aux autres rayonnements.</a:t>
            </a:r>
            <a:endParaRPr lang="fr-FR"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929718" cy="830997"/>
          </a:xfrm>
          <a:prstGeom prst="rect">
            <a:avLst/>
          </a:prstGeom>
        </p:spPr>
        <p:txBody>
          <a:bodyPr wrap="square">
            <a:spAutoFit/>
          </a:bodyPr>
          <a:lstStyle/>
          <a:p>
            <a:pPr algn="just"/>
            <a:r>
              <a:rPr lang="fr-FR" sz="2400" b="1" dirty="0" smtClean="0">
                <a:solidFill>
                  <a:srgbClr val="00B0F0"/>
                </a:solidFill>
                <a:latin typeface="Comic Sans MS" pitchFamily="66" charset="0"/>
              </a:rPr>
              <a:t>2. Produits qui ne peuvent pas être stérilisés dans leur conditionnement définitif :</a:t>
            </a:r>
            <a:endParaRPr lang="fr-FR" sz="2400" b="1" dirty="0">
              <a:solidFill>
                <a:srgbClr val="00B0F0"/>
              </a:solidFill>
              <a:latin typeface="Comic Sans MS" pitchFamily="66" charset="0"/>
            </a:endParaRPr>
          </a:p>
        </p:txBody>
      </p:sp>
      <p:sp>
        <p:nvSpPr>
          <p:cNvPr id="3" name="Rectangle 2"/>
          <p:cNvSpPr/>
          <p:nvPr/>
        </p:nvSpPr>
        <p:spPr>
          <a:xfrm>
            <a:off x="0" y="774356"/>
            <a:ext cx="8858280" cy="3570208"/>
          </a:xfrm>
          <a:prstGeom prst="rect">
            <a:avLst/>
          </a:prstGeom>
        </p:spPr>
        <p:txBody>
          <a:bodyPr wrap="square">
            <a:spAutoFit/>
          </a:bodyPr>
          <a:lstStyle/>
          <a:p>
            <a:pPr algn="just">
              <a:lnSpc>
                <a:spcPct val="150000"/>
              </a:lnSpc>
            </a:pPr>
            <a:r>
              <a:rPr lang="fr-FR" sz="2800" b="1" dirty="0" smtClean="0">
                <a:solidFill>
                  <a:srgbClr val="FF0000"/>
                </a:solidFill>
                <a:latin typeface="Comic Sans MS" pitchFamily="66" charset="0"/>
              </a:rPr>
              <a:t>La filtration stérilisante :</a:t>
            </a:r>
          </a:p>
          <a:p>
            <a:pPr algn="just">
              <a:lnSpc>
                <a:spcPct val="150000"/>
              </a:lnSpc>
            </a:pPr>
            <a:r>
              <a:rPr lang="fr-FR" sz="2400" b="1" dirty="0" smtClean="0">
                <a:solidFill>
                  <a:srgbClr val="FFFF00"/>
                </a:solidFill>
                <a:latin typeface="Comic Sans MS" pitchFamily="66" charset="0"/>
              </a:rPr>
              <a:t>Principe :</a:t>
            </a:r>
          </a:p>
          <a:p>
            <a:pPr algn="just">
              <a:lnSpc>
                <a:spcPct val="200000"/>
              </a:lnSpc>
            </a:pPr>
            <a:r>
              <a:rPr lang="fr-FR" b="1" dirty="0" smtClean="0"/>
              <a:t> C’est l’un des deux procédés </a:t>
            </a:r>
            <a:r>
              <a:rPr lang="fr-FR" b="1" dirty="0" smtClean="0">
                <a:solidFill>
                  <a:srgbClr val="FF0000"/>
                </a:solidFill>
              </a:rPr>
              <a:t>ne permettant pas </a:t>
            </a:r>
            <a:r>
              <a:rPr lang="fr-FR" b="1" dirty="0" smtClean="0"/>
              <a:t>de stériliser dans l’emballage définitif et le seul procédé qui </a:t>
            </a:r>
            <a:r>
              <a:rPr lang="fr-FR" b="1" dirty="0" smtClean="0">
                <a:solidFill>
                  <a:srgbClr val="FF0000"/>
                </a:solidFill>
              </a:rPr>
              <a:t>élimine</a:t>
            </a:r>
            <a:r>
              <a:rPr lang="fr-FR" b="1" dirty="0" smtClean="0"/>
              <a:t> les microorganismes au lieu de les détruire.</a:t>
            </a:r>
          </a:p>
          <a:p>
            <a:pPr algn="just">
              <a:lnSpc>
                <a:spcPct val="200000"/>
              </a:lnSpc>
            </a:pPr>
            <a:r>
              <a:rPr lang="fr-FR" sz="2000" b="1" dirty="0" smtClean="0">
                <a:solidFill>
                  <a:srgbClr val="FFFF00"/>
                </a:solidFill>
                <a:latin typeface="Comic Sans MS" pitchFamily="66" charset="0"/>
              </a:rPr>
              <a:t> </a:t>
            </a:r>
            <a:endParaRPr lang="fr-FR" b="1" dirty="0"/>
          </a:p>
        </p:txBody>
      </p:sp>
      <p:sp>
        <p:nvSpPr>
          <p:cNvPr id="4" name="Rectangle 3"/>
          <p:cNvSpPr/>
          <p:nvPr/>
        </p:nvSpPr>
        <p:spPr>
          <a:xfrm>
            <a:off x="0" y="3571876"/>
            <a:ext cx="9144000" cy="3328155"/>
          </a:xfrm>
          <a:prstGeom prst="rect">
            <a:avLst/>
          </a:prstGeom>
        </p:spPr>
        <p:txBody>
          <a:bodyPr wrap="square">
            <a:spAutoFit/>
          </a:bodyPr>
          <a:lstStyle/>
          <a:p>
            <a:pPr algn="just">
              <a:lnSpc>
                <a:spcPct val="200000"/>
              </a:lnSpc>
            </a:pPr>
            <a:r>
              <a:rPr lang="fr-FR" b="1" dirty="0" smtClean="0"/>
              <a:t>La filtration stérilisante est applicable à tous les fluides soit les liquides monophasiques (c'est à dire les solutions), soit les gaz.</a:t>
            </a:r>
          </a:p>
          <a:p>
            <a:pPr algn="just">
              <a:lnSpc>
                <a:spcPct val="200000"/>
              </a:lnSpc>
            </a:pPr>
            <a:r>
              <a:rPr lang="fr-FR" b="1" dirty="0" smtClean="0"/>
              <a:t>En ce qui concerne les préparations galéniques, cette technique n'est appliquée qu'aux solutions qui ne supportent pas l'action de la stérilisation par la chaleur. L'usage de la filtration stérilisante, du fait de la découverte de principe actifs de plus en plus fragiles est de plus en plus utilisée.</a:t>
            </a:r>
            <a:endParaRPr lang="fr-FR"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616101"/>
          </a:xfrm>
          <a:prstGeom prst="rect">
            <a:avLst/>
          </a:prstGeom>
        </p:spPr>
        <p:txBody>
          <a:bodyPr wrap="square">
            <a:spAutoFit/>
          </a:bodyPr>
          <a:lstStyle/>
          <a:p>
            <a:pPr algn="just">
              <a:lnSpc>
                <a:spcPct val="200000"/>
              </a:lnSpc>
            </a:pPr>
            <a:r>
              <a:rPr lang="fr-FR" sz="2800" b="1" dirty="0" smtClean="0">
                <a:solidFill>
                  <a:srgbClr val="FFFF00"/>
                </a:solidFill>
                <a:latin typeface="Comic Sans MS" pitchFamily="66" charset="0"/>
              </a:rPr>
              <a:t>Mécanisme d’action : </a:t>
            </a:r>
          </a:p>
          <a:p>
            <a:pPr algn="just">
              <a:lnSpc>
                <a:spcPct val="200000"/>
              </a:lnSpc>
            </a:pPr>
            <a:r>
              <a:rPr lang="fr-FR" b="1" dirty="0" smtClean="0"/>
              <a:t>Ce procédé est basé sur la rétention des micro-organismes et particules par un réseau filtrant. Cette rétention se fait par l’un des deux mécanismes suivants ou par la combinaison des deux :</a:t>
            </a:r>
            <a:endParaRPr lang="fr-FR" b="1" dirty="0"/>
          </a:p>
        </p:txBody>
      </p:sp>
      <p:sp>
        <p:nvSpPr>
          <p:cNvPr id="5" name="Rectangle 4"/>
          <p:cNvSpPr/>
          <p:nvPr/>
        </p:nvSpPr>
        <p:spPr>
          <a:xfrm>
            <a:off x="0" y="2643182"/>
            <a:ext cx="9144000" cy="1846659"/>
          </a:xfrm>
          <a:prstGeom prst="rect">
            <a:avLst/>
          </a:prstGeom>
        </p:spPr>
        <p:txBody>
          <a:bodyPr wrap="square">
            <a:spAutoFit/>
          </a:bodyPr>
          <a:lstStyle/>
          <a:p>
            <a:pPr algn="just">
              <a:lnSpc>
                <a:spcPct val="150000"/>
              </a:lnSpc>
            </a:pPr>
            <a:r>
              <a:rPr lang="fr-FR" sz="2800" b="1" dirty="0" smtClean="0">
                <a:solidFill>
                  <a:srgbClr val="92D050"/>
                </a:solidFill>
              </a:rPr>
              <a:t>A. Le criblage : </a:t>
            </a:r>
          </a:p>
          <a:p>
            <a:pPr algn="just">
              <a:lnSpc>
                <a:spcPct val="200000"/>
              </a:lnSpc>
            </a:pPr>
            <a:r>
              <a:rPr lang="fr-FR" b="1" dirty="0" smtClean="0"/>
              <a:t>Phénomène mécanique, le filtre retient toutes les particules dont le diamètre est </a:t>
            </a:r>
          </a:p>
          <a:p>
            <a:pPr algn="just">
              <a:lnSpc>
                <a:spcPct val="200000"/>
              </a:lnSpc>
            </a:pPr>
            <a:r>
              <a:rPr lang="fr-FR" b="1" dirty="0" smtClean="0"/>
              <a:t>supérieur au diamètre des pores. On parle de filtre écran ou de filtre membrane.</a:t>
            </a:r>
            <a:endParaRPr lang="fr-FR" b="1" dirty="0"/>
          </a:p>
        </p:txBody>
      </p:sp>
      <p:pic>
        <p:nvPicPr>
          <p:cNvPr id="80898" name="Picture 2"/>
          <p:cNvPicPr>
            <a:picLocks noChangeAspect="1" noChangeArrowheads="1"/>
          </p:cNvPicPr>
          <p:nvPr/>
        </p:nvPicPr>
        <p:blipFill>
          <a:blip r:embed="rId2">
            <a:lum bright="-20000" contrast="40000"/>
          </a:blip>
          <a:srcRect/>
          <a:stretch>
            <a:fillRect/>
          </a:stretch>
        </p:blipFill>
        <p:spPr bwMode="auto">
          <a:xfrm>
            <a:off x="-142908" y="4429132"/>
            <a:ext cx="9358346" cy="24288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7572428" cy="461665"/>
          </a:xfrm>
          <a:prstGeom prst="rect">
            <a:avLst/>
          </a:prstGeom>
        </p:spPr>
        <p:txBody>
          <a:bodyPr wrap="square">
            <a:spAutoFit/>
          </a:bodyPr>
          <a:lstStyle/>
          <a:p>
            <a:r>
              <a:rPr lang="fr-FR" sz="2400" b="1" dirty="0" smtClean="0">
                <a:solidFill>
                  <a:srgbClr val="92D050"/>
                </a:solidFill>
                <a:latin typeface="Comic Sans MS" pitchFamily="66" charset="0"/>
              </a:rPr>
              <a:t>B- L’adsorption (ou filtration en profondeur) :</a:t>
            </a:r>
            <a:endParaRPr lang="fr-FR" sz="2400" b="1" dirty="0">
              <a:solidFill>
                <a:srgbClr val="92D050"/>
              </a:solidFill>
              <a:latin typeface="Comic Sans MS" pitchFamily="66" charset="0"/>
            </a:endParaRPr>
          </a:p>
        </p:txBody>
      </p:sp>
      <p:sp>
        <p:nvSpPr>
          <p:cNvPr id="3" name="Rectangle 2"/>
          <p:cNvSpPr/>
          <p:nvPr/>
        </p:nvSpPr>
        <p:spPr>
          <a:xfrm>
            <a:off x="0" y="1500174"/>
            <a:ext cx="9144000" cy="1841017"/>
          </a:xfrm>
          <a:prstGeom prst="rect">
            <a:avLst/>
          </a:prstGeom>
        </p:spPr>
        <p:txBody>
          <a:bodyPr wrap="square">
            <a:spAutoFit/>
          </a:bodyPr>
          <a:lstStyle/>
          <a:p>
            <a:pPr algn="just">
              <a:lnSpc>
                <a:spcPct val="200000"/>
              </a:lnSpc>
            </a:pPr>
            <a:r>
              <a:rPr lang="fr-FR" sz="2000" b="1" dirty="0" smtClean="0"/>
              <a:t>Phénomène physique, ce mécanisme consiste à retenir à l'intérieur du réseau poreux  du filtre des particules dont la taille peut être inférieure au diamètre des pores.</a:t>
            </a:r>
            <a:endParaRPr lang="fr-FR" sz="2000" b="1" dirty="0"/>
          </a:p>
        </p:txBody>
      </p:sp>
      <p:pic>
        <p:nvPicPr>
          <p:cNvPr id="12290" name="Picture 2"/>
          <p:cNvPicPr>
            <a:picLocks noChangeAspect="1" noChangeArrowheads="1"/>
          </p:cNvPicPr>
          <p:nvPr/>
        </p:nvPicPr>
        <p:blipFill>
          <a:blip r:embed="rId2">
            <a:lum bright="-20000" contrast="40000"/>
          </a:blip>
          <a:srcRect/>
          <a:stretch>
            <a:fillRect/>
          </a:stretch>
        </p:blipFill>
        <p:spPr bwMode="auto">
          <a:xfrm>
            <a:off x="0" y="3857628"/>
            <a:ext cx="9015382"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www.biokplus.com/blog/data/post/ff2sC/fr/cover.png?v=2018-05-27-08-18-48"/>
          <p:cNvPicPr>
            <a:picLocks noChangeAspect="1" noChangeArrowheads="1"/>
          </p:cNvPicPr>
          <p:nvPr/>
        </p:nvPicPr>
        <p:blipFill>
          <a:blip r:embed="rId2">
            <a:lum bright="-10000" contrast="40000"/>
          </a:blip>
          <a:srcRect/>
          <a:stretch>
            <a:fillRect/>
          </a:stretch>
        </p:blipFill>
        <p:spPr bwMode="auto">
          <a:xfrm>
            <a:off x="0" y="0"/>
            <a:ext cx="9144000" cy="6858000"/>
          </a:xfrm>
          <a:prstGeom prst="rect">
            <a:avLst/>
          </a:prstGeom>
          <a:noFill/>
        </p:spPr>
      </p:pic>
      <p:sp>
        <p:nvSpPr>
          <p:cNvPr id="2" name="Rectangle 1"/>
          <p:cNvSpPr/>
          <p:nvPr/>
        </p:nvSpPr>
        <p:spPr>
          <a:xfrm>
            <a:off x="2500298" y="0"/>
            <a:ext cx="4254691" cy="523220"/>
          </a:xfrm>
          <a:prstGeom prst="rect">
            <a:avLst/>
          </a:prstGeom>
        </p:spPr>
        <p:txBody>
          <a:bodyPr wrap="none">
            <a:spAutoFit/>
          </a:bodyPr>
          <a:lstStyle/>
          <a:p>
            <a:r>
              <a:rPr lang="fr-FR" sz="2800" b="1" dirty="0" smtClean="0">
                <a:solidFill>
                  <a:srgbClr val="002060"/>
                </a:solidFill>
                <a:latin typeface="Comic Sans MS" pitchFamily="66" charset="0"/>
              </a:rPr>
              <a:t>4) Agents pathogènes </a:t>
            </a:r>
            <a:endParaRPr lang="fr-FR" sz="2800" b="1" dirty="0">
              <a:solidFill>
                <a:srgbClr val="002060"/>
              </a:solidFill>
              <a:latin typeface="Comic Sans MS" pitchFamily="66" charset="0"/>
            </a:endParaRPr>
          </a:p>
        </p:txBody>
      </p:sp>
      <p:sp>
        <p:nvSpPr>
          <p:cNvPr id="5" name="Rectangle 4"/>
          <p:cNvSpPr/>
          <p:nvPr/>
        </p:nvSpPr>
        <p:spPr>
          <a:xfrm>
            <a:off x="214282" y="500042"/>
            <a:ext cx="8429684" cy="5324535"/>
          </a:xfrm>
          <a:prstGeom prst="rect">
            <a:avLst/>
          </a:prstGeom>
        </p:spPr>
        <p:txBody>
          <a:bodyPr wrap="square">
            <a:spAutoFit/>
          </a:bodyPr>
          <a:lstStyle/>
          <a:p>
            <a:pPr>
              <a:lnSpc>
                <a:spcPct val="200000"/>
              </a:lnSpc>
            </a:pPr>
            <a:r>
              <a:rPr lang="fr-FR" sz="2000" b="1" dirty="0" smtClean="0">
                <a:solidFill>
                  <a:schemeClr val="bg1"/>
                </a:solidFill>
              </a:rPr>
              <a:t>1.  Levures / champignons.</a:t>
            </a:r>
          </a:p>
          <a:p>
            <a:pPr>
              <a:lnSpc>
                <a:spcPct val="200000"/>
              </a:lnSpc>
            </a:pPr>
            <a:r>
              <a:rPr lang="fr-FR" sz="2000" b="1" dirty="0" smtClean="0">
                <a:solidFill>
                  <a:schemeClr val="bg1"/>
                </a:solidFill>
              </a:rPr>
              <a:t>2.  Bactéries :</a:t>
            </a:r>
          </a:p>
          <a:p>
            <a:pPr>
              <a:lnSpc>
                <a:spcPct val="200000"/>
              </a:lnSpc>
            </a:pPr>
            <a:r>
              <a:rPr lang="fr-FR" sz="2000" b="1" dirty="0" err="1" smtClean="0">
                <a:solidFill>
                  <a:schemeClr val="bg1"/>
                </a:solidFill>
              </a:rPr>
              <a:t>Cocci</a:t>
            </a:r>
            <a:r>
              <a:rPr lang="fr-FR" sz="2000" b="1" dirty="0" smtClean="0">
                <a:solidFill>
                  <a:schemeClr val="bg1"/>
                </a:solidFill>
              </a:rPr>
              <a:t> (sphères)                                              </a:t>
            </a:r>
          </a:p>
          <a:p>
            <a:pPr>
              <a:lnSpc>
                <a:spcPct val="200000"/>
              </a:lnSpc>
            </a:pPr>
            <a:r>
              <a:rPr lang="fr-FR" sz="2000" b="1" dirty="0" smtClean="0">
                <a:solidFill>
                  <a:schemeClr val="bg1"/>
                </a:solidFill>
              </a:rPr>
              <a:t>Bacilles (bâtonnets)                                        </a:t>
            </a:r>
          </a:p>
          <a:p>
            <a:pPr>
              <a:lnSpc>
                <a:spcPct val="300000"/>
              </a:lnSpc>
            </a:pPr>
            <a:r>
              <a:rPr lang="fr-FR" sz="2000" b="1" dirty="0" smtClean="0">
                <a:solidFill>
                  <a:schemeClr val="bg1"/>
                </a:solidFill>
              </a:rPr>
              <a:t>3.  ATNC (Agent transmissible non conventionnel)</a:t>
            </a:r>
          </a:p>
          <a:p>
            <a:pPr>
              <a:lnSpc>
                <a:spcPct val="300000"/>
              </a:lnSpc>
            </a:pPr>
            <a:r>
              <a:rPr lang="fr-FR" sz="2000" b="1" dirty="0" smtClean="0">
                <a:solidFill>
                  <a:schemeClr val="bg1"/>
                </a:solidFill>
              </a:rPr>
              <a:t>  Prions.</a:t>
            </a:r>
          </a:p>
          <a:p>
            <a:pPr>
              <a:lnSpc>
                <a:spcPct val="300000"/>
              </a:lnSpc>
            </a:pPr>
            <a:r>
              <a:rPr lang="fr-FR" sz="2000" b="1" dirty="0" smtClean="0">
                <a:solidFill>
                  <a:schemeClr val="bg1"/>
                </a:solidFill>
              </a:rPr>
              <a:t>  Viroïdes.</a:t>
            </a:r>
            <a:endParaRPr lang="fr-FR" sz="2000" b="1" dirty="0">
              <a:solidFill>
                <a:schemeClr val="bg1"/>
              </a:solidFill>
            </a:endParaRPr>
          </a:p>
        </p:txBody>
      </p:sp>
      <p:pic>
        <p:nvPicPr>
          <p:cNvPr id="61444" name="Picture 4" descr="RÃ©sultat de recherche d'images pour &quot;VIROIDE&quot;"/>
          <p:cNvPicPr>
            <a:picLocks noChangeAspect="1" noChangeArrowheads="1"/>
          </p:cNvPicPr>
          <p:nvPr/>
        </p:nvPicPr>
        <p:blipFill>
          <a:blip r:embed="rId3"/>
          <a:srcRect/>
          <a:stretch>
            <a:fillRect/>
          </a:stretch>
        </p:blipFill>
        <p:spPr bwMode="auto">
          <a:xfrm>
            <a:off x="3905214" y="3857604"/>
            <a:ext cx="5238786" cy="3000396"/>
          </a:xfrm>
          <a:prstGeom prst="rect">
            <a:avLst/>
          </a:prstGeom>
          <a:noFill/>
        </p:spPr>
      </p:pic>
      <p:sp>
        <p:nvSpPr>
          <p:cNvPr id="7" name="Accolade ouvrante 6"/>
          <p:cNvSpPr/>
          <p:nvPr/>
        </p:nvSpPr>
        <p:spPr>
          <a:xfrm>
            <a:off x="71438" y="2071678"/>
            <a:ext cx="214282" cy="785818"/>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739533"/>
          </a:xfrm>
          <a:prstGeom prst="rect">
            <a:avLst/>
          </a:prstGeom>
        </p:spPr>
        <p:txBody>
          <a:bodyPr wrap="square">
            <a:spAutoFit/>
          </a:bodyPr>
          <a:lstStyle/>
          <a:p>
            <a:pPr algn="just">
              <a:lnSpc>
                <a:spcPct val="250000"/>
              </a:lnSpc>
            </a:pPr>
            <a:r>
              <a:rPr lang="fr-FR" b="1" dirty="0" smtClean="0">
                <a:solidFill>
                  <a:srgbClr val="92D050"/>
                </a:solidFill>
              </a:rPr>
              <a:t>La Pharmacopée Européenne (8eme édition) </a:t>
            </a:r>
            <a:r>
              <a:rPr lang="fr-FR" b="1" dirty="0" smtClean="0"/>
              <a:t>demande d’utiliser des membranes de porosité nominale égale à </a:t>
            </a:r>
            <a:r>
              <a:rPr lang="fr-FR" b="1" dirty="0" smtClean="0">
                <a:solidFill>
                  <a:srgbClr val="92D050"/>
                </a:solidFill>
              </a:rPr>
              <a:t>0,22μm</a:t>
            </a:r>
            <a:r>
              <a:rPr lang="fr-FR" b="1" dirty="0" smtClean="0"/>
              <a:t> afin d’arrêter toutes les bactéries pathogènes pour l’homme, y compris les plus petites (</a:t>
            </a:r>
            <a:r>
              <a:rPr lang="fr-FR" b="1" dirty="0" err="1" smtClean="0">
                <a:solidFill>
                  <a:srgbClr val="FF0000"/>
                </a:solidFill>
              </a:rPr>
              <a:t>Pseudomonas</a:t>
            </a:r>
            <a:r>
              <a:rPr lang="fr-FR" b="1" dirty="0" smtClean="0">
                <a:solidFill>
                  <a:srgbClr val="FF0000"/>
                </a:solidFill>
              </a:rPr>
              <a:t>, </a:t>
            </a:r>
            <a:r>
              <a:rPr lang="fr-FR" b="1" dirty="0" err="1" smtClean="0">
                <a:solidFill>
                  <a:srgbClr val="FF0000"/>
                </a:solidFill>
              </a:rPr>
              <a:t>Rickettsia</a:t>
            </a:r>
            <a:r>
              <a:rPr lang="fr-FR" b="1" dirty="0" smtClean="0"/>
              <a:t>). Il s’agit donc d’une technique de </a:t>
            </a:r>
            <a:r>
              <a:rPr lang="fr-FR" b="1" dirty="0" smtClean="0">
                <a:solidFill>
                  <a:srgbClr val="92D050"/>
                </a:solidFill>
              </a:rPr>
              <a:t>microfiltration. </a:t>
            </a:r>
            <a:endParaRPr lang="fr-FR" b="1" dirty="0">
              <a:solidFill>
                <a:srgbClr val="92D050"/>
              </a:solidFill>
            </a:endParaRPr>
          </a:p>
        </p:txBody>
      </p:sp>
      <p:sp>
        <p:nvSpPr>
          <p:cNvPr id="3" name="Rectangle 2"/>
          <p:cNvSpPr/>
          <p:nvPr/>
        </p:nvSpPr>
        <p:spPr>
          <a:xfrm>
            <a:off x="0" y="3286124"/>
            <a:ext cx="9144000" cy="2800767"/>
          </a:xfrm>
          <a:prstGeom prst="rect">
            <a:avLst/>
          </a:prstGeom>
        </p:spPr>
        <p:txBody>
          <a:bodyPr wrap="square">
            <a:spAutoFit/>
          </a:bodyPr>
          <a:lstStyle/>
          <a:p>
            <a:pPr algn="just">
              <a:lnSpc>
                <a:spcPct val="200000"/>
              </a:lnSpc>
            </a:pPr>
            <a:r>
              <a:rPr lang="fr-FR" sz="2800" b="1" dirty="0" smtClean="0">
                <a:solidFill>
                  <a:srgbClr val="FFFF00"/>
                </a:solidFill>
                <a:latin typeface="Comic Sans MS" pitchFamily="66" charset="0"/>
              </a:rPr>
              <a:t>Les micro-filtres :</a:t>
            </a:r>
          </a:p>
          <a:p>
            <a:pPr algn="just">
              <a:lnSpc>
                <a:spcPct val="200000"/>
              </a:lnSpc>
            </a:pPr>
            <a:r>
              <a:rPr lang="fr-FR" sz="2000" b="1" dirty="0" smtClean="0"/>
              <a:t>Les micro-filtres peuvent être hydrophiles ou hydrophobes. Ils ne doivent contenir ni fibres ni particules susceptibles de se détacher et de contaminer le filtrat, deux catégories sont à distinguées : </a:t>
            </a:r>
            <a:endParaRPr lang="fr-FR" sz="20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lum bright="-10000" contrast="40000"/>
          </a:blip>
          <a:srcRect/>
          <a:stretch>
            <a:fillRect/>
          </a:stretch>
        </p:blipFill>
        <p:spPr bwMode="auto">
          <a:xfrm>
            <a:off x="0" y="0"/>
            <a:ext cx="963705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associÃ©e"/>
          <p:cNvPicPr>
            <a:picLocks noChangeAspect="1" noChangeArrowheads="1"/>
          </p:cNvPicPr>
          <p:nvPr/>
        </p:nvPicPr>
        <p:blipFill>
          <a:blip r:embed="rId2">
            <a:lum bright="-10000" contrast="40000"/>
          </a:blip>
          <a:srcRect l="17188" b="40541"/>
          <a:stretch>
            <a:fillRect/>
          </a:stretch>
        </p:blipFill>
        <p:spPr bwMode="auto">
          <a:xfrm>
            <a:off x="0" y="928670"/>
            <a:ext cx="9286908" cy="4433884"/>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480"/>
            <a:ext cx="9144000" cy="6463308"/>
          </a:xfrm>
          <a:prstGeom prst="rect">
            <a:avLst/>
          </a:prstGeom>
        </p:spPr>
        <p:txBody>
          <a:bodyPr wrap="square">
            <a:spAutoFit/>
          </a:bodyPr>
          <a:lstStyle/>
          <a:p>
            <a:pPr algn="just"/>
            <a:r>
              <a:rPr lang="fr-FR" b="1" dirty="0" smtClean="0"/>
              <a:t>Ce  mode  de  stérilisation  est  applicable  aux </a:t>
            </a:r>
            <a:r>
              <a:rPr lang="fr-FR" b="1" dirty="0" smtClean="0">
                <a:solidFill>
                  <a:srgbClr val="FFFF00"/>
                </a:solidFill>
              </a:rPr>
              <a:t>fluides </a:t>
            </a:r>
            <a:r>
              <a:rPr lang="fr-FR" b="1" dirty="0" smtClean="0"/>
              <a:t>qui ne supportent  pas  un  traitement stérilisant final par l’un des autres procédés en raison de leur sensibilité à la chaleur, l’eau, aux gaz ou aux radiations ionisantes.</a:t>
            </a:r>
          </a:p>
          <a:p>
            <a:pPr algn="just"/>
            <a:endParaRPr lang="fr-FR" b="1" dirty="0" smtClean="0">
              <a:solidFill>
                <a:srgbClr val="FFFF00"/>
              </a:solidFill>
            </a:endParaRPr>
          </a:p>
          <a:p>
            <a:pPr algn="just"/>
            <a:r>
              <a:rPr lang="fr-FR" b="1" dirty="0" smtClean="0">
                <a:solidFill>
                  <a:srgbClr val="FFFF00"/>
                </a:solidFill>
              </a:rPr>
              <a:t> Liquides monophasiques : (solutions)</a:t>
            </a:r>
          </a:p>
          <a:p>
            <a:pPr algn="just"/>
            <a:endParaRPr lang="fr-FR" b="1" dirty="0" smtClean="0">
              <a:solidFill>
                <a:srgbClr val="FFFF00"/>
              </a:solidFill>
            </a:endParaRPr>
          </a:p>
          <a:p>
            <a:pPr algn="just"/>
            <a:r>
              <a:rPr lang="fr-FR" b="1" dirty="0" smtClean="0"/>
              <a:t>C’est à dire que ce procédé ne peut être appliqué ni aux suspensions ni aux émulsions.</a:t>
            </a:r>
          </a:p>
          <a:p>
            <a:pPr algn="just"/>
            <a:endParaRPr lang="fr-FR" b="1" dirty="0" smtClean="0"/>
          </a:p>
          <a:p>
            <a:pPr algn="just"/>
            <a:r>
              <a:rPr lang="fr-FR" b="1" dirty="0" smtClean="0">
                <a:solidFill>
                  <a:srgbClr val="00B0F0"/>
                </a:solidFill>
              </a:rPr>
              <a:t>Exemple d’application : </a:t>
            </a:r>
            <a:r>
              <a:rPr lang="fr-FR" b="1" dirty="0" smtClean="0"/>
              <a:t>Principe actifs thermosensibles :</a:t>
            </a:r>
          </a:p>
          <a:p>
            <a:pPr algn="just"/>
            <a:r>
              <a:rPr lang="fr-FR" b="1" dirty="0" smtClean="0"/>
              <a:t>  Vaccins,</a:t>
            </a:r>
          </a:p>
          <a:p>
            <a:pPr algn="just"/>
            <a:r>
              <a:rPr lang="fr-FR" b="1" dirty="0" smtClean="0"/>
              <a:t>  Injectables, </a:t>
            </a:r>
          </a:p>
          <a:p>
            <a:pPr algn="just"/>
            <a:r>
              <a:rPr lang="fr-FR" b="1" dirty="0" smtClean="0"/>
              <a:t>  Solutions ophtalmiques, </a:t>
            </a:r>
          </a:p>
          <a:p>
            <a:pPr algn="just"/>
            <a:r>
              <a:rPr lang="fr-FR" b="1" dirty="0" smtClean="0"/>
              <a:t>  Produits biologiques. </a:t>
            </a:r>
          </a:p>
          <a:p>
            <a:pPr algn="just"/>
            <a:endParaRPr lang="fr-FR" b="1" dirty="0" smtClean="0"/>
          </a:p>
          <a:p>
            <a:pPr algn="just"/>
            <a:r>
              <a:rPr lang="fr-FR" b="1" dirty="0" smtClean="0">
                <a:solidFill>
                  <a:srgbClr val="FFFF00"/>
                </a:solidFill>
              </a:rPr>
              <a:t> Gaz :</a:t>
            </a:r>
          </a:p>
          <a:p>
            <a:pPr algn="just"/>
            <a:endParaRPr lang="fr-FR" b="1" dirty="0" smtClean="0">
              <a:solidFill>
                <a:srgbClr val="FFFF00"/>
              </a:solidFill>
            </a:endParaRPr>
          </a:p>
          <a:p>
            <a:pPr algn="just"/>
            <a:r>
              <a:rPr lang="fr-FR" b="1" dirty="0" smtClean="0">
                <a:solidFill>
                  <a:srgbClr val="00B0F0"/>
                </a:solidFill>
              </a:rPr>
              <a:t>Exemple d’application : </a:t>
            </a:r>
          </a:p>
          <a:p>
            <a:pPr algn="just"/>
            <a:endParaRPr lang="fr-FR" b="1" dirty="0" smtClean="0">
              <a:solidFill>
                <a:srgbClr val="00B0F0"/>
              </a:solidFill>
            </a:endParaRPr>
          </a:p>
          <a:p>
            <a:pPr algn="just"/>
            <a:r>
              <a:rPr lang="fr-FR" b="1" dirty="0" smtClean="0"/>
              <a:t>  L’air fourni dans les salles blanches, spécialement les zones de production aseptique ;</a:t>
            </a:r>
          </a:p>
          <a:p>
            <a:pPr algn="just"/>
            <a:r>
              <a:rPr lang="fr-FR" b="1" dirty="0" smtClean="0"/>
              <a:t>  L’azote sous pression utilisé lors du conditionnement de Produits sensibles à l’oxygène</a:t>
            </a:r>
            <a:endParaRPr lang="fr-FR" b="1" dirty="0"/>
          </a:p>
        </p:txBody>
      </p:sp>
      <p:sp>
        <p:nvSpPr>
          <p:cNvPr id="3" name="Rectangle 2"/>
          <p:cNvSpPr/>
          <p:nvPr/>
        </p:nvSpPr>
        <p:spPr>
          <a:xfrm>
            <a:off x="71406" y="-24"/>
            <a:ext cx="1947969" cy="523220"/>
          </a:xfrm>
          <a:prstGeom prst="rect">
            <a:avLst/>
          </a:prstGeom>
        </p:spPr>
        <p:txBody>
          <a:bodyPr wrap="none">
            <a:spAutoFit/>
          </a:bodyPr>
          <a:lstStyle/>
          <a:p>
            <a:r>
              <a:rPr lang="fr-FR" sz="2800" b="1" dirty="0" smtClean="0">
                <a:solidFill>
                  <a:srgbClr val="FFFF00"/>
                </a:solidFill>
                <a:latin typeface="Comic Sans MS" pitchFamily="66" charset="0"/>
              </a:rPr>
              <a:t>Intérêt :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lum bright="-20000" contrast="40000"/>
          </a:blip>
          <a:srcRect/>
          <a:stretch>
            <a:fillRect/>
          </a:stretch>
        </p:blipFill>
        <p:spPr bwMode="auto">
          <a:xfrm>
            <a:off x="214282" y="500042"/>
            <a:ext cx="8671705" cy="56769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lum bright="-20000" contrast="40000"/>
          </a:blip>
          <a:srcRect r="49999"/>
          <a:stretch>
            <a:fillRect/>
          </a:stretch>
        </p:blipFill>
        <p:spPr bwMode="auto">
          <a:xfrm>
            <a:off x="928662" y="500042"/>
            <a:ext cx="7220128" cy="4500594"/>
          </a:xfrm>
          <a:prstGeom prst="rect">
            <a:avLst/>
          </a:prstGeom>
          <a:ln>
            <a:noFill/>
          </a:ln>
          <a:effectLst>
            <a:softEdge rad="112500"/>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lum bright="-20000" contrast="40000"/>
          </a:blip>
          <a:srcRect l="48348" t="4947" r="3744" b="7597"/>
          <a:stretch>
            <a:fillRect/>
          </a:stretch>
        </p:blipFill>
        <p:spPr bwMode="auto">
          <a:xfrm>
            <a:off x="642910" y="642918"/>
            <a:ext cx="8035693" cy="4572032"/>
          </a:xfrm>
          <a:prstGeom prst="rect">
            <a:avLst/>
          </a:prstGeom>
          <a:ln>
            <a:noFill/>
          </a:ln>
          <a:effectLst>
            <a:softEdge rad="112500"/>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44000" cy="69711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fr-FR" b="1" dirty="0" smtClean="0"/>
              <a:t>il est possible de classer les méthodes de stérilisation selon leur mécanisme de destruction :</a:t>
            </a:r>
          </a:p>
          <a:p>
            <a:pPr>
              <a:lnSpc>
                <a:spcPct val="150000"/>
              </a:lnSpc>
            </a:pPr>
            <a:r>
              <a:rPr lang="fr-FR" b="1" dirty="0" smtClean="0"/>
              <a:t>- </a:t>
            </a:r>
            <a:r>
              <a:rPr lang="fr-FR" sz="2000" b="1" dirty="0" smtClean="0">
                <a:solidFill>
                  <a:srgbClr val="FF0000"/>
                </a:solidFill>
              </a:rPr>
              <a:t>La stérilisation par la chaleur sèche</a:t>
            </a:r>
            <a:r>
              <a:rPr lang="fr-FR" b="1" dirty="0" smtClean="0"/>
              <a:t> :</a:t>
            </a:r>
          </a:p>
          <a:p>
            <a:pPr lvl="1">
              <a:lnSpc>
                <a:spcPct val="150000"/>
              </a:lnSpc>
            </a:pPr>
            <a:r>
              <a:rPr lang="fr-FR" b="1" dirty="0" smtClean="0"/>
              <a:t>destruction protéique par apport de quanta d'énergie.</a:t>
            </a:r>
          </a:p>
          <a:p>
            <a:pPr>
              <a:lnSpc>
                <a:spcPct val="150000"/>
              </a:lnSpc>
            </a:pPr>
            <a:r>
              <a:rPr lang="fr-FR" sz="2000" b="1" dirty="0" smtClean="0">
                <a:solidFill>
                  <a:srgbClr val="FF0000"/>
                </a:solidFill>
              </a:rPr>
              <a:t>- La stérilisation par la chaleur humide :</a:t>
            </a:r>
          </a:p>
          <a:p>
            <a:pPr lvl="1">
              <a:lnSpc>
                <a:spcPct val="150000"/>
              </a:lnSpc>
            </a:pPr>
            <a:r>
              <a:rPr lang="fr-FR" b="1" dirty="0" smtClean="0"/>
              <a:t>destruction par hydrolyse et dénaturation protéique</a:t>
            </a:r>
          </a:p>
          <a:p>
            <a:pPr>
              <a:lnSpc>
                <a:spcPct val="150000"/>
              </a:lnSpc>
            </a:pPr>
            <a:r>
              <a:rPr lang="fr-FR" sz="2000" b="1" dirty="0" smtClean="0">
                <a:solidFill>
                  <a:srgbClr val="FF0000"/>
                </a:solidFill>
              </a:rPr>
              <a:t>- La stérilisation par les rayonnements</a:t>
            </a:r>
          </a:p>
          <a:p>
            <a:pPr lvl="1">
              <a:lnSpc>
                <a:spcPct val="150000"/>
              </a:lnSpc>
            </a:pPr>
            <a:r>
              <a:rPr lang="fr-FR" b="1" dirty="0" smtClean="0"/>
              <a:t>destruction par oxydation</a:t>
            </a:r>
          </a:p>
          <a:p>
            <a:pPr>
              <a:lnSpc>
                <a:spcPct val="150000"/>
              </a:lnSpc>
            </a:pPr>
            <a:r>
              <a:rPr lang="fr-FR" sz="2000" b="1" dirty="0" smtClean="0">
                <a:solidFill>
                  <a:srgbClr val="FF0000"/>
                </a:solidFill>
              </a:rPr>
              <a:t>-- La stérilisation par les gaz</a:t>
            </a:r>
          </a:p>
          <a:p>
            <a:pPr lvl="1">
              <a:lnSpc>
                <a:spcPct val="150000"/>
              </a:lnSpc>
            </a:pPr>
            <a:r>
              <a:rPr lang="fr-FR" b="1" dirty="0" smtClean="0"/>
              <a:t>destruction par l'alkylation</a:t>
            </a:r>
          </a:p>
          <a:p>
            <a:pPr>
              <a:lnSpc>
                <a:spcPct val="150000"/>
              </a:lnSpc>
            </a:pPr>
            <a:r>
              <a:rPr lang="fr-FR" sz="2000" b="1" dirty="0" smtClean="0">
                <a:solidFill>
                  <a:srgbClr val="FF0000"/>
                </a:solidFill>
              </a:rPr>
              <a:t>- La stérilisation par filtration</a:t>
            </a:r>
          </a:p>
          <a:p>
            <a:pPr lvl="1">
              <a:lnSpc>
                <a:spcPct val="150000"/>
              </a:lnSpc>
            </a:pPr>
            <a:r>
              <a:rPr lang="fr-FR" b="1" dirty="0" smtClean="0"/>
              <a:t>élimination physique des micro-organismes</a:t>
            </a:r>
          </a:p>
          <a:p>
            <a:pPr>
              <a:lnSpc>
                <a:spcPct val="150000"/>
              </a:lnSpc>
            </a:pPr>
            <a:r>
              <a:rPr lang="fr-FR" sz="2000" b="1" dirty="0" smtClean="0">
                <a:solidFill>
                  <a:srgbClr val="FF0000"/>
                </a:solidFill>
              </a:rPr>
              <a:t>- La préparation aseptique</a:t>
            </a:r>
          </a:p>
          <a:p>
            <a:pPr lvl="1">
              <a:lnSpc>
                <a:spcPct val="150000"/>
              </a:lnSpc>
            </a:pPr>
            <a:r>
              <a:rPr lang="fr-FR" b="1" dirty="0" smtClean="0"/>
              <a:t>Quand il n'est pas possible de stériliser mais qu'il est nécessaire d'obtenir un produit stérile, il faut travailler en n'apportant aucun germe, c'est la préparation aseptique.</a:t>
            </a:r>
            <a:endParaRPr lang="fr-FR" b="1" dirty="0"/>
          </a:p>
        </p:txBody>
      </p:sp>
      <p:pic>
        <p:nvPicPr>
          <p:cNvPr id="13314" name="Picture 2" descr="RÃ©sultat de recherche d'images pour &quot;revision emoticon&quot;"/>
          <p:cNvPicPr>
            <a:picLocks noChangeAspect="1" noChangeArrowheads="1"/>
          </p:cNvPicPr>
          <p:nvPr/>
        </p:nvPicPr>
        <p:blipFill>
          <a:blip r:embed="rId2"/>
          <a:srcRect/>
          <a:stretch>
            <a:fillRect/>
          </a:stretch>
        </p:blipFill>
        <p:spPr bwMode="auto">
          <a:xfrm>
            <a:off x="6572264" y="1643082"/>
            <a:ext cx="2571736" cy="25717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0"/>
            <a:ext cx="5434501" cy="523220"/>
          </a:xfrm>
          <a:prstGeom prst="rect">
            <a:avLst/>
          </a:prstGeom>
        </p:spPr>
        <p:txBody>
          <a:bodyPr wrap="none">
            <a:spAutoFit/>
          </a:bodyPr>
          <a:lstStyle/>
          <a:p>
            <a:r>
              <a:rPr lang="fr-FR" sz="2800" b="1" dirty="0" smtClean="0">
                <a:solidFill>
                  <a:schemeClr val="tx2">
                    <a:lumMod val="50000"/>
                  </a:schemeClr>
                </a:solidFill>
                <a:latin typeface="Comic Sans MS" pitchFamily="66" charset="0"/>
              </a:rPr>
              <a:t>5) Méthodes de stérilisation </a:t>
            </a:r>
            <a:endParaRPr lang="fr-FR" sz="2800" b="1" dirty="0">
              <a:solidFill>
                <a:schemeClr val="tx2">
                  <a:lumMod val="50000"/>
                </a:schemeClr>
              </a:solidFill>
              <a:latin typeface="Comic Sans MS" pitchFamily="66" charset="0"/>
            </a:endParaRPr>
          </a:p>
        </p:txBody>
      </p:sp>
      <p:sp>
        <p:nvSpPr>
          <p:cNvPr id="3" name="Rectangle à coins arrondis 2"/>
          <p:cNvSpPr/>
          <p:nvPr/>
        </p:nvSpPr>
        <p:spPr>
          <a:xfrm>
            <a:off x="571472" y="1428736"/>
            <a:ext cx="3571900" cy="14287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smtClean="0">
                <a:solidFill>
                  <a:schemeClr val="bg1"/>
                </a:solidFill>
                <a:latin typeface="Comic Sans MS" pitchFamily="66" charset="0"/>
              </a:rPr>
              <a:t>Produits qui peuvent être stérilisés dans leur conditionnement définitif</a:t>
            </a:r>
            <a:endParaRPr lang="fr-FR" sz="2000" b="1" dirty="0">
              <a:solidFill>
                <a:schemeClr val="bg1"/>
              </a:solidFill>
              <a:latin typeface="Comic Sans MS" pitchFamily="66" charset="0"/>
            </a:endParaRPr>
          </a:p>
        </p:txBody>
      </p:sp>
      <p:sp>
        <p:nvSpPr>
          <p:cNvPr id="4" name="Rectangle à coins arrondis 3"/>
          <p:cNvSpPr/>
          <p:nvPr/>
        </p:nvSpPr>
        <p:spPr>
          <a:xfrm>
            <a:off x="5000628" y="1428736"/>
            <a:ext cx="3571900" cy="14287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smtClean="0">
                <a:solidFill>
                  <a:schemeClr val="bg1"/>
                </a:solidFill>
                <a:latin typeface="Comic Sans MS" pitchFamily="66" charset="0"/>
              </a:rPr>
              <a:t>Produits qui ne peuvent pas être stérilisés dans leur conditionnement définitif</a:t>
            </a:r>
            <a:endParaRPr lang="fr-FR" sz="2000" b="1" dirty="0">
              <a:solidFill>
                <a:schemeClr val="bg1"/>
              </a:solidFill>
              <a:latin typeface="Comic Sans MS" pitchFamily="66" charset="0"/>
            </a:endParaRPr>
          </a:p>
        </p:txBody>
      </p:sp>
      <p:cxnSp>
        <p:nvCxnSpPr>
          <p:cNvPr id="6" name="Connecteur droit avec flèche 5"/>
          <p:cNvCxnSpPr>
            <a:stCxn id="2" idx="2"/>
          </p:cNvCxnSpPr>
          <p:nvPr/>
        </p:nvCxnSpPr>
        <p:spPr>
          <a:xfrm rot="5400000">
            <a:off x="3048963" y="-239758"/>
            <a:ext cx="834104" cy="2360061"/>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1" name="Connecteur droit avec flèche 10"/>
          <p:cNvCxnSpPr>
            <a:stCxn id="2" idx="2"/>
          </p:cNvCxnSpPr>
          <p:nvPr/>
        </p:nvCxnSpPr>
        <p:spPr>
          <a:xfrm rot="16200000" flipH="1">
            <a:off x="5263541" y="-94277"/>
            <a:ext cx="834104" cy="2069097"/>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6" name="Ellipse 15"/>
          <p:cNvSpPr/>
          <p:nvPr/>
        </p:nvSpPr>
        <p:spPr>
          <a:xfrm>
            <a:off x="428596" y="3071810"/>
            <a:ext cx="3429024"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smtClean="0">
                <a:solidFill>
                  <a:schemeClr val="bg1"/>
                </a:solidFill>
                <a:latin typeface="Comic Sans MS" pitchFamily="66" charset="0"/>
              </a:rPr>
              <a:t>Par la chaleur sèche</a:t>
            </a:r>
            <a:endParaRPr lang="fr-FR" b="1" dirty="0">
              <a:solidFill>
                <a:schemeClr val="bg1"/>
              </a:solidFill>
              <a:latin typeface="Comic Sans MS" pitchFamily="66" charset="0"/>
            </a:endParaRPr>
          </a:p>
        </p:txBody>
      </p:sp>
      <p:sp>
        <p:nvSpPr>
          <p:cNvPr id="17" name="Ellipse 16"/>
          <p:cNvSpPr/>
          <p:nvPr/>
        </p:nvSpPr>
        <p:spPr>
          <a:xfrm>
            <a:off x="357158" y="4000504"/>
            <a:ext cx="3429024"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smtClean="0">
                <a:solidFill>
                  <a:schemeClr val="bg1"/>
                </a:solidFill>
                <a:latin typeface="Comic Sans MS" pitchFamily="66" charset="0"/>
              </a:rPr>
              <a:t>Par la vapeur d’eau</a:t>
            </a:r>
            <a:endParaRPr lang="fr-FR" b="1" dirty="0">
              <a:solidFill>
                <a:schemeClr val="bg1"/>
              </a:solidFill>
              <a:latin typeface="Comic Sans MS" pitchFamily="66" charset="0"/>
            </a:endParaRPr>
          </a:p>
        </p:txBody>
      </p:sp>
      <p:sp>
        <p:nvSpPr>
          <p:cNvPr id="18" name="Ellipse 17"/>
          <p:cNvSpPr/>
          <p:nvPr/>
        </p:nvSpPr>
        <p:spPr>
          <a:xfrm>
            <a:off x="357158" y="5000636"/>
            <a:ext cx="3571900"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smtClean="0">
                <a:solidFill>
                  <a:schemeClr val="bg1"/>
                </a:solidFill>
                <a:latin typeface="Comic Sans MS" pitchFamily="66" charset="0"/>
              </a:rPr>
              <a:t>Par les antiseptiques gazeux.</a:t>
            </a:r>
            <a:endParaRPr lang="fr-FR" b="1" dirty="0">
              <a:solidFill>
                <a:schemeClr val="bg1"/>
              </a:solidFill>
              <a:latin typeface="Comic Sans MS" pitchFamily="66" charset="0"/>
            </a:endParaRPr>
          </a:p>
        </p:txBody>
      </p:sp>
      <p:sp>
        <p:nvSpPr>
          <p:cNvPr id="19" name="Ellipse 18"/>
          <p:cNvSpPr/>
          <p:nvPr/>
        </p:nvSpPr>
        <p:spPr>
          <a:xfrm>
            <a:off x="428596" y="6000744"/>
            <a:ext cx="3429024"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smtClean="0">
                <a:solidFill>
                  <a:schemeClr val="bg1"/>
                </a:solidFill>
                <a:latin typeface="Comic Sans MS" pitchFamily="66" charset="0"/>
              </a:rPr>
              <a:t>Par irradiation.</a:t>
            </a:r>
            <a:endParaRPr lang="fr-FR" b="1" dirty="0">
              <a:solidFill>
                <a:schemeClr val="bg1"/>
              </a:solidFill>
              <a:latin typeface="Comic Sans MS" pitchFamily="66" charset="0"/>
            </a:endParaRPr>
          </a:p>
        </p:txBody>
      </p:sp>
      <p:sp>
        <p:nvSpPr>
          <p:cNvPr id="20" name="Ellipse 19"/>
          <p:cNvSpPr/>
          <p:nvPr/>
        </p:nvSpPr>
        <p:spPr>
          <a:xfrm>
            <a:off x="5072066" y="3071810"/>
            <a:ext cx="3429024"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smtClean="0">
                <a:solidFill>
                  <a:schemeClr val="bg1"/>
                </a:solidFill>
                <a:latin typeface="Comic Sans MS" pitchFamily="66" charset="0"/>
              </a:rPr>
              <a:t>La filtration stérilisante</a:t>
            </a:r>
            <a:endParaRPr lang="fr-FR"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e 54"/>
          <p:cNvGrpSpPr/>
          <p:nvPr/>
        </p:nvGrpSpPr>
        <p:grpSpPr>
          <a:xfrm>
            <a:off x="0" y="-24"/>
            <a:ext cx="9144000" cy="6643734"/>
            <a:chOff x="0" y="-24"/>
            <a:chExt cx="9144000" cy="6643734"/>
          </a:xfrm>
        </p:grpSpPr>
        <p:sp>
          <p:nvSpPr>
            <p:cNvPr id="2" name="Rectangle 1"/>
            <p:cNvSpPr/>
            <p:nvPr/>
          </p:nvSpPr>
          <p:spPr>
            <a:xfrm>
              <a:off x="2428860" y="-24"/>
              <a:ext cx="5120312" cy="523220"/>
            </a:xfrm>
            <a:prstGeom prst="rect">
              <a:avLst/>
            </a:prstGeom>
          </p:spPr>
          <p:txBody>
            <a:bodyPr wrap="none">
              <a:spAutoFit/>
            </a:bodyPr>
            <a:lstStyle/>
            <a:p>
              <a:r>
                <a:rPr lang="fr-FR" sz="2800" b="1" dirty="0" smtClean="0">
                  <a:solidFill>
                    <a:srgbClr val="00B0F0"/>
                  </a:solidFill>
                  <a:latin typeface="Comic Sans MS" pitchFamily="66" charset="0"/>
                </a:rPr>
                <a:t>Mécanismes de stérilisation </a:t>
              </a:r>
              <a:endParaRPr lang="fr-FR" sz="2800" b="1" dirty="0">
                <a:solidFill>
                  <a:srgbClr val="00B0F0"/>
                </a:solidFill>
                <a:latin typeface="Comic Sans MS" pitchFamily="66" charset="0"/>
              </a:endParaRPr>
            </a:p>
          </p:txBody>
        </p:sp>
        <p:sp>
          <p:nvSpPr>
            <p:cNvPr id="3" name="Rectangle à coins arrondis 2"/>
            <p:cNvSpPr/>
            <p:nvPr/>
          </p:nvSpPr>
          <p:spPr>
            <a:xfrm>
              <a:off x="1071538" y="1142984"/>
              <a:ext cx="2786082" cy="9286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smtClean="0">
                  <a:solidFill>
                    <a:schemeClr val="bg1"/>
                  </a:solidFill>
                  <a:latin typeface="Comic Sans MS" pitchFamily="66" charset="0"/>
                </a:rPr>
                <a:t>Procédés de destruction </a:t>
              </a:r>
              <a:endParaRPr lang="fr-FR" sz="2000" b="1" dirty="0">
                <a:solidFill>
                  <a:schemeClr val="bg1"/>
                </a:solidFill>
                <a:latin typeface="Comic Sans MS" pitchFamily="66" charset="0"/>
              </a:endParaRPr>
            </a:p>
          </p:txBody>
        </p:sp>
        <p:sp>
          <p:nvSpPr>
            <p:cNvPr id="4" name="Rectangle à coins arrondis 3"/>
            <p:cNvSpPr/>
            <p:nvPr/>
          </p:nvSpPr>
          <p:spPr>
            <a:xfrm>
              <a:off x="5072066" y="1142984"/>
              <a:ext cx="2857520" cy="107157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smtClean="0">
                  <a:solidFill>
                    <a:schemeClr val="bg1"/>
                  </a:solidFill>
                  <a:latin typeface="Comic Sans MS" pitchFamily="66" charset="0"/>
                </a:rPr>
                <a:t>Procédé d’élimination </a:t>
              </a:r>
              <a:endParaRPr lang="fr-FR" sz="2000" b="1" dirty="0">
                <a:solidFill>
                  <a:schemeClr val="bg1"/>
                </a:solidFill>
                <a:latin typeface="Comic Sans MS" pitchFamily="66" charset="0"/>
              </a:endParaRPr>
            </a:p>
          </p:txBody>
        </p:sp>
        <p:cxnSp>
          <p:nvCxnSpPr>
            <p:cNvPr id="5" name="Connecteur droit avec flèche 4"/>
            <p:cNvCxnSpPr/>
            <p:nvPr/>
          </p:nvCxnSpPr>
          <p:spPr>
            <a:xfrm rot="10800000" flipV="1">
              <a:off x="1500166" y="2143116"/>
              <a:ext cx="1288492" cy="642942"/>
            </a:xfrm>
            <a:prstGeom prst="straightConnector1">
              <a:avLst/>
            </a:prstGeom>
            <a:ln w="57150">
              <a:solidFill>
                <a:srgbClr val="FF0000"/>
              </a:solidFill>
              <a:prstDash val="dash"/>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2786050" y="2143116"/>
              <a:ext cx="1428760" cy="642942"/>
            </a:xfrm>
            <a:prstGeom prst="straightConnector1">
              <a:avLst/>
            </a:prstGeom>
            <a:ln w="57150">
              <a:solidFill>
                <a:srgbClr val="FF0000"/>
              </a:solidFill>
              <a:prstDash val="dash"/>
              <a:tailEnd type="arrow"/>
            </a:ln>
          </p:spPr>
          <p:style>
            <a:lnRef idx="3">
              <a:schemeClr val="accent2"/>
            </a:lnRef>
            <a:fillRef idx="0">
              <a:schemeClr val="accent2"/>
            </a:fillRef>
            <a:effectRef idx="2">
              <a:schemeClr val="accent2"/>
            </a:effectRef>
            <a:fontRef idx="minor">
              <a:schemeClr val="tx1"/>
            </a:fontRef>
          </p:style>
        </p:cxnSp>
        <p:sp>
          <p:nvSpPr>
            <p:cNvPr id="9" name="Rectangle à coins arrondis 8"/>
            <p:cNvSpPr/>
            <p:nvPr/>
          </p:nvSpPr>
          <p:spPr>
            <a:xfrm>
              <a:off x="0" y="2786058"/>
              <a:ext cx="2786082"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solidFill>
                    <a:schemeClr val="bg1"/>
                  </a:solidFill>
                  <a:latin typeface="Comic Sans MS" pitchFamily="66" charset="0"/>
                </a:rPr>
                <a:t>Destruction par des moyens physiques</a:t>
              </a:r>
              <a:endParaRPr lang="fr-FR" sz="2000" b="1" dirty="0">
                <a:solidFill>
                  <a:schemeClr val="bg1"/>
                </a:solidFill>
                <a:latin typeface="Comic Sans MS" pitchFamily="66" charset="0"/>
              </a:endParaRPr>
            </a:p>
          </p:txBody>
        </p:sp>
        <p:sp>
          <p:nvSpPr>
            <p:cNvPr id="12" name="Rectangle à coins arrondis 11"/>
            <p:cNvSpPr/>
            <p:nvPr/>
          </p:nvSpPr>
          <p:spPr>
            <a:xfrm>
              <a:off x="2928926" y="2786058"/>
              <a:ext cx="2786082"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solidFill>
                    <a:schemeClr val="bg1"/>
                  </a:solidFill>
                  <a:latin typeface="Comic Sans MS" pitchFamily="66" charset="0"/>
                </a:rPr>
                <a:t>Destruction par des moyens chimique</a:t>
              </a:r>
              <a:endParaRPr lang="fr-FR" sz="2000" b="1" dirty="0">
                <a:solidFill>
                  <a:schemeClr val="bg1"/>
                </a:solidFill>
                <a:latin typeface="Comic Sans MS" pitchFamily="66" charset="0"/>
              </a:endParaRPr>
            </a:p>
          </p:txBody>
        </p:sp>
        <p:sp>
          <p:nvSpPr>
            <p:cNvPr id="15" name="Rectangle à coins arrondis 14"/>
            <p:cNvSpPr/>
            <p:nvPr/>
          </p:nvSpPr>
          <p:spPr>
            <a:xfrm>
              <a:off x="0" y="4500570"/>
              <a:ext cx="2928926" cy="8572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ctr"/>
              <a:endParaRPr lang="fr-FR" sz="2000" b="1" dirty="0" smtClean="0">
                <a:solidFill>
                  <a:schemeClr val="bg1"/>
                </a:solidFill>
                <a:latin typeface="Comic Sans MS" pitchFamily="66" charset="0"/>
              </a:endParaRPr>
            </a:p>
            <a:p>
              <a:pPr marL="457200" indent="-457200" algn="ctr"/>
              <a:r>
                <a:rPr lang="fr-FR" sz="2000" b="1" dirty="0" smtClean="0">
                  <a:solidFill>
                    <a:schemeClr val="bg1"/>
                  </a:solidFill>
                  <a:latin typeface="Comic Sans MS" pitchFamily="66" charset="0"/>
                </a:rPr>
                <a:t>Action de la chaleur</a:t>
              </a:r>
            </a:p>
            <a:p>
              <a:pPr marL="457200" indent="-457200" algn="just"/>
              <a:endParaRPr lang="fr-FR" sz="2000" b="1" dirty="0" smtClean="0">
                <a:solidFill>
                  <a:schemeClr val="bg1"/>
                </a:solidFill>
                <a:latin typeface="Comic Sans MS" pitchFamily="66" charset="0"/>
              </a:endParaRPr>
            </a:p>
          </p:txBody>
        </p:sp>
        <p:sp>
          <p:nvSpPr>
            <p:cNvPr id="16" name="Rectangle à coins arrondis 15"/>
            <p:cNvSpPr/>
            <p:nvPr/>
          </p:nvSpPr>
          <p:spPr>
            <a:xfrm>
              <a:off x="3643306" y="4500570"/>
              <a:ext cx="2786082" cy="10715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smtClean="0">
                  <a:solidFill>
                    <a:schemeClr val="bg1"/>
                  </a:solidFill>
                  <a:latin typeface="Comic Sans MS" pitchFamily="66" charset="0"/>
                </a:rPr>
                <a:t>Action des gaz toxiques </a:t>
              </a:r>
              <a:endParaRPr lang="fr-FR" sz="2000" b="1" dirty="0">
                <a:solidFill>
                  <a:schemeClr val="bg1"/>
                </a:solidFill>
                <a:latin typeface="Comic Sans MS" pitchFamily="66" charset="0"/>
              </a:endParaRPr>
            </a:p>
          </p:txBody>
        </p:sp>
        <p:cxnSp>
          <p:nvCxnSpPr>
            <p:cNvPr id="17" name="Connecteur droit avec flèche 16"/>
            <p:cNvCxnSpPr/>
            <p:nvPr/>
          </p:nvCxnSpPr>
          <p:spPr>
            <a:xfrm rot="5400000">
              <a:off x="1072332" y="4214024"/>
              <a:ext cx="428628" cy="1588"/>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0" name="Connecteur droit avec flèche 19"/>
            <p:cNvCxnSpPr/>
            <p:nvPr/>
          </p:nvCxnSpPr>
          <p:spPr>
            <a:xfrm rot="10800000" flipV="1">
              <a:off x="2643174" y="428604"/>
              <a:ext cx="1857390" cy="642942"/>
            </a:xfrm>
            <a:prstGeom prst="straightConnector1">
              <a:avLst/>
            </a:prstGeom>
            <a:ln w="1905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0" name="Connecteur droit avec flèche 29"/>
            <p:cNvCxnSpPr/>
            <p:nvPr/>
          </p:nvCxnSpPr>
          <p:spPr>
            <a:xfrm>
              <a:off x="4500562" y="428604"/>
              <a:ext cx="1857388" cy="642942"/>
            </a:xfrm>
            <a:prstGeom prst="straightConnector1">
              <a:avLst/>
            </a:prstGeom>
            <a:ln w="9525">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8" name="Connecteur droit avec flèche 37"/>
            <p:cNvCxnSpPr/>
            <p:nvPr/>
          </p:nvCxnSpPr>
          <p:spPr>
            <a:xfrm rot="5400000">
              <a:off x="4572794" y="4214024"/>
              <a:ext cx="428628" cy="1588"/>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9" name="Connecteur droit avec flèche 38"/>
            <p:cNvCxnSpPr/>
            <p:nvPr/>
          </p:nvCxnSpPr>
          <p:spPr>
            <a:xfrm rot="16200000" flipH="1">
              <a:off x="7323157" y="2822571"/>
              <a:ext cx="2428892" cy="69850"/>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2" name="Connecteur droit 41"/>
            <p:cNvCxnSpPr/>
            <p:nvPr/>
          </p:nvCxnSpPr>
          <p:spPr>
            <a:xfrm rot="10800000" flipV="1">
              <a:off x="7929586" y="1643049"/>
              <a:ext cx="571504" cy="35721"/>
            </a:xfrm>
            <a:prstGeom prst="line">
              <a:avLst/>
            </a:prstGeom>
            <a:ln w="57150"/>
          </p:spPr>
          <p:style>
            <a:lnRef idx="3">
              <a:schemeClr val="accent2"/>
            </a:lnRef>
            <a:fillRef idx="0">
              <a:schemeClr val="accent2"/>
            </a:fillRef>
            <a:effectRef idx="2">
              <a:schemeClr val="accent2"/>
            </a:effectRef>
            <a:fontRef idx="minor">
              <a:schemeClr val="tx1"/>
            </a:fontRef>
          </p:style>
        </p:cxnSp>
        <p:sp>
          <p:nvSpPr>
            <p:cNvPr id="51" name="Rectangle à coins arrondis 50"/>
            <p:cNvSpPr/>
            <p:nvPr/>
          </p:nvSpPr>
          <p:spPr>
            <a:xfrm>
              <a:off x="6643702" y="4143380"/>
              <a:ext cx="2500298" cy="10715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smtClean="0">
                  <a:solidFill>
                    <a:schemeClr val="bg1"/>
                  </a:solidFill>
                  <a:latin typeface="Comic Sans MS" pitchFamily="66" charset="0"/>
                </a:rPr>
                <a:t>Séparer les microorganismes</a:t>
              </a:r>
              <a:endParaRPr lang="fr-FR" sz="2000" b="1" dirty="0">
                <a:solidFill>
                  <a:schemeClr val="bg1"/>
                </a:solidFill>
                <a:latin typeface="Comic Sans MS" pitchFamily="66" charset="0"/>
              </a:endParaRPr>
            </a:p>
          </p:txBody>
        </p:sp>
        <p:sp>
          <p:nvSpPr>
            <p:cNvPr id="52" name="Rectangle à coins arrondis 51"/>
            <p:cNvSpPr/>
            <p:nvPr/>
          </p:nvSpPr>
          <p:spPr>
            <a:xfrm>
              <a:off x="6643702" y="5500702"/>
              <a:ext cx="2500298" cy="10715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smtClean="0">
                  <a:solidFill>
                    <a:schemeClr val="bg1"/>
                  </a:solidFill>
                  <a:latin typeface="Comic Sans MS" pitchFamily="66" charset="0"/>
                </a:rPr>
                <a:t>Elimination par filtration stérilisante</a:t>
              </a:r>
              <a:endParaRPr lang="fr-FR" sz="2000" b="1" dirty="0">
                <a:solidFill>
                  <a:schemeClr val="bg1"/>
                </a:solidFill>
                <a:latin typeface="Comic Sans MS" pitchFamily="66" charset="0"/>
              </a:endParaRPr>
            </a:p>
          </p:txBody>
        </p:sp>
        <p:sp>
          <p:nvSpPr>
            <p:cNvPr id="54" name="Rectangle à coins arrondis 53"/>
            <p:cNvSpPr/>
            <p:nvPr/>
          </p:nvSpPr>
          <p:spPr>
            <a:xfrm>
              <a:off x="0" y="5572140"/>
              <a:ext cx="3428992" cy="10715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ctr"/>
              <a:r>
                <a:rPr lang="fr-FR" sz="2000" b="1" dirty="0" smtClean="0">
                  <a:solidFill>
                    <a:schemeClr val="bg1"/>
                  </a:solidFill>
                  <a:latin typeface="Comic Sans MS" pitchFamily="66" charset="0"/>
                </a:rPr>
                <a:t>Action des rayonnements ionisants</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3425"/>
            <a:ext cx="9144000" cy="830997"/>
          </a:xfrm>
          <a:prstGeom prst="rect">
            <a:avLst/>
          </a:prstGeom>
        </p:spPr>
        <p:txBody>
          <a:bodyPr wrap="square">
            <a:spAutoFit/>
          </a:bodyPr>
          <a:lstStyle/>
          <a:p>
            <a:pPr algn="just"/>
            <a:r>
              <a:rPr lang="fr-FR" sz="2400" b="1" dirty="0" smtClean="0">
                <a:solidFill>
                  <a:srgbClr val="00B0F0"/>
                </a:solidFill>
                <a:latin typeface="Comic Sans MS" pitchFamily="66" charset="0"/>
              </a:rPr>
              <a:t>1. Produits qui peuvent être stérilisés dans leur conditionnement définitif :</a:t>
            </a:r>
          </a:p>
        </p:txBody>
      </p:sp>
      <p:sp>
        <p:nvSpPr>
          <p:cNvPr id="3" name="Rectangle 2"/>
          <p:cNvSpPr/>
          <p:nvPr/>
        </p:nvSpPr>
        <p:spPr>
          <a:xfrm>
            <a:off x="0" y="1571612"/>
            <a:ext cx="4339650" cy="461665"/>
          </a:xfrm>
          <a:prstGeom prst="rect">
            <a:avLst/>
          </a:prstGeom>
        </p:spPr>
        <p:txBody>
          <a:bodyPr wrap="none">
            <a:spAutoFit/>
          </a:bodyPr>
          <a:lstStyle/>
          <a:p>
            <a:r>
              <a:rPr lang="fr-FR" sz="2400" b="1" dirty="0" smtClean="0">
                <a:solidFill>
                  <a:srgbClr val="FF0000"/>
                </a:solidFill>
                <a:latin typeface="Comic Sans MS" pitchFamily="66" charset="0"/>
              </a:rPr>
              <a:t>Stérilisation par la chaleur </a:t>
            </a:r>
            <a:endParaRPr lang="fr-FR" sz="2400" b="1" dirty="0">
              <a:solidFill>
                <a:srgbClr val="FF0000"/>
              </a:solidFill>
              <a:latin typeface="Comic Sans MS" pitchFamily="66" charset="0"/>
            </a:endParaRPr>
          </a:p>
        </p:txBody>
      </p:sp>
      <p:sp>
        <p:nvSpPr>
          <p:cNvPr id="4" name="Rectangle 3"/>
          <p:cNvSpPr/>
          <p:nvPr/>
        </p:nvSpPr>
        <p:spPr>
          <a:xfrm>
            <a:off x="0" y="2530516"/>
            <a:ext cx="8501090" cy="3970318"/>
          </a:xfrm>
          <a:prstGeom prst="rect">
            <a:avLst/>
          </a:prstGeom>
        </p:spPr>
        <p:txBody>
          <a:bodyPr wrap="square">
            <a:spAutoFit/>
          </a:bodyPr>
          <a:lstStyle/>
          <a:p>
            <a:pPr>
              <a:lnSpc>
                <a:spcPct val="200000"/>
              </a:lnSpc>
            </a:pPr>
            <a:r>
              <a:rPr lang="fr-FR" b="1" u="sng" dirty="0" smtClean="0">
                <a:solidFill>
                  <a:srgbClr val="FFFF00"/>
                </a:solidFill>
              </a:rPr>
              <a:t>Sensibilité des germes à la chaleur :</a:t>
            </a:r>
          </a:p>
          <a:p>
            <a:pPr>
              <a:lnSpc>
                <a:spcPct val="200000"/>
              </a:lnSpc>
            </a:pPr>
            <a:r>
              <a:rPr lang="fr-FR" b="1" dirty="0" smtClean="0"/>
              <a:t>Elle dépend de :</a:t>
            </a:r>
          </a:p>
          <a:p>
            <a:pPr>
              <a:lnSpc>
                <a:spcPct val="200000"/>
              </a:lnSpc>
            </a:pPr>
            <a:r>
              <a:rPr lang="fr-FR" b="1" dirty="0" smtClean="0"/>
              <a:t>a.  L’espèce microbienne et de la forme sous laquelle elle se trouve.</a:t>
            </a:r>
          </a:p>
          <a:p>
            <a:pPr>
              <a:lnSpc>
                <a:spcPct val="200000"/>
              </a:lnSpc>
            </a:pPr>
            <a:r>
              <a:rPr lang="fr-FR" b="1" dirty="0" smtClean="0"/>
              <a:t>b.  La durée du traitement et du nombre de germes.</a:t>
            </a:r>
          </a:p>
          <a:p>
            <a:pPr>
              <a:lnSpc>
                <a:spcPct val="200000"/>
              </a:lnSpc>
            </a:pPr>
            <a:r>
              <a:rPr lang="fr-FR" b="1" dirty="0" smtClean="0"/>
              <a:t>c.  Le nombre de germes au départ.</a:t>
            </a:r>
          </a:p>
          <a:p>
            <a:pPr>
              <a:lnSpc>
                <a:spcPct val="200000"/>
              </a:lnSpc>
            </a:pPr>
            <a:r>
              <a:rPr lang="fr-FR" b="1" dirty="0" smtClean="0"/>
              <a:t>d.  La température. </a:t>
            </a:r>
          </a:p>
          <a:p>
            <a:pPr>
              <a:lnSpc>
                <a:spcPct val="200000"/>
              </a:lnSpc>
            </a:pPr>
            <a:r>
              <a:rPr lang="fr-FR" b="1" dirty="0" smtClean="0"/>
              <a:t>e.  La nature du milieu dans lequel se trouve les germes.</a:t>
            </a:r>
            <a:endParaRPr lang="fr-FR"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5077</TotalTime>
  <Words>3696</Words>
  <PresentationFormat>Affichage à l'écran (4:3)</PresentationFormat>
  <Paragraphs>401</Paragraphs>
  <Slides>68</Slides>
  <Notes>2</Notes>
  <HiddenSlides>0</HiddenSlides>
  <MMClips>0</MMClips>
  <ScaleCrop>false</ScaleCrop>
  <HeadingPairs>
    <vt:vector size="4" baseType="variant">
      <vt:variant>
        <vt:lpstr>Thème</vt:lpstr>
      </vt:variant>
      <vt:variant>
        <vt:i4>1</vt:i4>
      </vt:variant>
      <vt:variant>
        <vt:lpstr>Titres des diapositives</vt:lpstr>
      </vt:variant>
      <vt:variant>
        <vt:i4>68</vt:i4>
      </vt:variant>
    </vt:vector>
  </HeadingPairs>
  <TitlesOfParts>
    <vt:vector size="69" baseType="lpstr">
      <vt:lpstr>Verve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dc:creator>
  <cp:lastModifiedBy>aci</cp:lastModifiedBy>
  <cp:revision>150</cp:revision>
  <dcterms:created xsi:type="dcterms:W3CDTF">2019-05-24T22:39:06Z</dcterms:created>
  <dcterms:modified xsi:type="dcterms:W3CDTF">2019-06-15T09:29:44Z</dcterms:modified>
</cp:coreProperties>
</file>