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86"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93" r:id="rId22"/>
    <p:sldId id="275" r:id="rId23"/>
    <p:sldId id="276" r:id="rId24"/>
    <p:sldId id="277" r:id="rId25"/>
    <p:sldId id="278" r:id="rId26"/>
    <p:sldId id="279" r:id="rId27"/>
    <p:sldId id="280" r:id="rId28"/>
    <p:sldId id="281" r:id="rId29"/>
    <p:sldId id="282" r:id="rId30"/>
    <p:sldId id="283" r:id="rId31"/>
    <p:sldId id="284" r:id="rId32"/>
    <p:sldId id="285" r:id="rId33"/>
    <p:sldId id="287" r:id="rId34"/>
    <p:sldId id="288" r:id="rId35"/>
    <p:sldId id="289" r:id="rId36"/>
    <p:sldId id="290" r:id="rId37"/>
    <p:sldId id="291" r:id="rId3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7AC3CCA-C797-4891-BE02-D94E43425B78}" styleName="Style moyen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616DA210-FB5B-4158-B5E0-FEB733F419BA}" styleName="Style clair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3" d="100"/>
          <a:sy n="83" d="100"/>
        </p:scale>
        <p:origin x="-869" y="-7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BDD495AA-163B-485D-9D1C-AED035F41C07}" type="datetimeFigureOut">
              <a:rPr lang="fr-FR" smtClean="0"/>
              <a:pPr/>
              <a:t>06/12/2021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636B07C-2F44-4C37-9564-6C77EDEC0637}"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DD495AA-163B-485D-9D1C-AED035F41C07}" type="datetimeFigureOut">
              <a:rPr lang="fr-FR" smtClean="0"/>
              <a:pPr/>
              <a:t>06/12/2021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636B07C-2F44-4C37-9564-6C77EDEC0637}"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DD495AA-163B-485D-9D1C-AED035F41C07}" type="datetimeFigureOut">
              <a:rPr lang="fr-FR" smtClean="0"/>
              <a:pPr/>
              <a:t>06/12/2021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636B07C-2F44-4C37-9564-6C77EDEC0637}"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DD495AA-163B-485D-9D1C-AED035F41C07}" type="datetimeFigureOut">
              <a:rPr lang="fr-FR" smtClean="0"/>
              <a:pPr/>
              <a:t>06/12/2021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636B07C-2F44-4C37-9564-6C77EDEC0637}"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BDD495AA-163B-485D-9D1C-AED035F41C07}" type="datetimeFigureOut">
              <a:rPr lang="fr-FR" smtClean="0"/>
              <a:pPr/>
              <a:t>06/12/2021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636B07C-2F44-4C37-9564-6C77EDEC0637}"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BDD495AA-163B-485D-9D1C-AED035F41C07}" type="datetimeFigureOut">
              <a:rPr lang="fr-FR" smtClean="0"/>
              <a:pPr/>
              <a:t>06/12/2021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636B07C-2F44-4C37-9564-6C77EDEC0637}"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BDD495AA-163B-485D-9D1C-AED035F41C07}" type="datetimeFigureOut">
              <a:rPr lang="fr-FR" smtClean="0"/>
              <a:pPr/>
              <a:t>06/12/2021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2636B07C-2F44-4C37-9564-6C77EDEC0637}"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BDD495AA-163B-485D-9D1C-AED035F41C07}" type="datetimeFigureOut">
              <a:rPr lang="fr-FR" smtClean="0"/>
              <a:pPr/>
              <a:t>06/12/2021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2636B07C-2F44-4C37-9564-6C77EDEC0637}"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BDD495AA-163B-485D-9D1C-AED035F41C07}" type="datetimeFigureOut">
              <a:rPr lang="fr-FR" smtClean="0"/>
              <a:pPr/>
              <a:t>06/12/2021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2636B07C-2F44-4C37-9564-6C77EDEC0637}"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BDD495AA-163B-485D-9D1C-AED035F41C07}" type="datetimeFigureOut">
              <a:rPr lang="fr-FR" smtClean="0"/>
              <a:pPr/>
              <a:t>06/12/2021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636B07C-2F44-4C37-9564-6C77EDEC0637}"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BDD495AA-163B-485D-9D1C-AED035F41C07}" type="datetimeFigureOut">
              <a:rPr lang="fr-FR" smtClean="0"/>
              <a:pPr/>
              <a:t>06/12/2021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636B07C-2F44-4C37-9564-6C77EDEC0637}"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D495AA-163B-485D-9D1C-AED035F41C07}" type="datetimeFigureOut">
              <a:rPr lang="fr-FR" smtClean="0"/>
              <a:pPr/>
              <a:t>06/12/2021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36B07C-2F44-4C37-9564-6C77EDEC0637}"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85786" y="1571612"/>
            <a:ext cx="7772400" cy="1470025"/>
          </a:xfrm>
        </p:spPr>
        <p:txBody>
          <a:bodyPr>
            <a:normAutofit/>
          </a:bodyPr>
          <a:lstStyle/>
          <a:p>
            <a:r>
              <a:rPr lang="fr-FR" sz="3200" dirty="0" smtClean="0">
                <a:latin typeface="Times New Roman" pitchFamily="18" charset="0"/>
                <a:cs typeface="Times New Roman" pitchFamily="18" charset="0"/>
              </a:rPr>
              <a:t>Cours</a:t>
            </a:r>
            <a:br>
              <a:rPr lang="fr-FR" sz="3200" dirty="0" smtClean="0">
                <a:latin typeface="Times New Roman" pitchFamily="18" charset="0"/>
                <a:cs typeface="Times New Roman" pitchFamily="18" charset="0"/>
              </a:rPr>
            </a:br>
            <a:r>
              <a:rPr lang="fr-FR" sz="3200" dirty="0" smtClean="0">
                <a:latin typeface="Times New Roman" pitchFamily="18" charset="0"/>
                <a:cs typeface="Times New Roman" pitchFamily="18" charset="0"/>
              </a:rPr>
              <a:t>Terminologie scientifique</a:t>
            </a:r>
            <a:endParaRPr lang="fr-FR" sz="3200" dirty="0">
              <a:latin typeface="Times New Roman" pitchFamily="18" charset="0"/>
              <a:cs typeface="Times New Roman" pitchFamily="18" charset="0"/>
            </a:endParaRPr>
          </a:p>
        </p:txBody>
      </p:sp>
      <p:sp>
        <p:nvSpPr>
          <p:cNvPr id="3" name="Sous-titre 2"/>
          <p:cNvSpPr>
            <a:spLocks noGrp="1"/>
          </p:cNvSpPr>
          <p:nvPr>
            <p:ph type="subTitle" idx="1"/>
          </p:nvPr>
        </p:nvSpPr>
        <p:spPr>
          <a:xfrm>
            <a:off x="1371600" y="3214686"/>
            <a:ext cx="6400800" cy="2424114"/>
          </a:xfrm>
        </p:spPr>
        <p:txBody>
          <a:bodyPr/>
          <a:lstStyle/>
          <a:p>
            <a:r>
              <a:rPr lang="fr-FR" dirty="0" smtClean="0">
                <a:solidFill>
                  <a:schemeClr val="tx1"/>
                </a:solidFill>
                <a:latin typeface="Times New Roman" pitchFamily="18" charset="0"/>
                <a:cs typeface="Times New Roman" pitchFamily="18" charset="0"/>
              </a:rPr>
              <a:t>1</a:t>
            </a:r>
            <a:r>
              <a:rPr lang="fr-FR" baseline="30000" dirty="0" smtClean="0">
                <a:solidFill>
                  <a:schemeClr val="tx1"/>
                </a:solidFill>
                <a:latin typeface="Times New Roman" pitchFamily="18" charset="0"/>
                <a:cs typeface="Times New Roman" pitchFamily="18" charset="0"/>
              </a:rPr>
              <a:t>ère</a:t>
            </a:r>
            <a:r>
              <a:rPr lang="fr-FR" dirty="0" smtClean="0">
                <a:solidFill>
                  <a:schemeClr val="tx1"/>
                </a:solidFill>
                <a:latin typeface="Times New Roman" pitchFamily="18" charset="0"/>
                <a:cs typeface="Times New Roman" pitchFamily="18" charset="0"/>
              </a:rPr>
              <a:t> Année </a:t>
            </a:r>
          </a:p>
          <a:p>
            <a:r>
              <a:rPr lang="fr-FR" dirty="0" smtClean="0">
                <a:solidFill>
                  <a:schemeClr val="tx1"/>
                </a:solidFill>
                <a:latin typeface="Times New Roman" pitchFamily="18" charset="0"/>
                <a:cs typeface="Times New Roman" pitchFamily="18" charset="0"/>
              </a:rPr>
              <a:t>Maths –Informatique</a:t>
            </a:r>
          </a:p>
          <a:p>
            <a:r>
              <a:rPr lang="fr-FR" dirty="0" smtClean="0">
                <a:solidFill>
                  <a:schemeClr val="tx1"/>
                </a:solidFill>
                <a:latin typeface="Times New Roman" pitchFamily="18" charset="0"/>
                <a:cs typeface="Times New Roman" pitchFamily="18" charset="0"/>
              </a:rPr>
              <a:t>Année universitaire  2021/2022</a:t>
            </a:r>
            <a:endParaRPr lang="fr-FR"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6000792"/>
          </a:xfrm>
        </p:spPr>
        <p:txBody>
          <a:bodyPr>
            <a:normAutofit/>
          </a:bodyPr>
          <a:lstStyle/>
          <a:p>
            <a:pPr>
              <a:buNone/>
            </a:pPr>
            <a:r>
              <a:rPr lang="fr-FR" sz="2000" b="1" dirty="0" smtClean="0">
                <a:solidFill>
                  <a:srgbClr val="FF0000"/>
                </a:solidFill>
                <a:latin typeface="Times New Roman" pitchFamily="18" charset="0"/>
                <a:cs typeface="Times New Roman" pitchFamily="18" charset="0"/>
              </a:rPr>
              <a:t>II- Etape à suivre :</a:t>
            </a:r>
            <a:r>
              <a:rPr lang="fr-FR" sz="2000" dirty="0" smtClean="0">
                <a:latin typeface="Times New Roman" pitchFamily="18" charset="0"/>
                <a:cs typeface="Times New Roman" pitchFamily="18" charset="0"/>
              </a:rPr>
              <a:t> </a:t>
            </a:r>
          </a:p>
          <a:p>
            <a:pPr>
              <a:buNone/>
            </a:pPr>
            <a:r>
              <a:rPr lang="fr-FR" sz="2000" dirty="0" smtClean="0">
                <a:latin typeface="Times New Roman" pitchFamily="18" charset="0"/>
                <a:cs typeface="Times New Roman" pitchFamily="18" charset="0"/>
              </a:rPr>
              <a:t>            1- En premier lieu vous devez connaitre le thème que vous allez exposer. Faites un schéma préalable en rédigeant les idées principales que vous allez développer. Vous pouvez les classer par catégories affirmatives et négatives ou par ordre priorité. </a:t>
            </a:r>
          </a:p>
          <a:p>
            <a:pPr>
              <a:buNone/>
            </a:pPr>
            <a:r>
              <a:rPr lang="fr-FR" sz="2000" dirty="0" smtClean="0">
                <a:latin typeface="Times New Roman" pitchFamily="18" charset="0"/>
                <a:cs typeface="Times New Roman" pitchFamily="18" charset="0"/>
              </a:rPr>
              <a:t>            2- Le schéma classique de l’exposé est le suivant :</a:t>
            </a:r>
          </a:p>
          <a:p>
            <a:pPr>
              <a:buNone/>
            </a:pPr>
            <a:r>
              <a:rPr lang="fr-FR" sz="2000" dirty="0" smtClean="0">
                <a:latin typeface="Times New Roman" pitchFamily="18" charset="0"/>
                <a:cs typeface="Times New Roman" pitchFamily="18" charset="0"/>
              </a:rPr>
              <a:t>        </a:t>
            </a:r>
            <a:r>
              <a:rPr lang="fr-FR" sz="2000" b="1" i="1" dirty="0" smtClean="0">
                <a:solidFill>
                  <a:srgbClr val="FF0000"/>
                </a:solidFill>
                <a:latin typeface="Times New Roman" pitchFamily="18" charset="0"/>
                <a:cs typeface="Times New Roman" pitchFamily="18" charset="0"/>
              </a:rPr>
              <a:t>introduction</a:t>
            </a:r>
            <a:r>
              <a:rPr lang="fr-FR" sz="2000" dirty="0" smtClean="0">
                <a:latin typeface="Times New Roman" pitchFamily="18" charset="0"/>
                <a:cs typeface="Times New Roman" pitchFamily="18" charset="0"/>
              </a:rPr>
              <a:t>, </a:t>
            </a:r>
            <a:r>
              <a:rPr lang="fr-FR" sz="2000" b="1" i="1" dirty="0" smtClean="0">
                <a:solidFill>
                  <a:srgbClr val="FF0000"/>
                </a:solidFill>
                <a:latin typeface="Times New Roman" pitchFamily="18" charset="0"/>
                <a:cs typeface="Times New Roman" pitchFamily="18" charset="0"/>
              </a:rPr>
              <a:t>développement</a:t>
            </a:r>
            <a:r>
              <a:rPr lang="fr-FR" sz="2000" b="1" i="1" dirty="0" smtClean="0">
                <a:latin typeface="Times New Roman" pitchFamily="18" charset="0"/>
                <a:cs typeface="Times New Roman" pitchFamily="18" charset="0"/>
              </a:rPr>
              <a:t> et </a:t>
            </a:r>
            <a:r>
              <a:rPr lang="fr-FR" sz="2000" b="1" i="1" dirty="0" smtClean="0">
                <a:solidFill>
                  <a:srgbClr val="FF0000"/>
                </a:solidFill>
                <a:latin typeface="Times New Roman" pitchFamily="18" charset="0"/>
                <a:cs typeface="Times New Roman" pitchFamily="18" charset="0"/>
              </a:rPr>
              <a:t>conclusion</a:t>
            </a:r>
            <a:r>
              <a:rPr lang="fr-FR" sz="2000" b="1" i="1"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en suite nous vous donnons les indications pour développer chaque partie. </a:t>
            </a:r>
          </a:p>
          <a:p>
            <a:pPr>
              <a:buNone/>
            </a:pPr>
            <a:r>
              <a:rPr lang="fr-FR" sz="2000" dirty="0" smtClean="0">
                <a:latin typeface="Times New Roman" pitchFamily="18" charset="0"/>
                <a:cs typeface="Times New Roman" pitchFamily="18" charset="0"/>
              </a:rPr>
              <a:t>            - Dans l’</a:t>
            </a:r>
            <a:r>
              <a:rPr lang="fr-FR" sz="2000" b="1" i="1" dirty="0" smtClean="0">
                <a:solidFill>
                  <a:srgbClr val="FF0000"/>
                </a:solidFill>
                <a:latin typeface="Times New Roman" pitchFamily="18" charset="0"/>
                <a:cs typeface="Times New Roman" pitchFamily="18" charset="0"/>
              </a:rPr>
              <a:t>introduction </a:t>
            </a:r>
            <a:r>
              <a:rPr lang="fr-FR" sz="2000" dirty="0" smtClean="0">
                <a:latin typeface="Times New Roman" pitchFamily="18" charset="0"/>
                <a:cs typeface="Times New Roman" pitchFamily="18" charset="0"/>
              </a:rPr>
              <a:t>vous devez présenter le thème ; les données les plus générales et expliquer ce dont vous aller parler avec cela, vous informerez le lecteur. </a:t>
            </a:r>
          </a:p>
          <a:p>
            <a:pPr>
              <a:buNone/>
            </a:pPr>
            <a:r>
              <a:rPr lang="fr-FR" sz="2000" dirty="0" smtClean="0">
                <a:latin typeface="Times New Roman" pitchFamily="18" charset="0"/>
                <a:cs typeface="Times New Roman" pitchFamily="18" charset="0"/>
              </a:rPr>
              <a:t>             - Dans le </a:t>
            </a:r>
            <a:r>
              <a:rPr lang="fr-FR" sz="2000" b="1" i="1" dirty="0" smtClean="0">
                <a:solidFill>
                  <a:srgbClr val="FF0000"/>
                </a:solidFill>
                <a:latin typeface="Times New Roman" pitchFamily="18" charset="0"/>
                <a:cs typeface="Times New Roman" pitchFamily="18" charset="0"/>
              </a:rPr>
              <a:t>développement</a:t>
            </a:r>
            <a:r>
              <a:rPr lang="fr-FR" sz="2000" dirty="0" smtClean="0">
                <a:latin typeface="Times New Roman" pitchFamily="18" charset="0"/>
                <a:cs typeface="Times New Roman" pitchFamily="18" charset="0"/>
              </a:rPr>
              <a:t> vous devrez développer le thème en donnant les points positifs et négatifs et en faisant des argumentaires logiques en faveur ou à l’encontre de la question.</a:t>
            </a:r>
          </a:p>
          <a:p>
            <a:pPr>
              <a:buNone/>
            </a:pPr>
            <a:r>
              <a:rPr lang="fr-FR" sz="2000" dirty="0" smtClean="0">
                <a:latin typeface="Times New Roman" pitchFamily="18" charset="0"/>
                <a:cs typeface="Times New Roman" pitchFamily="18" charset="0"/>
              </a:rPr>
              <a:t>             - La </a:t>
            </a:r>
            <a:r>
              <a:rPr lang="fr-FR" sz="2000" b="1" i="1" dirty="0" smtClean="0">
                <a:solidFill>
                  <a:srgbClr val="FF0000"/>
                </a:solidFill>
                <a:latin typeface="Times New Roman" pitchFamily="18" charset="0"/>
                <a:cs typeface="Times New Roman" pitchFamily="18" charset="0"/>
              </a:rPr>
              <a:t>conclusion</a:t>
            </a:r>
            <a:r>
              <a:rPr lang="fr-FR" sz="2000" dirty="0" smtClean="0">
                <a:latin typeface="Times New Roman" pitchFamily="18" charset="0"/>
                <a:cs typeface="Times New Roman" pitchFamily="18" charset="0"/>
              </a:rPr>
              <a:t> doit être un bref constat, vous devez rassembler les points les plus importants qui concluent la thèse.</a:t>
            </a:r>
          </a:p>
          <a:p>
            <a:pPr>
              <a:buNone/>
            </a:pPr>
            <a:r>
              <a:rPr lang="fr-FR" sz="2000" dirty="0" smtClean="0">
                <a:latin typeface="Times New Roman" pitchFamily="18" charset="0"/>
                <a:cs typeface="Times New Roman" pitchFamily="18" charset="0"/>
              </a:rPr>
              <a:t>              Cette partie doit représenter un bref compte rendu de tout l’exposé. </a:t>
            </a:r>
            <a:endParaRPr lang="fr-FR"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57166"/>
            <a:ext cx="8229600" cy="6000792"/>
          </a:xfrm>
        </p:spPr>
        <p:txBody>
          <a:bodyPr>
            <a:normAutofit lnSpcReduction="10000"/>
          </a:bodyPr>
          <a:lstStyle/>
          <a:p>
            <a:pPr>
              <a:buNone/>
            </a:pPr>
            <a:r>
              <a:rPr lang="fr-FR" sz="2000" dirty="0" smtClean="0">
                <a:latin typeface="Times New Roman" pitchFamily="18" charset="0"/>
                <a:cs typeface="Times New Roman" pitchFamily="18" charset="0"/>
              </a:rPr>
              <a:t>            3- N’importe quel texte explicatif doit contenir ces </a:t>
            </a:r>
            <a:r>
              <a:rPr lang="fr-FR" sz="2000" b="1" dirty="0" smtClean="0">
                <a:solidFill>
                  <a:srgbClr val="FF0000"/>
                </a:solidFill>
                <a:latin typeface="Times New Roman" pitchFamily="18" charset="0"/>
                <a:cs typeface="Times New Roman" pitchFamily="18" charset="0"/>
              </a:rPr>
              <a:t>droits propriétés basiques</a:t>
            </a:r>
            <a:r>
              <a:rPr lang="fr-FR" sz="2000" dirty="0" smtClean="0">
                <a:solidFill>
                  <a:srgbClr val="FF0000"/>
                </a:solidFill>
                <a:latin typeface="Times New Roman" pitchFamily="18" charset="0"/>
                <a:cs typeface="Times New Roman" pitchFamily="18" charset="0"/>
              </a:rPr>
              <a:t> </a:t>
            </a:r>
            <a:r>
              <a:rPr lang="fr-FR" sz="2000" dirty="0" smtClean="0">
                <a:latin typeface="Times New Roman" pitchFamily="18" charset="0"/>
                <a:cs typeface="Times New Roman" pitchFamily="18" charset="0"/>
              </a:rPr>
              <a:t>qui lui donnent un sens complet, pour que le lecteur comprenne cet exposé. </a:t>
            </a:r>
          </a:p>
          <a:p>
            <a:pPr>
              <a:buNone/>
            </a:pPr>
            <a:r>
              <a:rPr lang="fr-FR" sz="2000" dirty="0" smtClean="0">
                <a:latin typeface="Times New Roman" pitchFamily="18" charset="0"/>
                <a:cs typeface="Times New Roman" pitchFamily="18" charset="0"/>
              </a:rPr>
              <a:t>            4- </a:t>
            </a:r>
            <a:r>
              <a:rPr lang="fr-FR" sz="2000" b="1" dirty="0" smtClean="0">
                <a:solidFill>
                  <a:srgbClr val="FF0000"/>
                </a:solidFill>
                <a:latin typeface="Times New Roman" pitchFamily="18" charset="0"/>
                <a:cs typeface="Times New Roman" pitchFamily="18" charset="0"/>
              </a:rPr>
              <a:t>Adéquation</a:t>
            </a:r>
            <a:r>
              <a:rPr lang="fr-FR" sz="2000" dirty="0" smtClean="0">
                <a:latin typeface="Times New Roman" pitchFamily="18" charset="0"/>
                <a:cs typeface="Times New Roman" pitchFamily="18" charset="0"/>
              </a:rPr>
              <a:t> le texte doit être adapté à la situation communicative. C'est-à-dire que le langage utilisé doit être adapté au type de thème et au type de public auquel il s’adresse. C’est différent de faire un exposé sur un thème médical. En utilisant son langage type qu’un exposé sur la télévision actuelle. Chaque exposé doit être adapté à son contexte. </a:t>
            </a:r>
          </a:p>
          <a:p>
            <a:pPr>
              <a:buNone/>
            </a:pPr>
            <a:r>
              <a:rPr lang="fr-FR" sz="2000" dirty="0" smtClean="0">
                <a:latin typeface="Times New Roman" pitchFamily="18" charset="0"/>
                <a:cs typeface="Times New Roman" pitchFamily="18" charset="0"/>
              </a:rPr>
              <a:t>            5- </a:t>
            </a:r>
            <a:r>
              <a:rPr lang="fr-FR" sz="2000" b="1" dirty="0" smtClean="0">
                <a:solidFill>
                  <a:srgbClr val="FF0000"/>
                </a:solidFill>
                <a:latin typeface="Times New Roman" pitchFamily="18" charset="0"/>
                <a:cs typeface="Times New Roman" pitchFamily="18" charset="0"/>
              </a:rPr>
              <a:t>Cohérence</a:t>
            </a:r>
            <a:r>
              <a:rPr lang="fr-FR" sz="2000" dirty="0" smtClean="0">
                <a:latin typeface="Times New Roman" pitchFamily="18" charset="0"/>
                <a:cs typeface="Times New Roman" pitchFamily="18" charset="0"/>
              </a:rPr>
              <a:t> : cette propriété se rapport à la clarté et à l’organisation du texte. C'est-à-dire l’exposé doit être compris à la perfection par le lecteur en plus, il ne doit être contradictoire, mais logique. C’est pour cela que le schéma d’introduction développement et conclusion peut vous aider à réussir.</a:t>
            </a:r>
          </a:p>
          <a:p>
            <a:pPr>
              <a:buNone/>
            </a:pPr>
            <a:r>
              <a:rPr lang="fr-FR" sz="2000" dirty="0" smtClean="0">
                <a:latin typeface="Times New Roman" pitchFamily="18" charset="0"/>
                <a:cs typeface="Times New Roman" pitchFamily="18" charset="0"/>
              </a:rPr>
              <a:t>             6- </a:t>
            </a:r>
            <a:r>
              <a:rPr lang="fr-FR" sz="2000" dirty="0" smtClean="0">
                <a:solidFill>
                  <a:srgbClr val="FF0000"/>
                </a:solidFill>
                <a:latin typeface="Times New Roman" pitchFamily="18" charset="0"/>
                <a:cs typeface="Times New Roman" pitchFamily="18" charset="0"/>
              </a:rPr>
              <a:t>Cohésion</a:t>
            </a:r>
            <a:r>
              <a:rPr lang="fr-FR" sz="2000" dirty="0" smtClean="0">
                <a:latin typeface="Times New Roman" pitchFamily="18" charset="0"/>
                <a:cs typeface="Times New Roman" pitchFamily="18" charset="0"/>
              </a:rPr>
              <a:t> : les différentes parties et idées qui composent le texte- des propositions que vous faite aux paragraphes doivent être reliées correctement. Pour que ce soit plus facile. Vous pouvez utiliser les connecteurs. C’est-à-dire, ces mots ou expressions qui unissent les idées ; ainsi d’autre part, de cette manière ou pourtant sont quelques uns des plus utilisés. </a:t>
            </a:r>
            <a:endParaRPr lang="fr-FR"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5626121"/>
          </a:xfrm>
        </p:spPr>
        <p:txBody>
          <a:bodyPr>
            <a:normAutofit/>
          </a:bodyPr>
          <a:lstStyle/>
          <a:p>
            <a:pPr>
              <a:buNone/>
            </a:pPr>
            <a:r>
              <a:rPr lang="fr-FR" sz="2000" dirty="0" smtClean="0">
                <a:latin typeface="Times New Roman" pitchFamily="18" charset="0"/>
                <a:cs typeface="Times New Roman" pitchFamily="18" charset="0"/>
              </a:rPr>
              <a:t>              7- Adoptez ces règles et vous réussirez à construire un bon texte explicatif. N’oubliez pas de bien écrire et d’éviter de commettre des fautes d’orthographe</a:t>
            </a:r>
            <a:endParaRPr lang="fr-FR"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6000792"/>
          </a:xfrm>
        </p:spPr>
        <p:txBody>
          <a:bodyPr>
            <a:normAutofit/>
          </a:bodyPr>
          <a:lstStyle/>
          <a:p>
            <a:pPr algn="ctr">
              <a:buNone/>
            </a:pPr>
            <a:r>
              <a:rPr lang="fr-FR" sz="2000" b="1" dirty="0" smtClean="0">
                <a:latin typeface="Times New Roman" pitchFamily="18" charset="0"/>
                <a:cs typeface="Times New Roman" pitchFamily="18" charset="0"/>
              </a:rPr>
              <a:t>Cour 3:</a:t>
            </a:r>
          </a:p>
          <a:p>
            <a:pPr algn="ctr">
              <a:buNone/>
            </a:pPr>
            <a:r>
              <a:rPr lang="fr-FR" sz="2000" b="1" u="sng" dirty="0" smtClean="0">
                <a:solidFill>
                  <a:srgbClr val="FF0000"/>
                </a:solidFill>
                <a:latin typeface="Times New Roman" pitchFamily="18" charset="0"/>
                <a:cs typeface="Times New Roman" pitchFamily="18" charset="0"/>
              </a:rPr>
              <a:t>Terminologie scientifique </a:t>
            </a:r>
            <a:r>
              <a:rPr lang="fr-FR" sz="2000" b="1" dirty="0" smtClean="0">
                <a:solidFill>
                  <a:srgbClr val="FF0000"/>
                </a:solidFill>
                <a:latin typeface="Times New Roman" pitchFamily="18" charset="0"/>
                <a:cs typeface="Times New Roman" pitchFamily="18" charset="0"/>
              </a:rPr>
              <a:t> </a:t>
            </a:r>
          </a:p>
          <a:p>
            <a:pPr>
              <a:buNone/>
            </a:pPr>
            <a:r>
              <a:rPr lang="fr-FR" sz="2000" dirty="0" smtClean="0">
                <a:latin typeface="Times New Roman" pitchFamily="18" charset="0"/>
                <a:cs typeface="Times New Roman" pitchFamily="18" charset="0"/>
              </a:rPr>
              <a:t>    </a:t>
            </a:r>
            <a:r>
              <a:rPr lang="fr-FR" sz="2000" b="1" dirty="0" smtClean="0">
                <a:latin typeface="Times New Roman" pitchFamily="18" charset="0"/>
                <a:cs typeface="Times New Roman" pitchFamily="18" charset="0"/>
              </a:rPr>
              <a:t>1-</a:t>
            </a:r>
            <a:r>
              <a:rPr lang="fr-FR" sz="2000" dirty="0" smtClean="0">
                <a:latin typeface="Times New Roman" pitchFamily="18" charset="0"/>
                <a:cs typeface="Times New Roman" pitchFamily="18" charset="0"/>
              </a:rPr>
              <a:t> </a:t>
            </a:r>
            <a:r>
              <a:rPr lang="fr-FR" sz="2000" b="1" u="sng" dirty="0" smtClean="0">
                <a:solidFill>
                  <a:srgbClr val="FF0000"/>
                </a:solidFill>
                <a:latin typeface="Times New Roman" pitchFamily="18" charset="0"/>
                <a:cs typeface="Times New Roman" pitchFamily="18" charset="0"/>
              </a:rPr>
              <a:t>Définition</a:t>
            </a:r>
            <a:r>
              <a:rPr lang="fr-FR" sz="2000" dirty="0" smtClean="0">
                <a:latin typeface="Times New Roman" pitchFamily="18" charset="0"/>
                <a:cs typeface="Times New Roman" pitchFamily="18" charset="0"/>
              </a:rPr>
              <a:t> </a:t>
            </a:r>
            <a:r>
              <a:rPr lang="fr-FR" sz="2000" b="1" dirty="0" smtClean="0">
                <a:solidFill>
                  <a:srgbClr val="FF0000"/>
                </a:solidFill>
                <a:latin typeface="Times New Roman" pitchFamily="18" charset="0"/>
                <a:cs typeface="Times New Roman" pitchFamily="18" charset="0"/>
              </a:rPr>
              <a:t>: </a:t>
            </a:r>
          </a:p>
          <a:p>
            <a:pPr>
              <a:buFont typeface="Wingdings" pitchFamily="2" charset="2"/>
              <a:buChar char="ü"/>
            </a:pPr>
            <a:r>
              <a:rPr lang="fr-FR" sz="2000" i="1" dirty="0" smtClean="0">
                <a:solidFill>
                  <a:srgbClr val="FF0000"/>
                </a:solidFill>
                <a:latin typeface="Times New Roman" pitchFamily="18" charset="0"/>
                <a:cs typeface="Times New Roman" pitchFamily="18" charset="0"/>
              </a:rPr>
              <a:t>La terminologie </a:t>
            </a:r>
            <a:r>
              <a:rPr lang="fr-FR" sz="2000" dirty="0" smtClean="0">
                <a:latin typeface="Times New Roman" pitchFamily="18" charset="0"/>
                <a:cs typeface="Times New Roman" pitchFamily="18" charset="0"/>
              </a:rPr>
              <a:t>est la discipline (1) qui traite des vocabulaires scientifique ou techniques, dans le but d’étudier la façon dont les sciences et les techniques désignent objets et phénomènes.</a:t>
            </a:r>
          </a:p>
          <a:p>
            <a:pPr>
              <a:buFont typeface="Wingdings" pitchFamily="2" charset="2"/>
              <a:buChar char="ü"/>
            </a:pPr>
            <a:r>
              <a:rPr lang="fr-FR" sz="2000" i="1" dirty="0" smtClean="0">
                <a:solidFill>
                  <a:srgbClr val="FF0000"/>
                </a:solidFill>
                <a:latin typeface="Times New Roman" pitchFamily="18" charset="0"/>
                <a:cs typeface="Times New Roman" pitchFamily="18" charset="0"/>
              </a:rPr>
              <a:t>La terminologie </a:t>
            </a:r>
            <a:r>
              <a:rPr lang="fr-FR" sz="2000" dirty="0" smtClean="0">
                <a:latin typeface="Times New Roman" pitchFamily="18" charset="0"/>
                <a:cs typeface="Times New Roman" pitchFamily="18" charset="0"/>
              </a:rPr>
              <a:t>: ensemble des termes propres à un domaine, une science, un art… </a:t>
            </a:r>
          </a:p>
          <a:p>
            <a:pPr>
              <a:buFont typeface="Wingdings" pitchFamily="2" charset="2"/>
              <a:buChar char="ü"/>
            </a:pPr>
            <a:r>
              <a:rPr lang="fr-FR" sz="2000" i="1" dirty="0" smtClean="0">
                <a:solidFill>
                  <a:srgbClr val="FF0000"/>
                </a:solidFill>
                <a:latin typeface="Times New Roman" pitchFamily="18" charset="0"/>
                <a:cs typeface="Times New Roman" pitchFamily="18" charset="0"/>
              </a:rPr>
              <a:t>Ensemble des termes</a:t>
            </a:r>
            <a:r>
              <a:rPr lang="fr-FR" sz="2000" dirty="0" smtClean="0">
                <a:latin typeface="Times New Roman" pitchFamily="18" charset="0"/>
                <a:cs typeface="Times New Roman" pitchFamily="18" charset="0"/>
              </a:rPr>
              <a:t>, rigoureusement définis qui sont spécifiques d’une science, d’une technique, d’un domaine particulier de l’activité humaine. </a:t>
            </a:r>
          </a:p>
          <a:p>
            <a:pPr>
              <a:buNone/>
            </a:pPr>
            <a:r>
              <a:rPr lang="fr-FR" sz="2000" dirty="0" smtClean="0">
                <a:latin typeface="Times New Roman" pitchFamily="18" charset="0"/>
                <a:cs typeface="Times New Roman" pitchFamily="18" charset="0"/>
              </a:rPr>
              <a:t>    </a:t>
            </a:r>
            <a:r>
              <a:rPr lang="fr-FR" sz="2000" b="1" dirty="0" smtClean="0">
                <a:latin typeface="Times New Roman" pitchFamily="18" charset="0"/>
                <a:cs typeface="Times New Roman" pitchFamily="18" charset="0"/>
              </a:rPr>
              <a:t>2- </a:t>
            </a:r>
            <a:r>
              <a:rPr lang="fr-FR" sz="2000" b="1" u="sng" dirty="0" smtClean="0">
                <a:solidFill>
                  <a:srgbClr val="FF0000"/>
                </a:solidFill>
                <a:latin typeface="Times New Roman" pitchFamily="18" charset="0"/>
                <a:cs typeface="Times New Roman" pitchFamily="18" charset="0"/>
              </a:rPr>
              <a:t>Le rôle de la terminologie scientifique</a:t>
            </a:r>
            <a:r>
              <a:rPr lang="fr-FR" sz="2000" b="1" dirty="0" smtClean="0">
                <a:solidFill>
                  <a:srgbClr val="FF0000"/>
                </a:solidFill>
                <a:latin typeface="Times New Roman" pitchFamily="18" charset="0"/>
                <a:cs typeface="Times New Roman" pitchFamily="18" charset="0"/>
              </a:rPr>
              <a:t> :</a:t>
            </a:r>
            <a:r>
              <a:rPr lang="fr-FR" sz="2000" b="1" dirty="0" smtClean="0">
                <a:latin typeface="Times New Roman" pitchFamily="18" charset="0"/>
                <a:cs typeface="Times New Roman" pitchFamily="18" charset="0"/>
              </a:rPr>
              <a:t>  </a:t>
            </a:r>
          </a:p>
          <a:p>
            <a:pPr>
              <a:buNone/>
            </a:pPr>
            <a:r>
              <a:rPr lang="fr-FR" sz="2000" b="1"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 Etude des objets et des concepts d’un domaine particulier du savoir. </a:t>
            </a:r>
          </a:p>
          <a:p>
            <a:pPr>
              <a:buNone/>
            </a:pPr>
            <a:r>
              <a:rPr lang="fr-FR" sz="2000" b="1" dirty="0" smtClean="0">
                <a:latin typeface="Times New Roman" pitchFamily="18" charset="0"/>
                <a:cs typeface="Times New Roman" pitchFamily="18" charset="0"/>
              </a:rPr>
              <a:t>     3- </a:t>
            </a:r>
            <a:r>
              <a:rPr lang="fr-FR" sz="2000" b="1" u="sng" dirty="0" smtClean="0">
                <a:solidFill>
                  <a:srgbClr val="FF0000"/>
                </a:solidFill>
                <a:latin typeface="Times New Roman" pitchFamily="18" charset="0"/>
                <a:cs typeface="Times New Roman" pitchFamily="18" charset="0"/>
              </a:rPr>
              <a:t>La terminologie informatique</a:t>
            </a:r>
            <a:r>
              <a:rPr lang="fr-FR" sz="2000" b="1" dirty="0" smtClean="0">
                <a:solidFill>
                  <a:srgbClr val="FF0000"/>
                </a:solidFill>
                <a:latin typeface="Times New Roman" pitchFamily="18" charset="0"/>
                <a:cs typeface="Times New Roman" pitchFamily="18" charset="0"/>
              </a:rPr>
              <a:t> :</a:t>
            </a:r>
            <a:r>
              <a:rPr lang="fr-FR" sz="2000" b="1" dirty="0" smtClean="0">
                <a:latin typeface="Times New Roman" pitchFamily="18" charset="0"/>
                <a:cs typeface="Times New Roman" pitchFamily="18" charset="0"/>
              </a:rPr>
              <a:t> </a:t>
            </a:r>
          </a:p>
          <a:p>
            <a:pPr>
              <a:buNone/>
            </a:pPr>
            <a:r>
              <a:rPr lang="fr-FR" sz="2000" b="1"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Est l’ensemble des termes et des règles utilisés dans le domaine de l’informatique regroupe en particulier des termes relatifs à des notions, des techniques, des normes, des produits logiciels ou matériels, ainsi que des applications pratiques et des métiers de l’informatique. </a:t>
            </a:r>
          </a:p>
          <a:p>
            <a:pPr>
              <a:buNone/>
            </a:pPr>
            <a:endParaRPr lang="fr-FR" sz="20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5857916"/>
          </a:xfrm>
        </p:spPr>
        <p:txBody>
          <a:bodyPr>
            <a:normAutofit/>
          </a:bodyPr>
          <a:lstStyle/>
          <a:p>
            <a:pPr algn="ctr">
              <a:buNone/>
            </a:pPr>
            <a:r>
              <a:rPr lang="fr-FR" sz="2000" b="1" dirty="0" smtClean="0">
                <a:latin typeface="Times New Roman" pitchFamily="18" charset="0"/>
                <a:cs typeface="Times New Roman" pitchFamily="18" charset="0"/>
              </a:rPr>
              <a:t>Cour n° 4</a:t>
            </a:r>
          </a:p>
          <a:p>
            <a:pPr algn="ctr">
              <a:buNone/>
            </a:pPr>
            <a:r>
              <a:rPr lang="fr-FR" sz="2000" b="1" u="sng" dirty="0" smtClean="0">
                <a:solidFill>
                  <a:srgbClr val="FF0000"/>
                </a:solidFill>
                <a:latin typeface="Times New Roman" pitchFamily="18" charset="0"/>
                <a:cs typeface="Times New Roman" pitchFamily="18" charset="0"/>
              </a:rPr>
              <a:t>rapport de stage</a:t>
            </a:r>
          </a:p>
          <a:p>
            <a:pPr>
              <a:buNone/>
            </a:pPr>
            <a:r>
              <a:rPr lang="fr-FR" sz="2000" b="1" dirty="0" smtClean="0">
                <a:latin typeface="Times New Roman" pitchFamily="18" charset="0"/>
                <a:cs typeface="Times New Roman" pitchFamily="18" charset="0"/>
              </a:rPr>
              <a:t>1- Définition : </a:t>
            </a:r>
          </a:p>
          <a:p>
            <a:pPr>
              <a:buNone/>
            </a:pPr>
            <a:r>
              <a:rPr lang="fr-FR" sz="2000" dirty="0" smtClean="0">
                <a:latin typeface="Times New Roman" pitchFamily="18" charset="0"/>
                <a:cs typeface="Times New Roman" pitchFamily="18" charset="0"/>
              </a:rPr>
              <a:t>            </a:t>
            </a:r>
            <a:r>
              <a:rPr lang="fr-FR" sz="2000" b="1" u="sng" dirty="0" smtClean="0">
                <a:solidFill>
                  <a:srgbClr val="C00000"/>
                </a:solidFill>
                <a:latin typeface="Times New Roman" pitchFamily="18" charset="0"/>
                <a:cs typeface="Times New Roman" pitchFamily="18" charset="0"/>
              </a:rPr>
              <a:t>Rapport</a:t>
            </a:r>
            <a:r>
              <a:rPr lang="fr-FR" sz="2000" dirty="0" smtClean="0">
                <a:latin typeface="Times New Roman" pitchFamily="18" charset="0"/>
                <a:cs typeface="Times New Roman" pitchFamily="18" charset="0"/>
              </a:rPr>
              <a:t> : Action de rapporter  (ce que on a vu , ou entendu) récit, témoignage.</a:t>
            </a:r>
          </a:p>
          <a:p>
            <a:pPr>
              <a:buNone/>
            </a:pPr>
            <a:r>
              <a:rPr lang="fr-FR" sz="2000" dirty="0" smtClean="0">
                <a:latin typeface="Times New Roman" pitchFamily="18" charset="0"/>
                <a:cs typeface="Times New Roman" pitchFamily="18" charset="0"/>
              </a:rPr>
              <a:t>            - </a:t>
            </a:r>
            <a:r>
              <a:rPr lang="fr-FR" sz="2000" i="1" dirty="0" smtClean="0">
                <a:solidFill>
                  <a:srgbClr val="C00000"/>
                </a:solidFill>
                <a:latin typeface="Times New Roman" pitchFamily="18" charset="0"/>
                <a:cs typeface="Times New Roman" pitchFamily="18" charset="0"/>
              </a:rPr>
              <a:t>Le rapport de stage :</a:t>
            </a:r>
            <a:r>
              <a:rPr lang="fr-FR" sz="2000" dirty="0" smtClean="0">
                <a:latin typeface="Times New Roman" pitchFamily="18" charset="0"/>
                <a:cs typeface="Times New Roman" pitchFamily="18" charset="0"/>
              </a:rPr>
              <a:t> est un document écrit à soumettre à son maitre de stage. Il permet de faire un point sur les compétences et les connaissances acquises lors du stage de l’étudiant. </a:t>
            </a:r>
          </a:p>
          <a:p>
            <a:pPr>
              <a:buNone/>
            </a:pPr>
            <a:r>
              <a:rPr lang="fr-FR" sz="2000" dirty="0" smtClean="0">
                <a:latin typeface="Times New Roman" pitchFamily="18" charset="0"/>
                <a:cs typeface="Times New Roman" pitchFamily="18" charset="0"/>
              </a:rPr>
              <a:t>            - Le stage est un parcours professionnel permettant à l’étudiant d’approfondir les connaissances, d’un secteur d’activité d’année.     </a:t>
            </a:r>
          </a:p>
          <a:p>
            <a:pPr>
              <a:buNone/>
            </a:pPr>
            <a:r>
              <a:rPr lang="fr-FR" sz="2000" b="1" dirty="0" smtClean="0">
                <a:latin typeface="Times New Roman" pitchFamily="18" charset="0"/>
                <a:cs typeface="Times New Roman" pitchFamily="18" charset="0"/>
              </a:rPr>
              <a:t>2- Objectif :</a:t>
            </a:r>
            <a:r>
              <a:rPr lang="fr-FR" sz="2000" dirty="0" smtClean="0">
                <a:latin typeface="Times New Roman" pitchFamily="18" charset="0"/>
                <a:cs typeface="Times New Roman" pitchFamily="18" charset="0"/>
              </a:rPr>
              <a:t>  </a:t>
            </a:r>
          </a:p>
          <a:p>
            <a:r>
              <a:rPr lang="fr-FR" sz="2000" dirty="0" smtClean="0">
                <a:latin typeface="Times New Roman" pitchFamily="18" charset="0"/>
                <a:cs typeface="Times New Roman" pitchFamily="18" charset="0"/>
              </a:rPr>
              <a:t>Des connaissances pratiques    </a:t>
            </a:r>
          </a:p>
          <a:p>
            <a:r>
              <a:rPr lang="fr-FR" sz="2000" dirty="0" smtClean="0">
                <a:latin typeface="Times New Roman" pitchFamily="18" charset="0"/>
                <a:cs typeface="Times New Roman" pitchFamily="18" charset="0"/>
              </a:rPr>
              <a:t>De comprendre les enjeux des missions confiées    </a:t>
            </a:r>
          </a:p>
          <a:p>
            <a:r>
              <a:rPr lang="fr-FR" sz="2000" dirty="0" smtClean="0">
                <a:latin typeface="Times New Roman" pitchFamily="18" charset="0"/>
                <a:cs typeface="Times New Roman" pitchFamily="18" charset="0"/>
              </a:rPr>
              <a:t>Développer les compétences (savoir faire et savoir êtres).   </a:t>
            </a:r>
          </a:p>
          <a:p>
            <a:r>
              <a:rPr lang="fr-FR" sz="2000" dirty="0" smtClean="0">
                <a:latin typeface="Times New Roman" pitchFamily="18" charset="0"/>
                <a:cs typeface="Times New Roman" pitchFamily="18" charset="0"/>
              </a:rPr>
              <a:t>Une connaissance approfondie d’un secteur d’activité et de l’entreprise d’accueil. </a:t>
            </a:r>
          </a:p>
          <a:p>
            <a:pPr>
              <a:buNone/>
            </a:pPr>
            <a:endParaRPr lang="fr-FR"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5697559"/>
          </a:xfrm>
        </p:spPr>
        <p:txBody>
          <a:bodyPr>
            <a:normAutofit/>
          </a:bodyPr>
          <a:lstStyle/>
          <a:p>
            <a:pPr>
              <a:buNone/>
            </a:pPr>
            <a:r>
              <a:rPr lang="fr-FR" sz="2000" dirty="0" smtClean="0">
                <a:latin typeface="Times New Roman" pitchFamily="18" charset="0"/>
                <a:cs typeface="Times New Roman" pitchFamily="18" charset="0"/>
              </a:rPr>
              <a:t>            </a:t>
            </a:r>
            <a:r>
              <a:rPr lang="fr-FR" sz="2000" b="1" dirty="0" smtClean="0">
                <a:solidFill>
                  <a:srgbClr val="C00000"/>
                </a:solidFill>
                <a:latin typeface="Times New Roman" pitchFamily="18" charset="0"/>
                <a:cs typeface="Times New Roman" pitchFamily="18" charset="0"/>
              </a:rPr>
              <a:t>Pour réussir le rapport de stage :</a:t>
            </a:r>
            <a:r>
              <a:rPr lang="fr-FR" sz="2000" dirty="0" smtClean="0">
                <a:latin typeface="Times New Roman" pitchFamily="18" charset="0"/>
                <a:cs typeface="Times New Roman" pitchFamily="18" charset="0"/>
              </a:rPr>
              <a:t> </a:t>
            </a:r>
          </a:p>
          <a:p>
            <a:pPr>
              <a:buNone/>
            </a:pPr>
            <a:r>
              <a:rPr lang="fr-FR" sz="2000" dirty="0" smtClean="0">
                <a:latin typeface="Times New Roman" pitchFamily="18" charset="0"/>
                <a:cs typeface="Times New Roman" pitchFamily="18" charset="0"/>
              </a:rPr>
              <a:t>        1- Il ne faut pas rédiger le rapport de stage à la dernière minute parce que, il demande beaucoup de réflexion et de temps. </a:t>
            </a:r>
          </a:p>
          <a:p>
            <a:pPr>
              <a:buNone/>
            </a:pPr>
            <a:r>
              <a:rPr lang="fr-FR" sz="2000" dirty="0" smtClean="0">
                <a:latin typeface="Times New Roman" pitchFamily="18" charset="0"/>
                <a:cs typeface="Times New Roman" pitchFamily="18" charset="0"/>
              </a:rPr>
              <a:t>         - Il faut prendre les notes durant le déroulement de stage, et aussi des informations sur la mission et l’entreprise d’accueil.</a:t>
            </a:r>
          </a:p>
          <a:p>
            <a:pPr>
              <a:buNone/>
            </a:pPr>
            <a:r>
              <a:rPr lang="fr-FR" sz="2000" dirty="0" smtClean="0">
                <a:latin typeface="Times New Roman" pitchFamily="18" charset="0"/>
                <a:cs typeface="Times New Roman" pitchFamily="18" charset="0"/>
              </a:rPr>
              <a:t>         - Le contenu doit être claire, précis, concis et structurer.</a:t>
            </a:r>
          </a:p>
          <a:p>
            <a:pPr>
              <a:buNone/>
            </a:pPr>
            <a:r>
              <a:rPr lang="fr-FR" sz="2000" dirty="0" smtClean="0">
                <a:latin typeface="Times New Roman" pitchFamily="18" charset="0"/>
                <a:cs typeface="Times New Roman" pitchFamily="18" charset="0"/>
              </a:rPr>
              <a:t>         - Faite des phrases courtes et riches en information. </a:t>
            </a:r>
          </a:p>
          <a:p>
            <a:pPr>
              <a:buNone/>
            </a:pPr>
            <a:r>
              <a:rPr lang="fr-FR" sz="2000" dirty="0" smtClean="0">
                <a:latin typeface="Times New Roman" pitchFamily="18" charset="0"/>
                <a:cs typeface="Times New Roman" pitchFamily="18" charset="0"/>
              </a:rPr>
              <a:t>         - Mettez en valeur votre travail.</a:t>
            </a:r>
          </a:p>
          <a:p>
            <a:pPr>
              <a:buNone/>
            </a:pPr>
            <a:r>
              <a:rPr lang="fr-FR" sz="2000" dirty="0" smtClean="0">
                <a:latin typeface="Times New Roman" pitchFamily="18" charset="0"/>
                <a:cs typeface="Times New Roman" pitchFamily="18" charset="0"/>
              </a:rPr>
              <a:t>         - L’orthographe et la grammaire doivent être impeccables.   </a:t>
            </a:r>
          </a:p>
          <a:p>
            <a:pPr>
              <a:buNone/>
            </a:pPr>
            <a:r>
              <a:rPr lang="fr-FR" sz="2000" dirty="0" smtClean="0">
                <a:latin typeface="Times New Roman" pitchFamily="18" charset="0"/>
                <a:cs typeface="Times New Roman" pitchFamily="18" charset="0"/>
              </a:rPr>
              <a:t>         - Le document, doit être composé d’un maximum de 50 page en format A4.</a:t>
            </a:r>
          </a:p>
          <a:p>
            <a:pPr>
              <a:buNone/>
            </a:pPr>
            <a:r>
              <a:rPr lang="fr-FR" sz="2000" dirty="0" smtClean="0">
                <a:latin typeface="Times New Roman" pitchFamily="18" charset="0"/>
                <a:cs typeface="Times New Roman" pitchFamily="18" charset="0"/>
              </a:rPr>
              <a:t>         - Le sommaire et table des matières :</a:t>
            </a:r>
          </a:p>
          <a:p>
            <a:pPr>
              <a:buNone/>
            </a:pPr>
            <a:r>
              <a:rPr lang="fr-FR" sz="2000" dirty="0" smtClean="0">
                <a:latin typeface="Times New Roman" pitchFamily="18" charset="0"/>
                <a:cs typeface="Times New Roman" pitchFamily="18" charset="0"/>
              </a:rPr>
              <a:t>         - Structure du plan : </a:t>
            </a:r>
          </a:p>
          <a:p>
            <a:pPr>
              <a:buNone/>
            </a:pPr>
            <a:r>
              <a:rPr lang="fr-FR" sz="2000" dirty="0" smtClean="0">
                <a:latin typeface="Times New Roman" pitchFamily="18" charset="0"/>
                <a:cs typeface="Times New Roman" pitchFamily="18" charset="0"/>
              </a:rPr>
              <a:t>         - Page de garde du rapport de stage doit présenter des informations nécessaires à votre jury lors de la notation et de la soutenance. </a:t>
            </a:r>
          </a:p>
          <a:p>
            <a:pPr>
              <a:buNone/>
            </a:pPr>
            <a:r>
              <a:rPr lang="fr-FR" sz="2000" dirty="0" smtClean="0">
                <a:latin typeface="Times New Roman" pitchFamily="18" charset="0"/>
                <a:cs typeface="Times New Roman" pitchFamily="18" charset="0"/>
              </a:rPr>
              <a:t>         - Vos nom et prénom. </a:t>
            </a:r>
            <a:endParaRPr lang="fr-FR"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5697559"/>
          </a:xfrm>
        </p:spPr>
        <p:txBody>
          <a:bodyPr>
            <a:normAutofit lnSpcReduction="10000"/>
          </a:bodyPr>
          <a:lstStyle/>
          <a:p>
            <a:pPr>
              <a:buNone/>
            </a:pPr>
            <a:r>
              <a:rPr lang="fr-FR" sz="2000" dirty="0" smtClean="0">
                <a:latin typeface="Times New Roman" pitchFamily="18" charset="0"/>
                <a:cs typeface="Times New Roman" pitchFamily="18" charset="0"/>
              </a:rPr>
              <a:t>        - L’intitulé de votre poste.</a:t>
            </a:r>
          </a:p>
          <a:p>
            <a:pPr>
              <a:buNone/>
            </a:pPr>
            <a:r>
              <a:rPr lang="fr-FR" sz="2000" dirty="0" smtClean="0">
                <a:latin typeface="Times New Roman" pitchFamily="18" charset="0"/>
                <a:cs typeface="Times New Roman" pitchFamily="18" charset="0"/>
              </a:rPr>
              <a:t>        - La mention « Rapport de stage ». </a:t>
            </a:r>
          </a:p>
          <a:p>
            <a:pPr>
              <a:buNone/>
            </a:pPr>
            <a:r>
              <a:rPr lang="fr-FR" sz="2000" dirty="0" smtClean="0">
                <a:latin typeface="Times New Roman" pitchFamily="18" charset="0"/>
                <a:cs typeface="Times New Roman" pitchFamily="18" charset="0"/>
              </a:rPr>
              <a:t>        - Les noms et logo de l’établissement scolaire (école, université). </a:t>
            </a:r>
          </a:p>
          <a:p>
            <a:pPr>
              <a:buNone/>
            </a:pPr>
            <a:r>
              <a:rPr lang="fr-FR" sz="2000" dirty="0" smtClean="0">
                <a:latin typeface="Times New Roman" pitchFamily="18" charset="0"/>
                <a:cs typeface="Times New Roman" pitchFamily="18" charset="0"/>
              </a:rPr>
              <a:t>        - Nom et logo de l’entreprise d’accueil. </a:t>
            </a:r>
          </a:p>
          <a:p>
            <a:pPr>
              <a:buNone/>
            </a:pPr>
            <a:r>
              <a:rPr lang="fr-FR" sz="2000" dirty="0" smtClean="0">
                <a:latin typeface="Times New Roman" pitchFamily="18" charset="0"/>
                <a:cs typeface="Times New Roman" pitchFamily="18" charset="0"/>
              </a:rPr>
              <a:t>        - Nom et prénom de votre maitre de stage. </a:t>
            </a:r>
          </a:p>
          <a:p>
            <a:pPr>
              <a:buNone/>
            </a:pPr>
            <a:r>
              <a:rPr lang="fr-FR" sz="2000" dirty="0" smtClean="0">
                <a:latin typeface="Times New Roman" pitchFamily="18" charset="0"/>
                <a:cs typeface="Times New Roman" pitchFamily="18" charset="0"/>
              </a:rPr>
              <a:t>        - L’année scolaire. </a:t>
            </a:r>
          </a:p>
          <a:p>
            <a:pPr>
              <a:buNone/>
            </a:pPr>
            <a:r>
              <a:rPr lang="fr-FR" sz="2000" dirty="0" smtClean="0">
                <a:latin typeface="Times New Roman" pitchFamily="18" charset="0"/>
                <a:cs typeface="Times New Roman" pitchFamily="18" charset="0"/>
              </a:rPr>
              <a:t>        - Remerciement : Remercier les personnes qui vous ont aidé dans la réalisation de votre rapport de stage. </a:t>
            </a:r>
          </a:p>
          <a:p>
            <a:pPr>
              <a:buNone/>
            </a:pPr>
            <a:r>
              <a:rPr lang="fr-FR" sz="2000" dirty="0" smtClean="0">
                <a:latin typeface="Times New Roman" pitchFamily="18" charset="0"/>
                <a:cs typeface="Times New Roman" pitchFamily="18" charset="0"/>
              </a:rPr>
              <a:t>        - Sommaire : La table des matières doit permettre au lecteur de se repérer et de voir le plan du mémoire directement. </a:t>
            </a:r>
          </a:p>
          <a:p>
            <a:pPr>
              <a:buNone/>
            </a:pPr>
            <a:r>
              <a:rPr lang="fr-FR" sz="2000" dirty="0" smtClean="0">
                <a:latin typeface="Times New Roman" pitchFamily="18" charset="0"/>
                <a:cs typeface="Times New Roman" pitchFamily="18" charset="0"/>
              </a:rPr>
              <a:t>        - Introduction : Accroche (citation, fait marquant…). </a:t>
            </a:r>
          </a:p>
          <a:p>
            <a:pPr>
              <a:buNone/>
            </a:pPr>
            <a:r>
              <a:rPr lang="fr-FR" sz="2000" dirty="0" smtClean="0">
                <a:latin typeface="Times New Roman" pitchFamily="18" charset="0"/>
                <a:cs typeface="Times New Roman" pitchFamily="18" charset="0"/>
              </a:rPr>
              <a:t>        - Présentation du stage. </a:t>
            </a:r>
          </a:p>
          <a:p>
            <a:pPr>
              <a:buNone/>
            </a:pPr>
            <a:r>
              <a:rPr lang="fr-FR" sz="2000" dirty="0" smtClean="0">
                <a:latin typeface="Times New Roman" pitchFamily="18" charset="0"/>
                <a:cs typeface="Times New Roman" pitchFamily="18" charset="0"/>
              </a:rPr>
              <a:t>        - Présentation rapide de l’entreprise et son secteur. </a:t>
            </a:r>
          </a:p>
          <a:p>
            <a:pPr>
              <a:buNone/>
            </a:pPr>
            <a:r>
              <a:rPr lang="fr-FR" sz="2000" dirty="0" smtClean="0">
                <a:latin typeface="Times New Roman" pitchFamily="18" charset="0"/>
                <a:cs typeface="Times New Roman" pitchFamily="18" charset="0"/>
              </a:rPr>
              <a:t>        - Bref descriptif de vos missions. </a:t>
            </a:r>
          </a:p>
          <a:p>
            <a:pPr>
              <a:buNone/>
            </a:pPr>
            <a:r>
              <a:rPr lang="fr-FR" sz="2000" dirty="0" smtClean="0">
                <a:latin typeface="Times New Roman" pitchFamily="18" charset="0"/>
                <a:cs typeface="Times New Roman" pitchFamily="18" charset="0"/>
              </a:rPr>
              <a:t>        - Problématique de votre rapport. </a:t>
            </a:r>
          </a:p>
          <a:p>
            <a:pPr>
              <a:buNone/>
            </a:pPr>
            <a:r>
              <a:rPr lang="fr-FR" sz="2000" dirty="0" smtClean="0">
                <a:latin typeface="Times New Roman" pitchFamily="18" charset="0"/>
                <a:cs typeface="Times New Roman" pitchFamily="18" charset="0"/>
              </a:rPr>
              <a:t>        - Annonce le plan du rapport de stage. </a:t>
            </a:r>
            <a:endParaRPr lang="fr-FR"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5697559"/>
          </a:xfrm>
        </p:spPr>
        <p:txBody>
          <a:bodyPr>
            <a:normAutofit lnSpcReduction="10000"/>
          </a:bodyPr>
          <a:lstStyle/>
          <a:p>
            <a:pPr>
              <a:buFontTx/>
              <a:buChar char="-"/>
            </a:pPr>
            <a:r>
              <a:rPr lang="fr-FR" sz="2000" b="1" dirty="0" smtClean="0">
                <a:latin typeface="Times New Roman" pitchFamily="18" charset="0"/>
                <a:cs typeface="Times New Roman" pitchFamily="18" charset="0"/>
              </a:rPr>
              <a:t>Développement </a:t>
            </a:r>
            <a:r>
              <a:rPr lang="fr-FR" sz="2000" dirty="0" smtClean="0">
                <a:latin typeface="Times New Roman" pitchFamily="18" charset="0"/>
                <a:cs typeface="Times New Roman" pitchFamily="18" charset="0"/>
              </a:rPr>
              <a:t>:  </a:t>
            </a:r>
          </a:p>
          <a:p>
            <a:pPr>
              <a:buNone/>
            </a:pPr>
            <a:r>
              <a:rPr lang="fr-FR" sz="2000" dirty="0" smtClean="0">
                <a:latin typeface="Times New Roman" pitchFamily="18" charset="0"/>
                <a:cs typeface="Times New Roman" pitchFamily="18" charset="0"/>
              </a:rPr>
              <a:t>     </a:t>
            </a:r>
            <a:r>
              <a:rPr lang="fr-FR" sz="2000" b="1" dirty="0" smtClean="0">
                <a:latin typeface="Times New Roman" pitchFamily="18" charset="0"/>
                <a:cs typeface="Times New Roman" pitchFamily="18" charset="0"/>
              </a:rPr>
              <a:t> I- </a:t>
            </a:r>
            <a:r>
              <a:rPr lang="fr-FR" sz="2000" dirty="0" smtClean="0">
                <a:latin typeface="Times New Roman" pitchFamily="18" charset="0"/>
                <a:cs typeface="Times New Roman" pitchFamily="18" charset="0"/>
              </a:rPr>
              <a:t>L’environnement du stage : </a:t>
            </a:r>
          </a:p>
          <a:p>
            <a:pPr>
              <a:buNone/>
            </a:pPr>
            <a:r>
              <a:rPr lang="fr-FR" sz="2000" dirty="0" smtClean="0">
                <a:latin typeface="Times New Roman" pitchFamily="18" charset="0"/>
                <a:cs typeface="Times New Roman" pitchFamily="18" charset="0"/>
              </a:rPr>
              <a:t>           A- Le secteur. </a:t>
            </a:r>
          </a:p>
          <a:p>
            <a:pPr>
              <a:buNone/>
            </a:pPr>
            <a:r>
              <a:rPr lang="fr-FR" sz="2000" dirty="0" smtClean="0">
                <a:latin typeface="Times New Roman" pitchFamily="18" charset="0"/>
                <a:cs typeface="Times New Roman" pitchFamily="18" charset="0"/>
              </a:rPr>
              <a:t>                1- Présentation </a:t>
            </a:r>
          </a:p>
          <a:p>
            <a:pPr>
              <a:buNone/>
            </a:pPr>
            <a:r>
              <a:rPr lang="fr-FR" sz="2000" dirty="0" smtClean="0">
                <a:latin typeface="Times New Roman" pitchFamily="18" charset="0"/>
                <a:cs typeface="Times New Roman" pitchFamily="18" charset="0"/>
              </a:rPr>
              <a:t>                2- Le secteur économique </a:t>
            </a:r>
          </a:p>
          <a:p>
            <a:pPr>
              <a:buNone/>
            </a:pPr>
            <a:r>
              <a:rPr lang="fr-FR" sz="2000" dirty="0" smtClean="0">
                <a:latin typeface="Times New Roman" pitchFamily="18" charset="0"/>
                <a:cs typeface="Times New Roman" pitchFamily="18" charset="0"/>
              </a:rPr>
              <a:t>           B- L’entreprise par rapport au secteur. </a:t>
            </a:r>
          </a:p>
          <a:p>
            <a:pPr>
              <a:buNone/>
            </a:pPr>
            <a:r>
              <a:rPr lang="fr-FR" sz="2000" dirty="0" smtClean="0">
                <a:latin typeface="Times New Roman" pitchFamily="18" charset="0"/>
                <a:cs typeface="Times New Roman" pitchFamily="18" charset="0"/>
              </a:rPr>
              <a:t>                1- Historique de l’entreprise </a:t>
            </a:r>
          </a:p>
          <a:p>
            <a:pPr>
              <a:buNone/>
            </a:pPr>
            <a:r>
              <a:rPr lang="fr-FR" sz="2000" dirty="0" smtClean="0">
                <a:latin typeface="Times New Roman" pitchFamily="18" charset="0"/>
                <a:cs typeface="Times New Roman" pitchFamily="18" charset="0"/>
              </a:rPr>
              <a:t>                2- L’entreprise aujourd’hui. </a:t>
            </a:r>
          </a:p>
          <a:p>
            <a:pPr>
              <a:buNone/>
            </a:pPr>
            <a:r>
              <a:rPr lang="fr-FR" sz="2000" dirty="0" smtClean="0">
                <a:latin typeface="Times New Roman" pitchFamily="18" charset="0"/>
                <a:cs typeface="Times New Roman" pitchFamily="18" charset="0"/>
              </a:rPr>
              <a:t>      </a:t>
            </a:r>
            <a:r>
              <a:rPr lang="fr-FR" sz="2000" b="1" dirty="0" smtClean="0">
                <a:latin typeface="Times New Roman" pitchFamily="18" charset="0"/>
                <a:cs typeface="Times New Roman" pitchFamily="18" charset="0"/>
              </a:rPr>
              <a:t>II-</a:t>
            </a:r>
            <a:r>
              <a:rPr lang="fr-FR" sz="2000" dirty="0" smtClean="0">
                <a:latin typeface="Times New Roman" pitchFamily="18" charset="0"/>
                <a:cs typeface="Times New Roman" pitchFamily="18" charset="0"/>
              </a:rPr>
              <a:t> Le cadre du stage : </a:t>
            </a:r>
          </a:p>
          <a:p>
            <a:pPr>
              <a:buNone/>
            </a:pPr>
            <a:r>
              <a:rPr lang="fr-FR" sz="2000" dirty="0" smtClean="0">
                <a:latin typeface="Times New Roman" pitchFamily="18" charset="0"/>
                <a:cs typeface="Times New Roman" pitchFamily="18" charset="0"/>
              </a:rPr>
              <a:t>                1- Description de la structure sociale. </a:t>
            </a:r>
          </a:p>
          <a:p>
            <a:pPr>
              <a:buNone/>
            </a:pPr>
            <a:r>
              <a:rPr lang="fr-FR" sz="2000" dirty="0" smtClean="0">
                <a:latin typeface="Times New Roman" pitchFamily="18" charset="0"/>
                <a:cs typeface="Times New Roman" pitchFamily="18" charset="0"/>
              </a:rPr>
              <a:t>                2- Fonctionnement. </a:t>
            </a:r>
          </a:p>
          <a:p>
            <a:pPr>
              <a:buNone/>
            </a:pPr>
            <a:r>
              <a:rPr lang="fr-FR" sz="2000" b="1" dirty="0" smtClean="0">
                <a:latin typeface="Times New Roman" pitchFamily="18" charset="0"/>
                <a:cs typeface="Times New Roman" pitchFamily="18" charset="0"/>
              </a:rPr>
              <a:t>      III-</a:t>
            </a:r>
            <a:r>
              <a:rPr lang="fr-FR" sz="2000" dirty="0" smtClean="0">
                <a:latin typeface="Times New Roman" pitchFamily="18" charset="0"/>
                <a:cs typeface="Times New Roman" pitchFamily="18" charset="0"/>
              </a:rPr>
              <a:t> Les travaux effectués et les apports du stage :</a:t>
            </a:r>
          </a:p>
          <a:p>
            <a:pPr>
              <a:buNone/>
            </a:pPr>
            <a:r>
              <a:rPr lang="fr-FR" sz="2000" dirty="0" smtClean="0">
                <a:latin typeface="Times New Roman" pitchFamily="18" charset="0"/>
                <a:cs typeface="Times New Roman" pitchFamily="18" charset="0"/>
              </a:rPr>
              <a:t>          A- Les travaux effectués. </a:t>
            </a:r>
          </a:p>
          <a:p>
            <a:pPr>
              <a:buNone/>
            </a:pPr>
            <a:r>
              <a:rPr lang="fr-FR" sz="2000" dirty="0" smtClean="0">
                <a:latin typeface="Times New Roman" pitchFamily="18" charset="0"/>
                <a:cs typeface="Times New Roman" pitchFamily="18" charset="0"/>
              </a:rPr>
              <a:t>               1- Les outils mis a vous disposition. </a:t>
            </a:r>
          </a:p>
          <a:p>
            <a:pPr>
              <a:buNone/>
            </a:pPr>
            <a:r>
              <a:rPr lang="fr-FR" sz="2000" dirty="0" smtClean="0">
                <a:latin typeface="Times New Roman" pitchFamily="18" charset="0"/>
                <a:cs typeface="Times New Roman" pitchFamily="18" charset="0"/>
              </a:rPr>
              <a:t>               2- Les missions du poste occupé. </a:t>
            </a:r>
          </a:p>
          <a:p>
            <a:pPr>
              <a:buNone/>
            </a:pPr>
            <a:r>
              <a:rPr lang="fr-FR" sz="2000" dirty="0" smtClean="0">
                <a:latin typeface="Times New Roman" pitchFamily="18" charset="0"/>
                <a:cs typeface="Times New Roman" pitchFamily="18" charset="0"/>
              </a:rPr>
              <a:t>               3- Les taches périphériques. B- Les apports du stage. </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5929354"/>
          </a:xfrm>
        </p:spPr>
        <p:txBody>
          <a:bodyPr>
            <a:normAutofit/>
          </a:bodyPr>
          <a:lstStyle/>
          <a:p>
            <a:pPr>
              <a:buNone/>
            </a:pPr>
            <a:r>
              <a:rPr lang="fr-FR" sz="2000" b="1"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a:t>
            </a:r>
            <a:r>
              <a:rPr lang="fr-FR" sz="2000" b="1" dirty="0" smtClean="0">
                <a:latin typeface="Times New Roman" pitchFamily="18" charset="0"/>
                <a:cs typeface="Times New Roman" pitchFamily="18" charset="0"/>
              </a:rPr>
              <a:t>Conclusion :</a:t>
            </a:r>
          </a:p>
          <a:p>
            <a:pPr>
              <a:buNone/>
            </a:pPr>
            <a:r>
              <a:rPr lang="fr-FR" sz="2000" b="1"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 Donner votre avis général sur le poste les missions et l’entreprise. </a:t>
            </a:r>
          </a:p>
          <a:p>
            <a:pPr>
              <a:buNone/>
            </a:pPr>
            <a:r>
              <a:rPr lang="fr-FR" sz="2000" dirty="0" smtClean="0">
                <a:latin typeface="Times New Roman" pitchFamily="18" charset="0"/>
                <a:cs typeface="Times New Roman" pitchFamily="18" charset="0"/>
              </a:rPr>
              <a:t>            - Répondre à la problématique (si vous en avez une dans votre introduction). </a:t>
            </a:r>
          </a:p>
          <a:p>
            <a:pPr>
              <a:buNone/>
            </a:pPr>
            <a:r>
              <a:rPr lang="fr-FR" sz="2000" dirty="0" smtClean="0">
                <a:latin typeface="Times New Roman" pitchFamily="18" charset="0"/>
                <a:cs typeface="Times New Roman" pitchFamily="18" charset="0"/>
              </a:rPr>
              <a:t>            - Tenter d’apporter une ouverture intéressante sur le travail. </a:t>
            </a:r>
          </a:p>
          <a:p>
            <a:pPr>
              <a:buNone/>
            </a:pPr>
            <a:r>
              <a:rPr lang="fr-FR" sz="2000" dirty="0" smtClean="0">
                <a:latin typeface="Times New Roman" pitchFamily="18" charset="0"/>
                <a:cs typeface="Times New Roman" pitchFamily="18" charset="0"/>
              </a:rPr>
              <a:t>         -</a:t>
            </a:r>
            <a:r>
              <a:rPr lang="fr-FR" sz="2000" b="1" dirty="0" smtClean="0">
                <a:latin typeface="Times New Roman" pitchFamily="18" charset="0"/>
                <a:cs typeface="Times New Roman" pitchFamily="18" charset="0"/>
              </a:rPr>
              <a:t> Bibliographie :</a:t>
            </a:r>
          </a:p>
          <a:p>
            <a:pPr>
              <a:buNone/>
            </a:pPr>
            <a:r>
              <a:rPr lang="fr-FR" sz="2000" b="1"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 - Doit être complète et respecter les règles de votre style de citation. </a:t>
            </a:r>
          </a:p>
          <a:p>
            <a:pPr>
              <a:buNone/>
            </a:pPr>
            <a:r>
              <a:rPr lang="fr-FR" sz="2000" dirty="0" smtClean="0">
                <a:latin typeface="Times New Roman" pitchFamily="18" charset="0"/>
                <a:cs typeface="Times New Roman" pitchFamily="18" charset="0"/>
              </a:rPr>
              <a:t>         -</a:t>
            </a:r>
            <a:r>
              <a:rPr lang="fr-FR" sz="2000" b="1" dirty="0" smtClean="0">
                <a:latin typeface="Times New Roman" pitchFamily="18" charset="0"/>
                <a:cs typeface="Times New Roman" pitchFamily="18" charset="0"/>
              </a:rPr>
              <a:t> Annexes :</a:t>
            </a:r>
          </a:p>
          <a:p>
            <a:pPr>
              <a:buNone/>
            </a:pPr>
            <a:r>
              <a:rPr lang="fr-FR" sz="2000" b="1"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 Il faut mettre tous les documents mentionnés ou utilisés dans vos annexes pour que le lecteur puisse s’y référer. </a:t>
            </a:r>
          </a:p>
          <a:p>
            <a:pPr>
              <a:buNone/>
            </a:pPr>
            <a:endParaRPr lang="fr-FR"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54032"/>
          </a:xfrm>
        </p:spPr>
        <p:txBody>
          <a:bodyPr>
            <a:normAutofit fontScale="90000"/>
          </a:bodyPr>
          <a:lstStyle/>
          <a:p>
            <a:r>
              <a:rPr lang="fr-FR" sz="2400" b="1" dirty="0" smtClean="0">
                <a:latin typeface="Times New Roman" pitchFamily="18" charset="0"/>
                <a:cs typeface="Times New Roman" pitchFamily="18" charset="0"/>
              </a:rPr>
              <a:t>Cour n° 5</a:t>
            </a:r>
            <a:br>
              <a:rPr lang="fr-FR" sz="2400" b="1" dirty="0" smtClean="0">
                <a:latin typeface="Times New Roman" pitchFamily="18" charset="0"/>
                <a:cs typeface="Times New Roman" pitchFamily="18" charset="0"/>
              </a:rPr>
            </a:br>
            <a:r>
              <a:rPr lang="fr-FR" sz="2400" b="1" dirty="0" smtClean="0">
                <a:solidFill>
                  <a:srgbClr val="FF0000"/>
                </a:solidFill>
                <a:latin typeface="Times New Roman" pitchFamily="18" charset="0"/>
                <a:cs typeface="Times New Roman" pitchFamily="18" charset="0"/>
              </a:rPr>
              <a:t>Communication</a:t>
            </a:r>
            <a:endParaRPr lang="fr-FR" sz="2400" b="1" dirty="0">
              <a:solidFill>
                <a:srgbClr val="FF0000"/>
              </a:solidFill>
              <a:latin typeface="Times New Roman" pitchFamily="18" charset="0"/>
              <a:cs typeface="Times New Roman" pitchFamily="18" charset="0"/>
            </a:endParaRPr>
          </a:p>
        </p:txBody>
      </p:sp>
      <p:sp>
        <p:nvSpPr>
          <p:cNvPr id="3" name="Espace réservé du contenu 2"/>
          <p:cNvSpPr>
            <a:spLocks noGrp="1"/>
          </p:cNvSpPr>
          <p:nvPr>
            <p:ph idx="1"/>
          </p:nvPr>
        </p:nvSpPr>
        <p:spPr>
          <a:xfrm>
            <a:off x="457200" y="1000108"/>
            <a:ext cx="8229600" cy="5126055"/>
          </a:xfrm>
        </p:spPr>
        <p:txBody>
          <a:bodyPr>
            <a:normAutofit lnSpcReduction="10000"/>
          </a:bodyPr>
          <a:lstStyle/>
          <a:p>
            <a:pPr>
              <a:buNone/>
            </a:pPr>
            <a:r>
              <a:rPr lang="fr-FR" sz="2000" b="1" dirty="0" smtClean="0">
                <a:latin typeface="Times New Roman" pitchFamily="18" charset="0"/>
                <a:cs typeface="Times New Roman" pitchFamily="18" charset="0"/>
              </a:rPr>
              <a:t>1- Définition de la communication</a:t>
            </a:r>
            <a:r>
              <a:rPr lang="fr-FR" sz="2000" b="1" dirty="0" smtClean="0">
                <a:latin typeface="Times New Roman" pitchFamily="18" charset="0"/>
                <a:cs typeface="Times New Roman" pitchFamily="18" charset="0"/>
              </a:rPr>
              <a:t>:</a:t>
            </a:r>
          </a:p>
          <a:p>
            <a:pPr>
              <a:buNone/>
            </a:pPr>
            <a:r>
              <a:rPr lang="fr-FR" sz="2000" dirty="0" smtClean="0">
                <a:latin typeface="Times New Roman" pitchFamily="18" charset="0"/>
                <a:cs typeface="Times New Roman" pitchFamily="18" charset="0"/>
              </a:rPr>
              <a:t>1</a:t>
            </a:r>
            <a:r>
              <a:rPr lang="fr-FR" sz="2000" dirty="0" smtClean="0"/>
              <a:t>- </a:t>
            </a:r>
            <a:r>
              <a:rPr lang="fr-FR" sz="2000" dirty="0" smtClean="0">
                <a:latin typeface="Times New Roman" pitchFamily="18" charset="0"/>
                <a:cs typeface="Times New Roman" pitchFamily="18" charset="0"/>
              </a:rPr>
              <a:t>Définition de la communication: </a:t>
            </a:r>
            <a:endParaRPr lang="fr-FR" sz="2000" dirty="0" smtClean="0">
              <a:latin typeface="Times New Roman" pitchFamily="18" charset="0"/>
              <a:cs typeface="Times New Roman" pitchFamily="18" charset="0"/>
            </a:endParaRPr>
          </a:p>
          <a:p>
            <a:pPr>
              <a:buNone/>
            </a:pP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             Communication </a:t>
            </a:r>
            <a:r>
              <a:rPr lang="fr-FR" sz="2000" dirty="0" smtClean="0">
                <a:latin typeface="Times New Roman" pitchFamily="18" charset="0"/>
                <a:cs typeface="Times New Roman" pitchFamily="18" charset="0"/>
              </a:rPr>
              <a:t>est </a:t>
            </a:r>
            <a:r>
              <a:rPr lang="fr-FR" sz="2000" dirty="0" smtClean="0">
                <a:solidFill>
                  <a:srgbClr val="FF0000"/>
                </a:solidFill>
                <a:latin typeface="Times New Roman" pitchFamily="18" charset="0"/>
                <a:cs typeface="Times New Roman" pitchFamily="18" charset="0"/>
              </a:rPr>
              <a:t>l’action</a:t>
            </a:r>
            <a:r>
              <a:rPr lang="fr-FR" sz="2000" dirty="0" smtClean="0">
                <a:latin typeface="Times New Roman" pitchFamily="18" charset="0"/>
                <a:cs typeface="Times New Roman" pitchFamily="18" charset="0"/>
              </a:rPr>
              <a:t> de </a:t>
            </a:r>
            <a:r>
              <a:rPr lang="fr-FR" sz="2000" dirty="0" smtClean="0">
                <a:solidFill>
                  <a:srgbClr val="FF0000"/>
                </a:solidFill>
                <a:latin typeface="Times New Roman" pitchFamily="18" charset="0"/>
                <a:cs typeface="Times New Roman" pitchFamily="18" charset="0"/>
              </a:rPr>
              <a:t>communiquer</a:t>
            </a:r>
            <a:r>
              <a:rPr lang="fr-FR" sz="2000" dirty="0" smtClean="0">
                <a:latin typeface="Times New Roman" pitchFamily="18" charset="0"/>
                <a:cs typeface="Times New Roman" pitchFamily="18" charset="0"/>
              </a:rPr>
              <a:t>, de </a:t>
            </a:r>
            <a:r>
              <a:rPr lang="fr-FR" sz="2000" dirty="0" smtClean="0">
                <a:solidFill>
                  <a:srgbClr val="FF0000"/>
                </a:solidFill>
                <a:latin typeface="Times New Roman" pitchFamily="18" charset="0"/>
                <a:cs typeface="Times New Roman" pitchFamily="18" charset="0"/>
              </a:rPr>
              <a:t>transmettre</a:t>
            </a:r>
            <a:r>
              <a:rPr lang="fr-FR" sz="2000" dirty="0" smtClean="0">
                <a:latin typeface="Times New Roman" pitchFamily="18" charset="0"/>
                <a:cs typeface="Times New Roman" pitchFamily="18" charset="0"/>
              </a:rPr>
              <a:t> des </a:t>
            </a:r>
            <a:r>
              <a:rPr lang="fr-FR" sz="2000" dirty="0" smtClean="0">
                <a:solidFill>
                  <a:srgbClr val="FF0000"/>
                </a:solidFill>
                <a:latin typeface="Times New Roman" pitchFamily="18" charset="0"/>
                <a:cs typeface="Times New Roman" pitchFamily="18" charset="0"/>
              </a:rPr>
              <a:t>informations</a:t>
            </a:r>
            <a:r>
              <a:rPr lang="fr-FR" sz="2000" dirty="0" smtClean="0">
                <a:latin typeface="Times New Roman" pitchFamily="18" charset="0"/>
                <a:cs typeface="Times New Roman" pitchFamily="18" charset="0"/>
              </a:rPr>
              <a:t> ou des </a:t>
            </a:r>
            <a:r>
              <a:rPr lang="fr-FR" sz="2000" dirty="0" smtClean="0">
                <a:solidFill>
                  <a:srgbClr val="FF0000"/>
                </a:solidFill>
                <a:latin typeface="Times New Roman" pitchFamily="18" charset="0"/>
                <a:cs typeface="Times New Roman" pitchFamily="18" charset="0"/>
              </a:rPr>
              <a:t>connaissances</a:t>
            </a:r>
            <a:r>
              <a:rPr lang="fr-FR" sz="2000" dirty="0" smtClean="0">
                <a:latin typeface="Times New Roman" pitchFamily="18" charset="0"/>
                <a:cs typeface="Times New Roman" pitchFamily="18" charset="0"/>
              </a:rPr>
              <a:t> à quelqu’un ou, s’il y a échange de les mettre en commun. </a:t>
            </a:r>
            <a:endParaRPr lang="fr-FR" sz="2000" dirty="0" smtClean="0">
              <a:latin typeface="Times New Roman" pitchFamily="18" charset="0"/>
              <a:cs typeface="Times New Roman" pitchFamily="18" charset="0"/>
            </a:endParaRPr>
          </a:p>
          <a:p>
            <a:pPr>
              <a:buNone/>
            </a:pP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          Ex </a:t>
            </a:r>
            <a:r>
              <a:rPr lang="fr-FR" sz="2000" dirty="0" smtClean="0">
                <a:latin typeface="Times New Roman" pitchFamily="18" charset="0"/>
                <a:cs typeface="Times New Roman" pitchFamily="18" charset="0"/>
              </a:rPr>
              <a:t>: le dialogue. </a:t>
            </a:r>
            <a:endParaRPr lang="fr-FR" sz="2000" dirty="0" smtClean="0">
              <a:latin typeface="Times New Roman" pitchFamily="18" charset="0"/>
              <a:cs typeface="Times New Roman" pitchFamily="18" charset="0"/>
            </a:endParaRPr>
          </a:p>
          <a:p>
            <a:pPr>
              <a:buNone/>
            </a:pPr>
            <a:r>
              <a:rPr lang="fr-FR" sz="2000" b="1" dirty="0" smtClean="0">
                <a:latin typeface="Times New Roman" pitchFamily="18" charset="0"/>
                <a:cs typeface="Times New Roman" pitchFamily="18" charset="0"/>
              </a:rPr>
              <a:t>2-</a:t>
            </a: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Les différents types de communication : </a:t>
            </a:r>
            <a:endParaRPr lang="fr-FR" sz="2000" dirty="0" smtClean="0">
              <a:latin typeface="Times New Roman" pitchFamily="18" charset="0"/>
              <a:cs typeface="Times New Roman" pitchFamily="18" charset="0"/>
            </a:endParaRPr>
          </a:p>
          <a:p>
            <a:pPr>
              <a:buNone/>
            </a:pP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          a - </a:t>
            </a:r>
            <a:r>
              <a:rPr lang="fr-FR" sz="2000" dirty="0" smtClean="0">
                <a:latin typeface="Times New Roman" pitchFamily="18" charset="0"/>
                <a:cs typeface="Times New Roman" pitchFamily="18" charset="0"/>
              </a:rPr>
              <a:t>La communication </a:t>
            </a:r>
            <a:r>
              <a:rPr lang="fr-FR" sz="2000" dirty="0" smtClean="0">
                <a:solidFill>
                  <a:srgbClr val="FF0000"/>
                </a:solidFill>
                <a:latin typeface="Times New Roman" pitchFamily="18" charset="0"/>
                <a:cs typeface="Times New Roman" pitchFamily="18" charset="0"/>
              </a:rPr>
              <a:t>interpersonnelle</a:t>
            </a:r>
            <a:r>
              <a:rPr lang="fr-FR" sz="2000" dirty="0" smtClean="0">
                <a:latin typeface="Times New Roman" pitchFamily="18" charset="0"/>
                <a:cs typeface="Times New Roman" pitchFamily="18" charset="0"/>
              </a:rPr>
              <a:t> qui met en relation deux individus</a:t>
            </a:r>
            <a:r>
              <a:rPr lang="fr-FR" sz="2000" dirty="0" smtClean="0">
                <a:latin typeface="Times New Roman" pitchFamily="18" charset="0"/>
                <a:cs typeface="Times New Roman" pitchFamily="18" charset="0"/>
              </a:rPr>
              <a:t>.</a:t>
            </a:r>
          </a:p>
          <a:p>
            <a:pPr>
              <a:buNone/>
            </a:pP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          b - </a:t>
            </a:r>
            <a:r>
              <a:rPr lang="fr-FR" sz="2000" dirty="0" smtClean="0">
                <a:latin typeface="Times New Roman" pitchFamily="18" charset="0"/>
                <a:cs typeface="Times New Roman" pitchFamily="18" charset="0"/>
              </a:rPr>
              <a:t>La communication de </a:t>
            </a:r>
            <a:r>
              <a:rPr lang="fr-FR" sz="2000" dirty="0" smtClean="0">
                <a:solidFill>
                  <a:srgbClr val="FF0000"/>
                </a:solidFill>
                <a:latin typeface="Times New Roman" pitchFamily="18" charset="0"/>
                <a:cs typeface="Times New Roman" pitchFamily="18" charset="0"/>
              </a:rPr>
              <a:t>groupe</a:t>
            </a:r>
            <a:r>
              <a:rPr lang="fr-FR" sz="2000" dirty="0" smtClean="0">
                <a:latin typeface="Times New Roman" pitchFamily="18" charset="0"/>
                <a:cs typeface="Times New Roman" pitchFamily="18" charset="0"/>
              </a:rPr>
              <a:t> qui met en relation plusieurs individus. </a:t>
            </a:r>
            <a:endParaRPr lang="fr-FR" sz="2000" dirty="0" smtClean="0">
              <a:latin typeface="Times New Roman" pitchFamily="18" charset="0"/>
              <a:cs typeface="Times New Roman" pitchFamily="18" charset="0"/>
            </a:endParaRPr>
          </a:p>
          <a:p>
            <a:pPr>
              <a:buNone/>
            </a:pP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          c - </a:t>
            </a:r>
            <a:r>
              <a:rPr lang="fr-FR" sz="2000" dirty="0" smtClean="0">
                <a:latin typeface="Times New Roman" pitchFamily="18" charset="0"/>
                <a:cs typeface="Times New Roman" pitchFamily="18" charset="0"/>
              </a:rPr>
              <a:t>La communication de </a:t>
            </a:r>
            <a:r>
              <a:rPr lang="fr-FR" sz="2000" dirty="0" smtClean="0">
                <a:solidFill>
                  <a:srgbClr val="FF0000"/>
                </a:solidFill>
                <a:latin typeface="Times New Roman" pitchFamily="18" charset="0"/>
                <a:cs typeface="Times New Roman" pitchFamily="18" charset="0"/>
              </a:rPr>
              <a:t>masse</a:t>
            </a:r>
            <a:r>
              <a:rPr lang="fr-FR" sz="2000" dirty="0" smtClean="0">
                <a:latin typeface="Times New Roman" pitchFamily="18" charset="0"/>
                <a:cs typeface="Times New Roman" pitchFamily="18" charset="0"/>
              </a:rPr>
              <a:t> qui est un ensemble de techniques qui permettent de mettre à la disposition d’un vaste public toutes sortes de messages. </a:t>
            </a:r>
            <a:endParaRPr lang="fr-FR" sz="2000" dirty="0" smtClean="0">
              <a:latin typeface="Times New Roman" pitchFamily="18" charset="0"/>
              <a:cs typeface="Times New Roman" pitchFamily="18" charset="0"/>
            </a:endParaRPr>
          </a:p>
          <a:p>
            <a:pPr>
              <a:buNone/>
            </a:pP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         Ex:- </a:t>
            </a:r>
            <a:r>
              <a:rPr lang="fr-FR" sz="2000" dirty="0" smtClean="0">
                <a:latin typeface="Times New Roman" pitchFamily="18" charset="0"/>
                <a:cs typeface="Times New Roman" pitchFamily="18" charset="0"/>
              </a:rPr>
              <a:t>Communication de masse : Communication par le biais de la presse, de la radio, de la télévision, tec… </a:t>
            </a:r>
            <a:r>
              <a:rPr lang="fr-FR" sz="2000" b="1" dirty="0" smtClean="0">
                <a:latin typeface="Times New Roman" pitchFamily="18" charset="0"/>
                <a:cs typeface="Times New Roman" pitchFamily="18" charset="0"/>
              </a:rPr>
              <a:t> </a:t>
            </a:r>
            <a:endParaRPr lang="fr-FR" sz="2000" b="1"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42852"/>
            <a:ext cx="8229600" cy="714380"/>
          </a:xfrm>
        </p:spPr>
        <p:txBody>
          <a:bodyPr>
            <a:normAutofit fontScale="90000"/>
          </a:bodyPr>
          <a:lstStyle/>
          <a:p>
            <a:r>
              <a:rPr lang="fr-FR" sz="2400" b="1" dirty="0" smtClean="0">
                <a:latin typeface="Times New Roman" pitchFamily="18" charset="0"/>
                <a:cs typeface="Times New Roman" pitchFamily="18" charset="0"/>
              </a:rPr>
              <a:t>Cour n° 1 </a:t>
            </a:r>
            <a:br>
              <a:rPr lang="fr-FR" sz="2400" b="1" dirty="0" smtClean="0">
                <a:latin typeface="Times New Roman" pitchFamily="18" charset="0"/>
                <a:cs typeface="Times New Roman" pitchFamily="18" charset="0"/>
              </a:rPr>
            </a:br>
            <a:r>
              <a:rPr lang="fr-FR" sz="2400" b="1" dirty="0" smtClean="0">
                <a:latin typeface="Times New Roman" pitchFamily="18" charset="0"/>
                <a:cs typeface="Times New Roman" pitchFamily="18" charset="0"/>
              </a:rPr>
              <a:t> </a:t>
            </a:r>
            <a:r>
              <a:rPr lang="fr-FR" sz="2400" b="1" dirty="0" smtClean="0">
                <a:solidFill>
                  <a:srgbClr val="FF0000"/>
                </a:solidFill>
                <a:latin typeface="Times New Roman" pitchFamily="18" charset="0"/>
                <a:cs typeface="Times New Roman" pitchFamily="18" charset="0"/>
              </a:rPr>
              <a:t>La prise de notes</a:t>
            </a:r>
            <a:endParaRPr lang="fr-FR" sz="2400" b="1" dirty="0">
              <a:solidFill>
                <a:srgbClr val="FF0000"/>
              </a:solidFill>
            </a:endParaRPr>
          </a:p>
        </p:txBody>
      </p:sp>
      <p:sp>
        <p:nvSpPr>
          <p:cNvPr id="3" name="Espace réservé du contenu 2"/>
          <p:cNvSpPr>
            <a:spLocks noGrp="1"/>
          </p:cNvSpPr>
          <p:nvPr>
            <p:ph idx="1"/>
          </p:nvPr>
        </p:nvSpPr>
        <p:spPr>
          <a:xfrm>
            <a:off x="457200" y="857232"/>
            <a:ext cx="8229600" cy="5643602"/>
          </a:xfrm>
        </p:spPr>
        <p:txBody>
          <a:bodyPr>
            <a:normAutofit fontScale="32500" lnSpcReduction="20000"/>
          </a:bodyPr>
          <a:lstStyle/>
          <a:p>
            <a:pPr>
              <a:buNone/>
            </a:pPr>
            <a:r>
              <a:rPr lang="fr-FR" dirty="0" smtClean="0">
                <a:latin typeface="Times New Roman" pitchFamily="18" charset="0"/>
                <a:cs typeface="Times New Roman" pitchFamily="18" charset="0"/>
              </a:rPr>
              <a:t>        </a:t>
            </a:r>
            <a:r>
              <a:rPr lang="fr-FR" sz="6200" dirty="0" smtClean="0">
                <a:latin typeface="Times New Roman" pitchFamily="18" charset="0"/>
                <a:cs typeface="Times New Roman" pitchFamily="18" charset="0"/>
              </a:rPr>
              <a:t>1- </a:t>
            </a:r>
            <a:r>
              <a:rPr lang="fr-FR" sz="6200" b="1" u="sng" dirty="0" smtClean="0">
                <a:solidFill>
                  <a:srgbClr val="FF0000"/>
                </a:solidFill>
                <a:latin typeface="Times New Roman" pitchFamily="18" charset="0"/>
                <a:cs typeface="Times New Roman" pitchFamily="18" charset="0"/>
              </a:rPr>
              <a:t>Définition</a:t>
            </a:r>
            <a:r>
              <a:rPr lang="fr-FR" sz="6200" b="1" dirty="0" smtClean="0">
                <a:latin typeface="Times New Roman" pitchFamily="18" charset="0"/>
                <a:cs typeface="Times New Roman" pitchFamily="18" charset="0"/>
              </a:rPr>
              <a:t> : </a:t>
            </a:r>
          </a:p>
          <a:p>
            <a:pPr>
              <a:buNone/>
            </a:pPr>
            <a:r>
              <a:rPr lang="fr-FR" sz="6200" dirty="0" smtClean="0">
                <a:latin typeface="Times New Roman" pitchFamily="18" charset="0"/>
                <a:cs typeface="Times New Roman" pitchFamily="18" charset="0"/>
              </a:rPr>
              <a:t>                 La prise de notes repose sur le principe d’écrire avec un maximum de rapidité. Il s’agit en fait de la transcription écrite résumée du langage parlée. </a:t>
            </a:r>
          </a:p>
          <a:p>
            <a:pPr>
              <a:buFontTx/>
              <a:buChar char="-"/>
            </a:pPr>
            <a:r>
              <a:rPr lang="fr-FR" sz="6200" dirty="0" smtClean="0">
                <a:latin typeface="Times New Roman" pitchFamily="18" charset="0"/>
                <a:cs typeface="Times New Roman" pitchFamily="18" charset="0"/>
              </a:rPr>
              <a:t>La prise de notes c’est la matière première pour la révision. </a:t>
            </a:r>
          </a:p>
          <a:p>
            <a:pPr>
              <a:buFontTx/>
              <a:buChar char="-"/>
            </a:pPr>
            <a:r>
              <a:rPr lang="fr-FR" sz="6200" dirty="0" smtClean="0">
                <a:latin typeface="Times New Roman" pitchFamily="18" charset="0"/>
                <a:cs typeface="Times New Roman" pitchFamily="18" charset="0"/>
              </a:rPr>
              <a:t>Une méthode efficace pour gagner du temps. </a:t>
            </a:r>
          </a:p>
          <a:p>
            <a:pPr>
              <a:buNone/>
            </a:pPr>
            <a:r>
              <a:rPr lang="fr-FR" sz="6200" dirty="0" smtClean="0">
                <a:latin typeface="Times New Roman" pitchFamily="18" charset="0"/>
                <a:cs typeface="Times New Roman" pitchFamily="18" charset="0"/>
              </a:rPr>
              <a:t>         2- </a:t>
            </a:r>
            <a:r>
              <a:rPr lang="fr-FR" sz="6200" b="1" u="sng" dirty="0" smtClean="0">
                <a:solidFill>
                  <a:srgbClr val="FF0000"/>
                </a:solidFill>
                <a:latin typeface="Times New Roman" pitchFamily="18" charset="0"/>
                <a:cs typeface="Times New Roman" pitchFamily="18" charset="0"/>
              </a:rPr>
              <a:t>Optimiser sa prise de notes</a:t>
            </a:r>
            <a:r>
              <a:rPr lang="fr-FR" sz="6200" b="1" dirty="0" smtClean="0">
                <a:latin typeface="Times New Roman" pitchFamily="18" charset="0"/>
                <a:cs typeface="Times New Roman" pitchFamily="18" charset="0"/>
              </a:rPr>
              <a:t> :</a:t>
            </a:r>
            <a:r>
              <a:rPr lang="fr-FR" sz="6200" dirty="0" smtClean="0">
                <a:latin typeface="Times New Roman" pitchFamily="18" charset="0"/>
                <a:cs typeface="Times New Roman" pitchFamily="18" charset="0"/>
              </a:rPr>
              <a:t>  </a:t>
            </a:r>
          </a:p>
          <a:p>
            <a:pPr algn="just">
              <a:buFont typeface="Wingdings" pitchFamily="2" charset="2"/>
              <a:buChar char="ü"/>
            </a:pPr>
            <a:r>
              <a:rPr lang="fr-FR" sz="6200" dirty="0" smtClean="0">
                <a:latin typeface="Times New Roman" pitchFamily="18" charset="0"/>
                <a:cs typeface="Times New Roman" pitchFamily="18" charset="0"/>
              </a:rPr>
              <a:t> Noter uniquement ce qui important. </a:t>
            </a:r>
          </a:p>
          <a:p>
            <a:pPr algn="just">
              <a:buFont typeface="Wingdings" pitchFamily="2" charset="2"/>
              <a:buChar char="ü"/>
            </a:pPr>
            <a:r>
              <a:rPr lang="fr-FR" sz="6200" dirty="0" smtClean="0">
                <a:latin typeface="Times New Roman" pitchFamily="18" charset="0"/>
                <a:cs typeface="Times New Roman" pitchFamily="18" charset="0"/>
              </a:rPr>
              <a:t> Simplifier les phrases et utiliser des abréviations compréhensibles. </a:t>
            </a:r>
          </a:p>
          <a:p>
            <a:pPr algn="just">
              <a:buFont typeface="Wingdings" pitchFamily="2" charset="2"/>
              <a:buChar char="ü"/>
            </a:pPr>
            <a:r>
              <a:rPr lang="fr-FR" sz="6200" dirty="0" smtClean="0">
                <a:latin typeface="Times New Roman" pitchFamily="18" charset="0"/>
                <a:cs typeface="Times New Roman" pitchFamily="18" charset="0"/>
              </a:rPr>
              <a:t>Organiser proprement ses mots avec date, matière, plan. </a:t>
            </a:r>
          </a:p>
          <a:p>
            <a:pPr algn="just">
              <a:buFont typeface="Wingdings" pitchFamily="2" charset="2"/>
              <a:buChar char="ü"/>
            </a:pPr>
            <a:r>
              <a:rPr lang="fr-FR" sz="6200" dirty="0" smtClean="0">
                <a:latin typeface="Times New Roman" pitchFamily="18" charset="0"/>
                <a:cs typeface="Times New Roman" pitchFamily="18" charset="0"/>
              </a:rPr>
              <a:t>Relire ses notes le soir même. </a:t>
            </a:r>
          </a:p>
          <a:p>
            <a:pPr algn="just">
              <a:buFont typeface="Wingdings" pitchFamily="2" charset="2"/>
              <a:buChar char="ü"/>
            </a:pPr>
            <a:r>
              <a:rPr lang="fr-FR" sz="6200" dirty="0" smtClean="0">
                <a:latin typeface="Times New Roman" pitchFamily="18" charset="0"/>
                <a:cs typeface="Times New Roman" pitchFamily="18" charset="0"/>
              </a:rPr>
              <a:t>Classé ses notes de manière à les retrouvé facilement. </a:t>
            </a:r>
          </a:p>
          <a:p>
            <a:pPr algn="just">
              <a:buNone/>
            </a:pPr>
            <a:r>
              <a:rPr lang="fr-FR" sz="6200" dirty="0" smtClean="0">
                <a:latin typeface="Times New Roman" pitchFamily="18" charset="0"/>
                <a:cs typeface="Times New Roman" pitchFamily="18" charset="0"/>
              </a:rPr>
              <a:t>              </a:t>
            </a:r>
            <a:r>
              <a:rPr lang="fr-FR" sz="6200" b="1" dirty="0" smtClean="0">
                <a:solidFill>
                  <a:srgbClr val="FF0000"/>
                </a:solidFill>
                <a:latin typeface="Times New Roman" pitchFamily="18" charset="0"/>
                <a:cs typeface="Times New Roman" pitchFamily="18" charset="0"/>
              </a:rPr>
              <a:t>Pour quoi prendre des notes?</a:t>
            </a:r>
          </a:p>
          <a:p>
            <a:pPr>
              <a:buNone/>
            </a:pPr>
            <a:r>
              <a:rPr lang="fr-FR" sz="6200" dirty="0" smtClean="0">
                <a:latin typeface="Times New Roman" pitchFamily="18" charset="0"/>
                <a:cs typeface="Times New Roman" pitchFamily="18" charset="0"/>
              </a:rPr>
              <a:t>            On prend notes pour : </a:t>
            </a:r>
          </a:p>
          <a:p>
            <a:pPr>
              <a:buFont typeface="Wingdings" pitchFamily="2" charset="2"/>
              <a:buChar char="§"/>
            </a:pPr>
            <a:r>
              <a:rPr lang="fr-FR" sz="6200" dirty="0" smtClean="0">
                <a:latin typeface="Times New Roman" pitchFamily="18" charset="0"/>
                <a:cs typeface="Times New Roman" pitchFamily="18" charset="0"/>
              </a:rPr>
              <a:t>Mieux suivre ses cours. </a:t>
            </a:r>
          </a:p>
          <a:p>
            <a:pPr>
              <a:buFont typeface="Wingdings" pitchFamily="2" charset="2"/>
              <a:buChar char="§"/>
            </a:pPr>
            <a:r>
              <a:rPr lang="fr-FR" sz="6200" dirty="0" smtClean="0">
                <a:latin typeface="Times New Roman" pitchFamily="18" charset="0"/>
                <a:cs typeface="Times New Roman" pitchFamily="18" charset="0"/>
              </a:rPr>
              <a:t> Préparer ses ex examens. </a:t>
            </a:r>
          </a:p>
          <a:p>
            <a:pPr>
              <a:buFont typeface="Wingdings" pitchFamily="2" charset="2"/>
              <a:buChar char="§"/>
            </a:pPr>
            <a:r>
              <a:rPr lang="fr-FR" sz="6200" dirty="0" smtClean="0">
                <a:latin typeface="Times New Roman" pitchFamily="18" charset="0"/>
                <a:cs typeface="Times New Roman" pitchFamily="18" charset="0"/>
              </a:rPr>
              <a:t> Préparer une présentation. </a:t>
            </a:r>
          </a:p>
          <a:p>
            <a:pPr>
              <a:buFont typeface="Wingdings" pitchFamily="2" charset="2"/>
              <a:buChar char="§"/>
            </a:pPr>
            <a:r>
              <a:rPr lang="fr-FR" sz="6200" dirty="0" smtClean="0">
                <a:latin typeface="Times New Roman" pitchFamily="18" charset="0"/>
                <a:cs typeface="Times New Roman" pitchFamily="18" charset="0"/>
              </a:rPr>
              <a:t> Compléter une recherche.                                                                                                                        </a:t>
            </a:r>
            <a:r>
              <a:rPr lang="fr-FR" dirty="0" smtClean="0">
                <a:latin typeface="Times New Roman" pitchFamily="18" charset="0"/>
                <a:cs typeface="Times New Roman" pitchFamily="18" charset="0"/>
              </a:rPr>
              <a:t>	</a:t>
            </a:r>
          </a:p>
          <a:p>
            <a:pPr>
              <a:buNone/>
            </a:pPr>
            <a:endParaRPr lang="fr-FR"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5697559"/>
          </a:xfrm>
        </p:spPr>
        <p:txBody>
          <a:bodyPr>
            <a:normAutofit/>
          </a:bodyPr>
          <a:lstStyle/>
          <a:p>
            <a:pPr>
              <a:buNone/>
            </a:pPr>
            <a:r>
              <a:rPr lang="fr-FR" sz="2000" dirty="0" smtClean="0">
                <a:latin typeface="Times New Roman" pitchFamily="18" charset="0"/>
                <a:cs typeface="Times New Roman" pitchFamily="18" charset="0"/>
              </a:rPr>
              <a:t>II- Les éléments de la communication : </a:t>
            </a:r>
            <a:endParaRPr lang="fr-FR" sz="2000" dirty="0" smtClean="0">
              <a:latin typeface="Times New Roman" pitchFamily="18" charset="0"/>
              <a:cs typeface="Times New Roman" pitchFamily="18" charset="0"/>
            </a:endParaRPr>
          </a:p>
          <a:p>
            <a:pPr>
              <a:buNone/>
            </a:pP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       - </a:t>
            </a:r>
            <a:r>
              <a:rPr lang="fr-FR" sz="2000" dirty="0" smtClean="0">
                <a:solidFill>
                  <a:srgbClr val="FF0000"/>
                </a:solidFill>
                <a:latin typeface="Times New Roman" pitchFamily="18" charset="0"/>
                <a:cs typeface="Times New Roman" pitchFamily="18" charset="0"/>
              </a:rPr>
              <a:t>L’émetteur</a:t>
            </a:r>
            <a:r>
              <a:rPr lang="fr-FR" sz="2000" dirty="0" smtClean="0">
                <a:latin typeface="Times New Roman" pitchFamily="18" charset="0"/>
                <a:cs typeface="Times New Roman" pitchFamily="18" charset="0"/>
              </a:rPr>
              <a:t> : Celui qui transmet un message. </a:t>
            </a:r>
            <a:r>
              <a:rPr lang="fr-FR" sz="2000" dirty="0" smtClean="0">
                <a:latin typeface="Times New Roman" pitchFamily="18" charset="0"/>
                <a:cs typeface="Times New Roman" pitchFamily="18" charset="0"/>
              </a:rPr>
              <a:t> </a:t>
            </a:r>
          </a:p>
          <a:p>
            <a:pPr>
              <a:buNone/>
            </a:pP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       - </a:t>
            </a:r>
            <a:r>
              <a:rPr lang="fr-FR" sz="2000" dirty="0" smtClean="0">
                <a:solidFill>
                  <a:srgbClr val="FF0000"/>
                </a:solidFill>
                <a:latin typeface="Times New Roman" pitchFamily="18" charset="0"/>
                <a:cs typeface="Times New Roman" pitchFamily="18" charset="0"/>
              </a:rPr>
              <a:t>Le récepteur </a:t>
            </a:r>
            <a:r>
              <a:rPr lang="fr-FR" sz="2000" dirty="0" smtClean="0">
                <a:latin typeface="Times New Roman" pitchFamily="18" charset="0"/>
                <a:cs typeface="Times New Roman" pitchFamily="18" charset="0"/>
              </a:rPr>
              <a:t>: Celui qui reçoit le message. </a:t>
            </a:r>
            <a:endParaRPr lang="fr-FR" sz="2000" dirty="0" smtClean="0">
              <a:latin typeface="Times New Roman" pitchFamily="18" charset="0"/>
              <a:cs typeface="Times New Roman" pitchFamily="18" charset="0"/>
            </a:endParaRPr>
          </a:p>
          <a:p>
            <a:pPr>
              <a:buNone/>
            </a:pP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       - </a:t>
            </a:r>
            <a:r>
              <a:rPr lang="fr-FR" sz="2000" dirty="0" smtClean="0">
                <a:solidFill>
                  <a:srgbClr val="FF0000"/>
                </a:solidFill>
                <a:latin typeface="Times New Roman" pitchFamily="18" charset="0"/>
                <a:cs typeface="Times New Roman" pitchFamily="18" charset="0"/>
              </a:rPr>
              <a:t>Le message </a:t>
            </a:r>
            <a:r>
              <a:rPr lang="fr-FR" sz="2000" dirty="0" smtClean="0">
                <a:latin typeface="Times New Roman" pitchFamily="18" charset="0"/>
                <a:cs typeface="Times New Roman" pitchFamily="18" charset="0"/>
              </a:rPr>
              <a:t>: C’est l’information transmise au cours d’une communication. </a:t>
            </a:r>
            <a:endParaRPr lang="fr-FR" sz="2000" dirty="0" smtClean="0">
              <a:latin typeface="Times New Roman" pitchFamily="18" charset="0"/>
              <a:cs typeface="Times New Roman" pitchFamily="18" charset="0"/>
            </a:endParaRPr>
          </a:p>
          <a:p>
            <a:pPr>
              <a:buNone/>
            </a:pP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       - </a:t>
            </a:r>
            <a:r>
              <a:rPr lang="fr-FR" sz="2000" dirty="0" smtClean="0">
                <a:solidFill>
                  <a:srgbClr val="FF0000"/>
                </a:solidFill>
                <a:latin typeface="Times New Roman" pitchFamily="18" charset="0"/>
                <a:cs typeface="Times New Roman" pitchFamily="18" charset="0"/>
              </a:rPr>
              <a:t>Le canal </a:t>
            </a:r>
            <a:r>
              <a:rPr lang="fr-FR" sz="2000" dirty="0" smtClean="0">
                <a:latin typeface="Times New Roman" pitchFamily="18" charset="0"/>
                <a:cs typeface="Times New Roman" pitchFamily="18" charset="0"/>
              </a:rPr>
              <a:t>: C’est le moyen utilisé par l’émetteur pour transmettre l’information (face à face, téléphone, courrier</a:t>
            </a:r>
            <a:r>
              <a:rPr lang="fr-FR" sz="2000" dirty="0" smtClean="0">
                <a:latin typeface="Times New Roman" pitchFamily="18" charset="0"/>
                <a:cs typeface="Times New Roman" pitchFamily="18" charset="0"/>
              </a:rPr>
              <a:t>….).</a:t>
            </a:r>
          </a:p>
          <a:p>
            <a:pPr>
              <a:buNone/>
            </a:pP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 </a:t>
            </a:r>
            <a:r>
              <a:rPr lang="fr-FR" sz="2000" dirty="0" err="1" smtClean="0">
                <a:solidFill>
                  <a:srgbClr val="FF0000"/>
                </a:solidFill>
                <a:latin typeface="Times New Roman" pitchFamily="18" charset="0"/>
                <a:cs typeface="Times New Roman" pitchFamily="18" charset="0"/>
              </a:rPr>
              <a:t>Feed</a:t>
            </a:r>
            <a:r>
              <a:rPr lang="fr-FR" sz="2000" dirty="0" smtClean="0">
                <a:solidFill>
                  <a:srgbClr val="FF0000"/>
                </a:solidFill>
                <a:latin typeface="Times New Roman" pitchFamily="18" charset="0"/>
                <a:cs typeface="Times New Roman" pitchFamily="18" charset="0"/>
              </a:rPr>
              <a:t> –back </a:t>
            </a:r>
            <a:r>
              <a:rPr lang="fr-FR" sz="2000" dirty="0" smtClean="0">
                <a:latin typeface="Times New Roman" pitchFamily="18" charset="0"/>
                <a:cs typeface="Times New Roman" pitchFamily="18" charset="0"/>
              </a:rPr>
              <a:t>: Le récepteur peut devenir émetteur en renvoyant un signal. C’est le </a:t>
            </a:r>
            <a:r>
              <a:rPr lang="fr-FR" sz="2000" dirty="0" err="1" smtClean="0">
                <a:latin typeface="Times New Roman" pitchFamily="18" charset="0"/>
                <a:cs typeface="Times New Roman" pitchFamily="18" charset="0"/>
              </a:rPr>
              <a:t>Feed</a:t>
            </a:r>
            <a:r>
              <a:rPr lang="fr-FR" sz="2000" dirty="0" smtClean="0">
                <a:latin typeface="Times New Roman" pitchFamily="18" charset="0"/>
                <a:cs typeface="Times New Roman" pitchFamily="18" charset="0"/>
              </a:rPr>
              <a:t> – back, un processus de régulation de la communication qui permet à l’émetteur originel de savoir si le récepteur a bien compris le message et de l’adapter en conséquence. </a:t>
            </a:r>
            <a:endParaRPr lang="fr-FR" sz="2000" dirty="0" smtClean="0">
              <a:latin typeface="Times New Roman" pitchFamily="18" charset="0"/>
              <a:cs typeface="Times New Roman" pitchFamily="18" charset="0"/>
            </a:endParaRPr>
          </a:p>
          <a:p>
            <a:pPr>
              <a:buNone/>
            </a:pP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       - </a:t>
            </a:r>
            <a:r>
              <a:rPr lang="fr-FR" sz="2000" dirty="0" smtClean="0">
                <a:solidFill>
                  <a:srgbClr val="FF0000"/>
                </a:solidFill>
                <a:latin typeface="Times New Roman" pitchFamily="18" charset="0"/>
                <a:cs typeface="Times New Roman" pitchFamily="18" charset="0"/>
              </a:rPr>
              <a:t>Le code </a:t>
            </a:r>
            <a:r>
              <a:rPr lang="fr-FR" sz="2000" dirty="0" smtClean="0">
                <a:latin typeface="Times New Roman" pitchFamily="18" charset="0"/>
                <a:cs typeface="Times New Roman" pitchFamily="18" charset="0"/>
              </a:rPr>
              <a:t>: le message est codé par l’émetteur et décodé par le récepteur, il faut connaitre le code pour comprendre le message. </a:t>
            </a:r>
            <a:endParaRPr lang="fr-FR" sz="20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Grp="1" noChangeAspect="1" noChangeArrowheads="1"/>
          </p:cNvPicPr>
          <p:nvPr>
            <p:ph idx="1"/>
          </p:nvPr>
        </p:nvPicPr>
        <p:blipFill>
          <a:blip r:embed="rId2"/>
          <a:srcRect/>
          <a:stretch>
            <a:fillRect/>
          </a:stretch>
        </p:blipFill>
        <p:spPr bwMode="auto">
          <a:xfrm>
            <a:off x="1310357" y="814495"/>
            <a:ext cx="6523286" cy="4854361"/>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57158" y="500042"/>
            <a:ext cx="8229600" cy="5668971"/>
          </a:xfrm>
        </p:spPr>
        <p:txBody>
          <a:bodyPr>
            <a:normAutofit/>
          </a:bodyPr>
          <a:lstStyle/>
          <a:p>
            <a:pPr>
              <a:buNone/>
            </a:pPr>
            <a:r>
              <a:rPr lang="fr-FR" sz="2000" dirty="0" smtClean="0">
                <a:latin typeface="Times New Roman" pitchFamily="18" charset="0"/>
                <a:cs typeface="Times New Roman" pitchFamily="18" charset="0"/>
              </a:rPr>
              <a:t>      </a:t>
            </a:r>
            <a:r>
              <a:rPr lang="fr-FR" sz="2000" b="1" dirty="0" smtClean="0">
                <a:latin typeface="Times New Roman" pitchFamily="18" charset="0"/>
                <a:cs typeface="Times New Roman" pitchFamily="18" charset="0"/>
              </a:rPr>
              <a:t>Définition </a:t>
            </a:r>
            <a:r>
              <a:rPr lang="fr-FR" sz="2000" b="1" dirty="0" smtClean="0">
                <a:latin typeface="Times New Roman" pitchFamily="18" charset="0"/>
                <a:cs typeface="Times New Roman" pitchFamily="18" charset="0"/>
              </a:rPr>
              <a:t>de la communication scientifique : </a:t>
            </a:r>
            <a:endParaRPr lang="fr-FR" sz="2000" b="1" dirty="0" smtClean="0">
              <a:latin typeface="Times New Roman" pitchFamily="18" charset="0"/>
              <a:cs typeface="Times New Roman" pitchFamily="18" charset="0"/>
            </a:endParaRPr>
          </a:p>
          <a:p>
            <a:pPr>
              <a:buNone/>
            </a:pP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             On </a:t>
            </a:r>
            <a:r>
              <a:rPr lang="fr-FR" sz="2000" dirty="0" smtClean="0">
                <a:latin typeface="Times New Roman" pitchFamily="18" charset="0"/>
                <a:cs typeface="Times New Roman" pitchFamily="18" charset="0"/>
              </a:rPr>
              <a:t>entend par la </a:t>
            </a:r>
            <a:r>
              <a:rPr lang="fr-FR" sz="2000" dirty="0" smtClean="0">
                <a:solidFill>
                  <a:srgbClr val="FF0000"/>
                </a:solidFill>
                <a:latin typeface="Times New Roman" pitchFamily="18" charset="0"/>
                <a:cs typeface="Times New Roman" pitchFamily="18" charset="0"/>
              </a:rPr>
              <a:t>communication scientifique </a:t>
            </a:r>
            <a:r>
              <a:rPr lang="fr-FR" sz="2000" dirty="0" smtClean="0">
                <a:latin typeface="Times New Roman" pitchFamily="18" charset="0"/>
                <a:cs typeface="Times New Roman" pitchFamily="18" charset="0"/>
              </a:rPr>
              <a:t>tous les </a:t>
            </a:r>
            <a:r>
              <a:rPr lang="fr-FR" sz="2000" dirty="0" smtClean="0">
                <a:solidFill>
                  <a:srgbClr val="FF0000"/>
                </a:solidFill>
                <a:latin typeface="Times New Roman" pitchFamily="18" charset="0"/>
                <a:cs typeface="Times New Roman" pitchFamily="18" charset="0"/>
              </a:rPr>
              <a:t>travaux de diffusion de théorie et de résultat scientifiques</a:t>
            </a:r>
            <a:r>
              <a:rPr lang="fr-FR" sz="2000" dirty="0" smtClean="0">
                <a:latin typeface="Times New Roman" pitchFamily="18" charset="0"/>
                <a:cs typeface="Times New Roman" pitchFamily="18" charset="0"/>
              </a:rPr>
              <a:t>, elle peut prendre deux formes. </a:t>
            </a:r>
            <a:endParaRPr lang="fr-FR" sz="2000" dirty="0" smtClean="0">
              <a:latin typeface="Times New Roman" pitchFamily="18" charset="0"/>
              <a:cs typeface="Times New Roman" pitchFamily="18" charset="0"/>
            </a:endParaRPr>
          </a:p>
          <a:p>
            <a:pPr>
              <a:buNone/>
            </a:pP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         - </a:t>
            </a:r>
            <a:r>
              <a:rPr lang="fr-FR" sz="2000" dirty="0" smtClean="0">
                <a:latin typeface="Times New Roman" pitchFamily="18" charset="0"/>
                <a:cs typeface="Times New Roman" pitchFamily="18" charset="0"/>
              </a:rPr>
              <a:t>Elle contribue à l’accessibilité des savoirs, les canaux de la communication et de la vulgarisation scientifique sont multiples, et il y en a certainement d’autre à inviter complètement </a:t>
            </a:r>
            <a:r>
              <a:rPr lang="fr-FR" sz="2000" b="1" i="1" dirty="0" smtClean="0">
                <a:latin typeface="Times New Roman" pitchFamily="18" charset="0"/>
                <a:cs typeface="Times New Roman" pitchFamily="18" charset="0"/>
              </a:rPr>
              <a:t>les livres</a:t>
            </a:r>
            <a:r>
              <a:rPr lang="fr-FR" sz="2000" dirty="0" smtClean="0">
                <a:latin typeface="Times New Roman" pitchFamily="18" charset="0"/>
                <a:cs typeface="Times New Roman" pitchFamily="18" charset="0"/>
              </a:rPr>
              <a:t>, </a:t>
            </a:r>
            <a:r>
              <a:rPr lang="fr-FR" sz="2000" b="1" i="1" dirty="0" smtClean="0">
                <a:latin typeface="Times New Roman" pitchFamily="18" charset="0"/>
                <a:cs typeface="Times New Roman" pitchFamily="18" charset="0"/>
              </a:rPr>
              <a:t>journaux et l’audio visuel classique</a:t>
            </a:r>
            <a:r>
              <a:rPr lang="fr-FR" sz="2000" dirty="0" smtClean="0">
                <a:latin typeface="Times New Roman" pitchFamily="18" charset="0"/>
                <a:cs typeface="Times New Roman" pitchFamily="18" charset="0"/>
              </a:rPr>
              <a:t> on trouve désormais des médias scientifiques spécialisés. </a:t>
            </a:r>
            <a:endParaRPr lang="fr-FR" sz="2000" dirty="0" smtClean="0">
              <a:latin typeface="Times New Roman" pitchFamily="18" charset="0"/>
              <a:cs typeface="Times New Roman" pitchFamily="18" charset="0"/>
            </a:endParaRPr>
          </a:p>
          <a:p>
            <a:pPr>
              <a:buNone/>
            </a:pPr>
            <a:r>
              <a:rPr lang="fr-FR" sz="2000" b="1" i="1" dirty="0" smtClean="0">
                <a:latin typeface="Times New Roman" pitchFamily="18" charset="0"/>
                <a:cs typeface="Times New Roman" pitchFamily="18" charset="0"/>
              </a:rPr>
              <a:t> </a:t>
            </a:r>
            <a:r>
              <a:rPr lang="fr-FR" sz="2000" b="1" i="1" dirty="0" smtClean="0">
                <a:latin typeface="Times New Roman" pitchFamily="18" charset="0"/>
                <a:cs typeface="Times New Roman" pitchFamily="18" charset="0"/>
              </a:rPr>
              <a:t>        - </a:t>
            </a:r>
            <a:r>
              <a:rPr lang="fr-FR" sz="2000" b="1" i="1" dirty="0" smtClean="0">
                <a:latin typeface="Times New Roman" pitchFamily="18" charset="0"/>
                <a:cs typeface="Times New Roman" pitchFamily="18" charset="0"/>
              </a:rPr>
              <a:t>Communication scientifique orale</a:t>
            </a:r>
            <a:r>
              <a:rPr lang="fr-FR" sz="2000" b="1" i="1" dirty="0" smtClean="0">
                <a:latin typeface="Times New Roman" pitchFamily="18" charset="0"/>
                <a:cs typeface="Times New Roman" pitchFamily="18" charset="0"/>
              </a:rPr>
              <a:t>:</a:t>
            </a:r>
          </a:p>
          <a:p>
            <a:pPr>
              <a:buNone/>
            </a:pPr>
            <a:r>
              <a:rPr lang="fr-FR" sz="2000" dirty="0" smtClean="0">
                <a:latin typeface="Times New Roman" pitchFamily="18" charset="0"/>
                <a:cs typeface="Times New Roman" pitchFamily="18" charset="0"/>
              </a:rPr>
              <a:t>               Elle </a:t>
            </a:r>
            <a:r>
              <a:rPr lang="fr-FR" sz="2000" dirty="0" smtClean="0">
                <a:latin typeface="Times New Roman" pitchFamily="18" charset="0"/>
                <a:cs typeface="Times New Roman" pitchFamily="18" charset="0"/>
              </a:rPr>
              <a:t>s’établit généralement entre les scientifiques ayant des intérêts communs ou appartenant à la même discipline, exemple : Réunion, conférence. </a:t>
            </a:r>
            <a:endParaRPr lang="fr-FR" sz="2000" dirty="0" smtClean="0">
              <a:latin typeface="Times New Roman" pitchFamily="18" charset="0"/>
              <a:cs typeface="Times New Roman" pitchFamily="18" charset="0"/>
            </a:endParaRPr>
          </a:p>
          <a:p>
            <a:pPr>
              <a:buNone/>
            </a:pP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       </a:t>
            </a:r>
            <a:r>
              <a:rPr lang="fr-FR" sz="2000" b="1" i="1" dirty="0" smtClean="0">
                <a:latin typeface="Times New Roman" pitchFamily="18" charset="0"/>
                <a:cs typeface="Times New Roman" pitchFamily="18" charset="0"/>
              </a:rPr>
              <a:t>- </a:t>
            </a:r>
            <a:r>
              <a:rPr lang="fr-FR" sz="2000" b="1" i="1" dirty="0" smtClean="0">
                <a:latin typeface="Times New Roman" pitchFamily="18" charset="0"/>
                <a:cs typeface="Times New Roman" pitchFamily="18" charset="0"/>
              </a:rPr>
              <a:t>Communication scientifique écrite : </a:t>
            </a:r>
            <a:endParaRPr lang="fr-FR" sz="2000" b="1" i="1" dirty="0" smtClean="0">
              <a:latin typeface="Times New Roman" pitchFamily="18" charset="0"/>
              <a:cs typeface="Times New Roman" pitchFamily="18" charset="0"/>
            </a:endParaRPr>
          </a:p>
          <a:p>
            <a:pPr>
              <a:buNone/>
            </a:pPr>
            <a:r>
              <a:rPr lang="fr-FR" sz="2000" b="1" i="1" dirty="0" smtClean="0">
                <a:latin typeface="Times New Roman" pitchFamily="18" charset="0"/>
                <a:cs typeface="Times New Roman" pitchFamily="18" charset="0"/>
              </a:rPr>
              <a:t> </a:t>
            </a:r>
            <a:r>
              <a:rPr lang="fr-FR" sz="2000" b="1" i="1"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Elle est basée sur l’écrit qui </a:t>
            </a:r>
            <a:r>
              <a:rPr lang="fr-FR" sz="2000" dirty="0" smtClean="0">
                <a:latin typeface="Times New Roman" pitchFamily="18" charset="0"/>
                <a:cs typeface="Times New Roman" pitchFamily="18" charset="0"/>
              </a:rPr>
              <a:t>sert </a:t>
            </a:r>
            <a:r>
              <a:rPr lang="fr-FR" sz="2000" dirty="0" smtClean="0">
                <a:latin typeface="Times New Roman" pitchFamily="18" charset="0"/>
                <a:cs typeface="Times New Roman" pitchFamily="18" charset="0"/>
              </a:rPr>
              <a:t>de preuve et c’est par son intermédiaire que le travail de recherche originale est approuvé, exemple : Ouvrage, revue, article… </a:t>
            </a:r>
            <a:endParaRPr lang="fr-FR" sz="20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85728"/>
            <a:ext cx="8229600" cy="6215106"/>
          </a:xfrm>
        </p:spPr>
        <p:txBody>
          <a:bodyPr>
            <a:normAutofit/>
          </a:bodyPr>
          <a:lstStyle/>
          <a:p>
            <a:pPr>
              <a:buNone/>
            </a:pPr>
            <a:r>
              <a:rPr lang="fr-FR" sz="2000" dirty="0" smtClean="0"/>
              <a:t>        </a:t>
            </a:r>
            <a:r>
              <a:rPr lang="fr-FR" sz="2000" b="1" i="1" dirty="0" smtClean="0">
                <a:latin typeface="Times New Roman" pitchFamily="18" charset="0"/>
                <a:cs typeface="Times New Roman" pitchFamily="18" charset="0"/>
              </a:rPr>
              <a:t>La </a:t>
            </a:r>
            <a:r>
              <a:rPr lang="fr-FR" sz="2000" b="1" i="1" dirty="0" smtClean="0">
                <a:latin typeface="Times New Roman" pitchFamily="18" charset="0"/>
                <a:cs typeface="Times New Roman" pitchFamily="18" charset="0"/>
              </a:rPr>
              <a:t>différence entre la communication de groupe et communication de </a:t>
            </a:r>
            <a:r>
              <a:rPr lang="fr-FR" sz="2000" b="1" i="1" dirty="0" smtClean="0">
                <a:latin typeface="Times New Roman" pitchFamily="18" charset="0"/>
                <a:cs typeface="Times New Roman" pitchFamily="18" charset="0"/>
              </a:rPr>
              <a:t>masse:</a:t>
            </a:r>
            <a:r>
              <a:rPr lang="fr-FR" sz="2000" dirty="0" smtClean="0"/>
              <a:t> </a:t>
            </a:r>
          </a:p>
          <a:p>
            <a:pPr>
              <a:buNone/>
            </a:pP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        - </a:t>
            </a:r>
            <a:r>
              <a:rPr lang="fr-FR" sz="2000" dirty="0" smtClean="0">
                <a:latin typeface="Times New Roman" pitchFamily="18" charset="0"/>
                <a:cs typeface="Times New Roman" pitchFamily="18" charset="0"/>
              </a:rPr>
              <a:t>Il convient de distinguer communication de masse et de communication de groupe, la seconde est dérivée de la première, c’est un affinage de la première. </a:t>
            </a:r>
            <a:r>
              <a:rPr lang="fr-FR" sz="2000" b="1" i="1" dirty="0" smtClean="0">
                <a:solidFill>
                  <a:srgbClr val="FF0000"/>
                </a:solidFill>
                <a:latin typeface="Times New Roman" pitchFamily="18" charset="0"/>
                <a:cs typeface="Times New Roman" pitchFamily="18" charset="0"/>
              </a:rPr>
              <a:t>La différence fondamentale </a:t>
            </a:r>
            <a:r>
              <a:rPr lang="fr-FR" sz="2000" dirty="0" smtClean="0">
                <a:latin typeface="Times New Roman" pitchFamily="18" charset="0"/>
                <a:cs typeface="Times New Roman" pitchFamily="18" charset="0"/>
              </a:rPr>
              <a:t>est que la communication de groupe est ciblée sur un ensemble de récepteur qui partage un champ commun tandis que la communication de masse est dirigée vers le maximum de récepteurs possibles sans limite de champs communs. A l’origine, la communication de masse était plus informative et plus directionnelle, alors que la communication de groupe était surtout promotionnelle et influente. De plus en plus, la communication de masse tend vers celle de groupe, ainsi par exemple la presse de diversifie et se spécialise d’avantage afin d’attirer un lectorat plus ciblé. - La télévision et la radio- considérés comme des médias de masse en puissance pendant des médias de masse en puissance pendant des années permettent de plus en plus d’interactivité et la présence de plus en plus importante de la publicité dans deux médias les messagers qu’ils diffusent a un public mieux cerné (ex : la télé réalité qui cible, en fonction des programmes, surtout les enfants les adolescents et les jeunes adultes ou encore les chaines thématiques). </a:t>
            </a:r>
            <a:endParaRPr lang="fr-FR"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5929354"/>
          </a:xfrm>
        </p:spPr>
        <p:txBody>
          <a:bodyPr>
            <a:normAutofit/>
          </a:bodyPr>
          <a:lstStyle/>
          <a:p>
            <a:pPr>
              <a:buNone/>
            </a:pPr>
            <a:r>
              <a:rPr lang="fr-FR" sz="2000" dirty="0" smtClean="0">
                <a:latin typeface="Times New Roman" pitchFamily="18" charset="0"/>
                <a:cs typeface="Times New Roman" pitchFamily="18" charset="0"/>
              </a:rPr>
              <a:t>          </a:t>
            </a:r>
            <a:r>
              <a:rPr lang="fr-FR" sz="2000" b="1" i="1" dirty="0" smtClean="0">
                <a:latin typeface="Times New Roman" pitchFamily="18" charset="0"/>
                <a:cs typeface="Times New Roman" pitchFamily="18" charset="0"/>
              </a:rPr>
              <a:t>Moyen </a:t>
            </a:r>
            <a:r>
              <a:rPr lang="fr-FR" sz="2000" b="1" i="1" dirty="0" smtClean="0">
                <a:latin typeface="Times New Roman" pitchFamily="18" charset="0"/>
                <a:cs typeface="Times New Roman" pitchFamily="18" charset="0"/>
              </a:rPr>
              <a:t>de </a:t>
            </a:r>
            <a:r>
              <a:rPr lang="fr-FR" sz="2000" b="1" i="1" dirty="0" smtClean="0">
                <a:latin typeface="Times New Roman" pitchFamily="18" charset="0"/>
                <a:cs typeface="Times New Roman" pitchFamily="18" charset="0"/>
              </a:rPr>
              <a:t>communication:</a:t>
            </a:r>
          </a:p>
          <a:p>
            <a:pPr>
              <a:buNone/>
            </a:pPr>
            <a:r>
              <a:rPr lang="fr-FR" sz="2000" b="1" i="1" dirty="0" smtClean="0">
                <a:latin typeface="Times New Roman" pitchFamily="18" charset="0"/>
                <a:cs typeface="Times New Roman" pitchFamily="18" charset="0"/>
              </a:rPr>
              <a:t> </a:t>
            </a:r>
            <a:r>
              <a:rPr lang="fr-FR" sz="2000" b="1" i="1"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C’est un support qui permet la diffusion d’information, les moyens de communication permettent de transmettre un message </a:t>
            </a:r>
            <a:r>
              <a:rPr lang="fr-FR" sz="2000" dirty="0" smtClean="0">
                <a:latin typeface="Times New Roman" pitchFamily="18" charset="0"/>
                <a:cs typeface="Times New Roman" pitchFamily="18" charset="0"/>
              </a:rPr>
              <a:t>.</a:t>
            </a:r>
          </a:p>
          <a:p>
            <a:pPr>
              <a:buNone/>
            </a:pP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               Les Moyens </a:t>
            </a:r>
            <a:r>
              <a:rPr lang="fr-FR" sz="2000" dirty="0" smtClean="0">
                <a:latin typeface="Times New Roman" pitchFamily="18" charset="0"/>
                <a:cs typeface="Times New Roman" pitchFamily="18" charset="0"/>
              </a:rPr>
              <a:t>de communication </a:t>
            </a:r>
            <a:r>
              <a:rPr lang="fr-FR" sz="2000" dirty="0" smtClean="0">
                <a:latin typeface="Times New Roman" pitchFamily="18" charset="0"/>
                <a:cs typeface="Times New Roman" pitchFamily="18" charset="0"/>
              </a:rPr>
              <a:t>:           </a:t>
            </a:r>
          </a:p>
          <a:p>
            <a:pPr>
              <a:buNone/>
            </a:pP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               1- </a:t>
            </a:r>
            <a:r>
              <a:rPr lang="fr-FR" sz="2000" dirty="0" smtClean="0">
                <a:latin typeface="Times New Roman" pitchFamily="18" charset="0"/>
                <a:cs typeface="Times New Roman" pitchFamily="18" charset="0"/>
              </a:rPr>
              <a:t>Le </a:t>
            </a:r>
            <a:r>
              <a:rPr lang="fr-FR" sz="2000" dirty="0" smtClean="0">
                <a:latin typeface="Times New Roman" pitchFamily="18" charset="0"/>
                <a:cs typeface="Times New Roman" pitchFamily="18" charset="0"/>
              </a:rPr>
              <a:t>papier ;</a:t>
            </a:r>
          </a:p>
          <a:p>
            <a:pPr>
              <a:buNone/>
            </a:pPr>
            <a:r>
              <a:rPr lang="fr-FR" sz="2000" dirty="0" smtClean="0">
                <a:latin typeface="Times New Roman" pitchFamily="18" charset="0"/>
                <a:cs typeface="Times New Roman" pitchFamily="18" charset="0"/>
              </a:rPr>
              <a:t>                2- L’imprimerie ; </a:t>
            </a:r>
          </a:p>
          <a:p>
            <a:pPr>
              <a:buNone/>
            </a:pPr>
            <a:r>
              <a:rPr lang="fr-FR" sz="2000" dirty="0" smtClean="0">
                <a:latin typeface="Times New Roman" pitchFamily="18" charset="0"/>
                <a:cs typeface="Times New Roman" pitchFamily="18" charset="0"/>
              </a:rPr>
              <a:t>                3- </a:t>
            </a:r>
            <a:r>
              <a:rPr lang="fr-FR" sz="2000" dirty="0" smtClean="0">
                <a:latin typeface="Times New Roman" pitchFamily="18" charset="0"/>
                <a:cs typeface="Times New Roman" pitchFamily="18" charset="0"/>
              </a:rPr>
              <a:t>Le </a:t>
            </a:r>
            <a:r>
              <a:rPr lang="fr-FR" sz="2000" dirty="0" smtClean="0">
                <a:latin typeface="Times New Roman" pitchFamily="18" charset="0"/>
                <a:cs typeface="Times New Roman" pitchFamily="18" charset="0"/>
              </a:rPr>
              <a:t>télégraphe</a:t>
            </a: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a:t>
            </a:r>
          </a:p>
          <a:p>
            <a:pPr>
              <a:buNone/>
            </a:pP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4- Les </a:t>
            </a:r>
            <a:r>
              <a:rPr lang="fr-FR" sz="2000" dirty="0" smtClean="0">
                <a:latin typeface="Times New Roman" pitchFamily="18" charset="0"/>
                <a:cs typeface="Times New Roman" pitchFamily="18" charset="0"/>
              </a:rPr>
              <a:t>journaux ;</a:t>
            </a:r>
          </a:p>
          <a:p>
            <a:pPr>
              <a:buNone/>
            </a:pP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               5- </a:t>
            </a:r>
            <a:r>
              <a:rPr lang="fr-FR" sz="2000" dirty="0" smtClean="0">
                <a:latin typeface="Times New Roman" pitchFamily="18" charset="0"/>
                <a:cs typeface="Times New Roman" pitchFamily="18" charset="0"/>
              </a:rPr>
              <a:t>La </a:t>
            </a:r>
            <a:r>
              <a:rPr lang="fr-FR" sz="2000" dirty="0" smtClean="0">
                <a:latin typeface="Times New Roman" pitchFamily="18" charset="0"/>
                <a:cs typeface="Times New Roman" pitchFamily="18" charset="0"/>
              </a:rPr>
              <a:t>radio</a:t>
            </a: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a:t>
            </a:r>
          </a:p>
          <a:p>
            <a:pPr>
              <a:buNone/>
            </a:pP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               6- </a:t>
            </a:r>
            <a:r>
              <a:rPr lang="fr-FR" sz="2000" dirty="0" smtClean="0">
                <a:latin typeface="Times New Roman" pitchFamily="18" charset="0"/>
                <a:cs typeface="Times New Roman" pitchFamily="18" charset="0"/>
              </a:rPr>
              <a:t>La télévision </a:t>
            </a:r>
            <a:r>
              <a:rPr lang="fr-FR" sz="2000" dirty="0" smtClean="0">
                <a:latin typeface="Times New Roman" pitchFamily="18" charset="0"/>
                <a:cs typeface="Times New Roman" pitchFamily="18" charset="0"/>
              </a:rPr>
              <a:t>; </a:t>
            </a:r>
          </a:p>
          <a:p>
            <a:pPr>
              <a:buNone/>
            </a:pP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               7- </a:t>
            </a:r>
            <a:r>
              <a:rPr lang="fr-FR" sz="2000" dirty="0" smtClean="0">
                <a:latin typeface="Times New Roman" pitchFamily="18" charset="0"/>
                <a:cs typeface="Times New Roman" pitchFamily="18" charset="0"/>
              </a:rPr>
              <a:t>Le téléphone : </a:t>
            </a:r>
            <a:endParaRPr lang="fr-FR" sz="2000" dirty="0" smtClean="0">
              <a:latin typeface="Times New Roman" pitchFamily="18" charset="0"/>
              <a:cs typeface="Times New Roman" pitchFamily="18" charset="0"/>
            </a:endParaRPr>
          </a:p>
          <a:p>
            <a:pPr>
              <a:buNone/>
            </a:pP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                       </a:t>
            </a:r>
            <a:r>
              <a:rPr lang="fr-FR" sz="2000" dirty="0" smtClean="0">
                <a:latin typeface="Times New Roman" pitchFamily="18" charset="0"/>
                <a:cs typeface="Times New Roman" pitchFamily="18" charset="0"/>
              </a:rPr>
              <a:t>Fixe </a:t>
            </a:r>
            <a:r>
              <a:rPr lang="fr-FR" sz="2000" dirty="0" smtClean="0">
                <a:latin typeface="Times New Roman" pitchFamily="18" charset="0"/>
                <a:cs typeface="Times New Roman" pitchFamily="18" charset="0"/>
              </a:rPr>
              <a:t> </a:t>
            </a:r>
          </a:p>
          <a:p>
            <a:pPr>
              <a:buNone/>
            </a:pP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                       </a:t>
            </a:r>
            <a:r>
              <a:rPr lang="fr-FR" sz="2000" dirty="0" smtClean="0">
                <a:latin typeface="Times New Roman" pitchFamily="18" charset="0"/>
                <a:cs typeface="Times New Roman" pitchFamily="18" charset="0"/>
              </a:rPr>
              <a:t>Portable </a:t>
            </a:r>
            <a:endParaRPr lang="fr-FR" sz="2000" dirty="0" smtClean="0">
              <a:latin typeface="Times New Roman" pitchFamily="18" charset="0"/>
              <a:cs typeface="Times New Roman" pitchFamily="18" charset="0"/>
            </a:endParaRPr>
          </a:p>
          <a:p>
            <a:pPr>
              <a:buNone/>
            </a:pPr>
            <a:r>
              <a:rPr lang="fr-FR" sz="2000" dirty="0" smtClean="0">
                <a:latin typeface="Times New Roman" pitchFamily="18" charset="0"/>
                <a:cs typeface="Times New Roman" pitchFamily="18" charset="0"/>
              </a:rPr>
              <a:t>                8- </a:t>
            </a:r>
            <a:r>
              <a:rPr lang="fr-FR" sz="2000" dirty="0" smtClean="0">
                <a:latin typeface="Times New Roman" pitchFamily="18" charset="0"/>
                <a:cs typeface="Times New Roman" pitchFamily="18" charset="0"/>
              </a:rPr>
              <a:t>Ordinateur </a:t>
            </a:r>
            <a:r>
              <a:rPr lang="fr-FR" sz="2000" dirty="0" smtClean="0">
                <a:latin typeface="Times New Roman" pitchFamily="18" charset="0"/>
                <a:cs typeface="Times New Roman" pitchFamily="18" charset="0"/>
              </a:rPr>
              <a:t>;</a:t>
            </a:r>
          </a:p>
          <a:p>
            <a:pPr>
              <a:buNone/>
            </a:pP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               9- </a:t>
            </a:r>
            <a:r>
              <a:rPr lang="fr-FR" sz="2000" dirty="0" smtClean="0">
                <a:latin typeface="Times New Roman" pitchFamily="18" charset="0"/>
                <a:cs typeface="Times New Roman" pitchFamily="18" charset="0"/>
              </a:rPr>
              <a:t>Le satellite </a:t>
            </a:r>
            <a:r>
              <a:rPr lang="fr-FR" sz="2000" dirty="0" smtClean="0">
                <a:latin typeface="Times New Roman" pitchFamily="18" charset="0"/>
                <a:cs typeface="Times New Roman" pitchFamily="18" charset="0"/>
              </a:rPr>
              <a:t>;</a:t>
            </a:r>
          </a:p>
          <a:p>
            <a:pPr>
              <a:buNone/>
            </a:pP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               10- </a:t>
            </a:r>
            <a:r>
              <a:rPr lang="fr-FR" sz="2000" dirty="0" smtClean="0">
                <a:latin typeface="Times New Roman" pitchFamily="18" charset="0"/>
                <a:cs typeface="Times New Roman" pitchFamily="18" charset="0"/>
              </a:rPr>
              <a:t>L’internet </a:t>
            </a:r>
            <a:r>
              <a:rPr lang="fr-FR" sz="2000" dirty="0" smtClean="0">
                <a:latin typeface="Times New Roman" pitchFamily="18" charset="0"/>
                <a:cs typeface="Times New Roman" pitchFamily="18" charset="0"/>
              </a:rPr>
              <a:t>.</a:t>
            </a:r>
            <a:endParaRPr lang="fr-FR" sz="20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additive="base">
                                        <p:cTn id="6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10" end="10"/>
                                            </p:txEl>
                                          </p:spTgt>
                                        </p:tgtEl>
                                        <p:attrNameLst>
                                          <p:attrName>style.visibility</p:attrName>
                                        </p:attrNameLst>
                                      </p:cBhvr>
                                      <p:to>
                                        <p:strVal val="visible"/>
                                      </p:to>
                                    </p:set>
                                    <p:anim calcmode="lin" valueType="num">
                                      <p:cBhvr additive="base">
                                        <p:cTn id="67"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1" end="11"/>
                                            </p:txEl>
                                          </p:spTgt>
                                        </p:tgtEl>
                                        <p:attrNameLst>
                                          <p:attrName>style.visibility</p:attrName>
                                        </p:attrNameLst>
                                      </p:cBhvr>
                                      <p:to>
                                        <p:strVal val="visible"/>
                                      </p:to>
                                    </p:set>
                                    <p:anim calcmode="lin" valueType="num">
                                      <p:cBhvr additive="base">
                                        <p:cTn id="73"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3">
                                            <p:txEl>
                                              <p:pRg st="12" end="12"/>
                                            </p:txEl>
                                          </p:spTgt>
                                        </p:tgtEl>
                                        <p:attrNameLst>
                                          <p:attrName>style.visibility</p:attrName>
                                        </p:attrNameLst>
                                      </p:cBhvr>
                                      <p:to>
                                        <p:strVal val="visible"/>
                                      </p:to>
                                    </p:set>
                                    <p:anim calcmode="lin" valueType="num">
                                      <p:cBhvr additive="base">
                                        <p:cTn id="79"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3">
                                            <p:txEl>
                                              <p:pRg st="13" end="13"/>
                                            </p:txEl>
                                          </p:spTgt>
                                        </p:tgtEl>
                                        <p:attrNameLst>
                                          <p:attrName>style.visibility</p:attrName>
                                        </p:attrNameLst>
                                      </p:cBhvr>
                                      <p:to>
                                        <p:strVal val="visible"/>
                                      </p:to>
                                    </p:set>
                                    <p:anim calcmode="lin" valueType="num">
                                      <p:cBhvr additive="base">
                                        <p:cTn id="85" dur="500" fill="hold"/>
                                        <p:tgtEl>
                                          <p:spTgt spid="3">
                                            <p:txEl>
                                              <p:pRg st="13" end="13"/>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3">
                                            <p:txEl>
                                              <p:pRg st="13" end="13"/>
                                            </p:txEl>
                                          </p:spTgt>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3">
                                            <p:txEl>
                                              <p:pRg st="14" end="14"/>
                                            </p:txEl>
                                          </p:spTgt>
                                        </p:tgtEl>
                                        <p:attrNameLst>
                                          <p:attrName>style.visibility</p:attrName>
                                        </p:attrNameLst>
                                      </p:cBhvr>
                                      <p:to>
                                        <p:strVal val="visible"/>
                                      </p:to>
                                    </p:set>
                                    <p:anim calcmode="lin" valueType="num">
                                      <p:cBhvr additive="base">
                                        <p:cTn id="91" dur="500" fill="hold"/>
                                        <p:tgtEl>
                                          <p:spTgt spid="3">
                                            <p:txEl>
                                              <p:pRg st="14" end="14"/>
                                            </p:txEl>
                                          </p:spTgt>
                                        </p:tgtEl>
                                        <p:attrNameLst>
                                          <p:attrName>ppt_x</p:attrName>
                                        </p:attrNameLst>
                                      </p:cBhvr>
                                      <p:tavLst>
                                        <p:tav tm="0">
                                          <p:val>
                                            <p:strVal val="#ppt_x"/>
                                          </p:val>
                                        </p:tav>
                                        <p:tav tm="100000">
                                          <p:val>
                                            <p:strVal val="#ppt_x"/>
                                          </p:val>
                                        </p:tav>
                                      </p:tavLst>
                                    </p:anim>
                                    <p:anim calcmode="lin" valueType="num">
                                      <p:cBhvr additive="base">
                                        <p:cTn id="92" dur="500" fill="hold"/>
                                        <p:tgtEl>
                                          <p:spTgt spid="3">
                                            <p:txEl>
                                              <p:pRg st="14" end="1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25470"/>
          </a:xfrm>
        </p:spPr>
        <p:txBody>
          <a:bodyPr>
            <a:normAutofit fontScale="90000"/>
          </a:bodyPr>
          <a:lstStyle/>
          <a:p>
            <a:r>
              <a:rPr lang="en-US" sz="2400" b="1" dirty="0" err="1" smtClean="0">
                <a:solidFill>
                  <a:srgbClr val="FF0000"/>
                </a:solidFill>
                <a:latin typeface="Times New Roman" pitchFamily="18" charset="0"/>
                <a:cs typeface="Times New Roman" pitchFamily="18" charset="0"/>
              </a:rPr>
              <a:t>Cour</a:t>
            </a:r>
            <a:r>
              <a:rPr lang="en-US" sz="2400" b="1" dirty="0" smtClean="0">
                <a:solidFill>
                  <a:srgbClr val="FF0000"/>
                </a:solidFill>
                <a:latin typeface="Times New Roman" pitchFamily="18" charset="0"/>
                <a:cs typeface="Times New Roman" pitchFamily="18" charset="0"/>
              </a:rPr>
              <a:t> N° 6</a:t>
            </a:r>
            <a:r>
              <a:rPr lang="en-US" sz="2400" dirty="0" smtClean="0">
                <a:solidFill>
                  <a:srgbClr val="FF0000"/>
                </a:solidFill>
                <a:latin typeface="Times New Roman" pitchFamily="18" charset="0"/>
                <a:cs typeface="Times New Roman" pitchFamily="18" charset="0"/>
              </a:rPr>
              <a:t> </a:t>
            </a:r>
            <a:r>
              <a:rPr lang="en-US" sz="2400" dirty="0" smtClean="0">
                <a:solidFill>
                  <a:srgbClr val="FF0000"/>
                </a:solidFill>
                <a:latin typeface="Times New Roman" pitchFamily="18" charset="0"/>
                <a:cs typeface="Times New Roman" pitchFamily="18" charset="0"/>
              </a:rPr>
              <a:t/>
            </a:r>
            <a:br>
              <a:rPr lang="en-US" sz="2400" dirty="0" smtClean="0">
                <a:solidFill>
                  <a:srgbClr val="FF0000"/>
                </a:solidFill>
                <a:latin typeface="Times New Roman" pitchFamily="18" charset="0"/>
                <a:cs typeface="Times New Roman" pitchFamily="18" charset="0"/>
              </a:rPr>
            </a:br>
            <a:r>
              <a:rPr lang="en-US" sz="2400" dirty="0" smtClean="0">
                <a:solidFill>
                  <a:srgbClr val="FF0000"/>
                </a:solidFill>
                <a:latin typeface="Times New Roman" pitchFamily="18" charset="0"/>
                <a:cs typeface="Times New Roman" pitchFamily="18" charset="0"/>
              </a:rPr>
              <a:t> </a:t>
            </a:r>
            <a:r>
              <a:rPr lang="en-US" sz="2400" b="1" dirty="0" smtClean="0">
                <a:solidFill>
                  <a:srgbClr val="FF0000"/>
                </a:solidFill>
                <a:latin typeface="Times New Roman" pitchFamily="18" charset="0"/>
                <a:cs typeface="Times New Roman" pitchFamily="18" charset="0"/>
              </a:rPr>
              <a:t>Curriculum vitae ”CV”</a:t>
            </a:r>
            <a:endParaRPr lang="fr-FR" sz="2400" b="1" dirty="0">
              <a:solidFill>
                <a:srgbClr val="FF0000"/>
              </a:solidFill>
              <a:latin typeface="Times New Roman" pitchFamily="18" charset="0"/>
              <a:cs typeface="Times New Roman" pitchFamily="18" charset="0"/>
            </a:endParaRPr>
          </a:p>
        </p:txBody>
      </p:sp>
      <p:sp>
        <p:nvSpPr>
          <p:cNvPr id="3" name="Espace réservé du contenu 2"/>
          <p:cNvSpPr>
            <a:spLocks noGrp="1"/>
          </p:cNvSpPr>
          <p:nvPr>
            <p:ph idx="1"/>
          </p:nvPr>
        </p:nvSpPr>
        <p:spPr>
          <a:xfrm>
            <a:off x="457200" y="1071546"/>
            <a:ext cx="8229600" cy="5357850"/>
          </a:xfrm>
        </p:spPr>
        <p:txBody>
          <a:bodyPr>
            <a:normAutofit/>
          </a:bodyPr>
          <a:lstStyle/>
          <a:p>
            <a:pPr>
              <a:buNone/>
            </a:pPr>
            <a:r>
              <a:rPr lang="fr-FR" sz="2000" dirty="0" smtClean="0">
                <a:latin typeface="Times New Roman" pitchFamily="18" charset="0"/>
                <a:cs typeface="Times New Roman" pitchFamily="18" charset="0"/>
              </a:rPr>
              <a:t>     </a:t>
            </a:r>
            <a:r>
              <a:rPr lang="fr-FR" sz="2000" b="1" i="1" dirty="0" smtClean="0">
                <a:latin typeface="Times New Roman" pitchFamily="18" charset="0"/>
                <a:cs typeface="Times New Roman" pitchFamily="18" charset="0"/>
              </a:rPr>
              <a:t>1- </a:t>
            </a:r>
            <a:r>
              <a:rPr lang="fr-FR" sz="2000" b="1" i="1" dirty="0" smtClean="0">
                <a:latin typeface="Times New Roman" pitchFamily="18" charset="0"/>
                <a:cs typeface="Times New Roman" pitchFamily="18" charset="0"/>
              </a:rPr>
              <a:t>Définition :</a:t>
            </a:r>
            <a:r>
              <a:rPr lang="fr-FR" sz="2000" dirty="0" smtClean="0">
                <a:latin typeface="Times New Roman" pitchFamily="18" charset="0"/>
                <a:cs typeface="Times New Roman" pitchFamily="18" charset="0"/>
              </a:rPr>
              <a:t> </a:t>
            </a:r>
            <a:endParaRPr lang="fr-FR" sz="2000" dirty="0" smtClean="0">
              <a:latin typeface="Times New Roman" pitchFamily="18" charset="0"/>
              <a:cs typeface="Times New Roman" pitchFamily="18" charset="0"/>
            </a:endParaRPr>
          </a:p>
          <a:p>
            <a:pPr>
              <a:buNone/>
            </a:pP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               </a:t>
            </a:r>
            <a:r>
              <a:rPr lang="fr-FR" sz="2000" b="1" i="1" dirty="0" smtClean="0">
                <a:solidFill>
                  <a:srgbClr val="FF0000"/>
                </a:solidFill>
                <a:latin typeface="Times New Roman" pitchFamily="18" charset="0"/>
                <a:cs typeface="Times New Roman" pitchFamily="18" charset="0"/>
              </a:rPr>
              <a:t>Curriculum </a:t>
            </a:r>
            <a:r>
              <a:rPr lang="fr-FR" sz="2000" b="1" i="1" dirty="0" smtClean="0">
                <a:solidFill>
                  <a:srgbClr val="FF0000"/>
                </a:solidFill>
                <a:latin typeface="Times New Roman" pitchFamily="18" charset="0"/>
                <a:cs typeface="Times New Roman" pitchFamily="18" charset="0"/>
              </a:rPr>
              <a:t>vitae</a:t>
            </a:r>
            <a:r>
              <a:rPr lang="fr-FR" sz="2000" dirty="0" smtClean="0">
                <a:latin typeface="Times New Roman" pitchFamily="18" charset="0"/>
                <a:cs typeface="Times New Roman" pitchFamily="18" charset="0"/>
              </a:rPr>
              <a:t> est une expression latine qui signifie « </a:t>
            </a:r>
            <a:r>
              <a:rPr lang="fr-FR" sz="2000" b="1" i="1" dirty="0" smtClean="0">
                <a:solidFill>
                  <a:srgbClr val="FF0000"/>
                </a:solidFill>
                <a:latin typeface="Times New Roman" pitchFamily="18" charset="0"/>
                <a:cs typeface="Times New Roman" pitchFamily="18" charset="0"/>
              </a:rPr>
              <a:t>carrière de la vie </a:t>
            </a:r>
            <a:r>
              <a:rPr lang="fr-FR" sz="2000" dirty="0" smtClean="0">
                <a:latin typeface="Times New Roman" pitchFamily="18" charset="0"/>
                <a:cs typeface="Times New Roman" pitchFamily="18" charset="0"/>
              </a:rPr>
              <a:t>». </a:t>
            </a:r>
            <a:endParaRPr lang="fr-FR" sz="2000" dirty="0" smtClean="0">
              <a:latin typeface="Times New Roman" pitchFamily="18" charset="0"/>
              <a:cs typeface="Times New Roman" pitchFamily="18" charset="0"/>
            </a:endParaRPr>
          </a:p>
          <a:p>
            <a:pPr>
              <a:buNone/>
            </a:pP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               Il </a:t>
            </a:r>
            <a:r>
              <a:rPr lang="fr-FR" sz="2000" dirty="0" smtClean="0">
                <a:latin typeface="Times New Roman" pitchFamily="18" charset="0"/>
                <a:cs typeface="Times New Roman" pitchFamily="18" charset="0"/>
              </a:rPr>
              <a:t>donne une 1ère image du candidat, il doit refléter sa personnalité et mettre en valeur son expérience et ses compétences en fonction de l’emploi et de l’entreprise visés d’où l’importance de sa présentation et du choix des informations qu’il </a:t>
            </a:r>
            <a:r>
              <a:rPr lang="fr-FR" sz="2000" dirty="0" smtClean="0">
                <a:latin typeface="Times New Roman" pitchFamily="18" charset="0"/>
                <a:cs typeface="Times New Roman" pitchFamily="18" charset="0"/>
              </a:rPr>
              <a:t>regroupe.</a:t>
            </a:r>
          </a:p>
          <a:p>
            <a:pPr>
              <a:buNone/>
            </a:pP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              </a:t>
            </a:r>
            <a:r>
              <a:rPr lang="fr-FR" sz="2000" b="1" i="1" dirty="0" smtClean="0">
                <a:solidFill>
                  <a:srgbClr val="FF0000"/>
                </a:solidFill>
                <a:latin typeface="Times New Roman" pitchFamily="18" charset="0"/>
                <a:cs typeface="Times New Roman" pitchFamily="18" charset="0"/>
              </a:rPr>
              <a:t>L’objectif </a:t>
            </a:r>
            <a:r>
              <a:rPr lang="fr-FR" sz="2000" b="1" i="1" dirty="0" smtClean="0">
                <a:solidFill>
                  <a:srgbClr val="FF0000"/>
                </a:solidFill>
                <a:latin typeface="Times New Roman" pitchFamily="18" charset="0"/>
                <a:cs typeface="Times New Roman" pitchFamily="18" charset="0"/>
              </a:rPr>
              <a:t>d’un CV </a:t>
            </a:r>
            <a:r>
              <a:rPr lang="fr-FR" sz="2000" dirty="0" smtClean="0">
                <a:latin typeface="Times New Roman" pitchFamily="18" charset="0"/>
                <a:cs typeface="Times New Roman" pitchFamily="18" charset="0"/>
              </a:rPr>
              <a:t>est d’attirer l’attention de l’employeur sur votre candidature, afin de décrocher un entretien d’embauche, pour cela voila quelques </a:t>
            </a:r>
            <a:r>
              <a:rPr lang="fr-FR" sz="2000" b="1" i="1" dirty="0" smtClean="0">
                <a:solidFill>
                  <a:srgbClr val="FF0000"/>
                </a:solidFill>
                <a:latin typeface="Times New Roman" pitchFamily="18" charset="0"/>
                <a:cs typeface="Times New Roman" pitchFamily="18" charset="0"/>
              </a:rPr>
              <a:t>règles à respecter </a:t>
            </a:r>
            <a:r>
              <a:rPr lang="fr-FR" sz="2000" b="1" i="1" dirty="0" smtClean="0">
                <a:solidFill>
                  <a:srgbClr val="FF0000"/>
                </a:solidFill>
                <a:latin typeface="Times New Roman" pitchFamily="18" charset="0"/>
                <a:cs typeface="Times New Roman" pitchFamily="18" charset="0"/>
              </a:rPr>
              <a:t>.</a:t>
            </a:r>
            <a:r>
              <a:rPr lang="fr-FR" sz="2000" dirty="0" smtClean="0">
                <a:latin typeface="Times New Roman" pitchFamily="18" charset="0"/>
                <a:cs typeface="Times New Roman" pitchFamily="18" charset="0"/>
              </a:rPr>
              <a:t> </a:t>
            </a:r>
          </a:p>
          <a:p>
            <a:pPr>
              <a:buNone/>
            </a:pPr>
            <a:r>
              <a:rPr lang="fr-FR" sz="2000" dirty="0" smtClean="0">
                <a:solidFill>
                  <a:srgbClr val="FF0000"/>
                </a:solidFill>
                <a:latin typeface="Times New Roman" pitchFamily="18" charset="0"/>
                <a:cs typeface="Times New Roman" pitchFamily="18" charset="0"/>
              </a:rPr>
              <a:t> </a:t>
            </a:r>
            <a:r>
              <a:rPr lang="fr-FR" sz="2000" dirty="0" smtClean="0">
                <a:solidFill>
                  <a:srgbClr val="FF0000"/>
                </a:solidFill>
                <a:latin typeface="Times New Roman" pitchFamily="18" charset="0"/>
                <a:cs typeface="Times New Roman" pitchFamily="18" charset="0"/>
              </a:rPr>
              <a:t>         </a:t>
            </a:r>
            <a:r>
              <a:rPr lang="fr-FR" sz="2000" dirty="0" smtClean="0">
                <a:latin typeface="Times New Roman" pitchFamily="18" charset="0"/>
                <a:cs typeface="Times New Roman" pitchFamily="18" charset="0"/>
              </a:rPr>
              <a:t> </a:t>
            </a:r>
            <a:endParaRPr lang="fr-FR" sz="20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28596" y="428604"/>
            <a:ext cx="8229600" cy="6000792"/>
          </a:xfrm>
        </p:spPr>
        <p:txBody>
          <a:bodyPr>
            <a:normAutofit/>
          </a:bodyPr>
          <a:lstStyle/>
          <a:p>
            <a:pPr>
              <a:buNone/>
            </a:pPr>
            <a:r>
              <a:rPr lang="en-US" sz="2000" dirty="0" smtClean="0">
                <a:solidFill>
                  <a:srgbClr val="FF0000"/>
                </a:solidFill>
              </a:rPr>
              <a:t>             </a:t>
            </a:r>
            <a:r>
              <a:rPr lang="en-US" sz="2000" b="1" i="1" u="sng" dirty="0" smtClean="0">
                <a:solidFill>
                  <a:srgbClr val="FF0000"/>
                </a:solidFill>
              </a:rPr>
              <a:t>Règles </a:t>
            </a:r>
            <a:r>
              <a:rPr lang="en-US" sz="2000" b="1" i="1" u="sng" dirty="0" smtClean="0">
                <a:solidFill>
                  <a:srgbClr val="FF0000"/>
                </a:solidFill>
              </a:rPr>
              <a:t>à respecter</a:t>
            </a:r>
            <a:r>
              <a:rPr lang="en-US" sz="2000" b="1" i="1" dirty="0" smtClean="0">
                <a:solidFill>
                  <a:srgbClr val="FF0000"/>
                </a:solidFill>
              </a:rPr>
              <a:t> : </a:t>
            </a:r>
            <a:endParaRPr lang="fr-FR" sz="2000" b="1" i="1" dirty="0" smtClean="0">
              <a:solidFill>
                <a:srgbClr val="FF0000"/>
              </a:solidFill>
              <a:latin typeface="Times New Roman" pitchFamily="18" charset="0"/>
              <a:cs typeface="Times New Roman" pitchFamily="18" charset="0"/>
            </a:endParaRPr>
          </a:p>
          <a:p>
            <a:pPr>
              <a:buNone/>
            </a:pPr>
            <a:r>
              <a:rPr lang="fr-FR" sz="2000" dirty="0" smtClean="0">
                <a:latin typeface="Times New Roman" pitchFamily="18" charset="0"/>
                <a:cs typeface="Times New Roman" pitchFamily="18" charset="0"/>
              </a:rPr>
              <a:t>           - Soigner </a:t>
            </a:r>
            <a:r>
              <a:rPr lang="fr-FR" sz="2000" dirty="0" smtClean="0">
                <a:latin typeface="Times New Roman" pitchFamily="18" charset="0"/>
                <a:cs typeface="Times New Roman" pitchFamily="18" charset="0"/>
              </a:rPr>
              <a:t>la </a:t>
            </a:r>
            <a:r>
              <a:rPr lang="fr-FR" sz="2000" dirty="0" smtClean="0">
                <a:solidFill>
                  <a:srgbClr val="FF0000"/>
                </a:solidFill>
                <a:latin typeface="Times New Roman" pitchFamily="18" charset="0"/>
                <a:cs typeface="Times New Roman" pitchFamily="18" charset="0"/>
              </a:rPr>
              <a:t>présentation visuelle </a:t>
            </a:r>
            <a:r>
              <a:rPr lang="fr-FR" sz="2000" dirty="0" smtClean="0">
                <a:latin typeface="Times New Roman" pitchFamily="18" charset="0"/>
                <a:cs typeface="Times New Roman" pitchFamily="18" charset="0"/>
              </a:rPr>
              <a:t>du CV ; </a:t>
            </a:r>
            <a:endParaRPr lang="fr-FR" sz="2000" dirty="0" smtClean="0">
              <a:latin typeface="Times New Roman" pitchFamily="18" charset="0"/>
              <a:cs typeface="Times New Roman" pitchFamily="18" charset="0"/>
            </a:endParaRPr>
          </a:p>
          <a:p>
            <a:pPr>
              <a:buNone/>
            </a:pP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          - Le </a:t>
            </a:r>
            <a:r>
              <a:rPr lang="fr-FR" sz="2000" dirty="0" smtClean="0">
                <a:solidFill>
                  <a:srgbClr val="FF0000"/>
                </a:solidFill>
                <a:latin typeface="Times New Roman" pitchFamily="18" charset="0"/>
                <a:cs typeface="Times New Roman" pitchFamily="18" charset="0"/>
              </a:rPr>
              <a:t>CV</a:t>
            </a:r>
            <a:r>
              <a:rPr lang="fr-FR" sz="2000" dirty="0" smtClean="0">
                <a:latin typeface="Times New Roman" pitchFamily="18" charset="0"/>
                <a:cs typeface="Times New Roman" pitchFamily="18" charset="0"/>
              </a:rPr>
              <a:t> doit </a:t>
            </a:r>
            <a:r>
              <a:rPr lang="fr-FR" sz="2000" dirty="0" smtClean="0">
                <a:solidFill>
                  <a:srgbClr val="FF0000"/>
                </a:solidFill>
                <a:latin typeface="Times New Roman" pitchFamily="18" charset="0"/>
                <a:cs typeface="Times New Roman" pitchFamily="18" charset="0"/>
              </a:rPr>
              <a:t>être dactylographié </a:t>
            </a:r>
            <a:r>
              <a:rPr lang="fr-FR" sz="2000" dirty="0" smtClean="0">
                <a:latin typeface="Times New Roman" pitchFamily="18" charset="0"/>
                <a:cs typeface="Times New Roman" pitchFamily="18" charset="0"/>
              </a:rPr>
              <a:t>en une page (02 pages maximum) format </a:t>
            </a:r>
            <a:r>
              <a:rPr lang="fr-FR" sz="2000" dirty="0" smtClean="0">
                <a:latin typeface="Times New Roman" pitchFamily="18" charset="0"/>
                <a:cs typeface="Times New Roman" pitchFamily="18" charset="0"/>
              </a:rPr>
              <a:t>A4;</a:t>
            </a:r>
          </a:p>
          <a:p>
            <a:pPr>
              <a:buNone/>
            </a:pP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          - Utilisez </a:t>
            </a:r>
            <a:r>
              <a:rPr lang="fr-FR" sz="2000" dirty="0" smtClean="0">
                <a:latin typeface="Times New Roman" pitchFamily="18" charset="0"/>
                <a:cs typeface="Times New Roman" pitchFamily="18" charset="0"/>
              </a:rPr>
              <a:t>du noir sur une feuille blanche, vous devez marquez les titres en gras et en gros caractère pour faciliter la lecture</a:t>
            </a:r>
            <a:r>
              <a:rPr lang="fr-FR" sz="2000" dirty="0" smtClean="0">
                <a:latin typeface="Times New Roman" pitchFamily="18" charset="0"/>
                <a:cs typeface="Times New Roman" pitchFamily="18" charset="0"/>
              </a:rPr>
              <a:t>.</a:t>
            </a:r>
          </a:p>
          <a:p>
            <a:pPr>
              <a:buNone/>
            </a:pPr>
            <a:r>
              <a:rPr lang="fr-FR" sz="2000" dirty="0" smtClean="0">
                <a:latin typeface="Times New Roman" pitchFamily="18" charset="0"/>
                <a:cs typeface="Times New Roman" pitchFamily="18" charset="0"/>
              </a:rPr>
              <a:t>           - </a:t>
            </a:r>
            <a:r>
              <a:rPr lang="fr-FR" sz="2000" i="1" dirty="0" smtClean="0">
                <a:solidFill>
                  <a:srgbClr val="FF0000"/>
                </a:solidFill>
                <a:latin typeface="Times New Roman" pitchFamily="18" charset="0"/>
                <a:cs typeface="Times New Roman" pitchFamily="18" charset="0"/>
              </a:rPr>
              <a:t>Soigner l’orthographe </a:t>
            </a:r>
            <a:r>
              <a:rPr lang="fr-FR" sz="2000" dirty="0" smtClean="0">
                <a:latin typeface="Times New Roman" pitchFamily="18" charset="0"/>
                <a:cs typeface="Times New Roman" pitchFamily="18" charset="0"/>
              </a:rPr>
              <a:t>: le soin porté à l’expression et à l’orthographe est un signe de professionnalisme </a:t>
            </a:r>
            <a:r>
              <a:rPr lang="fr-FR" sz="2000" dirty="0" smtClean="0">
                <a:latin typeface="Times New Roman" pitchFamily="18" charset="0"/>
                <a:cs typeface="Times New Roman" pitchFamily="18" charset="0"/>
              </a:rPr>
              <a:t>, alors </a:t>
            </a:r>
            <a:r>
              <a:rPr lang="fr-FR" sz="2000" dirty="0" smtClean="0">
                <a:latin typeface="Times New Roman" pitchFamily="18" charset="0"/>
                <a:cs typeface="Times New Roman" pitchFamily="18" charset="0"/>
              </a:rPr>
              <a:t>faite attention aux erreurs de grammaire ou d’orthographe </a:t>
            </a:r>
            <a:r>
              <a:rPr lang="fr-FR" sz="2000" dirty="0" smtClean="0">
                <a:latin typeface="Times New Roman" pitchFamily="18" charset="0"/>
                <a:cs typeface="Times New Roman" pitchFamily="18" charset="0"/>
              </a:rPr>
              <a:t>;</a:t>
            </a:r>
          </a:p>
          <a:p>
            <a:pPr>
              <a:buNone/>
            </a:pP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         - </a:t>
            </a:r>
            <a:r>
              <a:rPr lang="fr-FR" sz="2000" i="1" dirty="0" smtClean="0">
                <a:solidFill>
                  <a:srgbClr val="FF0000"/>
                </a:solidFill>
                <a:latin typeface="Times New Roman" pitchFamily="18" charset="0"/>
                <a:cs typeface="Times New Roman" pitchFamily="18" charset="0"/>
              </a:rPr>
              <a:t>Evitez</a:t>
            </a: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également de recourir aux </a:t>
            </a:r>
            <a:r>
              <a:rPr lang="fr-FR" sz="2000" i="1" dirty="0" smtClean="0">
                <a:solidFill>
                  <a:srgbClr val="FF0000"/>
                </a:solidFill>
                <a:latin typeface="Times New Roman" pitchFamily="18" charset="0"/>
                <a:cs typeface="Times New Roman" pitchFamily="18" charset="0"/>
              </a:rPr>
              <a:t>abréviations</a:t>
            </a:r>
            <a:r>
              <a:rPr lang="fr-FR" sz="2000" dirty="0" smtClean="0">
                <a:latin typeface="Times New Roman" pitchFamily="18" charset="0"/>
                <a:cs typeface="Times New Roman" pitchFamily="18" charset="0"/>
              </a:rPr>
              <a:t>. </a:t>
            </a:r>
            <a:endParaRPr lang="fr-FR" sz="2000" dirty="0" smtClean="0">
              <a:latin typeface="Times New Roman" pitchFamily="18" charset="0"/>
              <a:cs typeface="Times New Roman" pitchFamily="18" charset="0"/>
            </a:endParaRPr>
          </a:p>
          <a:p>
            <a:pPr>
              <a:buNone/>
            </a:pPr>
            <a:r>
              <a:rPr lang="fr-FR" sz="2000" dirty="0" smtClean="0">
                <a:latin typeface="Times New Roman" pitchFamily="18" charset="0"/>
                <a:cs typeface="Times New Roman" pitchFamily="18" charset="0"/>
              </a:rPr>
              <a:t>          - </a:t>
            </a:r>
            <a:r>
              <a:rPr lang="fr-FR" sz="2000" i="1" dirty="0" smtClean="0">
                <a:solidFill>
                  <a:srgbClr val="FF0000"/>
                </a:solidFill>
                <a:latin typeface="Times New Roman" pitchFamily="18" charset="0"/>
                <a:cs typeface="Times New Roman" pitchFamily="18" charset="0"/>
              </a:rPr>
              <a:t>Etre </a:t>
            </a:r>
            <a:r>
              <a:rPr lang="fr-FR" sz="2000" i="1" dirty="0" smtClean="0">
                <a:solidFill>
                  <a:srgbClr val="FF0000"/>
                </a:solidFill>
                <a:latin typeface="Times New Roman" pitchFamily="18" charset="0"/>
                <a:cs typeface="Times New Roman" pitchFamily="18" charset="0"/>
              </a:rPr>
              <a:t>synthétique </a:t>
            </a:r>
            <a:r>
              <a:rPr lang="fr-FR" sz="2000" dirty="0" smtClean="0">
                <a:latin typeface="Times New Roman" pitchFamily="18" charset="0"/>
                <a:cs typeface="Times New Roman" pitchFamily="18" charset="0"/>
              </a:rPr>
              <a:t>: Un CV n’est pas un roman, pour gagner l’intérêt des recruteurs </a:t>
            </a:r>
            <a:r>
              <a:rPr lang="fr-FR" sz="2000" dirty="0" smtClean="0">
                <a:latin typeface="Times New Roman" pitchFamily="18" charset="0"/>
                <a:cs typeface="Times New Roman" pitchFamily="18" charset="0"/>
              </a:rPr>
              <a:t>:</a:t>
            </a:r>
          </a:p>
          <a:p>
            <a:r>
              <a:rPr lang="fr-FR" sz="2000" i="1" dirty="0" smtClean="0">
                <a:solidFill>
                  <a:srgbClr val="FF0000"/>
                </a:solidFill>
                <a:latin typeface="Times New Roman" pitchFamily="18" charset="0"/>
                <a:cs typeface="Times New Roman" pitchFamily="18" charset="0"/>
              </a:rPr>
              <a:t>privilégiez </a:t>
            </a:r>
            <a:r>
              <a:rPr lang="fr-FR" sz="2000" i="1" dirty="0" smtClean="0">
                <a:solidFill>
                  <a:srgbClr val="FF0000"/>
                </a:solidFill>
                <a:latin typeface="Times New Roman" pitchFamily="18" charset="0"/>
                <a:cs typeface="Times New Roman" pitchFamily="18" charset="0"/>
              </a:rPr>
              <a:t>des énoncés courts et riches de sens</a:t>
            </a:r>
            <a:r>
              <a:rPr lang="fr-FR" sz="2000" dirty="0" smtClean="0">
                <a:latin typeface="Times New Roman" pitchFamily="18" charset="0"/>
                <a:cs typeface="Times New Roman" pitchFamily="18" charset="0"/>
              </a:rPr>
              <a:t> en utilisant des phrases courtes faciles à lire</a:t>
            </a:r>
            <a:r>
              <a:rPr lang="fr-FR" sz="2000" dirty="0" smtClean="0">
                <a:latin typeface="Times New Roman" pitchFamily="18" charset="0"/>
                <a:cs typeface="Times New Roman" pitchFamily="18" charset="0"/>
              </a:rPr>
              <a:t>.</a:t>
            </a:r>
          </a:p>
          <a:p>
            <a:r>
              <a:rPr lang="fr-FR" sz="2000" dirty="0" smtClean="0">
                <a:latin typeface="Times New Roman" pitchFamily="18" charset="0"/>
                <a:cs typeface="Times New Roman" pitchFamily="18" charset="0"/>
              </a:rPr>
              <a:t> </a:t>
            </a:r>
            <a:r>
              <a:rPr lang="fr-FR" sz="2000" i="1" dirty="0" smtClean="0">
                <a:solidFill>
                  <a:srgbClr val="FF0000"/>
                </a:solidFill>
                <a:latin typeface="Times New Roman" pitchFamily="18" charset="0"/>
                <a:cs typeface="Times New Roman" pitchFamily="18" charset="0"/>
              </a:rPr>
              <a:t>Privilégiez la qualité à la quantité</a:t>
            </a:r>
            <a:r>
              <a:rPr lang="fr-FR" sz="2000" dirty="0" smtClean="0">
                <a:latin typeface="Times New Roman" pitchFamily="18" charset="0"/>
                <a:cs typeface="Times New Roman" pitchFamily="18" charset="0"/>
              </a:rPr>
              <a:t>, mentionnez l’ensemble des postes occupés </a:t>
            </a:r>
            <a:r>
              <a:rPr lang="fr-FR" sz="2000" dirty="0" smtClean="0">
                <a:solidFill>
                  <a:srgbClr val="FF0000"/>
                </a:solidFill>
                <a:latin typeface="Times New Roman" pitchFamily="18" charset="0"/>
                <a:cs typeface="Times New Roman" pitchFamily="18" charset="0"/>
              </a:rPr>
              <a:t>n’est pas nécessaire </a:t>
            </a:r>
            <a:r>
              <a:rPr lang="fr-FR" sz="2000" dirty="0" smtClean="0">
                <a:latin typeface="Times New Roman" pitchFamily="18" charset="0"/>
                <a:cs typeface="Times New Roman" pitchFamily="18" charset="0"/>
              </a:rPr>
              <a:t>triez vos expériences passées et </a:t>
            </a:r>
            <a:r>
              <a:rPr lang="fr-FR" sz="2000" i="1" dirty="0" smtClean="0">
                <a:solidFill>
                  <a:srgbClr val="FF0000"/>
                </a:solidFill>
                <a:latin typeface="Times New Roman" pitchFamily="18" charset="0"/>
                <a:cs typeface="Times New Roman" pitchFamily="18" charset="0"/>
              </a:rPr>
              <a:t>précisez uniquement celle qui sont pertinentes à votre recherche actuelle</a:t>
            </a:r>
            <a:r>
              <a:rPr lang="fr-FR" sz="2000" dirty="0" smtClean="0">
                <a:latin typeface="Times New Roman" pitchFamily="18" charset="0"/>
                <a:cs typeface="Times New Roman" pitchFamily="18" charset="0"/>
              </a:rPr>
              <a:t>.</a:t>
            </a:r>
            <a:endParaRPr lang="fr-FR" sz="20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71480"/>
            <a:ext cx="8229600" cy="5554683"/>
          </a:xfrm>
        </p:spPr>
        <p:txBody>
          <a:bodyPr>
            <a:normAutofit/>
          </a:bodyPr>
          <a:lstStyle/>
          <a:p>
            <a:pPr>
              <a:buNone/>
            </a:pPr>
            <a:r>
              <a:rPr lang="fr-FR" sz="2000" dirty="0" smtClean="0"/>
              <a:t>         </a:t>
            </a:r>
            <a:r>
              <a:rPr lang="fr-FR" sz="2000" i="1" dirty="0" smtClean="0">
                <a:solidFill>
                  <a:srgbClr val="FF0000"/>
                </a:solidFill>
                <a:latin typeface="Times New Roman" pitchFamily="18" charset="0"/>
                <a:cs typeface="Times New Roman" pitchFamily="18" charset="0"/>
              </a:rPr>
              <a:t>Les </a:t>
            </a:r>
            <a:r>
              <a:rPr lang="fr-FR" sz="2000" i="1" dirty="0" smtClean="0">
                <a:solidFill>
                  <a:srgbClr val="FF0000"/>
                </a:solidFill>
                <a:latin typeface="Times New Roman" pitchFamily="18" charset="0"/>
                <a:cs typeface="Times New Roman" pitchFamily="18" charset="0"/>
              </a:rPr>
              <a:t>rubriques d’un CV :</a:t>
            </a:r>
            <a:r>
              <a:rPr lang="fr-FR" sz="2000" dirty="0" smtClean="0">
                <a:latin typeface="Times New Roman" pitchFamily="18" charset="0"/>
                <a:cs typeface="Times New Roman" pitchFamily="18" charset="0"/>
              </a:rPr>
              <a:t> </a:t>
            </a:r>
            <a:endParaRPr lang="fr-FR" sz="2000" dirty="0" smtClean="0">
              <a:latin typeface="Times New Roman" pitchFamily="18" charset="0"/>
              <a:cs typeface="Times New Roman" pitchFamily="18" charset="0"/>
            </a:endParaRPr>
          </a:p>
          <a:p>
            <a:pPr>
              <a:buNone/>
            </a:pP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              1- </a:t>
            </a:r>
            <a:r>
              <a:rPr lang="fr-FR" sz="2000" dirty="0" smtClean="0">
                <a:latin typeface="Times New Roman" pitchFamily="18" charset="0"/>
                <a:cs typeface="Times New Roman" pitchFamily="18" charset="0"/>
              </a:rPr>
              <a:t>L’état Civil : sans titre, </a:t>
            </a:r>
            <a:r>
              <a:rPr lang="fr-FR" sz="2000" i="1" dirty="0" smtClean="0">
                <a:solidFill>
                  <a:srgbClr val="FF0000"/>
                </a:solidFill>
                <a:latin typeface="Times New Roman" pitchFamily="18" charset="0"/>
                <a:cs typeface="Times New Roman" pitchFamily="18" charset="0"/>
              </a:rPr>
              <a:t>la seule obligation votre </a:t>
            </a:r>
            <a:r>
              <a:rPr lang="fr-FR" sz="2000" b="1" i="1" dirty="0" smtClean="0">
                <a:solidFill>
                  <a:srgbClr val="FF0000"/>
                </a:solidFill>
                <a:latin typeface="Times New Roman" pitchFamily="18" charset="0"/>
                <a:cs typeface="Times New Roman" pitchFamily="18" charset="0"/>
              </a:rPr>
              <a:t>nom</a:t>
            </a:r>
            <a:r>
              <a:rPr lang="fr-FR" sz="2000" i="1" dirty="0" smtClean="0">
                <a:solidFill>
                  <a:srgbClr val="FF0000"/>
                </a:solidFill>
                <a:latin typeface="Times New Roman" pitchFamily="18" charset="0"/>
                <a:cs typeface="Times New Roman" pitchFamily="18" charset="0"/>
              </a:rPr>
              <a:t> et </a:t>
            </a:r>
            <a:r>
              <a:rPr lang="fr-FR" sz="2000" b="1" i="1" dirty="0" smtClean="0">
                <a:solidFill>
                  <a:srgbClr val="FF0000"/>
                </a:solidFill>
                <a:latin typeface="Times New Roman" pitchFamily="18" charset="0"/>
                <a:cs typeface="Times New Roman" pitchFamily="18" charset="0"/>
              </a:rPr>
              <a:t>prénom</a:t>
            </a:r>
            <a:r>
              <a:rPr lang="fr-FR" sz="2000" i="1" dirty="0" smtClean="0">
                <a:solidFill>
                  <a:srgbClr val="FF0000"/>
                </a:solidFill>
                <a:latin typeface="Times New Roman" pitchFamily="18" charset="0"/>
                <a:cs typeface="Times New Roman" pitchFamily="18" charset="0"/>
              </a:rPr>
              <a:t> en gras caractères (sur une même ligne) </a:t>
            </a:r>
            <a:r>
              <a:rPr lang="fr-FR" sz="2000" b="1" i="1" dirty="0" smtClean="0">
                <a:solidFill>
                  <a:srgbClr val="FF0000"/>
                </a:solidFill>
                <a:latin typeface="Times New Roman" pitchFamily="18" charset="0"/>
                <a:cs typeface="Times New Roman" pitchFamily="18" charset="0"/>
              </a:rPr>
              <a:t>l’adresse</a:t>
            </a:r>
            <a:r>
              <a:rPr lang="fr-FR" sz="2000" dirty="0" smtClean="0">
                <a:latin typeface="Times New Roman" pitchFamily="18" charset="0"/>
                <a:cs typeface="Times New Roman" pitchFamily="18" charset="0"/>
              </a:rPr>
              <a:t>, </a:t>
            </a:r>
            <a:r>
              <a:rPr lang="fr-FR" sz="2000" b="1" i="1" dirty="0" smtClean="0">
                <a:solidFill>
                  <a:srgbClr val="FF0000"/>
                </a:solidFill>
                <a:latin typeface="Times New Roman" pitchFamily="18" charset="0"/>
                <a:cs typeface="Times New Roman" pitchFamily="18" charset="0"/>
              </a:rPr>
              <a:t>le numéro de téléphone </a:t>
            </a:r>
            <a:r>
              <a:rPr lang="fr-FR" sz="2000" dirty="0" smtClean="0">
                <a:latin typeface="Times New Roman" pitchFamily="18" charset="0"/>
                <a:cs typeface="Times New Roman" pitchFamily="18" charset="0"/>
              </a:rPr>
              <a:t>ainsi que </a:t>
            </a:r>
            <a:r>
              <a:rPr lang="fr-FR" sz="2000" b="1" i="1" dirty="0" smtClean="0">
                <a:solidFill>
                  <a:srgbClr val="FF0000"/>
                </a:solidFill>
                <a:latin typeface="Times New Roman" pitchFamily="18" charset="0"/>
                <a:cs typeface="Times New Roman" pitchFamily="18" charset="0"/>
              </a:rPr>
              <a:t>l’émail.</a:t>
            </a:r>
            <a:r>
              <a:rPr lang="fr-FR" sz="2000" dirty="0" smtClean="0">
                <a:latin typeface="Times New Roman" pitchFamily="18" charset="0"/>
                <a:cs typeface="Times New Roman" pitchFamily="18" charset="0"/>
              </a:rPr>
              <a:t> Il n’y a ni règle ni usage en ce concerne la situation familiale, l’âge ou la date de naissance à vous seul d’apprécier s’ils sont réellement des atouts pour obtenir un rendez-vous. </a:t>
            </a:r>
            <a:endParaRPr lang="fr-FR" sz="2000" dirty="0" smtClean="0">
              <a:latin typeface="Times New Roman" pitchFamily="18" charset="0"/>
              <a:cs typeface="Times New Roman" pitchFamily="18" charset="0"/>
            </a:endParaRPr>
          </a:p>
          <a:p>
            <a:pPr>
              <a:buNone/>
            </a:pP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             2- </a:t>
            </a:r>
            <a:r>
              <a:rPr lang="fr-FR" sz="2000" b="1" i="1" dirty="0" smtClean="0">
                <a:solidFill>
                  <a:srgbClr val="FF0000"/>
                </a:solidFill>
                <a:latin typeface="Times New Roman" pitchFamily="18" charset="0"/>
                <a:cs typeface="Times New Roman" pitchFamily="18" charset="0"/>
              </a:rPr>
              <a:t>La photo </a:t>
            </a:r>
            <a:r>
              <a:rPr lang="fr-FR" sz="2000" dirty="0" smtClean="0">
                <a:latin typeface="Times New Roman" pitchFamily="18" charset="0"/>
                <a:cs typeface="Times New Roman" pitchFamily="18" charset="0"/>
              </a:rPr>
              <a:t>: </a:t>
            </a:r>
            <a:r>
              <a:rPr lang="fr-FR" sz="2000" i="1" dirty="0" smtClean="0">
                <a:solidFill>
                  <a:srgbClr val="FF0000"/>
                </a:solidFill>
                <a:latin typeface="Times New Roman" pitchFamily="18" charset="0"/>
                <a:cs typeface="Times New Roman" pitchFamily="18" charset="0"/>
              </a:rPr>
              <a:t>facultative</a:t>
            </a:r>
            <a:r>
              <a:rPr lang="fr-FR" sz="2000" dirty="0" smtClean="0">
                <a:latin typeface="Times New Roman" pitchFamily="18" charset="0"/>
                <a:cs typeface="Times New Roman" pitchFamily="18" charset="0"/>
              </a:rPr>
              <a:t>, sauf si vous répondez à une annonce qui demande un CV avec photo. </a:t>
            </a:r>
            <a:endParaRPr lang="fr-FR" sz="2000" dirty="0" smtClean="0">
              <a:latin typeface="Times New Roman" pitchFamily="18" charset="0"/>
              <a:cs typeface="Times New Roman" pitchFamily="18" charset="0"/>
            </a:endParaRPr>
          </a:p>
          <a:p>
            <a:pPr>
              <a:buNone/>
            </a:pP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              3- </a:t>
            </a:r>
            <a:r>
              <a:rPr lang="fr-FR" sz="2000" b="1" i="1" dirty="0" smtClean="0">
                <a:solidFill>
                  <a:srgbClr val="FF0000"/>
                </a:solidFill>
                <a:latin typeface="Times New Roman" pitchFamily="18" charset="0"/>
                <a:cs typeface="Times New Roman" pitchFamily="18" charset="0"/>
              </a:rPr>
              <a:t>Le titre </a:t>
            </a:r>
            <a:r>
              <a:rPr lang="fr-FR" sz="2000" dirty="0" smtClean="0">
                <a:latin typeface="Times New Roman" pitchFamily="18" charset="0"/>
                <a:cs typeface="Times New Roman" pitchFamily="18" charset="0"/>
              </a:rPr>
              <a:t>: </a:t>
            </a:r>
            <a:r>
              <a:rPr lang="fr-FR" sz="2000" dirty="0" smtClean="0">
                <a:solidFill>
                  <a:srgbClr val="FF0000"/>
                </a:solidFill>
                <a:latin typeface="Times New Roman" pitchFamily="18" charset="0"/>
                <a:cs typeface="Times New Roman" pitchFamily="18" charset="0"/>
              </a:rPr>
              <a:t>indiquez le poste que vous désirez occupez </a:t>
            </a:r>
            <a:r>
              <a:rPr lang="fr-FR" sz="2000" dirty="0" smtClean="0">
                <a:latin typeface="Times New Roman" pitchFamily="18" charset="0"/>
                <a:cs typeface="Times New Roman" pitchFamily="18" charset="0"/>
              </a:rPr>
              <a:t>sans donnez trop de précisions, si vous n’avez </a:t>
            </a:r>
            <a:r>
              <a:rPr lang="fr-FR" sz="2000" dirty="0" smtClean="0">
                <a:solidFill>
                  <a:srgbClr val="FF0000"/>
                </a:solidFill>
                <a:latin typeface="Times New Roman" pitchFamily="18" charset="0"/>
                <a:cs typeface="Times New Roman" pitchFamily="18" charset="0"/>
              </a:rPr>
              <a:t>pas d’idée sur le poste indiquez le titre de votre diplôme ou votre dernière expérience</a:t>
            </a:r>
            <a:r>
              <a:rPr lang="fr-FR" sz="2000" dirty="0" smtClean="0"/>
              <a:t>. </a:t>
            </a:r>
            <a:endParaRPr lang="fr-FR"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5697559"/>
          </a:xfrm>
        </p:spPr>
        <p:txBody>
          <a:bodyPr>
            <a:normAutofit/>
          </a:bodyPr>
          <a:lstStyle/>
          <a:p>
            <a:pPr>
              <a:buNone/>
            </a:pPr>
            <a:r>
              <a:rPr lang="fr-FR" sz="2000" dirty="0" smtClean="0">
                <a:latin typeface="Times New Roman" pitchFamily="18" charset="0"/>
                <a:cs typeface="Times New Roman" pitchFamily="18" charset="0"/>
              </a:rPr>
              <a:t>        4- </a:t>
            </a:r>
            <a:r>
              <a:rPr lang="fr-FR" sz="2000" b="1" i="1" dirty="0" smtClean="0">
                <a:solidFill>
                  <a:srgbClr val="FF0000"/>
                </a:solidFill>
                <a:latin typeface="Times New Roman" pitchFamily="18" charset="0"/>
                <a:cs typeface="Times New Roman" pitchFamily="18" charset="0"/>
              </a:rPr>
              <a:t>Les formations et diplômes </a:t>
            </a: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  </a:t>
            </a:r>
          </a:p>
          <a:p>
            <a:pPr>
              <a:buNone/>
            </a:pP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               Si </a:t>
            </a:r>
            <a:r>
              <a:rPr lang="fr-FR" sz="2000" dirty="0" smtClean="0">
                <a:latin typeface="Times New Roman" pitchFamily="18" charset="0"/>
                <a:cs typeface="Times New Roman" pitchFamily="18" charset="0"/>
              </a:rPr>
              <a:t>n’avez pas de diplôme indiquez votre niveau de fin d’études. Si vous avez obtenu des diplômes mentionnez-les avec lieu et date d’obtention, pour les études supérieures précisez toutes les spécialités et le sujet de maitrise de la thèse de fin d’étude. </a:t>
            </a:r>
            <a:endParaRPr lang="fr-FR" sz="2000" dirty="0" smtClean="0">
              <a:latin typeface="Times New Roman" pitchFamily="18" charset="0"/>
              <a:cs typeface="Times New Roman" pitchFamily="18" charset="0"/>
            </a:endParaRPr>
          </a:p>
          <a:p>
            <a:pPr>
              <a:buNone/>
            </a:pP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       5- </a:t>
            </a:r>
            <a:r>
              <a:rPr lang="fr-FR" sz="2000" b="1" i="1" dirty="0" smtClean="0">
                <a:solidFill>
                  <a:srgbClr val="FF0000"/>
                </a:solidFill>
                <a:latin typeface="Times New Roman" pitchFamily="18" charset="0"/>
                <a:cs typeface="Times New Roman" pitchFamily="18" charset="0"/>
              </a:rPr>
              <a:t>L’expérience professionnelle</a:t>
            </a: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 </a:t>
            </a:r>
          </a:p>
          <a:p>
            <a:pPr>
              <a:buNone/>
            </a:pP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                Sélectionnez </a:t>
            </a:r>
            <a:r>
              <a:rPr lang="fr-FR" sz="2000" dirty="0" smtClean="0">
                <a:latin typeface="Times New Roman" pitchFamily="18" charset="0"/>
                <a:cs typeface="Times New Roman" pitchFamily="18" charset="0"/>
              </a:rPr>
              <a:t>les informations en relation avec l’emploi et l’entreprise visés indiquez avec précision les postes occupés, la durée et le nom de l’entreprise. </a:t>
            </a:r>
            <a:r>
              <a:rPr lang="fr-FR" sz="2000" dirty="0" smtClean="0">
                <a:latin typeface="Times New Roman" pitchFamily="18" charset="0"/>
                <a:cs typeface="Times New Roman" pitchFamily="18" charset="0"/>
              </a:rPr>
              <a:t>Faite </a:t>
            </a:r>
            <a:r>
              <a:rPr lang="fr-FR" sz="2000" dirty="0" smtClean="0">
                <a:latin typeface="Times New Roman" pitchFamily="18" charset="0"/>
                <a:cs typeface="Times New Roman" pitchFamily="18" charset="0"/>
              </a:rPr>
              <a:t>ressortir les actions menées et les résultats obtenus de façon concrète et objective avec ses éléments chiffrés</a:t>
            </a:r>
            <a:r>
              <a:rPr lang="fr-FR" sz="2000" dirty="0" smtClean="0">
                <a:latin typeface="Times New Roman" pitchFamily="18" charset="0"/>
                <a:cs typeface="Times New Roman" pitchFamily="18" charset="0"/>
              </a:rPr>
              <a:t>.</a:t>
            </a:r>
          </a:p>
          <a:p>
            <a:pPr>
              <a:buNone/>
            </a:pP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6- </a:t>
            </a:r>
            <a:r>
              <a:rPr lang="fr-FR" sz="2000" b="1" i="1" dirty="0" smtClean="0">
                <a:solidFill>
                  <a:srgbClr val="FF0000"/>
                </a:solidFill>
                <a:latin typeface="Times New Roman" pitchFamily="18" charset="0"/>
                <a:cs typeface="Times New Roman" pitchFamily="18" charset="0"/>
              </a:rPr>
              <a:t>Les compétences </a:t>
            </a:r>
            <a:r>
              <a:rPr lang="fr-FR" sz="2000" dirty="0" smtClean="0">
                <a:latin typeface="Times New Roman" pitchFamily="18" charset="0"/>
                <a:cs typeface="Times New Roman" pitchFamily="18" charset="0"/>
              </a:rPr>
              <a:t>: </a:t>
            </a:r>
            <a:endParaRPr lang="fr-FR" sz="2000" dirty="0" smtClean="0">
              <a:latin typeface="Times New Roman" pitchFamily="18" charset="0"/>
              <a:cs typeface="Times New Roman" pitchFamily="18" charset="0"/>
            </a:endParaRPr>
          </a:p>
          <a:p>
            <a:pPr>
              <a:buNone/>
            </a:pP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                Indiquez </a:t>
            </a:r>
            <a:r>
              <a:rPr lang="fr-FR" sz="2000" dirty="0" smtClean="0">
                <a:latin typeface="Times New Roman" pitchFamily="18" charset="0"/>
                <a:cs typeface="Times New Roman" pitchFamily="18" charset="0"/>
              </a:rPr>
              <a:t>vos capacités en dehors de vos études. </a:t>
            </a:r>
            <a:endParaRPr lang="fr-FR" sz="2000" dirty="0" smtClean="0">
              <a:latin typeface="Times New Roman" pitchFamily="18" charset="0"/>
              <a:cs typeface="Times New Roman" pitchFamily="18" charset="0"/>
            </a:endParaRPr>
          </a:p>
          <a:p>
            <a:pPr>
              <a:buNone/>
            </a:pP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                La </a:t>
            </a:r>
            <a:r>
              <a:rPr lang="fr-FR" sz="2000" dirty="0" smtClean="0">
                <a:latin typeface="Times New Roman" pitchFamily="18" charset="0"/>
                <a:cs typeface="Times New Roman" pitchFamily="18" charset="0"/>
              </a:rPr>
              <a:t>connaissance informatique :  Logicielles.  Système d’exploitation que vous connaissez.  Langage de programmation</a:t>
            </a:r>
            <a:r>
              <a:rPr lang="fr-FR" sz="2000" dirty="0" smtClean="0">
                <a:latin typeface="Times New Roman" pitchFamily="18" charset="0"/>
                <a:cs typeface="Times New Roman" pitchFamily="18" charset="0"/>
              </a:rPr>
              <a:t>.</a:t>
            </a:r>
          </a:p>
          <a:p>
            <a:pPr>
              <a:buNone/>
            </a:pP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      </a:t>
            </a:r>
            <a:r>
              <a:rPr lang="fr-FR" sz="2000" dirty="0" smtClean="0">
                <a:latin typeface="Times New Roman" pitchFamily="18" charset="0"/>
                <a:cs typeface="Times New Roman" pitchFamily="18" charset="0"/>
              </a:rPr>
              <a:t>Linguistique : indiquez votre maitrise des langues. </a:t>
            </a:r>
            <a:endParaRPr lang="fr-FR" sz="2000" dirty="0" smtClean="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5626121"/>
          </a:xfrm>
          <a:ln>
            <a:solidFill>
              <a:schemeClr val="tx1"/>
            </a:solidFill>
          </a:ln>
        </p:spPr>
        <p:txBody>
          <a:bodyPr/>
          <a:lstStyle/>
          <a:p>
            <a:pPr>
              <a:buNone/>
            </a:pPr>
            <a:r>
              <a:rPr lang="fr-FR" sz="2000" dirty="0" smtClean="0">
                <a:latin typeface="Times New Roman" pitchFamily="18" charset="0"/>
                <a:cs typeface="Times New Roman" pitchFamily="18" charset="0"/>
              </a:rPr>
              <a:t>          7- </a:t>
            </a:r>
            <a:r>
              <a:rPr lang="fr-FR" sz="2000" b="1" i="1" dirty="0" smtClean="0">
                <a:solidFill>
                  <a:srgbClr val="FF0000"/>
                </a:solidFill>
                <a:latin typeface="Times New Roman" pitchFamily="18" charset="0"/>
                <a:cs typeface="Times New Roman" pitchFamily="18" charset="0"/>
              </a:rPr>
              <a:t>Loisirs</a:t>
            </a:r>
            <a:r>
              <a:rPr lang="fr-FR" sz="2000" dirty="0" smtClean="0">
                <a:latin typeface="Times New Roman" pitchFamily="18" charset="0"/>
                <a:cs typeface="Times New Roman" pitchFamily="18" charset="0"/>
              </a:rPr>
              <a:t> : </a:t>
            </a:r>
            <a:endParaRPr lang="fr-FR" sz="2000" dirty="0" smtClean="0">
              <a:latin typeface="Times New Roman" pitchFamily="18" charset="0"/>
              <a:cs typeface="Times New Roman" pitchFamily="18" charset="0"/>
            </a:endParaRPr>
          </a:p>
          <a:p>
            <a:pPr>
              <a:buNone/>
            </a:pP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                  Cette </a:t>
            </a:r>
            <a:r>
              <a:rPr lang="fr-FR" sz="2000" dirty="0" smtClean="0">
                <a:latin typeface="Times New Roman" pitchFamily="18" charset="0"/>
                <a:cs typeface="Times New Roman" pitchFamily="18" charset="0"/>
              </a:rPr>
              <a:t>rubrique permet de mettre en relief un </a:t>
            </a:r>
            <a:r>
              <a:rPr lang="fr-FR" sz="2000" b="1" i="1" dirty="0" smtClean="0">
                <a:latin typeface="Times New Roman" pitchFamily="18" charset="0"/>
                <a:cs typeface="Times New Roman" pitchFamily="18" charset="0"/>
              </a:rPr>
              <a:t>certain aspect de votre personnalité</a:t>
            </a:r>
            <a:r>
              <a:rPr lang="fr-FR" sz="2000" dirty="0" smtClean="0">
                <a:latin typeface="Times New Roman" pitchFamily="18" charset="0"/>
                <a:cs typeface="Times New Roman" pitchFamily="18" charset="0"/>
              </a:rPr>
              <a:t> tel que </a:t>
            </a:r>
            <a:endParaRPr lang="fr-FR" sz="2000" dirty="0" smtClean="0">
              <a:latin typeface="Times New Roman" pitchFamily="18" charset="0"/>
              <a:cs typeface="Times New Roman" pitchFamily="18" charset="0"/>
            </a:endParaRPr>
          </a:p>
          <a:p>
            <a:pPr>
              <a:buNone/>
            </a:pPr>
            <a:r>
              <a:rPr lang="fr-FR" sz="2000" i="1" dirty="0" smtClean="0">
                <a:solidFill>
                  <a:srgbClr val="FF0000"/>
                </a:solidFill>
                <a:latin typeface="Times New Roman" pitchFamily="18" charset="0"/>
                <a:cs typeface="Times New Roman" pitchFamily="18" charset="0"/>
              </a:rPr>
              <a:t> </a:t>
            </a:r>
            <a:r>
              <a:rPr lang="fr-FR" sz="2000" i="1" dirty="0" smtClean="0">
                <a:solidFill>
                  <a:srgbClr val="FF0000"/>
                </a:solidFill>
                <a:latin typeface="Times New Roman" pitchFamily="18" charset="0"/>
                <a:cs typeface="Times New Roman" pitchFamily="18" charset="0"/>
              </a:rPr>
              <a:t>           - l’esprit </a:t>
            </a:r>
            <a:r>
              <a:rPr lang="fr-FR" sz="2000" i="1" dirty="0" smtClean="0">
                <a:solidFill>
                  <a:srgbClr val="FF0000"/>
                </a:solidFill>
                <a:latin typeface="Times New Roman" pitchFamily="18" charset="0"/>
                <a:cs typeface="Times New Roman" pitchFamily="18" charset="0"/>
              </a:rPr>
              <a:t>d’équipe</a:t>
            </a:r>
            <a:r>
              <a:rPr lang="fr-FR" sz="2000" dirty="0" smtClean="0">
                <a:latin typeface="Times New Roman" pitchFamily="18" charset="0"/>
                <a:cs typeface="Times New Roman" pitchFamily="18" charset="0"/>
              </a:rPr>
              <a:t>, </a:t>
            </a:r>
            <a:endParaRPr lang="fr-FR" sz="2000" dirty="0" smtClean="0">
              <a:latin typeface="Times New Roman" pitchFamily="18" charset="0"/>
              <a:cs typeface="Times New Roman" pitchFamily="18" charset="0"/>
            </a:endParaRPr>
          </a:p>
          <a:p>
            <a:pPr>
              <a:buNone/>
            </a:pP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           - </a:t>
            </a:r>
            <a:r>
              <a:rPr lang="fr-FR" sz="2000" i="1" dirty="0" smtClean="0">
                <a:solidFill>
                  <a:srgbClr val="FF0000"/>
                </a:solidFill>
                <a:latin typeface="Times New Roman" pitchFamily="18" charset="0"/>
                <a:cs typeface="Times New Roman" pitchFamily="18" charset="0"/>
              </a:rPr>
              <a:t>l’endurance</a:t>
            </a:r>
            <a:r>
              <a:rPr lang="fr-FR" sz="2000" dirty="0" smtClean="0">
                <a:latin typeface="Times New Roman" pitchFamily="18" charset="0"/>
                <a:cs typeface="Times New Roman" pitchFamily="18" charset="0"/>
              </a:rPr>
              <a:t> ;</a:t>
            </a:r>
          </a:p>
          <a:p>
            <a:pPr>
              <a:buNone/>
            </a:pP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           - </a:t>
            </a:r>
            <a:r>
              <a:rPr lang="fr-FR" sz="2000" i="1" dirty="0" smtClean="0">
                <a:solidFill>
                  <a:srgbClr val="FF0000"/>
                </a:solidFill>
                <a:latin typeface="Times New Roman" pitchFamily="18" charset="0"/>
                <a:cs typeface="Times New Roman" pitchFamily="18" charset="0"/>
              </a:rPr>
              <a:t>le </a:t>
            </a:r>
            <a:r>
              <a:rPr lang="fr-FR" sz="2000" i="1" dirty="0" smtClean="0">
                <a:solidFill>
                  <a:srgbClr val="FF0000"/>
                </a:solidFill>
                <a:latin typeface="Times New Roman" pitchFamily="18" charset="0"/>
                <a:cs typeface="Times New Roman" pitchFamily="18" charset="0"/>
              </a:rPr>
              <a:t>sens de l’initiative et de responsabilité, dynamique</a:t>
            </a:r>
            <a:r>
              <a:rPr lang="fr-FR" sz="2000" dirty="0" smtClean="0">
                <a:latin typeface="Times New Roman" pitchFamily="18" charset="0"/>
                <a:cs typeface="Times New Roman" pitchFamily="18" charset="0"/>
              </a:rPr>
              <a:t>…</a:t>
            </a:r>
          </a:p>
          <a:p>
            <a:pPr>
              <a:buNone/>
            </a:pP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                  Inutile </a:t>
            </a:r>
            <a:r>
              <a:rPr lang="fr-FR" sz="2000" dirty="0" smtClean="0">
                <a:latin typeface="Times New Roman" pitchFamily="18" charset="0"/>
                <a:cs typeface="Times New Roman" pitchFamily="18" charset="0"/>
              </a:rPr>
              <a:t>de mentionner votre goût pour le lecteur, le cinéma, les voyages ou les sports, mentionnez plutôt un travail de bénévole ou si vous pratiquez un sport collectif</a:t>
            </a:r>
            <a:r>
              <a:rPr lang="fr-FR" sz="2000" dirty="0" smtClean="0">
                <a:latin typeface="Times New Roman" pitchFamily="18" charset="0"/>
                <a:cs typeface="Times New Roman" pitchFamily="18" charset="0"/>
              </a:rPr>
              <a:t>.</a:t>
            </a:r>
          </a:p>
          <a:p>
            <a:pPr>
              <a:buNone/>
            </a:pPr>
            <a:endParaRPr lang="fr-FR" sz="2000" dirty="0" smtClean="0">
              <a:latin typeface="Times New Roman" pitchFamily="18" charset="0"/>
              <a:cs typeface="Times New Roman" pitchFamily="18" charset="0"/>
            </a:endParaRPr>
          </a:p>
          <a:p>
            <a:pPr algn="ctr">
              <a:buNone/>
            </a:pPr>
            <a:r>
              <a:rPr lang="fr-FR" sz="2000" b="1" dirty="0" smtClean="0">
                <a:solidFill>
                  <a:srgbClr val="FF0000"/>
                </a:solidFill>
                <a:latin typeface="Times New Roman" pitchFamily="18" charset="0"/>
                <a:cs typeface="Times New Roman" pitchFamily="18" charset="0"/>
              </a:rPr>
              <a:t>     </a:t>
            </a:r>
          </a:p>
          <a:p>
            <a:pPr algn="ctr">
              <a:buNone/>
            </a:pPr>
            <a:r>
              <a:rPr lang="fr-FR" sz="2000" b="1" dirty="0" smtClean="0">
                <a:solidFill>
                  <a:srgbClr val="FF0000"/>
                </a:solidFill>
                <a:latin typeface="Times New Roman" pitchFamily="18" charset="0"/>
                <a:cs typeface="Times New Roman" pitchFamily="18" charset="0"/>
              </a:rPr>
              <a:t> </a:t>
            </a:r>
            <a:r>
              <a:rPr lang="fr-FR" sz="2000" b="1" dirty="0" smtClean="0">
                <a:solidFill>
                  <a:srgbClr val="FF0000"/>
                </a:solidFill>
              </a:rPr>
              <a:t>Réaliser </a:t>
            </a:r>
            <a:r>
              <a:rPr lang="fr-FR" sz="2000" b="1" dirty="0" smtClean="0">
                <a:solidFill>
                  <a:srgbClr val="FF0000"/>
                </a:solidFill>
              </a:rPr>
              <a:t>un bon CV </a:t>
            </a:r>
            <a:endParaRPr lang="fr-FR" sz="2000" b="1" dirty="0" smtClean="0">
              <a:solidFill>
                <a:srgbClr val="FF0000"/>
              </a:solidFill>
            </a:endParaRPr>
          </a:p>
          <a:p>
            <a:pPr algn="ctr">
              <a:buFont typeface="Wingdings" pitchFamily="2" charset="2"/>
              <a:buChar char="ü"/>
            </a:pPr>
            <a:r>
              <a:rPr lang="fr-FR" sz="2000" dirty="0" smtClean="0">
                <a:solidFill>
                  <a:srgbClr val="7030A0"/>
                </a:solidFill>
              </a:rPr>
              <a:t>Complet </a:t>
            </a:r>
            <a:r>
              <a:rPr lang="fr-FR" sz="2000" dirty="0" smtClean="0">
                <a:solidFill>
                  <a:srgbClr val="7030A0"/>
                </a:solidFill>
              </a:rPr>
              <a:t>et concis </a:t>
            </a:r>
            <a:endParaRPr lang="fr-FR" sz="2000" dirty="0" smtClean="0">
              <a:solidFill>
                <a:srgbClr val="7030A0"/>
              </a:solidFill>
            </a:endParaRPr>
          </a:p>
          <a:p>
            <a:pPr algn="ctr">
              <a:buFont typeface="Wingdings" pitchFamily="2" charset="2"/>
              <a:buChar char="ü"/>
            </a:pPr>
            <a:r>
              <a:rPr lang="fr-FR" sz="2000" dirty="0" smtClean="0">
                <a:solidFill>
                  <a:srgbClr val="7030A0"/>
                </a:solidFill>
              </a:rPr>
              <a:t>Réaliser </a:t>
            </a:r>
            <a:r>
              <a:rPr lang="fr-FR" sz="2000" dirty="0" smtClean="0">
                <a:solidFill>
                  <a:srgbClr val="7030A0"/>
                </a:solidFill>
              </a:rPr>
              <a:t>à l’aide d’un logiciel de traitement de texte.</a:t>
            </a:r>
            <a:endParaRPr lang="fr-FR" sz="2000" dirty="0" smtClean="0">
              <a:solidFill>
                <a:srgbClr val="7030A0"/>
              </a:solidFill>
              <a:latin typeface="Times New Roman" pitchFamily="18" charset="0"/>
              <a:cs typeface="Times New Roman" pitchFamily="18" charset="0"/>
            </a:endParaRPr>
          </a:p>
          <a:p>
            <a:endParaRPr lang="fr-FR" dirty="0"/>
          </a:p>
        </p:txBody>
      </p:sp>
      <p:sp>
        <p:nvSpPr>
          <p:cNvPr id="4" name="Rectangle 3"/>
          <p:cNvSpPr/>
          <p:nvPr/>
        </p:nvSpPr>
        <p:spPr>
          <a:xfrm>
            <a:off x="500034" y="4071942"/>
            <a:ext cx="7786742" cy="178595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additive="base">
                                        <p:cTn id="6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10" end="10"/>
                                            </p:txEl>
                                          </p:spTgt>
                                        </p:tgtEl>
                                        <p:attrNameLst>
                                          <p:attrName>style.visibility</p:attrName>
                                        </p:attrNameLst>
                                      </p:cBhvr>
                                      <p:to>
                                        <p:strVal val="visible"/>
                                      </p:to>
                                    </p:set>
                                    <p:anim calcmode="lin" valueType="num">
                                      <p:cBhvr additive="base">
                                        <p:cTn id="67"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582594"/>
          </a:xfrm>
        </p:spPr>
        <p:txBody>
          <a:bodyPr>
            <a:normAutofit/>
          </a:bodyPr>
          <a:lstStyle/>
          <a:p>
            <a:r>
              <a:rPr lang="fr-FR" sz="2400" dirty="0" smtClean="0">
                <a:latin typeface="Times New Roman" pitchFamily="18" charset="0"/>
                <a:cs typeface="Times New Roman" pitchFamily="18" charset="0"/>
              </a:rPr>
              <a:t>La prise de notes (suite I)</a:t>
            </a:r>
            <a:endParaRPr lang="fr-FR" sz="2400" dirty="0"/>
          </a:p>
        </p:txBody>
      </p:sp>
      <p:sp>
        <p:nvSpPr>
          <p:cNvPr id="3" name="Espace réservé du contenu 2"/>
          <p:cNvSpPr>
            <a:spLocks noGrp="1"/>
          </p:cNvSpPr>
          <p:nvPr>
            <p:ph idx="1"/>
          </p:nvPr>
        </p:nvSpPr>
        <p:spPr>
          <a:xfrm>
            <a:off x="457200" y="857232"/>
            <a:ext cx="8229600" cy="5268931"/>
          </a:xfrm>
        </p:spPr>
        <p:txBody>
          <a:bodyPr/>
          <a:lstStyle/>
          <a:p>
            <a:pPr>
              <a:buNone/>
            </a:pPr>
            <a:r>
              <a:rPr lang="fr-FR" dirty="0" smtClean="0">
                <a:latin typeface="Times New Roman" pitchFamily="18" charset="0"/>
                <a:cs typeface="Times New Roman" pitchFamily="18" charset="0"/>
              </a:rPr>
              <a:t>         </a:t>
            </a:r>
            <a:r>
              <a:rPr lang="fr-FR" sz="2000" b="1" dirty="0" smtClean="0">
                <a:solidFill>
                  <a:srgbClr val="FF0000"/>
                </a:solidFill>
                <a:latin typeface="Times New Roman" pitchFamily="18" charset="0"/>
                <a:cs typeface="Times New Roman" pitchFamily="18" charset="0"/>
              </a:rPr>
              <a:t>La prise des notes se fait en 04 temps : </a:t>
            </a:r>
          </a:p>
          <a:p>
            <a:pPr>
              <a:buFont typeface="Wingdings" pitchFamily="2" charset="2"/>
              <a:buChar char="Ø"/>
            </a:pPr>
            <a:r>
              <a:rPr lang="fr-FR" sz="2000" dirty="0" smtClean="0">
                <a:latin typeface="Times New Roman" pitchFamily="18" charset="0"/>
                <a:cs typeface="Times New Roman" pitchFamily="18" charset="0"/>
              </a:rPr>
              <a:t>Ecouter – Comprendre – Synthétiser, Noter. </a:t>
            </a:r>
          </a:p>
          <a:p>
            <a:pPr>
              <a:buNone/>
            </a:pPr>
            <a:r>
              <a:rPr lang="fr-FR" sz="2000" dirty="0" smtClean="0">
                <a:latin typeface="Times New Roman" pitchFamily="18" charset="0"/>
                <a:cs typeface="Times New Roman" pitchFamily="18" charset="0"/>
              </a:rPr>
              <a:t>              Ce qu’il faut noter. </a:t>
            </a:r>
          </a:p>
          <a:p>
            <a:pPr>
              <a:buFont typeface="Courier New" pitchFamily="49" charset="0"/>
              <a:buChar char="o"/>
            </a:pPr>
            <a:r>
              <a:rPr lang="fr-FR" sz="2000" dirty="0" smtClean="0">
                <a:latin typeface="Times New Roman" pitchFamily="18" charset="0"/>
                <a:cs typeface="Times New Roman" pitchFamily="18" charset="0"/>
              </a:rPr>
              <a:t>Le plan général. </a:t>
            </a:r>
          </a:p>
          <a:p>
            <a:pPr>
              <a:buFont typeface="Courier New" pitchFamily="49" charset="0"/>
              <a:buChar char="o"/>
            </a:pPr>
            <a:r>
              <a:rPr lang="fr-FR" sz="2000" dirty="0" smtClean="0">
                <a:latin typeface="Times New Roman" pitchFamily="18" charset="0"/>
                <a:cs typeface="Times New Roman" pitchFamily="18" charset="0"/>
              </a:rPr>
              <a:t>Les noms propres. </a:t>
            </a:r>
            <a:endParaRPr lang="fr-FR" sz="2000" dirty="0">
              <a:latin typeface="Times New Roman" pitchFamily="18" charset="0"/>
              <a:cs typeface="Times New Roman" pitchFamily="18" charset="0"/>
            </a:endParaRPr>
          </a:p>
          <a:p>
            <a:pPr>
              <a:buFont typeface="Courier New" pitchFamily="49" charset="0"/>
              <a:buChar char="o"/>
            </a:pPr>
            <a:r>
              <a:rPr lang="fr-FR" sz="2000" dirty="0" smtClean="0">
                <a:latin typeface="Times New Roman" pitchFamily="18" charset="0"/>
                <a:cs typeface="Times New Roman" pitchFamily="18" charset="0"/>
              </a:rPr>
              <a:t>Les chiffres. </a:t>
            </a:r>
          </a:p>
          <a:p>
            <a:pPr>
              <a:buFont typeface="Courier New" pitchFamily="49" charset="0"/>
              <a:buChar char="o"/>
            </a:pPr>
            <a:r>
              <a:rPr lang="fr-FR" sz="2000" dirty="0" smtClean="0">
                <a:latin typeface="Times New Roman" pitchFamily="18" charset="0"/>
                <a:cs typeface="Times New Roman" pitchFamily="18" charset="0"/>
              </a:rPr>
              <a:t>Les dates importantes. </a:t>
            </a:r>
          </a:p>
          <a:p>
            <a:pPr>
              <a:buFont typeface="Courier New" pitchFamily="49" charset="0"/>
              <a:buChar char="o"/>
            </a:pPr>
            <a:r>
              <a:rPr lang="fr-FR" sz="2000" dirty="0" smtClean="0">
                <a:latin typeface="Times New Roman" pitchFamily="18" charset="0"/>
                <a:cs typeface="Times New Roman" pitchFamily="18" charset="0"/>
              </a:rPr>
              <a:t>Les schémas, les figures et les tableaux. </a:t>
            </a:r>
          </a:p>
          <a:p>
            <a:pPr>
              <a:buFont typeface="Courier New" pitchFamily="49" charset="0"/>
              <a:buChar char="o"/>
            </a:pPr>
            <a:r>
              <a:rPr lang="fr-FR" sz="2000" dirty="0" smtClean="0">
                <a:latin typeface="Times New Roman" pitchFamily="18" charset="0"/>
                <a:cs typeface="Times New Roman" pitchFamily="18" charset="0"/>
              </a:rPr>
              <a:t>Les équations. </a:t>
            </a:r>
          </a:p>
          <a:p>
            <a:pPr>
              <a:buFont typeface="Courier New" pitchFamily="49" charset="0"/>
              <a:buChar char="o"/>
            </a:pPr>
            <a:r>
              <a:rPr lang="fr-FR" sz="2000" dirty="0" smtClean="0">
                <a:latin typeface="Times New Roman" pitchFamily="18" charset="0"/>
                <a:cs typeface="Times New Roman" pitchFamily="18" charset="0"/>
              </a:rPr>
              <a:t>Les définitions. </a:t>
            </a:r>
          </a:p>
          <a:p>
            <a:pPr>
              <a:buFont typeface="Courier New" pitchFamily="49" charset="0"/>
              <a:buChar char="o"/>
            </a:pPr>
            <a:r>
              <a:rPr lang="fr-FR" sz="2000" dirty="0" smtClean="0">
                <a:latin typeface="Times New Roman" pitchFamily="18" charset="0"/>
                <a:cs typeface="Times New Roman" pitchFamily="18" charset="0"/>
              </a:rPr>
              <a:t>Les arguments majeurs. </a:t>
            </a:r>
          </a:p>
          <a:p>
            <a:pPr>
              <a:buFont typeface="Courier New" pitchFamily="49" charset="0"/>
              <a:buChar char="o"/>
            </a:pPr>
            <a:r>
              <a:rPr lang="fr-FR" sz="2000" dirty="0" smtClean="0">
                <a:latin typeface="Times New Roman" pitchFamily="18" charset="0"/>
                <a:cs typeface="Times New Roman" pitchFamily="18" charset="0"/>
              </a:rPr>
              <a:t>Les suggestions de lectures complémentaires.</a:t>
            </a:r>
          </a:p>
          <a:p>
            <a:pPr>
              <a:buFont typeface="Courier New" pitchFamily="49" charset="0"/>
              <a:buChar char="o"/>
            </a:pPr>
            <a:endParaRPr lang="fr-FR" sz="2000"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5626121"/>
          </a:xfrm>
        </p:spPr>
        <p:txBody>
          <a:bodyPr>
            <a:normAutofit/>
          </a:bodyPr>
          <a:lstStyle/>
          <a:p>
            <a:pPr>
              <a:buNone/>
            </a:pPr>
            <a:r>
              <a:rPr lang="fr-FR" sz="2000" dirty="0" smtClean="0">
                <a:latin typeface="Times New Roman" pitchFamily="18" charset="0"/>
                <a:cs typeface="Times New Roman" pitchFamily="18" charset="0"/>
              </a:rPr>
              <a:t>                 Un </a:t>
            </a:r>
            <a:r>
              <a:rPr lang="fr-FR" sz="2000" dirty="0" smtClean="0">
                <a:latin typeface="Times New Roman" pitchFamily="18" charset="0"/>
                <a:cs typeface="Times New Roman" pitchFamily="18" charset="0"/>
              </a:rPr>
              <a:t>CV peut être séparé en six parties </a:t>
            </a:r>
            <a:r>
              <a:rPr lang="fr-FR" sz="2000" dirty="0" smtClean="0">
                <a:latin typeface="Times New Roman" pitchFamily="18" charset="0"/>
                <a:cs typeface="Times New Roman" pitchFamily="18" charset="0"/>
              </a:rPr>
              <a:t>:</a:t>
            </a:r>
          </a:p>
          <a:p>
            <a:pPr>
              <a:buNone/>
            </a:pP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                   </a:t>
            </a:r>
            <a:r>
              <a:rPr lang="fr-FR" sz="2000" dirty="0" smtClean="0">
                <a:latin typeface="Times New Roman" pitchFamily="18" charset="0"/>
                <a:cs typeface="Times New Roman" pitchFamily="18" charset="0"/>
              </a:rPr>
              <a:t>Renseignement généraux </a:t>
            </a:r>
            <a:r>
              <a:rPr lang="fr-FR" sz="2000" dirty="0" smtClean="0">
                <a:latin typeface="Times New Roman" pitchFamily="18" charset="0"/>
                <a:cs typeface="Times New Roman" pitchFamily="18" charset="0"/>
              </a:rPr>
              <a:t>;</a:t>
            </a:r>
          </a:p>
          <a:p>
            <a:pPr>
              <a:buNone/>
            </a:pP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                   </a:t>
            </a:r>
            <a:r>
              <a:rPr lang="fr-FR" sz="2000" dirty="0" smtClean="0">
                <a:latin typeface="Times New Roman" pitchFamily="18" charset="0"/>
                <a:cs typeface="Times New Roman" pitchFamily="18" charset="0"/>
              </a:rPr>
              <a:t>Formations </a:t>
            </a:r>
            <a:r>
              <a:rPr lang="fr-FR" sz="2000" dirty="0" smtClean="0">
                <a:latin typeface="Times New Roman" pitchFamily="18" charset="0"/>
                <a:cs typeface="Times New Roman" pitchFamily="18" charset="0"/>
              </a:rPr>
              <a:t>;</a:t>
            </a:r>
          </a:p>
          <a:p>
            <a:pPr>
              <a:buNone/>
            </a:pP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                   </a:t>
            </a:r>
            <a:r>
              <a:rPr lang="fr-FR" sz="2000" dirty="0" smtClean="0">
                <a:latin typeface="Times New Roman" pitchFamily="18" charset="0"/>
                <a:cs typeface="Times New Roman" pitchFamily="18" charset="0"/>
              </a:rPr>
              <a:t>Expériences </a:t>
            </a:r>
            <a:r>
              <a:rPr lang="fr-FR" sz="2000" dirty="0" smtClean="0">
                <a:latin typeface="Times New Roman" pitchFamily="18" charset="0"/>
                <a:cs typeface="Times New Roman" pitchFamily="18" charset="0"/>
              </a:rPr>
              <a:t>professionnelles ;</a:t>
            </a:r>
          </a:p>
          <a:p>
            <a:pPr>
              <a:buNone/>
            </a:pP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                   </a:t>
            </a:r>
            <a:r>
              <a:rPr lang="fr-FR" sz="2000" dirty="0" smtClean="0">
                <a:latin typeface="Times New Roman" pitchFamily="18" charset="0"/>
                <a:cs typeface="Times New Roman" pitchFamily="18" charset="0"/>
              </a:rPr>
              <a:t>Connaissances en informatiques </a:t>
            </a:r>
            <a:r>
              <a:rPr lang="fr-FR" sz="2000" dirty="0" smtClean="0">
                <a:latin typeface="Times New Roman" pitchFamily="18" charset="0"/>
                <a:cs typeface="Times New Roman" pitchFamily="18" charset="0"/>
              </a:rPr>
              <a:t>;</a:t>
            </a:r>
          </a:p>
          <a:p>
            <a:pPr>
              <a:buNone/>
            </a:pP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                   </a:t>
            </a:r>
            <a:r>
              <a:rPr lang="fr-FR" sz="2000" dirty="0" smtClean="0">
                <a:latin typeface="Times New Roman" pitchFamily="18" charset="0"/>
                <a:cs typeface="Times New Roman" pitchFamily="18" charset="0"/>
              </a:rPr>
              <a:t>Connaissance de langues </a:t>
            </a:r>
            <a:r>
              <a:rPr lang="fr-FR" sz="2000" dirty="0" smtClean="0">
                <a:latin typeface="Times New Roman" pitchFamily="18" charset="0"/>
                <a:cs typeface="Times New Roman" pitchFamily="18" charset="0"/>
              </a:rPr>
              <a:t>;</a:t>
            </a:r>
          </a:p>
          <a:p>
            <a:pPr>
              <a:buNone/>
            </a:pP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                   </a:t>
            </a:r>
            <a:r>
              <a:rPr lang="fr-FR" sz="2000" dirty="0" smtClean="0">
                <a:latin typeface="Times New Roman" pitchFamily="18" charset="0"/>
                <a:cs typeface="Times New Roman" pitchFamily="18" charset="0"/>
              </a:rPr>
              <a:t>Divers </a:t>
            </a:r>
            <a:r>
              <a:rPr lang="fr-FR" sz="2000" dirty="0" smtClean="0">
                <a:latin typeface="Times New Roman" pitchFamily="18" charset="0"/>
                <a:cs typeface="Times New Roman" pitchFamily="18" charset="0"/>
              </a:rPr>
              <a:t>;</a:t>
            </a:r>
          </a:p>
          <a:p>
            <a:pPr>
              <a:buNone/>
            </a:pP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                   </a:t>
            </a:r>
            <a:r>
              <a:rPr lang="fr-FR" sz="2000" dirty="0" smtClean="0">
                <a:latin typeface="Times New Roman" pitchFamily="18" charset="0"/>
                <a:cs typeface="Times New Roman" pitchFamily="18" charset="0"/>
              </a:rPr>
              <a:t>Loisirs .</a:t>
            </a:r>
            <a:endParaRPr lang="fr-FR" sz="20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96908"/>
          </a:xfrm>
        </p:spPr>
        <p:txBody>
          <a:bodyPr>
            <a:normAutofit fontScale="90000"/>
          </a:bodyPr>
          <a:lstStyle/>
          <a:p>
            <a:r>
              <a:rPr lang="fr-FR" sz="2400" dirty="0" smtClean="0">
                <a:solidFill>
                  <a:srgbClr val="FF0000"/>
                </a:solidFill>
                <a:latin typeface="Times New Roman" pitchFamily="18" charset="0"/>
                <a:cs typeface="Times New Roman" pitchFamily="18" charset="0"/>
              </a:rPr>
              <a:t>Cour N7 </a:t>
            </a:r>
            <a:r>
              <a:rPr lang="fr-FR" sz="2400" dirty="0" smtClean="0">
                <a:solidFill>
                  <a:srgbClr val="FF0000"/>
                </a:solidFill>
                <a:latin typeface="Times New Roman" pitchFamily="18" charset="0"/>
                <a:cs typeface="Times New Roman" pitchFamily="18" charset="0"/>
              </a:rPr>
              <a:t>:</a:t>
            </a:r>
            <a:br>
              <a:rPr lang="fr-FR" sz="2400" dirty="0" smtClean="0">
                <a:solidFill>
                  <a:srgbClr val="FF0000"/>
                </a:solidFill>
                <a:latin typeface="Times New Roman" pitchFamily="18" charset="0"/>
                <a:cs typeface="Times New Roman" pitchFamily="18" charset="0"/>
              </a:rPr>
            </a:br>
            <a:r>
              <a:rPr lang="fr-FR" sz="2400" dirty="0" smtClean="0">
                <a:solidFill>
                  <a:srgbClr val="FF0000"/>
                </a:solidFill>
                <a:latin typeface="Times New Roman" pitchFamily="18" charset="0"/>
                <a:cs typeface="Times New Roman" pitchFamily="18" charset="0"/>
              </a:rPr>
              <a:t> </a:t>
            </a:r>
            <a:r>
              <a:rPr lang="fr-FR" sz="2400" dirty="0" smtClean="0">
                <a:solidFill>
                  <a:srgbClr val="FF0000"/>
                </a:solidFill>
                <a:latin typeface="Times New Roman" pitchFamily="18" charset="0"/>
                <a:cs typeface="Times New Roman" pitchFamily="18" charset="0"/>
              </a:rPr>
              <a:t>La lettre administrative (Officielle): </a:t>
            </a:r>
            <a:endParaRPr lang="fr-FR" sz="2400" dirty="0">
              <a:solidFill>
                <a:srgbClr val="FF0000"/>
              </a:solidFill>
              <a:latin typeface="Times New Roman" pitchFamily="18" charset="0"/>
              <a:cs typeface="Times New Roman" pitchFamily="18" charset="0"/>
            </a:endParaRPr>
          </a:p>
        </p:txBody>
      </p:sp>
      <p:sp>
        <p:nvSpPr>
          <p:cNvPr id="3" name="Espace réservé du contenu 2"/>
          <p:cNvSpPr>
            <a:spLocks noGrp="1"/>
          </p:cNvSpPr>
          <p:nvPr>
            <p:ph idx="1"/>
          </p:nvPr>
        </p:nvSpPr>
        <p:spPr>
          <a:xfrm>
            <a:off x="457200" y="1071546"/>
            <a:ext cx="8229600" cy="5357850"/>
          </a:xfrm>
        </p:spPr>
        <p:txBody>
          <a:bodyPr>
            <a:normAutofit/>
          </a:bodyPr>
          <a:lstStyle/>
          <a:p>
            <a:pPr>
              <a:buFont typeface="Wingdings" pitchFamily="2" charset="2"/>
              <a:buChar char="§"/>
            </a:pPr>
            <a:r>
              <a:rPr lang="fr-FR" sz="2000" dirty="0" smtClean="0"/>
              <a:t>Une </a:t>
            </a:r>
            <a:r>
              <a:rPr lang="fr-FR" sz="2000" dirty="0" smtClean="0"/>
              <a:t>lettre privée s’écrit à ses amis, sa famille. </a:t>
            </a:r>
            <a:endParaRPr lang="fr-FR" sz="2000" dirty="0" smtClean="0"/>
          </a:p>
          <a:p>
            <a:pPr>
              <a:buFont typeface="Wingdings" pitchFamily="2" charset="2"/>
              <a:buChar char="§"/>
            </a:pPr>
            <a:r>
              <a:rPr lang="fr-FR" sz="2000" dirty="0" smtClean="0"/>
              <a:t>Une </a:t>
            </a:r>
            <a:r>
              <a:rPr lang="fr-FR" sz="2000" dirty="0" smtClean="0"/>
              <a:t>lettre officielle est plus formelle, elle s’écrit dans un cadre professionnel ou administratif. </a:t>
            </a:r>
            <a:endParaRPr lang="fr-FR" sz="2000" dirty="0" smtClean="0"/>
          </a:p>
          <a:p>
            <a:pPr>
              <a:buNone/>
            </a:pPr>
            <a:r>
              <a:rPr lang="fr-FR" sz="2000" dirty="0" smtClean="0"/>
              <a:t> </a:t>
            </a:r>
            <a:r>
              <a:rPr lang="fr-FR" sz="2000" dirty="0" smtClean="0"/>
              <a:t>               Des </a:t>
            </a:r>
            <a:r>
              <a:rPr lang="fr-FR" sz="2000" dirty="0" smtClean="0"/>
              <a:t>exemples sur les demandes administratives</a:t>
            </a:r>
            <a:r>
              <a:rPr lang="fr-FR" sz="2000" dirty="0" smtClean="0"/>
              <a:t>:</a:t>
            </a:r>
          </a:p>
          <a:p>
            <a:pPr>
              <a:buFont typeface="Courier New" pitchFamily="49" charset="0"/>
              <a:buChar char="o"/>
            </a:pPr>
            <a:r>
              <a:rPr lang="fr-FR" sz="2000" dirty="0" smtClean="0"/>
              <a:t>Cherche </a:t>
            </a:r>
            <a:r>
              <a:rPr lang="fr-FR" sz="2000" dirty="0" smtClean="0"/>
              <a:t>d’emploi ou de stage; </a:t>
            </a:r>
            <a:endParaRPr lang="fr-FR" sz="2000" dirty="0" smtClean="0"/>
          </a:p>
          <a:p>
            <a:pPr>
              <a:buFont typeface="Courier New" pitchFamily="49" charset="0"/>
              <a:buChar char="o"/>
            </a:pPr>
            <a:r>
              <a:rPr lang="fr-FR" sz="2000" dirty="0" smtClean="0"/>
              <a:t>Résiliation </a:t>
            </a:r>
            <a:r>
              <a:rPr lang="fr-FR" sz="2000" dirty="0" smtClean="0"/>
              <a:t>du forfait téléphonique, d’assurance…; </a:t>
            </a:r>
            <a:endParaRPr lang="fr-FR" sz="2000" dirty="0" smtClean="0"/>
          </a:p>
          <a:p>
            <a:pPr>
              <a:buFont typeface="Courier New" pitchFamily="49" charset="0"/>
              <a:buChar char="o"/>
            </a:pPr>
            <a:r>
              <a:rPr lang="fr-FR" sz="2000" dirty="0" smtClean="0"/>
              <a:t>Réclamation </a:t>
            </a:r>
            <a:r>
              <a:rPr lang="fr-FR" sz="2000" dirty="0" smtClean="0"/>
              <a:t>au service client; </a:t>
            </a:r>
            <a:r>
              <a:rPr lang="fr-FR" sz="2000" dirty="0" smtClean="0"/>
              <a:t> </a:t>
            </a:r>
          </a:p>
          <a:p>
            <a:pPr>
              <a:buFont typeface="Courier New" pitchFamily="49" charset="0"/>
              <a:buChar char="o"/>
            </a:pPr>
            <a:r>
              <a:rPr lang="fr-FR" sz="2000" dirty="0" smtClean="0"/>
              <a:t>Résiliation </a:t>
            </a:r>
            <a:r>
              <a:rPr lang="fr-FR" sz="2000" dirty="0" smtClean="0"/>
              <a:t>d’un bail location. </a:t>
            </a:r>
            <a:r>
              <a:rPr lang="fr-FR" sz="2000" dirty="0" smtClean="0"/>
              <a:t> </a:t>
            </a:r>
          </a:p>
          <a:p>
            <a:pPr>
              <a:buFont typeface="Courier New" pitchFamily="49" charset="0"/>
              <a:buChar char="o"/>
            </a:pPr>
            <a:r>
              <a:rPr lang="fr-FR" sz="2000" dirty="0" smtClean="0"/>
              <a:t>Demande </a:t>
            </a:r>
            <a:r>
              <a:rPr lang="fr-FR" sz="2000" dirty="0" smtClean="0"/>
              <a:t>de papier administratif. </a:t>
            </a:r>
            <a:endParaRPr lang="fr-FR" sz="2000" dirty="0" smtClean="0"/>
          </a:p>
          <a:p>
            <a:pPr>
              <a:buNone/>
            </a:pPr>
            <a:r>
              <a:rPr lang="fr-FR" sz="2000" dirty="0" smtClean="0"/>
              <a:t> </a:t>
            </a:r>
            <a:r>
              <a:rPr lang="fr-FR" sz="2000" dirty="0" smtClean="0"/>
              <a:t>           1- </a:t>
            </a:r>
            <a:r>
              <a:rPr lang="fr-FR" sz="2000" dirty="0" smtClean="0"/>
              <a:t>Vous devez mettre vos </a:t>
            </a:r>
            <a:r>
              <a:rPr lang="fr-FR" sz="2000" dirty="0" smtClean="0"/>
              <a:t>coordonnées:</a:t>
            </a:r>
          </a:p>
          <a:p>
            <a:pPr>
              <a:buNone/>
            </a:pPr>
            <a:r>
              <a:rPr lang="fr-FR" sz="2000" dirty="0" smtClean="0"/>
              <a:t> </a:t>
            </a:r>
            <a:r>
              <a:rPr lang="fr-FR" sz="2000" dirty="0" smtClean="0"/>
              <a:t>                  -  Nom;  </a:t>
            </a:r>
          </a:p>
          <a:p>
            <a:pPr>
              <a:buNone/>
            </a:pPr>
            <a:r>
              <a:rPr lang="fr-FR" sz="2000" dirty="0" smtClean="0"/>
              <a:t> </a:t>
            </a:r>
            <a:r>
              <a:rPr lang="fr-FR" sz="2000" dirty="0" smtClean="0"/>
              <a:t>                  -  Prénom;  </a:t>
            </a:r>
          </a:p>
          <a:p>
            <a:pPr>
              <a:buNone/>
            </a:pPr>
            <a:r>
              <a:rPr lang="fr-FR" sz="2000" dirty="0" smtClean="0"/>
              <a:t> </a:t>
            </a:r>
            <a:r>
              <a:rPr lang="fr-FR" sz="2000" dirty="0" smtClean="0"/>
              <a:t>                  -  Adresse; </a:t>
            </a:r>
          </a:p>
          <a:p>
            <a:pPr>
              <a:buNone/>
            </a:pPr>
            <a:r>
              <a:rPr lang="fr-FR" sz="2000" dirty="0" smtClean="0"/>
              <a:t> </a:t>
            </a:r>
            <a:r>
              <a:rPr lang="fr-FR" sz="2000" dirty="0" smtClean="0"/>
              <a:t>                  -  </a:t>
            </a:r>
            <a:r>
              <a:rPr lang="fr-FR" sz="2000" dirty="0" smtClean="0"/>
              <a:t>E-mail. </a:t>
            </a:r>
            <a:endParaRPr lang="fr-FR" sz="20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0" end="10"/>
                                            </p:txEl>
                                          </p:spTgt>
                                        </p:tgtEl>
                                        <p:attrNameLst>
                                          <p:attrName>style.visibility</p:attrName>
                                        </p:attrNameLst>
                                      </p:cBhvr>
                                      <p:to>
                                        <p:strVal val="visible"/>
                                      </p:to>
                                    </p:set>
                                    <p:anim calcmode="lin" valueType="num">
                                      <p:cBhvr additive="base">
                                        <p:cTn id="7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3">
                                            <p:txEl>
                                              <p:pRg st="11" end="11"/>
                                            </p:txEl>
                                          </p:spTgt>
                                        </p:tgtEl>
                                        <p:attrNameLst>
                                          <p:attrName>style.visibility</p:attrName>
                                        </p:attrNameLst>
                                      </p:cBhvr>
                                      <p:to>
                                        <p:strVal val="visible"/>
                                      </p:to>
                                    </p:set>
                                    <p:anim calcmode="lin" valueType="num">
                                      <p:cBhvr additive="base">
                                        <p:cTn id="79"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3">
                                            <p:txEl>
                                              <p:pRg st="12" end="12"/>
                                            </p:txEl>
                                          </p:spTgt>
                                        </p:tgtEl>
                                        <p:attrNameLst>
                                          <p:attrName>style.visibility</p:attrName>
                                        </p:attrNameLst>
                                      </p:cBhvr>
                                      <p:to>
                                        <p:strVal val="visible"/>
                                      </p:to>
                                    </p:set>
                                    <p:anim calcmode="lin" valueType="num">
                                      <p:cBhvr additive="base">
                                        <p:cTn id="85"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439718"/>
          </a:xfrm>
        </p:spPr>
        <p:txBody>
          <a:bodyPr>
            <a:normAutofit fontScale="90000"/>
          </a:bodyPr>
          <a:lstStyle/>
          <a:p>
            <a:r>
              <a:rPr lang="fr-FR" sz="2700" dirty="0" smtClean="0">
                <a:latin typeface="Times New Roman" pitchFamily="18" charset="0"/>
                <a:cs typeface="Times New Roman" pitchFamily="18" charset="0"/>
              </a:rPr>
              <a:t/>
            </a:r>
            <a:br>
              <a:rPr lang="fr-FR" sz="2700" dirty="0" smtClean="0">
                <a:latin typeface="Times New Roman" pitchFamily="18" charset="0"/>
                <a:cs typeface="Times New Roman" pitchFamily="18" charset="0"/>
              </a:rPr>
            </a:br>
            <a:r>
              <a:rPr lang="fr-FR" sz="2700" dirty="0" smtClean="0">
                <a:latin typeface="Times New Roman" pitchFamily="18" charset="0"/>
                <a:cs typeface="Times New Roman" pitchFamily="18" charset="0"/>
              </a:rPr>
              <a:t/>
            </a:r>
            <a:br>
              <a:rPr lang="fr-FR" sz="2700" dirty="0" smtClean="0">
                <a:latin typeface="Times New Roman" pitchFamily="18" charset="0"/>
                <a:cs typeface="Times New Roman" pitchFamily="18" charset="0"/>
              </a:rPr>
            </a:br>
            <a:r>
              <a:rPr lang="fr-FR" sz="2700" dirty="0">
                <a:latin typeface="Times New Roman" pitchFamily="18" charset="0"/>
                <a:cs typeface="Times New Roman" pitchFamily="18" charset="0"/>
              </a:rPr>
              <a:t/>
            </a:r>
            <a:br>
              <a:rPr lang="fr-FR" sz="2700" dirty="0">
                <a:latin typeface="Times New Roman" pitchFamily="18" charset="0"/>
                <a:cs typeface="Times New Roman" pitchFamily="18" charset="0"/>
              </a:rPr>
            </a:br>
            <a:r>
              <a:rPr lang="fr-FR" sz="2700" dirty="0" smtClean="0">
                <a:latin typeface="Times New Roman" pitchFamily="18" charset="0"/>
                <a:cs typeface="Times New Roman" pitchFamily="18" charset="0"/>
              </a:rPr>
              <a:t>                                                                                                 </a:t>
            </a:r>
            <a:br>
              <a:rPr lang="fr-FR" sz="2700" dirty="0" smtClean="0">
                <a:latin typeface="Times New Roman" pitchFamily="18" charset="0"/>
                <a:cs typeface="Times New Roman" pitchFamily="18" charset="0"/>
              </a:rPr>
            </a:br>
            <a:r>
              <a:rPr lang="fr-FR" dirty="0" smtClean="0"/>
              <a:t/>
            </a:r>
            <a:br>
              <a:rPr lang="fr-FR" dirty="0" smtClean="0"/>
            </a:br>
            <a:endParaRPr lang="fr-FR" dirty="0"/>
          </a:p>
        </p:txBody>
      </p:sp>
      <p:sp>
        <p:nvSpPr>
          <p:cNvPr id="3" name="Espace réservé du contenu 2"/>
          <p:cNvSpPr>
            <a:spLocks noGrp="1"/>
          </p:cNvSpPr>
          <p:nvPr>
            <p:ph idx="1"/>
          </p:nvPr>
        </p:nvSpPr>
        <p:spPr>
          <a:xfrm>
            <a:off x="457200" y="357166"/>
            <a:ext cx="8229600" cy="5768997"/>
          </a:xfrm>
        </p:spPr>
        <p:txBody>
          <a:bodyPr>
            <a:normAutofit/>
          </a:bodyPr>
          <a:lstStyle/>
          <a:p>
            <a:pPr>
              <a:buNone/>
            </a:pPr>
            <a:r>
              <a:rPr lang="fr-FR" sz="2000" dirty="0" smtClean="0">
                <a:latin typeface="Times New Roman" pitchFamily="18" charset="0"/>
                <a:cs typeface="Times New Roman" pitchFamily="18" charset="0"/>
              </a:rPr>
              <a:t>2- Le lieu et la </a:t>
            </a:r>
            <a:r>
              <a:rPr lang="fr-FR" sz="2000" dirty="0" smtClean="0">
                <a:latin typeface="Times New Roman" pitchFamily="18" charset="0"/>
                <a:cs typeface="Times New Roman" pitchFamily="18" charset="0"/>
              </a:rPr>
              <a:t>date.</a:t>
            </a:r>
          </a:p>
          <a:p>
            <a:pPr>
              <a:buNone/>
            </a:pPr>
            <a:r>
              <a:rPr lang="fr-FR" sz="2000" dirty="0" smtClean="0">
                <a:latin typeface="Times New Roman" pitchFamily="18" charset="0"/>
                <a:cs typeface="Times New Roman" pitchFamily="18" charset="0"/>
              </a:rPr>
              <a:t>3-Formule d’appel: </a:t>
            </a:r>
            <a:endParaRPr lang="fr-FR" sz="2000" dirty="0" smtClean="0">
              <a:latin typeface="Times New Roman" pitchFamily="18" charset="0"/>
              <a:cs typeface="Times New Roman" pitchFamily="18" charset="0"/>
            </a:endParaRPr>
          </a:p>
          <a:p>
            <a:pPr>
              <a:buNone/>
            </a:pP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         - </a:t>
            </a:r>
            <a:r>
              <a:rPr lang="fr-FR" sz="2000" dirty="0" smtClean="0">
                <a:latin typeface="Times New Roman" pitchFamily="18" charset="0"/>
                <a:cs typeface="Times New Roman" pitchFamily="18" charset="0"/>
              </a:rPr>
              <a:t>Les formules d’appel sont</a:t>
            </a: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madame, monsieur. </a:t>
            </a:r>
            <a:endParaRPr lang="fr-FR" sz="2000" dirty="0" smtClean="0">
              <a:latin typeface="Times New Roman" pitchFamily="18" charset="0"/>
              <a:cs typeface="Times New Roman" pitchFamily="18" charset="0"/>
            </a:endParaRPr>
          </a:p>
          <a:p>
            <a:pPr>
              <a:buNone/>
            </a:pP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         - </a:t>
            </a:r>
            <a:r>
              <a:rPr lang="fr-FR" sz="2000" dirty="0" smtClean="0">
                <a:latin typeface="Times New Roman" pitchFamily="18" charset="0"/>
                <a:cs typeface="Times New Roman" pitchFamily="18" charset="0"/>
              </a:rPr>
              <a:t>Si vous connaissez le nom de la personne, vous rajouter son nom à votre formule d’appel. </a:t>
            </a:r>
            <a:endParaRPr lang="fr-FR" sz="2000" dirty="0" smtClean="0">
              <a:latin typeface="Times New Roman" pitchFamily="18" charset="0"/>
              <a:cs typeface="Times New Roman" pitchFamily="18" charset="0"/>
            </a:endParaRPr>
          </a:p>
          <a:p>
            <a:pPr>
              <a:buNone/>
            </a:pP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         - </a:t>
            </a:r>
            <a:r>
              <a:rPr lang="fr-FR" sz="2000" dirty="0" smtClean="0">
                <a:latin typeface="Times New Roman" pitchFamily="18" charset="0"/>
                <a:cs typeface="Times New Roman" pitchFamily="18" charset="0"/>
              </a:rPr>
              <a:t>Il préférable de donner la </a:t>
            </a:r>
            <a:r>
              <a:rPr lang="fr-FR" sz="2000" dirty="0" smtClean="0">
                <a:latin typeface="Times New Roman" pitchFamily="18" charset="0"/>
                <a:cs typeface="Times New Roman" pitchFamily="18" charset="0"/>
              </a:rPr>
              <a:t>fonction</a:t>
            </a:r>
          </a:p>
          <a:p>
            <a:pPr>
              <a:buNone/>
            </a:pP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4- L’objet de la lettre</a:t>
            </a:r>
            <a:r>
              <a:rPr lang="fr-FR" sz="2000" dirty="0" smtClean="0">
                <a:latin typeface="Times New Roman" pitchFamily="18" charset="0"/>
                <a:cs typeface="Times New Roman" pitchFamily="18" charset="0"/>
              </a:rPr>
              <a:t>:</a:t>
            </a:r>
          </a:p>
          <a:p>
            <a:pPr>
              <a:buNone/>
            </a:pP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 Vous devez marquer « objet » et la raison pour laquelle vous écrivez cette lettre. </a:t>
            </a:r>
            <a:endParaRPr lang="fr-FR" sz="2000" dirty="0" smtClean="0">
              <a:latin typeface="Times New Roman" pitchFamily="18" charset="0"/>
              <a:cs typeface="Times New Roman" pitchFamily="18" charset="0"/>
            </a:endParaRPr>
          </a:p>
          <a:p>
            <a:pPr>
              <a:buNone/>
            </a:pP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                  Exemple</a:t>
            </a:r>
            <a:r>
              <a:rPr lang="fr-FR" sz="2000" dirty="0" smtClean="0">
                <a:latin typeface="Times New Roman" pitchFamily="18" charset="0"/>
                <a:cs typeface="Times New Roman" pitchFamily="18" charset="0"/>
              </a:rPr>
              <a:t>: - Candidature pour le poste; - Demande de stage; - Réclamation ; - Résiliation d’un abonnement. </a:t>
            </a:r>
            <a:endParaRPr lang="fr-FR" sz="2000" dirty="0" smtClean="0">
              <a:latin typeface="Times New Roman" pitchFamily="18" charset="0"/>
              <a:cs typeface="Times New Roman" pitchFamily="18" charset="0"/>
            </a:endParaRPr>
          </a:p>
          <a:p>
            <a:pPr>
              <a:buNone/>
            </a:pPr>
            <a:r>
              <a:rPr lang="fr-FR" sz="2000" dirty="0" smtClean="0">
                <a:latin typeface="Times New Roman" pitchFamily="18" charset="0"/>
                <a:cs typeface="Times New Roman" pitchFamily="18" charset="0"/>
              </a:rPr>
              <a:t>5- </a:t>
            </a:r>
            <a:r>
              <a:rPr lang="fr-FR" sz="2000" dirty="0" smtClean="0">
                <a:latin typeface="Times New Roman" pitchFamily="18" charset="0"/>
                <a:cs typeface="Times New Roman" pitchFamily="18" charset="0"/>
              </a:rPr>
              <a:t>Vous devez faire une formule d’introduction Exemple : Je me permets de vous écrire pour vous demander.</a:t>
            </a:r>
            <a:endParaRPr lang="fr-FR" sz="20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85728"/>
            <a:ext cx="8229600" cy="5840435"/>
          </a:xfrm>
        </p:spPr>
        <p:txBody>
          <a:bodyPr>
            <a:normAutofit/>
          </a:bodyPr>
          <a:lstStyle/>
          <a:p>
            <a:pPr>
              <a:buNone/>
            </a:pPr>
            <a:r>
              <a:rPr lang="fr-FR" sz="2000" dirty="0" smtClean="0">
                <a:latin typeface="Times New Roman" pitchFamily="18" charset="0"/>
                <a:cs typeface="Times New Roman" pitchFamily="18" charset="0"/>
              </a:rPr>
              <a:t>         Exemple </a:t>
            </a:r>
            <a:r>
              <a:rPr lang="fr-FR" sz="2000" dirty="0" smtClean="0">
                <a:latin typeface="Times New Roman" pitchFamily="18" charset="0"/>
                <a:cs typeface="Times New Roman" pitchFamily="18" charset="0"/>
              </a:rPr>
              <a:t>celui d’une demande d’emploi</a:t>
            </a:r>
            <a:r>
              <a:rPr lang="fr-FR" sz="2000" dirty="0" smtClean="0">
                <a:latin typeface="Times New Roman" pitchFamily="18" charset="0"/>
                <a:cs typeface="Times New Roman" pitchFamily="18" charset="0"/>
              </a:rPr>
              <a:t>:</a:t>
            </a:r>
          </a:p>
          <a:p>
            <a:pPr>
              <a:buNone/>
            </a:pP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a- L’introduction: Correspond à la raison pour laquelle vous écrivez la lettre (obtenir un poste). </a:t>
            </a:r>
            <a:endParaRPr lang="fr-FR" sz="2000" dirty="0" smtClean="0">
              <a:latin typeface="Times New Roman" pitchFamily="18" charset="0"/>
              <a:cs typeface="Times New Roman" pitchFamily="18" charset="0"/>
            </a:endParaRPr>
          </a:p>
          <a:p>
            <a:pPr>
              <a:buNone/>
            </a:pP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              b- </a:t>
            </a:r>
            <a:r>
              <a:rPr lang="fr-FR" sz="2000" dirty="0" smtClean="0">
                <a:latin typeface="Times New Roman" pitchFamily="18" charset="0"/>
                <a:cs typeface="Times New Roman" pitchFamily="18" charset="0"/>
              </a:rPr>
              <a:t>Le développement consiste à expliquer pourquoi vous convenez au poste</a:t>
            </a:r>
            <a:r>
              <a:rPr lang="fr-FR" sz="2000" dirty="0" smtClean="0">
                <a:latin typeface="Times New Roman" pitchFamily="18" charset="0"/>
                <a:cs typeface="Times New Roman" pitchFamily="18" charset="0"/>
              </a:rPr>
              <a:t>.</a:t>
            </a:r>
          </a:p>
          <a:p>
            <a:pPr>
              <a:buNone/>
            </a:pP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c- La conclusion appelle à l’action (indirectement demandez au recruteur de vous contacter) </a:t>
            </a:r>
            <a:r>
              <a:rPr lang="fr-FR" sz="2000" dirty="0" smtClean="0">
                <a:latin typeface="Times New Roman" pitchFamily="18" charset="0"/>
                <a:cs typeface="Times New Roman" pitchFamily="18" charset="0"/>
              </a:rPr>
              <a:t>.</a:t>
            </a:r>
          </a:p>
          <a:p>
            <a:pPr>
              <a:buNone/>
            </a:pP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              d- </a:t>
            </a:r>
            <a:r>
              <a:rPr lang="fr-FR" sz="2000" dirty="0" smtClean="0">
                <a:latin typeface="Times New Roman" pitchFamily="18" charset="0"/>
                <a:cs typeface="Times New Roman" pitchFamily="18" charset="0"/>
              </a:rPr>
              <a:t>La formule final (politesse</a:t>
            </a:r>
            <a:r>
              <a:rPr lang="fr-FR" sz="2000" dirty="0" smtClean="0">
                <a:latin typeface="Times New Roman" pitchFamily="18" charset="0"/>
                <a:cs typeface="Times New Roman" pitchFamily="18" charset="0"/>
              </a:rPr>
              <a:t>). </a:t>
            </a:r>
          </a:p>
          <a:p>
            <a:pPr>
              <a:buNone/>
            </a:pP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                par </a:t>
            </a:r>
            <a:r>
              <a:rPr lang="fr-FR" sz="2000" dirty="0" smtClean="0">
                <a:latin typeface="Times New Roman" pitchFamily="18" charset="0"/>
                <a:cs typeface="Times New Roman" pitchFamily="18" charset="0"/>
              </a:rPr>
              <a:t>ex: Veuillez agréer + formule d’appel) l’expression de me salutations les plus sincères. </a:t>
            </a:r>
            <a:endParaRPr lang="fr-FR" sz="2000" dirty="0" smtClean="0">
              <a:latin typeface="Times New Roman" pitchFamily="18" charset="0"/>
              <a:cs typeface="Times New Roman" pitchFamily="18" charset="0"/>
            </a:endParaRPr>
          </a:p>
          <a:p>
            <a:pPr>
              <a:buNone/>
            </a:pPr>
            <a:r>
              <a:rPr lang="fr-FR" sz="2000" dirty="0" smtClean="0">
                <a:latin typeface="Times New Roman" pitchFamily="18" charset="0"/>
                <a:cs typeface="Times New Roman" pitchFamily="18" charset="0"/>
              </a:rPr>
              <a:t>6- </a:t>
            </a:r>
            <a:r>
              <a:rPr lang="fr-FR" sz="2000" dirty="0" smtClean="0">
                <a:latin typeface="Times New Roman" pitchFamily="18" charset="0"/>
                <a:cs typeface="Times New Roman" pitchFamily="18" charset="0"/>
              </a:rPr>
              <a:t>Signature</a:t>
            </a:r>
            <a:r>
              <a:rPr lang="fr-FR" sz="2000" dirty="0" smtClean="0">
                <a:latin typeface="Times New Roman" pitchFamily="18" charset="0"/>
                <a:cs typeface="Times New Roman" pitchFamily="18" charset="0"/>
              </a:rPr>
              <a:t>:</a:t>
            </a:r>
          </a:p>
          <a:p>
            <a:pPr>
              <a:buNone/>
            </a:pP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 Vous devez signez la lettre. </a:t>
            </a:r>
            <a:endParaRPr lang="fr-FR" sz="2000" dirty="0" smtClean="0">
              <a:latin typeface="Times New Roman" pitchFamily="18" charset="0"/>
              <a:cs typeface="Times New Roman" pitchFamily="18" charset="0"/>
            </a:endParaRPr>
          </a:p>
          <a:p>
            <a:pPr>
              <a:buNone/>
            </a:pPr>
            <a:endParaRPr lang="fr-FR" sz="2000" dirty="0" smtClean="0">
              <a:latin typeface="Times New Roman" pitchFamily="18" charset="0"/>
              <a:cs typeface="Times New Roman" pitchFamily="18" charset="0"/>
            </a:endParaRPr>
          </a:p>
          <a:p>
            <a:pPr>
              <a:buNone/>
            </a:pPr>
            <a:r>
              <a:rPr lang="fr-FR" sz="2000"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            1- </a:t>
            </a:r>
            <a:r>
              <a:rPr lang="fr-FR" sz="2000" dirty="0" smtClean="0">
                <a:latin typeface="Times New Roman" pitchFamily="18" charset="0"/>
                <a:cs typeface="Times New Roman" pitchFamily="18" charset="0"/>
              </a:rPr>
              <a:t>Expéditeur (vous) - 2- Date - 3- Destinataire (formule d’appel) - 4- Objet - 5- Introduction - 6- Développement - 7- Conclusion - 8- Formule de fin</a:t>
            </a:r>
            <a:endParaRPr lang="en-US" sz="2000" dirty="0">
              <a:latin typeface="Times New Roman" pitchFamily="18" charset="0"/>
              <a:cs typeface="Times New Roman" pitchFamily="18" charset="0"/>
            </a:endParaRPr>
          </a:p>
        </p:txBody>
      </p:sp>
      <p:sp>
        <p:nvSpPr>
          <p:cNvPr id="4" name="Rectangle à coins arrondis 3"/>
          <p:cNvSpPr/>
          <p:nvPr/>
        </p:nvSpPr>
        <p:spPr>
          <a:xfrm>
            <a:off x="785786" y="4643446"/>
            <a:ext cx="7858180" cy="142876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9" end="9"/>
                                            </p:txEl>
                                          </p:spTgt>
                                        </p:tgtEl>
                                        <p:attrNameLst>
                                          <p:attrName>style.visibility</p:attrName>
                                        </p:attrNameLst>
                                      </p:cBhvr>
                                      <p:to>
                                        <p:strVal val="visible"/>
                                      </p:to>
                                    </p:set>
                                    <p:anim calcmode="lin" valueType="num">
                                      <p:cBhvr additive="base">
                                        <p:cTn id="55"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Grp="1" noChangeAspect="1" noChangeArrowheads="1"/>
          </p:cNvPicPr>
          <p:nvPr>
            <p:ph idx="1"/>
          </p:nvPr>
        </p:nvPicPr>
        <p:blipFill>
          <a:blip r:embed="rId2"/>
          <a:srcRect/>
          <a:stretch>
            <a:fillRect/>
          </a:stretch>
        </p:blipFill>
        <p:spPr bwMode="auto">
          <a:xfrm>
            <a:off x="1000100" y="357188"/>
            <a:ext cx="7286676" cy="6215084"/>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27"/>
                                        </p:tgtEl>
                                        <p:attrNameLst>
                                          <p:attrName>style.visibility</p:attrName>
                                        </p:attrNameLst>
                                      </p:cBhvr>
                                      <p:to>
                                        <p:strVal val="visible"/>
                                      </p:to>
                                    </p:set>
                                    <p:anim calcmode="lin" valueType="num">
                                      <p:cBhvr additive="base">
                                        <p:cTn id="7" dur="500" fill="hold"/>
                                        <p:tgtEl>
                                          <p:spTgt spid="1027"/>
                                        </p:tgtEl>
                                        <p:attrNameLst>
                                          <p:attrName>ppt_x</p:attrName>
                                        </p:attrNameLst>
                                      </p:cBhvr>
                                      <p:tavLst>
                                        <p:tav tm="0">
                                          <p:val>
                                            <p:strVal val="#ppt_x"/>
                                          </p:val>
                                        </p:tav>
                                        <p:tav tm="100000">
                                          <p:val>
                                            <p:strVal val="#ppt_x"/>
                                          </p:val>
                                        </p:tav>
                                      </p:tavLst>
                                    </p:anim>
                                    <p:anim calcmode="lin" valueType="num">
                                      <p:cBhvr additive="base">
                                        <p:cTn id="8" dur="500" fill="hold"/>
                                        <p:tgtEl>
                                          <p:spTgt spid="102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idx="1"/>
          </p:nvPr>
        </p:nvPicPr>
        <p:blipFill>
          <a:blip r:embed="rId2"/>
          <a:srcRect/>
          <a:stretch>
            <a:fillRect/>
          </a:stretch>
        </p:blipFill>
        <p:spPr bwMode="auto">
          <a:xfrm>
            <a:off x="714349" y="214312"/>
            <a:ext cx="7500990" cy="6500835"/>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anim calcmode="lin" valueType="num">
                                      <p:cBhvr additive="base">
                                        <p:cTn id="7" dur="500" fill="hold"/>
                                        <p:tgtEl>
                                          <p:spTgt spid="2050"/>
                                        </p:tgtEl>
                                        <p:attrNameLst>
                                          <p:attrName>ppt_x</p:attrName>
                                        </p:attrNameLst>
                                      </p:cBhvr>
                                      <p:tavLst>
                                        <p:tav tm="0">
                                          <p:val>
                                            <p:strVal val="#ppt_x"/>
                                          </p:val>
                                        </p:tav>
                                        <p:tav tm="100000">
                                          <p:val>
                                            <p:strVal val="#ppt_x"/>
                                          </p:val>
                                        </p:tav>
                                      </p:tavLst>
                                    </p:anim>
                                    <p:anim calcmode="lin" valueType="num">
                                      <p:cBhvr additive="base">
                                        <p:cTn id="8" dur="500" fill="hold"/>
                                        <p:tgtEl>
                                          <p:spTgt spid="205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Grp="1" noChangeAspect="1" noChangeArrowheads="1"/>
          </p:cNvPicPr>
          <p:nvPr>
            <p:ph idx="1"/>
          </p:nvPr>
        </p:nvPicPr>
        <p:blipFill>
          <a:blip r:embed="rId2"/>
          <a:srcRect/>
          <a:stretch>
            <a:fillRect/>
          </a:stretch>
        </p:blipFill>
        <p:spPr bwMode="auto">
          <a:xfrm>
            <a:off x="285720" y="500063"/>
            <a:ext cx="8286808" cy="6143625"/>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wipe(down)">
                                      <p:cBhvr>
                                        <p:cTn id="7" dur="500"/>
                                        <p:tgtEl>
                                          <p:spTgt spid="30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Grp="1" noChangeAspect="1" noChangeArrowheads="1"/>
          </p:cNvPicPr>
          <p:nvPr>
            <p:ph idx="1"/>
          </p:nvPr>
        </p:nvPicPr>
        <p:blipFill>
          <a:blip r:embed="rId2"/>
          <a:srcRect/>
          <a:stretch>
            <a:fillRect/>
          </a:stretch>
        </p:blipFill>
        <p:spPr bwMode="auto">
          <a:xfrm>
            <a:off x="428596" y="285750"/>
            <a:ext cx="8429683" cy="62865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54032"/>
          </a:xfrm>
        </p:spPr>
        <p:txBody>
          <a:bodyPr>
            <a:normAutofit/>
          </a:bodyPr>
          <a:lstStyle/>
          <a:p>
            <a:r>
              <a:rPr lang="fr-FR" sz="2400" dirty="0" smtClean="0">
                <a:latin typeface="Times New Roman" pitchFamily="18" charset="0"/>
                <a:cs typeface="Times New Roman" pitchFamily="18" charset="0"/>
              </a:rPr>
              <a:t>La prise de notes (suite II)</a:t>
            </a:r>
            <a:endParaRPr lang="fr-FR" sz="2400" dirty="0">
              <a:latin typeface="Times New Roman" pitchFamily="18" charset="0"/>
              <a:cs typeface="Times New Roman" pitchFamily="18" charset="0"/>
            </a:endParaRPr>
          </a:p>
        </p:txBody>
      </p:sp>
      <p:sp>
        <p:nvSpPr>
          <p:cNvPr id="3" name="Espace réservé du contenu 2"/>
          <p:cNvSpPr>
            <a:spLocks noGrp="1"/>
          </p:cNvSpPr>
          <p:nvPr>
            <p:ph idx="1"/>
          </p:nvPr>
        </p:nvSpPr>
        <p:spPr>
          <a:xfrm>
            <a:off x="457200" y="857232"/>
            <a:ext cx="8229600" cy="5268931"/>
          </a:xfrm>
        </p:spPr>
        <p:txBody>
          <a:bodyPr>
            <a:normAutofit/>
          </a:bodyPr>
          <a:lstStyle/>
          <a:p>
            <a:pPr>
              <a:buFont typeface="Courier New" pitchFamily="49" charset="0"/>
              <a:buChar char="o"/>
            </a:pPr>
            <a:r>
              <a:rPr lang="fr-FR" sz="2000" dirty="0" smtClean="0">
                <a:latin typeface="Times New Roman" pitchFamily="18" charset="0"/>
                <a:cs typeface="Times New Roman" pitchFamily="18" charset="0"/>
              </a:rPr>
              <a:t>Les dates de remise de travaux, d’examens, de rencontres spéciales ou d’activités. </a:t>
            </a:r>
          </a:p>
          <a:p>
            <a:pPr>
              <a:buFont typeface="Courier New" pitchFamily="49" charset="0"/>
              <a:buChar char="o"/>
            </a:pPr>
            <a:r>
              <a:rPr lang="fr-FR" sz="2000" dirty="0" smtClean="0">
                <a:latin typeface="Times New Roman" pitchFamily="18" charset="0"/>
                <a:cs typeface="Times New Roman" pitchFamily="18" charset="0"/>
              </a:rPr>
              <a:t>Les questions que le professeur pose à la classe, elle pourrait se retrouver à l’examen</a:t>
            </a:r>
            <a:endParaRPr lang="fr-FR"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5626121"/>
          </a:xfrm>
        </p:spPr>
        <p:txBody>
          <a:bodyPr/>
          <a:lstStyle/>
          <a:p>
            <a:pPr>
              <a:buNone/>
            </a:pPr>
            <a:r>
              <a:rPr lang="fr-FR" sz="2000" b="1" dirty="0" smtClean="0">
                <a:solidFill>
                  <a:srgbClr val="FF0000"/>
                </a:solidFill>
                <a:latin typeface="Times New Roman" pitchFamily="18" charset="0"/>
                <a:cs typeface="Times New Roman" pitchFamily="18" charset="0"/>
              </a:rPr>
              <a:t>1- L’utilisation de signes et symboles</a:t>
            </a:r>
            <a:r>
              <a:rPr lang="fr-FR" sz="2000" b="1" dirty="0" smtClean="0">
                <a:latin typeface="Times New Roman" pitchFamily="18" charset="0"/>
                <a:cs typeface="Times New Roman" pitchFamily="18" charset="0"/>
              </a:rPr>
              <a:t> :</a:t>
            </a:r>
            <a:r>
              <a:rPr lang="fr-FR" sz="2000" dirty="0" smtClean="0">
                <a:latin typeface="Times New Roman" pitchFamily="18" charset="0"/>
                <a:cs typeface="Times New Roman" pitchFamily="18" charset="0"/>
              </a:rPr>
              <a:t> </a:t>
            </a:r>
          </a:p>
          <a:p>
            <a:pPr>
              <a:buNone/>
            </a:pPr>
            <a:r>
              <a:rPr lang="fr-FR" sz="2000" dirty="0" smtClean="0">
                <a:latin typeface="Times New Roman" pitchFamily="18" charset="0"/>
                <a:cs typeface="Times New Roman" pitchFamily="18" charset="0"/>
              </a:rPr>
              <a:t>               On peut utiliser des signes ou des symboles conventionnels ou personnels pour remplacer des mots et participer ainsi l’écriture. Le tableau ci-dessous présente quelques exemples de signes et symboles conventionnels fréquemment utilisés : </a:t>
            </a:r>
          </a:p>
          <a:p>
            <a:pPr>
              <a:buNone/>
            </a:pPr>
            <a:endParaRPr lang="fr-F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14290"/>
            <a:ext cx="8229600" cy="5911873"/>
          </a:xfrm>
        </p:spPr>
        <p:txBody>
          <a:bodyPr>
            <a:normAutofit/>
          </a:bodyPr>
          <a:lstStyle/>
          <a:p>
            <a:pPr>
              <a:buNone/>
            </a:pPr>
            <a:r>
              <a:rPr lang="fr-FR" sz="2000" b="1" dirty="0" smtClean="0">
                <a:solidFill>
                  <a:srgbClr val="FF0000"/>
                </a:solidFill>
                <a:latin typeface="Times New Roman" pitchFamily="18" charset="0"/>
                <a:cs typeface="Times New Roman" pitchFamily="18" charset="0"/>
              </a:rPr>
              <a:t>Tableau 01</a:t>
            </a:r>
            <a:r>
              <a:rPr lang="fr-FR" sz="2000" b="1" dirty="0" smtClean="0">
                <a:latin typeface="Times New Roman" pitchFamily="18" charset="0"/>
                <a:cs typeface="Times New Roman" pitchFamily="18" charset="0"/>
              </a:rPr>
              <a:t> </a:t>
            </a:r>
            <a:r>
              <a:rPr lang="fr-FR" sz="2000" b="1" dirty="0" smtClean="0">
                <a:solidFill>
                  <a:srgbClr val="FF0000"/>
                </a:solidFill>
                <a:latin typeface="Times New Roman" pitchFamily="18" charset="0"/>
                <a:cs typeface="Times New Roman" pitchFamily="18" charset="0"/>
              </a:rPr>
              <a:t>: </a:t>
            </a:r>
            <a:r>
              <a:rPr lang="fr-FR" sz="2000" b="1" dirty="0" smtClean="0">
                <a:latin typeface="Times New Roman" pitchFamily="18" charset="0"/>
                <a:cs typeface="Times New Roman" pitchFamily="18" charset="0"/>
              </a:rPr>
              <a:t> </a:t>
            </a:r>
          </a:p>
          <a:p>
            <a:pPr>
              <a:buNone/>
            </a:pPr>
            <a:endParaRPr lang="fr-FR" sz="2000" b="1" dirty="0" smtClean="0">
              <a:latin typeface="Times New Roman" pitchFamily="18" charset="0"/>
              <a:cs typeface="Times New Roman" pitchFamily="18" charset="0"/>
            </a:endParaRPr>
          </a:p>
        </p:txBody>
      </p:sp>
      <p:graphicFrame>
        <p:nvGraphicFramePr>
          <p:cNvPr id="4" name="Tableau 3"/>
          <p:cNvGraphicFramePr>
            <a:graphicFrameLocks noGrp="1"/>
          </p:cNvGraphicFramePr>
          <p:nvPr/>
        </p:nvGraphicFramePr>
        <p:xfrm>
          <a:off x="1524000" y="1397000"/>
          <a:ext cx="6096000" cy="2966720"/>
        </p:xfrm>
        <a:graphic>
          <a:graphicData uri="http://schemas.openxmlformats.org/drawingml/2006/table">
            <a:tbl>
              <a:tblPr firstRow="1" bandRow="1">
                <a:tableStyleId>{073A0DAA-6AF3-43AB-8588-CEC1D06C72B9}</a:tableStyleId>
              </a:tblPr>
              <a:tblGrid>
                <a:gridCol w="1524000"/>
                <a:gridCol w="1524000"/>
                <a:gridCol w="1524000"/>
                <a:gridCol w="1524000"/>
              </a:tblGrid>
              <a:tr h="370840">
                <a:tc>
                  <a:txBody>
                    <a:bodyPr/>
                    <a:lstStyle/>
                    <a:p>
                      <a:endParaRPr lang="fr-FR" dirty="0"/>
                    </a:p>
                  </a:txBody>
                  <a:tcPr>
                    <a:solidFill>
                      <a:schemeClr val="bg1"/>
                    </a:solidFill>
                  </a:tcPr>
                </a:tc>
                <a:tc>
                  <a:txBody>
                    <a:bodyPr/>
                    <a:lstStyle/>
                    <a:p>
                      <a:endParaRPr lang="fr-FR"/>
                    </a:p>
                  </a:txBody>
                  <a:tcPr>
                    <a:solidFill>
                      <a:schemeClr val="bg1"/>
                    </a:solidFill>
                  </a:tcPr>
                </a:tc>
                <a:tc>
                  <a:txBody>
                    <a:bodyPr/>
                    <a:lstStyle/>
                    <a:p>
                      <a:endParaRPr lang="fr-FR"/>
                    </a:p>
                  </a:txBody>
                  <a:tcPr>
                    <a:solidFill>
                      <a:schemeClr val="bg1"/>
                    </a:solidFill>
                  </a:tcPr>
                </a:tc>
                <a:tc>
                  <a:txBody>
                    <a:bodyPr/>
                    <a:lstStyle/>
                    <a:p>
                      <a:endParaRPr lang="fr-FR"/>
                    </a:p>
                  </a:txBody>
                  <a:tcPr>
                    <a:solidFill>
                      <a:schemeClr val="bg1"/>
                    </a:solidFill>
                  </a:tcPr>
                </a:tc>
              </a:tr>
              <a:tr h="370840">
                <a:tc>
                  <a:txBody>
                    <a:bodyPr/>
                    <a:lstStyle/>
                    <a:p>
                      <a:endParaRPr lang="fr-FR" dirty="0"/>
                    </a:p>
                  </a:txBody>
                  <a:tcPr>
                    <a:solidFill>
                      <a:schemeClr val="bg1"/>
                    </a:solidFill>
                  </a:tcPr>
                </a:tc>
                <a:tc>
                  <a:txBody>
                    <a:bodyPr/>
                    <a:lstStyle/>
                    <a:p>
                      <a:endParaRPr lang="fr-FR" dirty="0"/>
                    </a:p>
                  </a:txBody>
                  <a:tcPr>
                    <a:solidFill>
                      <a:schemeClr val="bg1"/>
                    </a:solidFill>
                  </a:tcPr>
                </a:tc>
                <a:tc>
                  <a:txBody>
                    <a:bodyPr/>
                    <a:lstStyle/>
                    <a:p>
                      <a:endParaRPr lang="fr-FR"/>
                    </a:p>
                  </a:txBody>
                  <a:tcPr>
                    <a:solidFill>
                      <a:schemeClr val="bg1"/>
                    </a:solidFill>
                  </a:tcPr>
                </a:tc>
                <a:tc>
                  <a:txBody>
                    <a:bodyPr/>
                    <a:lstStyle/>
                    <a:p>
                      <a:endParaRPr lang="fr-FR"/>
                    </a:p>
                  </a:txBody>
                  <a:tcPr>
                    <a:solidFill>
                      <a:schemeClr val="bg1"/>
                    </a:solidFill>
                  </a:tcPr>
                </a:tc>
              </a:tr>
              <a:tr h="370840">
                <a:tc>
                  <a:txBody>
                    <a:bodyPr/>
                    <a:lstStyle/>
                    <a:p>
                      <a:endParaRPr lang="fr-FR" dirty="0"/>
                    </a:p>
                  </a:txBody>
                  <a:tcPr>
                    <a:solidFill>
                      <a:schemeClr val="bg1"/>
                    </a:solidFill>
                  </a:tcPr>
                </a:tc>
                <a:tc>
                  <a:txBody>
                    <a:bodyPr/>
                    <a:lstStyle/>
                    <a:p>
                      <a:endParaRPr lang="fr-FR"/>
                    </a:p>
                  </a:txBody>
                  <a:tcPr>
                    <a:solidFill>
                      <a:schemeClr val="bg1"/>
                    </a:solidFill>
                  </a:tcPr>
                </a:tc>
                <a:tc>
                  <a:txBody>
                    <a:bodyPr/>
                    <a:lstStyle/>
                    <a:p>
                      <a:endParaRPr lang="fr-FR"/>
                    </a:p>
                  </a:txBody>
                  <a:tcPr>
                    <a:solidFill>
                      <a:schemeClr val="bg1"/>
                    </a:solidFill>
                  </a:tcPr>
                </a:tc>
                <a:tc>
                  <a:txBody>
                    <a:bodyPr/>
                    <a:lstStyle/>
                    <a:p>
                      <a:endParaRPr lang="fr-FR"/>
                    </a:p>
                  </a:txBody>
                  <a:tcPr>
                    <a:solidFill>
                      <a:schemeClr val="bg1"/>
                    </a:solidFill>
                  </a:tcPr>
                </a:tc>
              </a:tr>
              <a:tr h="370840">
                <a:tc>
                  <a:txBody>
                    <a:bodyPr/>
                    <a:lstStyle/>
                    <a:p>
                      <a:endParaRPr lang="fr-FR" dirty="0"/>
                    </a:p>
                  </a:txBody>
                  <a:tcPr>
                    <a:solidFill>
                      <a:schemeClr val="bg1"/>
                    </a:solidFill>
                  </a:tcPr>
                </a:tc>
                <a:tc>
                  <a:txBody>
                    <a:bodyPr/>
                    <a:lstStyle/>
                    <a:p>
                      <a:endParaRPr lang="fr-FR"/>
                    </a:p>
                  </a:txBody>
                  <a:tcPr>
                    <a:solidFill>
                      <a:schemeClr val="bg1"/>
                    </a:solidFill>
                  </a:tcPr>
                </a:tc>
                <a:tc>
                  <a:txBody>
                    <a:bodyPr/>
                    <a:lstStyle/>
                    <a:p>
                      <a:endParaRPr lang="fr-FR"/>
                    </a:p>
                  </a:txBody>
                  <a:tcPr>
                    <a:solidFill>
                      <a:schemeClr val="bg1"/>
                    </a:solidFill>
                  </a:tcPr>
                </a:tc>
                <a:tc>
                  <a:txBody>
                    <a:bodyPr/>
                    <a:lstStyle/>
                    <a:p>
                      <a:endParaRPr lang="fr-FR"/>
                    </a:p>
                  </a:txBody>
                  <a:tcPr>
                    <a:solidFill>
                      <a:schemeClr val="bg1"/>
                    </a:solidFill>
                  </a:tcPr>
                </a:tc>
              </a:tr>
              <a:tr h="370840">
                <a:tc>
                  <a:txBody>
                    <a:bodyPr/>
                    <a:lstStyle/>
                    <a:p>
                      <a:endParaRPr lang="fr-FR" dirty="0"/>
                    </a:p>
                  </a:txBody>
                  <a:tcPr>
                    <a:solidFill>
                      <a:schemeClr val="bg1"/>
                    </a:solidFill>
                  </a:tcPr>
                </a:tc>
                <a:tc>
                  <a:txBody>
                    <a:bodyPr/>
                    <a:lstStyle/>
                    <a:p>
                      <a:endParaRPr lang="fr-FR"/>
                    </a:p>
                  </a:txBody>
                  <a:tcPr>
                    <a:solidFill>
                      <a:schemeClr val="bg1"/>
                    </a:solidFill>
                  </a:tcPr>
                </a:tc>
                <a:tc>
                  <a:txBody>
                    <a:bodyPr/>
                    <a:lstStyle/>
                    <a:p>
                      <a:endParaRPr lang="fr-FR"/>
                    </a:p>
                  </a:txBody>
                  <a:tcPr>
                    <a:solidFill>
                      <a:schemeClr val="bg1"/>
                    </a:solidFill>
                  </a:tcPr>
                </a:tc>
                <a:tc>
                  <a:txBody>
                    <a:bodyPr/>
                    <a:lstStyle/>
                    <a:p>
                      <a:endParaRPr lang="fr-FR"/>
                    </a:p>
                  </a:txBody>
                  <a:tcPr>
                    <a:solidFill>
                      <a:schemeClr val="bg1"/>
                    </a:solidFill>
                  </a:tcPr>
                </a:tc>
              </a:tr>
              <a:tr h="370840">
                <a:tc>
                  <a:txBody>
                    <a:bodyPr/>
                    <a:lstStyle/>
                    <a:p>
                      <a:endParaRPr lang="fr-FR" dirty="0"/>
                    </a:p>
                  </a:txBody>
                  <a:tcPr>
                    <a:solidFill>
                      <a:schemeClr val="bg1"/>
                    </a:solidFill>
                  </a:tcPr>
                </a:tc>
                <a:tc>
                  <a:txBody>
                    <a:bodyPr/>
                    <a:lstStyle/>
                    <a:p>
                      <a:endParaRPr lang="fr-FR"/>
                    </a:p>
                  </a:txBody>
                  <a:tcPr>
                    <a:solidFill>
                      <a:schemeClr val="bg1"/>
                    </a:solidFill>
                  </a:tcPr>
                </a:tc>
                <a:tc>
                  <a:txBody>
                    <a:bodyPr/>
                    <a:lstStyle/>
                    <a:p>
                      <a:endParaRPr lang="fr-FR"/>
                    </a:p>
                  </a:txBody>
                  <a:tcPr>
                    <a:solidFill>
                      <a:schemeClr val="bg1"/>
                    </a:solidFill>
                  </a:tcPr>
                </a:tc>
                <a:tc>
                  <a:txBody>
                    <a:bodyPr/>
                    <a:lstStyle/>
                    <a:p>
                      <a:endParaRPr lang="fr-FR"/>
                    </a:p>
                  </a:txBody>
                  <a:tcPr>
                    <a:solidFill>
                      <a:schemeClr val="bg1"/>
                    </a:solidFill>
                  </a:tcPr>
                </a:tc>
              </a:tr>
              <a:tr h="370840">
                <a:tc>
                  <a:txBody>
                    <a:bodyPr/>
                    <a:lstStyle/>
                    <a:p>
                      <a:endParaRPr lang="fr-FR" dirty="0"/>
                    </a:p>
                  </a:txBody>
                  <a:tcPr>
                    <a:solidFill>
                      <a:schemeClr val="bg1"/>
                    </a:solidFill>
                  </a:tcPr>
                </a:tc>
                <a:tc>
                  <a:txBody>
                    <a:bodyPr/>
                    <a:lstStyle/>
                    <a:p>
                      <a:endParaRPr lang="fr-FR"/>
                    </a:p>
                  </a:txBody>
                  <a:tcPr>
                    <a:solidFill>
                      <a:schemeClr val="bg1"/>
                    </a:solidFill>
                  </a:tcPr>
                </a:tc>
                <a:tc>
                  <a:txBody>
                    <a:bodyPr/>
                    <a:lstStyle/>
                    <a:p>
                      <a:endParaRPr lang="fr-FR"/>
                    </a:p>
                  </a:txBody>
                  <a:tcPr>
                    <a:solidFill>
                      <a:schemeClr val="bg1"/>
                    </a:solidFill>
                  </a:tcPr>
                </a:tc>
                <a:tc>
                  <a:txBody>
                    <a:bodyPr/>
                    <a:lstStyle/>
                    <a:p>
                      <a:endParaRPr lang="fr-FR"/>
                    </a:p>
                  </a:txBody>
                  <a:tcPr>
                    <a:solidFill>
                      <a:schemeClr val="bg1"/>
                    </a:solidFill>
                  </a:tcPr>
                </a:tc>
              </a:tr>
              <a:tr h="370840">
                <a:tc>
                  <a:txBody>
                    <a:bodyPr/>
                    <a:lstStyle/>
                    <a:p>
                      <a:endParaRPr lang="fr-FR" dirty="0"/>
                    </a:p>
                  </a:txBody>
                  <a:tcPr>
                    <a:solidFill>
                      <a:schemeClr val="bg1"/>
                    </a:solidFill>
                  </a:tcPr>
                </a:tc>
                <a:tc>
                  <a:txBody>
                    <a:bodyPr/>
                    <a:lstStyle/>
                    <a:p>
                      <a:endParaRPr lang="fr-FR" dirty="0"/>
                    </a:p>
                  </a:txBody>
                  <a:tcPr>
                    <a:solidFill>
                      <a:schemeClr val="bg1"/>
                    </a:solidFill>
                  </a:tcPr>
                </a:tc>
                <a:tc>
                  <a:txBody>
                    <a:bodyPr/>
                    <a:lstStyle/>
                    <a:p>
                      <a:endParaRPr lang="fr-FR" dirty="0"/>
                    </a:p>
                  </a:txBody>
                  <a:tcPr>
                    <a:solidFill>
                      <a:schemeClr val="bg1"/>
                    </a:solidFill>
                  </a:tcPr>
                </a:tc>
                <a:tc>
                  <a:txBody>
                    <a:bodyPr/>
                    <a:lstStyle/>
                    <a:p>
                      <a:endParaRPr lang="fr-FR" dirty="0"/>
                    </a:p>
                  </a:txBody>
                  <a:tcPr>
                    <a:solidFill>
                      <a:schemeClr val="bg1"/>
                    </a:solidFill>
                  </a:tcPr>
                </a:tc>
              </a:tr>
            </a:tbl>
          </a:graphicData>
        </a:graphic>
      </p:graphicFrame>
      <p:graphicFrame>
        <p:nvGraphicFramePr>
          <p:cNvPr id="5" name="Tableau 4"/>
          <p:cNvGraphicFramePr>
            <a:graphicFrameLocks noGrp="1"/>
          </p:cNvGraphicFramePr>
          <p:nvPr/>
        </p:nvGraphicFramePr>
        <p:xfrm>
          <a:off x="642910" y="642918"/>
          <a:ext cx="7929620" cy="5775647"/>
        </p:xfrm>
        <a:graphic>
          <a:graphicData uri="http://schemas.openxmlformats.org/drawingml/2006/table">
            <a:tbl>
              <a:tblPr firstRow="1" bandRow="1">
                <a:tableStyleId>{D7AC3CCA-C797-4891-BE02-D94E43425B78}</a:tableStyleId>
              </a:tblPr>
              <a:tblGrid>
                <a:gridCol w="785820"/>
                <a:gridCol w="3214710"/>
                <a:gridCol w="785818"/>
                <a:gridCol w="3143272"/>
              </a:tblGrid>
              <a:tr h="487104">
                <a:tc>
                  <a:txBody>
                    <a:bodyPr/>
                    <a:lstStyle/>
                    <a:p>
                      <a:r>
                        <a:rPr lang="fr-FR" sz="1600" dirty="0" smtClean="0">
                          <a:latin typeface="Times New Roman" pitchFamily="18" charset="0"/>
                          <a:cs typeface="Times New Roman" pitchFamily="18" charset="0"/>
                        </a:rPr>
                        <a:t>Signes</a:t>
                      </a:r>
                      <a:endParaRPr lang="fr-FR" sz="1600" dirty="0">
                        <a:latin typeface="Times New Roman" pitchFamily="18" charset="0"/>
                        <a:cs typeface="Times New Roman" pitchFamily="18" charset="0"/>
                      </a:endParaRPr>
                    </a:p>
                  </a:txBody>
                  <a:tcPr/>
                </a:tc>
                <a:tc>
                  <a:txBody>
                    <a:bodyPr/>
                    <a:lstStyle/>
                    <a:p>
                      <a:pPr algn="ctr"/>
                      <a:r>
                        <a:rPr lang="fr-FR" sz="1600" dirty="0" smtClean="0">
                          <a:latin typeface="Times New Roman" pitchFamily="18" charset="0"/>
                          <a:cs typeface="Times New Roman" pitchFamily="18" charset="0"/>
                        </a:rPr>
                        <a:t>Significations  </a:t>
                      </a:r>
                      <a:endParaRPr lang="fr-FR" sz="1600" dirty="0">
                        <a:latin typeface="Times New Roman" pitchFamily="18" charset="0"/>
                        <a:cs typeface="Times New Roman" pitchFamily="18" charset="0"/>
                      </a:endParaRPr>
                    </a:p>
                  </a:txBody>
                  <a:tcPr/>
                </a:tc>
                <a:tc>
                  <a:txBody>
                    <a:bodyPr/>
                    <a:lstStyle/>
                    <a:p>
                      <a:r>
                        <a:rPr lang="fr-FR" sz="1600" dirty="0" smtClean="0">
                          <a:latin typeface="Times New Roman" pitchFamily="18" charset="0"/>
                          <a:cs typeface="Times New Roman" pitchFamily="18" charset="0"/>
                        </a:rPr>
                        <a:t>Signes   </a:t>
                      </a:r>
                      <a:endParaRPr lang="fr-FR" sz="1600" dirty="0">
                        <a:latin typeface="Times New Roman" pitchFamily="18" charset="0"/>
                        <a:cs typeface="Times New Roman" pitchFamily="18" charset="0"/>
                      </a:endParaRPr>
                    </a:p>
                  </a:txBody>
                  <a:tcPr/>
                </a:tc>
                <a:tc>
                  <a:txBody>
                    <a:bodyPr/>
                    <a:lstStyle/>
                    <a:p>
                      <a:pPr algn="ctr"/>
                      <a:r>
                        <a:rPr lang="fr-FR" sz="1600" dirty="0" smtClean="0">
                          <a:latin typeface="Times New Roman" pitchFamily="18" charset="0"/>
                          <a:cs typeface="Times New Roman" pitchFamily="18" charset="0"/>
                        </a:rPr>
                        <a:t>Significations</a:t>
                      </a:r>
                      <a:endParaRPr lang="fr-FR" sz="1600" dirty="0">
                        <a:latin typeface="Times New Roman" pitchFamily="18" charset="0"/>
                        <a:cs typeface="Times New Roman" pitchFamily="18" charset="0"/>
                      </a:endParaRPr>
                    </a:p>
                  </a:txBody>
                  <a:tcPr/>
                </a:tc>
              </a:tr>
              <a:tr h="406811">
                <a:tc>
                  <a:txBody>
                    <a:bodyPr/>
                    <a:lstStyle/>
                    <a:p>
                      <a:pPr algn="ctr"/>
                      <a:r>
                        <a:rPr lang="fr-FR" sz="1600" dirty="0" smtClean="0"/>
                        <a:t> =&gt;  </a:t>
                      </a:r>
                      <a:endParaRPr lang="fr-FR" sz="1600" dirty="0"/>
                    </a:p>
                  </a:txBody>
                  <a:tcPr>
                    <a:solidFill>
                      <a:schemeClr val="bg1"/>
                    </a:solidFill>
                  </a:tcPr>
                </a:tc>
                <a:tc>
                  <a:txBody>
                    <a:bodyPr/>
                    <a:lstStyle/>
                    <a:p>
                      <a:r>
                        <a:rPr lang="fr-FR" sz="1600" dirty="0" smtClean="0">
                          <a:latin typeface="Times New Roman" pitchFamily="18" charset="0"/>
                          <a:cs typeface="Times New Roman" pitchFamily="18" charset="0"/>
                        </a:rPr>
                        <a:t>Implique, entraine </a:t>
                      </a:r>
                      <a:endParaRPr lang="fr-FR" sz="1600" dirty="0">
                        <a:latin typeface="Times New Roman" pitchFamily="18" charset="0"/>
                        <a:cs typeface="Times New Roman" pitchFamily="18" charset="0"/>
                      </a:endParaRPr>
                    </a:p>
                  </a:txBody>
                  <a:tcPr>
                    <a:solidFill>
                      <a:schemeClr val="bg1"/>
                    </a:solidFill>
                  </a:tcPr>
                </a:tc>
                <a:tc>
                  <a:txBody>
                    <a:bodyPr/>
                    <a:lstStyle/>
                    <a:p>
                      <a:pPr algn="ctr"/>
                      <a:r>
                        <a:rPr lang="fr-FR" sz="1600" dirty="0" smtClean="0">
                          <a:latin typeface="Times New Roman" pitchFamily="18" charset="0"/>
                          <a:cs typeface="Times New Roman" pitchFamily="18" charset="0"/>
                        </a:rPr>
                        <a:t>&lt;</a:t>
                      </a:r>
                      <a:endParaRPr lang="fr-FR" sz="1600" dirty="0">
                        <a:latin typeface="Times New Roman" pitchFamily="18" charset="0"/>
                        <a:cs typeface="Times New Roman" pitchFamily="18" charset="0"/>
                      </a:endParaRPr>
                    </a:p>
                  </a:txBody>
                  <a:tcPr>
                    <a:solidFill>
                      <a:schemeClr val="bg1"/>
                    </a:solidFill>
                  </a:tcPr>
                </a:tc>
                <a:tc>
                  <a:txBody>
                    <a:bodyPr/>
                    <a:lstStyle/>
                    <a:p>
                      <a:r>
                        <a:rPr lang="fr-FR" sz="1600" dirty="0" smtClean="0">
                          <a:latin typeface="Times New Roman" pitchFamily="18" charset="0"/>
                          <a:cs typeface="Times New Roman" pitchFamily="18" charset="0"/>
                        </a:rPr>
                        <a:t>  Inférieur </a:t>
                      </a:r>
                      <a:endParaRPr lang="fr-FR" sz="1600" dirty="0">
                        <a:latin typeface="Times New Roman" pitchFamily="18" charset="0"/>
                        <a:cs typeface="Times New Roman" pitchFamily="18" charset="0"/>
                      </a:endParaRPr>
                    </a:p>
                  </a:txBody>
                  <a:tcPr>
                    <a:solidFill>
                      <a:schemeClr val="bg1"/>
                    </a:solidFill>
                  </a:tcPr>
                </a:tc>
              </a:tr>
              <a:tr h="406811">
                <a:tc>
                  <a:txBody>
                    <a:bodyPr/>
                    <a:lstStyle/>
                    <a:p>
                      <a:pPr algn="ctr"/>
                      <a:r>
                        <a:rPr lang="fr-FR" sz="1600" dirty="0" smtClean="0"/>
                        <a:t>←</a:t>
                      </a:r>
                      <a:endParaRPr lang="fr-FR" sz="1600" dirty="0"/>
                    </a:p>
                  </a:txBody>
                  <a:tcPr>
                    <a:solidFill>
                      <a:schemeClr val="bg1"/>
                    </a:solidFill>
                  </a:tcPr>
                </a:tc>
                <a:tc>
                  <a:txBody>
                    <a:bodyPr/>
                    <a:lstStyle/>
                    <a:p>
                      <a:r>
                        <a:rPr lang="fr-FR" sz="1600" dirty="0" smtClean="0">
                          <a:latin typeface="Times New Roman" pitchFamily="18" charset="0"/>
                          <a:cs typeface="Times New Roman" pitchFamily="18" charset="0"/>
                        </a:rPr>
                        <a:t>A pour origine, est issu de </a:t>
                      </a:r>
                      <a:endParaRPr lang="fr-FR" sz="1600" dirty="0">
                        <a:latin typeface="Times New Roman" pitchFamily="18" charset="0"/>
                        <a:cs typeface="Times New Roman" pitchFamily="18" charset="0"/>
                      </a:endParaRPr>
                    </a:p>
                  </a:txBody>
                  <a:tcPr>
                    <a:solidFill>
                      <a:schemeClr val="bg1"/>
                    </a:solidFill>
                  </a:tcPr>
                </a:tc>
                <a:tc>
                  <a:txBody>
                    <a:bodyPr/>
                    <a:lstStyle/>
                    <a:p>
                      <a:pPr algn="ctr"/>
                      <a:r>
                        <a:rPr lang="fr-FR" sz="1600" dirty="0" smtClean="0">
                          <a:latin typeface="Times New Roman" pitchFamily="18" charset="0"/>
                          <a:cs typeface="Times New Roman" pitchFamily="18" charset="0"/>
                        </a:rPr>
                        <a:t>͌</a:t>
                      </a:r>
                      <a:endParaRPr lang="fr-FR" sz="1600" dirty="0">
                        <a:latin typeface="Times New Roman" pitchFamily="18" charset="0"/>
                        <a:cs typeface="Times New Roman" pitchFamily="18" charset="0"/>
                      </a:endParaRPr>
                    </a:p>
                  </a:txBody>
                  <a:tcPr>
                    <a:solidFill>
                      <a:schemeClr val="bg1"/>
                    </a:solidFill>
                  </a:tcPr>
                </a:tc>
                <a:tc>
                  <a:txBody>
                    <a:bodyPr/>
                    <a:lstStyle/>
                    <a:p>
                      <a:r>
                        <a:rPr lang="fr-FR" sz="1600" dirty="0" smtClean="0">
                          <a:latin typeface="Times New Roman" pitchFamily="18" charset="0"/>
                          <a:cs typeface="Times New Roman" pitchFamily="18" charset="0"/>
                        </a:rPr>
                        <a:t>Approximativement</a:t>
                      </a:r>
                      <a:endParaRPr lang="fr-FR" sz="1600" dirty="0">
                        <a:latin typeface="Times New Roman" pitchFamily="18" charset="0"/>
                        <a:cs typeface="Times New Roman" pitchFamily="18" charset="0"/>
                      </a:endParaRPr>
                    </a:p>
                  </a:txBody>
                  <a:tcPr>
                    <a:solidFill>
                      <a:schemeClr val="bg1"/>
                    </a:solidFill>
                  </a:tcPr>
                </a:tc>
              </a:tr>
              <a:tr h="406811">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600" dirty="0" smtClean="0"/>
                        <a:t>↓</a:t>
                      </a:r>
                      <a:endParaRPr lang="fr-FR" sz="1600" dirty="0"/>
                    </a:p>
                  </a:txBody>
                  <a:tcPr>
                    <a:solidFill>
                      <a:schemeClr val="bg1"/>
                    </a:solidFill>
                  </a:tcPr>
                </a:tc>
                <a:tc>
                  <a:txBody>
                    <a:bodyPr/>
                    <a:lstStyle/>
                    <a:p>
                      <a:r>
                        <a:rPr lang="fr-FR" sz="1600" dirty="0" smtClean="0">
                          <a:latin typeface="Times New Roman" pitchFamily="18" charset="0"/>
                          <a:cs typeface="Times New Roman" pitchFamily="18" charset="0"/>
                        </a:rPr>
                        <a:t>En bas </a:t>
                      </a:r>
                      <a:endParaRPr lang="fr-FR" sz="1600" dirty="0">
                        <a:latin typeface="Times New Roman" pitchFamily="18" charset="0"/>
                        <a:cs typeface="Times New Roman" pitchFamily="18" charset="0"/>
                      </a:endParaRPr>
                    </a:p>
                  </a:txBody>
                  <a:tcPr>
                    <a:solidFill>
                      <a:schemeClr val="bg1"/>
                    </a:solidFill>
                  </a:tcPr>
                </a:tc>
                <a:tc>
                  <a:txBody>
                    <a:bodyPr/>
                    <a:lstStyle/>
                    <a:p>
                      <a:pPr algn="ctr"/>
                      <a:endParaRPr lang="fr-FR" sz="1600" dirty="0">
                        <a:latin typeface="Times New Roman" pitchFamily="18" charset="0"/>
                        <a:cs typeface="Times New Roman" pitchFamily="18" charset="0"/>
                      </a:endParaRPr>
                    </a:p>
                  </a:txBody>
                  <a:tcPr>
                    <a:solidFill>
                      <a:schemeClr val="bg1"/>
                    </a:solidFill>
                  </a:tcPr>
                </a:tc>
                <a:tc>
                  <a:txBody>
                    <a:bodyPr/>
                    <a:lstStyle/>
                    <a:p>
                      <a:r>
                        <a:rPr lang="fr-FR" sz="1600" dirty="0" smtClean="0">
                          <a:latin typeface="Times New Roman" pitchFamily="18" charset="0"/>
                          <a:cs typeface="Times New Roman" pitchFamily="18" charset="0"/>
                        </a:rPr>
                        <a:t>Il existe, on trouve </a:t>
                      </a:r>
                      <a:endParaRPr lang="fr-FR" sz="1600" dirty="0">
                        <a:latin typeface="Times New Roman" pitchFamily="18" charset="0"/>
                        <a:cs typeface="Times New Roman" pitchFamily="18" charset="0"/>
                      </a:endParaRPr>
                    </a:p>
                  </a:txBody>
                  <a:tcPr>
                    <a:solidFill>
                      <a:schemeClr val="bg1"/>
                    </a:solidFill>
                  </a:tcPr>
                </a:tc>
              </a:tr>
              <a:tr h="406811">
                <a:tc>
                  <a:txBody>
                    <a:bodyPr/>
                    <a:lstStyle/>
                    <a:p>
                      <a:pPr algn="ctr"/>
                      <a:r>
                        <a:rPr lang="fr-FR" sz="1600" dirty="0" smtClean="0"/>
                        <a:t>↑</a:t>
                      </a:r>
                      <a:endParaRPr lang="fr-FR" sz="1600" dirty="0"/>
                    </a:p>
                  </a:txBody>
                  <a:tcPr>
                    <a:solidFill>
                      <a:schemeClr val="bg1"/>
                    </a:solidFill>
                  </a:tcPr>
                </a:tc>
                <a:tc>
                  <a:txBody>
                    <a:bodyPr/>
                    <a:lstStyle/>
                    <a:p>
                      <a:r>
                        <a:rPr lang="fr-FR" sz="1600" dirty="0" smtClean="0">
                          <a:latin typeface="Times New Roman" pitchFamily="18" charset="0"/>
                          <a:cs typeface="Times New Roman" pitchFamily="18" charset="0"/>
                        </a:rPr>
                        <a:t>En haut </a:t>
                      </a:r>
                      <a:endParaRPr lang="fr-FR" sz="1600" dirty="0">
                        <a:latin typeface="Times New Roman" pitchFamily="18" charset="0"/>
                        <a:cs typeface="Times New Roman" pitchFamily="18" charset="0"/>
                      </a:endParaRPr>
                    </a:p>
                  </a:txBody>
                  <a:tcPr>
                    <a:solidFill>
                      <a:schemeClr val="bg1"/>
                    </a:solidFill>
                  </a:tcPr>
                </a:tc>
                <a:tc>
                  <a:txBody>
                    <a:bodyPr/>
                    <a:lstStyle/>
                    <a:p>
                      <a:pPr algn="ctr"/>
                      <a:endParaRPr lang="fr-FR" sz="1600" dirty="0">
                        <a:latin typeface="Times New Roman" pitchFamily="18" charset="0"/>
                        <a:cs typeface="Times New Roman" pitchFamily="18" charset="0"/>
                      </a:endParaRPr>
                    </a:p>
                  </a:txBody>
                  <a:tcPr>
                    <a:solidFill>
                      <a:schemeClr val="bg1"/>
                    </a:solidFill>
                  </a:tcPr>
                </a:tc>
                <a:tc>
                  <a:txBody>
                    <a:bodyPr/>
                    <a:lstStyle/>
                    <a:p>
                      <a:r>
                        <a:rPr lang="fr-FR" sz="1600" dirty="0" smtClean="0">
                          <a:latin typeface="Times New Roman" pitchFamily="18" charset="0"/>
                          <a:cs typeface="Times New Roman" pitchFamily="18" charset="0"/>
                        </a:rPr>
                        <a:t>Il n’existe pas </a:t>
                      </a:r>
                      <a:endParaRPr lang="fr-FR" sz="1600" dirty="0">
                        <a:latin typeface="Times New Roman" pitchFamily="18" charset="0"/>
                        <a:cs typeface="Times New Roman" pitchFamily="18" charset="0"/>
                      </a:endParaRPr>
                    </a:p>
                  </a:txBody>
                  <a:tcPr>
                    <a:solidFill>
                      <a:schemeClr val="bg1"/>
                    </a:solidFill>
                  </a:tcPr>
                </a:tc>
              </a:tr>
              <a:tr h="406811">
                <a:tc>
                  <a:txBody>
                    <a:bodyPr/>
                    <a:lstStyle/>
                    <a:p>
                      <a:pPr algn="ctr"/>
                      <a:r>
                        <a:rPr lang="fr-FR" sz="1600" dirty="0" smtClean="0"/>
                        <a:t>↗</a:t>
                      </a:r>
                      <a:endParaRPr lang="fr-FR" sz="1600" dirty="0"/>
                    </a:p>
                  </a:txBody>
                  <a:tcPr>
                    <a:solidFill>
                      <a:schemeClr val="bg1"/>
                    </a:solidFill>
                  </a:tcPr>
                </a:tc>
                <a:tc>
                  <a:txBody>
                    <a:bodyPr/>
                    <a:lstStyle/>
                    <a:p>
                      <a:r>
                        <a:rPr lang="fr-FR" sz="1600" dirty="0" smtClean="0">
                          <a:latin typeface="Times New Roman" pitchFamily="18" charset="0"/>
                          <a:cs typeface="Times New Roman" pitchFamily="18" charset="0"/>
                        </a:rPr>
                        <a:t>Augmente, progresse, positivement </a:t>
                      </a:r>
                      <a:endParaRPr lang="fr-FR" sz="1600" dirty="0">
                        <a:latin typeface="Times New Roman" pitchFamily="18" charset="0"/>
                        <a:cs typeface="Times New Roman" pitchFamily="18" charset="0"/>
                      </a:endParaRPr>
                    </a:p>
                  </a:txBody>
                  <a:tcPr>
                    <a:solidFill>
                      <a:schemeClr val="bg1"/>
                    </a:solidFill>
                  </a:tcPr>
                </a:tc>
                <a:tc>
                  <a:txBody>
                    <a:bodyPr/>
                    <a:lstStyle/>
                    <a:p>
                      <a:pPr algn="ctr"/>
                      <a:endParaRPr lang="fr-FR" sz="1600" dirty="0">
                        <a:latin typeface="Times New Roman" pitchFamily="18" charset="0"/>
                        <a:cs typeface="Times New Roman" pitchFamily="18" charset="0"/>
                      </a:endParaRPr>
                    </a:p>
                  </a:txBody>
                  <a:tcPr>
                    <a:solidFill>
                      <a:schemeClr val="bg1"/>
                    </a:solidFill>
                  </a:tcPr>
                </a:tc>
                <a:tc>
                  <a:txBody>
                    <a:bodyPr/>
                    <a:lstStyle/>
                    <a:p>
                      <a:r>
                        <a:rPr lang="fr-FR" sz="1600" dirty="0" smtClean="0">
                          <a:latin typeface="Times New Roman" pitchFamily="18" charset="0"/>
                          <a:cs typeface="Times New Roman" pitchFamily="18" charset="0"/>
                        </a:rPr>
                        <a:t>Ne fait pas partie, on ne trouve pas </a:t>
                      </a:r>
                      <a:endParaRPr lang="fr-FR" sz="1600" dirty="0">
                        <a:latin typeface="Times New Roman" pitchFamily="18" charset="0"/>
                        <a:cs typeface="Times New Roman" pitchFamily="18" charset="0"/>
                      </a:endParaRPr>
                    </a:p>
                  </a:txBody>
                  <a:tcPr>
                    <a:solidFill>
                      <a:schemeClr val="bg1"/>
                    </a:solidFill>
                  </a:tcPr>
                </a:tc>
              </a:tr>
              <a:tr h="406811">
                <a:tc>
                  <a:txBody>
                    <a:bodyPr/>
                    <a:lstStyle/>
                    <a:p>
                      <a:pPr algn="ctr"/>
                      <a:r>
                        <a:rPr lang="fr-FR" sz="1600" dirty="0" smtClean="0"/>
                        <a:t>↙</a:t>
                      </a:r>
                      <a:endParaRPr lang="fr-FR" sz="1600" dirty="0"/>
                    </a:p>
                  </a:txBody>
                  <a:tcPr>
                    <a:solidFill>
                      <a:schemeClr val="bg1"/>
                    </a:solidFill>
                  </a:tcPr>
                </a:tc>
                <a:tc>
                  <a:txBody>
                    <a:bodyPr/>
                    <a:lstStyle/>
                    <a:p>
                      <a:r>
                        <a:rPr lang="fr-FR" sz="1600" dirty="0" smtClean="0"/>
                        <a:t>Diminue, progresse négativement </a:t>
                      </a:r>
                      <a:endParaRPr lang="fr-FR" sz="1600" dirty="0"/>
                    </a:p>
                  </a:txBody>
                  <a:tcP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l-GR" sz="1600" dirty="0" smtClean="0">
                          <a:latin typeface="Times New Roman" pitchFamily="18" charset="0"/>
                          <a:cs typeface="Times New Roman" pitchFamily="18" charset="0"/>
                        </a:rPr>
                        <a:t>ϵ</a:t>
                      </a:r>
                      <a:endParaRPr lang="fr-FR" sz="1600" dirty="0"/>
                    </a:p>
                  </a:txBody>
                  <a:tcPr>
                    <a:solidFill>
                      <a:schemeClr val="bg1"/>
                    </a:solidFill>
                  </a:tcPr>
                </a:tc>
                <a:tc>
                  <a:txBody>
                    <a:bodyPr/>
                    <a:lstStyle/>
                    <a:p>
                      <a:r>
                        <a:rPr lang="fr-FR" sz="1600" dirty="0" smtClean="0"/>
                        <a:t>Fait partie, on trouve % </a:t>
                      </a:r>
                      <a:endParaRPr lang="fr-FR" sz="1600" dirty="0"/>
                    </a:p>
                  </a:txBody>
                  <a:tcPr>
                    <a:solidFill>
                      <a:schemeClr val="bg1"/>
                    </a:solidFill>
                  </a:tcPr>
                </a:tc>
              </a:tr>
              <a:tr h="406811">
                <a:tc>
                  <a:txBody>
                    <a:bodyPr/>
                    <a:lstStyle/>
                    <a:p>
                      <a:pPr algn="ctr"/>
                      <a:r>
                        <a:rPr lang="fr-FR" sz="1600" dirty="0" smtClean="0"/>
                        <a:t>%</a:t>
                      </a:r>
                      <a:endParaRPr lang="fr-FR" sz="1600" dirty="0"/>
                    </a:p>
                  </a:txBody>
                  <a:tcPr>
                    <a:solidFill>
                      <a:schemeClr val="bg1"/>
                    </a:solidFill>
                  </a:tcPr>
                </a:tc>
                <a:tc>
                  <a:txBody>
                    <a:bodyPr/>
                    <a:lstStyle/>
                    <a:p>
                      <a:r>
                        <a:rPr lang="fr-FR" sz="1600" dirty="0" smtClean="0"/>
                        <a:t> Pourcentage</a:t>
                      </a:r>
                      <a:endParaRPr lang="fr-FR" sz="1600" dirty="0"/>
                    </a:p>
                  </a:txBody>
                  <a:tcPr>
                    <a:solidFill>
                      <a:schemeClr val="bg1"/>
                    </a:solidFill>
                  </a:tcPr>
                </a:tc>
                <a:tc>
                  <a:txBody>
                    <a:bodyPr/>
                    <a:lstStyle/>
                    <a:p>
                      <a:pPr algn="ctr">
                        <a:buFont typeface="Arial" pitchFamily="34" charset="0"/>
                        <a:buNone/>
                      </a:pPr>
                      <a:r>
                        <a:rPr lang="fr-FR" sz="2000" dirty="0" smtClean="0">
                          <a:latin typeface="Times New Roman" pitchFamily="18" charset="0"/>
                          <a:cs typeface="Times New Roman" pitchFamily="18" charset="0"/>
                        </a:rPr>
                        <a:t>͚</a:t>
                      </a:r>
                      <a:endParaRPr lang="fr-FR" sz="2000" dirty="0">
                        <a:latin typeface="Times New Roman" pitchFamily="18" charset="0"/>
                        <a:cs typeface="Times New Roman" pitchFamily="18" charset="0"/>
                      </a:endParaRPr>
                    </a:p>
                  </a:txBody>
                  <a:tcPr>
                    <a:solidFill>
                      <a:schemeClr val="bg1"/>
                    </a:solidFill>
                  </a:tcPr>
                </a:tc>
                <a:tc>
                  <a:txBody>
                    <a:bodyPr/>
                    <a:lstStyle/>
                    <a:p>
                      <a:r>
                        <a:rPr lang="fr-FR" sz="1600" dirty="0" smtClean="0"/>
                        <a:t>A l’infini  </a:t>
                      </a:r>
                      <a:endParaRPr lang="fr-FR" sz="1600" dirty="0"/>
                    </a:p>
                  </a:txBody>
                  <a:tcPr>
                    <a:solidFill>
                      <a:schemeClr val="bg1"/>
                    </a:solidFill>
                  </a:tcPr>
                </a:tc>
              </a:tr>
              <a:tr h="406811">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600" dirty="0" smtClean="0"/>
                        <a:t>∑</a:t>
                      </a:r>
                      <a:endParaRPr lang="fr-FR" sz="1600" dirty="0"/>
                    </a:p>
                  </a:txBody>
                  <a:tcPr>
                    <a:solidFill>
                      <a:schemeClr val="bg1"/>
                    </a:solidFill>
                  </a:tcPr>
                </a:tc>
                <a:tc>
                  <a:txBody>
                    <a:bodyPr/>
                    <a:lstStyle/>
                    <a:p>
                      <a:r>
                        <a:rPr lang="fr-FR" sz="1600" dirty="0" smtClean="0"/>
                        <a:t>La somme, le total </a:t>
                      </a:r>
                      <a:endParaRPr lang="fr-FR" sz="1600" dirty="0"/>
                    </a:p>
                  </a:txBody>
                  <a:tcPr>
                    <a:solidFill>
                      <a:schemeClr val="bg1"/>
                    </a:solidFill>
                  </a:tcPr>
                </a:tc>
                <a:tc>
                  <a:txBody>
                    <a:bodyPr/>
                    <a:lstStyle/>
                    <a:p>
                      <a:pPr algn="ctr"/>
                      <a:r>
                        <a:rPr lang="fr-FR" sz="1600" dirty="0" smtClean="0"/>
                        <a:t>+</a:t>
                      </a:r>
                      <a:endParaRPr lang="fr-FR" sz="1600" dirty="0"/>
                    </a:p>
                  </a:txBody>
                  <a:tcPr>
                    <a:solidFill>
                      <a:schemeClr val="bg1"/>
                    </a:solidFill>
                  </a:tcPr>
                </a:tc>
                <a:tc>
                  <a:txBody>
                    <a:bodyPr/>
                    <a:lstStyle/>
                    <a:p>
                      <a:r>
                        <a:rPr lang="fr-FR" sz="1600" dirty="0" smtClean="0"/>
                        <a:t>Plus, et s’ajoute </a:t>
                      </a:r>
                      <a:endParaRPr lang="fr-FR" sz="1600" dirty="0"/>
                    </a:p>
                  </a:txBody>
                  <a:tcPr>
                    <a:solidFill>
                      <a:schemeClr val="bg1"/>
                    </a:solidFill>
                  </a:tcPr>
                </a:tc>
              </a:tr>
              <a:tr h="406811">
                <a:tc>
                  <a:txBody>
                    <a:bodyPr/>
                    <a:lstStyle/>
                    <a:p>
                      <a:pPr algn="ctr"/>
                      <a:r>
                        <a:rPr lang="fr-FR" sz="1600" dirty="0" smtClean="0"/>
                        <a:t>ᴓ</a:t>
                      </a:r>
                      <a:endParaRPr lang="fr-FR" sz="1600" dirty="0"/>
                    </a:p>
                  </a:txBody>
                  <a:tcPr>
                    <a:solidFill>
                      <a:schemeClr val="bg1"/>
                    </a:solidFill>
                  </a:tcPr>
                </a:tc>
                <a:tc>
                  <a:txBody>
                    <a:bodyPr/>
                    <a:lstStyle/>
                    <a:p>
                      <a:r>
                        <a:rPr lang="fr-FR" sz="1600" dirty="0" smtClean="0"/>
                        <a:t>Rien, vide </a:t>
                      </a:r>
                      <a:endParaRPr lang="fr-FR" sz="1600" dirty="0"/>
                    </a:p>
                  </a:txBody>
                  <a:tcPr>
                    <a:solidFill>
                      <a:schemeClr val="bg1"/>
                    </a:solidFill>
                  </a:tcPr>
                </a:tc>
                <a:tc>
                  <a:txBody>
                    <a:bodyPr/>
                    <a:lstStyle/>
                    <a:p>
                      <a:pPr algn="ctr"/>
                      <a:r>
                        <a:rPr lang="fr-FR" sz="1600" dirty="0" smtClean="0"/>
                        <a:t>±</a:t>
                      </a:r>
                      <a:endParaRPr lang="fr-FR" sz="1600" dirty="0"/>
                    </a:p>
                  </a:txBody>
                  <a:tcPr>
                    <a:solidFill>
                      <a:schemeClr val="bg1"/>
                    </a:solidFill>
                  </a:tcPr>
                </a:tc>
                <a:tc>
                  <a:txBody>
                    <a:bodyPr/>
                    <a:lstStyle/>
                    <a:p>
                      <a:r>
                        <a:rPr lang="fr-FR" sz="1600" dirty="0" smtClean="0"/>
                        <a:t>Plus ou moins </a:t>
                      </a:r>
                      <a:endParaRPr lang="fr-FR" sz="1600" dirty="0"/>
                    </a:p>
                  </a:txBody>
                  <a:tcPr>
                    <a:solidFill>
                      <a:schemeClr val="bg1"/>
                    </a:solidFill>
                  </a:tcPr>
                </a:tc>
              </a:tr>
              <a:tr h="406811">
                <a:tc>
                  <a:txBody>
                    <a:bodyPr/>
                    <a:lstStyle/>
                    <a:p>
                      <a:pPr algn="ctr"/>
                      <a:r>
                        <a:rPr lang="fr-FR" sz="1600" dirty="0" smtClean="0"/>
                        <a:t>≠</a:t>
                      </a:r>
                      <a:endParaRPr lang="fr-FR" sz="1600" dirty="0"/>
                    </a:p>
                  </a:txBody>
                  <a:tcPr>
                    <a:solidFill>
                      <a:schemeClr val="bg1"/>
                    </a:solidFill>
                  </a:tcPr>
                </a:tc>
                <a:tc>
                  <a:txBody>
                    <a:bodyPr/>
                    <a:lstStyle/>
                    <a:p>
                      <a:r>
                        <a:rPr lang="fr-FR" sz="1600" dirty="0" smtClean="0"/>
                        <a:t>Différent, n’est pas égal à …. </a:t>
                      </a:r>
                      <a:endParaRPr lang="fr-FR" sz="1600" dirty="0"/>
                    </a:p>
                  </a:txBody>
                  <a:tcPr>
                    <a:solidFill>
                      <a:schemeClr val="bg1"/>
                    </a:solidFill>
                  </a:tcPr>
                </a:tc>
                <a:tc>
                  <a:txBody>
                    <a:bodyPr/>
                    <a:lstStyle/>
                    <a:p>
                      <a:pPr algn="ctr"/>
                      <a:r>
                        <a:rPr lang="fr-FR" sz="1600" dirty="0" smtClean="0"/>
                        <a:t>–</a:t>
                      </a:r>
                      <a:endParaRPr lang="fr-FR" sz="1600" dirty="0"/>
                    </a:p>
                  </a:txBody>
                  <a:tcPr>
                    <a:solidFill>
                      <a:schemeClr val="bg1"/>
                    </a:solidFill>
                  </a:tcPr>
                </a:tc>
                <a:tc>
                  <a:txBody>
                    <a:bodyPr/>
                    <a:lstStyle/>
                    <a:p>
                      <a:r>
                        <a:rPr lang="fr-FR" sz="1600" dirty="0" smtClean="0"/>
                        <a:t>Moins, négatif </a:t>
                      </a:r>
                      <a:endParaRPr lang="fr-FR" sz="1600" dirty="0"/>
                    </a:p>
                  </a:txBody>
                  <a:tcPr>
                    <a:solidFill>
                      <a:schemeClr val="bg1"/>
                    </a:solidFill>
                  </a:tcPr>
                </a:tc>
              </a:tr>
              <a:tr h="406811">
                <a:tc>
                  <a:txBody>
                    <a:bodyPr/>
                    <a:lstStyle/>
                    <a:p>
                      <a:pPr algn="ctr"/>
                      <a:r>
                        <a:rPr lang="fr-FR" sz="1600" dirty="0" smtClean="0"/>
                        <a:t>⁼</a:t>
                      </a:r>
                      <a:endParaRPr lang="fr-FR" sz="1600" dirty="0"/>
                    </a:p>
                  </a:txBody>
                  <a:tcPr>
                    <a:solidFill>
                      <a:schemeClr val="bg1"/>
                    </a:solidFill>
                  </a:tcPr>
                </a:tc>
                <a:tc>
                  <a:txBody>
                    <a:bodyPr/>
                    <a:lstStyle/>
                    <a:p>
                      <a:r>
                        <a:rPr lang="fr-FR" sz="1600" dirty="0" smtClean="0"/>
                        <a:t>Egal, identique </a:t>
                      </a:r>
                      <a:endParaRPr lang="fr-FR" sz="1600" dirty="0"/>
                    </a:p>
                  </a:txBody>
                  <a:tcPr>
                    <a:solidFill>
                      <a:schemeClr val="bg1"/>
                    </a:solidFill>
                  </a:tcPr>
                </a:tc>
                <a:tc>
                  <a:txBody>
                    <a:bodyPr/>
                    <a:lstStyle/>
                    <a:p>
                      <a:pPr algn="ctr"/>
                      <a:r>
                        <a:rPr lang="fr-FR" sz="1600" dirty="0" smtClean="0"/>
                        <a:t>&amp;</a:t>
                      </a:r>
                      <a:endParaRPr lang="fr-FR" sz="1600" dirty="0"/>
                    </a:p>
                  </a:txBody>
                  <a:tcPr>
                    <a:solidFill>
                      <a:schemeClr val="bg1"/>
                    </a:solidFill>
                  </a:tcPr>
                </a:tc>
                <a:tc>
                  <a:txBody>
                    <a:bodyPr/>
                    <a:lstStyle/>
                    <a:p>
                      <a:r>
                        <a:rPr lang="fr-FR" sz="1600" dirty="0" smtClean="0"/>
                        <a:t>Et </a:t>
                      </a:r>
                      <a:endParaRPr lang="fr-FR" sz="1600" dirty="0"/>
                    </a:p>
                  </a:txBody>
                  <a:tcPr>
                    <a:solidFill>
                      <a:schemeClr val="bg1"/>
                    </a:solidFill>
                  </a:tcPr>
                </a:tc>
              </a:tr>
              <a:tr h="406811">
                <a:tc>
                  <a:txBody>
                    <a:bodyPr/>
                    <a:lstStyle/>
                    <a:p>
                      <a:pPr algn="ctr"/>
                      <a:r>
                        <a:rPr lang="fr-FR" sz="1600" dirty="0" smtClean="0"/>
                        <a:t>˃</a:t>
                      </a:r>
                      <a:endParaRPr lang="fr-FR" sz="1600" dirty="0"/>
                    </a:p>
                  </a:txBody>
                  <a:tcPr>
                    <a:solidFill>
                      <a:schemeClr val="bg1"/>
                    </a:solidFill>
                  </a:tcPr>
                </a:tc>
                <a:tc>
                  <a:txBody>
                    <a:bodyPr/>
                    <a:lstStyle/>
                    <a:p>
                      <a:r>
                        <a:rPr lang="fr-FR" sz="1600" dirty="0" smtClean="0"/>
                        <a:t>Supérieur</a:t>
                      </a:r>
                      <a:endParaRPr lang="fr-FR" sz="1600" dirty="0"/>
                    </a:p>
                  </a:txBody>
                  <a:tcPr>
                    <a:solidFill>
                      <a:schemeClr val="bg1"/>
                    </a:solidFill>
                  </a:tcPr>
                </a:tc>
                <a:tc>
                  <a:txBody>
                    <a:bodyPr/>
                    <a:lstStyle/>
                    <a:p>
                      <a:pPr algn="ctr"/>
                      <a:r>
                        <a:rPr lang="fr-FR" sz="1600" dirty="0" smtClean="0"/>
                        <a:t>/</a:t>
                      </a:r>
                      <a:endParaRPr lang="fr-FR" sz="1600" dirty="0"/>
                    </a:p>
                  </a:txBody>
                  <a:tcPr>
                    <a:solidFill>
                      <a:schemeClr val="bg1"/>
                    </a:solidFill>
                  </a:tcPr>
                </a:tc>
                <a:tc>
                  <a:txBody>
                    <a:bodyPr/>
                    <a:lstStyle/>
                    <a:p>
                      <a:r>
                        <a:rPr lang="fr-FR" sz="1600" dirty="0" smtClean="0"/>
                        <a:t>En rapport, lié </a:t>
                      </a:r>
                      <a:endParaRPr lang="fr-FR" sz="1600" dirty="0"/>
                    </a:p>
                  </a:txBody>
                  <a:tcPr>
                    <a:solidFill>
                      <a:schemeClr val="bg1"/>
                    </a:solidFill>
                  </a:tcPr>
                </a:tc>
              </a:tr>
              <a:tr h="406811">
                <a:tc>
                  <a:txBody>
                    <a:bodyPr/>
                    <a:lstStyle/>
                    <a:p>
                      <a:pPr algn="ctr"/>
                      <a:r>
                        <a:rPr lang="fr-FR" sz="1600" dirty="0" smtClean="0"/>
                        <a:t>M</a:t>
                      </a:r>
                      <a:endParaRPr lang="fr-FR" sz="1600" dirty="0"/>
                    </a:p>
                  </a:txBody>
                  <a:tcPr>
                    <a:solidFill>
                      <a:schemeClr val="bg1"/>
                    </a:solidFill>
                  </a:tcPr>
                </a:tc>
                <a:tc>
                  <a:txBody>
                    <a:bodyPr/>
                    <a:lstStyle/>
                    <a:p>
                      <a:r>
                        <a:rPr lang="fr-FR" sz="1600" dirty="0" smtClean="0"/>
                        <a:t>Moyen </a:t>
                      </a:r>
                      <a:endParaRPr lang="fr-FR" sz="1600" dirty="0"/>
                    </a:p>
                  </a:txBody>
                  <a:tcPr>
                    <a:solidFill>
                      <a:schemeClr val="bg1"/>
                    </a:solidFill>
                  </a:tcPr>
                </a:tc>
                <a:tc>
                  <a:txBody>
                    <a:bodyPr/>
                    <a:lstStyle/>
                    <a:p>
                      <a:pPr algn="ctr"/>
                      <a:r>
                        <a:rPr lang="fr-FR" sz="1600" dirty="0" smtClean="0"/>
                        <a:t>T°</a:t>
                      </a:r>
                      <a:endParaRPr lang="fr-FR" sz="1600" dirty="0"/>
                    </a:p>
                  </a:txBody>
                  <a:tcPr>
                    <a:solidFill>
                      <a:schemeClr val="bg1"/>
                    </a:solidFill>
                  </a:tcPr>
                </a:tc>
                <a:tc>
                  <a:txBody>
                    <a:bodyPr/>
                    <a:lstStyle/>
                    <a:p>
                      <a:r>
                        <a:rPr lang="fr-FR" sz="1600" dirty="0" err="1" smtClean="0"/>
                        <a:t>tion</a:t>
                      </a:r>
                      <a:r>
                        <a:rPr lang="fr-FR" sz="1600" dirty="0" smtClean="0"/>
                        <a:t> (mots qui se terminent par ion) </a:t>
                      </a:r>
                      <a:endParaRPr lang="fr-FR" sz="1600" dirty="0"/>
                    </a:p>
                  </a:txBody>
                  <a:tcPr>
                    <a:solidFill>
                      <a:schemeClr val="bg1"/>
                    </a:solidFill>
                  </a:tcPr>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descr="md.PNG"/>
          <p:cNvPicPr>
            <a:picLocks noGrp="1" noChangeAspect="1"/>
          </p:cNvPicPr>
          <p:nvPr>
            <p:ph idx="1"/>
          </p:nvPr>
        </p:nvPicPr>
        <p:blipFill>
          <a:blip r:embed="rId2"/>
          <a:stretch>
            <a:fillRect/>
          </a:stretch>
        </p:blipFill>
        <p:spPr>
          <a:xfrm>
            <a:off x="642910" y="428604"/>
            <a:ext cx="7920423" cy="6108015"/>
          </a:xfr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14290"/>
            <a:ext cx="8229600" cy="6286544"/>
          </a:xfrm>
        </p:spPr>
        <p:txBody>
          <a:bodyPr>
            <a:normAutofit/>
          </a:bodyPr>
          <a:lstStyle/>
          <a:p>
            <a:pPr>
              <a:buNone/>
            </a:pPr>
            <a:endParaRPr lang="fr-FR" sz="2000" b="1" dirty="0" smtClean="0">
              <a:solidFill>
                <a:srgbClr val="FF0000"/>
              </a:solidFill>
              <a:latin typeface="Times New Roman" pitchFamily="18" charset="0"/>
              <a:cs typeface="Times New Roman" pitchFamily="18" charset="0"/>
            </a:endParaRPr>
          </a:p>
          <a:p>
            <a:pPr>
              <a:buNone/>
            </a:pPr>
            <a:r>
              <a:rPr lang="fr-FR" sz="2000" b="1" dirty="0" smtClean="0">
                <a:solidFill>
                  <a:srgbClr val="FF0000"/>
                </a:solidFill>
                <a:latin typeface="Times New Roman" pitchFamily="18" charset="0"/>
                <a:cs typeface="Times New Roman" pitchFamily="18" charset="0"/>
              </a:rPr>
              <a:t>2- </a:t>
            </a:r>
            <a:r>
              <a:rPr lang="fr-FR" sz="2000" b="1" u="sng" dirty="0" smtClean="0">
                <a:solidFill>
                  <a:srgbClr val="FF0000"/>
                </a:solidFill>
                <a:latin typeface="Times New Roman" pitchFamily="18" charset="0"/>
                <a:cs typeface="Times New Roman" pitchFamily="18" charset="0"/>
              </a:rPr>
              <a:t>Utilisation d’abréviations </a:t>
            </a:r>
            <a:r>
              <a:rPr lang="fr-FR" sz="2000" b="1" dirty="0" smtClean="0">
                <a:solidFill>
                  <a:srgbClr val="FF0000"/>
                </a:solidFill>
                <a:latin typeface="Times New Roman" pitchFamily="18" charset="0"/>
                <a:cs typeface="Times New Roman" pitchFamily="18" charset="0"/>
              </a:rPr>
              <a:t>: </a:t>
            </a:r>
          </a:p>
          <a:p>
            <a:pPr>
              <a:buNone/>
            </a:pPr>
            <a:r>
              <a:rPr lang="fr-FR" sz="2000" dirty="0" smtClean="0">
                <a:latin typeface="Times New Roman" pitchFamily="18" charset="0"/>
                <a:cs typeface="Times New Roman" pitchFamily="18" charset="0"/>
              </a:rPr>
              <a:t>                 Il s’agit en fait de la réduction de mots en quelques lettres pour faciliter l’écriture et noter le maximum de mots. (Voir les exemples du tableau 02). </a:t>
            </a:r>
          </a:p>
          <a:p>
            <a:pPr>
              <a:buNone/>
            </a:pPr>
            <a:endParaRPr lang="fr-FR" sz="2000" dirty="0" smtClean="0">
              <a:latin typeface="Times New Roman" pitchFamily="18" charset="0"/>
              <a:cs typeface="Times New Roman" pitchFamily="18" charset="0"/>
            </a:endParaRPr>
          </a:p>
          <a:p>
            <a:pPr>
              <a:buNone/>
            </a:pPr>
            <a:endParaRPr lang="fr-FR" sz="2000" dirty="0">
              <a:latin typeface="Times New Roman" pitchFamily="18" charset="0"/>
              <a:cs typeface="Times New Roman" pitchFamily="18" charset="0"/>
            </a:endParaRPr>
          </a:p>
        </p:txBody>
      </p:sp>
      <p:graphicFrame>
        <p:nvGraphicFramePr>
          <p:cNvPr id="4" name="Tableau 3"/>
          <p:cNvGraphicFramePr>
            <a:graphicFrameLocks noGrp="1"/>
          </p:cNvGraphicFramePr>
          <p:nvPr/>
        </p:nvGraphicFramePr>
        <p:xfrm>
          <a:off x="571472" y="2071678"/>
          <a:ext cx="8215372" cy="4096078"/>
        </p:xfrm>
        <a:graphic>
          <a:graphicData uri="http://schemas.openxmlformats.org/drawingml/2006/table">
            <a:tbl>
              <a:tblPr firstRow="1" bandRow="1">
                <a:tableStyleId>{D7AC3CCA-C797-4891-BE02-D94E43425B78}</a:tableStyleId>
              </a:tblPr>
              <a:tblGrid>
                <a:gridCol w="1357322"/>
                <a:gridCol w="2643206"/>
                <a:gridCol w="1357322"/>
                <a:gridCol w="2857522"/>
              </a:tblGrid>
              <a:tr h="370840">
                <a:tc>
                  <a:txBody>
                    <a:bodyPr/>
                    <a:lstStyle/>
                    <a:p>
                      <a:pPr algn="ctr"/>
                      <a:r>
                        <a:rPr lang="fr-FR" sz="1600" dirty="0" smtClean="0">
                          <a:latin typeface="Times New Roman" pitchFamily="18" charset="0"/>
                          <a:cs typeface="Times New Roman" pitchFamily="18" charset="0"/>
                        </a:rPr>
                        <a:t>Abréviations </a:t>
                      </a:r>
                      <a:endParaRPr lang="fr-FR" sz="16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bg1"/>
                    </a:solidFill>
                  </a:tcPr>
                </a:tc>
                <a:tc>
                  <a:txBody>
                    <a:bodyPr/>
                    <a:lstStyle/>
                    <a:p>
                      <a:pPr algn="ctr"/>
                      <a:r>
                        <a:rPr lang="fr-FR" dirty="0" smtClean="0"/>
                        <a:t>Significations </a:t>
                      </a:r>
                      <a:endParaRPr lang="fr-FR" dirty="0"/>
                    </a:p>
                  </a:txBody>
                  <a:tcPr>
                    <a:lnT w="12700" cap="flat" cmpd="sng" algn="ctr">
                      <a:solidFill>
                        <a:schemeClr val="tx1"/>
                      </a:solidFill>
                      <a:prstDash val="solid"/>
                      <a:round/>
                      <a:headEnd type="none" w="med" len="med"/>
                      <a:tailEnd type="none" w="med" len="med"/>
                    </a:lnT>
                    <a:solidFill>
                      <a:schemeClr val="bg1"/>
                    </a:solidFill>
                  </a:tcPr>
                </a:tc>
                <a:tc>
                  <a:txBody>
                    <a:bodyPr/>
                    <a:lstStyle/>
                    <a:p>
                      <a:r>
                        <a:rPr lang="fr-FR" sz="1600" dirty="0" smtClean="0">
                          <a:latin typeface="Times New Roman" pitchFamily="18" charset="0"/>
                          <a:cs typeface="Times New Roman" pitchFamily="18" charset="0"/>
                        </a:rPr>
                        <a:t>Abréviations </a:t>
                      </a:r>
                      <a:endParaRPr lang="fr-FR" sz="1600" dirty="0">
                        <a:latin typeface="Times New Roman" pitchFamily="18" charset="0"/>
                        <a:cs typeface="Times New Roman" pitchFamily="18" charset="0"/>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pPr algn="ctr"/>
                      <a:r>
                        <a:rPr lang="fr-FR" dirty="0" smtClean="0"/>
                        <a:t>Significations </a:t>
                      </a:r>
                      <a:endParaRPr lang="fr-FR"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solidFill>
                  </a:tcPr>
                </a:tc>
              </a:tr>
              <a:tr h="370840">
                <a:tc>
                  <a:txBody>
                    <a:bodyPr/>
                    <a:lstStyle/>
                    <a:p>
                      <a:pPr algn="ctr"/>
                      <a:r>
                        <a:rPr lang="fr-FR" sz="1600" dirty="0" err="1" smtClean="0">
                          <a:latin typeface="Times New Roman" pitchFamily="18" charset="0"/>
                          <a:cs typeface="Times New Roman" pitchFamily="18" charset="0"/>
                        </a:rPr>
                        <a:t>tjs</a:t>
                      </a:r>
                      <a:r>
                        <a:rPr lang="fr-FR" sz="1600" dirty="0" smtClean="0">
                          <a:latin typeface="Times New Roman" pitchFamily="18" charset="0"/>
                          <a:cs typeface="Times New Roman" pitchFamily="18" charset="0"/>
                        </a:rPr>
                        <a:t> </a:t>
                      </a:r>
                      <a:endParaRPr lang="fr-FR" sz="16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solidFill>
                      <a:schemeClr val="bg1"/>
                    </a:solidFill>
                  </a:tcPr>
                </a:tc>
                <a:tc>
                  <a:txBody>
                    <a:bodyPr/>
                    <a:lstStyle/>
                    <a:p>
                      <a:pPr algn="ctr"/>
                      <a:r>
                        <a:rPr lang="fr-FR" sz="1600" dirty="0" smtClean="0">
                          <a:latin typeface="Times New Roman" pitchFamily="18" charset="0"/>
                          <a:cs typeface="Times New Roman" pitchFamily="18" charset="0"/>
                        </a:rPr>
                        <a:t>toujours </a:t>
                      </a:r>
                      <a:endParaRPr lang="fr-FR" sz="1600" dirty="0">
                        <a:latin typeface="Times New Roman" pitchFamily="18" charset="0"/>
                        <a:cs typeface="Times New Roman" pitchFamily="18" charset="0"/>
                      </a:endParaRPr>
                    </a:p>
                  </a:txBody>
                  <a:tcPr>
                    <a:solidFill>
                      <a:schemeClr val="bg1"/>
                    </a:solidFill>
                  </a:tcPr>
                </a:tc>
                <a:tc>
                  <a:txBody>
                    <a:bodyPr/>
                    <a:lstStyle/>
                    <a:p>
                      <a:pPr algn="ctr"/>
                      <a:r>
                        <a:rPr lang="fr-FR" sz="1600" dirty="0" err="1" smtClean="0">
                          <a:latin typeface="Times New Roman" pitchFamily="18" charset="0"/>
                          <a:cs typeface="Times New Roman" pitchFamily="18" charset="0"/>
                        </a:rPr>
                        <a:t>gl</a:t>
                      </a:r>
                      <a:endParaRPr lang="fr-FR" sz="1600" dirty="0">
                        <a:latin typeface="Times New Roman" pitchFamily="18" charset="0"/>
                        <a:cs typeface="Times New Roman" pitchFamily="18" charset="0"/>
                      </a:endParaRPr>
                    </a:p>
                  </a:txBody>
                  <a:tcPr>
                    <a:solidFill>
                      <a:schemeClr val="bg1"/>
                    </a:solidFill>
                  </a:tcPr>
                </a:tc>
                <a:tc>
                  <a:txBody>
                    <a:bodyPr/>
                    <a:lstStyle/>
                    <a:p>
                      <a:pPr algn="ctr"/>
                      <a:r>
                        <a:rPr lang="fr-FR" sz="1600" dirty="0" smtClean="0">
                          <a:latin typeface="Times New Roman" pitchFamily="18" charset="0"/>
                          <a:cs typeface="Times New Roman" pitchFamily="18" charset="0"/>
                        </a:rPr>
                        <a:t>général</a:t>
                      </a:r>
                      <a:endParaRPr lang="fr-FR" sz="1600" dirty="0">
                        <a:latin typeface="Times New Roman" pitchFamily="18" charset="0"/>
                        <a:cs typeface="Times New Roman" pitchFamily="18" charset="0"/>
                      </a:endParaRPr>
                    </a:p>
                  </a:txBody>
                  <a:tcPr>
                    <a:lnR w="12700" cap="flat" cmpd="sng" algn="ctr">
                      <a:solidFill>
                        <a:schemeClr val="tx1"/>
                      </a:solidFill>
                      <a:prstDash val="solid"/>
                      <a:round/>
                      <a:headEnd type="none" w="med" len="med"/>
                      <a:tailEnd type="none" w="med" len="med"/>
                    </a:lnR>
                    <a:solidFill>
                      <a:schemeClr val="bg1"/>
                    </a:solidFill>
                  </a:tcPr>
                </a:tc>
              </a:tr>
              <a:tr h="370840">
                <a:tc>
                  <a:txBody>
                    <a:bodyPr/>
                    <a:lstStyle/>
                    <a:p>
                      <a:pPr algn="ctr"/>
                      <a:r>
                        <a:rPr lang="fr-FR" sz="1600" dirty="0" err="1" smtClean="0">
                          <a:latin typeface="Times New Roman" pitchFamily="18" charset="0"/>
                          <a:cs typeface="Times New Roman" pitchFamily="18" charset="0"/>
                        </a:rPr>
                        <a:t>js</a:t>
                      </a:r>
                      <a:endParaRPr lang="fr-FR" sz="16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solidFill>
                      <a:schemeClr val="bg1"/>
                    </a:solidFill>
                  </a:tcPr>
                </a:tc>
                <a:tc>
                  <a:txBody>
                    <a:bodyPr/>
                    <a:lstStyle/>
                    <a:p>
                      <a:pPr algn="ctr"/>
                      <a:r>
                        <a:rPr lang="fr-FR" sz="1600" dirty="0" smtClean="0">
                          <a:latin typeface="Times New Roman" pitchFamily="18" charset="0"/>
                          <a:cs typeface="Times New Roman" pitchFamily="18" charset="0"/>
                        </a:rPr>
                        <a:t>jamais </a:t>
                      </a:r>
                      <a:endParaRPr lang="fr-FR" sz="1600" dirty="0">
                        <a:latin typeface="Times New Roman" pitchFamily="18" charset="0"/>
                        <a:cs typeface="Times New Roman" pitchFamily="18" charset="0"/>
                      </a:endParaRPr>
                    </a:p>
                  </a:txBody>
                  <a:tcPr>
                    <a:solidFill>
                      <a:schemeClr val="bg1"/>
                    </a:solidFill>
                  </a:tcPr>
                </a:tc>
                <a:tc>
                  <a:txBody>
                    <a:bodyPr/>
                    <a:lstStyle/>
                    <a:p>
                      <a:pPr algn="ctr"/>
                      <a:r>
                        <a:rPr lang="fr-FR" sz="1600" dirty="0" err="1" smtClean="0">
                          <a:latin typeface="Times New Roman" pitchFamily="18" charset="0"/>
                          <a:cs typeface="Times New Roman" pitchFamily="18" charset="0"/>
                        </a:rPr>
                        <a:t>qq</a:t>
                      </a:r>
                      <a:r>
                        <a:rPr lang="fr-FR" sz="1600" dirty="0" smtClean="0">
                          <a:latin typeface="Times New Roman" pitchFamily="18" charset="0"/>
                          <a:cs typeface="Times New Roman" pitchFamily="18" charset="0"/>
                        </a:rPr>
                        <a:t> </a:t>
                      </a:r>
                      <a:endParaRPr lang="fr-FR" sz="1600" dirty="0">
                        <a:latin typeface="Times New Roman" pitchFamily="18" charset="0"/>
                        <a:cs typeface="Times New Roman" pitchFamily="18" charset="0"/>
                      </a:endParaRPr>
                    </a:p>
                  </a:txBody>
                  <a:tcPr>
                    <a:solidFill>
                      <a:schemeClr val="bg1"/>
                    </a:solidFill>
                  </a:tcPr>
                </a:tc>
                <a:tc>
                  <a:txBody>
                    <a:bodyPr/>
                    <a:lstStyle/>
                    <a:p>
                      <a:pPr algn="ctr"/>
                      <a:r>
                        <a:rPr lang="fr-FR" sz="1600" dirty="0" smtClean="0">
                          <a:latin typeface="Times New Roman" pitchFamily="18" charset="0"/>
                          <a:cs typeface="Times New Roman" pitchFamily="18" charset="0"/>
                        </a:rPr>
                        <a:t>quelque </a:t>
                      </a:r>
                      <a:endParaRPr lang="fr-FR" sz="1600" dirty="0">
                        <a:latin typeface="Times New Roman" pitchFamily="18" charset="0"/>
                        <a:cs typeface="Times New Roman" pitchFamily="18" charset="0"/>
                      </a:endParaRPr>
                    </a:p>
                  </a:txBody>
                  <a:tcPr>
                    <a:lnR w="12700" cap="flat" cmpd="sng" algn="ctr">
                      <a:solidFill>
                        <a:schemeClr val="tx1"/>
                      </a:solidFill>
                      <a:prstDash val="solid"/>
                      <a:round/>
                      <a:headEnd type="none" w="med" len="med"/>
                      <a:tailEnd type="none" w="med" len="med"/>
                    </a:lnR>
                    <a:solidFill>
                      <a:schemeClr val="bg1"/>
                    </a:solidFill>
                  </a:tcPr>
                </a:tc>
              </a:tr>
              <a:tr h="387678">
                <a:tc>
                  <a:txBody>
                    <a:bodyPr/>
                    <a:lstStyle/>
                    <a:p>
                      <a:pPr algn="ctr"/>
                      <a:r>
                        <a:rPr lang="fr-FR" sz="1600" dirty="0" smtClean="0">
                          <a:latin typeface="Times New Roman" pitchFamily="18" charset="0"/>
                          <a:cs typeface="Times New Roman" pitchFamily="18" charset="0"/>
                        </a:rPr>
                        <a:t>m </a:t>
                      </a:r>
                      <a:endParaRPr lang="fr-FR" sz="16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solidFill>
                      <a:schemeClr val="bg1"/>
                    </a:solidFill>
                  </a:tcPr>
                </a:tc>
                <a:tc>
                  <a:txBody>
                    <a:bodyPr/>
                    <a:lstStyle/>
                    <a:p>
                      <a:pPr algn="ctr"/>
                      <a:r>
                        <a:rPr lang="fr-FR" sz="1600" dirty="0" smtClean="0">
                          <a:latin typeface="Times New Roman" pitchFamily="18" charset="0"/>
                          <a:cs typeface="Times New Roman" pitchFamily="18" charset="0"/>
                        </a:rPr>
                        <a:t>même</a:t>
                      </a:r>
                      <a:endParaRPr lang="fr-FR" sz="1600" dirty="0">
                        <a:latin typeface="Times New Roman" pitchFamily="18" charset="0"/>
                        <a:cs typeface="Times New Roman" pitchFamily="18" charset="0"/>
                      </a:endParaRPr>
                    </a:p>
                  </a:txBody>
                  <a:tcP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600" dirty="0" err="1" smtClean="0">
                          <a:latin typeface="Times New Roman" pitchFamily="18" charset="0"/>
                          <a:cs typeface="Times New Roman" pitchFamily="18" charset="0"/>
                        </a:rPr>
                        <a:t>qqch</a:t>
                      </a:r>
                      <a:endParaRPr lang="fr-FR" sz="1600" dirty="0">
                        <a:latin typeface="Times New Roman" pitchFamily="18" charset="0"/>
                        <a:cs typeface="Times New Roman" pitchFamily="18" charset="0"/>
                      </a:endParaRPr>
                    </a:p>
                  </a:txBody>
                  <a:tcPr>
                    <a:solidFill>
                      <a:schemeClr val="bg1"/>
                    </a:solidFill>
                  </a:tcPr>
                </a:tc>
                <a:tc>
                  <a:txBody>
                    <a:bodyPr/>
                    <a:lstStyle/>
                    <a:p>
                      <a:pPr algn="ctr"/>
                      <a:r>
                        <a:rPr lang="fr-FR" sz="1600" dirty="0" smtClean="0">
                          <a:latin typeface="Times New Roman" pitchFamily="18" charset="0"/>
                          <a:cs typeface="Times New Roman" pitchFamily="18" charset="0"/>
                        </a:rPr>
                        <a:t>quelque chose </a:t>
                      </a:r>
                      <a:endParaRPr lang="fr-FR" sz="1600" dirty="0">
                        <a:latin typeface="Times New Roman" pitchFamily="18" charset="0"/>
                        <a:cs typeface="Times New Roman" pitchFamily="18" charset="0"/>
                      </a:endParaRPr>
                    </a:p>
                  </a:txBody>
                  <a:tcPr>
                    <a:lnR w="12700" cap="flat" cmpd="sng" algn="ctr">
                      <a:solidFill>
                        <a:schemeClr val="tx1"/>
                      </a:solidFill>
                      <a:prstDash val="solid"/>
                      <a:round/>
                      <a:headEnd type="none" w="med" len="med"/>
                      <a:tailEnd type="none" w="med" len="med"/>
                    </a:lnR>
                    <a:solidFill>
                      <a:schemeClr val="bg1"/>
                    </a:solidFill>
                  </a:tcPr>
                </a:tc>
              </a:tr>
              <a:tr h="370840">
                <a:tc>
                  <a:txBody>
                    <a:bodyPr/>
                    <a:lstStyle/>
                    <a:p>
                      <a:pPr algn="ctr"/>
                      <a:r>
                        <a:rPr lang="fr-FR" sz="1600" dirty="0" err="1" smtClean="0">
                          <a:latin typeface="Times New Roman" pitchFamily="18" charset="0"/>
                          <a:cs typeface="Times New Roman" pitchFamily="18" charset="0"/>
                        </a:rPr>
                        <a:t>c-a-d</a:t>
                      </a:r>
                      <a:r>
                        <a:rPr lang="fr-FR" sz="1600" dirty="0" smtClean="0">
                          <a:latin typeface="Times New Roman" pitchFamily="18" charset="0"/>
                          <a:cs typeface="Times New Roman" pitchFamily="18" charset="0"/>
                        </a:rPr>
                        <a:t> </a:t>
                      </a:r>
                      <a:endParaRPr lang="fr-FR" sz="16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solidFill>
                      <a:schemeClr val="bg1"/>
                    </a:solidFill>
                  </a:tcPr>
                </a:tc>
                <a:tc>
                  <a:txBody>
                    <a:bodyPr/>
                    <a:lstStyle/>
                    <a:p>
                      <a:pPr algn="ctr"/>
                      <a:r>
                        <a:rPr lang="fr-FR" sz="1600" dirty="0" smtClean="0">
                          <a:latin typeface="Times New Roman" pitchFamily="18" charset="0"/>
                          <a:cs typeface="Times New Roman" pitchFamily="18" charset="0"/>
                        </a:rPr>
                        <a:t>C’est-à-dire </a:t>
                      </a:r>
                      <a:endParaRPr lang="fr-FR" sz="1600" dirty="0">
                        <a:latin typeface="Times New Roman" pitchFamily="18" charset="0"/>
                        <a:cs typeface="Times New Roman" pitchFamily="18" charset="0"/>
                      </a:endParaRPr>
                    </a:p>
                  </a:txBody>
                  <a:tcPr>
                    <a:solidFill>
                      <a:schemeClr val="bg1"/>
                    </a:solidFill>
                  </a:tcPr>
                </a:tc>
                <a:tc>
                  <a:txBody>
                    <a:bodyPr/>
                    <a:lstStyle/>
                    <a:p>
                      <a:pPr algn="ctr"/>
                      <a:r>
                        <a:rPr lang="fr-FR" sz="1600" dirty="0" smtClean="0">
                          <a:latin typeface="Times New Roman" pitchFamily="18" charset="0"/>
                          <a:cs typeface="Times New Roman" pitchFamily="18" charset="0"/>
                        </a:rPr>
                        <a:t>ex</a:t>
                      </a:r>
                      <a:endParaRPr lang="fr-FR" sz="1600" dirty="0">
                        <a:latin typeface="Times New Roman" pitchFamily="18" charset="0"/>
                        <a:cs typeface="Times New Roman" pitchFamily="18" charset="0"/>
                      </a:endParaRPr>
                    </a:p>
                  </a:txBody>
                  <a:tcPr>
                    <a:solidFill>
                      <a:schemeClr val="bg1"/>
                    </a:solidFill>
                  </a:tcPr>
                </a:tc>
                <a:tc>
                  <a:txBody>
                    <a:bodyPr/>
                    <a:lstStyle/>
                    <a:p>
                      <a:pPr algn="ctr"/>
                      <a:r>
                        <a:rPr lang="fr-FR" sz="1600" dirty="0" smtClean="0">
                          <a:latin typeface="Times New Roman" pitchFamily="18" charset="0"/>
                          <a:cs typeface="Times New Roman" pitchFamily="18" charset="0"/>
                        </a:rPr>
                        <a:t>exemple </a:t>
                      </a:r>
                      <a:endParaRPr lang="fr-FR" sz="1600" dirty="0">
                        <a:latin typeface="Times New Roman" pitchFamily="18" charset="0"/>
                        <a:cs typeface="Times New Roman" pitchFamily="18" charset="0"/>
                      </a:endParaRPr>
                    </a:p>
                  </a:txBody>
                  <a:tcPr>
                    <a:lnR w="12700" cap="flat" cmpd="sng" algn="ctr">
                      <a:solidFill>
                        <a:schemeClr val="tx1"/>
                      </a:solidFill>
                      <a:prstDash val="solid"/>
                      <a:round/>
                      <a:headEnd type="none" w="med" len="med"/>
                      <a:tailEnd type="none" w="med" len="med"/>
                    </a:lnR>
                    <a:solidFill>
                      <a:schemeClr val="bg1"/>
                    </a:solidFill>
                  </a:tcPr>
                </a:tc>
              </a:tr>
              <a:tr h="370840">
                <a:tc>
                  <a:txBody>
                    <a:bodyPr/>
                    <a:lstStyle/>
                    <a:p>
                      <a:pPr algn="ctr"/>
                      <a:r>
                        <a:rPr lang="fr-FR" sz="1600" dirty="0" smtClean="0">
                          <a:latin typeface="Times New Roman" pitchFamily="18" charset="0"/>
                          <a:cs typeface="Times New Roman" pitchFamily="18" charset="0"/>
                        </a:rPr>
                        <a:t>tt</a:t>
                      </a:r>
                      <a:endParaRPr lang="fr-FR" sz="16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600" dirty="0" smtClean="0">
                          <a:latin typeface="Times New Roman" pitchFamily="18" charset="0"/>
                          <a:cs typeface="Times New Roman" pitchFamily="18" charset="0"/>
                        </a:rPr>
                        <a:t>tout</a:t>
                      </a:r>
                      <a:endParaRPr lang="fr-FR" sz="1600" dirty="0">
                        <a:latin typeface="Times New Roman" pitchFamily="18" charset="0"/>
                        <a:cs typeface="Times New Roman" pitchFamily="18" charset="0"/>
                      </a:endParaRPr>
                    </a:p>
                  </a:txBody>
                  <a:tcPr>
                    <a:solidFill>
                      <a:schemeClr val="bg1"/>
                    </a:solidFill>
                  </a:tcPr>
                </a:tc>
                <a:tc>
                  <a:txBody>
                    <a:bodyPr/>
                    <a:lstStyle/>
                    <a:p>
                      <a:pPr algn="ctr"/>
                      <a:r>
                        <a:rPr lang="fr-FR" sz="1600" dirty="0" err="1" smtClean="0">
                          <a:latin typeface="Times New Roman" pitchFamily="18" charset="0"/>
                          <a:cs typeface="Times New Roman" pitchFamily="18" charset="0"/>
                        </a:rPr>
                        <a:t>svt</a:t>
                      </a:r>
                      <a:endParaRPr lang="fr-FR" sz="1600" dirty="0">
                        <a:latin typeface="Times New Roman" pitchFamily="18" charset="0"/>
                        <a:cs typeface="Times New Roman" pitchFamily="18" charset="0"/>
                      </a:endParaRPr>
                    </a:p>
                  </a:txBody>
                  <a:tcPr>
                    <a:solidFill>
                      <a:schemeClr val="bg1"/>
                    </a:solidFill>
                  </a:tcPr>
                </a:tc>
                <a:tc>
                  <a:txBody>
                    <a:bodyPr/>
                    <a:lstStyle/>
                    <a:p>
                      <a:pPr algn="ctr"/>
                      <a:r>
                        <a:rPr lang="fr-FR" sz="1600" dirty="0" smtClean="0">
                          <a:latin typeface="Times New Roman" pitchFamily="18" charset="0"/>
                          <a:cs typeface="Times New Roman" pitchFamily="18" charset="0"/>
                        </a:rPr>
                        <a:t>souvent </a:t>
                      </a:r>
                      <a:endParaRPr lang="fr-FR" sz="1600" dirty="0">
                        <a:latin typeface="Times New Roman" pitchFamily="18" charset="0"/>
                        <a:cs typeface="Times New Roman" pitchFamily="18" charset="0"/>
                      </a:endParaRPr>
                    </a:p>
                  </a:txBody>
                  <a:tcPr>
                    <a:lnR w="12700" cap="flat" cmpd="sng" algn="ctr">
                      <a:solidFill>
                        <a:schemeClr val="tx1"/>
                      </a:solidFill>
                      <a:prstDash val="solid"/>
                      <a:round/>
                      <a:headEnd type="none" w="med" len="med"/>
                      <a:tailEnd type="none" w="med" len="med"/>
                    </a:lnR>
                    <a:solidFill>
                      <a:schemeClr val="bg1"/>
                    </a:solidFill>
                  </a:tcPr>
                </a:tc>
              </a:tr>
              <a:tr h="370840">
                <a:tc>
                  <a:txBody>
                    <a:bodyPr/>
                    <a:lstStyle/>
                    <a:p>
                      <a:pPr algn="ctr"/>
                      <a:r>
                        <a:rPr lang="fr-FR" sz="1600" dirty="0" err="1" smtClean="0">
                          <a:latin typeface="Times New Roman" pitchFamily="18" charset="0"/>
                          <a:cs typeface="Times New Roman" pitchFamily="18" charset="0"/>
                        </a:rPr>
                        <a:t>bcp</a:t>
                      </a:r>
                      <a:endParaRPr lang="fr-FR" sz="16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solidFill>
                      <a:schemeClr val="bg1"/>
                    </a:solidFill>
                  </a:tcPr>
                </a:tc>
                <a:tc>
                  <a:txBody>
                    <a:bodyPr/>
                    <a:lstStyle/>
                    <a:p>
                      <a:pPr algn="ctr"/>
                      <a:r>
                        <a:rPr lang="fr-FR" sz="1600" dirty="0" smtClean="0">
                          <a:latin typeface="Times New Roman" pitchFamily="18" charset="0"/>
                          <a:cs typeface="Times New Roman" pitchFamily="18" charset="0"/>
                        </a:rPr>
                        <a:t>beaucoup</a:t>
                      </a:r>
                      <a:endParaRPr lang="fr-FR" sz="1600" dirty="0">
                        <a:latin typeface="Times New Roman" pitchFamily="18" charset="0"/>
                        <a:cs typeface="Times New Roman" pitchFamily="18" charset="0"/>
                      </a:endParaRPr>
                    </a:p>
                  </a:txBody>
                  <a:tcPr>
                    <a:solidFill>
                      <a:schemeClr val="bg1"/>
                    </a:solidFill>
                  </a:tcPr>
                </a:tc>
                <a:tc>
                  <a:txBody>
                    <a:bodyPr/>
                    <a:lstStyle/>
                    <a:p>
                      <a:pPr algn="ctr"/>
                      <a:r>
                        <a:rPr lang="fr-FR" sz="1600" dirty="0" err="1" smtClean="0">
                          <a:latin typeface="Times New Roman" pitchFamily="18" charset="0"/>
                          <a:cs typeface="Times New Roman" pitchFamily="18" charset="0"/>
                        </a:rPr>
                        <a:t>grd</a:t>
                      </a:r>
                      <a:endParaRPr lang="fr-FR" sz="1600" dirty="0">
                        <a:latin typeface="Times New Roman" pitchFamily="18" charset="0"/>
                        <a:cs typeface="Times New Roman" pitchFamily="18" charset="0"/>
                      </a:endParaRPr>
                    </a:p>
                  </a:txBody>
                  <a:tcPr>
                    <a:solidFill>
                      <a:schemeClr val="bg1"/>
                    </a:solidFill>
                  </a:tcPr>
                </a:tc>
                <a:tc>
                  <a:txBody>
                    <a:bodyPr/>
                    <a:lstStyle/>
                    <a:p>
                      <a:pPr algn="ctr"/>
                      <a:r>
                        <a:rPr lang="fr-FR" sz="1600" dirty="0" smtClean="0">
                          <a:latin typeface="Times New Roman" pitchFamily="18" charset="0"/>
                          <a:cs typeface="Times New Roman" pitchFamily="18" charset="0"/>
                        </a:rPr>
                        <a:t>grand </a:t>
                      </a:r>
                      <a:endParaRPr lang="fr-FR" sz="1600" dirty="0">
                        <a:latin typeface="Times New Roman" pitchFamily="18" charset="0"/>
                        <a:cs typeface="Times New Roman" pitchFamily="18" charset="0"/>
                      </a:endParaRPr>
                    </a:p>
                  </a:txBody>
                  <a:tcPr>
                    <a:lnR w="12700" cap="flat" cmpd="sng" algn="ctr">
                      <a:solidFill>
                        <a:schemeClr val="tx1"/>
                      </a:solidFill>
                      <a:prstDash val="solid"/>
                      <a:round/>
                      <a:headEnd type="none" w="med" len="med"/>
                      <a:tailEnd type="none" w="med" len="med"/>
                    </a:lnR>
                    <a:solidFill>
                      <a:schemeClr val="bg1"/>
                    </a:solidFill>
                  </a:tcPr>
                </a:tc>
              </a:tr>
              <a:tr h="370840">
                <a:tc>
                  <a:txBody>
                    <a:bodyPr/>
                    <a:lstStyle/>
                    <a:p>
                      <a:pPr algn="ctr"/>
                      <a:r>
                        <a:rPr lang="fr-FR" sz="1600" dirty="0" smtClean="0">
                          <a:latin typeface="Times New Roman" pitchFamily="18" charset="0"/>
                          <a:cs typeface="Times New Roman" pitchFamily="18" charset="0"/>
                        </a:rPr>
                        <a:t>id</a:t>
                      </a:r>
                      <a:endParaRPr lang="fr-FR" sz="16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solidFill>
                      <a:schemeClr val="bg1"/>
                    </a:solidFill>
                  </a:tcPr>
                </a:tc>
                <a:tc>
                  <a:txBody>
                    <a:bodyPr/>
                    <a:lstStyle/>
                    <a:p>
                      <a:pPr algn="ctr"/>
                      <a:r>
                        <a:rPr lang="fr-FR" sz="1600" dirty="0" smtClean="0">
                          <a:latin typeface="Times New Roman" pitchFamily="18" charset="0"/>
                          <a:cs typeface="Times New Roman" pitchFamily="18" charset="0"/>
                        </a:rPr>
                        <a:t>idem</a:t>
                      </a:r>
                      <a:endParaRPr lang="fr-FR" sz="1600" dirty="0">
                        <a:latin typeface="Times New Roman" pitchFamily="18" charset="0"/>
                        <a:cs typeface="Times New Roman" pitchFamily="18" charset="0"/>
                      </a:endParaRPr>
                    </a:p>
                  </a:txBody>
                  <a:tcPr>
                    <a:solidFill>
                      <a:schemeClr val="bg1"/>
                    </a:solidFill>
                  </a:tcPr>
                </a:tc>
                <a:tc>
                  <a:txBody>
                    <a:bodyPr/>
                    <a:lstStyle/>
                    <a:p>
                      <a:pPr algn="ctr"/>
                      <a:r>
                        <a:rPr lang="fr-FR" sz="1600" dirty="0" err="1" smtClean="0">
                          <a:latin typeface="Times New Roman" pitchFamily="18" charset="0"/>
                          <a:cs typeface="Times New Roman" pitchFamily="18" charset="0"/>
                        </a:rPr>
                        <a:t>dt</a:t>
                      </a:r>
                      <a:endParaRPr lang="fr-FR" sz="1600" dirty="0">
                        <a:latin typeface="Times New Roman" pitchFamily="18" charset="0"/>
                        <a:cs typeface="Times New Roman" pitchFamily="18" charset="0"/>
                      </a:endParaRPr>
                    </a:p>
                  </a:txBody>
                  <a:tcPr>
                    <a:solidFill>
                      <a:schemeClr val="bg1"/>
                    </a:solidFill>
                  </a:tcPr>
                </a:tc>
                <a:tc>
                  <a:txBody>
                    <a:bodyPr/>
                    <a:lstStyle/>
                    <a:p>
                      <a:pPr algn="ctr"/>
                      <a:r>
                        <a:rPr lang="fr-FR" sz="1600" dirty="0" smtClean="0">
                          <a:latin typeface="Times New Roman" pitchFamily="18" charset="0"/>
                          <a:cs typeface="Times New Roman" pitchFamily="18" charset="0"/>
                        </a:rPr>
                        <a:t>dont</a:t>
                      </a:r>
                      <a:endParaRPr lang="fr-FR" sz="1600" dirty="0">
                        <a:latin typeface="Times New Roman" pitchFamily="18" charset="0"/>
                        <a:cs typeface="Times New Roman" pitchFamily="18" charset="0"/>
                      </a:endParaRPr>
                    </a:p>
                  </a:txBody>
                  <a:tcPr>
                    <a:lnR w="12700" cap="flat" cmpd="sng" algn="ctr">
                      <a:solidFill>
                        <a:schemeClr val="tx1"/>
                      </a:solidFill>
                      <a:prstDash val="solid"/>
                      <a:round/>
                      <a:headEnd type="none" w="med" len="med"/>
                      <a:tailEnd type="none" w="med" len="med"/>
                    </a:lnR>
                    <a:solidFill>
                      <a:schemeClr val="bg1"/>
                    </a:solidFill>
                  </a:tcPr>
                </a:tc>
              </a:tr>
              <a:tr h="370840">
                <a:tc>
                  <a:txBody>
                    <a:bodyPr/>
                    <a:lstStyle/>
                    <a:p>
                      <a:pPr algn="ctr"/>
                      <a:r>
                        <a:rPr lang="fr-FR" sz="1600" dirty="0" err="1" smtClean="0">
                          <a:latin typeface="Times New Roman" pitchFamily="18" charset="0"/>
                          <a:cs typeface="Times New Roman" pitchFamily="18" charset="0"/>
                        </a:rPr>
                        <a:t>ts</a:t>
                      </a:r>
                      <a:endParaRPr lang="fr-FR" sz="16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600" dirty="0" smtClean="0">
                          <a:latin typeface="Times New Roman" pitchFamily="18" charset="0"/>
                          <a:cs typeface="Times New Roman" pitchFamily="18" charset="0"/>
                        </a:rPr>
                        <a:t>tous</a:t>
                      </a:r>
                      <a:endParaRPr lang="fr-FR" sz="1600" dirty="0">
                        <a:latin typeface="Times New Roman" pitchFamily="18" charset="0"/>
                        <a:cs typeface="Times New Roman" pitchFamily="18" charset="0"/>
                      </a:endParaRPr>
                    </a:p>
                  </a:txBody>
                  <a:tcPr>
                    <a:solidFill>
                      <a:schemeClr val="bg1"/>
                    </a:solidFill>
                  </a:tcPr>
                </a:tc>
                <a:tc>
                  <a:txBody>
                    <a:bodyPr/>
                    <a:lstStyle/>
                    <a:p>
                      <a:pPr algn="ctr"/>
                      <a:r>
                        <a:rPr lang="fr-FR" sz="1600" dirty="0" err="1" smtClean="0">
                          <a:latin typeface="Times New Roman" pitchFamily="18" charset="0"/>
                          <a:cs typeface="Times New Roman" pitchFamily="18" charset="0"/>
                        </a:rPr>
                        <a:t>nbr</a:t>
                      </a:r>
                      <a:endParaRPr lang="fr-FR" sz="1600" dirty="0">
                        <a:latin typeface="Times New Roman" pitchFamily="18" charset="0"/>
                        <a:cs typeface="Times New Roman" pitchFamily="18" charset="0"/>
                      </a:endParaRPr>
                    </a:p>
                  </a:txBody>
                  <a:tcPr>
                    <a:solidFill>
                      <a:schemeClr val="bg1"/>
                    </a:solidFill>
                  </a:tcPr>
                </a:tc>
                <a:tc>
                  <a:txBody>
                    <a:bodyPr/>
                    <a:lstStyle/>
                    <a:p>
                      <a:pPr algn="ctr"/>
                      <a:r>
                        <a:rPr lang="fr-FR" sz="1600" dirty="0" smtClean="0">
                          <a:latin typeface="Times New Roman" pitchFamily="18" charset="0"/>
                          <a:cs typeface="Times New Roman" pitchFamily="18" charset="0"/>
                        </a:rPr>
                        <a:t>nombre </a:t>
                      </a:r>
                      <a:endParaRPr lang="fr-FR" sz="1600" dirty="0">
                        <a:latin typeface="Times New Roman" pitchFamily="18" charset="0"/>
                        <a:cs typeface="Times New Roman" pitchFamily="18" charset="0"/>
                      </a:endParaRPr>
                    </a:p>
                  </a:txBody>
                  <a:tcPr>
                    <a:lnR w="12700" cap="flat" cmpd="sng" algn="ctr">
                      <a:solidFill>
                        <a:schemeClr val="tx1"/>
                      </a:solidFill>
                      <a:prstDash val="solid"/>
                      <a:round/>
                      <a:headEnd type="none" w="med" len="med"/>
                      <a:tailEnd type="none" w="med" len="med"/>
                    </a:lnR>
                    <a:solidFill>
                      <a:schemeClr val="bg1"/>
                    </a:solidFill>
                  </a:tcPr>
                </a:tc>
              </a:tr>
              <a:tr h="370840">
                <a:tc>
                  <a:txBody>
                    <a:bodyPr/>
                    <a:lstStyle/>
                    <a:p>
                      <a:pPr algn="ctr"/>
                      <a:r>
                        <a:rPr lang="fr-FR" sz="1600" dirty="0" err="1" smtClean="0">
                          <a:latin typeface="Times New Roman" pitchFamily="18" charset="0"/>
                          <a:cs typeface="Times New Roman" pitchFamily="18" charset="0"/>
                        </a:rPr>
                        <a:t>pls</a:t>
                      </a:r>
                      <a:endParaRPr lang="fr-FR" sz="16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600" dirty="0" smtClean="0">
                          <a:latin typeface="Times New Roman" pitchFamily="18" charset="0"/>
                          <a:cs typeface="Times New Roman" pitchFamily="18" charset="0"/>
                        </a:rPr>
                        <a:t>Plusieurs </a:t>
                      </a:r>
                      <a:endParaRPr lang="fr-FR" sz="1600" dirty="0">
                        <a:latin typeface="Times New Roman" pitchFamily="18" charset="0"/>
                        <a:cs typeface="Times New Roman" pitchFamily="18" charset="0"/>
                      </a:endParaRPr>
                    </a:p>
                  </a:txBody>
                  <a:tcPr>
                    <a:solidFill>
                      <a:schemeClr val="bg1"/>
                    </a:solidFill>
                  </a:tcPr>
                </a:tc>
                <a:tc>
                  <a:txBody>
                    <a:bodyPr/>
                    <a:lstStyle/>
                    <a:p>
                      <a:pPr algn="ctr"/>
                      <a:r>
                        <a:rPr lang="fr-FR" sz="1600" dirty="0" err="1" smtClean="0">
                          <a:latin typeface="Times New Roman" pitchFamily="18" charset="0"/>
                          <a:cs typeface="Times New Roman" pitchFamily="18" charset="0"/>
                        </a:rPr>
                        <a:t>cf</a:t>
                      </a:r>
                      <a:r>
                        <a:rPr lang="fr-FR" sz="1600" dirty="0" smtClean="0">
                          <a:latin typeface="Times New Roman" pitchFamily="18" charset="0"/>
                          <a:cs typeface="Times New Roman" pitchFamily="18" charset="0"/>
                        </a:rPr>
                        <a:t> </a:t>
                      </a:r>
                      <a:endParaRPr lang="fr-FR" sz="1600" dirty="0">
                        <a:latin typeface="Times New Roman" pitchFamily="18" charset="0"/>
                        <a:cs typeface="Times New Roman" pitchFamily="18" charset="0"/>
                      </a:endParaRPr>
                    </a:p>
                  </a:txBody>
                  <a:tcPr>
                    <a:solidFill>
                      <a:schemeClr val="bg1"/>
                    </a:solidFill>
                  </a:tcPr>
                </a:tc>
                <a:tc>
                  <a:txBody>
                    <a:bodyPr/>
                    <a:lstStyle/>
                    <a:p>
                      <a:pPr algn="ctr"/>
                      <a:r>
                        <a:rPr lang="fr-FR" sz="1600" dirty="0" smtClean="0">
                          <a:latin typeface="Times New Roman" pitchFamily="18" charset="0"/>
                          <a:cs typeface="Times New Roman" pitchFamily="18" charset="0"/>
                        </a:rPr>
                        <a:t>confère</a:t>
                      </a:r>
                      <a:endParaRPr lang="fr-FR" sz="1600" dirty="0">
                        <a:latin typeface="Times New Roman" pitchFamily="18" charset="0"/>
                        <a:cs typeface="Times New Roman" pitchFamily="18" charset="0"/>
                      </a:endParaRPr>
                    </a:p>
                  </a:txBody>
                  <a:tcPr>
                    <a:lnR w="12700" cap="flat" cmpd="sng" algn="ctr">
                      <a:solidFill>
                        <a:schemeClr val="tx1"/>
                      </a:solidFill>
                      <a:prstDash val="solid"/>
                      <a:round/>
                      <a:headEnd type="none" w="med" len="med"/>
                      <a:tailEnd type="none" w="med" len="med"/>
                    </a:lnR>
                    <a:solidFill>
                      <a:schemeClr val="bg1"/>
                    </a:solidFill>
                  </a:tcPr>
                </a:tc>
              </a:tr>
              <a:tr h="370840">
                <a:tc>
                  <a:txBody>
                    <a:bodyPr/>
                    <a:lstStyle/>
                    <a:p>
                      <a:pPr algn="ctr"/>
                      <a:r>
                        <a:rPr lang="fr-FR" sz="1600" dirty="0" err="1" smtClean="0">
                          <a:latin typeface="Times New Roman" pitchFamily="18" charset="0"/>
                          <a:cs typeface="Times New Roman" pitchFamily="18" charset="0"/>
                        </a:rPr>
                        <a:t>pbme</a:t>
                      </a:r>
                      <a:endParaRPr lang="fr-FR" sz="16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solidFill>
                      <a:schemeClr val="bg1"/>
                    </a:solidFill>
                  </a:tcPr>
                </a:tc>
                <a:tc>
                  <a:txBody>
                    <a:bodyPr/>
                    <a:lstStyle/>
                    <a:p>
                      <a:pPr algn="ctr"/>
                      <a:r>
                        <a:rPr lang="fr-FR" sz="1600" dirty="0" smtClean="0">
                          <a:latin typeface="Times New Roman" pitchFamily="18" charset="0"/>
                          <a:cs typeface="Times New Roman" pitchFamily="18" charset="0"/>
                        </a:rPr>
                        <a:t>problème</a:t>
                      </a:r>
                      <a:endParaRPr lang="fr-FR" sz="1600" dirty="0">
                        <a:latin typeface="Times New Roman" pitchFamily="18" charset="0"/>
                        <a:cs typeface="Times New Roman" pitchFamily="18" charset="0"/>
                      </a:endParaRPr>
                    </a:p>
                  </a:txBody>
                  <a:tcPr>
                    <a:solidFill>
                      <a:schemeClr val="bg1"/>
                    </a:solidFill>
                  </a:tcPr>
                </a:tc>
                <a:tc>
                  <a:txBody>
                    <a:bodyPr/>
                    <a:lstStyle/>
                    <a:p>
                      <a:pPr algn="ctr"/>
                      <a:r>
                        <a:rPr lang="fr-FR" sz="1600" dirty="0" err="1" smtClean="0">
                          <a:latin typeface="Times New Roman" pitchFamily="18" charset="0"/>
                          <a:cs typeface="Times New Roman" pitchFamily="18" charset="0"/>
                        </a:rPr>
                        <a:t>ind</a:t>
                      </a:r>
                      <a:endParaRPr lang="fr-FR" sz="1600" dirty="0">
                        <a:latin typeface="Times New Roman" pitchFamily="18" charset="0"/>
                        <a:cs typeface="Times New Roman" pitchFamily="18" charset="0"/>
                      </a:endParaRPr>
                    </a:p>
                  </a:txBody>
                  <a:tcPr>
                    <a:solidFill>
                      <a:schemeClr val="bg1"/>
                    </a:solidFill>
                  </a:tcPr>
                </a:tc>
                <a:tc>
                  <a:txBody>
                    <a:bodyPr/>
                    <a:lstStyle/>
                    <a:p>
                      <a:pPr algn="ctr"/>
                      <a:r>
                        <a:rPr lang="fr-FR" sz="1600" dirty="0" smtClean="0">
                          <a:latin typeface="Times New Roman" pitchFamily="18" charset="0"/>
                          <a:cs typeface="Times New Roman" pitchFamily="18" charset="0"/>
                        </a:rPr>
                        <a:t>indique </a:t>
                      </a:r>
                      <a:endParaRPr lang="fr-FR" sz="1600" dirty="0">
                        <a:latin typeface="Times New Roman" pitchFamily="18" charset="0"/>
                        <a:cs typeface="Times New Roman" pitchFamily="18" charset="0"/>
                      </a:endParaRPr>
                    </a:p>
                  </a:txBody>
                  <a:tcPr>
                    <a:lnR w="12700" cap="flat" cmpd="sng" algn="ctr">
                      <a:solidFill>
                        <a:schemeClr val="tx1"/>
                      </a:solidFill>
                      <a:prstDash val="solid"/>
                      <a:round/>
                      <a:headEnd type="none" w="med" len="med"/>
                      <a:tailEnd type="none" w="med" len="med"/>
                    </a:lnR>
                    <a:solidFill>
                      <a:schemeClr val="bg1"/>
                    </a:solidFill>
                  </a:tcPr>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57166"/>
            <a:ext cx="8229600" cy="5768997"/>
          </a:xfrm>
        </p:spPr>
        <p:txBody>
          <a:bodyPr>
            <a:normAutofit/>
          </a:bodyPr>
          <a:lstStyle/>
          <a:p>
            <a:pPr algn="ctr">
              <a:buNone/>
            </a:pPr>
            <a:r>
              <a:rPr lang="fr-FR" sz="2000" dirty="0" smtClean="0">
                <a:latin typeface="Times New Roman" pitchFamily="18" charset="0"/>
                <a:cs typeface="Times New Roman" pitchFamily="18" charset="0"/>
              </a:rPr>
              <a:t> </a:t>
            </a:r>
            <a:r>
              <a:rPr lang="fr-FR" sz="2000" b="1" i="1" dirty="0" smtClean="0">
                <a:latin typeface="Times New Roman" pitchFamily="18" charset="0"/>
                <a:cs typeface="Times New Roman" pitchFamily="18" charset="0"/>
              </a:rPr>
              <a:t>Cour n° 2</a:t>
            </a:r>
          </a:p>
          <a:p>
            <a:pPr algn="ctr">
              <a:buNone/>
            </a:pPr>
            <a:r>
              <a:rPr lang="fr-FR" sz="2000" b="1" u="sng" dirty="0" smtClean="0">
                <a:solidFill>
                  <a:srgbClr val="FF0000"/>
                </a:solidFill>
                <a:latin typeface="Times New Roman" pitchFamily="18" charset="0"/>
                <a:cs typeface="Times New Roman" pitchFamily="18" charset="0"/>
              </a:rPr>
              <a:t>L’exposé</a:t>
            </a:r>
          </a:p>
          <a:p>
            <a:pPr>
              <a:buNone/>
            </a:pPr>
            <a:r>
              <a:rPr lang="fr-FR" sz="2000" dirty="0" smtClean="0">
                <a:latin typeface="Times New Roman" pitchFamily="18" charset="0"/>
                <a:cs typeface="Times New Roman" pitchFamily="18" charset="0"/>
              </a:rPr>
              <a:t>      </a:t>
            </a:r>
            <a:r>
              <a:rPr lang="fr-FR" sz="2000" b="1" dirty="0" smtClean="0">
                <a:solidFill>
                  <a:srgbClr val="FF0000"/>
                </a:solidFill>
                <a:latin typeface="Times New Roman" pitchFamily="18" charset="0"/>
                <a:cs typeface="Times New Roman" pitchFamily="18" charset="0"/>
              </a:rPr>
              <a:t>I-</a:t>
            </a:r>
            <a:r>
              <a:rPr lang="fr-FR" sz="2000" dirty="0" smtClean="0">
                <a:latin typeface="Times New Roman" pitchFamily="18" charset="0"/>
                <a:cs typeface="Times New Roman" pitchFamily="18" charset="0"/>
              </a:rPr>
              <a:t> </a:t>
            </a:r>
            <a:r>
              <a:rPr lang="fr-FR" sz="2000" b="1" u="sng" dirty="0" smtClean="0">
                <a:solidFill>
                  <a:srgbClr val="FF0000"/>
                </a:solidFill>
                <a:latin typeface="Times New Roman" pitchFamily="18" charset="0"/>
                <a:cs typeface="Times New Roman" pitchFamily="18" charset="0"/>
              </a:rPr>
              <a:t>Définition</a:t>
            </a:r>
            <a:r>
              <a:rPr lang="fr-FR" sz="2000" b="1" dirty="0" smtClean="0">
                <a:solidFill>
                  <a:srgbClr val="FF0000"/>
                </a:solidFill>
                <a:latin typeface="Times New Roman" pitchFamily="18" charset="0"/>
                <a:cs typeface="Times New Roman" pitchFamily="18" charset="0"/>
              </a:rPr>
              <a:t> :</a:t>
            </a:r>
            <a:r>
              <a:rPr lang="fr-FR" sz="2000" dirty="0" smtClean="0">
                <a:latin typeface="Times New Roman" pitchFamily="18" charset="0"/>
                <a:cs typeface="Times New Roman" pitchFamily="18" charset="0"/>
              </a:rPr>
              <a:t> </a:t>
            </a:r>
          </a:p>
          <a:p>
            <a:pPr>
              <a:buNone/>
            </a:pPr>
            <a:r>
              <a:rPr lang="fr-FR" sz="2000" dirty="0" smtClean="0">
                <a:latin typeface="Times New Roman" pitchFamily="18" charset="0"/>
                <a:cs typeface="Times New Roman" pitchFamily="18" charset="0"/>
              </a:rPr>
              <a:t>                 1- L’exposé c’est un travail de recherche fait par l’étudiant sur un thème choisi ou imposé. </a:t>
            </a:r>
          </a:p>
          <a:p>
            <a:pPr>
              <a:buNone/>
            </a:pPr>
            <a:r>
              <a:rPr lang="fr-FR" sz="2000" dirty="0" smtClean="0">
                <a:latin typeface="Times New Roman" pitchFamily="18" charset="0"/>
                <a:cs typeface="Times New Roman" pitchFamily="18" charset="0"/>
              </a:rPr>
              <a:t>                 2- L’exposé, c’est un discours </a:t>
            </a:r>
            <a:r>
              <a:rPr lang="fr-FR" sz="2000" b="1" i="1" dirty="0" smtClean="0">
                <a:latin typeface="Times New Roman" pitchFamily="18" charset="0"/>
                <a:cs typeface="Times New Roman" pitchFamily="18" charset="0"/>
              </a:rPr>
              <a:t>rhétorique</a:t>
            </a:r>
            <a:r>
              <a:rPr lang="fr-FR" sz="2000" dirty="0" smtClean="0">
                <a:latin typeface="Times New Roman" pitchFamily="18" charset="0"/>
                <a:cs typeface="Times New Roman" pitchFamily="18" charset="0"/>
              </a:rPr>
              <a:t> qui fournit des informations ou des explications sur un sujet difficile.</a:t>
            </a:r>
          </a:p>
          <a:p>
            <a:pPr>
              <a:buNone/>
            </a:pPr>
            <a:r>
              <a:rPr lang="fr-FR" sz="2000" dirty="0" smtClean="0">
                <a:latin typeface="Times New Roman" pitchFamily="18" charset="0"/>
                <a:cs typeface="Times New Roman" pitchFamily="18" charset="0"/>
              </a:rPr>
              <a:t>                  3- Aussi c’est un exercice qui nous permet d’apprendre à faire des recherches sur un sujet, enrichir nos connaissance et notre culture en les reliant un travail effectuer en cours.</a:t>
            </a:r>
          </a:p>
          <a:p>
            <a:pPr>
              <a:buNone/>
            </a:pPr>
            <a:r>
              <a:rPr lang="fr-FR" sz="2000" dirty="0" smtClean="0">
                <a:latin typeface="Times New Roman" pitchFamily="18" charset="0"/>
                <a:cs typeface="Times New Roman" pitchFamily="18" charset="0"/>
              </a:rPr>
              <a:t>                  4- L’exposé oral est une présentation verbale devant la classe ou devant l’enseignant en plus des qualités requises pour un travail écrit. </a:t>
            </a:r>
          </a:p>
          <a:p>
            <a:pPr>
              <a:buNone/>
            </a:pPr>
            <a:r>
              <a:rPr lang="fr-FR" sz="2000" dirty="0" smtClean="0">
                <a:latin typeface="Times New Roman" pitchFamily="18" charset="0"/>
                <a:cs typeface="Times New Roman" pitchFamily="18" charset="0"/>
              </a:rPr>
              <a:t>                  5- L’exposé oral exige la maitrise de la parole en public. Pour plusieurs, l’idée de parler devant un auditoire représente une importante source de stress. </a:t>
            </a:r>
            <a:endParaRPr lang="fr-FR"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746</TotalTime>
  <Words>3597</Words>
  <Application>Microsoft Office PowerPoint</Application>
  <PresentationFormat>Affichage à l'écran (4:3)</PresentationFormat>
  <Paragraphs>353</Paragraphs>
  <Slides>37</Slides>
  <Notes>0</Notes>
  <HiddenSlides>0</HiddenSlides>
  <MMClips>0</MMClips>
  <ScaleCrop>false</ScaleCrop>
  <HeadingPairs>
    <vt:vector size="4" baseType="variant">
      <vt:variant>
        <vt:lpstr>Thème</vt:lpstr>
      </vt:variant>
      <vt:variant>
        <vt:i4>1</vt:i4>
      </vt:variant>
      <vt:variant>
        <vt:lpstr>Titres des diapositives</vt:lpstr>
      </vt:variant>
      <vt:variant>
        <vt:i4>37</vt:i4>
      </vt:variant>
    </vt:vector>
  </HeadingPairs>
  <TitlesOfParts>
    <vt:vector size="38" baseType="lpstr">
      <vt:lpstr>Thème Office</vt:lpstr>
      <vt:lpstr>Cours Terminologie scientifique</vt:lpstr>
      <vt:lpstr>Cour n° 1   La prise de notes</vt:lpstr>
      <vt:lpstr>La prise de notes (suite I)</vt:lpstr>
      <vt:lpstr>La prise de notes (suite II)</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Cour n° 5 Communication</vt:lpstr>
      <vt:lpstr>Diapositive 20</vt:lpstr>
      <vt:lpstr>Diapositive 21</vt:lpstr>
      <vt:lpstr>Diapositive 22</vt:lpstr>
      <vt:lpstr>Diapositive 23</vt:lpstr>
      <vt:lpstr>Diapositive 24</vt:lpstr>
      <vt:lpstr>Cour N° 6   Curriculum vitae ”CV”</vt:lpstr>
      <vt:lpstr>Diapositive 26</vt:lpstr>
      <vt:lpstr>Diapositive 27</vt:lpstr>
      <vt:lpstr>Diapositive 28</vt:lpstr>
      <vt:lpstr>Diapositive 29</vt:lpstr>
      <vt:lpstr>Diapositive 30</vt:lpstr>
      <vt:lpstr>Cour N7 :  La lettre administrative (Officielle): </vt:lpstr>
      <vt:lpstr>                                                                                                      </vt:lpstr>
      <vt:lpstr>Diapositive 33</vt:lpstr>
      <vt:lpstr>Diapositive 34</vt:lpstr>
      <vt:lpstr>Diapositive 35</vt:lpstr>
      <vt:lpstr>Diapositive 36</vt:lpstr>
      <vt:lpstr>Diapositive 37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msi pc</dc:creator>
  <cp:lastModifiedBy>ASUS</cp:lastModifiedBy>
  <cp:revision>49</cp:revision>
  <dcterms:created xsi:type="dcterms:W3CDTF">2021-10-24T05:50:15Z</dcterms:created>
  <dcterms:modified xsi:type="dcterms:W3CDTF">2021-12-06T09:03:17Z</dcterms:modified>
</cp:coreProperties>
</file>