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sldIdLst>
    <p:sldId id="256" r:id="rId2"/>
    <p:sldId id="257" r:id="rId3"/>
    <p:sldId id="258" r:id="rId4"/>
    <p:sldId id="259" r:id="rId5"/>
    <p:sldId id="260" r:id="rId6"/>
    <p:sldId id="261" r:id="rId7"/>
    <p:sldId id="262" r:id="rId8"/>
    <p:sldId id="263" r:id="rId9"/>
    <p:sldId id="266" r:id="rId10"/>
    <p:sldId id="265" r:id="rId11"/>
    <p:sldId id="267" r:id="rId12"/>
    <p:sldId id="26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22" autoAdjust="0"/>
  </p:normalViewPr>
  <p:slideViewPr>
    <p:cSldViewPr>
      <p:cViewPr>
        <p:scale>
          <a:sx n="118" d="100"/>
          <a:sy n="118" d="100"/>
        </p:scale>
        <p:origin x="-1434" y="-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A52D45-BAEA-41D2-8893-7C5C76DA9348}" type="datetimeFigureOut">
              <a:rPr lang="fr-FR" smtClean="0"/>
              <a:t>21/11/2021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EA1EDE-7D0B-42BB-AD97-9FECB17A0F66}" type="slidenum">
              <a:rPr lang="fr-FR" smtClean="0"/>
              <a:t>‹N°›</a:t>
            </a:fld>
            <a:endParaRPr lang="fr-FR"/>
          </a:p>
        </p:txBody>
      </p:sp>
    </p:spTree>
    <p:extLst>
      <p:ext uri="{BB962C8B-B14F-4D97-AF65-F5344CB8AC3E}">
        <p14:creationId xmlns:p14="http://schemas.microsoft.com/office/powerpoint/2010/main" val="2845297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fr-FR" smtClean="0"/>
              <a:t>Modifiez le style du titre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7" name="Date Placeholder 6"/>
          <p:cNvSpPr>
            <a:spLocks noGrp="1"/>
          </p:cNvSpPr>
          <p:nvPr>
            <p:ph type="dt" sz="half" idx="10"/>
          </p:nvPr>
        </p:nvSpPr>
        <p:spPr/>
        <p:txBody>
          <a:bodyPr/>
          <a:lstStyle/>
          <a:p>
            <a:fld id="{1F5D9273-BA61-4FA3-A622-D31D5F8CB677}" type="datetime1">
              <a:rPr lang="fr-FR" smtClean="0"/>
              <a:t>21/11/2021</a:t>
            </a:fld>
            <a:endParaRPr lang="fr-FR"/>
          </a:p>
        </p:txBody>
      </p:sp>
      <p:sp>
        <p:nvSpPr>
          <p:cNvPr id="8" name="Slide Number Placeholder 7"/>
          <p:cNvSpPr>
            <a:spLocks noGrp="1"/>
          </p:cNvSpPr>
          <p:nvPr>
            <p:ph type="sldNum" sz="quarter" idx="11"/>
          </p:nvPr>
        </p:nvSpPr>
        <p:spPr/>
        <p:txBody>
          <a:bodyPr/>
          <a:lstStyle/>
          <a:p>
            <a:fld id="{3034D9BB-6974-4E3F-A0B3-70044C1B6DF9}" type="slidenum">
              <a:rPr lang="fr-FR" smtClean="0"/>
              <a:t>‹N°›</a:t>
            </a:fld>
            <a:endParaRPr lang="fr-FR"/>
          </a:p>
        </p:txBody>
      </p:sp>
      <p:sp>
        <p:nvSpPr>
          <p:cNvPr id="9" name="Footer Placeholder 8"/>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47702EF-2FAC-4DB9-9632-9A066189F77F}" type="datetime1">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B6C5F19-53D9-40B9-82D8-9A66D52CCF40}" type="datetime1">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10"/>
          </p:nvPr>
        </p:nvSpPr>
        <p:spPr/>
        <p:txBody>
          <a:bodyPr/>
          <a:lstStyle/>
          <a:p>
            <a:fld id="{4B700C03-D651-43DC-B8C0-792ED3DFF34B}" type="datetime1">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fr-FR" smtClean="0"/>
              <a:t>Modifiez le style du titre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5140C49-D663-4051-A6B2-FB1AFA2F381C}" type="datetime1">
              <a:rPr lang="fr-FR" smtClean="0"/>
              <a:t>21/11/2021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034D9BB-6974-4E3F-A0B3-70044C1B6DF9}" type="slidenum">
              <a:rPr lang="fr-FR" smtClean="0"/>
              <a:t>‹N°›</a:t>
            </a:fld>
            <a:endParaRPr lang="fr-F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5" name="Date Placeholder 4"/>
          <p:cNvSpPr>
            <a:spLocks noGrp="1"/>
          </p:cNvSpPr>
          <p:nvPr>
            <p:ph type="dt" sz="half" idx="10"/>
          </p:nvPr>
        </p:nvSpPr>
        <p:spPr/>
        <p:txBody>
          <a:bodyPr/>
          <a:lstStyle/>
          <a:p>
            <a:fld id="{617C8509-7A97-4D2D-8E63-B08C72B57502}" type="datetime1">
              <a:rPr lang="fr-FR" smtClean="0"/>
              <a:t>21/11/2021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034D9BB-6974-4E3F-A0B3-70044C1B6DF9}" type="slidenum">
              <a:rPr lang="fr-FR" smtClean="0"/>
              <a:t>‹N°›</a:t>
            </a:fld>
            <a:endParaRPr lang="fr-FR"/>
          </a:p>
        </p:txBody>
      </p:sp>
      <p:sp>
        <p:nvSpPr>
          <p:cNvPr id="9" name="Content Placeholder 8"/>
          <p:cNvSpPr>
            <a:spLocks noGrp="1"/>
          </p:cNvSpPr>
          <p:nvPr>
            <p:ph sz="quarter" idx="13"/>
          </p:nvPr>
        </p:nvSpPr>
        <p:spPr>
          <a:xfrm>
            <a:off x="365760" y="1600200"/>
            <a:ext cx="4041648" cy="45262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5A47FF0C-78C5-404E-9375-88D64CCAF485}" type="datetime1">
              <a:rPr lang="fr-FR" smtClean="0"/>
              <a:t>21/11/2021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034D9BB-6974-4E3F-A0B3-70044C1B6DF9}" type="slidenum">
              <a:rPr lang="fr-FR" smtClean="0"/>
              <a:t>‹N°›</a:t>
            </a:fld>
            <a:endParaRPr lang="fr-FR"/>
          </a:p>
        </p:txBody>
      </p:sp>
      <p:sp>
        <p:nvSpPr>
          <p:cNvPr id="11" name="Content Placeholder 10"/>
          <p:cNvSpPr>
            <a:spLocks noGrp="1"/>
          </p:cNvSpPr>
          <p:nvPr>
            <p:ph sz="quarter" idx="13"/>
          </p:nvPr>
        </p:nvSpPr>
        <p:spPr>
          <a:xfrm>
            <a:off x="457200" y="2212848"/>
            <a:ext cx="4041648" cy="391363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004142CB-CA46-43C6-B0E2-AC0B6C4AF55E}" type="datetime1">
              <a:rPr lang="fr-FR" smtClean="0"/>
              <a:t>21/11/2021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C1460-84D4-4342-88BD-8103E856FCF2}" type="datetime1">
              <a:rPr lang="fr-FR" smtClean="0"/>
              <a:t>21/11/2021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fr-FR" smtClean="0"/>
              <a:t>Modifiez le style du titre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B351045-67BE-4BEB-9447-BC319FC7D0BF}" type="datetime1">
              <a:rPr lang="fr-FR" smtClean="0"/>
              <a:t>21/11/2021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fr-FR" smtClean="0"/>
              <a:t>Modifiez le style du titre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3BB2C62-942D-4EC9-8F14-597A090B4145}" type="datetime1">
              <a:rPr lang="fr-FR" smtClean="0"/>
              <a:t>21/11/2021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684D0120-6EF5-4706-88F1-56B34AAAFFD7}" type="datetime1">
              <a:rPr lang="fr-FR" smtClean="0"/>
              <a:t>21/11/2021</a:t>
            </a:fld>
            <a:endParaRPr lang="fr-F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fr-F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3034D9BB-6974-4E3F-A0B3-70044C1B6DF9}" type="slidenum">
              <a:rPr lang="fr-FR" smtClean="0"/>
              <a:t>‹N°›</a:t>
            </a:fld>
            <a:endParaRPr lang="fr-F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مادة           منهجية إعداد مذكرة</a:t>
            </a:r>
            <a:endParaRPr lang="fr-FR" dirty="0"/>
          </a:p>
        </p:txBody>
      </p:sp>
      <p:sp>
        <p:nvSpPr>
          <p:cNvPr id="3" name="Sous-titre 2"/>
          <p:cNvSpPr>
            <a:spLocks noGrp="1"/>
          </p:cNvSpPr>
          <p:nvPr>
            <p:ph type="subTitle" idx="1"/>
          </p:nvPr>
        </p:nvSpPr>
        <p:spPr>
          <a:xfrm>
            <a:off x="1187624" y="4953000"/>
            <a:ext cx="7488832" cy="924272"/>
          </a:xfrm>
        </p:spPr>
        <p:txBody>
          <a:bodyPr>
            <a:normAutofit/>
          </a:bodyPr>
          <a:lstStyle/>
          <a:p>
            <a:r>
              <a:rPr lang="ar-DZ" dirty="0" smtClean="0"/>
              <a:t>  محاضرات موجهة لطلبة الماستر2 علوم سياسية تخصص إدارة محلية      أ/د فلة بن جيلالي</a:t>
            </a:r>
            <a:endParaRPr lang="fr-FR" dirty="0"/>
          </a:p>
        </p:txBody>
      </p:sp>
      <p:sp>
        <p:nvSpPr>
          <p:cNvPr id="4" name="Espace réservé du numéro de diapositive 3"/>
          <p:cNvSpPr>
            <a:spLocks noGrp="1"/>
          </p:cNvSpPr>
          <p:nvPr>
            <p:ph type="sldNum" sz="quarter" idx="11"/>
          </p:nvPr>
        </p:nvSpPr>
        <p:spPr/>
        <p:txBody>
          <a:bodyPr/>
          <a:lstStyle/>
          <a:p>
            <a:fld id="{3034D9BB-6974-4E3F-A0B3-70044C1B6DF9}" type="slidenum">
              <a:rPr lang="fr-FR" smtClean="0"/>
              <a:t>1</a:t>
            </a:fld>
            <a:endParaRPr lang="fr-FR"/>
          </a:p>
        </p:txBody>
      </p:sp>
    </p:spTree>
    <p:extLst>
      <p:ext uri="{BB962C8B-B14F-4D97-AF65-F5344CB8AC3E}">
        <p14:creationId xmlns:p14="http://schemas.microsoft.com/office/powerpoint/2010/main" val="42028829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المحاضرة </a:t>
            </a:r>
            <a:r>
              <a:rPr lang="ar-DZ" dirty="0" smtClean="0"/>
              <a:t>الثامنة</a:t>
            </a:r>
            <a:r>
              <a:rPr lang="ar-DZ" dirty="0"/>
              <a:t/>
            </a:r>
            <a:br>
              <a:rPr lang="ar-DZ" dirty="0"/>
            </a:br>
            <a:r>
              <a:rPr lang="ar-DZ" sz="3600" dirty="0" smtClean="0"/>
              <a:t>التهميش والاقتباس</a:t>
            </a:r>
            <a:endParaRPr lang="fr-FR" sz="3600" dirty="0"/>
          </a:p>
        </p:txBody>
      </p:sp>
      <p:sp>
        <p:nvSpPr>
          <p:cNvPr id="3" name="Espace réservé du contenu 2"/>
          <p:cNvSpPr>
            <a:spLocks noGrp="1"/>
          </p:cNvSpPr>
          <p:nvPr>
            <p:ph idx="1"/>
          </p:nvPr>
        </p:nvSpPr>
        <p:spPr>
          <a:xfrm>
            <a:off x="457200" y="1772816"/>
            <a:ext cx="8229600" cy="4353347"/>
          </a:xfrm>
        </p:spPr>
        <p:txBody>
          <a:bodyPr/>
          <a:lstStyle/>
          <a:p>
            <a:pPr algn="just" rtl="1"/>
            <a:r>
              <a:rPr lang="ar-DZ" dirty="0" smtClean="0"/>
              <a:t>يكون الطالب ملزما بالتقيد بالشروط العلمية للاقتباس بأنواعه المباشر وغير المباشر وذلك المقصود بتحليه بالأمانة العلمية، وذلك عن طريق اللجوء إلى توثيق المصدر المقتبس منه في الهامش الذي غالبا ما يفضل ترقيمه بالصفحات أي أن ترقيم هامش كل صفحة منفصلة عن الصفحة التي تليها علما أن ترقيمه المتسلسل من بداية البحث إلى نهايته ليس بالخطأ أيضا</a:t>
            </a:r>
          </a:p>
          <a:p>
            <a:pPr marL="0" indent="0" algn="just" rtl="1">
              <a:buNone/>
            </a:pPr>
            <a:endParaRPr lang="ar-DZ" dirty="0"/>
          </a:p>
          <a:p>
            <a:pPr algn="just" rtl="1"/>
            <a:r>
              <a:rPr lang="ar-DZ" dirty="0" smtClean="0"/>
              <a:t>يخضع التهميش</a:t>
            </a:r>
            <a:r>
              <a:rPr lang="fr-FR" dirty="0" smtClean="0"/>
              <a:t> </a:t>
            </a:r>
            <a:r>
              <a:rPr lang="ar-DZ" dirty="0" smtClean="0"/>
              <a:t> يخضع لنفس القاعدة مهما اختلف نوعه وفقا لنوع المرجع أو المصدر المبينين أدناه سواء ورد الاقتباس باللغة العربية أو باللغة الأجنبية:</a:t>
            </a:r>
          </a:p>
          <a:p>
            <a:pPr lvl="2" algn="just" rtl="1"/>
            <a:r>
              <a:rPr lang="ar-DZ" dirty="0" smtClean="0"/>
              <a:t>الكتب</a:t>
            </a:r>
          </a:p>
          <a:p>
            <a:pPr lvl="2" algn="just" rtl="1"/>
            <a:r>
              <a:rPr lang="ar-DZ" dirty="0" smtClean="0"/>
              <a:t>المقالات والمجلات</a:t>
            </a:r>
          </a:p>
          <a:p>
            <a:pPr lvl="2" algn="just" rtl="1"/>
            <a:r>
              <a:rPr lang="ar-DZ" dirty="0" smtClean="0"/>
              <a:t>القوانين والمواثيق</a:t>
            </a:r>
          </a:p>
          <a:p>
            <a:pPr lvl="2" algn="just" rtl="1"/>
            <a:r>
              <a:rPr lang="ar-DZ" dirty="0" smtClean="0"/>
              <a:t>الدراسات غير المنشورة </a:t>
            </a:r>
            <a:endParaRPr lang="fr-FR" dirty="0"/>
          </a:p>
        </p:txBody>
      </p:sp>
      <p:sp>
        <p:nvSpPr>
          <p:cNvPr id="4" name="Espace réservé du numéro de diapositive 3"/>
          <p:cNvSpPr>
            <a:spLocks noGrp="1"/>
          </p:cNvSpPr>
          <p:nvPr>
            <p:ph type="sldNum" sz="quarter" idx="12"/>
          </p:nvPr>
        </p:nvSpPr>
        <p:spPr/>
        <p:txBody>
          <a:bodyPr/>
          <a:lstStyle/>
          <a:p>
            <a:r>
              <a:rPr lang="ar-DZ" dirty="0" smtClean="0"/>
              <a:t>10</a:t>
            </a:r>
            <a:endParaRPr lang="fr-FR" dirty="0"/>
          </a:p>
        </p:txBody>
      </p:sp>
    </p:spTree>
    <p:extLst>
      <p:ext uri="{BB962C8B-B14F-4D97-AF65-F5344CB8AC3E}">
        <p14:creationId xmlns:p14="http://schemas.microsoft.com/office/powerpoint/2010/main" val="3034021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
            <a:ext cx="7772400" cy="1484784"/>
          </a:xfrm>
        </p:spPr>
        <p:txBody>
          <a:bodyPr/>
          <a:lstStyle/>
          <a:p>
            <a:r>
              <a:rPr lang="ar-DZ" sz="5400" dirty="0"/>
              <a:t>المحاضرة </a:t>
            </a:r>
            <a:r>
              <a:rPr lang="ar-DZ" sz="5400" dirty="0" smtClean="0"/>
              <a:t>التاسعة</a:t>
            </a:r>
            <a:r>
              <a:rPr lang="ar-DZ" sz="5400" dirty="0"/>
              <a:t/>
            </a:r>
            <a:br>
              <a:rPr lang="ar-DZ" sz="5400" dirty="0"/>
            </a:br>
            <a:r>
              <a:rPr lang="ar-DZ" sz="3600" dirty="0" smtClean="0"/>
              <a:t>الإخراج النهائي </a:t>
            </a:r>
            <a:endParaRPr lang="fr-FR" sz="3600" dirty="0"/>
          </a:p>
        </p:txBody>
      </p:sp>
      <p:sp>
        <p:nvSpPr>
          <p:cNvPr id="3" name="Sous-titre 2"/>
          <p:cNvSpPr>
            <a:spLocks noGrp="1"/>
          </p:cNvSpPr>
          <p:nvPr>
            <p:ph type="subTitle" idx="1"/>
          </p:nvPr>
        </p:nvSpPr>
        <p:spPr>
          <a:xfrm>
            <a:off x="251520" y="1700808"/>
            <a:ext cx="8712968" cy="4471392"/>
          </a:xfrm>
        </p:spPr>
        <p:txBody>
          <a:bodyPr>
            <a:normAutofit lnSpcReduction="10000"/>
          </a:bodyPr>
          <a:lstStyle/>
          <a:p>
            <a:pPr marL="342900" indent="-342900" algn="just" rtl="1">
              <a:buFont typeface="Wingdings" pitchFamily="2" charset="2"/>
              <a:buChar char="§"/>
            </a:pPr>
            <a:r>
              <a:rPr lang="ar-DZ" dirty="0" smtClean="0"/>
              <a:t>يخضع البحث إلى ضوابط يجب احترامها لا خراجه في شكله النهائي</a:t>
            </a:r>
          </a:p>
          <a:p>
            <a:pPr marL="342900" indent="-342900" algn="just" rtl="1">
              <a:buFont typeface="Wingdings" pitchFamily="2" charset="2"/>
              <a:buChar char="ü"/>
            </a:pPr>
            <a:r>
              <a:rPr lang="ar-DZ" dirty="0" smtClean="0"/>
              <a:t>كتابة </a:t>
            </a:r>
            <a:r>
              <a:rPr lang="ar-DZ" dirty="0"/>
              <a:t>صفحة الغلاف الخارجي وفقا لما يتم الاتفاق عليه على مستوى الهيئات العلمية للقسم الذي ينتمي إليه الطالب أو الكلية المسجل بها</a:t>
            </a:r>
          </a:p>
          <a:p>
            <a:pPr marL="342900" indent="-342900" algn="just" rtl="1">
              <a:buFont typeface="Wingdings" pitchFamily="2" charset="2"/>
              <a:buChar char="ü"/>
            </a:pPr>
            <a:r>
              <a:rPr lang="ar-DZ" dirty="0" smtClean="0"/>
              <a:t>ترك </a:t>
            </a:r>
            <a:r>
              <a:rPr lang="ar-DZ" dirty="0"/>
              <a:t>صفحة بيضاء بعد الغلاف</a:t>
            </a:r>
          </a:p>
          <a:p>
            <a:pPr marL="342900" indent="-342900" algn="just" rtl="1">
              <a:buFont typeface="Wingdings" pitchFamily="2" charset="2"/>
              <a:buChar char="ü"/>
            </a:pPr>
            <a:r>
              <a:rPr lang="ar-DZ" dirty="0" smtClean="0"/>
              <a:t>كتابة </a:t>
            </a:r>
            <a:r>
              <a:rPr lang="ar-DZ" dirty="0"/>
              <a:t>نفس صفحة الغلاف بنفس المعايير بعد الصفحة البيضاء التي تلي الغلاف الخارجي للبحث</a:t>
            </a:r>
          </a:p>
          <a:p>
            <a:pPr marL="342900" indent="-342900" algn="just" rtl="1">
              <a:buFont typeface="Wingdings" pitchFamily="2" charset="2"/>
              <a:buChar char="ü"/>
            </a:pPr>
            <a:r>
              <a:rPr lang="ar-DZ" dirty="0" smtClean="0"/>
              <a:t>كتابة </a:t>
            </a:r>
            <a:r>
              <a:rPr lang="ar-DZ" dirty="0"/>
              <a:t>خطة البحث</a:t>
            </a:r>
          </a:p>
          <a:p>
            <a:pPr marL="342900" indent="-342900" algn="just" rtl="1">
              <a:buFont typeface="Wingdings" pitchFamily="2" charset="2"/>
              <a:buChar char="ü"/>
            </a:pPr>
            <a:r>
              <a:rPr lang="ar-DZ" dirty="0" smtClean="0"/>
              <a:t>ورقة مخصصة بعنوان مقدمة </a:t>
            </a:r>
          </a:p>
          <a:p>
            <a:pPr marL="342900" indent="-342900" algn="just" rtl="1">
              <a:buFont typeface="Wingdings" pitchFamily="2" charset="2"/>
              <a:buChar char="ü"/>
            </a:pPr>
            <a:r>
              <a:rPr lang="ar-DZ" dirty="0" smtClean="0"/>
              <a:t>مقدمة </a:t>
            </a:r>
          </a:p>
          <a:p>
            <a:pPr marL="342900" indent="-342900" algn="just" rtl="1">
              <a:buFont typeface="Wingdings" pitchFamily="2" charset="2"/>
              <a:buChar char="ü"/>
            </a:pPr>
            <a:r>
              <a:rPr lang="ar-DZ" dirty="0" smtClean="0"/>
              <a:t>صفحة </a:t>
            </a:r>
            <a:r>
              <a:rPr lang="ar-DZ" dirty="0"/>
              <a:t>خاصة بعنوان الفصل الأول </a:t>
            </a:r>
          </a:p>
          <a:p>
            <a:pPr marL="342900" indent="-342900" algn="just" rtl="1">
              <a:buFont typeface="Wingdings" pitchFamily="2" charset="2"/>
              <a:buChar char="ü"/>
            </a:pPr>
            <a:r>
              <a:rPr lang="ar-DZ" dirty="0" smtClean="0"/>
              <a:t>المباحث </a:t>
            </a:r>
            <a:r>
              <a:rPr lang="ar-DZ" dirty="0"/>
              <a:t>الخاصة بالفصل الأول، ثم </a:t>
            </a:r>
            <a:r>
              <a:rPr lang="ar-DZ" dirty="0" smtClean="0"/>
              <a:t>المطالب</a:t>
            </a:r>
            <a:endParaRPr lang="ar-DZ" dirty="0"/>
          </a:p>
          <a:p>
            <a:pPr marL="342900" indent="-342900" algn="just" rtl="1">
              <a:buFont typeface="Wingdings" pitchFamily="2" charset="2"/>
              <a:buChar char="§"/>
            </a:pPr>
            <a:endParaRPr lang="fr-FR" dirty="0"/>
          </a:p>
        </p:txBody>
      </p:sp>
      <p:sp>
        <p:nvSpPr>
          <p:cNvPr id="4" name="Espace réservé du numéro de diapositive 3"/>
          <p:cNvSpPr>
            <a:spLocks noGrp="1"/>
          </p:cNvSpPr>
          <p:nvPr>
            <p:ph type="sldNum" sz="quarter" idx="11"/>
          </p:nvPr>
        </p:nvSpPr>
        <p:spPr/>
        <p:txBody>
          <a:bodyPr/>
          <a:lstStyle/>
          <a:p>
            <a:fld id="{3034D9BB-6974-4E3F-A0B3-70044C1B6DF9}" type="slidenum">
              <a:rPr lang="fr-FR" smtClean="0"/>
              <a:t>11</a:t>
            </a:fld>
            <a:endParaRPr lang="fr-FR"/>
          </a:p>
        </p:txBody>
      </p:sp>
    </p:spTree>
    <p:extLst>
      <p:ext uri="{BB962C8B-B14F-4D97-AF65-F5344CB8AC3E}">
        <p14:creationId xmlns:p14="http://schemas.microsoft.com/office/powerpoint/2010/main" val="538664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
            <a:ext cx="8229600" cy="45719"/>
          </a:xfrm>
        </p:spPr>
        <p:txBody>
          <a:bodyPr/>
          <a:lstStyle/>
          <a:p>
            <a:endParaRPr lang="fr-FR" dirty="0"/>
          </a:p>
        </p:txBody>
      </p:sp>
      <p:sp>
        <p:nvSpPr>
          <p:cNvPr id="3" name="Espace réservé du contenu 2"/>
          <p:cNvSpPr>
            <a:spLocks noGrp="1"/>
          </p:cNvSpPr>
          <p:nvPr>
            <p:ph idx="1"/>
          </p:nvPr>
        </p:nvSpPr>
        <p:spPr>
          <a:xfrm>
            <a:off x="457200" y="476672"/>
            <a:ext cx="8229600" cy="5649491"/>
          </a:xfrm>
        </p:spPr>
        <p:txBody>
          <a:bodyPr>
            <a:normAutofit/>
          </a:bodyPr>
          <a:lstStyle/>
          <a:p>
            <a:pPr algn="just" rtl="1">
              <a:buFont typeface="Wingdings" pitchFamily="2" charset="2"/>
              <a:buChar char="ü"/>
            </a:pPr>
            <a:r>
              <a:rPr lang="ar-DZ" dirty="0" smtClean="0"/>
              <a:t>صفحة </a:t>
            </a:r>
            <a:r>
              <a:rPr lang="ar-DZ" dirty="0"/>
              <a:t>جديدة لعنوان الفصل الثاني</a:t>
            </a:r>
          </a:p>
          <a:p>
            <a:pPr algn="just" rtl="1">
              <a:buFont typeface="Wingdings" pitchFamily="2" charset="2"/>
              <a:buChar char="ü"/>
            </a:pPr>
            <a:r>
              <a:rPr lang="ar-DZ" dirty="0" smtClean="0"/>
              <a:t>المباحث </a:t>
            </a:r>
            <a:r>
              <a:rPr lang="ar-DZ" dirty="0"/>
              <a:t>الخاصة بالفصل </a:t>
            </a:r>
            <a:r>
              <a:rPr lang="ar-DZ" dirty="0" smtClean="0"/>
              <a:t>الثاني </a:t>
            </a:r>
            <a:r>
              <a:rPr lang="ar-DZ" dirty="0"/>
              <a:t>ثم </a:t>
            </a:r>
            <a:r>
              <a:rPr lang="ar-DZ" dirty="0" smtClean="0"/>
              <a:t>المطالب</a:t>
            </a:r>
            <a:endParaRPr lang="ar-DZ" dirty="0"/>
          </a:p>
          <a:p>
            <a:pPr algn="just" rtl="1">
              <a:buFont typeface="Wingdings" pitchFamily="2" charset="2"/>
              <a:buChar char="ü"/>
            </a:pPr>
            <a:r>
              <a:rPr lang="ar-DZ" dirty="0" smtClean="0"/>
              <a:t>صفحة </a:t>
            </a:r>
            <a:r>
              <a:rPr lang="ar-DZ" dirty="0"/>
              <a:t>جديدة للفصل الثالث</a:t>
            </a:r>
          </a:p>
          <a:p>
            <a:pPr algn="just" rtl="1">
              <a:buFont typeface="Wingdings" pitchFamily="2" charset="2"/>
              <a:buChar char="ü"/>
            </a:pPr>
            <a:r>
              <a:rPr lang="ar-DZ" dirty="0" smtClean="0"/>
              <a:t>المباحث </a:t>
            </a:r>
            <a:r>
              <a:rPr lang="ar-DZ" dirty="0"/>
              <a:t>الخاصة بالفصل </a:t>
            </a:r>
            <a:r>
              <a:rPr lang="ar-DZ" dirty="0" smtClean="0"/>
              <a:t>الثالث </a:t>
            </a:r>
            <a:r>
              <a:rPr lang="ar-DZ" dirty="0"/>
              <a:t>ثم </a:t>
            </a:r>
            <a:r>
              <a:rPr lang="ar-DZ" dirty="0" smtClean="0"/>
              <a:t>المطالب</a:t>
            </a:r>
            <a:endParaRPr lang="ar-DZ" dirty="0"/>
          </a:p>
          <a:p>
            <a:pPr algn="just" rtl="1">
              <a:buFont typeface="Wingdings" pitchFamily="2" charset="2"/>
              <a:buChar char="ü"/>
            </a:pPr>
            <a:r>
              <a:rPr lang="ar-DZ" dirty="0" smtClean="0"/>
              <a:t>الخاتمة</a:t>
            </a:r>
            <a:endParaRPr lang="ar-DZ" dirty="0"/>
          </a:p>
          <a:p>
            <a:pPr algn="just" rtl="1">
              <a:buFont typeface="Wingdings" pitchFamily="2" charset="2"/>
              <a:buChar char="ü"/>
            </a:pPr>
            <a:r>
              <a:rPr lang="ar-DZ" dirty="0" smtClean="0"/>
              <a:t>قائمة </a:t>
            </a:r>
            <a:r>
              <a:rPr lang="ar-DZ" dirty="0"/>
              <a:t>المراجع</a:t>
            </a:r>
          </a:p>
          <a:p>
            <a:pPr algn="just" rtl="1">
              <a:buFont typeface="Wingdings" pitchFamily="2" charset="2"/>
              <a:buChar char="ü"/>
            </a:pPr>
            <a:r>
              <a:rPr lang="ar-DZ" dirty="0" smtClean="0"/>
              <a:t>الملاحق</a:t>
            </a:r>
            <a:endParaRPr lang="ar-DZ" dirty="0"/>
          </a:p>
          <a:p>
            <a:pPr algn="just" rtl="1">
              <a:buFont typeface="Wingdings" pitchFamily="2" charset="2"/>
              <a:buChar char="ü"/>
            </a:pPr>
            <a:r>
              <a:rPr lang="ar-DZ" dirty="0" smtClean="0"/>
              <a:t>الفهرس</a:t>
            </a:r>
            <a:endParaRPr lang="ar-DZ" dirty="0"/>
          </a:p>
          <a:p>
            <a:pPr algn="just" rtl="1">
              <a:buFont typeface="Wingdings" pitchFamily="2" charset="2"/>
              <a:buChar char="ü"/>
            </a:pPr>
            <a:r>
              <a:rPr lang="ar-DZ" dirty="0" smtClean="0"/>
              <a:t>الملخص </a:t>
            </a:r>
            <a:r>
              <a:rPr lang="ar-DZ" dirty="0"/>
              <a:t>باللغة </a:t>
            </a:r>
            <a:r>
              <a:rPr lang="ar-DZ" dirty="0" smtClean="0"/>
              <a:t>الأجنبية</a:t>
            </a:r>
          </a:p>
          <a:p>
            <a:pPr marL="0" indent="0" algn="just" rtl="1">
              <a:buNone/>
            </a:pPr>
            <a:endParaRPr lang="ar-DZ" dirty="0"/>
          </a:p>
          <a:p>
            <a:pPr algn="just" rtl="1">
              <a:buFont typeface="Wingdings" pitchFamily="2" charset="2"/>
              <a:buChar char="ü"/>
            </a:pPr>
            <a:endParaRPr lang="ar-DZ" dirty="0" smtClean="0"/>
          </a:p>
          <a:p>
            <a:pPr marL="0" indent="0" rtl="1">
              <a:buNone/>
            </a:pPr>
            <a:r>
              <a:rPr lang="ar-DZ" sz="2000" dirty="0" smtClean="0"/>
              <a:t>تمنياتي للجميع بالنجاح والتوفيق</a:t>
            </a:r>
          </a:p>
          <a:p>
            <a:pPr marL="0" indent="0" rtl="1">
              <a:buNone/>
            </a:pPr>
            <a:r>
              <a:rPr lang="ar-DZ" sz="2000" dirty="0" smtClean="0"/>
              <a:t>أ/د فلة بن جيلالي</a:t>
            </a:r>
            <a:endParaRPr lang="ar-DZ" sz="2000"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12</a:t>
            </a:fld>
            <a:endParaRPr lang="fr-FR"/>
          </a:p>
        </p:txBody>
      </p:sp>
    </p:spTree>
    <p:extLst>
      <p:ext uri="{BB962C8B-B14F-4D97-AF65-F5344CB8AC3E}">
        <p14:creationId xmlns:p14="http://schemas.microsoft.com/office/powerpoint/2010/main" val="506535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628800"/>
          </a:xfrm>
        </p:spPr>
        <p:txBody>
          <a:bodyPr/>
          <a:lstStyle/>
          <a:p>
            <a:r>
              <a:rPr lang="ar-DZ" dirty="0" smtClean="0"/>
              <a:t/>
            </a:r>
            <a:br>
              <a:rPr lang="ar-DZ" dirty="0" smtClean="0"/>
            </a:br>
            <a:r>
              <a:rPr lang="ar-DZ" dirty="0"/>
              <a:t/>
            </a:r>
            <a:br>
              <a:rPr lang="ar-DZ" dirty="0"/>
            </a:br>
            <a:r>
              <a:rPr lang="ar-DZ" dirty="0" smtClean="0"/>
              <a:t>المحاضرة الأولى</a:t>
            </a:r>
            <a:br>
              <a:rPr lang="ar-DZ" dirty="0" smtClean="0"/>
            </a:br>
            <a:endParaRPr lang="fr-FR" dirty="0"/>
          </a:p>
        </p:txBody>
      </p:sp>
      <p:sp>
        <p:nvSpPr>
          <p:cNvPr id="3" name="Espace réservé du contenu 2"/>
          <p:cNvSpPr>
            <a:spLocks noGrp="1"/>
          </p:cNvSpPr>
          <p:nvPr>
            <p:ph idx="1"/>
          </p:nvPr>
        </p:nvSpPr>
        <p:spPr>
          <a:xfrm>
            <a:off x="35496" y="980728"/>
            <a:ext cx="8651304" cy="5760640"/>
          </a:xfrm>
        </p:spPr>
        <p:txBody>
          <a:bodyPr>
            <a:normAutofit/>
          </a:bodyPr>
          <a:lstStyle/>
          <a:p>
            <a:pPr algn="just" rtl="1">
              <a:buFont typeface="Wingdings" pitchFamily="2" charset="2"/>
              <a:buChar char="§"/>
            </a:pPr>
            <a:r>
              <a:rPr lang="ar-DZ" dirty="0" smtClean="0"/>
              <a:t>التذكير بمفهوم المنهجية العلمية بدءا بالتعاريف الكلاسيكية المعروفة والتي تصنفها كعلم قائم بحد </a:t>
            </a:r>
            <a:r>
              <a:rPr lang="ar-DZ" dirty="0"/>
              <a:t>ذاته بحيث </a:t>
            </a:r>
            <a:r>
              <a:rPr lang="ar-DZ" dirty="0" smtClean="0"/>
              <a:t>تمثل الطرق والأساليب والشروط اللازم اتباعها والأدوات الواجب الاستعانة بها لتفسير الظواهر المدروسة</a:t>
            </a:r>
          </a:p>
          <a:p>
            <a:pPr algn="r" rtl="1"/>
            <a:endParaRPr lang="ar-DZ" dirty="0" smtClean="0"/>
          </a:p>
          <a:p>
            <a:pPr algn="just" rtl="1">
              <a:buFont typeface="Wingdings" pitchFamily="2" charset="2"/>
              <a:buChar char="§"/>
            </a:pPr>
            <a:r>
              <a:rPr lang="ar-DZ" dirty="0" smtClean="0"/>
              <a:t>التركيز على منهجية البحث في العلوم السياسية حيث يتم الأخذ بعين الاعتبار خصوصية بحوث علم السياسة والاشكاليات التي تعالج ضمنها والتي غالبا ما تجعل الباحثين فيها يستعينون بمناهج وأدوات بحث خاصة بها وأخرى كثيرة الاستعمال في تخصصات علمية أخرى سيما التقنية منها</a:t>
            </a:r>
          </a:p>
          <a:p>
            <a:pPr algn="r" rtl="1"/>
            <a:endParaRPr lang="ar-DZ" dirty="0"/>
          </a:p>
          <a:p>
            <a:pPr algn="r" rtl="1">
              <a:buFont typeface="Wingdings" pitchFamily="2" charset="2"/>
              <a:buChar char="§"/>
            </a:pPr>
            <a:r>
              <a:rPr lang="ar-DZ" dirty="0" smtClean="0"/>
              <a:t>التذكير بمفهوم البحث العلمي وأهم الشروط التي تميزه وفقا لما تلقاه الطالب من دروس ومحاضرات سابقة حول الموضوع سيما في مرحلة التدرج السابقة</a:t>
            </a:r>
          </a:p>
          <a:p>
            <a:pPr algn="r" rtl="1">
              <a:buFont typeface="Wingdings" pitchFamily="2" charset="2"/>
              <a:buChar char="§"/>
            </a:pPr>
            <a:endParaRPr lang="ar-DZ" dirty="0"/>
          </a:p>
          <a:p>
            <a:pPr algn="r" rtl="1">
              <a:buFont typeface="Wingdings" pitchFamily="2" charset="2"/>
              <a:buChar char="§"/>
            </a:pPr>
            <a:r>
              <a:rPr lang="ar-DZ" dirty="0" smtClean="0"/>
              <a:t>التأكيد على ضرورة التقيد بالأمانة العلمية في كتابة أي نوع من البحوث العلمية</a:t>
            </a:r>
          </a:p>
          <a:p>
            <a:pPr marL="0" indent="0" algn="r" rtl="1">
              <a:buNone/>
            </a:pPr>
            <a:endParaRPr lang="ar-DZ" dirty="0" smtClean="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2</a:t>
            </a:fld>
            <a:endParaRPr lang="fr-FR"/>
          </a:p>
        </p:txBody>
      </p:sp>
    </p:spTree>
    <p:extLst>
      <p:ext uri="{BB962C8B-B14F-4D97-AF65-F5344CB8AC3E}">
        <p14:creationId xmlns:p14="http://schemas.microsoft.com/office/powerpoint/2010/main" val="1980148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32657"/>
            <a:ext cx="7772400" cy="1080119"/>
          </a:xfrm>
        </p:spPr>
        <p:txBody>
          <a:bodyPr/>
          <a:lstStyle/>
          <a:p>
            <a:r>
              <a:rPr lang="ar-DZ" sz="5400" dirty="0" smtClean="0"/>
              <a:t>المحاضرة الثانية</a:t>
            </a:r>
            <a:endParaRPr lang="fr-FR" sz="5400" dirty="0"/>
          </a:p>
        </p:txBody>
      </p:sp>
      <p:sp>
        <p:nvSpPr>
          <p:cNvPr id="3" name="Sous-titre 2"/>
          <p:cNvSpPr>
            <a:spLocks noGrp="1"/>
          </p:cNvSpPr>
          <p:nvPr>
            <p:ph type="subTitle" idx="1"/>
          </p:nvPr>
        </p:nvSpPr>
        <p:spPr>
          <a:xfrm>
            <a:off x="179512" y="1556792"/>
            <a:ext cx="8784976" cy="5184576"/>
          </a:xfrm>
        </p:spPr>
        <p:txBody>
          <a:bodyPr/>
          <a:lstStyle/>
          <a:p>
            <a:pPr marL="342900" indent="-342900" algn="just" rtl="1">
              <a:buFont typeface="Wingdings" pitchFamily="2" charset="2"/>
              <a:buChar char="§"/>
            </a:pPr>
            <a:r>
              <a:rPr lang="ar-DZ" dirty="0" smtClean="0"/>
              <a:t>التعرف </a:t>
            </a:r>
            <a:r>
              <a:rPr lang="ar-DZ" dirty="0"/>
              <a:t>على أهم أنواع البحوث العلمية المعروفة وخصوصياتها</a:t>
            </a:r>
          </a:p>
          <a:p>
            <a:pPr marL="342900" indent="-342900" algn="just" rtl="1">
              <a:buFont typeface="Wingdings" pitchFamily="2" charset="2"/>
              <a:buChar char="§"/>
            </a:pPr>
            <a:r>
              <a:rPr lang="ar-DZ" dirty="0" smtClean="0"/>
              <a:t>ماهي مذكرة تخرج في الماستر؟ والفرق بينها وبين البحوث في مستوى الليسانس </a:t>
            </a:r>
          </a:p>
          <a:p>
            <a:pPr algn="just" rtl="1"/>
            <a:endParaRPr lang="ar-DZ" dirty="0"/>
          </a:p>
        </p:txBody>
      </p:sp>
      <p:sp>
        <p:nvSpPr>
          <p:cNvPr id="4" name="Rectangle 3"/>
          <p:cNvSpPr/>
          <p:nvPr/>
        </p:nvSpPr>
        <p:spPr>
          <a:xfrm>
            <a:off x="1331640" y="2708920"/>
            <a:ext cx="5400600" cy="64807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smtClean="0"/>
              <a:t>مذكرة تخرج </a:t>
            </a:r>
            <a:endParaRPr lang="fr-FR" dirty="0"/>
          </a:p>
        </p:txBody>
      </p:sp>
      <p:cxnSp>
        <p:nvCxnSpPr>
          <p:cNvPr id="6" name="Connecteur droit avec flèche 5"/>
          <p:cNvCxnSpPr/>
          <p:nvPr/>
        </p:nvCxnSpPr>
        <p:spPr>
          <a:xfrm>
            <a:off x="4067944" y="3096156"/>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1763688" y="3816236"/>
            <a:ext cx="4320480" cy="6480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DZ" dirty="0" smtClean="0"/>
              <a:t>                  </a:t>
            </a:r>
          </a:p>
          <a:p>
            <a:pPr algn="ctr"/>
            <a:r>
              <a:rPr lang="ar-DZ" dirty="0"/>
              <a:t> </a:t>
            </a:r>
            <a:r>
              <a:rPr lang="ar-DZ" dirty="0" smtClean="0"/>
              <a:t>        </a:t>
            </a:r>
          </a:p>
          <a:p>
            <a:pPr algn="ctr"/>
            <a:r>
              <a:rPr lang="ar-DZ" dirty="0"/>
              <a:t> </a:t>
            </a:r>
            <a:r>
              <a:rPr lang="ar-DZ" dirty="0" smtClean="0"/>
              <a:t>          تحديد  الهدف من إعدادها                </a:t>
            </a:r>
          </a:p>
          <a:p>
            <a:pPr algn="ctr"/>
            <a:endParaRPr lang="fr-FR" dirty="0"/>
          </a:p>
        </p:txBody>
      </p:sp>
      <p:cxnSp>
        <p:nvCxnSpPr>
          <p:cNvPr id="9" name="Connecteur droit avec flèche 8"/>
          <p:cNvCxnSpPr/>
          <p:nvPr/>
        </p:nvCxnSpPr>
        <p:spPr>
          <a:xfrm>
            <a:off x="4139952" y="4509120"/>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555776" y="5085184"/>
            <a:ext cx="3096344" cy="86409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dirty="0" smtClean="0"/>
              <a:t>متطلبات إنجازها </a:t>
            </a:r>
          </a:p>
          <a:p>
            <a:pPr algn="ctr"/>
            <a:r>
              <a:rPr lang="ar-DZ" dirty="0" smtClean="0"/>
              <a:t>الباحث+ وسائل الإنجاز+ آجال الانجاز</a:t>
            </a:r>
            <a:endParaRPr lang="fr-FR" dirty="0"/>
          </a:p>
        </p:txBody>
      </p:sp>
      <p:sp>
        <p:nvSpPr>
          <p:cNvPr id="5" name="Espace réservé du numéro de diapositive 4"/>
          <p:cNvSpPr>
            <a:spLocks noGrp="1"/>
          </p:cNvSpPr>
          <p:nvPr>
            <p:ph type="sldNum" sz="quarter" idx="11"/>
          </p:nvPr>
        </p:nvSpPr>
        <p:spPr/>
        <p:txBody>
          <a:bodyPr/>
          <a:lstStyle/>
          <a:p>
            <a:fld id="{3034D9BB-6974-4E3F-A0B3-70044C1B6DF9}" type="slidenum">
              <a:rPr lang="fr-FR" smtClean="0"/>
              <a:t>3</a:t>
            </a:fld>
            <a:endParaRPr lang="fr-FR"/>
          </a:p>
        </p:txBody>
      </p:sp>
    </p:spTree>
    <p:extLst>
      <p:ext uri="{BB962C8B-B14F-4D97-AF65-F5344CB8AC3E}">
        <p14:creationId xmlns:p14="http://schemas.microsoft.com/office/powerpoint/2010/main" val="98164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19256" cy="1052736"/>
          </a:xfrm>
        </p:spPr>
        <p:txBody>
          <a:bodyPr/>
          <a:lstStyle/>
          <a:p>
            <a:pPr algn="just" rtl="1"/>
            <a:r>
              <a:rPr lang="ar-DZ" sz="2400" dirty="0" smtClean="0"/>
              <a:t>باستعمال المفاهيم السياسية تكون مذكرة التخرج في الماستر </a:t>
            </a:r>
            <a:endParaRPr lang="fr-FR" sz="2400" dirty="0"/>
          </a:p>
        </p:txBody>
      </p:sp>
      <p:sp>
        <p:nvSpPr>
          <p:cNvPr id="3" name="Espace réservé du contenu 2"/>
          <p:cNvSpPr>
            <a:spLocks noGrp="1"/>
          </p:cNvSpPr>
          <p:nvPr>
            <p:ph idx="1"/>
          </p:nvPr>
        </p:nvSpPr>
        <p:spPr>
          <a:xfrm>
            <a:off x="323528" y="1052736"/>
            <a:ext cx="8363272" cy="5073427"/>
          </a:xfrm>
        </p:spPr>
        <p:txBody>
          <a:bodyPr/>
          <a:lstStyle/>
          <a:p>
            <a:endParaRPr lang="ar-DZ" dirty="0" smtClean="0"/>
          </a:p>
          <a:p>
            <a:endParaRPr lang="ar-DZ" dirty="0"/>
          </a:p>
          <a:p>
            <a:endParaRPr lang="ar-DZ" dirty="0" smtClean="0"/>
          </a:p>
          <a:p>
            <a:pPr marL="0" indent="0" algn="r" rtl="1">
              <a:buNone/>
            </a:pPr>
            <a:r>
              <a:rPr lang="ar-DZ" dirty="0" smtClean="0"/>
              <a:t>                                                   </a:t>
            </a:r>
            <a:r>
              <a:rPr lang="ar-DZ" b="1" dirty="0" smtClean="0"/>
              <a:t>البحث</a:t>
            </a:r>
          </a:p>
          <a:p>
            <a:pPr marL="0" indent="0" algn="r" rtl="1">
              <a:buNone/>
            </a:pPr>
            <a:r>
              <a:rPr lang="ar-DZ" dirty="0"/>
              <a:t> </a:t>
            </a:r>
            <a:r>
              <a:rPr lang="ar-DZ" dirty="0" smtClean="0"/>
              <a:t>                                                </a:t>
            </a:r>
            <a:r>
              <a:rPr lang="ar-DZ" b="1" dirty="0" smtClean="0"/>
              <a:t>والدراسة</a:t>
            </a:r>
          </a:p>
          <a:p>
            <a:pPr marL="0" indent="0" algn="r" rtl="1">
              <a:buNone/>
            </a:pPr>
            <a:endParaRPr lang="ar-DZ" b="1" dirty="0"/>
          </a:p>
          <a:p>
            <a:pPr marL="0" indent="0" algn="r" rtl="1">
              <a:buNone/>
            </a:pPr>
            <a:endParaRPr lang="ar-DZ" b="1" dirty="0" smtClean="0"/>
          </a:p>
          <a:p>
            <a:pPr marL="0" indent="0" algn="r" rtl="1">
              <a:buNone/>
            </a:pPr>
            <a:endParaRPr lang="ar-DZ" b="1" dirty="0"/>
          </a:p>
          <a:p>
            <a:pPr algn="r" rtl="1">
              <a:buFont typeface="Wingdings" pitchFamily="2" charset="2"/>
              <a:buChar char="§"/>
            </a:pPr>
            <a:r>
              <a:rPr lang="ar-DZ" b="1" dirty="0" smtClean="0"/>
              <a:t>عمل شخصي </a:t>
            </a:r>
          </a:p>
          <a:p>
            <a:pPr algn="r" rtl="1">
              <a:buFont typeface="Wingdings" pitchFamily="2" charset="2"/>
              <a:buChar char="§"/>
            </a:pPr>
            <a:r>
              <a:rPr lang="ar-DZ" b="1" dirty="0" smtClean="0"/>
              <a:t>يعتمد على التوضيح والتفسير بالاستناد إلى الحجج والبراهين والأدلة</a:t>
            </a:r>
          </a:p>
          <a:p>
            <a:pPr algn="r" rtl="1">
              <a:buFont typeface="Wingdings" pitchFamily="2" charset="2"/>
              <a:buChar char="§"/>
            </a:pPr>
            <a:r>
              <a:rPr lang="ar-DZ" b="1" dirty="0" smtClean="0"/>
              <a:t>يبتعد عن إصدار الأحكام الشخصية</a:t>
            </a:r>
          </a:p>
          <a:p>
            <a:pPr algn="r" rtl="1">
              <a:buFont typeface="Wingdings" pitchFamily="2" charset="2"/>
              <a:buChar char="§"/>
            </a:pPr>
            <a:endParaRPr lang="fr-FR" b="1" dirty="0"/>
          </a:p>
        </p:txBody>
      </p:sp>
      <p:sp>
        <p:nvSpPr>
          <p:cNvPr id="4" name="Ellipse 3"/>
          <p:cNvSpPr/>
          <p:nvPr/>
        </p:nvSpPr>
        <p:spPr>
          <a:xfrm>
            <a:off x="5652120" y="1638467"/>
            <a:ext cx="2952328" cy="266429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3200" b="1" dirty="0" smtClean="0">
                <a:solidFill>
                  <a:schemeClr val="accent3">
                    <a:lumMod val="50000"/>
                  </a:schemeClr>
                </a:solidFill>
              </a:rPr>
              <a:t>مدخلات</a:t>
            </a:r>
            <a:r>
              <a:rPr lang="ar-DZ" dirty="0" smtClean="0"/>
              <a:t>                تتحدد من خلال ضبط مشكلة البحث والحاجة للقيام بدراسة حولها            </a:t>
            </a:r>
            <a:endParaRPr lang="fr-FR" dirty="0"/>
          </a:p>
        </p:txBody>
      </p:sp>
      <p:sp>
        <p:nvSpPr>
          <p:cNvPr id="5" name="Ellipse 4"/>
          <p:cNvSpPr/>
          <p:nvPr/>
        </p:nvSpPr>
        <p:spPr>
          <a:xfrm>
            <a:off x="395536" y="1628800"/>
            <a:ext cx="2736304" cy="266429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dirty="0" smtClean="0"/>
              <a:t>   </a:t>
            </a:r>
            <a:r>
              <a:rPr lang="ar-DZ" sz="3200" b="1" dirty="0" smtClean="0">
                <a:solidFill>
                  <a:schemeClr val="accent5">
                    <a:lumMod val="50000"/>
                  </a:schemeClr>
                </a:solidFill>
              </a:rPr>
              <a:t>مخرجات</a:t>
            </a:r>
            <a:r>
              <a:rPr lang="ar-DZ" dirty="0" smtClean="0"/>
              <a:t>        تتمثل في نتيجة البحث بعد إخراجه في شكله النهائي </a:t>
            </a:r>
            <a:endParaRPr lang="fr-FR" dirty="0"/>
          </a:p>
        </p:txBody>
      </p:sp>
      <p:cxnSp>
        <p:nvCxnSpPr>
          <p:cNvPr id="7" name="Connecteur droit avec flèche 6"/>
          <p:cNvCxnSpPr/>
          <p:nvPr/>
        </p:nvCxnSpPr>
        <p:spPr>
          <a:xfrm flipH="1">
            <a:off x="4860032" y="2924944"/>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3073812" y="2924944"/>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Flèche courbée vers le haut 5"/>
          <p:cNvSpPr/>
          <p:nvPr/>
        </p:nvSpPr>
        <p:spPr>
          <a:xfrm>
            <a:off x="1763688" y="4302763"/>
            <a:ext cx="5364596" cy="71041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Espace réservé du numéro de diapositive 9"/>
          <p:cNvSpPr>
            <a:spLocks noGrp="1"/>
          </p:cNvSpPr>
          <p:nvPr>
            <p:ph type="sldNum" sz="quarter" idx="12"/>
          </p:nvPr>
        </p:nvSpPr>
        <p:spPr/>
        <p:txBody>
          <a:bodyPr/>
          <a:lstStyle/>
          <a:p>
            <a:fld id="{3034D9BB-6974-4E3F-A0B3-70044C1B6DF9}" type="slidenum">
              <a:rPr lang="fr-FR" smtClean="0"/>
              <a:t>4</a:t>
            </a:fld>
            <a:endParaRPr lang="fr-FR"/>
          </a:p>
        </p:txBody>
      </p:sp>
    </p:spTree>
    <p:extLst>
      <p:ext uri="{BB962C8B-B14F-4D97-AF65-F5344CB8AC3E}">
        <p14:creationId xmlns:p14="http://schemas.microsoft.com/office/powerpoint/2010/main" val="3472983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052736"/>
          </a:xfrm>
        </p:spPr>
        <p:txBody>
          <a:bodyPr/>
          <a:lstStyle/>
          <a:p>
            <a:r>
              <a:rPr lang="ar-DZ" dirty="0" smtClean="0"/>
              <a:t>المحاضرة الثالثة</a:t>
            </a:r>
            <a:endParaRPr lang="fr-FR" dirty="0"/>
          </a:p>
        </p:txBody>
      </p:sp>
      <p:sp>
        <p:nvSpPr>
          <p:cNvPr id="3" name="Espace réservé du contenu 2"/>
          <p:cNvSpPr>
            <a:spLocks noGrp="1"/>
          </p:cNvSpPr>
          <p:nvPr>
            <p:ph idx="1"/>
          </p:nvPr>
        </p:nvSpPr>
        <p:spPr>
          <a:xfrm>
            <a:off x="457200" y="980728"/>
            <a:ext cx="8229600" cy="5877272"/>
          </a:xfrm>
        </p:spPr>
        <p:txBody>
          <a:bodyPr>
            <a:normAutofit fontScale="92500"/>
          </a:bodyPr>
          <a:lstStyle/>
          <a:p>
            <a:pPr algn="just" rtl="1"/>
            <a:endParaRPr lang="ar-DZ" dirty="0" smtClean="0"/>
          </a:p>
          <a:p>
            <a:pPr algn="just" rtl="1"/>
            <a:endParaRPr lang="ar-DZ" dirty="0" smtClean="0"/>
          </a:p>
          <a:p>
            <a:pPr algn="just" rtl="1"/>
            <a:endParaRPr lang="ar-DZ" dirty="0" smtClean="0"/>
          </a:p>
          <a:p>
            <a:pPr algn="just" rtl="1"/>
            <a:r>
              <a:rPr lang="ar-DZ" dirty="0" smtClean="0"/>
              <a:t>يعتبر مشروع البحث عبارة عن النواة الأولى للمذكرة وهو الأرضية التي يرتكز عليها الباحث في التحضير للمذكرة وهو ينطلق منها، لذا لا بد من إعداده والتفكير فيه لتحديد موضوع البحث بصفة دقيقة ولضبط المشكلة التي تستدعي الخوض في الدراسة  </a:t>
            </a:r>
          </a:p>
          <a:p>
            <a:pPr algn="just" rtl="1"/>
            <a:endParaRPr lang="ar-DZ" dirty="0"/>
          </a:p>
          <a:p>
            <a:pPr algn="just" rtl="1"/>
            <a:r>
              <a:rPr lang="ar-DZ" dirty="0" smtClean="0"/>
              <a:t>يجب أن يتضمن المشروع التفكير في البحث بجانبيه: النظري، وأيضا التطبيقي وهو ما يعرف في العلوم السياسية بالدراسة الميدانية التي عادة ما تستدعي الأدوات والآليات المنهجية التقنية سيما في مرحلتي تحليل المعطيات والوصول إلى النتائج</a:t>
            </a:r>
            <a:endParaRPr lang="fr-FR" dirty="0" smtClean="0"/>
          </a:p>
          <a:p>
            <a:pPr algn="just" rtl="1"/>
            <a:endParaRPr lang="fr-FR" dirty="0"/>
          </a:p>
          <a:p>
            <a:pPr algn="just" rtl="1">
              <a:buFont typeface="Wingdings" pitchFamily="2" charset="2"/>
              <a:buChar char="§"/>
            </a:pPr>
            <a:r>
              <a:rPr lang="ar-DZ" dirty="0" smtClean="0"/>
              <a:t>يتضمن مشروع البحث وصف دقيق للموضوع محل الدراسة للإشكالية المطروحة ولأهدافه وأهمية تناوله، كما يتضمن أيضا مراحل الدراسة ومدتها والأهداف المرسومة من خلالها، بحيث يصاغ الكل في عدد من الصفحات القليلة </a:t>
            </a:r>
          </a:p>
          <a:p>
            <a:pPr algn="just" rtl="1">
              <a:buFont typeface="Wingdings" pitchFamily="2" charset="2"/>
              <a:buChar char="§"/>
            </a:pPr>
            <a:r>
              <a:rPr lang="ar-DZ" dirty="0" smtClean="0"/>
              <a:t>مشروع البحث ليس بمقدمة للبحث ولا بملخص له ولا هو جزء من البحث النهائي</a:t>
            </a:r>
          </a:p>
        </p:txBody>
      </p:sp>
      <p:sp>
        <p:nvSpPr>
          <p:cNvPr id="5" name="Rectangle 4"/>
          <p:cNvSpPr/>
          <p:nvPr/>
        </p:nvSpPr>
        <p:spPr>
          <a:xfrm>
            <a:off x="2123728" y="1052736"/>
            <a:ext cx="4536504" cy="86409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ar-DZ" sz="3200" b="1" dirty="0" smtClean="0"/>
          </a:p>
          <a:p>
            <a:pPr algn="ctr"/>
            <a:r>
              <a:rPr lang="ar-DZ" sz="3200" b="1" dirty="0" smtClean="0"/>
              <a:t>مشروع البحث</a:t>
            </a:r>
          </a:p>
          <a:p>
            <a:pPr algn="ctr"/>
            <a:endParaRPr lang="ar-DZ" sz="3200" b="1" dirty="0" smtClean="0"/>
          </a:p>
          <a:p>
            <a:pPr algn="ctr"/>
            <a:endParaRPr lang="fr-FR"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5</a:t>
            </a:fld>
            <a:endParaRPr lang="fr-FR"/>
          </a:p>
        </p:txBody>
      </p:sp>
    </p:spTree>
    <p:extLst>
      <p:ext uri="{BB962C8B-B14F-4D97-AF65-F5344CB8AC3E}">
        <p14:creationId xmlns:p14="http://schemas.microsoft.com/office/powerpoint/2010/main" val="2413766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556792"/>
          </a:xfrm>
        </p:spPr>
        <p:txBody>
          <a:bodyPr/>
          <a:lstStyle/>
          <a:p>
            <a:r>
              <a:rPr lang="ar-DZ" dirty="0"/>
              <a:t/>
            </a:r>
            <a:br>
              <a:rPr lang="ar-DZ" dirty="0"/>
            </a:br>
            <a:r>
              <a:rPr lang="ar-DZ" dirty="0"/>
              <a:t>المحاضرة الرابعة</a:t>
            </a:r>
            <a:br>
              <a:rPr lang="ar-DZ" dirty="0"/>
            </a:br>
            <a:r>
              <a:rPr lang="ar-DZ" dirty="0" smtClean="0"/>
              <a:t> </a:t>
            </a:r>
            <a:r>
              <a:rPr lang="ar-DZ" sz="3600" dirty="0" smtClean="0"/>
              <a:t>خطوات إعداد البحث في علم السياسة</a:t>
            </a:r>
            <a:endParaRPr lang="fr-FR" sz="3600" dirty="0"/>
          </a:p>
        </p:txBody>
      </p:sp>
      <p:sp>
        <p:nvSpPr>
          <p:cNvPr id="3" name="Espace réservé du contenu 2"/>
          <p:cNvSpPr>
            <a:spLocks noGrp="1"/>
          </p:cNvSpPr>
          <p:nvPr>
            <p:ph idx="1"/>
          </p:nvPr>
        </p:nvSpPr>
        <p:spPr>
          <a:xfrm>
            <a:off x="457200" y="1772816"/>
            <a:ext cx="8229600" cy="4353347"/>
          </a:xfrm>
        </p:spPr>
        <p:txBody>
          <a:bodyPr>
            <a:normAutofit lnSpcReduction="10000"/>
          </a:bodyPr>
          <a:lstStyle/>
          <a:p>
            <a:pPr algn="just" rtl="1">
              <a:buFont typeface="Wingdings" pitchFamily="2" charset="2"/>
              <a:buChar char="§"/>
            </a:pPr>
            <a:r>
              <a:rPr lang="ar-DZ" dirty="0" smtClean="0"/>
              <a:t>تتمثل أول خطوة في إعداد البحث في علم السياسة في اختيار الموضوع المراد البحث فيه والذي عادة ما يخضع لمحددات موضوعية ترتبط بموضوع البحث في حد ذاته وبأهميته وأهدافه وبالوسائل المتاحة للقيام به من جهة، ودوافع ذاتية تتعلق بالباحث والعوامل المتعلقة به من </a:t>
            </a:r>
            <a:r>
              <a:rPr lang="ar-DZ" dirty="0" err="1" smtClean="0"/>
              <a:t>ميولاته</a:t>
            </a:r>
            <a:r>
              <a:rPr lang="ar-DZ" dirty="0" smtClean="0"/>
              <a:t> نحو الموضوع وقدراته على القيام بالدراسة وغيرها</a:t>
            </a:r>
          </a:p>
          <a:p>
            <a:pPr algn="just" rtl="1">
              <a:buFont typeface="Wingdings" pitchFamily="2" charset="2"/>
              <a:buChar char="§"/>
            </a:pPr>
            <a:endParaRPr lang="ar-DZ" dirty="0"/>
          </a:p>
          <a:p>
            <a:pPr algn="just" rtl="1">
              <a:buFont typeface="Wingdings" pitchFamily="2" charset="2"/>
              <a:buChar char="§"/>
            </a:pPr>
            <a:r>
              <a:rPr lang="ar-DZ" dirty="0" smtClean="0"/>
              <a:t>يشرع الباحث مباشرة بعد اختيار الموضوع في جمع المادة العلمية المتعلقة به من مصادر ومراجع متنوعة ومختلفة أولية والتي يبقى في استكمالها طيلة فترة إعداد البحث </a:t>
            </a:r>
          </a:p>
          <a:p>
            <a:pPr algn="just" rtl="1">
              <a:buFont typeface="Wingdings" pitchFamily="2" charset="2"/>
              <a:buChar char="§"/>
            </a:pPr>
            <a:endParaRPr lang="ar-DZ" dirty="0"/>
          </a:p>
          <a:p>
            <a:pPr algn="just" rtl="1">
              <a:buFont typeface="Wingdings" pitchFamily="2" charset="2"/>
              <a:buChar char="§"/>
            </a:pPr>
            <a:r>
              <a:rPr lang="ar-DZ" dirty="0" smtClean="0"/>
              <a:t>تحديد </a:t>
            </a:r>
            <a:r>
              <a:rPr lang="ar-DZ" dirty="0"/>
              <a:t>مشكلة </a:t>
            </a:r>
            <a:r>
              <a:rPr lang="ar-DZ" dirty="0" smtClean="0"/>
              <a:t>البحث ومن </a:t>
            </a:r>
            <a:r>
              <a:rPr lang="ar-DZ" dirty="0"/>
              <a:t>ثمة صياغة الاشكالية غالبا ما يكون في شكل سؤال رئيسي تتشعب عنه مجموعة من التساؤلات الفرعية</a:t>
            </a:r>
            <a:endParaRPr lang="ar-DZ" dirty="0" smtClean="0"/>
          </a:p>
          <a:p>
            <a:pPr algn="just" rtl="1">
              <a:buFont typeface="Wingdings" pitchFamily="2" charset="2"/>
              <a:buChar char="§"/>
            </a:pPr>
            <a:endParaRPr lang="fr-FR"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6</a:t>
            </a:fld>
            <a:endParaRPr lang="fr-FR"/>
          </a:p>
        </p:txBody>
      </p:sp>
    </p:spTree>
    <p:extLst>
      <p:ext uri="{BB962C8B-B14F-4D97-AF65-F5344CB8AC3E}">
        <p14:creationId xmlns:p14="http://schemas.microsoft.com/office/powerpoint/2010/main" val="4089004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52736"/>
          </a:xfrm>
        </p:spPr>
        <p:txBody>
          <a:bodyPr/>
          <a:lstStyle/>
          <a:p>
            <a:r>
              <a:rPr lang="ar-DZ" dirty="0"/>
              <a:t>المحاضرة الخامسة </a:t>
            </a:r>
            <a:endParaRPr lang="fr-FR" dirty="0"/>
          </a:p>
        </p:txBody>
      </p:sp>
      <p:sp>
        <p:nvSpPr>
          <p:cNvPr id="3" name="Espace réservé du contenu 2"/>
          <p:cNvSpPr>
            <a:spLocks noGrp="1"/>
          </p:cNvSpPr>
          <p:nvPr>
            <p:ph idx="1"/>
          </p:nvPr>
        </p:nvSpPr>
        <p:spPr>
          <a:xfrm>
            <a:off x="457200" y="980728"/>
            <a:ext cx="8229600" cy="5145435"/>
          </a:xfrm>
        </p:spPr>
        <p:txBody>
          <a:bodyPr>
            <a:normAutofit lnSpcReduction="10000"/>
          </a:bodyPr>
          <a:lstStyle/>
          <a:p>
            <a:pPr algn="just" rtl="1">
              <a:buFont typeface="Wingdings" pitchFamily="2" charset="2"/>
              <a:buChar char="§"/>
            </a:pPr>
            <a:endParaRPr lang="ar-DZ" dirty="0" smtClean="0"/>
          </a:p>
          <a:p>
            <a:pPr algn="just" rtl="1">
              <a:buFont typeface="Wingdings" pitchFamily="2" charset="2"/>
              <a:buChar char="§"/>
            </a:pPr>
            <a:r>
              <a:rPr lang="ar-DZ" dirty="0" smtClean="0"/>
              <a:t>صياغة الفرضيات التي سيتم التأكد من صحتها أو خطئها من خلال الدراسة البحثية ويتم تأكيد ذلك في نهاية البحث أي في خاتمته علما أنه على الباحث صياغتها بوضوح وبساطة وفي جمل قصيرة </a:t>
            </a:r>
          </a:p>
          <a:p>
            <a:pPr algn="just" rtl="1">
              <a:buFont typeface="Wingdings" pitchFamily="2" charset="2"/>
              <a:buChar char="§"/>
            </a:pPr>
            <a:endParaRPr lang="ar-DZ" dirty="0"/>
          </a:p>
          <a:p>
            <a:pPr algn="just" rtl="1">
              <a:buFont typeface="Wingdings" pitchFamily="2" charset="2"/>
              <a:buChar char="§"/>
            </a:pPr>
            <a:r>
              <a:rPr lang="ar-DZ" dirty="0" smtClean="0"/>
              <a:t>اختيار منهج الدراسة الذي يعتبر بمثابة الطريقة التي يستعين بها الباحث للإجابة على الاشكالية المطروحة وهو يختار المنهج من بين المناهج العلمية المعروفة والمتداولة في بحوث علم السياسة كالمنهج المقرن، والمنهج الوصفين ومنهج دراسة الحالة، ومنهج تحليل المضمون وغيرها من المناهج الأخرى المتداولة</a:t>
            </a:r>
          </a:p>
          <a:p>
            <a:pPr algn="just" rtl="1">
              <a:buFont typeface="Wingdings" pitchFamily="2" charset="2"/>
              <a:buChar char="§"/>
            </a:pPr>
            <a:endParaRPr lang="ar-DZ" dirty="0"/>
          </a:p>
          <a:p>
            <a:pPr algn="just" rtl="1">
              <a:buFont typeface="Wingdings" pitchFamily="2" charset="2"/>
              <a:buChar char="§"/>
            </a:pPr>
            <a:r>
              <a:rPr lang="ar-DZ" dirty="0" smtClean="0"/>
              <a:t>يمكن للباحث أيضا أن يختار أكثر من منهج يعتمد عليه في دراسته وذلك إذا ارتأى أن طبيعة موضوعه تتطلب ذلك، خاصة وأن لعلوم السياسية تتقاطع مع بعض التخصصات العلمية الأخرى</a:t>
            </a:r>
            <a:endParaRPr lang="fr-FR"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7</a:t>
            </a:fld>
            <a:endParaRPr lang="fr-FR"/>
          </a:p>
        </p:txBody>
      </p:sp>
    </p:spTree>
    <p:extLst>
      <p:ext uri="{BB962C8B-B14F-4D97-AF65-F5344CB8AC3E}">
        <p14:creationId xmlns:p14="http://schemas.microsoft.com/office/powerpoint/2010/main" val="2679025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0"/>
            <a:ext cx="7772400" cy="1556792"/>
          </a:xfrm>
        </p:spPr>
        <p:txBody>
          <a:bodyPr/>
          <a:lstStyle/>
          <a:p>
            <a:r>
              <a:rPr lang="ar-DZ" sz="5400" dirty="0" smtClean="0"/>
              <a:t/>
            </a:r>
            <a:br>
              <a:rPr lang="ar-DZ" sz="5400" dirty="0" smtClean="0"/>
            </a:br>
            <a:r>
              <a:rPr lang="ar-DZ" sz="5400" dirty="0"/>
              <a:t/>
            </a:r>
            <a:br>
              <a:rPr lang="ar-DZ" sz="5400" dirty="0"/>
            </a:br>
            <a:r>
              <a:rPr lang="ar-DZ" sz="5400" dirty="0" smtClean="0"/>
              <a:t/>
            </a:r>
            <a:br>
              <a:rPr lang="ar-DZ" sz="5400" dirty="0" smtClean="0"/>
            </a:br>
            <a:r>
              <a:rPr lang="ar-DZ" sz="5400" dirty="0"/>
              <a:t/>
            </a:r>
            <a:br>
              <a:rPr lang="ar-DZ" sz="5400" dirty="0"/>
            </a:br>
            <a:r>
              <a:rPr lang="ar-DZ" sz="5400" dirty="0" smtClean="0"/>
              <a:t/>
            </a:r>
            <a:br>
              <a:rPr lang="ar-DZ" sz="5400" dirty="0" smtClean="0"/>
            </a:br>
            <a:r>
              <a:rPr lang="ar-DZ" sz="5400" dirty="0" smtClean="0"/>
              <a:t>المحاضرة السادسة</a:t>
            </a:r>
            <a:r>
              <a:rPr lang="ar-DZ" dirty="0"/>
              <a:t/>
            </a:r>
            <a:br>
              <a:rPr lang="ar-DZ" dirty="0"/>
            </a:br>
            <a:r>
              <a:rPr lang="ar-DZ" sz="3600" dirty="0" smtClean="0"/>
              <a:t>إعداد خطة البحث</a:t>
            </a:r>
            <a:endParaRPr lang="fr-FR" sz="3600" dirty="0"/>
          </a:p>
        </p:txBody>
      </p:sp>
      <p:sp>
        <p:nvSpPr>
          <p:cNvPr id="3" name="Sous-titre 2"/>
          <p:cNvSpPr>
            <a:spLocks noGrp="1"/>
          </p:cNvSpPr>
          <p:nvPr>
            <p:ph type="subTitle" idx="1"/>
          </p:nvPr>
        </p:nvSpPr>
        <p:spPr>
          <a:xfrm>
            <a:off x="35496" y="1556792"/>
            <a:ext cx="9001000" cy="5112568"/>
          </a:xfrm>
        </p:spPr>
        <p:txBody>
          <a:bodyPr/>
          <a:lstStyle/>
          <a:p>
            <a:pPr marL="342900" indent="-342900" algn="just" rtl="1">
              <a:buFont typeface="Wingdings" pitchFamily="2" charset="2"/>
              <a:buChar char="§"/>
            </a:pPr>
            <a:r>
              <a:rPr lang="ar-DZ" dirty="0" smtClean="0"/>
              <a:t>تتكون خطة البحث من مجموعة من العناصر وهي تتمثل في </a:t>
            </a:r>
          </a:p>
          <a:p>
            <a:pPr marL="1714500" lvl="3" indent="-342900" algn="just" rtl="1">
              <a:buFont typeface="Wingdings" pitchFamily="2" charset="2"/>
              <a:buChar char="§"/>
            </a:pPr>
            <a:r>
              <a:rPr lang="ar-DZ" dirty="0" smtClean="0"/>
              <a:t>مقدمة البحث التي يجب أن تحتوي بدورها على العناصر التالية</a:t>
            </a:r>
          </a:p>
          <a:p>
            <a:pPr lvl="3" algn="just" rtl="1"/>
            <a:endParaRPr lang="ar-DZ" dirty="0" smtClean="0"/>
          </a:p>
          <a:p>
            <a:pPr marL="2171700" lvl="4" indent="-342900" algn="just" rtl="1">
              <a:buFont typeface="Wingdings" pitchFamily="2" charset="2"/>
              <a:buChar char="ü"/>
            </a:pPr>
            <a:r>
              <a:rPr lang="ar-DZ" dirty="0" smtClean="0"/>
              <a:t>مدخل لموضوع البحث يتم من خلاله الولوج للموضوع ليتسنى الفهم لدى القارئ</a:t>
            </a:r>
          </a:p>
          <a:p>
            <a:pPr marL="2171700" lvl="4" indent="-342900" algn="just" rtl="1">
              <a:buFont typeface="Wingdings" pitchFamily="2" charset="2"/>
              <a:buChar char="ü"/>
            </a:pPr>
            <a:r>
              <a:rPr lang="ar-DZ" dirty="0" smtClean="0"/>
              <a:t>تبيان أهداف الدراسة </a:t>
            </a:r>
          </a:p>
          <a:p>
            <a:pPr marL="2171700" lvl="4" indent="-342900" algn="just" rtl="1">
              <a:buFont typeface="Wingdings" pitchFamily="2" charset="2"/>
              <a:buChar char="ü"/>
            </a:pPr>
            <a:r>
              <a:rPr lang="ar-DZ" dirty="0" smtClean="0"/>
              <a:t>تبيان أهمية الدراسة </a:t>
            </a:r>
          </a:p>
          <a:p>
            <a:pPr marL="2171700" lvl="4" indent="-342900" algn="just" rtl="1">
              <a:buFont typeface="Wingdings" pitchFamily="2" charset="2"/>
              <a:buChar char="ü"/>
            </a:pPr>
            <a:r>
              <a:rPr lang="ar-DZ" dirty="0" smtClean="0"/>
              <a:t>طرح الاشكالية التي غالبا ما تكون في شكل سؤال رئيسي</a:t>
            </a:r>
          </a:p>
          <a:p>
            <a:pPr marL="2171700" lvl="4" indent="-342900" algn="just" rtl="1">
              <a:buFont typeface="Wingdings" pitchFamily="2" charset="2"/>
              <a:buChar char="ü"/>
            </a:pPr>
            <a:r>
              <a:rPr lang="ar-DZ" dirty="0" smtClean="0"/>
              <a:t>طرح بعض الأسئلة الفرعية للسؤال الرئيسي </a:t>
            </a:r>
          </a:p>
          <a:p>
            <a:pPr marL="2171700" lvl="4" indent="-342900" algn="just" rtl="1">
              <a:buFont typeface="Wingdings" pitchFamily="2" charset="2"/>
              <a:buChar char="ü"/>
            </a:pPr>
            <a:r>
              <a:rPr lang="ar-DZ" dirty="0" smtClean="0"/>
              <a:t>تقديم فرضيات الدراسة </a:t>
            </a:r>
          </a:p>
          <a:p>
            <a:pPr marL="2171700" lvl="4" indent="-342900" algn="just" rtl="1">
              <a:buFont typeface="Wingdings" pitchFamily="2" charset="2"/>
              <a:buChar char="ü"/>
            </a:pPr>
            <a:r>
              <a:rPr lang="ar-DZ" dirty="0" smtClean="0"/>
              <a:t>توضيح منهج الدراسة</a:t>
            </a:r>
          </a:p>
          <a:p>
            <a:pPr marL="2171700" lvl="4" indent="-342900" algn="just" rtl="1">
              <a:buFont typeface="Wingdings" pitchFamily="2" charset="2"/>
              <a:buChar char="ü"/>
            </a:pPr>
            <a:r>
              <a:rPr lang="ar-DZ" dirty="0" smtClean="0"/>
              <a:t>استعراض أدبيات الدراسة أو ما يعرف بالدراسات السابقة للموضوع</a:t>
            </a:r>
          </a:p>
          <a:p>
            <a:pPr marL="2171700" lvl="4" indent="-342900" algn="just" rtl="1">
              <a:buFont typeface="Wingdings" pitchFamily="2" charset="2"/>
              <a:buChar char="ü"/>
            </a:pPr>
            <a:r>
              <a:rPr lang="ar-DZ" dirty="0" smtClean="0"/>
              <a:t>عرض أقسام البحث </a:t>
            </a:r>
          </a:p>
          <a:p>
            <a:pPr marL="2171700" lvl="4" indent="-342900" algn="just" rtl="1">
              <a:buFont typeface="Wingdings" pitchFamily="2" charset="2"/>
              <a:buChar char="ü"/>
            </a:pPr>
            <a:r>
              <a:rPr lang="ar-DZ" dirty="0" smtClean="0"/>
              <a:t>التطرق إلى الصعوبات –إن وجدت- التي تعرض لها الطالب أثناء قيامه بالدراسة</a:t>
            </a:r>
          </a:p>
        </p:txBody>
      </p:sp>
      <p:sp>
        <p:nvSpPr>
          <p:cNvPr id="4" name="Espace réservé du numéro de diapositive 3"/>
          <p:cNvSpPr>
            <a:spLocks noGrp="1"/>
          </p:cNvSpPr>
          <p:nvPr>
            <p:ph type="sldNum" sz="quarter" idx="11"/>
          </p:nvPr>
        </p:nvSpPr>
        <p:spPr/>
        <p:txBody>
          <a:bodyPr/>
          <a:lstStyle/>
          <a:p>
            <a:fld id="{3034D9BB-6974-4E3F-A0B3-70044C1B6DF9}" type="slidenum">
              <a:rPr lang="fr-FR" smtClean="0"/>
              <a:t>8</a:t>
            </a:fld>
            <a:endParaRPr lang="fr-FR"/>
          </a:p>
        </p:txBody>
      </p:sp>
    </p:spTree>
    <p:extLst>
      <p:ext uri="{BB962C8B-B14F-4D97-AF65-F5344CB8AC3E}">
        <p14:creationId xmlns:p14="http://schemas.microsoft.com/office/powerpoint/2010/main" val="3472496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36712"/>
          </a:xfrm>
        </p:spPr>
        <p:txBody>
          <a:bodyPr/>
          <a:lstStyle/>
          <a:p>
            <a:r>
              <a:rPr lang="ar-DZ" dirty="0"/>
              <a:t>المحاضرة </a:t>
            </a:r>
            <a:r>
              <a:rPr lang="ar-DZ" dirty="0" smtClean="0"/>
              <a:t>السابعة</a:t>
            </a:r>
            <a:endParaRPr lang="fr-FR" dirty="0"/>
          </a:p>
        </p:txBody>
      </p:sp>
      <p:sp>
        <p:nvSpPr>
          <p:cNvPr id="3" name="Espace réservé du contenu 2"/>
          <p:cNvSpPr>
            <a:spLocks noGrp="1"/>
          </p:cNvSpPr>
          <p:nvPr>
            <p:ph idx="1"/>
          </p:nvPr>
        </p:nvSpPr>
        <p:spPr>
          <a:xfrm>
            <a:off x="467544" y="1412776"/>
            <a:ext cx="8579296" cy="4902027"/>
          </a:xfrm>
        </p:spPr>
        <p:txBody>
          <a:bodyPr>
            <a:normAutofit lnSpcReduction="10000"/>
          </a:bodyPr>
          <a:lstStyle/>
          <a:p>
            <a:pPr algn="just" rtl="1"/>
            <a:r>
              <a:rPr lang="ar-DZ" dirty="0"/>
              <a:t>عرض البحث أو متنه أي فصوله</a:t>
            </a:r>
          </a:p>
          <a:p>
            <a:pPr algn="just" rtl="1"/>
            <a:r>
              <a:rPr lang="ar-DZ" dirty="0" smtClean="0"/>
              <a:t>ينقسم </a:t>
            </a:r>
            <a:r>
              <a:rPr lang="ar-DZ" dirty="0"/>
              <a:t>كل فصل إلى مباحث وكل مبحث إلى مطالب وقد تنقسم المطالب إلى فروع </a:t>
            </a:r>
          </a:p>
          <a:p>
            <a:pPr algn="just" rtl="1"/>
            <a:r>
              <a:rPr lang="ar-DZ" dirty="0"/>
              <a:t> يتضمن كل فصل مقدمة له تعطي لمحة عامة عن العناصر التي سيعالجها</a:t>
            </a:r>
          </a:p>
          <a:p>
            <a:pPr algn="just" rtl="1"/>
            <a:r>
              <a:rPr lang="ar-DZ" dirty="0"/>
              <a:t>يحتوي كل فصل عند نهايته على خاتمة يتم من خلالها تبيان النتائج التي تم التوصل إليها فيه</a:t>
            </a:r>
          </a:p>
          <a:p>
            <a:pPr algn="just" rtl="1"/>
            <a:endParaRPr lang="ar-DZ" dirty="0"/>
          </a:p>
          <a:p>
            <a:pPr algn="just" rtl="1"/>
            <a:r>
              <a:rPr lang="ar-DZ" dirty="0"/>
              <a:t>خاتمة البحث</a:t>
            </a:r>
          </a:p>
          <a:p>
            <a:pPr algn="just" rtl="1"/>
            <a:r>
              <a:rPr lang="ar-DZ" dirty="0"/>
              <a:t>قائمة المراجع المستعملة أو ما يسمى </a:t>
            </a:r>
            <a:r>
              <a:rPr lang="ar-DZ" dirty="0" err="1"/>
              <a:t>بالببليوغرافيا</a:t>
            </a:r>
            <a:r>
              <a:rPr lang="ar-DZ" dirty="0"/>
              <a:t> والتي يجب أن تكتب بانتظام وبالترتيب، سواء باللغة العربية أو باللغة الأجنبية</a:t>
            </a:r>
          </a:p>
          <a:p>
            <a:pPr algn="just" rtl="1"/>
            <a:r>
              <a:rPr lang="ar-DZ" dirty="0"/>
              <a:t>قائمة الملاحق بالترتيب حسب ما وردت في المتن</a:t>
            </a:r>
          </a:p>
          <a:p>
            <a:pPr algn="just" rtl="1"/>
            <a:r>
              <a:rPr lang="ar-DZ" dirty="0"/>
              <a:t>الفهرس الذي يحتوي على أرقام الصفحات </a:t>
            </a:r>
          </a:p>
          <a:p>
            <a:pPr algn="just" rtl="1"/>
            <a:r>
              <a:rPr lang="ar-DZ" dirty="0"/>
              <a:t>ملخص الدراسة باللغة الأجنبية التي يختارها الطالب استنادا لمؤهلاته اللغوية </a:t>
            </a:r>
          </a:p>
          <a:p>
            <a:pPr algn="just" rtl="1"/>
            <a:endParaRPr lang="fr-FR"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9</a:t>
            </a:fld>
            <a:endParaRPr lang="fr-FR"/>
          </a:p>
        </p:txBody>
      </p:sp>
    </p:spTree>
    <p:extLst>
      <p:ext uri="{BB962C8B-B14F-4D97-AF65-F5344CB8AC3E}">
        <p14:creationId xmlns:p14="http://schemas.microsoft.com/office/powerpoint/2010/main" val="17685633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écutif">
  <a:themeElements>
    <a:clrScheme name="Exécutif">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écutif">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écutif">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438</TotalTime>
  <Words>948</Words>
  <Application>Microsoft Office PowerPoint</Application>
  <PresentationFormat>Affichage à l'écran (4:3)</PresentationFormat>
  <Paragraphs>126</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Exécutif</vt:lpstr>
      <vt:lpstr>مادة           منهجية إعداد مذكرة</vt:lpstr>
      <vt:lpstr>  المحاضرة الأولى </vt:lpstr>
      <vt:lpstr>المحاضرة الثانية</vt:lpstr>
      <vt:lpstr>باستعمال المفاهيم السياسية تكون مذكرة التخرج في الماستر </vt:lpstr>
      <vt:lpstr>المحاضرة الثالثة</vt:lpstr>
      <vt:lpstr> المحاضرة الرابعة  خطوات إعداد البحث في علم السياسة</vt:lpstr>
      <vt:lpstr>المحاضرة الخامسة </vt:lpstr>
      <vt:lpstr>     المحاضرة السادسة إعداد خطة البحث</vt:lpstr>
      <vt:lpstr>المحاضرة السابعة</vt:lpstr>
      <vt:lpstr>المحاضرة الثامنة التهميش والاقتباس</vt:lpstr>
      <vt:lpstr>المحاضرة التاسعة الإخراج النهائي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منهجية إعداد مذكرة</dc:title>
  <dc:creator>lenovo</dc:creator>
  <cp:lastModifiedBy>lenovo</cp:lastModifiedBy>
  <cp:revision>51</cp:revision>
  <dcterms:created xsi:type="dcterms:W3CDTF">2020-12-29T12:07:25Z</dcterms:created>
  <dcterms:modified xsi:type="dcterms:W3CDTF">2021-11-21T11:30:56Z</dcterms:modified>
</cp:coreProperties>
</file>