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840" r:id="rId1"/>
  </p:sldMasterIdLst>
  <p:handoutMasterIdLst>
    <p:handoutMasterId r:id="rId9"/>
  </p:handoutMasterIdLst>
  <p:sldIdLst>
    <p:sldId id="256" r:id="rId2"/>
    <p:sldId id="349" r:id="rId3"/>
    <p:sldId id="257" r:id="rId4"/>
    <p:sldId id="356" r:id="rId5"/>
    <p:sldId id="342" r:id="rId6"/>
    <p:sldId id="354" r:id="rId7"/>
    <p:sldId id="355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4" autoAdjust="0"/>
    <p:restoredTop sz="94718" autoAdjust="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99C94-FA4D-4BBC-B4F0-272C449AB7DC}" type="datetimeFigureOut">
              <a:rPr lang="fr-FR" smtClean="0"/>
              <a:pPr/>
              <a:t>10/10/2022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7DCBA-62EF-4C0D-87FF-6B67B5E52F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10/10/2022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10/10/2022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10/10/2022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10/10/2022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10/10/2022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91488A6-4999-4EC2-BF99-9B561A61566A}" type="datetimeFigureOut">
              <a:rPr lang="fr-FR" smtClean="0"/>
              <a:pPr/>
              <a:t>10/10/2022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ce réservé du conten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10/10/2022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fr-FR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ce réservé du conten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u conten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Titr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10/10/2022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10/10/2022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ce réservé du conten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10/10/2022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cteur droit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91488A6-4999-4EC2-BF99-9B561A61566A}" type="datetimeFigureOut">
              <a:rPr lang="fr-FR" smtClean="0"/>
              <a:pPr/>
              <a:t>10/10/2022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91488A6-4999-4EC2-BF99-9B561A61566A}" type="datetimeFigureOut">
              <a:rPr lang="fr-FR" smtClean="0"/>
              <a:pPr/>
              <a:t>10/10/2022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à coins arrondis 8"/>
          <p:cNvSpPr/>
          <p:nvPr/>
        </p:nvSpPr>
        <p:spPr>
          <a:xfrm>
            <a:off x="928662" y="3500438"/>
            <a:ext cx="7358114" cy="121444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تحليل وتوصيف الوظائف</a:t>
            </a:r>
            <a:endParaRPr lang="ar-DZ" sz="32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928662" y="4786322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ea typeface="Simplified Arabic"/>
                <a:cs typeface="Traditional Arabic"/>
              </a:rPr>
              <a:t>د. </a:t>
            </a:r>
            <a:r>
              <a:rPr lang="ar-SA" sz="2400" b="1" dirty="0" err="1" smtClean="0">
                <a:ea typeface="Simplified Arabic"/>
                <a:cs typeface="Traditional Arabic"/>
              </a:rPr>
              <a:t>رولامي</a:t>
            </a:r>
            <a:r>
              <a:rPr lang="ar-SA" sz="2400" b="1" dirty="0" smtClean="0">
                <a:ea typeface="Simplified Arabic"/>
                <a:cs typeface="Traditional Arabic"/>
              </a:rPr>
              <a:t> عبد الحميد</a:t>
            </a:r>
            <a:endParaRPr lang="ar-DZ" sz="2400" b="1" dirty="0" smtClean="0"/>
          </a:p>
        </p:txBody>
      </p:sp>
      <p:sp>
        <p:nvSpPr>
          <p:cNvPr id="4" name="Rectangle à coins arrondis 3"/>
          <p:cNvSpPr/>
          <p:nvPr/>
        </p:nvSpPr>
        <p:spPr>
          <a:xfrm>
            <a:off x="928662" y="2928934"/>
            <a:ext cx="7358114" cy="490542"/>
          </a:xfrm>
          <a:prstGeom prst="roundRect">
            <a:avLst>
              <a:gd name="adj" fmla="val 305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المحاضرة </a:t>
            </a:r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الثانية</a:t>
            </a:r>
            <a:endParaRPr lang="ar-DZ" sz="32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928662" y="5286388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b="1" dirty="0" smtClean="0">
                <a:ea typeface="Simplified Arabic"/>
                <a:cs typeface="Traditional Arabic"/>
              </a:rPr>
              <a:t>a.rolami@univ-dbkm.dz</a:t>
            </a:r>
            <a:endParaRPr lang="ar-D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أسئلة تمهيدية للمحاضرة الأولى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857224" y="4214818"/>
            <a:ext cx="7429552" cy="1000132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أيهما الأكثر أهمية في المشروع في نظرك، العاملين أم رأس المال؟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857224" y="3357562"/>
            <a:ext cx="7429552" cy="714380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ما هي المصطلحات المرادفة لكلمة العاملين؟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3571868" y="3000372"/>
            <a:ext cx="5286412" cy="57150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تعريف 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عملية تحليل وتوصيف الوظائف</a:t>
            </a:r>
            <a:endParaRPr lang="ar-DZ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</a:rPr>
              <a:t>مفاهيم أساسية عن </a:t>
            </a:r>
            <a:r>
              <a:rPr lang="ar-DZ" sz="3200" b="1" dirty="0" smtClean="0">
                <a:solidFill>
                  <a:schemeClr val="bg1"/>
                </a:solidFill>
              </a:rPr>
              <a:t>تحليل وتوصيف الوظائف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3714752"/>
            <a:ext cx="8572560" cy="2571768"/>
          </a:xfrm>
          <a:prstGeom prst="roundRect">
            <a:avLst>
              <a:gd name="adj" fmla="val 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هي 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عملية جمع الحقائق والمعلومات عن المهمات والواجبات التي يجب أن تؤديها كل وظيفة أو 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عمل، مع تحديد مسؤولياتها وسلطتها وطريقة أدائها وعلاقتها مع الوظائف الأخرى ووسائل عملها، مع تحديد مواصفات </a:t>
            </a:r>
            <a:r>
              <a:rPr lang="ar-DZ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شاغليها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، ثم صياغة هذه الحقائق والمعلومات لتحديد معالم الوظيفة تحديدا دقيقا</a:t>
            </a:r>
            <a:endParaRPr lang="ar-DZ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</a:rPr>
              <a:t>أهمية تحليل وتوصيف الوظائف 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571472" y="3214686"/>
            <a:ext cx="8001056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تعد أهم أداة لتخطيط احتياجات المنظمة من الموارد البشرية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571472" y="3857628"/>
            <a:ext cx="8001056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تمثل نتائجها أساسا لبناء نظم الأجور والحوافز والتقييم</a:t>
            </a:r>
            <a:endParaRPr lang="ar-DZ" sz="3200" b="1" dirty="0" smtClean="0"/>
          </a:p>
        </p:txBody>
      </p:sp>
      <p:sp>
        <p:nvSpPr>
          <p:cNvPr id="11" name="Rectangle à coins arrondis 10"/>
          <p:cNvSpPr/>
          <p:nvPr/>
        </p:nvSpPr>
        <p:spPr>
          <a:xfrm>
            <a:off x="571472" y="4500570"/>
            <a:ext cx="8001056" cy="571504"/>
          </a:xfrm>
          <a:prstGeom prst="roundRect">
            <a:avLst>
              <a:gd name="adj" fmla="val 31515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تساهم في إعداد برامج التدريب والتكوين</a:t>
            </a:r>
            <a:endParaRPr lang="ar-DZ" sz="3200" b="1" dirty="0" smtClean="0"/>
          </a:p>
        </p:txBody>
      </p:sp>
      <p:sp>
        <p:nvSpPr>
          <p:cNvPr id="10" name="Rectangle à coins arrondis 9"/>
          <p:cNvSpPr/>
          <p:nvPr/>
        </p:nvSpPr>
        <p:spPr>
          <a:xfrm>
            <a:off x="571472" y="5143512"/>
            <a:ext cx="8001056" cy="571504"/>
          </a:xfrm>
          <a:prstGeom prst="roundRect">
            <a:avLst>
              <a:gd name="adj" fmla="val 31515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/>
              <a:t>تسهم بشكل قوي </a:t>
            </a:r>
            <a:r>
              <a:rPr lang="ar-DZ" sz="3200" b="1" dirty="0" smtClean="0"/>
              <a:t>في تحسين طرق العمل </a:t>
            </a:r>
            <a:r>
              <a:rPr lang="ar-DZ" sz="3200" b="1" dirty="0" err="1" smtClean="0"/>
              <a:t>و</a:t>
            </a:r>
            <a:r>
              <a:rPr lang="ar-DZ" sz="3200" b="1" dirty="0" smtClean="0"/>
              <a:t> رفع الإنتاجية</a:t>
            </a:r>
            <a:endParaRPr lang="ar-DZ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7" grpId="0" animBg="1"/>
      <p:bldP spid="11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ea typeface="Calibri"/>
                <a:cs typeface="Arial" pitchFamily="34" charset="0"/>
              </a:rPr>
              <a:t>مراحل </a:t>
            </a:r>
            <a:r>
              <a:rPr lang="ar-DZ" sz="3200" b="1" dirty="0" smtClean="0">
                <a:solidFill>
                  <a:schemeClr val="bg1"/>
                </a:solidFill>
              </a:rPr>
              <a:t>تحليل وتوصيف الوظائف</a:t>
            </a:r>
            <a:endParaRPr lang="ar-DZ" sz="3200" b="1" dirty="0" smtClean="0">
              <a:solidFill>
                <a:schemeClr val="bg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3429000"/>
            <a:ext cx="8501122" cy="1000132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تبدأ بتحديد مضمون الوظيفة ومستواها (هل هي وظيفة أساسية كالإنتاج والمالية أم ثانوية كالصيانة وتوليد الطاقة...)</a:t>
            </a:r>
            <a:endParaRPr lang="ar-DZ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2857488" y="2714620"/>
            <a:ext cx="5286412" cy="57150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أولا: تصميم الوظائف</a:t>
            </a:r>
            <a:endParaRPr lang="ar-DZ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85720" y="4572008"/>
            <a:ext cx="8501122" cy="1000132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عملية التصميم عملية مستدامة فالحذف والتعديل في المهمات يتغير باستمرار لأسباب تكنولوجية وغيرها </a:t>
            </a:r>
            <a:endParaRPr lang="ar-DZ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ea typeface="Calibri"/>
                <a:cs typeface="Arial" pitchFamily="34" charset="0"/>
              </a:rPr>
              <a:t>مراحل </a:t>
            </a:r>
            <a:r>
              <a:rPr lang="ar-DZ" sz="3200" b="1" dirty="0" smtClean="0">
                <a:solidFill>
                  <a:schemeClr val="bg1"/>
                </a:solidFill>
              </a:rPr>
              <a:t>تحليل وتوصيف الوظائف</a:t>
            </a:r>
            <a:endParaRPr lang="ar-DZ" sz="3200" b="1" dirty="0" smtClean="0">
              <a:solidFill>
                <a:schemeClr val="bg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2857488" y="2714620"/>
            <a:ext cx="5286412" cy="57150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ثانيا: تحليل الوظائف</a:t>
            </a:r>
            <a:endParaRPr lang="ar-DZ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285720" y="3429000"/>
            <a:ext cx="8501122" cy="1000132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تبدأ بعملية جمع كل الحقائق والمعلومات المتعلقة بمضمون الوظيفة</a:t>
            </a:r>
            <a:endParaRPr lang="ar-DZ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85720" y="4572008"/>
            <a:ext cx="8501122" cy="1428760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تتم العملية بثلاث طرائق هي: الاستقصاء (توجيه أسئلة للذين يؤدون 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ه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ذه المهام) والمقابلة، والملاحظة المباشرة (مراقبة من يؤدي العمل)</a:t>
            </a:r>
            <a:endParaRPr lang="ar-DZ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7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ea typeface="Calibri"/>
                <a:cs typeface="Arial" pitchFamily="34" charset="0"/>
              </a:rPr>
              <a:t>مراحل </a:t>
            </a:r>
            <a:r>
              <a:rPr lang="ar-DZ" sz="3200" b="1" dirty="0" smtClean="0">
                <a:solidFill>
                  <a:schemeClr val="bg1"/>
                </a:solidFill>
              </a:rPr>
              <a:t>تحليل وتوصيف الوظائف</a:t>
            </a:r>
            <a:endParaRPr lang="ar-DZ" sz="3200" b="1" dirty="0" smtClean="0">
              <a:solidFill>
                <a:schemeClr val="bg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2857488" y="2714620"/>
            <a:ext cx="5286412" cy="57150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ثالثا: توصيف الوظائف</a:t>
            </a:r>
            <a:endParaRPr lang="ar-DZ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285720" y="3429000"/>
            <a:ext cx="8501122" cy="500066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تدوين المعلومات التي تم الحصول عليها في مرحلة التحليل</a:t>
            </a:r>
            <a:endParaRPr lang="ar-DZ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85720" y="4000504"/>
            <a:ext cx="8501122" cy="1000132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غالبا ما يتم كتابة استمارة التوصيف من طرف 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مدير الموارد البشرية</a:t>
            </a:r>
            <a:endParaRPr lang="ar-DZ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285720" y="5072074"/>
            <a:ext cx="8501122" cy="1000132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تقسم 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استمارة التوصيف إلى قسمين: قسم متعلق بطبيعة العمل (</a:t>
            </a:r>
            <a:r>
              <a:rPr lang="ar-DZ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إسمه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موقعه ...) وقسم خاص بمواصفات شاغل الوظيفة)</a:t>
            </a:r>
            <a:endParaRPr lang="ar-DZ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7" grpId="0" animBg="1"/>
      <p:bldP spid="12" grpId="0" animBg="1"/>
      <p:bldP spid="10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Mé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811</TotalTime>
  <Words>257</Words>
  <Application>Microsoft Office PowerPoint</Application>
  <PresentationFormat>Affichage à l'écran (4:3)</PresentationFormat>
  <Paragraphs>28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Civil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pc</cp:lastModifiedBy>
  <cp:revision>146</cp:revision>
  <dcterms:created xsi:type="dcterms:W3CDTF">2014-12-07T19:11:11Z</dcterms:created>
  <dcterms:modified xsi:type="dcterms:W3CDTF">2022-10-10T07:40:08Z</dcterms:modified>
</cp:coreProperties>
</file>