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1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70" r:id="rId14"/>
    <p:sldId id="267" r:id="rId15"/>
    <p:sldId id="269" r:id="rId16"/>
    <p:sldId id="257" r:id="rId17"/>
    <p:sldId id="272" r:id="rId18"/>
    <p:sldId id="273" r:id="rId19"/>
    <p:sldId id="285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5" name="Sous-titr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1" name="Espace réservé de la dat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00D970E-FFAA-4429-894E-AD471B7F8067}" type="datetimeFigureOut">
              <a:rPr lang="fr-FR" smtClean="0"/>
              <a:t>17/10/2021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BB52FF7-DFD5-43BC-8AF9-0EC497B6159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0D970E-FFAA-4429-894E-AD471B7F8067}" type="datetimeFigureOut">
              <a:rPr lang="fr-FR" smtClean="0"/>
              <a:t>17/10/2021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52FF7-DFD5-43BC-8AF9-0EC497B615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00D970E-FFAA-4429-894E-AD471B7F8067}" type="datetimeFigureOut">
              <a:rPr lang="fr-FR" smtClean="0"/>
              <a:t>17/10/2021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BB52FF7-DFD5-43BC-8AF9-0EC497B615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0D970E-FFAA-4429-894E-AD471B7F8067}" type="datetimeFigureOut">
              <a:rPr lang="fr-FR" smtClean="0"/>
              <a:t>17/10/2021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52FF7-DFD5-43BC-8AF9-0EC497B615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00D970E-FFAA-4429-894E-AD471B7F8067}" type="datetimeFigureOut">
              <a:rPr lang="fr-FR" smtClean="0"/>
              <a:t>17/10/2021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BB52FF7-DFD5-43BC-8AF9-0EC497B6159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0D970E-FFAA-4429-894E-AD471B7F8067}" type="datetimeFigureOut">
              <a:rPr lang="fr-FR" smtClean="0"/>
              <a:t>17/10/2021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52FF7-DFD5-43BC-8AF9-0EC497B615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0D970E-FFAA-4429-894E-AD471B7F8067}" type="datetimeFigureOut">
              <a:rPr lang="fr-FR" smtClean="0"/>
              <a:t>17/10/2021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52FF7-DFD5-43BC-8AF9-0EC497B615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0D970E-FFAA-4429-894E-AD471B7F8067}" type="datetimeFigureOut">
              <a:rPr lang="fr-FR" smtClean="0"/>
              <a:t>17/10/2021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52FF7-DFD5-43BC-8AF9-0EC497B615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00D970E-FFAA-4429-894E-AD471B7F8067}" type="datetimeFigureOut">
              <a:rPr lang="fr-FR" smtClean="0"/>
              <a:t>17/10/2021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52FF7-DFD5-43BC-8AF9-0EC497B615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0D970E-FFAA-4429-894E-AD471B7F8067}" type="datetimeFigureOut">
              <a:rPr lang="fr-FR" smtClean="0"/>
              <a:t>17/10/2021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52FF7-DFD5-43BC-8AF9-0EC497B615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0D970E-FFAA-4429-894E-AD471B7F8067}" type="datetimeFigureOut">
              <a:rPr lang="fr-FR" smtClean="0"/>
              <a:t>17/10/2021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52FF7-DFD5-43BC-8AF9-0EC497B61590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7" name="Espace réservé de la dat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00D970E-FFAA-4429-894E-AD471B7F8067}" type="datetimeFigureOut">
              <a:rPr lang="fr-FR" smtClean="0"/>
              <a:t>17/10/2021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BB52FF7-DFD5-43BC-8AF9-0EC497B6159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71736" y="533400"/>
            <a:ext cx="5900532" cy="4038608"/>
          </a:xfrm>
        </p:spPr>
        <p:txBody>
          <a:bodyPr/>
          <a:lstStyle/>
          <a:p>
            <a:pPr algn="ctr"/>
            <a:r>
              <a:rPr lang="ar-DZ" dirty="0" smtClean="0"/>
              <a:t>فهرسة الأقراص المضغوطة</a:t>
            </a:r>
            <a:br>
              <a:rPr lang="ar-DZ" dirty="0" smtClean="0"/>
            </a:br>
            <a:r>
              <a:rPr lang="ar-DZ" dirty="0" smtClean="0"/>
              <a:t/>
            </a:r>
            <a:br>
              <a:rPr lang="ar-DZ" dirty="0" smtClean="0"/>
            </a:br>
            <a:r>
              <a:rPr lang="fr-FR" dirty="0" smtClean="0"/>
              <a:t>CD ROM</a:t>
            </a:r>
            <a:r>
              <a:rPr lang="ar-DZ" dirty="0" smtClean="0"/>
              <a:t/>
            </a:r>
            <a:br>
              <a:rPr lang="ar-DZ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DZ" dirty="0" smtClean="0"/>
              <a:t>المواد المصاحب</a:t>
            </a:r>
            <a:br>
              <a:rPr lang="ar-DZ" dirty="0" smtClean="0"/>
            </a:br>
            <a:r>
              <a:rPr lang="ar-DZ" dirty="0" smtClean="0"/>
              <a:t>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  يتم تسجيل البيانات الخاصة بالمواد المصاحبة  بعد  علامة + .</a:t>
            </a:r>
          </a:p>
          <a:p>
            <a:pPr algn="r" rtl="1"/>
            <a:r>
              <a:rPr lang="ar-DZ" dirty="0" smtClean="0"/>
              <a:t> </a:t>
            </a:r>
            <a:r>
              <a:rPr lang="ar-DZ" dirty="0" smtClean="0"/>
              <a:t>ويمكن </a:t>
            </a:r>
            <a:r>
              <a:rPr lang="ar-DZ" dirty="0" err="1" smtClean="0"/>
              <a:t>ان</a:t>
            </a:r>
            <a:r>
              <a:rPr lang="ar-DZ" dirty="0" smtClean="0"/>
              <a:t> تكون في شكل مطبوعات </a:t>
            </a:r>
            <a:r>
              <a:rPr lang="ar-DZ" dirty="0" err="1" smtClean="0"/>
              <a:t>اي</a:t>
            </a:r>
            <a:r>
              <a:rPr lang="ar-DZ" dirty="0" smtClean="0"/>
              <a:t> كتيبات أو نشرات  ويتم تسجيلها كما يلي:</a:t>
            </a:r>
          </a:p>
          <a:p>
            <a:pPr algn="r" rtl="1">
              <a:buNone/>
            </a:pPr>
            <a:r>
              <a:rPr lang="ar-DZ" dirty="0" smtClean="0"/>
              <a:t> </a:t>
            </a:r>
            <a:r>
              <a:rPr lang="ar-DZ" dirty="0" smtClean="0"/>
              <a:t> 1 قرص صوتي ( 1 </a:t>
            </a:r>
            <a:r>
              <a:rPr lang="ar-DZ" dirty="0" err="1" smtClean="0"/>
              <a:t>سا</a:t>
            </a:r>
            <a:r>
              <a:rPr lang="ar-DZ" dirty="0" smtClean="0"/>
              <a:t>) : 400 </a:t>
            </a:r>
            <a:r>
              <a:rPr lang="ar-DZ" dirty="0" err="1" smtClean="0"/>
              <a:t>لفد</a:t>
            </a:r>
            <a:r>
              <a:rPr lang="ar-DZ" dirty="0" smtClean="0"/>
              <a:t>؛ 5 </a:t>
            </a:r>
            <a:r>
              <a:rPr lang="ar-DZ" dirty="0" err="1" smtClean="0"/>
              <a:t>بو</a:t>
            </a:r>
            <a:r>
              <a:rPr lang="ar-DZ" dirty="0" smtClean="0"/>
              <a:t> + كتيب (8 </a:t>
            </a:r>
            <a:r>
              <a:rPr lang="ar-DZ" dirty="0" err="1" smtClean="0"/>
              <a:t>ص</a:t>
            </a:r>
            <a:r>
              <a:rPr lang="ar-DZ" dirty="0" smtClean="0"/>
              <a:t>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DZ" dirty="0" smtClean="0"/>
              <a:t>حقل السلسلة</a:t>
            </a:r>
            <a:br>
              <a:rPr lang="ar-DZ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 كم هو في المطبوع.</a:t>
            </a:r>
          </a:p>
          <a:p>
            <a:pPr algn="r" rtl="1"/>
            <a:r>
              <a:rPr lang="ar-DZ" dirty="0" smtClean="0"/>
              <a:t>( عنوان السلسلة؛ رقم السلسلة)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DZ" dirty="0" smtClean="0"/>
              <a:t> حقل الملاحظات</a:t>
            </a:r>
            <a:br>
              <a:rPr lang="ar-DZ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  ويخص مضمون القرص.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DZ" dirty="0" smtClean="0"/>
              <a:t>المداخل </a:t>
            </a:r>
            <a:r>
              <a:rPr lang="ar-DZ" dirty="0" err="1" smtClean="0"/>
              <a:t>الاضافية</a:t>
            </a:r>
            <a:r>
              <a:rPr lang="ar-DZ" dirty="0" smtClean="0"/>
              <a:t/>
            </a:r>
            <a:br>
              <a:rPr lang="ar-DZ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  وتخص المؤلفين الرئيسين الذين لم يتم ذكرهم في المدخل، والمؤلفين الثانويين   سواء أشخاص أو هيئات.</a:t>
            </a:r>
          </a:p>
          <a:p>
            <a:pPr algn="r" rtl="1"/>
            <a:r>
              <a:rPr lang="ar-DZ" dirty="0" smtClean="0"/>
              <a:t> حيث يتم إعداد لهم بطاقة فهرسيه تحمل اسمهم في المدخل.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ar-DZ" dirty="0" smtClean="0"/>
          </a:p>
          <a:p>
            <a:pPr algn="ctr"/>
            <a:endParaRPr lang="ar-DZ" dirty="0" smtClean="0"/>
          </a:p>
          <a:p>
            <a:pPr algn="ctr" rtl="1"/>
            <a:r>
              <a:rPr lang="ar-DZ" sz="3200" b="1" dirty="0" smtClean="0"/>
              <a:t>بعض </a:t>
            </a:r>
            <a:r>
              <a:rPr lang="ar-DZ" sz="3200" b="1" dirty="0" err="1" smtClean="0"/>
              <a:t>الامثلة</a:t>
            </a:r>
            <a:endParaRPr lang="fr-FR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16905" t="25643" r="37761" b="48305"/>
          <a:stretch>
            <a:fillRect/>
          </a:stretch>
        </p:blipFill>
        <p:spPr bwMode="auto">
          <a:xfrm>
            <a:off x="357158" y="2214554"/>
            <a:ext cx="7715304" cy="3714776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rtl="1"/>
            <a:r>
              <a:rPr lang="ar-DZ" dirty="0" smtClean="0"/>
              <a:t>تقدر قيمة البوصة </a:t>
            </a:r>
            <a:r>
              <a:rPr lang="ar-DZ" dirty="0"/>
              <a:t>أو الإنش </a:t>
            </a:r>
            <a:r>
              <a:rPr lang="ar-DZ" dirty="0" err="1" smtClean="0"/>
              <a:t>بـ</a:t>
            </a:r>
            <a:r>
              <a:rPr lang="ar-DZ" dirty="0" smtClean="0"/>
              <a:t> 2,54 </a:t>
            </a:r>
            <a:r>
              <a:rPr lang="ar-DZ" dirty="0"/>
              <a:t>سنتيمتر</a:t>
            </a:r>
            <a:r>
              <a:rPr lang="ar-DZ" dirty="0" smtClean="0"/>
              <a:t>.</a:t>
            </a:r>
          </a:p>
          <a:p>
            <a:pPr algn="just" rtl="1">
              <a:buNone/>
            </a:pPr>
            <a:endParaRPr lang="ar-DZ" dirty="0" smtClean="0"/>
          </a:p>
          <a:p>
            <a:pPr algn="just" rtl="1"/>
            <a:r>
              <a:rPr lang="ar-DZ" dirty="0" smtClean="0"/>
              <a:t>ويتم تقسيم البوصة إلى عدة أجزاء مختلفة أصغر منها وهي نصف بوصة وربع بوصة. و8/1 من البوصة و16/1 من البوصة و32/1 من البوصة و64/1 من البوصة. وكلها تعتبر أجزاء من البوصة تستخدم في قياس الأطوال الصغيرة جداً في أدوات القياس المختلفة.</a:t>
            </a:r>
            <a:br>
              <a:rPr lang="ar-DZ" dirty="0" smtClean="0"/>
            </a:b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/>
            </a:r>
            <a:br>
              <a:rPr lang="ar-DZ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/>
            <a:r>
              <a:rPr lang="ar-DZ" dirty="0" smtClean="0"/>
              <a:t> </a:t>
            </a:r>
            <a:r>
              <a:rPr lang="ar-DZ" sz="6600" dirty="0" smtClean="0"/>
              <a:t>تمارين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 descr="C:\Users\client\Desktop\28031-taysir-al-rahmen-fi-tajweed-al-qore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500042"/>
            <a:ext cx="6286544" cy="60722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11447" t="24627" r="25395" b="26226"/>
          <a:stretch>
            <a:fillRect/>
          </a:stretch>
        </p:blipFill>
        <p:spPr bwMode="auto">
          <a:xfrm>
            <a:off x="357158" y="1500174"/>
            <a:ext cx="7143800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DZ" dirty="0" smtClean="0"/>
              <a:t>يتكون التعبير </a:t>
            </a:r>
            <a:r>
              <a:rPr lang="fr-FR" b="1" dirty="0" smtClean="0"/>
              <a:t>CD-ROM</a:t>
            </a:r>
            <a:r>
              <a:rPr lang="fr-FR" dirty="0" smtClean="0"/>
              <a:t> </a:t>
            </a:r>
            <a:r>
              <a:rPr lang="ar-DZ" dirty="0" smtClean="0"/>
              <a:t>من جزأين ، كلاهما مرتبطين بأسماء مختصرة للغة الإنجليزية. </a:t>
            </a:r>
            <a:r>
              <a:rPr lang="ar-DZ" b="1" dirty="0" smtClean="0"/>
              <a:t>القرص المضغوط</a:t>
            </a:r>
            <a:r>
              <a:rPr lang="ar-DZ" dirty="0" smtClean="0"/>
              <a:t> هو </a:t>
            </a:r>
            <a:r>
              <a:rPr lang="ar-DZ" i="1" dirty="0" smtClean="0"/>
              <a:t>قرص مضغوط</a:t>
            </a:r>
            <a:r>
              <a:rPr lang="ar-DZ" dirty="0" smtClean="0"/>
              <a:t> </a:t>
            </a:r>
            <a:r>
              <a:rPr lang="ar-DZ" dirty="0" smtClean="0"/>
              <a:t>:</a:t>
            </a:r>
            <a:endParaRPr lang="fr-FR" dirty="0" smtClean="0"/>
          </a:p>
          <a:p>
            <a:pPr algn="just" rtl="1"/>
            <a:endParaRPr lang="en-US" b="1" dirty="0" smtClean="0"/>
          </a:p>
          <a:p>
            <a:pPr algn="just" rtl="1"/>
            <a:r>
              <a:rPr lang="en-US" b="1" dirty="0" smtClean="0"/>
              <a:t>compact </a:t>
            </a:r>
            <a:r>
              <a:rPr lang="en-US" b="1" dirty="0" smtClean="0"/>
              <a:t>disc</a:t>
            </a:r>
            <a:r>
              <a:rPr lang="en-US" dirty="0" smtClean="0"/>
              <a:t> - </a:t>
            </a:r>
            <a:r>
              <a:rPr lang="en-US" b="1" dirty="0" smtClean="0"/>
              <a:t>read only</a:t>
            </a:r>
            <a:r>
              <a:rPr lang="en-US" dirty="0" smtClean="0"/>
              <a:t> memory</a:t>
            </a:r>
            <a:r>
              <a:rPr lang="ar-DZ" dirty="0" smtClean="0"/>
              <a:t> </a:t>
            </a:r>
            <a:endParaRPr lang="fr-FR" dirty="0" smtClean="0"/>
          </a:p>
          <a:p>
            <a:pPr algn="just" rtl="1"/>
            <a:r>
              <a:rPr lang="ar-DZ" b="1" dirty="0" smtClean="0"/>
              <a:t>قرص </a:t>
            </a:r>
            <a:r>
              <a:rPr lang="ar-DZ" b="1" dirty="0" smtClean="0"/>
              <a:t>مضغوط</a:t>
            </a:r>
            <a:r>
              <a:rPr lang="ar-DZ" dirty="0" smtClean="0"/>
              <a:t> . من ناحية أخرى ، يلمح </a:t>
            </a:r>
            <a:r>
              <a:rPr lang="fr-FR" b="1" dirty="0" smtClean="0"/>
              <a:t>ROM</a:t>
            </a:r>
            <a:r>
              <a:rPr lang="fr-FR" dirty="0" smtClean="0"/>
              <a:t> </a:t>
            </a:r>
            <a:r>
              <a:rPr lang="ar-DZ" dirty="0" smtClean="0"/>
              <a:t>إلى </a:t>
            </a:r>
            <a:r>
              <a:rPr lang="ar-DZ" b="1" dirty="0" smtClean="0"/>
              <a:t>"ذاكرة القراءة فقط"</a:t>
            </a:r>
            <a:r>
              <a:rPr lang="ar-DZ" dirty="0" smtClean="0"/>
              <a:t> ( </a:t>
            </a:r>
            <a:r>
              <a:rPr lang="ar-DZ" b="1" dirty="0" smtClean="0"/>
              <a:t>"ذاكرة القراءة فقط"</a:t>
            </a:r>
            <a:r>
              <a:rPr lang="ar-DZ" dirty="0" smtClean="0"/>
              <a:t> ).</a:t>
            </a:r>
            <a:br>
              <a:rPr lang="ar-DZ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15518-al-tilawah-al-sahih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6448" y="1609725"/>
            <a:ext cx="5040504" cy="48466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Apprendre-java-et-c-en-parallele-avec-cd-ro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571480"/>
            <a:ext cx="5214974" cy="57150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cdr-mawsuat-sahih-al-bukhari-omar-abdelkafi-juz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500042"/>
            <a:ext cx="5143536" cy="578647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Le-Petit-Robert-2012-CD-RO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500042"/>
            <a:ext cx="6786610" cy="578647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images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500042"/>
            <a:ext cx="5572163" cy="578647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8241-thickbox_default-ELI-dictionnaire-illustre-anglais-Picture-Dictionary-English-Livre-CD-Rom-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357166"/>
            <a:ext cx="6858048" cy="609919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9781107660151_1_7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5852" y="428604"/>
            <a:ext cx="6072230" cy="602775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Cuisine-Arabe-Pas-Pas-1110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500042"/>
            <a:ext cx="6357982" cy="5715039"/>
          </a:xfr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Le-Petit-Robert-2012-CD-RO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500042"/>
            <a:ext cx="7000924" cy="5572164"/>
          </a:xfr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téléchargement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500042"/>
            <a:ext cx="6215106" cy="592935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DZ" dirty="0" smtClean="0"/>
              <a:t>مصدر المعلومات</a:t>
            </a:r>
            <a:br>
              <a:rPr lang="ar-DZ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>
              <a:buNone/>
            </a:pPr>
            <a:r>
              <a:rPr lang="ar-DZ" dirty="0"/>
              <a:t> </a:t>
            </a:r>
            <a:r>
              <a:rPr lang="ar-DZ" dirty="0" smtClean="0"/>
              <a:t> 1. مصدر المعلومات: يكون مصدر المعلومات الأساسي هو الرقعة المثبتة على ظهر القرص.</a:t>
            </a:r>
          </a:p>
          <a:p>
            <a:pPr algn="just" rtl="1">
              <a:buNone/>
            </a:pPr>
            <a:r>
              <a:rPr lang="ar-DZ" dirty="0" smtClean="0"/>
              <a:t>2. في حالة عدم توفر المعلومات على هذا المصدر يمكن الرجوع إلى:  </a:t>
            </a:r>
          </a:p>
          <a:p>
            <a:pPr algn="just" rtl="1">
              <a:buFontTx/>
              <a:buChar char="-"/>
            </a:pPr>
            <a:r>
              <a:rPr lang="ar-DZ" dirty="0" smtClean="0"/>
              <a:t>المادة  النصية المصاحبة للوعاء المفهرس.</a:t>
            </a:r>
          </a:p>
          <a:p>
            <a:pPr algn="just" rtl="1">
              <a:buFontTx/>
              <a:buChar char="-"/>
            </a:pPr>
            <a:r>
              <a:rPr lang="ar-DZ" dirty="0"/>
              <a:t> </a:t>
            </a:r>
            <a:r>
              <a:rPr lang="ar-DZ" dirty="0" smtClean="0"/>
              <a:t>الغطاء أو الصندوق الخاص بحفظ المادة. </a:t>
            </a:r>
          </a:p>
          <a:p>
            <a:pPr algn="just" rtl="1">
              <a:buNone/>
            </a:pPr>
            <a:r>
              <a:rPr lang="ar-DZ" dirty="0" smtClean="0"/>
              <a:t>ملاحظة : في حالة اخذ المعلومات من غير هذه المصادر توضع بين معقوفتين.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428604"/>
            <a:ext cx="6715172" cy="600079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285992"/>
            <a:ext cx="7239000" cy="11430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sz="6000" dirty="0" smtClean="0"/>
              <a:t>حقول الوصف</a:t>
            </a:r>
            <a:r>
              <a:rPr lang="ar-DZ" dirty="0" smtClean="0"/>
              <a:t/>
            </a:r>
            <a:br>
              <a:rPr lang="ar-DZ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DZ" dirty="0" smtClean="0"/>
              <a:t>المدخل</a:t>
            </a:r>
            <a:br>
              <a:rPr lang="ar-DZ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DZ" dirty="0" smtClean="0"/>
              <a:t> إذا كان التسجيل الموجود في القرص يعود  لمؤلف واحد سواء كان شخص أو هيئة،  يكون المدخل تحت اسم هذا المؤلف ، ويعد مدخل إضافي للمؤلفين الثانويين.</a:t>
            </a:r>
          </a:p>
          <a:p>
            <a:pPr algn="just" rtl="1"/>
            <a:r>
              <a:rPr lang="ar-DZ" dirty="0" smtClean="0"/>
              <a:t>إذا تجاوز عدد المؤلفين للعمل ثلاثة أشخاص يكون المدخل تحت العنوان.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DZ" dirty="0" smtClean="0"/>
              <a:t>حقل العنوان وبيان المسؤولية </a:t>
            </a:r>
            <a:br>
              <a:rPr lang="ar-DZ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 قد يحمل العمل المحمول على القرص عنوانا أو أكثر من عنوان،  نختار العنوان الفعلي ثم العناوين الثانوية.</a:t>
            </a:r>
          </a:p>
          <a:p>
            <a:pPr algn="r" rtl="1"/>
            <a:r>
              <a:rPr lang="ar-DZ" dirty="0" smtClean="0"/>
              <a:t> </a:t>
            </a:r>
            <a:r>
              <a:rPr lang="ar-DZ" dirty="0" smtClean="0"/>
              <a:t>يتم تحديد المدى العام للعمل بين معقوفتين [ تسجيل صوتي]  .</a:t>
            </a:r>
          </a:p>
          <a:p>
            <a:pPr algn="r" rtl="1"/>
            <a:r>
              <a:rPr lang="ar-DZ" dirty="0" smtClean="0"/>
              <a:t> </a:t>
            </a:r>
            <a:r>
              <a:rPr lang="ar-DZ" dirty="0" smtClean="0"/>
              <a:t> بيان لمسؤوليات: وهي عبارة عن الأشخاص والهيئات الذين ساهموا في انجاز العمل وتشمل : مؤلف نص المقروء، موسيقى، مترجم، المخرج، ملحن، الناسخ، المنتج ... الأداء ، ممثل.</a:t>
            </a:r>
          </a:p>
          <a:p>
            <a:pPr algn="r" rtl="1"/>
            <a:r>
              <a:rPr lang="ar-DZ" dirty="0" smtClean="0"/>
              <a:t> </a:t>
            </a:r>
            <a:r>
              <a:rPr lang="ar-DZ" dirty="0" smtClean="0"/>
              <a:t>في كل مسؤولية نكتفي بذكر ثلاثة أشخاص أو هيئات متبوعة </a:t>
            </a:r>
            <a:r>
              <a:rPr lang="ar-DZ" dirty="0" err="1" smtClean="0"/>
              <a:t>بـ</a:t>
            </a:r>
            <a:r>
              <a:rPr lang="ar-DZ" dirty="0" smtClean="0"/>
              <a:t> [ ... الخ.] ، [ </a:t>
            </a:r>
            <a:r>
              <a:rPr lang="fr-FR" dirty="0" smtClean="0"/>
              <a:t>… et al</a:t>
            </a:r>
            <a:r>
              <a:rPr lang="ar-DZ" dirty="0" smtClean="0"/>
              <a:t>]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/>
              <a:t>حقل بيانات النشر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</a:pPr>
            <a:r>
              <a:rPr lang="ar-DZ" dirty="0" smtClean="0"/>
              <a:t>  نسدل مكان النشر والناشر  والسنة.</a:t>
            </a:r>
          </a:p>
          <a:p>
            <a:pPr algn="r" rtl="1">
              <a:lnSpc>
                <a:spcPct val="150000"/>
              </a:lnSpc>
            </a:pPr>
            <a:r>
              <a:rPr lang="ar-DZ" dirty="0" smtClean="0"/>
              <a:t> </a:t>
            </a:r>
            <a:r>
              <a:rPr lang="ar-DZ" dirty="0" smtClean="0"/>
              <a:t>في حال غياب بيانات النشر نسجل بيانات التوزيع.</a:t>
            </a:r>
          </a:p>
          <a:p>
            <a:pPr algn="r" rtl="1">
              <a:lnSpc>
                <a:spcPct val="150000"/>
              </a:lnSpc>
            </a:pPr>
            <a:r>
              <a:rPr lang="ar-DZ" dirty="0" smtClean="0"/>
              <a:t> </a:t>
            </a:r>
            <a:r>
              <a:rPr lang="ar-DZ" dirty="0" smtClean="0"/>
              <a:t>في حالة غياب مكان النشر نسجل الدولة.</a:t>
            </a:r>
          </a:p>
          <a:p>
            <a:pPr algn="r" rtl="1">
              <a:lnSpc>
                <a:spcPct val="150000"/>
              </a:lnSpc>
            </a:pPr>
            <a:r>
              <a:rPr lang="ar-DZ" dirty="0" smtClean="0"/>
              <a:t> </a:t>
            </a:r>
            <a:r>
              <a:rPr lang="ar-DZ" dirty="0" smtClean="0"/>
              <a:t>في حالة غياب سنة النشر نضع سنة الحماية وتكون مسبوقة </a:t>
            </a:r>
            <a:r>
              <a:rPr lang="ar-DZ" dirty="0" err="1" smtClean="0"/>
              <a:t>بـ</a:t>
            </a:r>
            <a:r>
              <a:rPr lang="ar-DZ" dirty="0" smtClean="0"/>
              <a:t> </a:t>
            </a:r>
            <a:r>
              <a:rPr lang="fr-FR" dirty="0" smtClean="0"/>
              <a:t>P </a:t>
            </a:r>
            <a:r>
              <a:rPr lang="ar-DZ" dirty="0" smtClean="0"/>
              <a:t>   </a:t>
            </a:r>
            <a:r>
              <a:rPr lang="fr-FR" dirty="0" smtClean="0"/>
              <a:t>Protection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DZ" dirty="0" smtClean="0"/>
              <a:t>حقل الوصف المادي</a:t>
            </a:r>
            <a:br>
              <a:rPr lang="ar-DZ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 يشمل البيانات التالية: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/>
              <a:t> </a:t>
            </a:r>
            <a:r>
              <a:rPr lang="ar-DZ" dirty="0" smtClean="0"/>
              <a:t>التسجيل العددي : ونسجل العدد الدال على مجموع المواد المفهرسة مثل : 3 اسطوانات  أو 3 أقراص مضغوطة.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/>
              <a:t> </a:t>
            </a:r>
            <a:r>
              <a:rPr lang="ar-DZ" dirty="0" smtClean="0"/>
              <a:t>يضاف بين قوسين المدة الزمنية للعمل، مثلا</a:t>
            </a:r>
          </a:p>
          <a:p>
            <a:pPr marL="514350" indent="-514350" algn="r" rtl="1">
              <a:buNone/>
            </a:pPr>
            <a:r>
              <a:rPr lang="ar-DZ" dirty="0" smtClean="0"/>
              <a:t> </a:t>
            </a:r>
            <a:r>
              <a:rPr lang="ar-DZ" dirty="0" smtClean="0"/>
              <a:t> 3 أقراص صوتية ( كل منها 40 </a:t>
            </a:r>
            <a:r>
              <a:rPr lang="ar-DZ" dirty="0" err="1" smtClean="0"/>
              <a:t>د</a:t>
            </a:r>
            <a:r>
              <a:rPr lang="ar-DZ" dirty="0" smtClean="0"/>
              <a:t>.)</a:t>
            </a:r>
          </a:p>
          <a:p>
            <a:pPr marL="514350" indent="-514350" algn="r" rtl="1">
              <a:buNone/>
            </a:pPr>
            <a:r>
              <a:rPr lang="ar-DZ" dirty="0" smtClean="0"/>
              <a:t>3. الإيضاحات: وتسجل مسبوقة بنقطتين  وفي حالة تعددها يتم الفصل بينها بفاصلة.</a:t>
            </a:r>
          </a:p>
          <a:p>
            <a:pPr marL="514350" indent="-514350" algn="r" rtl="1">
              <a:buNone/>
            </a:pPr>
            <a:r>
              <a:rPr lang="ar-DZ" dirty="0" smtClean="0"/>
              <a:t>- سرعة التشغيل للاسطوانة بعدد اللفات في الدقيقة  30 لفة.  لفة في الدقيقة = لفة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 القياس: ويسجل مسبوقا بنقطة فاصلة.</a:t>
            </a:r>
          </a:p>
          <a:p>
            <a:pPr algn="r" rtl="1">
              <a:buNone/>
            </a:pPr>
            <a:r>
              <a:rPr lang="ar-DZ" dirty="0" smtClean="0"/>
              <a:t> </a:t>
            </a:r>
            <a:r>
              <a:rPr lang="ar-DZ" dirty="0" smtClean="0"/>
              <a:t>- يتم تسجيل قطر القرص بالبوصات مثال: 6 </a:t>
            </a:r>
            <a:r>
              <a:rPr lang="ar-DZ" dirty="0" err="1" smtClean="0"/>
              <a:t>بو</a:t>
            </a:r>
            <a:r>
              <a:rPr lang="ar-DZ" dirty="0" smtClean="0"/>
              <a:t>  </a:t>
            </a:r>
          </a:p>
          <a:p>
            <a:pPr algn="r" rtl="1">
              <a:buNone/>
            </a:pPr>
            <a:r>
              <a:rPr lang="ar-DZ" dirty="0" smtClean="0"/>
              <a:t> </a:t>
            </a:r>
            <a:r>
              <a:rPr lang="ar-DZ" dirty="0" err="1" smtClean="0"/>
              <a:t>بو</a:t>
            </a:r>
            <a:r>
              <a:rPr lang="ar-DZ" dirty="0" smtClean="0"/>
              <a:t> = بوصة.</a:t>
            </a:r>
          </a:p>
          <a:p>
            <a:pPr algn="r" rtl="1">
              <a:buNone/>
            </a:pPr>
            <a:r>
              <a:rPr lang="ar-DZ" dirty="0" smtClean="0"/>
              <a:t> </a:t>
            </a:r>
            <a:r>
              <a:rPr lang="ar-DZ" dirty="0" smtClean="0"/>
              <a:t>3 قرص صوتي ( كل منها 20 </a:t>
            </a:r>
            <a:r>
              <a:rPr lang="ar-DZ" dirty="0" err="1" smtClean="0"/>
              <a:t>د</a:t>
            </a:r>
            <a:r>
              <a:rPr lang="ar-DZ" dirty="0" smtClean="0"/>
              <a:t>.) : 100 </a:t>
            </a:r>
            <a:r>
              <a:rPr lang="ar-DZ" dirty="0" err="1" smtClean="0"/>
              <a:t>لفد</a:t>
            </a:r>
            <a:r>
              <a:rPr lang="ar-DZ" dirty="0" smtClean="0"/>
              <a:t> ؛ 4 </a:t>
            </a:r>
            <a:r>
              <a:rPr lang="ar-DZ" dirty="0" err="1" smtClean="0"/>
              <a:t>بو</a:t>
            </a:r>
            <a:r>
              <a:rPr lang="ar-DZ" dirty="0" smtClean="0"/>
              <a:t>.</a:t>
            </a:r>
          </a:p>
          <a:p>
            <a:pPr algn="r" rtl="1">
              <a:buNone/>
            </a:pPr>
            <a:r>
              <a:rPr lang="ar-DZ" dirty="0" smtClean="0"/>
              <a:t> </a:t>
            </a:r>
            <a:r>
              <a:rPr lang="ar-DZ" dirty="0" smtClean="0"/>
              <a:t>  </a:t>
            </a:r>
            <a:endParaRPr lang="fr-FR" dirty="0"/>
          </a:p>
        </p:txBody>
      </p:sp>
      <p:pic>
        <p:nvPicPr>
          <p:cNvPr id="2050" name="Picture 2" descr="C:\Users\client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3714752"/>
            <a:ext cx="3643338" cy="24479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9901</TotalTime>
  <Words>529</Words>
  <Application>Microsoft Office PowerPoint</Application>
  <PresentationFormat>Affichage à l'écran (4:3)</PresentationFormat>
  <Paragraphs>56</Paragraphs>
  <Slides>30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1" baseType="lpstr">
      <vt:lpstr>Opulent</vt:lpstr>
      <vt:lpstr>فهرسة الأقراص المضغوطة  CD ROM </vt:lpstr>
      <vt:lpstr>Diapositive 2</vt:lpstr>
      <vt:lpstr>مصدر المعلومات </vt:lpstr>
      <vt:lpstr>حقول الوصف </vt:lpstr>
      <vt:lpstr>المدخل </vt:lpstr>
      <vt:lpstr>حقل العنوان وبيان المسؤولية  </vt:lpstr>
      <vt:lpstr>حقل بيانات النشر</vt:lpstr>
      <vt:lpstr>حقل الوصف المادي </vt:lpstr>
      <vt:lpstr>Diapositive 9</vt:lpstr>
      <vt:lpstr>المواد المصاحب ة</vt:lpstr>
      <vt:lpstr>حقل السلسلة </vt:lpstr>
      <vt:lpstr> حقل الملاحظات </vt:lpstr>
      <vt:lpstr>المداخل الاضافية 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فهرسة الأقراص المضغوطة  CD ROM</dc:title>
  <dc:creator>client</dc:creator>
  <cp:lastModifiedBy>client</cp:lastModifiedBy>
  <cp:revision>27</cp:revision>
  <dcterms:created xsi:type="dcterms:W3CDTF">2021-10-17T14:35:21Z</dcterms:created>
  <dcterms:modified xsi:type="dcterms:W3CDTF">2021-10-24T11:37:08Z</dcterms:modified>
</cp:coreProperties>
</file>