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48" r:id="rId1"/>
  </p:sldMasterIdLst>
  <p:sldIdLst>
    <p:sldId id="283" r:id="rId2"/>
    <p:sldId id="281"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8"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p:cViewPr>
        <p:scale>
          <a:sx n="70" d="100"/>
          <a:sy n="70" d="100"/>
        </p:scale>
        <p:origin x="-138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02/01/2021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02/01/2021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02/01/2021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02/01/2021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02/01/2021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02/01/2021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02/01/2021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
          <p:cNvGrpSpPr/>
          <p:nvPr/>
        </p:nvGrpSpPr>
        <p:grpSpPr>
          <a:xfrm>
            <a:off x="0" y="285728"/>
            <a:ext cx="8929718" cy="6643734"/>
            <a:chOff x="0" y="285728"/>
            <a:chExt cx="9021933" cy="6643734"/>
          </a:xfrm>
        </p:grpSpPr>
        <p:sp>
          <p:nvSpPr>
            <p:cNvPr id="5" name="Rectangle 4"/>
            <p:cNvSpPr/>
            <p:nvPr/>
          </p:nvSpPr>
          <p:spPr>
            <a:xfrm>
              <a:off x="144351" y="1825173"/>
              <a:ext cx="8877582" cy="2246769"/>
            </a:xfrm>
            <a:prstGeom prst="rect">
              <a:avLst/>
            </a:prstGeom>
            <a:solidFill>
              <a:schemeClr val="bg2"/>
            </a:solidFill>
            <a:ln>
              <a:noFill/>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r-FR" sz="28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fr-FR" sz="2800" b="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CHAPITRE </a:t>
              </a:r>
              <a:r>
                <a:rPr lang="fr-FR" sz="2800" b="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V.4 </a:t>
              </a:r>
              <a:r>
                <a:rPr lang="fr-FR" sz="2800" b="1" dirty="0" smtClean="0">
                  <a:ln w="11430"/>
                  <a:solidFill>
                    <a:srgbClr val="C00000"/>
                  </a:solidFill>
                  <a:effectLst>
                    <a:outerShdw blurRad="50800" dist="39000" dir="5460000" algn="tl">
                      <a:srgbClr val="000000">
                        <a:alpha val="38000"/>
                      </a:srgbClr>
                    </a:outerShdw>
                  </a:effectLst>
                </a:rPr>
                <a:t>Les différentes techniques de chromatographie  </a:t>
              </a:r>
              <a:br>
                <a:rPr lang="fr-FR" sz="2800" b="1" dirty="0" smtClean="0">
                  <a:ln w="11430"/>
                  <a:solidFill>
                    <a:srgbClr val="C00000"/>
                  </a:solidFill>
                  <a:effectLst>
                    <a:outerShdw blurRad="50800" dist="39000" dir="5460000" algn="tl">
                      <a:srgbClr val="000000">
                        <a:alpha val="38000"/>
                      </a:srgbClr>
                    </a:outerShdw>
                  </a:effectLst>
                </a:rPr>
              </a:br>
              <a:endParaRPr lang="fr-FR" sz="2800" b="1" dirty="0" smtClean="0">
                <a:ln w="11430"/>
                <a:solidFill>
                  <a:srgbClr val="C00000"/>
                </a:solidFill>
                <a:effectLst>
                  <a:outerShdw blurRad="50800" dist="39000" dir="5460000" algn="tl">
                    <a:srgbClr val="000000">
                      <a:alpha val="38000"/>
                    </a:srgbClr>
                  </a:outerShdw>
                </a:effectLst>
              </a:endParaRPr>
            </a:p>
            <a:p>
              <a:pPr algn="ctr"/>
              <a:endParaRPr lang="fr-FR" sz="28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5846201" y="4214818"/>
              <a:ext cx="2786082"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Times New Roman" pitchFamily="18" charset="0"/>
                  <a:cs typeface="Times New Roman" pitchFamily="18" charset="0"/>
                </a:rPr>
                <a:t>Réalisé par : </a:t>
              </a:r>
            </a:p>
            <a:p>
              <a:pPr algn="ctr"/>
              <a:r>
                <a:rPr lang="fr-FR" sz="2400" b="1" dirty="0" smtClean="0">
                  <a:solidFill>
                    <a:schemeClr val="tx1"/>
                  </a:solidFill>
                  <a:latin typeface="Times New Roman" pitchFamily="18" charset="0"/>
                  <a:cs typeface="Times New Roman" pitchFamily="18" charset="0"/>
                </a:rPr>
                <a:t>Dr. FIZIR .M</a:t>
              </a:r>
              <a:endParaRPr lang="fr-FR" sz="2400" b="1" dirty="0">
                <a:solidFill>
                  <a:schemeClr val="tx1"/>
                </a:solidFill>
                <a:latin typeface="Times New Roman" pitchFamily="18" charset="0"/>
                <a:cs typeface="Times New Roman" pitchFamily="18" charset="0"/>
              </a:endParaRPr>
            </a:p>
          </p:txBody>
        </p:sp>
        <p:sp>
          <p:nvSpPr>
            <p:cNvPr id="8" name="Rectangle 7"/>
            <p:cNvSpPr/>
            <p:nvPr/>
          </p:nvSpPr>
          <p:spPr>
            <a:xfrm>
              <a:off x="0" y="5929330"/>
              <a:ext cx="6143669"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tx1"/>
                  </a:solidFill>
                  <a:latin typeface="Times New Roman" pitchFamily="18" charset="0"/>
                  <a:cs typeface="Times New Roman" pitchFamily="18" charset="0"/>
                </a:rPr>
                <a:t>Département : Science de la matière</a:t>
              </a:r>
            </a:p>
            <a:p>
              <a:r>
                <a:rPr lang="fr-FR" sz="2400" b="1" dirty="0" smtClean="0">
                  <a:solidFill>
                    <a:schemeClr val="tx1"/>
                  </a:solidFill>
                  <a:latin typeface="Times New Roman" pitchFamily="18" charset="0"/>
                  <a:cs typeface="Times New Roman" pitchFamily="18" charset="0"/>
                </a:rPr>
                <a:t>Spécialité : Chimie Pharmaceutiques</a:t>
              </a:r>
              <a:endParaRPr lang="fr-FR" sz="2400" b="1" dirty="0">
                <a:solidFill>
                  <a:schemeClr val="tx1"/>
                </a:solidFill>
                <a:latin typeface="Times New Roman" pitchFamily="18" charset="0"/>
                <a:cs typeface="Times New Roman" pitchFamily="18" charset="0"/>
              </a:endParaRPr>
            </a:p>
          </p:txBody>
        </p:sp>
        <p:sp>
          <p:nvSpPr>
            <p:cNvPr id="9" name="Rectangle 8"/>
            <p:cNvSpPr/>
            <p:nvPr/>
          </p:nvSpPr>
          <p:spPr>
            <a:xfrm>
              <a:off x="1515658" y="285728"/>
              <a:ext cx="7073221"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Times New Roman" pitchFamily="18" charset="0"/>
                  <a:cs typeface="Times New Roman" pitchFamily="18" charset="0"/>
                </a:rPr>
                <a:t>Module : Analyse et contrôle  des médicaments</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71406" y="71414"/>
            <a:ext cx="8715436" cy="923330"/>
          </a:xfrm>
          <a:prstGeom prst="rect">
            <a:avLst/>
          </a:prstGeom>
        </p:spPr>
        <p:txBody>
          <a:bodyPr wrap="square">
            <a:spAutoFit/>
          </a:bodyPr>
          <a:lstStyle/>
          <a:p>
            <a:r>
              <a:rPr lang="fr-FR" b="1" dirty="0" smtClean="0">
                <a:latin typeface="Times New Roman" pitchFamily="18" charset="0"/>
                <a:cs typeface="Times New Roman" pitchFamily="18" charset="0"/>
              </a:rPr>
              <a:t>2.1.2 - LA CHROMATOGRAPHIE D'ADSORPTION :</a:t>
            </a:r>
            <a:r>
              <a:rPr lang="fr-FR" dirty="0" smtClean="0">
                <a:latin typeface="Times New Roman" pitchFamily="18" charset="0"/>
                <a:cs typeface="Times New Roman" pitchFamily="18" charset="0"/>
              </a:rPr>
              <a:t> </a:t>
            </a:r>
          </a:p>
          <a:p>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Principe</a:t>
            </a:r>
            <a:endParaRPr lang="fr-FR" dirty="0">
              <a:latin typeface="Times New Roman" pitchFamily="18" charset="0"/>
              <a:cs typeface="Times New Roman" pitchFamily="18" charset="0"/>
            </a:endParaRPr>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142844" y="1358643"/>
            <a:ext cx="8786874" cy="278473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lnSpc>
                <a:spcPct val="200000"/>
              </a:lnSpc>
            </a:pPr>
            <a:r>
              <a:rPr lang="fr-FR" dirty="0" smtClean="0">
                <a:latin typeface="Times New Roman" pitchFamily="18" charset="0"/>
                <a:cs typeface="Times New Roman" pitchFamily="18" charset="0"/>
              </a:rPr>
              <a:t>Cette chromatographie liquide-solide est basée sur la (ré)partition des solutés entre l'adsorbant fixe et la phase liquide mobile. Chacun des solutés est soumis à une force de rétention (par adsorption) et une force d'entraînement par la phase mobile. L'équilibre qui en résulte aboutit à une migration différentielle des solutés de l'échantillon à analyser, ce qui permet leur séparation.</a:t>
            </a:r>
            <a:endParaRPr lang="fr-FR" dirty="0">
              <a:latin typeface="Times New Roman" pitchFamily="18" charset="0"/>
              <a:cs typeface="Times New Roman" pitchFamily="18" charset="0"/>
            </a:endParaRPr>
          </a:p>
        </p:txBody>
      </p:sp>
      <p:sp>
        <p:nvSpPr>
          <p:cNvPr id="266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142844" y="4562024"/>
            <a:ext cx="8643998" cy="1295868"/>
          </a:xfrm>
          <a:prstGeom prst="rect">
            <a:avLst/>
          </a:prstGeom>
        </p:spPr>
        <p:txBody>
          <a:bodyPr wrap="square">
            <a:spAutoFit/>
          </a:bodyPr>
          <a:lstStyle/>
          <a:p>
            <a:pPr algn="just">
              <a:lnSpc>
                <a:spcPct val="150000"/>
              </a:lnSpc>
            </a:pPr>
            <a:r>
              <a:rPr lang="fr-FR" b="1" dirty="0" smtClean="0">
                <a:latin typeface="Times New Roman" pitchFamily="18" charset="0"/>
                <a:cs typeface="Times New Roman" pitchFamily="18" charset="0"/>
              </a:rPr>
              <a:t>L'adsorption :</a:t>
            </a:r>
            <a:r>
              <a:rPr lang="fr-FR" dirty="0" smtClean="0">
                <a:latin typeface="Times New Roman" pitchFamily="18" charset="0"/>
                <a:cs typeface="Times New Roman" pitchFamily="18" charset="0"/>
              </a:rPr>
              <a:t> L'adsorption est la fixation des molécules dissoutes par la phase solide. Cette fixation est due à l'établissement de liaisons secondaires de surface entre l'adsorbant et la molécule adsorbée : liaison dipôle-ion, ou dipôle-dipôle ou liaison de Van der </a:t>
            </a:r>
            <a:r>
              <a:rPr lang="fr-FR" dirty="0" err="1" smtClean="0">
                <a:latin typeface="Times New Roman" pitchFamily="18" charset="0"/>
                <a:cs typeface="Times New Roman" pitchFamily="18" charset="0"/>
              </a:rPr>
              <a:t>Waals</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005"/>
            <a:ext cx="9144000" cy="2862322"/>
          </a:xfrm>
          <a:prstGeom prst="rect">
            <a:avLst/>
          </a:prstGeom>
        </p:spPr>
        <p:txBody>
          <a:bodyPr wrap="square">
            <a:spAutoFit/>
          </a:bodyPr>
          <a:lstStyle/>
          <a:p>
            <a:pPr algn="just"/>
            <a:r>
              <a:rPr lang="fr-FR" b="1" dirty="0" smtClean="0">
                <a:latin typeface="Times New Roman" pitchFamily="18" charset="0"/>
                <a:cs typeface="Times New Roman" pitchFamily="18" charset="0"/>
              </a:rPr>
              <a:t>Les adsorbants :</a:t>
            </a:r>
            <a:r>
              <a:rPr lang="fr-FR" dirty="0" smtClean="0">
                <a:latin typeface="Times New Roman" pitchFamily="18" charset="0"/>
                <a:cs typeface="Times New Roman" pitchFamily="18" charset="0"/>
              </a:rPr>
              <a:t> Ce sont des solides très divisés (l'adsorption est un phénomène de surface); c'est ainsi que 1 g d'alumine pour chromatographie peut représenter une surface de l'ordre de 100 m</a:t>
            </a:r>
            <a:r>
              <a:rPr lang="fr-FR" baseline="30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 On distingue:</a:t>
            </a:r>
          </a:p>
          <a:p>
            <a:pPr algn="just"/>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dirty="0" smtClean="0">
                <a:solidFill>
                  <a:srgbClr val="FF0000"/>
                </a:solidFill>
                <a:latin typeface="Times New Roman" pitchFamily="18" charset="0"/>
                <a:cs typeface="Times New Roman" pitchFamily="18" charset="0"/>
              </a:rPr>
              <a:t>Les adsorbants à faible </a:t>
            </a:r>
            <a:r>
              <a:rPr lang="fr-FR" dirty="0" smtClean="0">
                <a:latin typeface="Times New Roman" pitchFamily="18" charset="0"/>
                <a:cs typeface="Times New Roman" pitchFamily="18" charset="0"/>
              </a:rPr>
              <a:t>capacité d'adsorption comme l'alumine, le talc ou le carbonate de sodium.</a:t>
            </a:r>
          </a:p>
          <a:p>
            <a:pPr algn="just"/>
            <a:endParaRPr lang="fr-FR" dirty="0" smtClean="0">
              <a:latin typeface="Times New Roman" pitchFamily="18" charset="0"/>
              <a:cs typeface="Times New Roman" pitchFamily="18" charset="0"/>
            </a:endParaRPr>
          </a:p>
          <a:p>
            <a:pPr algn="just"/>
            <a:r>
              <a:rPr lang="fr-FR" b="1" dirty="0" smtClean="0">
                <a:solidFill>
                  <a:srgbClr val="FF0000"/>
                </a:solidFill>
                <a:latin typeface="Times New Roman" pitchFamily="18" charset="0"/>
                <a:cs typeface="Times New Roman" pitchFamily="18" charset="0"/>
              </a:rPr>
              <a:t>Les adsorbants forts </a:t>
            </a:r>
            <a:r>
              <a:rPr lang="fr-FR" dirty="0" smtClean="0">
                <a:latin typeface="Times New Roman" pitchFamily="18" charset="0"/>
                <a:cs typeface="Times New Roman" pitchFamily="18" charset="0"/>
              </a:rPr>
              <a:t>comme le gel de silice.</a:t>
            </a:r>
          </a:p>
          <a:p>
            <a:pPr algn="just"/>
            <a:r>
              <a:rPr lang="fr-FR" dirty="0" smtClean="0">
                <a:latin typeface="Times New Roman" pitchFamily="18" charset="0"/>
                <a:cs typeface="Times New Roman" pitchFamily="18" charset="0"/>
              </a:rPr>
              <a:t>Certains adsorbants présentent une forte polarité électrique comme le </a:t>
            </a:r>
            <a:r>
              <a:rPr lang="fr-FR" dirty="0" smtClean="0">
                <a:solidFill>
                  <a:srgbClr val="FF0000"/>
                </a:solidFill>
                <a:latin typeface="Times New Roman" pitchFamily="18" charset="0"/>
                <a:cs typeface="Times New Roman" pitchFamily="18" charset="0"/>
              </a:rPr>
              <a:t>gel de silice </a:t>
            </a:r>
            <a:r>
              <a:rPr lang="fr-FR" dirty="0" smtClean="0">
                <a:latin typeface="Times New Roman" pitchFamily="18" charset="0"/>
                <a:cs typeface="Times New Roman" pitchFamily="18" charset="0"/>
              </a:rPr>
              <a:t>ou l'alumine ; d'autres ont une faible polarité comme le charbon actif. </a:t>
            </a:r>
            <a:endParaRPr lang="fr-FR" dirty="0">
              <a:latin typeface="Times New Roman" pitchFamily="18" charset="0"/>
              <a:cs typeface="Times New Roman" pitchFamily="18" charset="0"/>
            </a:endParaRPr>
          </a:p>
        </p:txBody>
      </p:sp>
      <p:pic>
        <p:nvPicPr>
          <p:cNvPr id="25602" name="Picture 2" descr="http://www.123bio.net/cours/chromato/images/si1.gif"/>
          <p:cNvPicPr>
            <a:picLocks noChangeAspect="1" noChangeArrowheads="1"/>
          </p:cNvPicPr>
          <p:nvPr/>
        </p:nvPicPr>
        <p:blipFill>
          <a:blip r:embed="rId2"/>
          <a:srcRect t="6860"/>
          <a:stretch>
            <a:fillRect/>
          </a:stretch>
        </p:blipFill>
        <p:spPr bwMode="auto">
          <a:xfrm>
            <a:off x="1643042" y="2857496"/>
            <a:ext cx="6143668" cy="3643338"/>
          </a:xfrm>
          <a:prstGeom prst="rect">
            <a:avLst/>
          </a:prstGeom>
          <a:noFill/>
        </p:spPr>
      </p:pic>
      <p:sp>
        <p:nvSpPr>
          <p:cNvPr id="256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2643174" y="6488692"/>
            <a:ext cx="3401572" cy="369332"/>
          </a:xfrm>
          <a:prstGeom prst="rect">
            <a:avLst/>
          </a:prstGeom>
        </p:spPr>
        <p:txBody>
          <a:bodyPr wrap="none">
            <a:spAutoFit/>
          </a:bodyPr>
          <a:lstStyle/>
          <a:p>
            <a:pPr algn="just"/>
            <a:r>
              <a:rPr lang="fr-FR" b="1" dirty="0" smtClean="0">
                <a:latin typeface="Times New Roman" pitchFamily="18" charset="0"/>
                <a:cs typeface="Times New Roman" pitchFamily="18" charset="0"/>
              </a:rPr>
              <a:t>Figure 1 :</a:t>
            </a:r>
            <a:r>
              <a:rPr lang="fr-FR" dirty="0" smtClean="0">
                <a:latin typeface="Times New Roman" pitchFamily="18" charset="0"/>
                <a:cs typeface="Times New Roman" pitchFamily="18" charset="0"/>
              </a:rPr>
              <a:t> Silices polaires greffées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0" y="357166"/>
            <a:ext cx="9144000" cy="6324808"/>
          </a:xfrm>
          <a:prstGeom prst="rect">
            <a:avLst/>
          </a:prstGeom>
        </p:spPr>
        <p:txBody>
          <a:bodyPr wrap="square">
            <a:spAutoFit/>
          </a:bodyPr>
          <a:lstStyle/>
          <a:p>
            <a:pPr algn="just">
              <a:lnSpc>
                <a:spcPct val="150000"/>
              </a:lnSpc>
              <a:buFont typeface="Arial"/>
              <a:buChar char="•"/>
            </a:pPr>
            <a:r>
              <a:rPr lang="fr-FR" b="1" dirty="0" smtClean="0">
                <a:latin typeface="Times New Roman" pitchFamily="18" charset="0"/>
                <a:cs typeface="Times New Roman" pitchFamily="18" charset="0"/>
              </a:rPr>
              <a:t>Les solvants :</a:t>
            </a:r>
            <a:r>
              <a:rPr lang="fr-FR" dirty="0" smtClean="0">
                <a:latin typeface="Times New Roman" pitchFamily="18" charset="0"/>
                <a:cs typeface="Times New Roman" pitchFamily="18" charset="0"/>
              </a:rPr>
              <a:t> Pour un système chromatographique donné (caractérisé par une phase stationnaire, la température, la pression et le soluté), le pouvoir éluant dépend de la polarité du solvant : </a:t>
            </a:r>
          </a:p>
          <a:p>
            <a:pPr algn="just">
              <a:lnSpc>
                <a:spcPct val="150000"/>
              </a:lnSpc>
            </a:pP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Prenons comme exemple une phase stationnaire constituée d'un adsorbant polaire (le gel de silice), d'un soluté polaire adsorbé et d'un solvant polaire (le méthanol). Le solvant polaire possède un pouvoir éluant élevé, fortement adsorbé, il déplace le soluté. En revanche, un solvant apolaire comme l'éther de pétrole possèdera un mauvais pouvoir éluant, mais entraînera un soluté apolaire. </a:t>
            </a:r>
          </a:p>
          <a:p>
            <a:pPr algn="just">
              <a:lnSpc>
                <a:spcPct val="150000"/>
              </a:lnSpc>
            </a:pP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Technologie :</a:t>
            </a:r>
            <a:r>
              <a:rPr lang="fr-FR" dirty="0" smtClean="0">
                <a:latin typeface="Times New Roman" pitchFamily="18" charset="0"/>
                <a:cs typeface="Times New Roman" pitchFamily="18" charset="0"/>
              </a:rPr>
              <a:t> La chromatographie d'adsorption est appliquée selon différentes techniques : </a:t>
            </a:r>
            <a:br>
              <a:rPr lang="fr-FR" dirty="0" smtClean="0">
                <a:latin typeface="Times New Roman" pitchFamily="18" charset="0"/>
                <a:cs typeface="Times New Roman" pitchFamily="18" charset="0"/>
              </a:rPr>
            </a:br>
            <a:r>
              <a:rPr lang="fr-FR" b="1" dirty="0" smtClean="0">
                <a:solidFill>
                  <a:srgbClr val="FF0000"/>
                </a:solidFill>
                <a:latin typeface="Times New Roman" pitchFamily="18" charset="0"/>
                <a:cs typeface="Times New Roman" pitchFamily="18" charset="0"/>
              </a:rPr>
              <a:t>sur colonne : </a:t>
            </a:r>
            <a:r>
              <a:rPr lang="fr-FR" dirty="0" smtClean="0">
                <a:latin typeface="Times New Roman" pitchFamily="18" charset="0"/>
                <a:cs typeface="Times New Roman" pitchFamily="18" charset="0"/>
              </a:rPr>
              <a:t>ouverte à pression ambiante, en flash chromatographie, à moyenne pression, en HPLC;</a:t>
            </a:r>
          </a:p>
          <a:p>
            <a:pPr algn="just">
              <a:lnSpc>
                <a:spcPct val="150000"/>
              </a:lnSpc>
            </a:pPr>
            <a:r>
              <a:rPr lang="fr-FR" b="1" dirty="0" smtClean="0">
                <a:solidFill>
                  <a:srgbClr val="FF0000"/>
                </a:solidFill>
                <a:latin typeface="Times New Roman" pitchFamily="18" charset="0"/>
                <a:cs typeface="Times New Roman" pitchFamily="18" charset="0"/>
              </a:rPr>
              <a:t>sur couche mince : </a:t>
            </a:r>
            <a:r>
              <a:rPr lang="fr-FR" dirty="0" smtClean="0">
                <a:latin typeface="Times New Roman" pitchFamily="18" charset="0"/>
                <a:cs typeface="Times New Roman" pitchFamily="18" charset="0"/>
              </a:rPr>
              <a:t>le gel adsorbant (cellulose, silice) est coulé sur une plaque (verre, aluminium, plastique), mélangé à un liant (plâtre).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0" y="214290"/>
            <a:ext cx="8643998" cy="923330"/>
          </a:xfrm>
          <a:prstGeom prst="rect">
            <a:avLst/>
          </a:prstGeom>
        </p:spPr>
        <p:txBody>
          <a:bodyPr wrap="square">
            <a:spAutoFit/>
          </a:bodyPr>
          <a:lstStyle/>
          <a:p>
            <a:pPr algn="just"/>
            <a:r>
              <a:rPr lang="fr-FR" b="1" dirty="0" smtClean="0">
                <a:latin typeface="Times New Roman" pitchFamily="18" charset="0"/>
                <a:cs typeface="Times New Roman" pitchFamily="18" charset="0"/>
              </a:rPr>
              <a:t>2.1.3 - LA CHROMATOGRAPHIE D'ADSORPTION EN PHASE INVERSÉES :</a:t>
            </a:r>
          </a:p>
          <a:p>
            <a:pPr algn="just"/>
            <a:r>
              <a:rPr lang="fr-FR" dirty="0" smtClean="0">
                <a:latin typeface="Times New Roman" pitchFamily="18" charset="0"/>
                <a:cs typeface="Times New Roman" pitchFamily="18" charset="0"/>
              </a:rPr>
              <a:t> </a:t>
            </a:r>
            <a:br>
              <a:rPr lang="fr-FR"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Principe : </a:t>
            </a:r>
            <a:endParaRPr lang="fr-FR" dirty="0">
              <a:latin typeface="Times New Roman" pitchFamily="18" charset="0"/>
              <a:cs typeface="Times New Roman" pitchFamily="18" charset="0"/>
            </a:endParaRPr>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0" y="1643050"/>
            <a:ext cx="9144000" cy="50285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pPr>
            <a:r>
              <a:rPr lang="fr-FR" dirty="0" smtClean="0">
                <a:latin typeface="Times New Roman" pitchFamily="18" charset="0"/>
                <a:cs typeface="Times New Roman" pitchFamily="18" charset="0"/>
              </a:rPr>
              <a:t>C'est une chromatographie d'adsorption liquide-solide dans laquelle la phase stationnaire se distingue par son </a:t>
            </a:r>
            <a:r>
              <a:rPr lang="fr-FR" dirty="0" err="1" smtClean="0">
                <a:latin typeface="Times New Roman" pitchFamily="18" charset="0"/>
                <a:cs typeface="Times New Roman" pitchFamily="18" charset="0"/>
              </a:rPr>
              <a:t>apolarité</a:t>
            </a:r>
            <a:r>
              <a:rPr lang="fr-FR" dirty="0" smtClean="0">
                <a:latin typeface="Times New Roman" pitchFamily="18" charset="0"/>
                <a:cs typeface="Times New Roman" pitchFamily="18" charset="0"/>
              </a:rPr>
              <a:t>. Elle est constituée, la plupart du temps, par des silices apolaires greffées. Il existe des greffons apolaires de taille différente, de 2 à 18 atomes de carbone (C2 à C18), donc de polarités différentes. </a:t>
            </a:r>
          </a:p>
          <a:p>
            <a:pPr algn="just">
              <a:lnSpc>
                <a:spcPct val="150000"/>
              </a:lnSpc>
            </a:pP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La phase mobile est polaire et hydrophile. Les séparations sont fondées sur des interactions hydrophobes entre les molécules à séparer et la phase stationnaire.</a:t>
            </a:r>
          </a:p>
          <a:p>
            <a:pPr algn="just">
              <a:lnSpc>
                <a:spcPct val="150000"/>
              </a:lnSpc>
            </a:pPr>
            <a:r>
              <a:rPr lang="fr-FR" dirty="0" smtClean="0">
                <a:latin typeface="Times New Roman" pitchFamily="18" charset="0"/>
                <a:cs typeface="Times New Roman" pitchFamily="18" charset="0"/>
              </a:rPr>
              <a:t>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Ainsi, plus un soluté est apolaire, plus il sera retenu au niveau de la phase solide stationnaire. A l'inverse, plus un soluté est polaire, plus il sera entraîné par la phase mobile liquide.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123bio.net/cours/chromato/images/si2.gif"/>
          <p:cNvPicPr>
            <a:picLocks noChangeAspect="1" noChangeArrowheads="1"/>
          </p:cNvPicPr>
          <p:nvPr/>
        </p:nvPicPr>
        <p:blipFill>
          <a:blip r:embed="rId2"/>
          <a:srcRect/>
          <a:stretch>
            <a:fillRect/>
          </a:stretch>
        </p:blipFill>
        <p:spPr bwMode="auto">
          <a:xfrm>
            <a:off x="1928794" y="0"/>
            <a:ext cx="5286412" cy="3779786"/>
          </a:xfrm>
          <a:prstGeom prst="rect">
            <a:avLst/>
          </a:prstGeom>
          <a:noFill/>
        </p:spPr>
      </p:pic>
      <p:sp>
        <p:nvSpPr>
          <p:cNvPr id="225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2928926" y="3857628"/>
            <a:ext cx="3561873" cy="369332"/>
          </a:xfrm>
          <a:prstGeom prst="rect">
            <a:avLst/>
          </a:prstGeom>
        </p:spPr>
        <p:txBody>
          <a:bodyPr wrap="none">
            <a:spAutoFit/>
          </a:bodyPr>
          <a:lstStyle/>
          <a:p>
            <a:pPr algn="just"/>
            <a:r>
              <a:rPr lang="fr-FR" b="1" dirty="0" smtClean="0">
                <a:latin typeface="Times New Roman" pitchFamily="18" charset="0"/>
                <a:cs typeface="Times New Roman" pitchFamily="18" charset="0"/>
              </a:rPr>
              <a:t>Figure 1 :</a:t>
            </a:r>
            <a:r>
              <a:rPr lang="fr-FR" dirty="0" smtClean="0">
                <a:latin typeface="Times New Roman" pitchFamily="18" charset="0"/>
                <a:cs typeface="Times New Roman" pitchFamily="18" charset="0"/>
              </a:rPr>
              <a:t> Silices apolaires greffées.</a:t>
            </a:r>
            <a:endParaRPr lang="fr-FR" dirty="0">
              <a:latin typeface="Times New Roman" pitchFamily="18" charset="0"/>
              <a:cs typeface="Times New Roman" pitchFamily="18" charset="0"/>
            </a:endParaRPr>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0" y="4286256"/>
            <a:ext cx="9144000" cy="2542363"/>
          </a:xfrm>
          <a:prstGeom prst="rect">
            <a:avLst/>
          </a:prstGeom>
        </p:spPr>
        <p:txBody>
          <a:bodyPr wrap="square">
            <a:spAutoFit/>
          </a:bodyPr>
          <a:lstStyle/>
          <a:p>
            <a:pPr algn="just">
              <a:lnSpc>
                <a:spcPct val="150000"/>
              </a:lnSpc>
            </a:pPr>
            <a:r>
              <a:rPr lang="fr-FR" b="1" dirty="0" smtClean="0">
                <a:latin typeface="Times New Roman" pitchFamily="18" charset="0"/>
                <a:cs typeface="Times New Roman" pitchFamily="18" charset="0"/>
              </a:rPr>
              <a:t>Technologie : </a:t>
            </a:r>
            <a:r>
              <a:rPr lang="fr-FR" dirty="0" smtClean="0">
                <a:latin typeface="Times New Roman" pitchFamily="18" charset="0"/>
                <a:cs typeface="Times New Roman" pitchFamily="18" charset="0"/>
              </a:rPr>
              <a:t>Dans la pratique, cette chromatographie ne s'applique qu'en HPLC, elle porte le nom de RP-HPLC (ou Reverse Phase HPLC, ou HPLC en phase inverse). La RP-HPLC s'applique bien à la séparation de petites molécules apolaires : lipides, acides aminés, peptides.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Notion de paire d'ions :</a:t>
            </a:r>
            <a:r>
              <a:rPr lang="fr-FR" dirty="0" smtClean="0">
                <a:latin typeface="Times New Roman" pitchFamily="18" charset="0"/>
                <a:cs typeface="Times New Roman" pitchFamily="18" charset="0"/>
              </a:rPr>
              <a:t> Les composés ioniques tels que A- ou C+ se séparent mal dans ce type de chromatographie,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32" y="-24"/>
            <a:ext cx="8715436" cy="646331"/>
          </a:xfrm>
          <a:prstGeom prst="rect">
            <a:avLst/>
          </a:prstGeom>
        </p:spPr>
        <p:txBody>
          <a:bodyPr wrap="square">
            <a:spAutoFit/>
          </a:bodyPr>
          <a:lstStyle/>
          <a:p>
            <a:pPr algn="just"/>
            <a:r>
              <a:rPr lang="fr-FR" b="1" dirty="0" smtClean="0">
                <a:latin typeface="Times New Roman" pitchFamily="18" charset="0"/>
                <a:cs typeface="Times New Roman" pitchFamily="18" charset="0"/>
              </a:rPr>
              <a:t>2.1.4 - LA CHROMATOGRAPHIE SUR ECHANGEURS D'IONS :</a:t>
            </a:r>
          </a:p>
          <a:p>
            <a:pPr algn="just"/>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142844" y="428604"/>
            <a:ext cx="878687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fr-FR" b="1" dirty="0" smtClean="0">
                <a:latin typeface="Times New Roman" pitchFamily="18" charset="0"/>
                <a:cs typeface="Times New Roman" pitchFamily="18" charset="0"/>
              </a:rPr>
              <a:t>Principe : </a:t>
            </a:r>
            <a:r>
              <a:rPr lang="fr-FR" dirty="0" smtClean="0">
                <a:latin typeface="Times New Roman" pitchFamily="18" charset="0"/>
                <a:cs typeface="Times New Roman" pitchFamily="18" charset="0"/>
              </a:rPr>
              <a:t>Les échangeurs d'ions sont des macromolécules insolubles portant des groupements </a:t>
            </a:r>
            <a:r>
              <a:rPr lang="fr-FR" dirty="0" err="1" smtClean="0">
                <a:latin typeface="Times New Roman" pitchFamily="18" charset="0"/>
                <a:cs typeface="Times New Roman" pitchFamily="18" charset="0"/>
              </a:rPr>
              <a:t>ionisables</a:t>
            </a:r>
            <a:r>
              <a:rPr lang="fr-FR" dirty="0" smtClean="0">
                <a:latin typeface="Times New Roman" pitchFamily="18" charset="0"/>
                <a:cs typeface="Times New Roman" pitchFamily="18" charset="0"/>
              </a:rPr>
              <a:t>, qui ont la propriété d'échanger de façon réversible certains de leurs ions, au contact d'autres ions provenant d'une solution.</a:t>
            </a:r>
            <a:endParaRPr lang="fr-FR" dirty="0">
              <a:latin typeface="Times New Roman" pitchFamily="18" charset="0"/>
              <a:cs typeface="Times New Roman" pitchFamily="18" charset="0"/>
            </a:endParaRPr>
          </a:p>
        </p:txBody>
      </p:sp>
      <p:sp>
        <p:nvSpPr>
          <p:cNvPr id="2150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142844" y="1500174"/>
            <a:ext cx="8786842" cy="969496"/>
          </a:xfrm>
          <a:prstGeom prst="rect">
            <a:avLst/>
          </a:prstGeom>
        </p:spPr>
        <p:txBody>
          <a:bodyPr wrap="square">
            <a:spAutoFit/>
          </a:bodyPr>
          <a:lstStyle/>
          <a:p>
            <a:pPr algn="just">
              <a:lnSpc>
                <a:spcPct val="150000"/>
              </a:lnSpc>
            </a:pPr>
            <a:r>
              <a:rPr lang="fr-FR" sz="2000" b="1" dirty="0" smtClean="0">
                <a:solidFill>
                  <a:srgbClr val="00B050"/>
                </a:solidFill>
                <a:latin typeface="Times New Roman" pitchFamily="18" charset="0"/>
                <a:cs typeface="Times New Roman" pitchFamily="18" charset="0"/>
              </a:rPr>
              <a:t>Résine cationique :</a:t>
            </a:r>
            <a:r>
              <a:rPr lang="fr-FR" dirty="0" smtClean="0">
                <a:latin typeface="Times New Roman" pitchFamily="18" charset="0"/>
                <a:cs typeface="Times New Roman" pitchFamily="18" charset="0"/>
              </a:rPr>
              <a:t> qui échange réversiblement des cations. Une résine cationique est chargée négativement</a:t>
            </a:r>
            <a:endParaRPr lang="fr-FR" dirty="0">
              <a:latin typeface="Times New Roman" pitchFamily="18" charset="0"/>
              <a:cs typeface="Times New Roman" pitchFamily="18" charset="0"/>
            </a:endParaRPr>
          </a:p>
        </p:txBody>
      </p:sp>
      <p:pic>
        <p:nvPicPr>
          <p:cNvPr id="21508" name="Picture 4"/>
          <p:cNvPicPr>
            <a:picLocks noChangeAspect="1" noChangeArrowheads="1"/>
          </p:cNvPicPr>
          <p:nvPr/>
        </p:nvPicPr>
        <p:blipFill>
          <a:blip r:embed="rId2"/>
          <a:srcRect l="15373" t="40972" r="48389" b="17968"/>
          <a:stretch>
            <a:fillRect/>
          </a:stretch>
        </p:blipFill>
        <p:spPr bwMode="auto">
          <a:xfrm>
            <a:off x="2214546" y="2857496"/>
            <a:ext cx="5357850" cy="3571900"/>
          </a:xfrm>
          <a:prstGeom prst="rect">
            <a:avLst/>
          </a:prstGeom>
          <a:noFill/>
          <a:ln w="9525">
            <a:noFill/>
            <a:miter lim="800000"/>
            <a:headEnd/>
            <a:tailEnd/>
          </a:ln>
          <a:effectLst/>
        </p:spPr>
      </p:pic>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p:nvPr/>
        </p:nvSpPr>
        <p:spPr>
          <a:xfrm>
            <a:off x="1928794" y="6488668"/>
            <a:ext cx="6143668" cy="369332"/>
          </a:xfrm>
          <a:prstGeom prst="rect">
            <a:avLst/>
          </a:prstGeom>
        </p:spPr>
        <p:txBody>
          <a:bodyPr wrap="square">
            <a:spAutoFit/>
          </a:bodyPr>
          <a:lstStyle/>
          <a:p>
            <a:pPr algn="ctr"/>
            <a:r>
              <a:rPr lang="fr-FR" b="1" dirty="0" smtClean="0">
                <a:latin typeface="Times New Roman" pitchFamily="18" charset="0"/>
                <a:cs typeface="Times New Roman" pitchFamily="18" charset="0"/>
              </a:rPr>
              <a:t>Figure 1 :</a:t>
            </a:r>
            <a:r>
              <a:rPr lang="fr-FR" dirty="0" smtClean="0">
                <a:latin typeface="Times New Roman" pitchFamily="18" charset="0"/>
                <a:cs typeface="Times New Roman" pitchFamily="18" charset="0"/>
              </a:rPr>
              <a:t> Résine échangeuse de cations (résine cationique).</a:t>
            </a:r>
            <a:endParaRPr lang="fr-FR" dirty="0">
              <a:latin typeface="Times New Roman" pitchFamily="18" charset="0"/>
              <a:cs typeface="Times New Roman" pitchFamily="18" charset="0"/>
            </a:endParaRPr>
          </a:p>
        </p:txBody>
      </p:sp>
      <p:pic>
        <p:nvPicPr>
          <p:cNvPr id="16" name="Picture 4"/>
          <p:cNvPicPr>
            <a:picLocks noChangeAspect="1" noChangeArrowheads="1"/>
          </p:cNvPicPr>
          <p:nvPr/>
        </p:nvPicPr>
        <p:blipFill>
          <a:blip r:embed="rId2"/>
          <a:srcRect l="17020" t="26367" r="50036" b="69727"/>
          <a:stretch>
            <a:fillRect/>
          </a:stretch>
        </p:blipFill>
        <p:spPr bwMode="auto">
          <a:xfrm>
            <a:off x="1857356" y="2357430"/>
            <a:ext cx="6429420" cy="4286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0" y="142852"/>
            <a:ext cx="9144000" cy="969496"/>
          </a:xfrm>
          <a:prstGeom prst="rect">
            <a:avLst/>
          </a:prstGeom>
        </p:spPr>
        <p:txBody>
          <a:bodyPr wrap="square">
            <a:spAutoFit/>
          </a:bodyPr>
          <a:lstStyle/>
          <a:p>
            <a:pPr algn="just">
              <a:lnSpc>
                <a:spcPct val="150000"/>
              </a:lnSpc>
            </a:pPr>
            <a:r>
              <a:rPr lang="fr-FR" sz="2000" b="1" dirty="0" smtClean="0">
                <a:solidFill>
                  <a:srgbClr val="00B050"/>
                </a:solidFill>
                <a:latin typeface="Times New Roman" pitchFamily="18" charset="0"/>
                <a:cs typeface="Times New Roman" pitchFamily="18" charset="0"/>
              </a:rPr>
              <a:t>Résines anioniques :</a:t>
            </a:r>
            <a:r>
              <a:rPr lang="fr-FR" sz="2000" dirty="0" smtClean="0">
                <a:solidFill>
                  <a:srgbClr val="00B050"/>
                </a:solidFill>
                <a:latin typeface="Times New Roman" pitchFamily="18" charset="0"/>
                <a:cs typeface="Times New Roman" pitchFamily="18" charset="0"/>
              </a:rPr>
              <a:t> </a:t>
            </a:r>
            <a:r>
              <a:rPr lang="fr-FR" dirty="0" smtClean="0">
                <a:latin typeface="Times New Roman" pitchFamily="18" charset="0"/>
                <a:cs typeface="Times New Roman" pitchFamily="18" charset="0"/>
              </a:rPr>
              <a:t>qui échange réversiblement des anions. Une résine anionique est chargée positivement.</a:t>
            </a:r>
            <a:endParaRPr lang="fr-FR" dirty="0">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2"/>
          <a:srcRect l="15373" t="42969" r="49488" b="15039"/>
          <a:stretch>
            <a:fillRect/>
          </a:stretch>
        </p:blipFill>
        <p:spPr bwMode="auto">
          <a:xfrm>
            <a:off x="1714480" y="1714488"/>
            <a:ext cx="5954274" cy="4000528"/>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l="17569" t="28321" r="50860" b="67407"/>
          <a:stretch>
            <a:fillRect/>
          </a:stretch>
        </p:blipFill>
        <p:spPr bwMode="auto">
          <a:xfrm>
            <a:off x="1500166" y="857232"/>
            <a:ext cx="6572296" cy="500066"/>
          </a:xfrm>
          <a:prstGeom prst="rect">
            <a:avLst/>
          </a:prstGeom>
          <a:noFill/>
          <a:ln w="9525">
            <a:noFill/>
            <a:miter lim="800000"/>
            <a:headEnd/>
            <a:tailEnd/>
          </a:ln>
          <a:effectLst/>
        </p:spPr>
      </p:pic>
      <p:sp>
        <p:nvSpPr>
          <p:cNvPr id="2048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1714480" y="6072206"/>
            <a:ext cx="6215106" cy="369332"/>
          </a:xfrm>
          <a:prstGeom prst="rect">
            <a:avLst/>
          </a:prstGeom>
        </p:spPr>
        <p:txBody>
          <a:bodyPr wrap="square">
            <a:spAutoFit/>
          </a:bodyPr>
          <a:lstStyle/>
          <a:p>
            <a:pPr algn="just"/>
            <a:r>
              <a:rPr lang="fr-FR" b="1" dirty="0" smtClean="0">
                <a:latin typeface="Times New Roman" pitchFamily="18" charset="0"/>
                <a:cs typeface="Times New Roman" pitchFamily="18" charset="0"/>
              </a:rPr>
              <a:t>Figure 2 :</a:t>
            </a:r>
            <a:r>
              <a:rPr lang="fr-FR" dirty="0" smtClean="0">
                <a:latin typeface="Times New Roman" pitchFamily="18" charset="0"/>
                <a:cs typeface="Times New Roman" pitchFamily="18" charset="0"/>
              </a:rPr>
              <a:t> Résine échangeuse d'anions (résine anionique).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142844" y="1643050"/>
            <a:ext cx="8786874" cy="3831818"/>
          </a:xfrm>
          <a:prstGeom prst="rect">
            <a:avLst/>
          </a:prstGeom>
        </p:spPr>
        <p:txBody>
          <a:bodyPr wrap="square">
            <a:spAutoFit/>
          </a:bodyPr>
          <a:lstStyle/>
          <a:p>
            <a:pPr algn="just">
              <a:lnSpc>
                <a:spcPct val="150000"/>
              </a:lnSpc>
            </a:pPr>
            <a:r>
              <a:rPr lang="fr-FR" b="1" dirty="0" smtClean="0">
                <a:solidFill>
                  <a:srgbClr val="FF0000"/>
                </a:solidFill>
                <a:latin typeface="Times New Roman" pitchFamily="18" charset="0"/>
                <a:cs typeface="Times New Roman" pitchFamily="18" charset="0"/>
              </a:rPr>
              <a:t>Technologie :</a:t>
            </a:r>
            <a:r>
              <a:rPr lang="fr-FR" dirty="0" smtClean="0">
                <a:latin typeface="Times New Roman" pitchFamily="18" charset="0"/>
                <a:cs typeface="Times New Roman" pitchFamily="18" charset="0"/>
              </a:rPr>
              <a:t> La chromatographie par échange d'ions se pratique le plus souvent sur colonne, mais la méthode peut être transposée sur couche mince. Du papier échangeur d'ions est également commercialisé . Enfin l'échange d'ions peut être réalisé en batch : la résine est mise en présence de la solution et agitée mécaniquement.</a:t>
            </a:r>
          </a:p>
          <a:p>
            <a:pPr algn="just">
              <a:lnSpc>
                <a:spcPct val="150000"/>
              </a:lnSpc>
            </a:pPr>
            <a:r>
              <a:rPr lang="fr-FR" dirty="0" smtClean="0">
                <a:latin typeface="Times New Roman" pitchFamily="18" charset="0"/>
                <a:cs typeface="Times New Roman" pitchFamily="18" charset="0"/>
              </a:rPr>
              <a:t>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dirty="0" smtClean="0">
                <a:solidFill>
                  <a:srgbClr val="FF0000"/>
                </a:solidFill>
                <a:latin typeface="Times New Roman" pitchFamily="18" charset="0"/>
                <a:cs typeface="Times New Roman" pitchFamily="18" charset="0"/>
              </a:rPr>
              <a:t>Propriétés des échangeurs d'ions </a:t>
            </a:r>
            <a:r>
              <a:rPr lang="fr-FR" b="1"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Le support peut être minéral, mais il est le plus souvent organique (résine de copolymérisation, polyosides : </a:t>
            </a:r>
            <a:r>
              <a:rPr lang="fr-FR" dirty="0" err="1" smtClean="0">
                <a:latin typeface="Times New Roman" pitchFamily="18" charset="0"/>
                <a:cs typeface="Times New Roman" pitchFamily="18" charset="0"/>
              </a:rPr>
              <a:t>dextrans</a:t>
            </a:r>
            <a:r>
              <a:rPr lang="fr-FR" dirty="0" smtClean="0">
                <a:latin typeface="Times New Roman" pitchFamily="18" charset="0"/>
                <a:cs typeface="Times New Roman" pitchFamily="18" charset="0"/>
              </a:rPr>
              <a:t> ou celluloses). Les groupements fonctionnels chargés des résines sont fixés par covalence sur le support.</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0" y="285728"/>
            <a:ext cx="9144000" cy="1754326"/>
          </a:xfrm>
          <a:prstGeom prst="rect">
            <a:avLst/>
          </a:prstGeom>
        </p:spPr>
        <p:txBody>
          <a:bodyPr wrap="square">
            <a:spAutoFit/>
          </a:bodyPr>
          <a:lstStyle/>
          <a:p>
            <a:pPr algn="just">
              <a:buFont typeface="Arial"/>
              <a:buChar char="•"/>
            </a:pPr>
            <a:r>
              <a:rPr lang="fr-FR" b="1" dirty="0" smtClean="0">
                <a:solidFill>
                  <a:srgbClr val="FF0000"/>
                </a:solidFill>
                <a:latin typeface="Times New Roman" pitchFamily="18" charset="0"/>
                <a:cs typeface="Times New Roman" pitchFamily="18" charset="0"/>
              </a:rPr>
              <a:t>Les groupements fonctionnels des résines cationiques (résines classées d'après leurs aptitudes à l'ionisation) :</a:t>
            </a:r>
          </a:p>
          <a:p>
            <a:pPr algn="just"/>
            <a:r>
              <a:rPr lang="fr-FR" dirty="0" smtClean="0">
                <a:solidFill>
                  <a:schemeClr val="accent3">
                    <a:lumMod val="50000"/>
                  </a:schemeClr>
                </a:solidFill>
                <a:latin typeface="Times New Roman" pitchFamily="18" charset="0"/>
                <a:cs typeface="Times New Roman" pitchFamily="18" charset="0"/>
              </a:rPr>
              <a:t> </a:t>
            </a:r>
            <a:br>
              <a:rPr lang="fr-FR" dirty="0" smtClean="0">
                <a:solidFill>
                  <a:schemeClr val="accent3">
                    <a:lumMod val="50000"/>
                  </a:schemeClr>
                </a:solidFill>
                <a:latin typeface="Times New Roman" pitchFamily="18" charset="0"/>
                <a:cs typeface="Times New Roman" pitchFamily="18" charset="0"/>
              </a:rPr>
            </a:br>
            <a:r>
              <a:rPr lang="fr-FR" dirty="0" smtClean="0">
                <a:solidFill>
                  <a:schemeClr val="accent3">
                    <a:lumMod val="50000"/>
                  </a:schemeClr>
                </a:solidFill>
                <a:latin typeface="Times New Roman" pitchFamily="18" charset="0"/>
                <a:cs typeface="Times New Roman" pitchFamily="18" charset="0"/>
              </a:rPr>
              <a:t/>
            </a:r>
            <a:br>
              <a:rPr lang="fr-FR" dirty="0" smtClean="0">
                <a:solidFill>
                  <a:schemeClr val="accent3">
                    <a:lumMod val="50000"/>
                  </a:schemeClr>
                </a:solidFill>
                <a:latin typeface="Times New Roman" pitchFamily="18" charset="0"/>
                <a:cs typeface="Times New Roman" pitchFamily="18" charset="0"/>
              </a:rPr>
            </a:br>
            <a:r>
              <a:rPr lang="fr-FR" b="1" dirty="0" smtClean="0">
                <a:solidFill>
                  <a:schemeClr val="accent3">
                    <a:lumMod val="50000"/>
                  </a:schemeClr>
                </a:solidFill>
                <a:latin typeface="Times New Roman" pitchFamily="18" charset="0"/>
                <a:cs typeface="Times New Roman" pitchFamily="18" charset="0"/>
              </a:rPr>
              <a:t>Résines cationiques fortes :</a:t>
            </a:r>
            <a:endParaRPr lang="fr-FR" dirty="0" smtClean="0">
              <a:solidFill>
                <a:schemeClr val="accent3">
                  <a:lumMod val="50000"/>
                </a:schemeClr>
              </a:solidFill>
              <a:latin typeface="Times New Roman" pitchFamily="18" charset="0"/>
              <a:cs typeface="Times New Roman" pitchFamily="18" charset="0"/>
            </a:endParaRPr>
          </a:p>
          <a:p>
            <a:pPr marL="742950" lvl="1" indent="-285750" algn="just">
              <a:buFont typeface="Arial"/>
              <a:buChar char="•"/>
            </a:pPr>
            <a:r>
              <a:rPr lang="fr-FR" dirty="0" smtClean="0">
                <a:latin typeface="Times New Roman" pitchFamily="18" charset="0"/>
                <a:cs typeface="Times New Roman" pitchFamily="18" charset="0"/>
              </a:rPr>
              <a:t>sulfoniques (très fortement ionisées, quel que soit le pH) : </a:t>
            </a:r>
            <a:endParaRPr lang="fr-FR" dirty="0">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2">
            <a:lum bright="-20000" contrast="40000"/>
          </a:blip>
          <a:srcRect l="14275" t="30274" r="40153" b="60535"/>
          <a:stretch>
            <a:fillRect/>
          </a:stretch>
        </p:blipFill>
        <p:spPr bwMode="auto">
          <a:xfrm>
            <a:off x="0" y="2500306"/>
            <a:ext cx="9144000" cy="1143008"/>
          </a:xfrm>
          <a:prstGeom prst="rect">
            <a:avLst/>
          </a:prstGeom>
          <a:noFill/>
          <a:ln w="9525">
            <a:noFill/>
            <a:miter lim="800000"/>
            <a:headEnd/>
            <a:tailEnd/>
          </a:ln>
          <a:effectLst/>
        </p:spPr>
      </p:pic>
      <p:sp>
        <p:nvSpPr>
          <p:cNvPr id="184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0" y="4000504"/>
            <a:ext cx="7358082" cy="646331"/>
          </a:xfrm>
          <a:prstGeom prst="rect">
            <a:avLst/>
          </a:prstGeom>
        </p:spPr>
        <p:txBody>
          <a:bodyPr wrap="square">
            <a:spAutoFit/>
          </a:bodyPr>
          <a:lstStyle/>
          <a:p>
            <a:pPr algn="just">
              <a:buFont typeface="Arial"/>
              <a:buChar char="•"/>
            </a:pPr>
            <a:r>
              <a:rPr lang="fr-FR" b="1" dirty="0" smtClean="0">
                <a:solidFill>
                  <a:schemeClr val="accent3">
                    <a:lumMod val="50000"/>
                  </a:schemeClr>
                </a:solidFill>
                <a:latin typeface="Times New Roman" pitchFamily="18" charset="0"/>
                <a:cs typeface="Times New Roman" pitchFamily="18" charset="0"/>
              </a:rPr>
              <a:t>Résines cationiques intermédiaire :</a:t>
            </a:r>
          </a:p>
          <a:p>
            <a:pPr marL="742950" lvl="1" indent="-285750" algn="just">
              <a:buFont typeface="Arial"/>
              <a:buChar char="•"/>
            </a:pPr>
            <a:r>
              <a:rPr lang="fr-FR" dirty="0" smtClean="0">
                <a:latin typeface="Times New Roman" pitchFamily="18" charset="0"/>
                <a:cs typeface="Times New Roman" pitchFamily="18" charset="0"/>
              </a:rPr>
              <a:t>à groupement </a:t>
            </a:r>
            <a:r>
              <a:rPr lang="fr-FR" dirty="0" err="1" smtClean="0">
                <a:latin typeface="Times New Roman" pitchFamily="18" charset="0"/>
                <a:cs typeface="Times New Roman" pitchFamily="18" charset="0"/>
              </a:rPr>
              <a:t>phospho</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pic>
        <p:nvPicPr>
          <p:cNvPr id="18436" name="Picture 4"/>
          <p:cNvPicPr>
            <a:picLocks noChangeAspect="1" noChangeArrowheads="1"/>
          </p:cNvPicPr>
          <p:nvPr/>
        </p:nvPicPr>
        <p:blipFill>
          <a:blip r:embed="rId3">
            <a:lum bright="-20000" contrast="40000"/>
          </a:blip>
          <a:srcRect l="17726" t="52930" r="43360" b="43722"/>
          <a:stretch>
            <a:fillRect/>
          </a:stretch>
        </p:blipFill>
        <p:spPr bwMode="auto">
          <a:xfrm>
            <a:off x="71406" y="5214950"/>
            <a:ext cx="9001188" cy="5000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142844" y="214290"/>
            <a:ext cx="8358246" cy="646331"/>
          </a:xfrm>
          <a:prstGeom prst="rect">
            <a:avLst/>
          </a:prstGeom>
        </p:spPr>
        <p:txBody>
          <a:bodyPr wrap="square">
            <a:spAutoFit/>
          </a:bodyPr>
          <a:lstStyle/>
          <a:p>
            <a:pPr algn="just">
              <a:buFont typeface="Arial"/>
              <a:buChar char="•"/>
              <a:defRPr/>
            </a:pPr>
            <a:r>
              <a:rPr lang="fr-FR" b="1" dirty="0" smtClean="0">
                <a:solidFill>
                  <a:schemeClr val="accent3">
                    <a:lumMod val="50000"/>
                  </a:schemeClr>
                </a:solidFill>
                <a:latin typeface="Times New Roman" pitchFamily="18" charset="0"/>
                <a:cs typeface="Times New Roman" pitchFamily="18" charset="0"/>
              </a:rPr>
              <a:t>Résines cationiques faibles :</a:t>
            </a:r>
          </a:p>
          <a:p>
            <a:pPr marL="742950" lvl="1" indent="-285750" algn="just">
              <a:buFont typeface="Arial"/>
              <a:buChar char="•"/>
            </a:pPr>
            <a:r>
              <a:rPr lang="fr-FR" dirty="0" smtClean="0">
                <a:latin typeface="Times New Roman" pitchFamily="18" charset="0"/>
                <a:cs typeface="Times New Roman" pitchFamily="18" charset="0"/>
              </a:rPr>
              <a:t>carboxyliques (non ionisées en milieu fortement acide) :</a:t>
            </a:r>
          </a:p>
        </p:txBody>
      </p:sp>
      <p:pic>
        <p:nvPicPr>
          <p:cNvPr id="17410" name="Picture 2"/>
          <p:cNvPicPr>
            <a:picLocks noChangeAspect="1" noChangeArrowheads="1"/>
          </p:cNvPicPr>
          <p:nvPr/>
        </p:nvPicPr>
        <p:blipFill>
          <a:blip r:embed="rId2">
            <a:lum bright="-20000" contrast="40000"/>
          </a:blip>
          <a:srcRect l="15373" t="72266" r="40703" b="24804"/>
          <a:stretch>
            <a:fillRect/>
          </a:stretch>
        </p:blipFill>
        <p:spPr bwMode="auto">
          <a:xfrm>
            <a:off x="71406" y="1285860"/>
            <a:ext cx="8915462" cy="357190"/>
          </a:xfrm>
          <a:prstGeom prst="rect">
            <a:avLst/>
          </a:prstGeom>
          <a:noFill/>
          <a:ln w="9525">
            <a:noFill/>
            <a:miter lim="800000"/>
            <a:headEnd/>
            <a:tailEnd/>
          </a:ln>
          <a:effectLst/>
        </p:spPr>
      </p:pic>
      <p:sp>
        <p:nvSpPr>
          <p:cNvPr id="1741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714348" y="2285992"/>
            <a:ext cx="3808928" cy="369332"/>
          </a:xfrm>
          <a:prstGeom prst="rect">
            <a:avLst/>
          </a:prstGeom>
        </p:spPr>
        <p:txBody>
          <a:bodyPr wrap="none">
            <a:spAutoFit/>
          </a:bodyPr>
          <a:lstStyle/>
          <a:p>
            <a:pPr marL="742950" lvl="1" indent="-285750" algn="just">
              <a:buFont typeface="Arial"/>
              <a:buChar char="•"/>
            </a:pPr>
            <a:r>
              <a:rPr lang="fr-FR" dirty="0" smtClean="0">
                <a:latin typeface="Times New Roman" pitchFamily="18" charset="0"/>
                <a:cs typeface="Times New Roman" pitchFamily="18" charset="0"/>
              </a:rPr>
              <a:t>à groupement </a:t>
            </a:r>
            <a:r>
              <a:rPr lang="fr-FR" dirty="0" err="1" smtClean="0">
                <a:latin typeface="Times New Roman" pitchFamily="18" charset="0"/>
                <a:cs typeface="Times New Roman" pitchFamily="18" charset="0"/>
              </a:rPr>
              <a:t>carboxyméthyl</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pic>
        <p:nvPicPr>
          <p:cNvPr id="17412" name="Picture 4"/>
          <p:cNvPicPr>
            <a:picLocks noChangeAspect="1" noChangeArrowheads="1"/>
          </p:cNvPicPr>
          <p:nvPr/>
        </p:nvPicPr>
        <p:blipFill>
          <a:blip r:embed="rId3">
            <a:lum bright="-20000" contrast="40000"/>
          </a:blip>
          <a:srcRect l="14861" t="47070" r="40666" b="49024"/>
          <a:stretch>
            <a:fillRect/>
          </a:stretch>
        </p:blipFill>
        <p:spPr bwMode="auto">
          <a:xfrm>
            <a:off x="142844" y="3071810"/>
            <a:ext cx="8679670" cy="428628"/>
          </a:xfrm>
          <a:prstGeom prst="rect">
            <a:avLst/>
          </a:prstGeom>
          <a:noFill/>
          <a:ln w="9525">
            <a:noFill/>
            <a:miter lim="800000"/>
            <a:headEnd/>
            <a:tailEnd/>
          </a:ln>
          <a:effectLst/>
        </p:spPr>
      </p:pic>
      <p:sp>
        <p:nvSpPr>
          <p:cNvPr id="174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0" y="3929066"/>
            <a:ext cx="7572396" cy="646331"/>
          </a:xfrm>
          <a:prstGeom prst="rect">
            <a:avLst/>
          </a:prstGeom>
        </p:spPr>
        <p:txBody>
          <a:bodyPr wrap="square">
            <a:spAutoFit/>
          </a:bodyPr>
          <a:lstStyle/>
          <a:p>
            <a:pPr algn="just">
              <a:buFont typeface="Arial"/>
              <a:buChar char="•"/>
            </a:pPr>
            <a:r>
              <a:rPr lang="fr-FR" b="1" dirty="0" smtClean="0">
                <a:solidFill>
                  <a:schemeClr val="accent3">
                    <a:lumMod val="50000"/>
                  </a:schemeClr>
                </a:solidFill>
                <a:latin typeface="Times New Roman" pitchFamily="18" charset="0"/>
                <a:cs typeface="Times New Roman" pitchFamily="18" charset="0"/>
              </a:rPr>
              <a:t>Résines cationiques très faibles :</a:t>
            </a:r>
          </a:p>
          <a:p>
            <a:pPr marL="742950" lvl="1" indent="-285750" algn="just">
              <a:buFont typeface="Arial"/>
              <a:buChar char="•"/>
            </a:pPr>
            <a:r>
              <a:rPr lang="fr-FR" dirty="0" smtClean="0">
                <a:latin typeface="Times New Roman" pitchFamily="18" charset="0"/>
                <a:cs typeface="Times New Roman" pitchFamily="18" charset="0"/>
              </a:rPr>
              <a:t>phénoliques (uniquement ionisées en milieu alcalin) : </a:t>
            </a:r>
            <a:endParaRPr lang="fr-FR" dirty="0">
              <a:latin typeface="Times New Roman" pitchFamily="18" charset="0"/>
              <a:cs typeface="Times New Roman" pitchFamily="18" charset="0"/>
            </a:endParaRPr>
          </a:p>
        </p:txBody>
      </p:sp>
      <p:pic>
        <p:nvPicPr>
          <p:cNvPr id="17414" name="Picture 6"/>
          <p:cNvPicPr>
            <a:picLocks noChangeAspect="1" noChangeArrowheads="1"/>
          </p:cNvPicPr>
          <p:nvPr/>
        </p:nvPicPr>
        <p:blipFill>
          <a:blip r:embed="rId4">
            <a:lum bright="-20000" contrast="40000"/>
          </a:blip>
          <a:srcRect l="19217" t="64453" r="46742" b="32617"/>
          <a:stretch>
            <a:fillRect/>
          </a:stretch>
        </p:blipFill>
        <p:spPr bwMode="auto">
          <a:xfrm>
            <a:off x="142844" y="5072074"/>
            <a:ext cx="8858312" cy="3571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214282" y="1720840"/>
            <a:ext cx="8715436" cy="3000821"/>
          </a:xfrm>
          <a:prstGeom prst="rect">
            <a:avLst/>
          </a:prstGeom>
        </p:spPr>
        <p:txBody>
          <a:bodyPr wrap="square">
            <a:spAutoFit/>
          </a:bodyPr>
          <a:lstStyle/>
          <a:p>
            <a:pPr algn="just">
              <a:lnSpc>
                <a:spcPct val="150000"/>
              </a:lnSpc>
            </a:pPr>
            <a:r>
              <a:rPr lang="fr-FR" b="1" dirty="0" smtClean="0">
                <a:latin typeface="Times New Roman" pitchFamily="18" charset="0"/>
                <a:cs typeface="Times New Roman" pitchFamily="18" charset="0"/>
              </a:rPr>
              <a:t>1 - DEFINITION :</a:t>
            </a:r>
          </a:p>
          <a:p>
            <a:pPr algn="just">
              <a:lnSpc>
                <a:spcPct val="150000"/>
              </a:lnSpc>
            </a:pP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La chromatographie, méthode d'analyse physico-chimique, sépare les constituants d'un mélange (les solutés) par entraînement au moyen d'une </a:t>
            </a:r>
            <a:r>
              <a:rPr lang="fr-FR" b="1" dirty="0" smtClean="0">
                <a:latin typeface="Times New Roman" pitchFamily="18" charset="0"/>
                <a:cs typeface="Times New Roman" pitchFamily="18" charset="0"/>
              </a:rPr>
              <a:t>phase mobile</a:t>
            </a:r>
            <a:r>
              <a:rPr lang="fr-FR" dirty="0" smtClean="0">
                <a:latin typeface="Times New Roman" pitchFamily="18" charset="0"/>
                <a:cs typeface="Times New Roman" pitchFamily="18" charset="0"/>
              </a:rPr>
              <a:t> (liquide ou gaz) le long d'une </a:t>
            </a:r>
            <a:r>
              <a:rPr lang="fr-FR" b="1" dirty="0" smtClean="0">
                <a:latin typeface="Times New Roman" pitchFamily="18" charset="0"/>
                <a:cs typeface="Times New Roman" pitchFamily="18" charset="0"/>
              </a:rPr>
              <a:t>phase stationnaire</a:t>
            </a:r>
            <a:r>
              <a:rPr lang="fr-FR" dirty="0" smtClean="0">
                <a:latin typeface="Times New Roman" pitchFamily="18" charset="0"/>
                <a:cs typeface="Times New Roman" pitchFamily="18" charset="0"/>
              </a:rPr>
              <a:t> (solide ou liquide fixé), grâce à la (ré)partition sélective des solutés entre ces deux phases. Chaque soluté est donc soumis à une force de rétention (exercée par la phase stationnaire) et une force de mobilité (due à la phase mobile). </a:t>
            </a:r>
            <a:endParaRPr lang="fr-FR"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0" y="571480"/>
            <a:ext cx="9144000" cy="5909310"/>
          </a:xfrm>
          <a:prstGeom prst="rect">
            <a:avLst/>
          </a:prstGeom>
        </p:spPr>
        <p:txBody>
          <a:bodyPr wrap="square">
            <a:spAutoFit/>
          </a:bodyPr>
          <a:lstStyle/>
          <a:p>
            <a:pPr algn="just">
              <a:buFont typeface="Arial"/>
              <a:buChar char="•"/>
            </a:pPr>
            <a:r>
              <a:rPr lang="fr-FR" b="1" dirty="0" smtClean="0">
                <a:solidFill>
                  <a:srgbClr val="FF0000"/>
                </a:solidFill>
                <a:latin typeface="Times New Roman" pitchFamily="18" charset="0"/>
                <a:cs typeface="Times New Roman" pitchFamily="18" charset="0"/>
              </a:rPr>
              <a:t>Les Groupements fonctionnels des résines anioniques :</a:t>
            </a:r>
          </a:p>
          <a:p>
            <a:pPr algn="just"/>
            <a:r>
              <a:rPr lang="fr-FR" dirty="0" smtClean="0">
                <a:solidFill>
                  <a:schemeClr val="accent3">
                    <a:lumMod val="50000"/>
                  </a:schemeClr>
                </a:solidFill>
                <a:latin typeface="Times New Roman" pitchFamily="18" charset="0"/>
                <a:cs typeface="Times New Roman" pitchFamily="18" charset="0"/>
              </a:rPr>
              <a:t/>
            </a:r>
            <a:br>
              <a:rPr lang="fr-FR" dirty="0" smtClean="0">
                <a:solidFill>
                  <a:schemeClr val="accent3">
                    <a:lumMod val="50000"/>
                  </a:schemeClr>
                </a:solidFill>
                <a:latin typeface="Times New Roman" pitchFamily="18" charset="0"/>
                <a:cs typeface="Times New Roman" pitchFamily="18" charset="0"/>
              </a:rPr>
            </a:br>
            <a:r>
              <a:rPr lang="fr-FR" dirty="0" smtClean="0">
                <a:solidFill>
                  <a:schemeClr val="accent3">
                    <a:lumMod val="50000"/>
                  </a:schemeClr>
                </a:solidFill>
                <a:latin typeface="Times New Roman" pitchFamily="18" charset="0"/>
                <a:cs typeface="Times New Roman" pitchFamily="18" charset="0"/>
              </a:rPr>
              <a:t/>
            </a:r>
            <a:br>
              <a:rPr lang="fr-FR" dirty="0" smtClean="0">
                <a:solidFill>
                  <a:schemeClr val="accent3">
                    <a:lumMod val="50000"/>
                  </a:schemeClr>
                </a:solidFill>
                <a:latin typeface="Times New Roman" pitchFamily="18" charset="0"/>
                <a:cs typeface="Times New Roman" pitchFamily="18" charset="0"/>
              </a:rPr>
            </a:br>
            <a:r>
              <a:rPr lang="fr-FR" b="1" dirty="0" smtClean="0">
                <a:solidFill>
                  <a:schemeClr val="accent3">
                    <a:lumMod val="50000"/>
                  </a:schemeClr>
                </a:solidFill>
                <a:latin typeface="Times New Roman" pitchFamily="18" charset="0"/>
                <a:cs typeface="Times New Roman" pitchFamily="18" charset="0"/>
              </a:rPr>
              <a:t>Résines anioniques fortes :</a:t>
            </a:r>
            <a:endParaRPr lang="fr-FR" dirty="0" smtClean="0">
              <a:solidFill>
                <a:schemeClr val="accent3">
                  <a:lumMod val="50000"/>
                </a:schemeClr>
              </a:solidFill>
              <a:latin typeface="Times New Roman" pitchFamily="18" charset="0"/>
              <a:cs typeface="Times New Roman" pitchFamily="18" charset="0"/>
            </a:endParaRPr>
          </a:p>
          <a:p>
            <a:pPr marL="742950" lvl="1" indent="-285750" algn="just">
              <a:buFont typeface="Arial"/>
              <a:buChar char="•"/>
            </a:pPr>
            <a:r>
              <a:rPr lang="fr-FR" dirty="0" smtClean="0">
                <a:latin typeface="Times New Roman" pitchFamily="18" charset="0"/>
                <a:cs typeface="Times New Roman" pitchFamily="18" charset="0"/>
              </a:rPr>
              <a:t>résines à groupements aminés quaternaires.</a:t>
            </a:r>
          </a:p>
          <a:p>
            <a:pPr marL="742950" lvl="1" indent="-285750" algn="just">
              <a:buFont typeface="Arial"/>
              <a:buChar char="•"/>
            </a:pPr>
            <a:r>
              <a:rPr lang="fr-FR" dirty="0" smtClean="0">
                <a:latin typeface="Times New Roman" pitchFamily="18" charset="0"/>
                <a:cs typeface="Times New Roman" pitchFamily="18" charset="0"/>
              </a:rPr>
              <a:t>résines à groupements aminés tertiaires.</a:t>
            </a:r>
          </a:p>
          <a:p>
            <a:pPr marL="742950" lvl="1" indent="-285750" algn="just"/>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dirty="0" smtClean="0">
              <a:latin typeface="Times New Roman" pitchFamily="18" charset="0"/>
              <a:cs typeface="Times New Roman" pitchFamily="18" charset="0"/>
            </a:endParaRPr>
          </a:p>
          <a:p>
            <a:pPr algn="just">
              <a:buFont typeface="Arial"/>
              <a:buChar char="•"/>
            </a:pPr>
            <a:r>
              <a:rPr lang="fr-FR" b="1" dirty="0" smtClean="0">
                <a:solidFill>
                  <a:schemeClr val="accent3">
                    <a:lumMod val="50000"/>
                  </a:schemeClr>
                </a:solidFill>
                <a:latin typeface="Times New Roman" pitchFamily="18" charset="0"/>
                <a:cs typeface="Times New Roman" pitchFamily="18" charset="0"/>
              </a:rPr>
              <a:t>Résines anioniques faibles :</a:t>
            </a:r>
            <a:endParaRPr lang="fr-FR" dirty="0" smtClean="0">
              <a:solidFill>
                <a:schemeClr val="accent3">
                  <a:lumMod val="50000"/>
                </a:schemeClr>
              </a:solidFill>
              <a:latin typeface="Times New Roman" pitchFamily="18" charset="0"/>
              <a:cs typeface="Times New Roman" pitchFamily="18" charset="0"/>
            </a:endParaRPr>
          </a:p>
          <a:p>
            <a:pPr marL="742950" lvl="1" indent="-285750" algn="just">
              <a:buFont typeface="Arial"/>
              <a:buChar char="•"/>
            </a:pPr>
            <a:r>
              <a:rPr lang="fr-FR" dirty="0" smtClean="0">
                <a:latin typeface="Times New Roman" pitchFamily="18" charset="0"/>
                <a:cs typeface="Times New Roman" pitchFamily="18" charset="0"/>
              </a:rPr>
              <a:t>résines à groupements aminés secondaires et primaires.</a:t>
            </a:r>
          </a:p>
          <a:p>
            <a:pPr marL="742950" lvl="1" indent="-285750" algn="just"/>
            <a:endParaRPr lang="fr-FR" dirty="0" smtClean="0">
              <a:latin typeface="Times New Roman" pitchFamily="18" charset="0"/>
              <a:cs typeface="Times New Roman" pitchFamily="18" charset="0"/>
            </a:endParaRPr>
          </a:p>
          <a:p>
            <a:pPr marL="742950" lvl="1" indent="-285750" algn="just"/>
            <a:endParaRPr lang="fr-FR" dirty="0" smtClean="0">
              <a:latin typeface="Times New Roman" pitchFamily="18" charset="0"/>
              <a:cs typeface="Times New Roman" pitchFamily="18" charset="0"/>
            </a:endParaRPr>
          </a:p>
          <a:p>
            <a:pPr algn="just">
              <a:buFont typeface="Wingdings" pitchFamily="2" charset="2"/>
              <a:buChar char="Ø"/>
            </a:pPr>
            <a:r>
              <a:rPr lang="fr-FR" b="1" dirty="0" smtClean="0">
                <a:solidFill>
                  <a:srgbClr val="FF0000"/>
                </a:solidFill>
                <a:latin typeface="Times New Roman" pitchFamily="18" charset="0"/>
                <a:cs typeface="Times New Roman" pitchFamily="18" charset="0"/>
              </a:rPr>
              <a:t> Capacité de rétention d'un échangeur d'ions :</a:t>
            </a:r>
            <a:r>
              <a:rPr lang="fr-FR" dirty="0" smtClean="0">
                <a:solidFill>
                  <a:srgbClr val="FF0000"/>
                </a:solidFill>
                <a:latin typeface="Times New Roman" pitchFamily="18" charset="0"/>
                <a:cs typeface="Times New Roman" pitchFamily="18" charset="0"/>
              </a:rPr>
              <a:t> </a:t>
            </a:r>
          </a:p>
          <a:p>
            <a:pPr algn="just"/>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C'est le nombre de </a:t>
            </a:r>
            <a:r>
              <a:rPr lang="fr-FR" dirty="0" err="1" smtClean="0">
                <a:latin typeface="Times New Roman" pitchFamily="18" charset="0"/>
                <a:cs typeface="Times New Roman" pitchFamily="18" charset="0"/>
              </a:rPr>
              <a:t>millimoles</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mmol</a:t>
            </a:r>
            <a:r>
              <a:rPr lang="fr-FR" dirty="0" smtClean="0">
                <a:latin typeface="Times New Roman" pitchFamily="18" charset="0"/>
                <a:cs typeface="Times New Roman" pitchFamily="18" charset="0"/>
              </a:rPr>
              <a:t>) d'ions que la résine peut échanger par unité de masse. On l'exprime par gramme de résine sèche (ou moins souvent par unité de volume : par ml de résine humide). </a:t>
            </a:r>
          </a:p>
          <a:p>
            <a:pPr algn="just"/>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dirty="0" smtClean="0">
                <a:solidFill>
                  <a:schemeClr val="accent2">
                    <a:lumMod val="75000"/>
                  </a:schemeClr>
                </a:solidFill>
                <a:latin typeface="Times New Roman" pitchFamily="18" charset="0"/>
                <a:cs typeface="Times New Roman" pitchFamily="18" charset="0"/>
              </a:rPr>
              <a:t>Elution :</a:t>
            </a:r>
            <a:r>
              <a:rPr lang="fr-FR" dirty="0" smtClean="0">
                <a:solidFill>
                  <a:schemeClr val="accent2">
                    <a:lumMod val="75000"/>
                  </a:schemeClr>
                </a:solidFill>
                <a:latin typeface="Times New Roman" pitchFamily="18" charset="0"/>
                <a:cs typeface="Times New Roman" pitchFamily="18" charset="0"/>
              </a:rPr>
              <a:t> </a:t>
            </a:r>
            <a:r>
              <a:rPr lang="fr-FR" dirty="0" smtClean="0">
                <a:latin typeface="Times New Roman" pitchFamily="18" charset="0"/>
                <a:cs typeface="Times New Roman" pitchFamily="18" charset="0"/>
              </a:rPr>
              <a:t>L'élution consiste à déplacer l'ion fixé par un autre, de densité de chargé et de concentration plus élevée on utilise de petits ions fortement chargés : Cl</a:t>
            </a:r>
            <a:r>
              <a:rPr lang="fr-FR" baseline="30000"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HO</a:t>
            </a:r>
            <a:r>
              <a:rPr lang="fr-FR" baseline="30000"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Na</a:t>
            </a:r>
            <a:r>
              <a:rPr lang="fr-FR" baseline="30000"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H</a:t>
            </a:r>
            <a:r>
              <a:rPr lang="fr-FR" baseline="30000"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71406" y="214290"/>
            <a:ext cx="8929718" cy="3416320"/>
          </a:xfrm>
          <a:prstGeom prst="rect">
            <a:avLst/>
          </a:prstGeom>
        </p:spPr>
        <p:txBody>
          <a:bodyPr wrap="square">
            <a:spAutoFit/>
          </a:bodyPr>
          <a:lstStyle/>
          <a:p>
            <a:pPr algn="just"/>
            <a:r>
              <a:rPr lang="fr-FR" b="1" dirty="0" smtClean="0">
                <a:latin typeface="Times New Roman" pitchFamily="18" charset="0"/>
                <a:cs typeface="Times New Roman" pitchFamily="18" charset="0"/>
              </a:rPr>
              <a:t>Exemple de résine échangeuse d'ions :</a:t>
            </a:r>
          </a:p>
          <a:p>
            <a:pPr algn="just"/>
            <a:r>
              <a:rPr lang="fr-FR" dirty="0" smtClean="0">
                <a:latin typeface="Times New Roman" pitchFamily="18" charset="0"/>
                <a:cs typeface="Times New Roman" pitchFamily="18" charset="0"/>
              </a:rPr>
              <a:t>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Les résines </a:t>
            </a:r>
            <a:r>
              <a:rPr lang="fr-FR" b="1" dirty="0" err="1" smtClean="0">
                <a:latin typeface="Times New Roman" pitchFamily="18" charset="0"/>
                <a:cs typeface="Times New Roman" pitchFamily="18" charset="0"/>
              </a:rPr>
              <a:t>polyosidiques</a:t>
            </a:r>
            <a:r>
              <a:rPr lang="fr-FR" b="1" dirty="0" smtClean="0">
                <a:latin typeface="Times New Roman" pitchFamily="18" charset="0"/>
                <a:cs typeface="Times New Roman" pitchFamily="18" charset="0"/>
              </a:rPr>
              <a:t> chargées de type </a:t>
            </a:r>
            <a:r>
              <a:rPr lang="fr-FR" b="1" dirty="0" err="1" smtClean="0">
                <a:latin typeface="Times New Roman" pitchFamily="18" charset="0"/>
                <a:cs typeface="Times New Roman" pitchFamily="18" charset="0"/>
              </a:rPr>
              <a:t>Sephadex</a:t>
            </a: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 </a:t>
            </a:r>
          </a:p>
          <a:p>
            <a:pPr algn="just"/>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Ces échangeurs sont utilisés pour la séparation de macromolécules ionisées : protéines, acides nucléiques... La matrice </a:t>
            </a:r>
            <a:r>
              <a:rPr lang="fr-FR" dirty="0" err="1" smtClean="0">
                <a:latin typeface="Times New Roman" pitchFamily="18" charset="0"/>
                <a:cs typeface="Times New Roman" pitchFamily="18" charset="0"/>
              </a:rPr>
              <a:t>polyosidique</a:t>
            </a:r>
            <a:r>
              <a:rPr lang="fr-FR" dirty="0" smtClean="0">
                <a:latin typeface="Times New Roman" pitchFamily="18" charset="0"/>
                <a:cs typeface="Times New Roman" pitchFamily="18" charset="0"/>
              </a:rPr>
              <a:t> (composée de cellulose ou de </a:t>
            </a:r>
            <a:r>
              <a:rPr lang="fr-FR" dirty="0" err="1" smtClean="0">
                <a:latin typeface="Times New Roman" pitchFamily="18" charset="0"/>
                <a:cs typeface="Times New Roman" pitchFamily="18" charset="0"/>
              </a:rPr>
              <a:t>dextranes</a:t>
            </a:r>
            <a:r>
              <a:rPr lang="fr-FR" dirty="0" smtClean="0">
                <a:latin typeface="Times New Roman" pitchFamily="18" charset="0"/>
                <a:cs typeface="Times New Roman" pitchFamily="18" charset="0"/>
              </a:rPr>
              <a:t>) porte les groupements chargés suivants : </a:t>
            </a:r>
          </a:p>
          <a:p>
            <a:pPr algn="just"/>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Echangeurs anioniques </a:t>
            </a:r>
            <a:r>
              <a:rPr lang="fr-FR" b="1" dirty="0" err="1" smtClean="0">
                <a:latin typeface="Times New Roman" pitchFamily="18" charset="0"/>
                <a:cs typeface="Times New Roman" pitchFamily="18" charset="0"/>
              </a:rPr>
              <a:t>Sephadex</a:t>
            </a:r>
            <a:r>
              <a:rPr lang="fr-FR" b="1"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pic>
        <p:nvPicPr>
          <p:cNvPr id="37890" name="Picture 2"/>
          <p:cNvPicPr>
            <a:picLocks noChangeAspect="1" noChangeArrowheads="1"/>
          </p:cNvPicPr>
          <p:nvPr/>
        </p:nvPicPr>
        <p:blipFill>
          <a:blip r:embed="rId2"/>
          <a:srcRect l="18118" t="25390" r="51135" b="16992"/>
          <a:stretch>
            <a:fillRect/>
          </a:stretch>
        </p:blipFill>
        <p:spPr bwMode="auto">
          <a:xfrm>
            <a:off x="4643438" y="2500306"/>
            <a:ext cx="4500562" cy="4357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a:lum bright="-20000" contrast="40000"/>
          </a:blip>
          <a:srcRect l="18667" t="21484" r="51135" b="23828"/>
          <a:stretch>
            <a:fillRect/>
          </a:stretch>
        </p:blipFill>
        <p:spPr bwMode="auto">
          <a:xfrm>
            <a:off x="1643042" y="1000108"/>
            <a:ext cx="5786478" cy="5203047"/>
          </a:xfrm>
          <a:prstGeom prst="rect">
            <a:avLst/>
          </a:prstGeom>
          <a:noFill/>
          <a:ln w="9525">
            <a:noFill/>
            <a:miter lim="800000"/>
            <a:headEnd/>
            <a:tailEnd/>
          </a:ln>
          <a:effectLst/>
        </p:spPr>
      </p:pic>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357158" y="285728"/>
            <a:ext cx="3666388" cy="369332"/>
          </a:xfrm>
          <a:prstGeom prst="rect">
            <a:avLst/>
          </a:prstGeom>
        </p:spPr>
        <p:txBody>
          <a:bodyPr wrap="none">
            <a:spAutoFit/>
          </a:bodyPr>
          <a:lstStyle/>
          <a:p>
            <a:pPr algn="just"/>
            <a:r>
              <a:rPr lang="fr-FR" b="1" dirty="0" smtClean="0">
                <a:latin typeface="Times New Roman" pitchFamily="18" charset="0"/>
                <a:cs typeface="Times New Roman" pitchFamily="18" charset="0"/>
              </a:rPr>
              <a:t>Echangeurs cationiques </a:t>
            </a:r>
            <a:r>
              <a:rPr lang="fr-FR" b="1" dirty="0" err="1" smtClean="0">
                <a:latin typeface="Times New Roman" pitchFamily="18" charset="0"/>
                <a:cs typeface="Times New Roman" pitchFamily="18" charset="0"/>
              </a:rPr>
              <a:t>Sephadex</a:t>
            </a:r>
            <a:r>
              <a:rPr lang="fr-FR" b="1"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142844" y="1643050"/>
            <a:ext cx="8858280"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buFont typeface="Arial"/>
              <a:buChar char="•"/>
            </a:pPr>
            <a:r>
              <a:rPr lang="fr-FR" sz="2000" b="1" dirty="0" smtClean="0">
                <a:latin typeface="Times New Roman" pitchFamily="18" charset="0"/>
                <a:cs typeface="Times New Roman" pitchFamily="18" charset="0"/>
              </a:rPr>
              <a:t>Principe : </a:t>
            </a:r>
            <a:r>
              <a:rPr lang="fr-FR" sz="2000" dirty="0" smtClean="0">
                <a:latin typeface="Times New Roman" pitchFamily="18" charset="0"/>
                <a:cs typeface="Times New Roman" pitchFamily="18" charset="0"/>
              </a:rPr>
              <a:t> Dans ce type de chromatographie, la phase stationnaire est un support macromoléculaire chimiquement inerte sur lequel est greffé un effecteur qui présente une affinité biologique pour un soluté de l'échantillon à analyser. </a:t>
            </a:r>
          </a:p>
          <a:p>
            <a:pPr algn="just"/>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Trois types d'affinités sont utilisées :</a:t>
            </a:r>
          </a:p>
          <a:p>
            <a:pPr algn="just">
              <a:buFont typeface="Wingdings" pitchFamily="2" charset="2"/>
              <a:buChar char="v"/>
            </a:pPr>
            <a:endParaRPr lang="fr-FR" sz="2000" dirty="0" smtClean="0">
              <a:latin typeface="Times New Roman" pitchFamily="18" charset="0"/>
              <a:cs typeface="Times New Roman" pitchFamily="18" charset="0"/>
            </a:endParaRPr>
          </a:p>
          <a:p>
            <a:pPr algn="just">
              <a:buFont typeface="Wingdings" pitchFamily="2" charset="2"/>
              <a:buChar char="v"/>
            </a:pPr>
            <a:r>
              <a:rPr lang="fr-FR" sz="2000" dirty="0" smtClean="0">
                <a:latin typeface="Times New Roman" pitchFamily="18" charset="0"/>
                <a:cs typeface="Times New Roman" pitchFamily="18" charset="0"/>
              </a:rPr>
              <a:t>affinité enzyme-substrat</a:t>
            </a:r>
          </a:p>
          <a:p>
            <a:pPr algn="just">
              <a:buFont typeface="Wingdings" pitchFamily="2" charset="2"/>
              <a:buChar char="v"/>
            </a:pPr>
            <a:r>
              <a:rPr lang="fr-FR" sz="2000" dirty="0" smtClean="0">
                <a:latin typeface="Times New Roman" pitchFamily="18" charset="0"/>
                <a:cs typeface="Times New Roman" pitchFamily="18" charset="0"/>
              </a:rPr>
              <a:t>affinité ligand-récepteur</a:t>
            </a:r>
          </a:p>
          <a:p>
            <a:pPr algn="just">
              <a:buFont typeface="Wingdings" pitchFamily="2" charset="2"/>
              <a:buChar char="v"/>
            </a:pPr>
            <a:r>
              <a:rPr lang="fr-FR" sz="2000" dirty="0" smtClean="0">
                <a:latin typeface="Times New Roman" pitchFamily="18" charset="0"/>
                <a:cs typeface="Times New Roman" pitchFamily="18" charset="0"/>
              </a:rPr>
              <a:t>affinité antigène-anticorps</a:t>
            </a:r>
          </a:p>
          <a:p>
            <a:pPr algn="just"/>
            <a:r>
              <a:rPr lang="fr-FR" sz="2000" dirty="0" smtClean="0">
                <a:latin typeface="Times New Roman" pitchFamily="18" charset="0"/>
                <a:cs typeface="Times New Roman" pitchFamily="18" charset="0"/>
              </a:rPr>
              <a:t>Très souvent, la molécule fixée sera le substrat, le ligand, ou bien l'anticorps. Ceci permettra de purifier l'enzyme, le récepteur ou l'antigène, respectivement.</a:t>
            </a:r>
            <a:endParaRPr lang="fr-FR" sz="2000" dirty="0">
              <a:latin typeface="Times New Roman" pitchFamily="18" charset="0"/>
              <a:cs typeface="Times New Roman" pitchFamily="18" charset="0"/>
            </a:endParaRPr>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0" y="357166"/>
            <a:ext cx="8072494" cy="923330"/>
          </a:xfrm>
          <a:prstGeom prst="rect">
            <a:avLst/>
          </a:prstGeom>
        </p:spPr>
        <p:txBody>
          <a:bodyPr wrap="square">
            <a:spAutoFit/>
          </a:bodyPr>
          <a:lstStyle/>
          <a:p>
            <a:pPr algn="just"/>
            <a:r>
              <a:rPr lang="fr-FR" b="1" dirty="0" smtClean="0">
                <a:latin typeface="Times New Roman" pitchFamily="18" charset="0"/>
                <a:cs typeface="Times New Roman" pitchFamily="18" charset="0"/>
              </a:rPr>
              <a:t>2.1.5 - LA CHROMATOGRAPHIE D'AFFINITÉ :</a:t>
            </a:r>
            <a:r>
              <a:rPr lang="fr-FR" dirty="0" smtClean="0">
                <a:latin typeface="Times New Roman" pitchFamily="18" charset="0"/>
                <a:cs typeface="Times New Roman" pitchFamily="18" charset="0"/>
              </a:rPr>
              <a:t> </a:t>
            </a:r>
          </a:p>
          <a:p>
            <a:pPr algn="just"/>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8572560" cy="3139321"/>
          </a:xfrm>
          <a:prstGeom prst="rect">
            <a:avLst/>
          </a:prstGeom>
        </p:spPr>
        <p:txBody>
          <a:bodyPr wrap="square">
            <a:spAutoFit/>
          </a:bodyPr>
          <a:lstStyle/>
          <a:p>
            <a:pPr algn="just"/>
            <a:r>
              <a:rPr lang="fr-FR" b="1" dirty="0" smtClean="0">
                <a:latin typeface="Times New Roman" pitchFamily="18" charset="0"/>
                <a:cs typeface="Times New Roman" pitchFamily="18" charset="0"/>
              </a:rPr>
              <a:t>1 - Etape de FIXATION :</a:t>
            </a:r>
            <a:r>
              <a:rPr lang="fr-FR" dirty="0" smtClean="0">
                <a:latin typeface="Times New Roman" pitchFamily="18" charset="0"/>
                <a:cs typeface="Times New Roman" pitchFamily="18" charset="0"/>
              </a:rPr>
              <a:t> Le mélange de molécules contenant le composé à purifié est chargé sur la colonne d'affinité. Seule la molécule présentant une affinité pour la colonne sera retenue par l'effecteur greffé sur la phase stationnaire.</a:t>
            </a:r>
          </a:p>
          <a:p>
            <a:pPr algn="just"/>
            <a:r>
              <a:rPr lang="fr-FR" dirty="0" smtClean="0">
                <a:latin typeface="Times New Roman" pitchFamily="18" charset="0"/>
                <a:cs typeface="Times New Roman" pitchFamily="18" charset="0"/>
              </a:rPr>
              <a:t> </a:t>
            </a:r>
            <a:br>
              <a:rPr lang="fr-FR"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2 - Etape de PURIFICATION :</a:t>
            </a:r>
            <a:r>
              <a:rPr lang="fr-FR" dirty="0" smtClean="0">
                <a:latin typeface="Times New Roman" pitchFamily="18" charset="0"/>
                <a:cs typeface="Times New Roman" pitchFamily="18" charset="0"/>
              </a:rPr>
              <a:t> En continuant à faire passer du tampon dans la colonne, toutes les molécules contaminantes sont éliminées et éluées.</a:t>
            </a:r>
          </a:p>
          <a:p>
            <a:pPr algn="just"/>
            <a:r>
              <a:rPr lang="fr-FR" dirty="0" smtClean="0">
                <a:latin typeface="Times New Roman" pitchFamily="18" charset="0"/>
                <a:cs typeface="Times New Roman" pitchFamily="18" charset="0"/>
              </a:rPr>
              <a:t> </a:t>
            </a:r>
            <a:br>
              <a:rPr lang="fr-FR"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3 - Etape d'ELUTION :</a:t>
            </a:r>
            <a:r>
              <a:rPr lang="fr-FR" dirty="0" smtClean="0">
                <a:latin typeface="Times New Roman" pitchFamily="18" charset="0"/>
                <a:cs typeface="Times New Roman" pitchFamily="18" charset="0"/>
              </a:rPr>
              <a:t> La molécule purifiée est </a:t>
            </a:r>
            <a:r>
              <a:rPr lang="fr-FR" dirty="0" err="1" smtClean="0">
                <a:latin typeface="Times New Roman" pitchFamily="18" charset="0"/>
                <a:cs typeface="Times New Roman" pitchFamily="18" charset="0"/>
              </a:rPr>
              <a:t>déccrochée</a:t>
            </a:r>
            <a:r>
              <a:rPr lang="fr-FR" dirty="0" smtClean="0">
                <a:latin typeface="Times New Roman" pitchFamily="18" charset="0"/>
                <a:cs typeface="Times New Roman" pitchFamily="18" charset="0"/>
              </a:rPr>
              <a:t> de la colonne et est recueillie dans l'</a:t>
            </a:r>
            <a:r>
              <a:rPr lang="fr-FR" dirty="0" err="1" smtClean="0">
                <a:latin typeface="Times New Roman" pitchFamily="18" charset="0"/>
                <a:cs typeface="Times New Roman" pitchFamily="18" charset="0"/>
              </a:rPr>
              <a:t>éluat</a:t>
            </a:r>
            <a:r>
              <a:rPr lang="fr-FR" dirty="0" smtClean="0">
                <a:latin typeface="Times New Roman" pitchFamily="18" charset="0"/>
                <a:cs typeface="Times New Roman" pitchFamily="18" charset="0"/>
              </a:rPr>
              <a:t>. </a:t>
            </a:r>
          </a:p>
          <a:p>
            <a:pPr algn="just"/>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dirty="0">
              <a:latin typeface="Times New Roman" pitchFamily="18" charset="0"/>
              <a:cs typeface="Times New Roman" pitchFamily="18" charset="0"/>
            </a:endParaRPr>
          </a:p>
        </p:txBody>
      </p:sp>
      <p:pic>
        <p:nvPicPr>
          <p:cNvPr id="3" name="Picture 1"/>
          <p:cNvPicPr>
            <a:picLocks noChangeAspect="1" noChangeArrowheads="1"/>
          </p:cNvPicPr>
          <p:nvPr/>
        </p:nvPicPr>
        <p:blipFill>
          <a:blip r:embed="rId2">
            <a:lum bright="-20000" contrast="40000"/>
          </a:blip>
          <a:srcRect l="5490" t="38086" r="39056" b="29687"/>
          <a:stretch>
            <a:fillRect/>
          </a:stretch>
        </p:blipFill>
        <p:spPr bwMode="auto">
          <a:xfrm>
            <a:off x="857224" y="3714752"/>
            <a:ext cx="7215238" cy="2357454"/>
          </a:xfrm>
          <a:prstGeom prst="rect">
            <a:avLst/>
          </a:prstGeom>
          <a:noFill/>
          <a:ln w="9525">
            <a:noFill/>
            <a:miter lim="800000"/>
            <a:headEnd/>
            <a:tailEnd/>
          </a:ln>
          <a:effectLst/>
        </p:spPr>
      </p:pic>
      <p:sp>
        <p:nvSpPr>
          <p:cNvPr id="4" name="Rectangle 3"/>
          <p:cNvSpPr/>
          <p:nvPr/>
        </p:nvSpPr>
        <p:spPr>
          <a:xfrm>
            <a:off x="928662" y="6274378"/>
            <a:ext cx="7072346" cy="369332"/>
          </a:xfrm>
          <a:prstGeom prst="rect">
            <a:avLst/>
          </a:prstGeom>
        </p:spPr>
        <p:txBody>
          <a:bodyPr wrap="square">
            <a:spAutoFit/>
          </a:bodyPr>
          <a:lstStyle/>
          <a:p>
            <a:pPr algn="ctr"/>
            <a:r>
              <a:rPr lang="fr-FR" b="1" dirty="0" smtClean="0">
                <a:latin typeface="Times New Roman" pitchFamily="18" charset="0"/>
                <a:cs typeface="Times New Roman" pitchFamily="18" charset="0"/>
              </a:rPr>
              <a:t>Figure 1 :</a:t>
            </a:r>
            <a:r>
              <a:rPr lang="fr-FR" dirty="0" smtClean="0">
                <a:latin typeface="Times New Roman" pitchFamily="18" charset="0"/>
                <a:cs typeface="Times New Roman" pitchFamily="18" charset="0"/>
              </a:rPr>
              <a:t> Les trois étapes d'une chromatographie d'affinité.</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20" y="1357298"/>
            <a:ext cx="8715436" cy="4524315"/>
          </a:xfrm>
          <a:prstGeom prst="rect">
            <a:avLst/>
          </a:prstGeom>
        </p:spPr>
        <p:txBody>
          <a:bodyPr wrap="square">
            <a:spAutoFit/>
          </a:bodyPr>
          <a:lstStyle/>
          <a:p>
            <a:pPr algn="just"/>
            <a:r>
              <a:rPr lang="fr-FR" b="1" dirty="0" smtClean="0">
                <a:latin typeface="Times New Roman" pitchFamily="18" charset="0"/>
                <a:cs typeface="Times New Roman" pitchFamily="18" charset="0"/>
              </a:rPr>
              <a:t>2 - LES DIFFERENTS TYPES DE TECHNIQUES CHROMATOGRAPHIQUES :</a:t>
            </a:r>
            <a:r>
              <a:rPr lang="fr-FR" dirty="0" smtClean="0">
                <a:latin typeface="Times New Roman" pitchFamily="18" charset="0"/>
                <a:cs typeface="Times New Roman" pitchFamily="18" charset="0"/>
              </a:rPr>
              <a:t> </a:t>
            </a:r>
          </a:p>
          <a:p>
            <a:pPr algn="just"/>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Classification des chromatographies en fonction des mécanismes de séparation :</a:t>
            </a:r>
            <a:r>
              <a:rPr lang="fr-FR" dirty="0" smtClean="0">
                <a:latin typeface="Times New Roman" pitchFamily="18" charset="0"/>
                <a:cs typeface="Times New Roman" pitchFamily="18" charset="0"/>
              </a:rPr>
              <a:t> </a:t>
            </a:r>
          </a:p>
          <a:p>
            <a:pPr algn="just">
              <a:lnSpc>
                <a:spcPct val="200000"/>
              </a:lnSpc>
            </a:pP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Les facteurs qui interviennent dans le partage des molécules à séparer entre les phases fixe et mobile sont : la solubilité dans un solvant liquide, la taille (la forme), la polarité, la charge électrique, la présence de </a:t>
            </a:r>
            <a:r>
              <a:rPr lang="fr-FR" dirty="0" err="1" smtClean="0">
                <a:latin typeface="Times New Roman" pitchFamily="18" charset="0"/>
                <a:cs typeface="Times New Roman" pitchFamily="18" charset="0"/>
              </a:rPr>
              <a:t>groupernents</a:t>
            </a:r>
            <a:r>
              <a:rPr lang="fr-FR" dirty="0" smtClean="0">
                <a:latin typeface="Times New Roman" pitchFamily="18" charset="0"/>
                <a:cs typeface="Times New Roman" pitchFamily="18" charset="0"/>
              </a:rPr>
              <a:t> d'atomes formant des sites particuliers.</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dirty="0">
              <a:latin typeface="Times New Roman" pitchFamily="18" charset="0"/>
              <a:cs typeface="Times New Roman" pitchFamily="18" charset="0"/>
            </a:endParaRPr>
          </a:p>
        </p:txBody>
      </p:sp>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8929718" cy="1477328"/>
          </a:xfrm>
          <a:prstGeom prst="rect">
            <a:avLst/>
          </a:prstGeom>
        </p:spPr>
        <p:txBody>
          <a:bodyPr wrap="square">
            <a:spAutoFit/>
          </a:bodyPr>
          <a:lstStyle/>
          <a:p>
            <a:r>
              <a:rPr lang="fr-FR" b="1" dirty="0" smtClean="0">
                <a:latin typeface="Times New Roman" pitchFamily="18" charset="0"/>
                <a:cs typeface="Times New Roman" pitchFamily="18" charset="0"/>
              </a:rPr>
              <a:t>2.1 - CHROMATOGRAPHIES EN PHASE LIQUIDE (CPL) :</a:t>
            </a:r>
            <a:r>
              <a:rPr lang="fr-FR" dirty="0" smtClean="0">
                <a:latin typeface="Times New Roman" pitchFamily="18" charset="0"/>
                <a:cs typeface="Times New Roman" pitchFamily="18" charset="0"/>
              </a:rPr>
              <a:t>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La phase mobile est un liquide. Selon la nature de la phase stationnaire, on distingue :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 les chromatographies de PARTAGE :</a:t>
            </a:r>
            <a:endParaRPr lang="fr-FR" dirty="0">
              <a:latin typeface="Times New Roman" pitchFamily="18" charset="0"/>
              <a:cs typeface="Times New Roman" pitchFamily="18" charset="0"/>
            </a:endParaRPr>
          </a:p>
        </p:txBody>
      </p:sp>
      <p:sp>
        <p:nvSpPr>
          <p:cNvPr id="5" name="Rectangle 4"/>
          <p:cNvSpPr/>
          <p:nvPr/>
        </p:nvSpPr>
        <p:spPr>
          <a:xfrm>
            <a:off x="214282" y="2143116"/>
            <a:ext cx="8643998" cy="38318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pPr>
            <a:r>
              <a:rPr lang="fr-FR" b="1" dirty="0" smtClean="0">
                <a:latin typeface="Times New Roman" pitchFamily="18" charset="0"/>
                <a:cs typeface="Times New Roman" pitchFamily="18" charset="0"/>
              </a:rPr>
              <a:t>-La chromatographie de partage :</a:t>
            </a:r>
          </a:p>
          <a:p>
            <a:pPr algn="just">
              <a:lnSpc>
                <a:spcPct val="150000"/>
              </a:lnSpc>
            </a:pPr>
            <a:r>
              <a:rPr lang="fr-FR" dirty="0" smtClean="0">
                <a:latin typeface="Times New Roman" pitchFamily="18" charset="0"/>
                <a:cs typeface="Times New Roman" pitchFamily="18" charset="0"/>
              </a:rPr>
              <a:t>C'est une chromatographie </a:t>
            </a:r>
            <a:r>
              <a:rPr lang="fr-FR" b="1" dirty="0" smtClean="0">
                <a:latin typeface="Times New Roman" pitchFamily="18" charset="0"/>
                <a:cs typeface="Times New Roman" pitchFamily="18" charset="0"/>
              </a:rPr>
              <a:t>liquide-liquide</a:t>
            </a:r>
            <a:r>
              <a:rPr lang="fr-FR" dirty="0" smtClean="0">
                <a:latin typeface="Times New Roman" pitchFamily="18" charset="0"/>
                <a:cs typeface="Times New Roman" pitchFamily="18" charset="0"/>
              </a:rPr>
              <a:t>. La phase stationnaire est un liquide fixé sur un support inerte. Cette chromatographie est ainsi dénommée car elle est basée sur le partage du soluté dans les deux phases liquides.</a:t>
            </a:r>
          </a:p>
          <a:p>
            <a:pPr algn="just">
              <a:lnSpc>
                <a:spcPct val="150000"/>
              </a:lnSpc>
            </a:pP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 La chromatographie d'exclusion :</a:t>
            </a:r>
          </a:p>
          <a:p>
            <a:pPr algn="just">
              <a:lnSpc>
                <a:spcPct val="150000"/>
              </a:lnSpc>
            </a:pPr>
            <a:r>
              <a:rPr lang="fr-FR" dirty="0" smtClean="0">
                <a:latin typeface="Times New Roman" pitchFamily="18" charset="0"/>
                <a:cs typeface="Times New Roman" pitchFamily="18" charset="0"/>
              </a:rPr>
              <a:t>elle est encore appelée chromatographie d'exclusion-diffusion, tamisage moléculaire, gel-filtration, </a:t>
            </a:r>
            <a:r>
              <a:rPr lang="fr-FR" dirty="0" err="1" smtClean="0">
                <a:latin typeface="Times New Roman" pitchFamily="18" charset="0"/>
                <a:cs typeface="Times New Roman" pitchFamily="18" charset="0"/>
              </a:rPr>
              <a:t>perméation</a:t>
            </a:r>
            <a:r>
              <a:rPr lang="fr-FR" dirty="0" smtClean="0">
                <a:latin typeface="Times New Roman" pitchFamily="18" charset="0"/>
                <a:cs typeface="Times New Roman" pitchFamily="18" charset="0"/>
              </a:rPr>
              <a:t> de gel. La phase stationnaire est un solide poreux : les grosses particules sont exclues de la phase fixe, en revanche les petites particules incluses diffusent dans les pores du gel.</a:t>
            </a:r>
            <a:endParaRPr lang="fr-FR"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0" y="1142984"/>
            <a:ext cx="9144000" cy="535531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buFontTx/>
              <a:buChar char="-"/>
            </a:pPr>
            <a:r>
              <a:rPr lang="fr-FR" b="1" dirty="0" smtClean="0">
                <a:latin typeface="Times New Roman" pitchFamily="18" charset="0"/>
                <a:cs typeface="Times New Roman" pitchFamily="18" charset="0"/>
              </a:rPr>
              <a:t>La chromatographie d'adsorption :</a:t>
            </a:r>
          </a:p>
          <a:p>
            <a:pPr algn="just">
              <a:buFontTx/>
              <a:buChar char="-"/>
            </a:pP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C'est une chromatographie </a:t>
            </a:r>
            <a:r>
              <a:rPr lang="fr-FR" b="1" dirty="0" smtClean="0">
                <a:latin typeface="Times New Roman" pitchFamily="18" charset="0"/>
                <a:cs typeface="Times New Roman" pitchFamily="18" charset="0"/>
              </a:rPr>
              <a:t>liquide-solide</a:t>
            </a:r>
            <a:r>
              <a:rPr lang="fr-FR" dirty="0" smtClean="0">
                <a:latin typeface="Times New Roman" pitchFamily="18" charset="0"/>
                <a:cs typeface="Times New Roman" pitchFamily="18" charset="0"/>
              </a:rPr>
              <a:t>. La phase stationnaire est un adsorbant solide polaire.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 La chromatographie d'adsorption en phase inverse :</a:t>
            </a:r>
          </a:p>
          <a:p>
            <a:pPr algn="just">
              <a:buFontTx/>
              <a:buChar char="-"/>
            </a:pP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C'est une chromatographie liquide-solide dans laquelle la phase stationnaire est apolaire.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 La chromatographie sur échangeurs d'ions :</a:t>
            </a:r>
          </a:p>
          <a:p>
            <a:pPr algn="just">
              <a:buFontTx/>
              <a:buChar char="-"/>
            </a:pP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La phase stationnaire est un échangeur d'ions constitué par une résine porteuse de groupements ionisés négativement ou positivement, exerçant des interactions de type électrostatique avec les solutés ioniques du milieu. </a:t>
            </a:r>
          </a:p>
          <a:p>
            <a:pPr algn="just">
              <a:buFontTx/>
              <a:buChar char="-"/>
            </a:pP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 La chromatographie d'affinité :</a:t>
            </a:r>
          </a:p>
          <a:p>
            <a:pPr algn="just">
              <a:buFontTx/>
              <a:buChar char="-"/>
            </a:pP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La phase stationnaire est un support macromoléculaire chimiquement inerte, sur lequel est greffé un effecteur qui présente une affinité biologique (bio-affinité) pour un soluté de l'échantillon à analyser (affinité enzyme-substrat, ligand-récepteur, antigène-anticorps).</a:t>
            </a:r>
            <a:endParaRPr lang="fr-FR" dirty="0">
              <a:latin typeface="Times New Roman" pitchFamily="18" charset="0"/>
              <a:cs typeface="Times New Roman" pitchFamily="18" charset="0"/>
            </a:endParaRPr>
          </a:p>
        </p:txBody>
      </p:sp>
      <p:sp>
        <p:nvSpPr>
          <p:cNvPr id="9" name="Rectangle 8"/>
          <p:cNvSpPr/>
          <p:nvPr/>
        </p:nvSpPr>
        <p:spPr>
          <a:xfrm>
            <a:off x="0" y="357166"/>
            <a:ext cx="4271362" cy="369332"/>
          </a:xfrm>
          <a:prstGeom prst="rect">
            <a:avLst/>
          </a:prstGeom>
        </p:spPr>
        <p:txBody>
          <a:bodyPr wrap="none">
            <a:spAutoFit/>
          </a:bodyPr>
          <a:lstStyle/>
          <a:p>
            <a:r>
              <a:rPr lang="fr-FR" b="1" dirty="0" smtClean="0">
                <a:latin typeface="Times New Roman" pitchFamily="18" charset="0"/>
                <a:cs typeface="Times New Roman" pitchFamily="18" charset="0"/>
              </a:rPr>
              <a:t>les chromatographies d'ADSORPTION :</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4282" y="642918"/>
            <a:ext cx="6429420" cy="369332"/>
          </a:xfrm>
          <a:prstGeom prst="rect">
            <a:avLst/>
          </a:prstGeom>
        </p:spPr>
        <p:txBody>
          <a:bodyPr wrap="square">
            <a:spAutoFit/>
          </a:bodyPr>
          <a:lstStyle/>
          <a:p>
            <a:r>
              <a:rPr lang="fr-FR" b="1" dirty="0" smtClean="0">
                <a:latin typeface="Times New Roman" pitchFamily="18" charset="0"/>
                <a:cs typeface="Times New Roman" pitchFamily="18" charset="0"/>
              </a:rPr>
              <a:t>2.2 - CHROMATOGRAPHIES EN PHASE GAZEUSE (CPG) :</a:t>
            </a:r>
            <a:endParaRPr lang="fr-FR" dirty="0">
              <a:latin typeface="Times New Roman" pitchFamily="18" charset="0"/>
              <a:cs typeface="Times New Roman" pitchFamily="18" charset="0"/>
            </a:endParaRPr>
          </a:p>
        </p:txBody>
      </p:sp>
      <p:sp>
        <p:nvSpPr>
          <p:cNvPr id="9" name="Rectangle 8"/>
          <p:cNvSpPr/>
          <p:nvPr/>
        </p:nvSpPr>
        <p:spPr>
          <a:xfrm>
            <a:off x="285720" y="1357298"/>
            <a:ext cx="7000924" cy="369332"/>
          </a:xfrm>
          <a:prstGeom prst="rect">
            <a:avLst/>
          </a:prstGeom>
        </p:spPr>
        <p:txBody>
          <a:bodyPr wrap="square">
            <a:spAutoFit/>
          </a:bodyPr>
          <a:lstStyle/>
          <a:p>
            <a:r>
              <a:rPr lang="fr-FR" dirty="0" smtClean="0">
                <a:latin typeface="Times New Roman" pitchFamily="18" charset="0"/>
                <a:cs typeface="Times New Roman" pitchFamily="18" charset="0"/>
              </a:rPr>
              <a:t>La phase mobile est un gaz vecteur. On distingue dans ce cas : </a:t>
            </a:r>
            <a:endParaRPr lang="fr-FR" dirty="0">
              <a:latin typeface="Times New Roman" pitchFamily="18" charset="0"/>
              <a:cs typeface="Times New Roman" pitchFamily="18" charset="0"/>
            </a:endParaRPr>
          </a:p>
        </p:txBody>
      </p:sp>
      <p:sp>
        <p:nvSpPr>
          <p:cNvPr id="10" name="Rectangle 9"/>
          <p:cNvSpPr/>
          <p:nvPr/>
        </p:nvSpPr>
        <p:spPr>
          <a:xfrm>
            <a:off x="214282" y="2214554"/>
            <a:ext cx="8643998" cy="171136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fr-FR" b="1" dirty="0" smtClean="0">
                <a:latin typeface="Times New Roman" pitchFamily="18" charset="0"/>
                <a:cs typeface="Times New Roman" pitchFamily="18" charset="0"/>
              </a:rPr>
              <a:t>La chromatographie gaz-liquide :</a:t>
            </a:r>
          </a:p>
          <a:p>
            <a:pPr algn="just">
              <a:lnSpc>
                <a:spcPct val="150000"/>
              </a:lnSpc>
            </a:pPr>
            <a:endParaRPr lang="fr-FR" dirty="0" smtClean="0">
              <a:latin typeface="Times New Roman" pitchFamily="18" charset="0"/>
              <a:cs typeface="Times New Roman" pitchFamily="18" charset="0"/>
            </a:endParaRPr>
          </a:p>
          <a:p>
            <a:pPr algn="just">
              <a:lnSpc>
                <a:spcPct val="150000"/>
              </a:lnSpc>
            </a:pPr>
            <a:r>
              <a:rPr lang="fr-FR" dirty="0" smtClean="0">
                <a:latin typeface="Times New Roman" pitchFamily="18" charset="0"/>
                <a:cs typeface="Times New Roman" pitchFamily="18" charset="0"/>
              </a:rPr>
              <a:t>C'est une chromatographie de partage. La phase stationnaire est un liquide fixé par imbibition d'un support inerte</a:t>
            </a:r>
            <a:endParaRPr lang="fr-FR" dirty="0">
              <a:latin typeface="Times New Roman" pitchFamily="18" charset="0"/>
              <a:cs typeface="Times New Roman" pitchFamily="18" charset="0"/>
            </a:endParaRPr>
          </a:p>
        </p:txBody>
      </p:sp>
      <p:sp>
        <p:nvSpPr>
          <p:cNvPr id="11" name="Rectangle 10"/>
          <p:cNvSpPr/>
          <p:nvPr/>
        </p:nvSpPr>
        <p:spPr>
          <a:xfrm>
            <a:off x="214314" y="4429132"/>
            <a:ext cx="8786842" cy="129586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fr-FR" b="1" dirty="0" smtClean="0">
                <a:latin typeface="Times New Roman" pitchFamily="18" charset="0"/>
                <a:cs typeface="Times New Roman" pitchFamily="18" charset="0"/>
              </a:rPr>
              <a:t>La chromatographie gaz-solide :</a:t>
            </a:r>
          </a:p>
          <a:p>
            <a:pPr>
              <a:lnSpc>
                <a:spcPct val="150000"/>
              </a:lnSpc>
            </a:pP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C'est une chromatographie d'adsorption. La phase stationnaire est un solide adsorbant.</a:t>
            </a:r>
            <a:endParaRPr lang="fr-FR"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142844" y="142852"/>
            <a:ext cx="8786874" cy="1754326"/>
          </a:xfrm>
          <a:prstGeom prst="rect">
            <a:avLst/>
          </a:prstGeom>
        </p:spPr>
        <p:txBody>
          <a:bodyPr wrap="square">
            <a:spAutoFit/>
          </a:bodyPr>
          <a:lstStyle/>
          <a:p>
            <a:pPr algn="just"/>
            <a:r>
              <a:rPr lang="fr-FR" b="1" dirty="0" smtClean="0">
                <a:latin typeface="Times New Roman" pitchFamily="18" charset="0"/>
                <a:cs typeface="Times New Roman" pitchFamily="18" charset="0"/>
              </a:rPr>
              <a:t>2.1.1 - LA CHROMATOGRAPHIE D'EXCLUSION :</a:t>
            </a:r>
          </a:p>
          <a:p>
            <a:pPr algn="just"/>
            <a:r>
              <a:rPr lang="fr-FR" dirty="0" smtClean="0">
                <a:latin typeface="Times New Roman" pitchFamily="18" charset="0"/>
                <a:cs typeface="Times New Roman" pitchFamily="18" charset="0"/>
              </a:rPr>
              <a:t>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Ce type de chromatographie est encore appelé : tamisage moléculaire, gel-filtration ou </a:t>
            </a:r>
            <a:r>
              <a:rPr lang="fr-FR" dirty="0" err="1" smtClean="0">
                <a:latin typeface="Times New Roman" pitchFamily="18" charset="0"/>
                <a:cs typeface="Times New Roman" pitchFamily="18" charset="0"/>
              </a:rPr>
              <a:t>perméation</a:t>
            </a:r>
            <a:r>
              <a:rPr lang="fr-FR" dirty="0" smtClean="0">
                <a:latin typeface="Times New Roman" pitchFamily="18" charset="0"/>
                <a:cs typeface="Times New Roman" pitchFamily="18" charset="0"/>
              </a:rPr>
              <a:t> de gel. </a:t>
            </a:r>
          </a:p>
          <a:p>
            <a:pPr algn="just"/>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dirty="0">
              <a:latin typeface="Times New Roman" pitchFamily="18" charset="0"/>
              <a:cs typeface="Times New Roman" pitchFamily="18" charset="0"/>
            </a:endParaRPr>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214282" y="1896327"/>
            <a:ext cx="8643998" cy="38318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fr-FR" b="1" dirty="0" smtClean="0">
                <a:latin typeface="Times New Roman" pitchFamily="18" charset="0"/>
                <a:cs typeface="Times New Roman" pitchFamily="18" charset="0"/>
              </a:rPr>
              <a:t>Principe : </a:t>
            </a:r>
            <a:r>
              <a:rPr lang="fr-FR" dirty="0" smtClean="0">
                <a:latin typeface="Times New Roman" pitchFamily="18" charset="0"/>
                <a:cs typeface="Times New Roman" pitchFamily="18" charset="0"/>
              </a:rPr>
              <a:t>Cette technique permet la séparation des molécules en fonction de leur </a:t>
            </a:r>
            <a:r>
              <a:rPr lang="fr-FR" b="1" dirty="0" smtClean="0">
                <a:latin typeface="Times New Roman" pitchFamily="18" charset="0"/>
                <a:cs typeface="Times New Roman" pitchFamily="18" charset="0"/>
              </a:rPr>
              <a:t>taille</a:t>
            </a:r>
            <a:r>
              <a:rPr lang="fr-FR" dirty="0" smtClean="0">
                <a:latin typeface="Times New Roman" pitchFamily="18" charset="0"/>
                <a:cs typeface="Times New Roman" pitchFamily="18" charset="0"/>
              </a:rPr>
              <a:t> et de leur </a:t>
            </a:r>
            <a:r>
              <a:rPr lang="fr-FR" b="1" dirty="0" smtClean="0">
                <a:latin typeface="Times New Roman" pitchFamily="18" charset="0"/>
                <a:cs typeface="Times New Roman" pitchFamily="18" charset="0"/>
              </a:rPr>
              <a:t>forme</a:t>
            </a:r>
            <a:r>
              <a:rPr lang="fr-FR" dirty="0" smtClean="0">
                <a:latin typeface="Times New Roman" pitchFamily="18" charset="0"/>
                <a:cs typeface="Times New Roman" pitchFamily="18" charset="0"/>
              </a:rPr>
              <a:t>. On utilise pour cela des granules de gel poreux. </a:t>
            </a:r>
          </a:p>
          <a:p>
            <a:pPr algn="just">
              <a:lnSpc>
                <a:spcPct val="150000"/>
              </a:lnSpc>
            </a:pP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Les grosses molécules (dont le diamètre est supérieur à celui des pores) sont exclues et sont donc éluées les premières, </a:t>
            </a:r>
            <a:r>
              <a:rPr lang="fr-FR" b="1" dirty="0" smtClean="0">
                <a:latin typeface="Times New Roman" pitchFamily="18" charset="0"/>
                <a:cs typeface="Times New Roman" pitchFamily="18" charset="0"/>
              </a:rPr>
              <a:t>au niveau du volume mort ( </a:t>
            </a:r>
            <a:r>
              <a:rPr lang="fr-FR" b="1" dirty="0" err="1" smtClean="0">
                <a:latin typeface="Times New Roman" pitchFamily="18" charset="0"/>
                <a:cs typeface="Times New Roman" pitchFamily="18" charset="0"/>
              </a:rPr>
              <a:t>V</a:t>
            </a:r>
            <a:r>
              <a:rPr lang="fr-FR" b="1" baseline="-25000" dirty="0" err="1" smtClean="0">
                <a:latin typeface="Times New Roman" pitchFamily="18" charset="0"/>
                <a:cs typeface="Times New Roman" pitchFamily="18" charset="0"/>
              </a:rPr>
              <a:t>m</a:t>
            </a:r>
            <a:r>
              <a:rPr lang="fr-FR" b="1" dirty="0" smtClean="0">
                <a:latin typeface="Times New Roman" pitchFamily="18" charset="0"/>
                <a:cs typeface="Times New Roman" pitchFamily="18" charset="0"/>
              </a:rPr>
              <a:t> ou V</a:t>
            </a:r>
            <a:r>
              <a:rPr lang="fr-FR" b="1" baseline="-25000" dirty="0" smtClean="0">
                <a:latin typeface="Times New Roman" pitchFamily="18" charset="0"/>
                <a:cs typeface="Times New Roman" pitchFamily="18" charset="0"/>
              </a:rPr>
              <a:t>0</a:t>
            </a: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 Les petites et moyennes molécules sont éluées plus tardivement, car incluses dans le gel, leur migration est freinée. </a:t>
            </a:r>
          </a:p>
          <a:p>
            <a:pPr algn="just">
              <a:lnSpc>
                <a:spcPct val="150000"/>
              </a:lnSpc>
            </a:pP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Les solutés sont donc élués dans l'ordre inverse des masses moléculaires. </a:t>
            </a:r>
            <a:endParaRPr lang="fr-FR"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123bio.net/cours/chromato/images/exclu.jpg"/>
          <p:cNvPicPr>
            <a:picLocks noChangeAspect="1" noChangeArrowheads="1"/>
          </p:cNvPicPr>
          <p:nvPr/>
        </p:nvPicPr>
        <p:blipFill>
          <a:blip r:embed="rId2">
            <a:lum bright="-20000" contrast="40000"/>
          </a:blip>
          <a:srcRect/>
          <a:stretch>
            <a:fillRect/>
          </a:stretch>
        </p:blipFill>
        <p:spPr bwMode="auto">
          <a:xfrm>
            <a:off x="1020840" y="1000108"/>
            <a:ext cx="7051622" cy="3643338"/>
          </a:xfrm>
          <a:prstGeom prst="rect">
            <a:avLst/>
          </a:prstGeom>
          <a:noFill/>
        </p:spPr>
      </p:pic>
      <p:sp>
        <p:nvSpPr>
          <p:cNvPr id="2867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2357422" y="5274246"/>
            <a:ext cx="4303422" cy="369332"/>
          </a:xfrm>
          <a:prstGeom prst="rect">
            <a:avLst/>
          </a:prstGeom>
        </p:spPr>
        <p:txBody>
          <a:bodyPr wrap="none">
            <a:spAutoFit/>
          </a:bodyPr>
          <a:lstStyle/>
          <a:p>
            <a:pPr algn="just"/>
            <a:r>
              <a:rPr lang="fr-FR" b="1" dirty="0" smtClean="0">
                <a:latin typeface="Times New Roman" pitchFamily="18" charset="0"/>
                <a:cs typeface="Times New Roman" pitchFamily="18" charset="0"/>
              </a:rPr>
              <a:t>Figure 1 :</a:t>
            </a:r>
            <a:r>
              <a:rPr lang="fr-FR" dirty="0" smtClean="0">
                <a:latin typeface="Times New Roman" pitchFamily="18" charset="0"/>
                <a:cs typeface="Times New Roman" pitchFamily="18" charset="0"/>
              </a:rPr>
              <a:t> Schéma du tamisage moléculaire.</a:t>
            </a:r>
            <a:endParaRPr lang="fr-FR"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71438" y="71414"/>
            <a:ext cx="8929718" cy="2585323"/>
          </a:xfrm>
          <a:prstGeom prst="rect">
            <a:avLst/>
          </a:prstGeom>
        </p:spPr>
        <p:txBody>
          <a:bodyPr wrap="square">
            <a:spAutoFit/>
          </a:bodyPr>
          <a:lstStyle/>
          <a:p>
            <a:pPr algn="just">
              <a:buFont typeface="Arial"/>
              <a:buChar char="•"/>
            </a:pPr>
            <a:r>
              <a:rPr lang="fr-FR" b="1" dirty="0" smtClean="0">
                <a:latin typeface="Times New Roman" pitchFamily="18" charset="0"/>
                <a:cs typeface="Times New Roman" pitchFamily="18" charset="0"/>
              </a:rPr>
              <a:t>Types de gels :</a:t>
            </a:r>
          </a:p>
          <a:p>
            <a:pPr algn="just"/>
            <a:r>
              <a:rPr lang="fr-FR" dirty="0" smtClean="0">
                <a:solidFill>
                  <a:srgbClr val="FF0000"/>
                </a:solidFill>
                <a:latin typeface="Times New Roman" pitchFamily="18" charset="0"/>
                <a:cs typeface="Times New Roman" pitchFamily="18" charset="0"/>
              </a:rPr>
              <a:t/>
            </a:r>
            <a:br>
              <a:rPr lang="fr-FR" dirty="0" smtClean="0">
                <a:solidFill>
                  <a:srgbClr val="FF0000"/>
                </a:solidFill>
                <a:latin typeface="Times New Roman" pitchFamily="18" charset="0"/>
                <a:cs typeface="Times New Roman" pitchFamily="18" charset="0"/>
              </a:rPr>
            </a:br>
            <a:r>
              <a:rPr lang="fr-FR" dirty="0" smtClean="0">
                <a:solidFill>
                  <a:srgbClr val="FF0000"/>
                </a:solidFill>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Gels hydratés (les plus utilisés) :</a:t>
            </a:r>
            <a:r>
              <a:rPr lang="fr-FR" dirty="0" smtClean="0">
                <a:solidFill>
                  <a:srgbClr val="FF0000"/>
                </a:solidFill>
                <a:latin typeface="Times New Roman" pitchFamily="18" charset="0"/>
                <a:cs typeface="Times New Roman" pitchFamily="18" charset="0"/>
              </a:rPr>
              <a:t> </a:t>
            </a:r>
          </a:p>
          <a:p>
            <a:pPr algn="just"/>
            <a:endParaRPr lang="fr-FR" dirty="0" smtClean="0">
              <a:latin typeface="Times New Roman" pitchFamily="18" charset="0"/>
              <a:cs typeface="Times New Roman" pitchFamily="18" charset="0"/>
            </a:endParaRPr>
          </a:p>
          <a:p>
            <a:pPr algn="just">
              <a:buFont typeface="Arial"/>
              <a:buChar char="•"/>
            </a:pPr>
            <a:r>
              <a:rPr lang="fr-FR" dirty="0" smtClean="0">
                <a:latin typeface="Times New Roman" pitchFamily="18" charset="0"/>
                <a:cs typeface="Times New Roman" pitchFamily="18" charset="0"/>
              </a:rPr>
              <a:t>le </a:t>
            </a:r>
            <a:r>
              <a:rPr lang="fr-FR" dirty="0" err="1" smtClean="0">
                <a:latin typeface="Times New Roman" pitchFamily="18" charset="0"/>
                <a:cs typeface="Times New Roman" pitchFamily="18" charset="0"/>
              </a:rPr>
              <a:t>Séphadex</a:t>
            </a:r>
            <a:r>
              <a:rPr lang="fr-FR" baseline="30000" dirty="0" err="1" smtClean="0">
                <a:latin typeface="Times New Roman" pitchFamily="18" charset="0"/>
                <a:cs typeface="Times New Roman" pitchFamily="18" charset="0"/>
              </a:rPr>
              <a:t>TM</a:t>
            </a:r>
            <a:r>
              <a:rPr lang="fr-FR" dirty="0" smtClean="0">
                <a:latin typeface="Times New Roman" pitchFamily="18" charset="0"/>
                <a:cs typeface="Times New Roman" pitchFamily="18" charset="0"/>
              </a:rPr>
              <a:t> (G10 à G200) qui sont des polyosides bactériens de type </a:t>
            </a:r>
            <a:r>
              <a:rPr lang="fr-FR" dirty="0" err="1" smtClean="0">
                <a:latin typeface="Times New Roman" pitchFamily="18" charset="0"/>
                <a:cs typeface="Times New Roman" pitchFamily="18" charset="0"/>
              </a:rPr>
              <a:t>dextran</a:t>
            </a:r>
            <a:r>
              <a:rPr lang="fr-FR" dirty="0" smtClean="0">
                <a:latin typeface="Times New Roman" pitchFamily="18" charset="0"/>
                <a:cs typeface="Times New Roman" pitchFamily="18" charset="0"/>
              </a:rPr>
              <a:t> (poly D-</a:t>
            </a:r>
            <a:r>
              <a:rPr lang="fr-FR" dirty="0" err="1" smtClean="0">
                <a:latin typeface="Times New Roman" pitchFamily="18" charset="0"/>
                <a:cs typeface="Times New Roman" pitchFamily="18" charset="0"/>
              </a:rPr>
              <a:t>glucopyranosyl</a:t>
            </a:r>
            <a:r>
              <a:rPr lang="fr-FR" dirty="0" smtClean="0">
                <a:latin typeface="Times New Roman" pitchFamily="18" charset="0"/>
                <a:cs typeface="Times New Roman" pitchFamily="18" charset="0"/>
              </a:rPr>
              <a:t> a, 1 -&gt; 6), et le </a:t>
            </a:r>
            <a:r>
              <a:rPr lang="fr-FR" dirty="0" err="1" smtClean="0">
                <a:latin typeface="Times New Roman" pitchFamily="18" charset="0"/>
                <a:cs typeface="Times New Roman" pitchFamily="18" charset="0"/>
              </a:rPr>
              <a:t>Sépharose</a:t>
            </a:r>
            <a:r>
              <a:rPr lang="fr-FR" baseline="30000" dirty="0" err="1" smtClean="0">
                <a:latin typeface="Times New Roman" pitchFamily="18" charset="0"/>
                <a:cs typeface="Times New Roman" pitchFamily="18" charset="0"/>
              </a:rPr>
              <a:t>TM</a:t>
            </a:r>
            <a:r>
              <a:rPr lang="fr-FR" dirty="0" smtClean="0">
                <a:latin typeface="Times New Roman" pitchFamily="18" charset="0"/>
                <a:cs typeface="Times New Roman" pitchFamily="18" charset="0"/>
              </a:rPr>
              <a:t> (agarose).</a:t>
            </a:r>
          </a:p>
          <a:p>
            <a:pPr algn="just"/>
            <a:endParaRPr lang="fr-FR" dirty="0" smtClean="0">
              <a:latin typeface="Times New Roman" pitchFamily="18" charset="0"/>
              <a:cs typeface="Times New Roman" pitchFamily="18" charset="0"/>
            </a:endParaRPr>
          </a:p>
          <a:p>
            <a:pPr algn="just"/>
            <a:r>
              <a:rPr lang="fr-FR" b="1" dirty="0" smtClean="0">
                <a:solidFill>
                  <a:srgbClr val="FF0000"/>
                </a:solidFill>
                <a:latin typeface="Times New Roman" pitchFamily="18" charset="0"/>
                <a:cs typeface="Times New Roman" pitchFamily="18" charset="0"/>
              </a:rPr>
              <a:t>- Gels permanents :</a:t>
            </a:r>
            <a:r>
              <a:rPr lang="fr-FR" dirty="0" smtClean="0">
                <a:latin typeface="Times New Roman" pitchFamily="18" charset="0"/>
                <a:cs typeface="Times New Roman" pitchFamily="18" charset="0"/>
              </a:rPr>
              <a:t> ce sont des copolymères organiques ou bien des minéraux (silice). Ici, des effets d'adsorption s'ajoutent au tamisage moléculaire.</a:t>
            </a:r>
            <a:endParaRPr lang="fr-FR" dirty="0">
              <a:latin typeface="Times New Roman" pitchFamily="18" charset="0"/>
              <a:cs typeface="Times New Roman" pitchFamily="18" charset="0"/>
            </a:endParaRPr>
          </a:p>
        </p:txBody>
      </p:sp>
      <p:pic>
        <p:nvPicPr>
          <p:cNvPr id="27651" name="Picture 3" descr="http://www.123bio.net/cours/chromato/images/gelexclu.jpg"/>
          <p:cNvPicPr>
            <a:picLocks noChangeAspect="1" noChangeArrowheads="1"/>
          </p:cNvPicPr>
          <p:nvPr/>
        </p:nvPicPr>
        <p:blipFill>
          <a:blip r:embed="rId2"/>
          <a:srcRect/>
          <a:stretch>
            <a:fillRect/>
          </a:stretch>
        </p:blipFill>
        <p:spPr bwMode="auto">
          <a:xfrm>
            <a:off x="1785918" y="2643182"/>
            <a:ext cx="5786478" cy="3386928"/>
          </a:xfrm>
          <a:prstGeom prst="rect">
            <a:avLst/>
          </a:prstGeom>
          <a:noFill/>
        </p:spPr>
      </p:pic>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2786050" y="6143644"/>
            <a:ext cx="4491935" cy="369332"/>
          </a:xfrm>
          <a:prstGeom prst="rect">
            <a:avLst/>
          </a:prstGeom>
        </p:spPr>
        <p:txBody>
          <a:bodyPr wrap="none">
            <a:spAutoFit/>
          </a:bodyPr>
          <a:lstStyle/>
          <a:p>
            <a:pPr algn="just"/>
            <a:r>
              <a:rPr lang="fr-FR" b="1" dirty="0" smtClean="0">
                <a:latin typeface="Times New Roman" pitchFamily="18" charset="0"/>
                <a:cs typeface="Times New Roman" pitchFamily="18" charset="0"/>
              </a:rPr>
              <a:t>Figure 2 :</a:t>
            </a:r>
            <a:r>
              <a:rPr lang="fr-FR" dirty="0" smtClean="0">
                <a:latin typeface="Times New Roman" pitchFamily="18" charset="0"/>
                <a:cs typeface="Times New Roman" pitchFamily="18" charset="0"/>
              </a:rPr>
              <a:t> Représentation d'un gel d'exclusion.</a:t>
            </a:r>
            <a:endParaRPr lang="fr-FR"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4454</TotalTime>
  <Words>440</Words>
  <PresentationFormat>Affichage à l'écran (4:3)</PresentationFormat>
  <Paragraphs>119</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aci</dc:creator>
  <cp:lastModifiedBy>aci</cp:lastModifiedBy>
  <cp:revision>26</cp:revision>
  <dcterms:created xsi:type="dcterms:W3CDTF">2020-01-02T15:16:57Z</dcterms:created>
  <dcterms:modified xsi:type="dcterms:W3CDTF">2021-01-02T15:05:28Z</dcterms:modified>
</cp:coreProperties>
</file>