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725" r:id="rId4"/>
  </p:sldMasterIdLst>
  <p:notesMasterIdLst>
    <p:notesMasterId r:id="rId20"/>
  </p:notesMasterIdLst>
  <p:sldIdLst>
    <p:sldId id="292" r:id="rId5"/>
    <p:sldId id="257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1" r:id="rId14"/>
    <p:sldId id="300" r:id="rId15"/>
    <p:sldId id="302" r:id="rId16"/>
    <p:sldId id="303" r:id="rId17"/>
    <p:sldId id="304" r:id="rId18"/>
    <p:sldId id="305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249"/>
    <a:srgbClr val="E4E5D3"/>
    <a:srgbClr val="C1C1B5"/>
    <a:srgbClr val="B5B7A9"/>
    <a:srgbClr val="AFB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2EBD0-7AD6-47A3-A119-BD7793D52082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E644-1F65-4C38-A9FE-866E60912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5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414165"/>
            <a:ext cx="8246070" cy="91623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03345"/>
            <a:ext cx="824607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1" y="1291130"/>
            <a:ext cx="794066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2207361"/>
            <a:ext cx="7940660" cy="4275739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4" y="527605"/>
            <a:ext cx="641361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41361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33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8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0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73822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6" y="1901950"/>
            <a:ext cx="4123034" cy="763524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818180"/>
            <a:ext cx="4123035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01950"/>
            <a:ext cx="4106566" cy="763525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818181"/>
            <a:ext cx="4106566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4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41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20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93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9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4130" y="1138425"/>
            <a:ext cx="6108200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26146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ABC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7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22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55808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1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61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593902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67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4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2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3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7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89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microsoft.com/office/2007/relationships/hdphoto" Target="../media/hdphoto9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22.png"/><Relationship Id="rId2" Type="http://schemas.openxmlformats.org/officeDocument/2006/relationships/image" Target="../media/image14.JP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19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microsoft.com/office/2007/relationships/hdphoto" Target="../media/hdphoto11.wdp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2.wdp"/><Relationship Id="rId7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microsoft.com/office/2007/relationships/hdphoto" Target="../media/hdphoto13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E02DD3B-6B2B-4D6B-A08C-36712DA65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FD288D-EF77-42B0-ACAE-527DA5591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14" y="0"/>
            <a:ext cx="4572000" cy="342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51D874-87BA-4DA4-9895-232F4E4A99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3"/>
          <a:stretch/>
        </p:blipFill>
        <p:spPr>
          <a:xfrm>
            <a:off x="-12176" y="3429000"/>
            <a:ext cx="4568590" cy="3429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5B8B16-0863-4E97-8542-75A8D6402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94" y="620689"/>
            <a:ext cx="1036696" cy="57606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50EB719E-702C-4F24-989C-A5788969B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392" y="3449524"/>
            <a:ext cx="44844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Biophysique</a:t>
            </a:r>
            <a:r>
              <a:rPr lang="en-US" altLang="ko-KR" sz="36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 des </a:t>
            </a:r>
            <a:r>
              <a:rPr lang="en-US" altLang="ko-KR" sz="3600" b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Rayonnements</a:t>
            </a:r>
            <a:endParaRPr lang="en-US" altLang="ko-KR" sz="36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7F64014-D2C9-421D-B1C8-31F756600B75}"/>
              </a:ext>
            </a:extLst>
          </p:cNvPr>
          <p:cNvSpPr txBox="1"/>
          <p:nvPr/>
        </p:nvSpPr>
        <p:spPr>
          <a:xfrm>
            <a:off x="6372200" y="4649853"/>
            <a:ext cx="2679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Arial" pitchFamily="34" charset="0"/>
                <a:cs typeface="Arial" pitchFamily="34" charset="0"/>
              </a:rPr>
              <a:t>Dr. S.E. BENTRIDI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s.bentridi@univ-dbkm.dz</a:t>
            </a:r>
            <a:r>
              <a:rPr kumimoji="0" lang="en-US" altLang="ko-KR" sz="1400" b="1" dirty="0"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E1569A0-629B-4535-BE02-B2446E7C5B43}"/>
              </a:ext>
            </a:extLst>
          </p:cNvPr>
          <p:cNvSpPr txBox="1"/>
          <p:nvPr/>
        </p:nvSpPr>
        <p:spPr>
          <a:xfrm>
            <a:off x="5508394" y="6254272"/>
            <a:ext cx="305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3ème </a:t>
            </a:r>
            <a:r>
              <a:rPr lang="en-US" altLang="ko-KR" sz="1200" b="1" dirty="0" err="1">
                <a:latin typeface="Arial" pitchFamily="34" charset="0"/>
                <a:cs typeface="Arial" pitchFamily="34" charset="0"/>
              </a:rPr>
              <a:t>Licence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Physique </a:t>
            </a:r>
            <a:r>
              <a:rPr lang="en-US" altLang="ko-KR" sz="1200" b="1" dirty="0" err="1">
                <a:latin typeface="Arial" pitchFamily="34" charset="0"/>
                <a:cs typeface="Arial" pitchFamily="34" charset="0"/>
              </a:rPr>
              <a:t>Fondamentale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30A84D7-318E-4FC0-8F62-F69F49F93C82}"/>
              </a:ext>
            </a:extLst>
          </p:cNvPr>
          <p:cNvCxnSpPr/>
          <p:nvPr/>
        </p:nvCxnSpPr>
        <p:spPr>
          <a:xfrm>
            <a:off x="4716016" y="6165304"/>
            <a:ext cx="4176464" cy="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8836FC-62CE-497E-AC59-D39A9FB2D5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3" b="99740" l="36426" r="9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2"/>
          <a:stretch/>
        </p:blipFill>
        <p:spPr>
          <a:xfrm>
            <a:off x="1980002" y="-89266"/>
            <a:ext cx="3060195" cy="45400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5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866715D-1492-4942-A5BD-ACB19581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425" y="260648"/>
            <a:ext cx="6558080" cy="68488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mole et le Nombre d’AVOGADRO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7B2979-EA42-48E1-8F30-591A20299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6095832" cy="3931953"/>
          </a:xfrm>
          <a:prstGeom prst="rect">
            <a:avLst/>
          </a:prstGeom>
          <a:ln w="57150">
            <a:solidFill>
              <a:srgbClr val="0000FF"/>
            </a:solidFill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AB6533B-C9F2-4FD9-B9A1-663AE6841110}"/>
                  </a:ext>
                </a:extLst>
              </p:cNvPr>
              <p:cNvSpPr txBox="1"/>
              <p:nvPr/>
            </p:nvSpPr>
            <p:spPr>
              <a:xfrm>
                <a:off x="2577956" y="5090331"/>
                <a:ext cx="5619423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𝒎𝒐𝒍𝒆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𝟎𝟐𝟐𝟏𝟒𝟎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𝒖𝒏𝒊𝒕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AB6533B-C9F2-4FD9-B9A1-663AE6841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6" y="5090331"/>
                <a:ext cx="5619423" cy="377667"/>
              </a:xfrm>
              <a:prstGeom prst="rect">
                <a:avLst/>
              </a:prstGeom>
              <a:blipFill>
                <a:blip r:embed="rId3"/>
                <a:stretch>
                  <a:fillRect l="-868" t="-1613" r="-759"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F82738FB-E34B-48F9-B3E1-6B2C8B3F6602}"/>
              </a:ext>
            </a:extLst>
          </p:cNvPr>
          <p:cNvSpPr txBox="1"/>
          <p:nvPr/>
        </p:nvSpPr>
        <p:spPr>
          <a:xfrm>
            <a:off x="2577956" y="62280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Unité: Atome ou molécules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F7299CE-8778-4BD2-84D3-8D0394A7EAA4}"/>
                  </a:ext>
                </a:extLst>
              </p:cNvPr>
              <p:cNvSpPr txBox="1"/>
              <p:nvPr/>
            </p:nvSpPr>
            <p:spPr>
              <a:xfrm>
                <a:off x="2577956" y="5651375"/>
                <a:ext cx="6261842" cy="531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𝑴𝒂𝒔𝒔𝒆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𝒎𝒐𝒍𝒂𝒊𝒓𝒆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𝒎𝒂𝒔𝒔𝒆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𝒖𝒏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𝒎𝒐𝒍𝒆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𝒎𝒂𝒕𝒊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è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𝒓𝒆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 [</m:t>
                      </m:r>
                      <m:f>
                        <m:f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den>
                      </m:f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F7299CE-8778-4BD2-84D3-8D0394A7E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6" y="5651375"/>
                <a:ext cx="6261842" cy="531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4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866715D-1492-4942-A5BD-ACB19581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425" y="260648"/>
            <a:ext cx="6558080" cy="68488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mole et le Nombre d’AVOGADRO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1">
                <a:extLst>
                  <a:ext uri="{FF2B5EF4-FFF2-40B4-BE49-F238E27FC236}">
                    <a16:creationId xmlns:a16="http://schemas.microsoft.com/office/drawing/2014/main" id="{98A7C940-9E1D-4856-B367-B47825BC4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5736" y="1297628"/>
                <a:ext cx="6696744" cy="2707436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algn="just" eaLnBrk="0" latinLnBrk="0" hangingPunct="0"/>
                <a:r>
                  <a:rPr lang="fr-FR" sz="1600" b="1" dirty="0">
                    <a:solidFill>
                      <a:schemeClr val="tx1"/>
                    </a:solidFill>
                  </a:rPr>
                  <a:t>Exercice: </a:t>
                </a:r>
                <a:r>
                  <a:rPr lang="fr-FR" sz="1600" dirty="0">
                    <a:solidFill>
                      <a:schemeClr val="tx1"/>
                    </a:solidFill>
                  </a:rPr>
                  <a:t>dites combien d’atomes trouve-t-on dans un 1 gramme de matière de:</a:t>
                </a:r>
              </a:p>
              <a:p>
                <a:pPr lvl="1" algn="just" eaLnBrk="0" hangingPunct="0"/>
                <a:r>
                  <a:rPr lang="fr-FR" sz="1600" b="1" dirty="0"/>
                  <a:t>Hydrogène: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𝟎𝟎𝟕𝟗𝟒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</m:oMath>
                </a14:m>
                <a:endParaRPr lang="fr-FR" sz="1600" b="1" dirty="0"/>
              </a:p>
              <a:p>
                <a:pPr lvl="1" algn="just" eaLnBrk="0" hangingPunct="0"/>
                <a:r>
                  <a:rPr lang="fr-FR" sz="1600" b="1" dirty="0">
                    <a:solidFill>
                      <a:schemeClr val="tx1"/>
                    </a:solidFill>
                  </a:rPr>
                  <a:t>Carbone: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𝟎𝟏𝟎𝟕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</m:oMath>
                </a14:m>
                <a:endParaRPr lang="fr-FR" sz="1600" b="1" dirty="0">
                  <a:solidFill>
                    <a:schemeClr val="tx1"/>
                  </a:solidFill>
                </a:endParaRPr>
              </a:p>
              <a:p>
                <a:pPr lvl="1" algn="just" eaLnBrk="0" hangingPunct="0"/>
                <a:r>
                  <a:rPr lang="fr-FR" sz="1600" b="1" dirty="0"/>
                  <a:t>Nitrogène: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𝟎𝟎𝟔𝟕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</m:oMath>
                </a14:m>
                <a:endParaRPr lang="fr-FR" sz="1600" b="1" dirty="0">
                  <a:solidFill>
                    <a:schemeClr val="tx1"/>
                  </a:solidFill>
                </a:endParaRPr>
              </a:p>
              <a:p>
                <a:pPr lvl="1" algn="just" eaLnBrk="0" hangingPunct="0"/>
                <a:r>
                  <a:rPr lang="fr-FR" sz="1600" b="1" dirty="0">
                    <a:solidFill>
                      <a:schemeClr val="tx1"/>
                    </a:solidFill>
                  </a:rPr>
                  <a:t>Oxygène: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sub>
                    </m:sSub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𝟗𝟗𝟗𝟒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</m:oMath>
                </a14:m>
                <a:endParaRPr lang="fr-FR" sz="1600" b="1" dirty="0">
                  <a:solidFill>
                    <a:schemeClr val="tx1"/>
                  </a:solidFill>
                </a:endParaRPr>
              </a:p>
              <a:p>
                <a:pPr lvl="1" algn="just" eaLnBrk="0" hangingPunct="0"/>
                <a:r>
                  <a:rPr lang="fr-FR" sz="1600" b="1" dirty="0"/>
                  <a:t>Soufre: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𝟎𝟔𝟓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</m:oMath>
                </a14:m>
                <a:endParaRPr lang="fr-FR" sz="1600" b="1" dirty="0">
                  <a:solidFill>
                    <a:schemeClr val="tx1"/>
                  </a:solidFill>
                </a:endParaRPr>
              </a:p>
              <a:p>
                <a:pPr lvl="1" algn="just" eaLnBrk="0" hangingPunct="0"/>
                <a:r>
                  <a:rPr lang="fr-FR" sz="1600" b="1" dirty="0"/>
                  <a:t>Uranium: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</m:sSub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𝟐𝟑𝟖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𝟎𝟐𝟖𝟗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</m:oMath>
                </a14:m>
                <a:endParaRPr lang="fr-F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Espace réservé du contenu 1">
                <a:extLst>
                  <a:ext uri="{FF2B5EF4-FFF2-40B4-BE49-F238E27FC236}">
                    <a16:creationId xmlns:a16="http://schemas.microsoft.com/office/drawing/2014/main" id="{98A7C940-9E1D-4856-B367-B47825BC4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5736" y="1297628"/>
                <a:ext cx="6696744" cy="2707436"/>
              </a:xfrm>
              <a:blipFill>
                <a:blip r:embed="rId2"/>
                <a:stretch>
                  <a:fillRect l="-182" t="-8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1">
                <a:extLst>
                  <a:ext uri="{FF2B5EF4-FFF2-40B4-BE49-F238E27FC236}">
                    <a16:creationId xmlns:a16="http://schemas.microsoft.com/office/drawing/2014/main" id="{9CABBD97-78A8-4758-80E2-28A5B79E7F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5736" y="4129318"/>
                <a:ext cx="6696744" cy="270743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eaLnBrk="0" hangingPunct="0"/>
                <a:r>
                  <a:rPr lang="fr-FR" sz="1600" b="1" dirty="0">
                    <a:solidFill>
                      <a:srgbClr val="FF0000"/>
                    </a:solidFill>
                  </a:rPr>
                  <a:t>Réponse: </a:t>
                </a:r>
                <a:r>
                  <a:rPr lang="fr-FR" sz="1600" dirty="0">
                    <a:solidFill>
                      <a:srgbClr val="FF0000"/>
                    </a:solidFill>
                  </a:rPr>
                  <a:t>dans un 1 gramme de matière de:</a:t>
                </a:r>
              </a:p>
              <a:p>
                <a:pPr lvl="1" algn="just" eaLnBrk="0" hangingPunct="0"/>
                <a:r>
                  <a:rPr lang="fr-FR" sz="1600" b="1" dirty="0">
                    <a:solidFill>
                      <a:srgbClr val="FF0000"/>
                    </a:solidFill>
                  </a:rPr>
                  <a:t>Hydrogène: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𝟎𝟎𝟕𝟗𝟒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𝟎𝟎𝟕𝟗𝟒</m:t>
                        </m:r>
                      </m:den>
                    </m:f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𝟎𝟐𝟐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𝟐𝟑</m:t>
                        </m:r>
                      </m:sup>
                    </m:sSup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𝟐𝟑</m:t>
                        </m:r>
                      </m:sup>
                    </m:sSup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𝒂𝒕𝒎𝒆𝒔</m:t>
                    </m:r>
                  </m:oMath>
                </a14:m>
                <a:endParaRPr lang="fr-FR" sz="1600" b="1" dirty="0">
                  <a:solidFill>
                    <a:srgbClr val="FF0000"/>
                  </a:solidFill>
                </a:endParaRPr>
              </a:p>
              <a:p>
                <a:pPr lvl="1" algn="just" eaLnBrk="0" hangingPunct="0"/>
                <a:r>
                  <a:rPr lang="fr-FR" sz="1600" b="1" dirty="0">
                    <a:solidFill>
                      <a:srgbClr val="FF0000"/>
                    </a:solidFill>
                  </a:rPr>
                  <a:t>Carbone: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𝟎𝟏𝟎𝟕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𝟎𝟏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p>
                    </m:sSup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𝒂𝒕𝒐𝒎𝒆𝒔</m:t>
                    </m:r>
                  </m:oMath>
                </a14:m>
                <a:endParaRPr lang="fr-FR" sz="16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lvl="1" algn="just" eaLnBrk="0" hangingPunct="0"/>
                <a:r>
                  <a:rPr lang="fr-FR" sz="1600" b="1" dirty="0">
                    <a:solidFill>
                      <a:srgbClr val="FF0000"/>
                    </a:solidFill>
                  </a:rPr>
                  <a:t>Oxygène: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𝟗𝟗𝟗𝟒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sub>
                    </m:sSub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𝟕𝟔</m:t>
                    </m:r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p>
                    </m:sSup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𝒂𝒕𝒐𝒎𝒆𝒔</m:t>
                    </m:r>
                  </m:oMath>
                </a14:m>
                <a:endParaRPr lang="fr-FR" sz="1600" b="1" dirty="0">
                  <a:solidFill>
                    <a:srgbClr val="FF0000"/>
                  </a:solidFill>
                </a:endParaRPr>
              </a:p>
              <a:p>
                <a:pPr lvl="1" algn="just" eaLnBrk="0" hangingPunct="0"/>
                <a:r>
                  <a:rPr lang="fr-FR" sz="1600" b="1" dirty="0">
                    <a:solidFill>
                      <a:srgbClr val="FF0000"/>
                    </a:solidFill>
                  </a:rPr>
                  <a:t>Nitrogène: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𝟎𝟎𝟔𝟕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p>
                    </m:sSup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𝒂𝒕𝒐𝒎𝒆𝒔</m:t>
                    </m:r>
                  </m:oMath>
                </a14:m>
                <a:endParaRPr lang="fr-FR" sz="1600" b="1" dirty="0">
                  <a:solidFill>
                    <a:srgbClr val="FF0000"/>
                  </a:solidFill>
                </a:endParaRPr>
              </a:p>
              <a:p>
                <a:pPr lvl="1" algn="just" eaLnBrk="0" hangingPunct="0"/>
                <a:r>
                  <a:rPr lang="fr-FR" sz="1600" b="1" dirty="0">
                    <a:solidFill>
                      <a:srgbClr val="FF0000"/>
                    </a:solidFill>
                  </a:rPr>
                  <a:t>Soufre: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𝟎𝟔𝟓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𝟖𝟖</m:t>
                    </m:r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p>
                    </m:sSup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𝒂𝒕𝒐𝒎𝒆𝒔</m:t>
                    </m:r>
                  </m:oMath>
                </a14:m>
                <a:endParaRPr lang="fr-FR" sz="1600" b="1" dirty="0">
                  <a:solidFill>
                    <a:srgbClr val="FF0000"/>
                  </a:solidFill>
                </a:endParaRPr>
              </a:p>
              <a:p>
                <a:pPr lvl="1" algn="just" eaLnBrk="0" hangingPunct="0"/>
                <a:r>
                  <a:rPr lang="fr-FR" sz="1600" b="1" dirty="0">
                    <a:solidFill>
                      <a:srgbClr val="FF0000"/>
                    </a:solidFill>
                  </a:rPr>
                  <a:t>Uranium: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𝟐𝟑𝟖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𝟎𝟐𝟖𝟗</m:t>
                    </m:r>
                    <m:d>
                      <m:dPr>
                        <m:begChr m:val="["/>
                        <m:endChr m:val="]"/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sub>
                    </m:sSub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𝟓𝟑</m:t>
                    </m:r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𝒂𝒕𝒐𝒎𝒆𝒔</m:t>
                    </m:r>
                  </m:oMath>
                </a14:m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Espace réservé du contenu 1">
                <a:extLst>
                  <a:ext uri="{FF2B5EF4-FFF2-40B4-BE49-F238E27FC236}">
                    <a16:creationId xmlns:a16="http://schemas.microsoft.com/office/drawing/2014/main" id="{9CABBD97-78A8-4758-80E2-28A5B79E7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129318"/>
                <a:ext cx="6696744" cy="2707436"/>
              </a:xfrm>
              <a:prstGeom prst="rect">
                <a:avLst/>
              </a:prstGeom>
              <a:blipFill>
                <a:blip r:embed="rId3"/>
                <a:stretch>
                  <a:fillRect l="-182" t="-15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5B19E198-5EE2-4FDB-9A7D-CE11DBFE88D5}"/>
              </a:ext>
            </a:extLst>
          </p:cNvPr>
          <p:cNvSpPr txBox="1"/>
          <p:nvPr/>
        </p:nvSpPr>
        <p:spPr>
          <a:xfrm rot="20039521" flipH="1">
            <a:off x="5791038" y="2466679"/>
            <a:ext cx="2899353" cy="36933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eaLnBrk="0" latinLnBrk="0" hangingPunct="0"/>
            <a:r>
              <a:rPr lang="fr-FR" b="1" dirty="0">
                <a:solidFill>
                  <a:srgbClr val="0000FF"/>
                </a:solidFill>
              </a:rPr>
              <a:t>Déduire pour 70kg?</a:t>
            </a:r>
          </a:p>
        </p:txBody>
      </p:sp>
    </p:spTree>
    <p:extLst>
      <p:ext uri="{BB962C8B-B14F-4D97-AF65-F5344CB8AC3E}">
        <p14:creationId xmlns:p14="http://schemas.microsoft.com/office/powerpoint/2010/main" val="25730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7988F3-D75D-44AD-89F5-9221B059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Atomistique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FCEDA95-3426-424C-A1FF-A9B2D7830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300" y="996521"/>
            <a:ext cx="6563072" cy="460648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 électron-Volt ?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2441719-9213-4A6D-81C8-E74C1C60D69D}"/>
              </a:ext>
            </a:extLst>
          </p:cNvPr>
          <p:cNvGrpSpPr/>
          <p:nvPr/>
        </p:nvGrpSpPr>
        <p:grpSpPr>
          <a:xfrm>
            <a:off x="2100300" y="2127882"/>
            <a:ext cx="351378" cy="2623105"/>
            <a:chOff x="7668344" y="2066035"/>
            <a:chExt cx="351378" cy="2623105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C03D3A05-1075-4890-B569-59EFA953948F}"/>
                </a:ext>
              </a:extLst>
            </p:cNvPr>
            <p:cNvCxnSpPr/>
            <p:nvPr/>
          </p:nvCxnSpPr>
          <p:spPr>
            <a:xfrm>
              <a:off x="7668344" y="2168860"/>
              <a:ext cx="0" cy="2520280"/>
            </a:xfrm>
            <a:prstGeom prst="line">
              <a:avLst/>
            </a:prstGeom>
            <a:ln w="762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86E6898-766A-4EBD-AF35-6864A96ABE34}"/>
                </a:ext>
              </a:extLst>
            </p:cNvPr>
            <p:cNvSpPr txBox="1"/>
            <p:nvPr/>
          </p:nvSpPr>
          <p:spPr>
            <a:xfrm>
              <a:off x="7668344" y="2066035"/>
              <a:ext cx="351378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B654F71-0C13-48FD-B684-DC17259ACBEA}"/>
              </a:ext>
            </a:extLst>
          </p:cNvPr>
          <p:cNvGrpSpPr/>
          <p:nvPr/>
        </p:nvGrpSpPr>
        <p:grpSpPr>
          <a:xfrm>
            <a:off x="7385020" y="2132786"/>
            <a:ext cx="351379" cy="2592428"/>
            <a:chOff x="2636445" y="2096712"/>
            <a:chExt cx="351379" cy="2592428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62EEE23D-695D-4705-8CC1-8F167AD36FAF}"/>
                </a:ext>
              </a:extLst>
            </p:cNvPr>
            <p:cNvCxnSpPr/>
            <p:nvPr/>
          </p:nvCxnSpPr>
          <p:spPr>
            <a:xfrm>
              <a:off x="2987824" y="2168860"/>
              <a:ext cx="0" cy="2520280"/>
            </a:xfrm>
            <a:prstGeom prst="line">
              <a:avLst/>
            </a:prstGeom>
            <a:ln w="762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DE01802-0F72-4857-A199-749DD156D621}"/>
                </a:ext>
              </a:extLst>
            </p:cNvPr>
            <p:cNvSpPr txBox="1"/>
            <p:nvPr/>
          </p:nvSpPr>
          <p:spPr>
            <a:xfrm>
              <a:off x="2636445" y="2096712"/>
              <a:ext cx="280846" cy="2585323"/>
            </a:xfrm>
            <a:prstGeom prst="rect">
              <a:avLst/>
            </a:prstGeom>
            <a:noFill/>
            <a:ln>
              <a:noFill/>
              <a:prstDash val="lgDash"/>
            </a:ln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</p:txBody>
        </p:sp>
      </p:grp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149BCAF-5270-4310-B259-635BC065324C}"/>
              </a:ext>
            </a:extLst>
          </p:cNvPr>
          <p:cNvCxnSpPr>
            <a:cxnSpLocks/>
          </p:cNvCxnSpPr>
          <p:nvPr/>
        </p:nvCxnSpPr>
        <p:spPr>
          <a:xfrm>
            <a:off x="2195736" y="4797152"/>
            <a:ext cx="540817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E698D18-B896-4623-9A4B-3077081C2516}"/>
                  </a:ext>
                </a:extLst>
              </p:cNvPr>
              <p:cNvSpPr txBox="1"/>
              <p:nvPr/>
            </p:nvSpPr>
            <p:spPr>
              <a:xfrm>
                <a:off x="4355976" y="4869160"/>
                <a:ext cx="12711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𝑽𝒐𝒍𝒕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E698D18-B896-4623-9A4B-3077081C2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869160"/>
                <a:ext cx="1271182" cy="276999"/>
              </a:xfrm>
              <a:prstGeom prst="rect">
                <a:avLst/>
              </a:prstGeom>
              <a:blipFill>
                <a:blip r:embed="rId2"/>
                <a:stretch>
                  <a:fillRect l="-2885" r="-3846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e 23">
            <a:extLst>
              <a:ext uri="{FF2B5EF4-FFF2-40B4-BE49-F238E27FC236}">
                <a16:creationId xmlns:a16="http://schemas.microsoft.com/office/drawing/2014/main" id="{68BB6D6F-88A5-47B7-9362-E17970B599EE}"/>
              </a:ext>
            </a:extLst>
          </p:cNvPr>
          <p:cNvGrpSpPr/>
          <p:nvPr/>
        </p:nvGrpSpPr>
        <p:grpSpPr>
          <a:xfrm>
            <a:off x="7195968" y="835393"/>
            <a:ext cx="648065" cy="673891"/>
            <a:chOff x="6783430" y="3092054"/>
            <a:chExt cx="648065" cy="67389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AF4BFD7-0FD9-4B34-ACA5-F5D9C8D4368C}"/>
                </a:ext>
              </a:extLst>
            </p:cNvPr>
            <p:cNvSpPr/>
            <p:nvPr/>
          </p:nvSpPr>
          <p:spPr>
            <a:xfrm>
              <a:off x="6783430" y="3092054"/>
              <a:ext cx="648065" cy="673891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06AA5EE-3ABE-42D0-BD50-FEEDF382C04C}"/>
                </a:ext>
              </a:extLst>
            </p:cNvPr>
            <p:cNvSpPr/>
            <p:nvPr/>
          </p:nvSpPr>
          <p:spPr>
            <a:xfrm>
              <a:off x="7158182" y="3205018"/>
              <a:ext cx="166254" cy="157018"/>
            </a:xfrm>
            <a:custGeom>
              <a:avLst/>
              <a:gdLst>
                <a:gd name="connsiteX0" fmla="*/ 0 w 166254"/>
                <a:gd name="connsiteY0" fmla="*/ 0 h 157018"/>
                <a:gd name="connsiteX1" fmla="*/ 0 w 166254"/>
                <a:gd name="connsiteY1" fmla="*/ 0 h 157018"/>
                <a:gd name="connsiteX2" fmla="*/ 83127 w 166254"/>
                <a:gd name="connsiteY2" fmla="*/ 27709 h 157018"/>
                <a:gd name="connsiteX3" fmla="*/ 110836 w 166254"/>
                <a:gd name="connsiteY3" fmla="*/ 83127 h 157018"/>
                <a:gd name="connsiteX4" fmla="*/ 129309 w 166254"/>
                <a:gd name="connsiteY4" fmla="*/ 110837 h 157018"/>
                <a:gd name="connsiteX5" fmla="*/ 138545 w 166254"/>
                <a:gd name="connsiteY5" fmla="*/ 138546 h 157018"/>
                <a:gd name="connsiteX6" fmla="*/ 166254 w 166254"/>
                <a:gd name="connsiteY6" fmla="*/ 157018 h 15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" h="157018">
                  <a:moveTo>
                    <a:pt x="0" y="0"/>
                  </a:moveTo>
                  <a:lnTo>
                    <a:pt x="0" y="0"/>
                  </a:lnTo>
                  <a:cubicBezTo>
                    <a:pt x="27709" y="9236"/>
                    <a:pt x="57486" y="13723"/>
                    <a:pt x="83127" y="27709"/>
                  </a:cubicBezTo>
                  <a:cubicBezTo>
                    <a:pt x="101326" y="37636"/>
                    <a:pt x="103066" y="67587"/>
                    <a:pt x="110836" y="83127"/>
                  </a:cubicBezTo>
                  <a:cubicBezTo>
                    <a:pt x="115800" y="93056"/>
                    <a:pt x="123151" y="101600"/>
                    <a:pt x="129309" y="110837"/>
                  </a:cubicBezTo>
                  <a:lnTo>
                    <a:pt x="138545" y="138546"/>
                  </a:lnTo>
                  <a:lnTo>
                    <a:pt x="166254" y="15701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3EB3AF4-4433-40BF-8164-5CB9D6540468}"/>
                </a:ext>
              </a:extLst>
            </p:cNvPr>
            <p:cNvSpPr/>
            <p:nvPr/>
          </p:nvSpPr>
          <p:spPr>
            <a:xfrm>
              <a:off x="6908800" y="3205018"/>
              <a:ext cx="101600" cy="184738"/>
            </a:xfrm>
            <a:custGeom>
              <a:avLst/>
              <a:gdLst>
                <a:gd name="connsiteX0" fmla="*/ 101600 w 101600"/>
                <a:gd name="connsiteY0" fmla="*/ 0 h 184738"/>
                <a:gd name="connsiteX1" fmla="*/ 101600 w 101600"/>
                <a:gd name="connsiteY1" fmla="*/ 0 h 184738"/>
                <a:gd name="connsiteX2" fmla="*/ 55418 w 101600"/>
                <a:gd name="connsiteY2" fmla="*/ 64655 h 184738"/>
                <a:gd name="connsiteX3" fmla="*/ 46182 w 101600"/>
                <a:gd name="connsiteY3" fmla="*/ 92364 h 184738"/>
                <a:gd name="connsiteX4" fmla="*/ 36945 w 101600"/>
                <a:gd name="connsiteY4" fmla="*/ 64655 h 184738"/>
                <a:gd name="connsiteX5" fmla="*/ 18473 w 101600"/>
                <a:gd name="connsiteY5" fmla="*/ 92364 h 184738"/>
                <a:gd name="connsiteX6" fmla="*/ 0 w 101600"/>
                <a:gd name="connsiteY6" fmla="*/ 184727 h 184738"/>
                <a:gd name="connsiteX7" fmla="*/ 0 w 101600"/>
                <a:gd name="connsiteY7" fmla="*/ 184727 h 18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184738">
                  <a:moveTo>
                    <a:pt x="101600" y="0"/>
                  </a:moveTo>
                  <a:lnTo>
                    <a:pt x="101600" y="0"/>
                  </a:lnTo>
                  <a:cubicBezTo>
                    <a:pt x="86206" y="21552"/>
                    <a:pt x="69044" y="41944"/>
                    <a:pt x="55418" y="64655"/>
                  </a:cubicBezTo>
                  <a:cubicBezTo>
                    <a:pt x="50409" y="73003"/>
                    <a:pt x="55918" y="92364"/>
                    <a:pt x="46182" y="92364"/>
                  </a:cubicBezTo>
                  <a:cubicBezTo>
                    <a:pt x="36446" y="92364"/>
                    <a:pt x="40024" y="73891"/>
                    <a:pt x="36945" y="64655"/>
                  </a:cubicBezTo>
                  <a:cubicBezTo>
                    <a:pt x="30788" y="73891"/>
                    <a:pt x="20969" y="81548"/>
                    <a:pt x="18473" y="92364"/>
                  </a:cubicBezTo>
                  <a:cubicBezTo>
                    <a:pt x="-3549" y="187790"/>
                    <a:pt x="41419" y="184727"/>
                    <a:pt x="0" y="184727"/>
                  </a:cubicBezTo>
                  <a:lnTo>
                    <a:pt x="0" y="18472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47E47E31-443B-4907-B4A8-93F50C57EF26}"/>
                </a:ext>
              </a:extLst>
            </p:cNvPr>
            <p:cNvSpPr/>
            <p:nvPr/>
          </p:nvSpPr>
          <p:spPr>
            <a:xfrm>
              <a:off x="7195127" y="3332874"/>
              <a:ext cx="36946" cy="66548"/>
            </a:xfrm>
            <a:custGeom>
              <a:avLst/>
              <a:gdLst>
                <a:gd name="connsiteX0" fmla="*/ 27709 w 36946"/>
                <a:gd name="connsiteY0" fmla="*/ 1453 h 66548"/>
                <a:gd name="connsiteX1" fmla="*/ 0 w 36946"/>
                <a:gd name="connsiteY1" fmla="*/ 47635 h 66548"/>
                <a:gd name="connsiteX2" fmla="*/ 27709 w 36946"/>
                <a:gd name="connsiteY2" fmla="*/ 66108 h 66548"/>
                <a:gd name="connsiteX3" fmla="*/ 36946 w 36946"/>
                <a:gd name="connsiteY3" fmla="*/ 38399 h 66548"/>
                <a:gd name="connsiteX4" fmla="*/ 27709 w 36946"/>
                <a:gd name="connsiteY4" fmla="*/ 10690 h 66548"/>
                <a:gd name="connsiteX5" fmla="*/ 27709 w 36946"/>
                <a:gd name="connsiteY5" fmla="*/ 1453 h 6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46" h="66548">
                  <a:moveTo>
                    <a:pt x="27709" y="1453"/>
                  </a:moveTo>
                  <a:cubicBezTo>
                    <a:pt x="23091" y="7610"/>
                    <a:pt x="0" y="29683"/>
                    <a:pt x="0" y="47635"/>
                  </a:cubicBezTo>
                  <a:cubicBezTo>
                    <a:pt x="0" y="58736"/>
                    <a:pt x="16940" y="68800"/>
                    <a:pt x="27709" y="66108"/>
                  </a:cubicBezTo>
                  <a:cubicBezTo>
                    <a:pt x="37154" y="63747"/>
                    <a:pt x="33867" y="47635"/>
                    <a:pt x="36946" y="38399"/>
                  </a:cubicBezTo>
                  <a:cubicBezTo>
                    <a:pt x="33867" y="29163"/>
                    <a:pt x="37445" y="10690"/>
                    <a:pt x="27709" y="10690"/>
                  </a:cubicBezTo>
                  <a:cubicBezTo>
                    <a:pt x="17973" y="10690"/>
                    <a:pt x="32327" y="-4704"/>
                    <a:pt x="27709" y="1453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4B10C96-4C63-4B3D-B44F-23476963CB37}"/>
                </a:ext>
              </a:extLst>
            </p:cNvPr>
            <p:cNvSpPr/>
            <p:nvPr/>
          </p:nvSpPr>
          <p:spPr>
            <a:xfrm>
              <a:off x="6991927" y="3315855"/>
              <a:ext cx="46311" cy="83127"/>
            </a:xfrm>
            <a:custGeom>
              <a:avLst/>
              <a:gdLst>
                <a:gd name="connsiteX0" fmla="*/ 9237 w 46311"/>
                <a:gd name="connsiteY0" fmla="*/ 0 h 83127"/>
                <a:gd name="connsiteX1" fmla="*/ 18473 w 46311"/>
                <a:gd name="connsiteY1" fmla="*/ 46181 h 83127"/>
                <a:gd name="connsiteX2" fmla="*/ 0 w 46311"/>
                <a:gd name="connsiteY2" fmla="*/ 55418 h 83127"/>
                <a:gd name="connsiteX3" fmla="*/ 9237 w 46311"/>
                <a:gd name="connsiteY3" fmla="*/ 18472 h 83127"/>
                <a:gd name="connsiteX4" fmla="*/ 36946 w 46311"/>
                <a:gd name="connsiteY4" fmla="*/ 36945 h 83127"/>
                <a:gd name="connsiteX5" fmla="*/ 46182 w 46311"/>
                <a:gd name="connsiteY5" fmla="*/ 83127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11" h="83127">
                  <a:moveTo>
                    <a:pt x="9237" y="0"/>
                  </a:moveTo>
                  <a:cubicBezTo>
                    <a:pt x="12316" y="15394"/>
                    <a:pt x="14666" y="30951"/>
                    <a:pt x="18473" y="46181"/>
                  </a:cubicBezTo>
                  <a:cubicBezTo>
                    <a:pt x="27395" y="81872"/>
                    <a:pt x="40170" y="82197"/>
                    <a:pt x="0" y="55418"/>
                  </a:cubicBezTo>
                  <a:cubicBezTo>
                    <a:pt x="3079" y="43103"/>
                    <a:pt x="-2117" y="24149"/>
                    <a:pt x="9237" y="18472"/>
                  </a:cubicBezTo>
                  <a:cubicBezTo>
                    <a:pt x="19166" y="13508"/>
                    <a:pt x="30011" y="28277"/>
                    <a:pt x="36946" y="36945"/>
                  </a:cubicBezTo>
                  <a:cubicBezTo>
                    <a:pt x="48129" y="50924"/>
                    <a:pt x="46182" y="67296"/>
                    <a:pt x="46182" y="8312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F25FBB10-7373-4268-97F0-F3C405DD24DF}"/>
                </a:ext>
              </a:extLst>
            </p:cNvPr>
            <p:cNvSpPr/>
            <p:nvPr/>
          </p:nvSpPr>
          <p:spPr>
            <a:xfrm>
              <a:off x="6881171" y="3508498"/>
              <a:ext cx="452582" cy="110985"/>
            </a:xfrm>
            <a:custGeom>
              <a:avLst/>
              <a:gdLst>
                <a:gd name="connsiteX0" fmla="*/ 0 w 452582"/>
                <a:gd name="connsiteY0" fmla="*/ 92364 h 110985"/>
                <a:gd name="connsiteX1" fmla="*/ 120073 w 452582"/>
                <a:gd name="connsiteY1" fmla="*/ 18473 h 110985"/>
                <a:gd name="connsiteX2" fmla="*/ 166255 w 452582"/>
                <a:gd name="connsiteY2" fmla="*/ 0 h 110985"/>
                <a:gd name="connsiteX3" fmla="*/ 369455 w 452582"/>
                <a:gd name="connsiteY3" fmla="*/ 9236 h 110985"/>
                <a:gd name="connsiteX4" fmla="*/ 415637 w 452582"/>
                <a:gd name="connsiteY4" fmla="*/ 55418 h 110985"/>
                <a:gd name="connsiteX5" fmla="*/ 452582 w 452582"/>
                <a:gd name="connsiteY5" fmla="*/ 110836 h 11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582" h="110985">
                  <a:moveTo>
                    <a:pt x="0" y="92364"/>
                  </a:moveTo>
                  <a:cubicBezTo>
                    <a:pt x="40024" y="67734"/>
                    <a:pt x="78991" y="41296"/>
                    <a:pt x="120073" y="18473"/>
                  </a:cubicBezTo>
                  <a:cubicBezTo>
                    <a:pt x="134566" y="10421"/>
                    <a:pt x="149686" y="614"/>
                    <a:pt x="166255" y="0"/>
                  </a:cubicBezTo>
                  <a:lnTo>
                    <a:pt x="369455" y="9236"/>
                  </a:lnTo>
                  <a:cubicBezTo>
                    <a:pt x="394732" y="26088"/>
                    <a:pt x="402674" y="26251"/>
                    <a:pt x="415637" y="55418"/>
                  </a:cubicBezTo>
                  <a:cubicBezTo>
                    <a:pt x="442863" y="116678"/>
                    <a:pt x="412485" y="110836"/>
                    <a:pt x="452582" y="11083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25D5485-CA7D-41C3-9D99-39EE0CF49D03}"/>
              </a:ext>
            </a:extLst>
          </p:cNvPr>
          <p:cNvGrpSpPr/>
          <p:nvPr/>
        </p:nvGrpSpPr>
        <p:grpSpPr>
          <a:xfrm>
            <a:off x="1080856" y="3212976"/>
            <a:ext cx="648065" cy="673891"/>
            <a:chOff x="1062357" y="3280009"/>
            <a:chExt cx="648065" cy="673891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51D596E6-20F2-4177-A596-27B557DBED24}"/>
                </a:ext>
              </a:extLst>
            </p:cNvPr>
            <p:cNvGrpSpPr/>
            <p:nvPr/>
          </p:nvGrpSpPr>
          <p:grpSpPr>
            <a:xfrm>
              <a:off x="1062357" y="3280009"/>
              <a:ext cx="648065" cy="673891"/>
              <a:chOff x="6783430" y="3092054"/>
              <a:chExt cx="648065" cy="673891"/>
            </a:xfrm>
            <a:gradFill flip="none" rotWithShape="1">
              <a:gsLst>
                <a:gs pos="60000">
                  <a:srgbClr val="92D050">
                    <a:lumMod val="94000"/>
                    <a:lumOff val="6000"/>
                  </a:srgbClr>
                </a:gs>
                <a:gs pos="100000">
                  <a:srgbClr val="00B050"/>
                </a:gs>
              </a:gsLst>
              <a:lin ang="2700000" scaled="1"/>
              <a:tileRect/>
            </a:gra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C0F78F43-A2A5-44EC-BF75-B554272DED90}"/>
                  </a:ext>
                </a:extLst>
              </p:cNvPr>
              <p:cNvSpPr/>
              <p:nvPr/>
            </p:nvSpPr>
            <p:spPr>
              <a:xfrm>
                <a:off x="6783430" y="3092054"/>
                <a:ext cx="648065" cy="6738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879620E2-1786-4EEB-AF67-1D56FBA0693C}"/>
                  </a:ext>
                </a:extLst>
              </p:cNvPr>
              <p:cNvSpPr/>
              <p:nvPr/>
            </p:nvSpPr>
            <p:spPr>
              <a:xfrm>
                <a:off x="7158181" y="3205018"/>
                <a:ext cx="182563" cy="83127"/>
              </a:xfrm>
              <a:custGeom>
                <a:avLst/>
                <a:gdLst>
                  <a:gd name="connsiteX0" fmla="*/ 0 w 166254"/>
                  <a:gd name="connsiteY0" fmla="*/ 0 h 157018"/>
                  <a:gd name="connsiteX1" fmla="*/ 0 w 166254"/>
                  <a:gd name="connsiteY1" fmla="*/ 0 h 157018"/>
                  <a:gd name="connsiteX2" fmla="*/ 83127 w 166254"/>
                  <a:gd name="connsiteY2" fmla="*/ 27709 h 157018"/>
                  <a:gd name="connsiteX3" fmla="*/ 110836 w 166254"/>
                  <a:gd name="connsiteY3" fmla="*/ 83127 h 157018"/>
                  <a:gd name="connsiteX4" fmla="*/ 129309 w 166254"/>
                  <a:gd name="connsiteY4" fmla="*/ 110837 h 157018"/>
                  <a:gd name="connsiteX5" fmla="*/ 138545 w 166254"/>
                  <a:gd name="connsiteY5" fmla="*/ 138546 h 157018"/>
                  <a:gd name="connsiteX6" fmla="*/ 166254 w 166254"/>
                  <a:gd name="connsiteY6" fmla="*/ 157018 h 157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254" h="157018">
                    <a:moveTo>
                      <a:pt x="0" y="0"/>
                    </a:moveTo>
                    <a:lnTo>
                      <a:pt x="0" y="0"/>
                    </a:lnTo>
                    <a:cubicBezTo>
                      <a:pt x="27709" y="9236"/>
                      <a:pt x="57486" y="13723"/>
                      <a:pt x="83127" y="27709"/>
                    </a:cubicBezTo>
                    <a:cubicBezTo>
                      <a:pt x="101326" y="37636"/>
                      <a:pt x="103066" y="67587"/>
                      <a:pt x="110836" y="83127"/>
                    </a:cubicBezTo>
                    <a:cubicBezTo>
                      <a:pt x="115800" y="93056"/>
                      <a:pt x="123151" y="101600"/>
                      <a:pt x="129309" y="110837"/>
                    </a:cubicBezTo>
                    <a:lnTo>
                      <a:pt x="138545" y="138546"/>
                    </a:lnTo>
                    <a:lnTo>
                      <a:pt x="166254" y="157018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75082266-703E-4849-91FD-1E1C6F7CB51A}"/>
                  </a:ext>
                </a:extLst>
              </p:cNvPr>
              <p:cNvSpPr/>
              <p:nvPr/>
            </p:nvSpPr>
            <p:spPr>
              <a:xfrm>
                <a:off x="6901176" y="3205018"/>
                <a:ext cx="109224" cy="83127"/>
              </a:xfrm>
              <a:custGeom>
                <a:avLst/>
                <a:gdLst>
                  <a:gd name="connsiteX0" fmla="*/ 101600 w 101600"/>
                  <a:gd name="connsiteY0" fmla="*/ 0 h 184738"/>
                  <a:gd name="connsiteX1" fmla="*/ 101600 w 101600"/>
                  <a:gd name="connsiteY1" fmla="*/ 0 h 184738"/>
                  <a:gd name="connsiteX2" fmla="*/ 55418 w 101600"/>
                  <a:gd name="connsiteY2" fmla="*/ 64655 h 184738"/>
                  <a:gd name="connsiteX3" fmla="*/ 46182 w 101600"/>
                  <a:gd name="connsiteY3" fmla="*/ 92364 h 184738"/>
                  <a:gd name="connsiteX4" fmla="*/ 36945 w 101600"/>
                  <a:gd name="connsiteY4" fmla="*/ 64655 h 184738"/>
                  <a:gd name="connsiteX5" fmla="*/ 18473 w 101600"/>
                  <a:gd name="connsiteY5" fmla="*/ 92364 h 184738"/>
                  <a:gd name="connsiteX6" fmla="*/ 0 w 101600"/>
                  <a:gd name="connsiteY6" fmla="*/ 184727 h 184738"/>
                  <a:gd name="connsiteX7" fmla="*/ 0 w 101600"/>
                  <a:gd name="connsiteY7" fmla="*/ 184727 h 18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00" h="184738">
                    <a:moveTo>
                      <a:pt x="101600" y="0"/>
                    </a:moveTo>
                    <a:lnTo>
                      <a:pt x="101600" y="0"/>
                    </a:lnTo>
                    <a:cubicBezTo>
                      <a:pt x="86206" y="21552"/>
                      <a:pt x="69044" y="41944"/>
                      <a:pt x="55418" y="64655"/>
                    </a:cubicBezTo>
                    <a:cubicBezTo>
                      <a:pt x="50409" y="73003"/>
                      <a:pt x="55918" y="92364"/>
                      <a:pt x="46182" y="92364"/>
                    </a:cubicBezTo>
                    <a:cubicBezTo>
                      <a:pt x="36446" y="92364"/>
                      <a:pt x="40024" y="73891"/>
                      <a:pt x="36945" y="64655"/>
                    </a:cubicBezTo>
                    <a:cubicBezTo>
                      <a:pt x="30788" y="73891"/>
                      <a:pt x="20969" y="81548"/>
                      <a:pt x="18473" y="92364"/>
                    </a:cubicBezTo>
                    <a:cubicBezTo>
                      <a:pt x="-3549" y="187790"/>
                      <a:pt x="41419" y="184727"/>
                      <a:pt x="0" y="184727"/>
                    </a:cubicBezTo>
                    <a:lnTo>
                      <a:pt x="0" y="184727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D1293BE9-29F7-4093-852B-C3671DE039CE}"/>
                  </a:ext>
                </a:extLst>
              </p:cNvPr>
              <p:cNvSpPr/>
              <p:nvPr/>
            </p:nvSpPr>
            <p:spPr>
              <a:xfrm>
                <a:off x="7159783" y="3318513"/>
                <a:ext cx="36946" cy="66548"/>
              </a:xfrm>
              <a:custGeom>
                <a:avLst/>
                <a:gdLst>
                  <a:gd name="connsiteX0" fmla="*/ 27709 w 36946"/>
                  <a:gd name="connsiteY0" fmla="*/ 1453 h 66548"/>
                  <a:gd name="connsiteX1" fmla="*/ 0 w 36946"/>
                  <a:gd name="connsiteY1" fmla="*/ 47635 h 66548"/>
                  <a:gd name="connsiteX2" fmla="*/ 27709 w 36946"/>
                  <a:gd name="connsiteY2" fmla="*/ 66108 h 66548"/>
                  <a:gd name="connsiteX3" fmla="*/ 36946 w 36946"/>
                  <a:gd name="connsiteY3" fmla="*/ 38399 h 66548"/>
                  <a:gd name="connsiteX4" fmla="*/ 27709 w 36946"/>
                  <a:gd name="connsiteY4" fmla="*/ 10690 h 66548"/>
                  <a:gd name="connsiteX5" fmla="*/ 27709 w 36946"/>
                  <a:gd name="connsiteY5" fmla="*/ 1453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46" h="66548">
                    <a:moveTo>
                      <a:pt x="27709" y="1453"/>
                    </a:moveTo>
                    <a:cubicBezTo>
                      <a:pt x="23091" y="7610"/>
                      <a:pt x="0" y="29683"/>
                      <a:pt x="0" y="47635"/>
                    </a:cubicBezTo>
                    <a:cubicBezTo>
                      <a:pt x="0" y="58736"/>
                      <a:pt x="16940" y="68800"/>
                      <a:pt x="27709" y="66108"/>
                    </a:cubicBezTo>
                    <a:cubicBezTo>
                      <a:pt x="37154" y="63747"/>
                      <a:pt x="33867" y="47635"/>
                      <a:pt x="36946" y="38399"/>
                    </a:cubicBezTo>
                    <a:cubicBezTo>
                      <a:pt x="33867" y="29163"/>
                      <a:pt x="37445" y="10690"/>
                      <a:pt x="27709" y="10690"/>
                    </a:cubicBezTo>
                    <a:cubicBezTo>
                      <a:pt x="17973" y="10690"/>
                      <a:pt x="32327" y="-4704"/>
                      <a:pt x="27709" y="145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3E463AF7-7CB3-48FD-9E79-6087FD77E5D1}"/>
                  </a:ext>
                </a:extLst>
              </p:cNvPr>
              <p:cNvSpPr/>
              <p:nvPr/>
            </p:nvSpPr>
            <p:spPr>
              <a:xfrm flipV="1">
                <a:off x="6926464" y="3521267"/>
                <a:ext cx="361996" cy="169987"/>
              </a:xfrm>
              <a:custGeom>
                <a:avLst/>
                <a:gdLst>
                  <a:gd name="connsiteX0" fmla="*/ 0 w 452582"/>
                  <a:gd name="connsiteY0" fmla="*/ 92364 h 110985"/>
                  <a:gd name="connsiteX1" fmla="*/ 120073 w 452582"/>
                  <a:gd name="connsiteY1" fmla="*/ 18473 h 110985"/>
                  <a:gd name="connsiteX2" fmla="*/ 166255 w 452582"/>
                  <a:gd name="connsiteY2" fmla="*/ 0 h 110985"/>
                  <a:gd name="connsiteX3" fmla="*/ 369455 w 452582"/>
                  <a:gd name="connsiteY3" fmla="*/ 9236 h 110985"/>
                  <a:gd name="connsiteX4" fmla="*/ 415637 w 452582"/>
                  <a:gd name="connsiteY4" fmla="*/ 55418 h 110985"/>
                  <a:gd name="connsiteX5" fmla="*/ 452582 w 452582"/>
                  <a:gd name="connsiteY5" fmla="*/ 110836 h 11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582" h="110985">
                    <a:moveTo>
                      <a:pt x="0" y="92364"/>
                    </a:moveTo>
                    <a:cubicBezTo>
                      <a:pt x="40024" y="67734"/>
                      <a:pt x="78991" y="41296"/>
                      <a:pt x="120073" y="18473"/>
                    </a:cubicBezTo>
                    <a:cubicBezTo>
                      <a:pt x="134566" y="10421"/>
                      <a:pt x="149686" y="614"/>
                      <a:pt x="166255" y="0"/>
                    </a:cubicBezTo>
                    <a:lnTo>
                      <a:pt x="369455" y="9236"/>
                    </a:lnTo>
                    <a:cubicBezTo>
                      <a:pt x="394732" y="26088"/>
                      <a:pt x="402674" y="26251"/>
                      <a:pt x="415637" y="55418"/>
                    </a:cubicBezTo>
                    <a:cubicBezTo>
                      <a:pt x="442863" y="116678"/>
                      <a:pt x="412485" y="110836"/>
                      <a:pt x="452582" y="110836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6518BFF-42EE-4D61-B6B6-9FB21FF48711}"/>
                </a:ext>
              </a:extLst>
            </p:cNvPr>
            <p:cNvSpPr/>
            <p:nvPr/>
          </p:nvSpPr>
          <p:spPr>
            <a:xfrm>
              <a:off x="1288765" y="3506468"/>
              <a:ext cx="36946" cy="66548"/>
            </a:xfrm>
            <a:custGeom>
              <a:avLst/>
              <a:gdLst>
                <a:gd name="connsiteX0" fmla="*/ 27709 w 36946"/>
                <a:gd name="connsiteY0" fmla="*/ 1453 h 66548"/>
                <a:gd name="connsiteX1" fmla="*/ 0 w 36946"/>
                <a:gd name="connsiteY1" fmla="*/ 47635 h 66548"/>
                <a:gd name="connsiteX2" fmla="*/ 27709 w 36946"/>
                <a:gd name="connsiteY2" fmla="*/ 66108 h 66548"/>
                <a:gd name="connsiteX3" fmla="*/ 36946 w 36946"/>
                <a:gd name="connsiteY3" fmla="*/ 38399 h 66548"/>
                <a:gd name="connsiteX4" fmla="*/ 27709 w 36946"/>
                <a:gd name="connsiteY4" fmla="*/ 10690 h 66548"/>
                <a:gd name="connsiteX5" fmla="*/ 27709 w 36946"/>
                <a:gd name="connsiteY5" fmla="*/ 1453 h 6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46" h="66548">
                  <a:moveTo>
                    <a:pt x="27709" y="1453"/>
                  </a:moveTo>
                  <a:cubicBezTo>
                    <a:pt x="23091" y="7610"/>
                    <a:pt x="0" y="29683"/>
                    <a:pt x="0" y="47635"/>
                  </a:cubicBezTo>
                  <a:cubicBezTo>
                    <a:pt x="0" y="58736"/>
                    <a:pt x="16940" y="68800"/>
                    <a:pt x="27709" y="66108"/>
                  </a:cubicBezTo>
                  <a:cubicBezTo>
                    <a:pt x="37154" y="63747"/>
                    <a:pt x="33867" y="47635"/>
                    <a:pt x="36946" y="38399"/>
                  </a:cubicBezTo>
                  <a:cubicBezTo>
                    <a:pt x="33867" y="29163"/>
                    <a:pt x="37445" y="10690"/>
                    <a:pt x="27709" y="10690"/>
                  </a:cubicBezTo>
                  <a:cubicBezTo>
                    <a:pt x="17973" y="10690"/>
                    <a:pt x="32327" y="-4704"/>
                    <a:pt x="27709" y="1453"/>
                  </a:cubicBezTo>
                  <a:close/>
                </a:path>
              </a:pathLst>
            </a:custGeom>
            <a:gradFill flip="none" rotWithShape="1">
              <a:gsLst>
                <a:gs pos="60000">
                  <a:srgbClr val="92D050">
                    <a:lumMod val="94000"/>
                    <a:lumOff val="6000"/>
                  </a:srgbClr>
                </a:gs>
                <a:gs pos="100000">
                  <a:srgbClr val="00B050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B678837-6D90-470A-81B2-BBF13953E679}"/>
                  </a:ext>
                </a:extLst>
              </p:cNvPr>
              <p:cNvSpPr txBox="1"/>
              <p:nvPr/>
            </p:nvSpPr>
            <p:spPr>
              <a:xfrm>
                <a:off x="4355976" y="1068344"/>
                <a:ext cx="2008434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𝟏𝟗</m:t>
                          </m:r>
                        </m:sup>
                      </m:sSup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B678837-6D90-470A-81B2-BBF13953E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068344"/>
                <a:ext cx="2008434" cy="283219"/>
              </a:xfrm>
              <a:prstGeom prst="rect">
                <a:avLst/>
              </a:prstGeom>
              <a:blipFill>
                <a:blip r:embed="rId3"/>
                <a:stretch>
                  <a:fillRect l="-1824" r="-1824" b="-27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5823300-98BA-46AD-B6E4-E5008616CC86}"/>
                  </a:ext>
                </a:extLst>
              </p:cNvPr>
              <p:cNvSpPr txBox="1"/>
              <p:nvPr/>
            </p:nvSpPr>
            <p:spPr>
              <a:xfrm>
                <a:off x="2162556" y="1528992"/>
                <a:ext cx="4267066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rgbClr val="00A24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00A249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00A249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×∆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1" i="1" smtClean="0">
                              <a:solidFill>
                                <a:srgbClr val="00A24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solidFill>
                                <a:srgbClr val="00A24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b="1" i="1" smtClean="0">
                              <a:solidFill>
                                <a:srgbClr val="00A24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solidFill>
                                <a:srgbClr val="00A24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𝟏𝟗</m:t>
                          </m:r>
                        </m:sup>
                      </m:sSup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𝒆𝑽</m:t>
                      </m:r>
                    </m:oMath>
                  </m:oMathPara>
                </a14:m>
                <a:endParaRPr lang="fr-FR" b="1" dirty="0">
                  <a:solidFill>
                    <a:srgbClr val="00A249"/>
                  </a:solidFill>
                </a:endParaRP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5823300-98BA-46AD-B6E4-E5008616C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556" y="1528992"/>
                <a:ext cx="4267066" cy="283219"/>
              </a:xfrm>
              <a:prstGeom prst="rect">
                <a:avLst/>
              </a:prstGeom>
              <a:blipFill>
                <a:blip r:embed="rId4"/>
                <a:stretch>
                  <a:fillRect l="-571" r="-571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8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2483 0.3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34028 L -0.66737 0.346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35" y="2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7988F3-D75D-44AD-89F5-9221B059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Atomistique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FCEDA95-3426-424C-A1FF-A9B2D7830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300" y="996521"/>
            <a:ext cx="6563072" cy="460648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 électron-Volt ?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3167772-8DD7-4F36-90E3-F5099553F4DF}"/>
              </a:ext>
            </a:extLst>
          </p:cNvPr>
          <p:cNvGrpSpPr/>
          <p:nvPr/>
        </p:nvGrpSpPr>
        <p:grpSpPr>
          <a:xfrm>
            <a:off x="2044860" y="2095004"/>
            <a:ext cx="351378" cy="2623105"/>
            <a:chOff x="7668344" y="2066035"/>
            <a:chExt cx="351378" cy="2623105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C03D3A05-1075-4890-B569-59EFA953948F}"/>
                </a:ext>
              </a:extLst>
            </p:cNvPr>
            <p:cNvCxnSpPr/>
            <p:nvPr/>
          </p:nvCxnSpPr>
          <p:spPr>
            <a:xfrm>
              <a:off x="7668344" y="2168860"/>
              <a:ext cx="0" cy="2520280"/>
            </a:xfrm>
            <a:prstGeom prst="line">
              <a:avLst/>
            </a:prstGeom>
            <a:ln w="762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86E6898-766A-4EBD-AF35-6864A96ABE34}"/>
                </a:ext>
              </a:extLst>
            </p:cNvPr>
            <p:cNvSpPr txBox="1"/>
            <p:nvPr/>
          </p:nvSpPr>
          <p:spPr>
            <a:xfrm>
              <a:off x="7668344" y="2066035"/>
              <a:ext cx="351378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B654F71-0C13-48FD-B684-DC17259ACBEA}"/>
              </a:ext>
            </a:extLst>
          </p:cNvPr>
          <p:cNvGrpSpPr/>
          <p:nvPr/>
        </p:nvGrpSpPr>
        <p:grpSpPr>
          <a:xfrm>
            <a:off x="7408835" y="2132786"/>
            <a:ext cx="351379" cy="2592428"/>
            <a:chOff x="2636445" y="2096712"/>
            <a:chExt cx="351379" cy="2592428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62EEE23D-695D-4705-8CC1-8F167AD36FAF}"/>
                </a:ext>
              </a:extLst>
            </p:cNvPr>
            <p:cNvCxnSpPr/>
            <p:nvPr/>
          </p:nvCxnSpPr>
          <p:spPr>
            <a:xfrm>
              <a:off x="2987824" y="2168860"/>
              <a:ext cx="0" cy="2520280"/>
            </a:xfrm>
            <a:prstGeom prst="line">
              <a:avLst/>
            </a:prstGeom>
            <a:ln w="762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DE01802-0F72-4857-A199-749DD156D621}"/>
                </a:ext>
              </a:extLst>
            </p:cNvPr>
            <p:cNvSpPr txBox="1"/>
            <p:nvPr/>
          </p:nvSpPr>
          <p:spPr>
            <a:xfrm>
              <a:off x="2636445" y="2096712"/>
              <a:ext cx="280846" cy="2585323"/>
            </a:xfrm>
            <a:prstGeom prst="rect">
              <a:avLst/>
            </a:prstGeom>
            <a:noFill/>
            <a:ln>
              <a:noFill/>
              <a:prstDash val="lgDash"/>
            </a:ln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  <a:p>
              <a:r>
                <a:rPr lang="fr-FR" b="1" dirty="0">
                  <a:solidFill>
                    <a:srgbClr val="0000FF"/>
                  </a:solidFill>
                </a:rPr>
                <a:t>-</a:t>
              </a:r>
            </a:p>
          </p:txBody>
        </p:sp>
      </p:grp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149BCAF-5270-4310-B259-635BC065324C}"/>
              </a:ext>
            </a:extLst>
          </p:cNvPr>
          <p:cNvCxnSpPr>
            <a:cxnSpLocks/>
          </p:cNvCxnSpPr>
          <p:nvPr/>
        </p:nvCxnSpPr>
        <p:spPr>
          <a:xfrm>
            <a:off x="2195736" y="4797152"/>
            <a:ext cx="540817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E698D18-B896-4623-9A4B-3077081C2516}"/>
                  </a:ext>
                </a:extLst>
              </p:cNvPr>
              <p:cNvSpPr txBox="1"/>
              <p:nvPr/>
            </p:nvSpPr>
            <p:spPr>
              <a:xfrm>
                <a:off x="4359078" y="4964331"/>
                <a:ext cx="14090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𝑽𝒐𝒍𝒕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E698D18-B896-4623-9A4B-3077081C2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078" y="4964331"/>
                <a:ext cx="1409040" cy="276999"/>
              </a:xfrm>
              <a:prstGeom prst="rect">
                <a:avLst/>
              </a:prstGeom>
              <a:blipFill>
                <a:blip r:embed="rId2"/>
                <a:stretch>
                  <a:fillRect l="-2165" r="-3463"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e 23">
            <a:extLst>
              <a:ext uri="{FF2B5EF4-FFF2-40B4-BE49-F238E27FC236}">
                <a16:creationId xmlns:a16="http://schemas.microsoft.com/office/drawing/2014/main" id="{68BB6D6F-88A5-47B7-9362-E17970B599EE}"/>
              </a:ext>
            </a:extLst>
          </p:cNvPr>
          <p:cNvGrpSpPr/>
          <p:nvPr/>
        </p:nvGrpSpPr>
        <p:grpSpPr>
          <a:xfrm>
            <a:off x="6964288" y="3284984"/>
            <a:ext cx="648065" cy="673891"/>
            <a:chOff x="6783430" y="3092054"/>
            <a:chExt cx="648065" cy="67389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AF4BFD7-0FD9-4B34-ACA5-F5D9C8D4368C}"/>
                </a:ext>
              </a:extLst>
            </p:cNvPr>
            <p:cNvSpPr/>
            <p:nvPr/>
          </p:nvSpPr>
          <p:spPr>
            <a:xfrm>
              <a:off x="6783430" y="3092054"/>
              <a:ext cx="648065" cy="673891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06AA5EE-3ABE-42D0-BD50-FEEDF382C04C}"/>
                </a:ext>
              </a:extLst>
            </p:cNvPr>
            <p:cNvSpPr/>
            <p:nvPr/>
          </p:nvSpPr>
          <p:spPr>
            <a:xfrm>
              <a:off x="7158182" y="3205018"/>
              <a:ext cx="166254" cy="157018"/>
            </a:xfrm>
            <a:custGeom>
              <a:avLst/>
              <a:gdLst>
                <a:gd name="connsiteX0" fmla="*/ 0 w 166254"/>
                <a:gd name="connsiteY0" fmla="*/ 0 h 157018"/>
                <a:gd name="connsiteX1" fmla="*/ 0 w 166254"/>
                <a:gd name="connsiteY1" fmla="*/ 0 h 157018"/>
                <a:gd name="connsiteX2" fmla="*/ 83127 w 166254"/>
                <a:gd name="connsiteY2" fmla="*/ 27709 h 157018"/>
                <a:gd name="connsiteX3" fmla="*/ 110836 w 166254"/>
                <a:gd name="connsiteY3" fmla="*/ 83127 h 157018"/>
                <a:gd name="connsiteX4" fmla="*/ 129309 w 166254"/>
                <a:gd name="connsiteY4" fmla="*/ 110837 h 157018"/>
                <a:gd name="connsiteX5" fmla="*/ 138545 w 166254"/>
                <a:gd name="connsiteY5" fmla="*/ 138546 h 157018"/>
                <a:gd name="connsiteX6" fmla="*/ 166254 w 166254"/>
                <a:gd name="connsiteY6" fmla="*/ 157018 h 15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" h="157018">
                  <a:moveTo>
                    <a:pt x="0" y="0"/>
                  </a:moveTo>
                  <a:lnTo>
                    <a:pt x="0" y="0"/>
                  </a:lnTo>
                  <a:cubicBezTo>
                    <a:pt x="27709" y="9236"/>
                    <a:pt x="57486" y="13723"/>
                    <a:pt x="83127" y="27709"/>
                  </a:cubicBezTo>
                  <a:cubicBezTo>
                    <a:pt x="101326" y="37636"/>
                    <a:pt x="103066" y="67587"/>
                    <a:pt x="110836" y="83127"/>
                  </a:cubicBezTo>
                  <a:cubicBezTo>
                    <a:pt x="115800" y="93056"/>
                    <a:pt x="123151" y="101600"/>
                    <a:pt x="129309" y="110837"/>
                  </a:cubicBezTo>
                  <a:lnTo>
                    <a:pt x="138545" y="138546"/>
                  </a:lnTo>
                  <a:lnTo>
                    <a:pt x="166254" y="15701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3EB3AF4-4433-40BF-8164-5CB9D6540468}"/>
                </a:ext>
              </a:extLst>
            </p:cNvPr>
            <p:cNvSpPr/>
            <p:nvPr/>
          </p:nvSpPr>
          <p:spPr>
            <a:xfrm>
              <a:off x="6908800" y="3205018"/>
              <a:ext cx="101600" cy="184738"/>
            </a:xfrm>
            <a:custGeom>
              <a:avLst/>
              <a:gdLst>
                <a:gd name="connsiteX0" fmla="*/ 101600 w 101600"/>
                <a:gd name="connsiteY0" fmla="*/ 0 h 184738"/>
                <a:gd name="connsiteX1" fmla="*/ 101600 w 101600"/>
                <a:gd name="connsiteY1" fmla="*/ 0 h 184738"/>
                <a:gd name="connsiteX2" fmla="*/ 55418 w 101600"/>
                <a:gd name="connsiteY2" fmla="*/ 64655 h 184738"/>
                <a:gd name="connsiteX3" fmla="*/ 46182 w 101600"/>
                <a:gd name="connsiteY3" fmla="*/ 92364 h 184738"/>
                <a:gd name="connsiteX4" fmla="*/ 36945 w 101600"/>
                <a:gd name="connsiteY4" fmla="*/ 64655 h 184738"/>
                <a:gd name="connsiteX5" fmla="*/ 18473 w 101600"/>
                <a:gd name="connsiteY5" fmla="*/ 92364 h 184738"/>
                <a:gd name="connsiteX6" fmla="*/ 0 w 101600"/>
                <a:gd name="connsiteY6" fmla="*/ 184727 h 184738"/>
                <a:gd name="connsiteX7" fmla="*/ 0 w 101600"/>
                <a:gd name="connsiteY7" fmla="*/ 184727 h 18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184738">
                  <a:moveTo>
                    <a:pt x="101600" y="0"/>
                  </a:moveTo>
                  <a:lnTo>
                    <a:pt x="101600" y="0"/>
                  </a:lnTo>
                  <a:cubicBezTo>
                    <a:pt x="86206" y="21552"/>
                    <a:pt x="69044" y="41944"/>
                    <a:pt x="55418" y="64655"/>
                  </a:cubicBezTo>
                  <a:cubicBezTo>
                    <a:pt x="50409" y="73003"/>
                    <a:pt x="55918" y="92364"/>
                    <a:pt x="46182" y="92364"/>
                  </a:cubicBezTo>
                  <a:cubicBezTo>
                    <a:pt x="36446" y="92364"/>
                    <a:pt x="40024" y="73891"/>
                    <a:pt x="36945" y="64655"/>
                  </a:cubicBezTo>
                  <a:cubicBezTo>
                    <a:pt x="30788" y="73891"/>
                    <a:pt x="20969" y="81548"/>
                    <a:pt x="18473" y="92364"/>
                  </a:cubicBezTo>
                  <a:cubicBezTo>
                    <a:pt x="-3549" y="187790"/>
                    <a:pt x="41419" y="184727"/>
                    <a:pt x="0" y="184727"/>
                  </a:cubicBezTo>
                  <a:lnTo>
                    <a:pt x="0" y="18472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47E47E31-443B-4907-B4A8-93F50C57EF26}"/>
                </a:ext>
              </a:extLst>
            </p:cNvPr>
            <p:cNvSpPr/>
            <p:nvPr/>
          </p:nvSpPr>
          <p:spPr>
            <a:xfrm>
              <a:off x="7195127" y="3332874"/>
              <a:ext cx="36946" cy="66548"/>
            </a:xfrm>
            <a:custGeom>
              <a:avLst/>
              <a:gdLst>
                <a:gd name="connsiteX0" fmla="*/ 27709 w 36946"/>
                <a:gd name="connsiteY0" fmla="*/ 1453 h 66548"/>
                <a:gd name="connsiteX1" fmla="*/ 0 w 36946"/>
                <a:gd name="connsiteY1" fmla="*/ 47635 h 66548"/>
                <a:gd name="connsiteX2" fmla="*/ 27709 w 36946"/>
                <a:gd name="connsiteY2" fmla="*/ 66108 h 66548"/>
                <a:gd name="connsiteX3" fmla="*/ 36946 w 36946"/>
                <a:gd name="connsiteY3" fmla="*/ 38399 h 66548"/>
                <a:gd name="connsiteX4" fmla="*/ 27709 w 36946"/>
                <a:gd name="connsiteY4" fmla="*/ 10690 h 66548"/>
                <a:gd name="connsiteX5" fmla="*/ 27709 w 36946"/>
                <a:gd name="connsiteY5" fmla="*/ 1453 h 6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46" h="66548">
                  <a:moveTo>
                    <a:pt x="27709" y="1453"/>
                  </a:moveTo>
                  <a:cubicBezTo>
                    <a:pt x="23091" y="7610"/>
                    <a:pt x="0" y="29683"/>
                    <a:pt x="0" y="47635"/>
                  </a:cubicBezTo>
                  <a:cubicBezTo>
                    <a:pt x="0" y="58736"/>
                    <a:pt x="16940" y="68800"/>
                    <a:pt x="27709" y="66108"/>
                  </a:cubicBezTo>
                  <a:cubicBezTo>
                    <a:pt x="37154" y="63747"/>
                    <a:pt x="33867" y="47635"/>
                    <a:pt x="36946" y="38399"/>
                  </a:cubicBezTo>
                  <a:cubicBezTo>
                    <a:pt x="33867" y="29163"/>
                    <a:pt x="37445" y="10690"/>
                    <a:pt x="27709" y="10690"/>
                  </a:cubicBezTo>
                  <a:cubicBezTo>
                    <a:pt x="17973" y="10690"/>
                    <a:pt x="32327" y="-4704"/>
                    <a:pt x="27709" y="1453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4B10C96-4C63-4B3D-B44F-23476963CB37}"/>
                </a:ext>
              </a:extLst>
            </p:cNvPr>
            <p:cNvSpPr/>
            <p:nvPr/>
          </p:nvSpPr>
          <p:spPr>
            <a:xfrm>
              <a:off x="6991927" y="3315855"/>
              <a:ext cx="46311" cy="83127"/>
            </a:xfrm>
            <a:custGeom>
              <a:avLst/>
              <a:gdLst>
                <a:gd name="connsiteX0" fmla="*/ 9237 w 46311"/>
                <a:gd name="connsiteY0" fmla="*/ 0 h 83127"/>
                <a:gd name="connsiteX1" fmla="*/ 18473 w 46311"/>
                <a:gd name="connsiteY1" fmla="*/ 46181 h 83127"/>
                <a:gd name="connsiteX2" fmla="*/ 0 w 46311"/>
                <a:gd name="connsiteY2" fmla="*/ 55418 h 83127"/>
                <a:gd name="connsiteX3" fmla="*/ 9237 w 46311"/>
                <a:gd name="connsiteY3" fmla="*/ 18472 h 83127"/>
                <a:gd name="connsiteX4" fmla="*/ 36946 w 46311"/>
                <a:gd name="connsiteY4" fmla="*/ 36945 h 83127"/>
                <a:gd name="connsiteX5" fmla="*/ 46182 w 46311"/>
                <a:gd name="connsiteY5" fmla="*/ 83127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11" h="83127">
                  <a:moveTo>
                    <a:pt x="9237" y="0"/>
                  </a:moveTo>
                  <a:cubicBezTo>
                    <a:pt x="12316" y="15394"/>
                    <a:pt x="14666" y="30951"/>
                    <a:pt x="18473" y="46181"/>
                  </a:cubicBezTo>
                  <a:cubicBezTo>
                    <a:pt x="27395" y="81872"/>
                    <a:pt x="40170" y="82197"/>
                    <a:pt x="0" y="55418"/>
                  </a:cubicBezTo>
                  <a:cubicBezTo>
                    <a:pt x="3079" y="43103"/>
                    <a:pt x="-2117" y="24149"/>
                    <a:pt x="9237" y="18472"/>
                  </a:cubicBezTo>
                  <a:cubicBezTo>
                    <a:pt x="19166" y="13508"/>
                    <a:pt x="30011" y="28277"/>
                    <a:pt x="36946" y="36945"/>
                  </a:cubicBezTo>
                  <a:cubicBezTo>
                    <a:pt x="48129" y="50924"/>
                    <a:pt x="46182" y="67296"/>
                    <a:pt x="46182" y="8312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F25FBB10-7373-4268-97F0-F3C405DD24DF}"/>
                </a:ext>
              </a:extLst>
            </p:cNvPr>
            <p:cNvSpPr/>
            <p:nvPr/>
          </p:nvSpPr>
          <p:spPr>
            <a:xfrm>
              <a:off x="6881171" y="3508498"/>
              <a:ext cx="452582" cy="110985"/>
            </a:xfrm>
            <a:custGeom>
              <a:avLst/>
              <a:gdLst>
                <a:gd name="connsiteX0" fmla="*/ 0 w 452582"/>
                <a:gd name="connsiteY0" fmla="*/ 92364 h 110985"/>
                <a:gd name="connsiteX1" fmla="*/ 120073 w 452582"/>
                <a:gd name="connsiteY1" fmla="*/ 18473 h 110985"/>
                <a:gd name="connsiteX2" fmla="*/ 166255 w 452582"/>
                <a:gd name="connsiteY2" fmla="*/ 0 h 110985"/>
                <a:gd name="connsiteX3" fmla="*/ 369455 w 452582"/>
                <a:gd name="connsiteY3" fmla="*/ 9236 h 110985"/>
                <a:gd name="connsiteX4" fmla="*/ 415637 w 452582"/>
                <a:gd name="connsiteY4" fmla="*/ 55418 h 110985"/>
                <a:gd name="connsiteX5" fmla="*/ 452582 w 452582"/>
                <a:gd name="connsiteY5" fmla="*/ 110836 h 11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582" h="110985">
                  <a:moveTo>
                    <a:pt x="0" y="92364"/>
                  </a:moveTo>
                  <a:cubicBezTo>
                    <a:pt x="40024" y="67734"/>
                    <a:pt x="78991" y="41296"/>
                    <a:pt x="120073" y="18473"/>
                  </a:cubicBezTo>
                  <a:cubicBezTo>
                    <a:pt x="134566" y="10421"/>
                    <a:pt x="149686" y="614"/>
                    <a:pt x="166255" y="0"/>
                  </a:cubicBezTo>
                  <a:lnTo>
                    <a:pt x="369455" y="9236"/>
                  </a:lnTo>
                  <a:cubicBezTo>
                    <a:pt x="394732" y="26088"/>
                    <a:pt x="402674" y="26251"/>
                    <a:pt x="415637" y="55418"/>
                  </a:cubicBezTo>
                  <a:cubicBezTo>
                    <a:pt x="442863" y="116678"/>
                    <a:pt x="412485" y="110836"/>
                    <a:pt x="452582" y="11083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25D5485-CA7D-41C3-9D99-39EE0CF49D03}"/>
              </a:ext>
            </a:extLst>
          </p:cNvPr>
          <p:cNvGrpSpPr/>
          <p:nvPr/>
        </p:nvGrpSpPr>
        <p:grpSpPr>
          <a:xfrm>
            <a:off x="1062357" y="3280009"/>
            <a:ext cx="648065" cy="673891"/>
            <a:chOff x="1062357" y="3280009"/>
            <a:chExt cx="648065" cy="673891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51D596E6-20F2-4177-A596-27B557DBED24}"/>
                </a:ext>
              </a:extLst>
            </p:cNvPr>
            <p:cNvGrpSpPr/>
            <p:nvPr/>
          </p:nvGrpSpPr>
          <p:grpSpPr>
            <a:xfrm>
              <a:off x="1062357" y="3280009"/>
              <a:ext cx="648065" cy="673891"/>
              <a:chOff x="6783430" y="3092054"/>
              <a:chExt cx="648065" cy="673891"/>
            </a:xfrm>
            <a:gradFill flip="none" rotWithShape="1">
              <a:gsLst>
                <a:gs pos="60000">
                  <a:srgbClr val="92D050">
                    <a:lumMod val="94000"/>
                    <a:lumOff val="6000"/>
                  </a:srgbClr>
                </a:gs>
                <a:gs pos="100000">
                  <a:srgbClr val="00B050"/>
                </a:gs>
              </a:gsLst>
              <a:lin ang="2700000" scaled="1"/>
              <a:tileRect/>
            </a:gra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C0F78F43-A2A5-44EC-BF75-B554272DED90}"/>
                  </a:ext>
                </a:extLst>
              </p:cNvPr>
              <p:cNvSpPr/>
              <p:nvPr/>
            </p:nvSpPr>
            <p:spPr>
              <a:xfrm>
                <a:off x="6783430" y="3092054"/>
                <a:ext cx="648065" cy="67389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879620E2-1786-4EEB-AF67-1D56FBA0693C}"/>
                  </a:ext>
                </a:extLst>
              </p:cNvPr>
              <p:cNvSpPr/>
              <p:nvPr/>
            </p:nvSpPr>
            <p:spPr>
              <a:xfrm>
                <a:off x="7158181" y="3205018"/>
                <a:ext cx="182563" cy="83127"/>
              </a:xfrm>
              <a:custGeom>
                <a:avLst/>
                <a:gdLst>
                  <a:gd name="connsiteX0" fmla="*/ 0 w 166254"/>
                  <a:gd name="connsiteY0" fmla="*/ 0 h 157018"/>
                  <a:gd name="connsiteX1" fmla="*/ 0 w 166254"/>
                  <a:gd name="connsiteY1" fmla="*/ 0 h 157018"/>
                  <a:gd name="connsiteX2" fmla="*/ 83127 w 166254"/>
                  <a:gd name="connsiteY2" fmla="*/ 27709 h 157018"/>
                  <a:gd name="connsiteX3" fmla="*/ 110836 w 166254"/>
                  <a:gd name="connsiteY3" fmla="*/ 83127 h 157018"/>
                  <a:gd name="connsiteX4" fmla="*/ 129309 w 166254"/>
                  <a:gd name="connsiteY4" fmla="*/ 110837 h 157018"/>
                  <a:gd name="connsiteX5" fmla="*/ 138545 w 166254"/>
                  <a:gd name="connsiteY5" fmla="*/ 138546 h 157018"/>
                  <a:gd name="connsiteX6" fmla="*/ 166254 w 166254"/>
                  <a:gd name="connsiteY6" fmla="*/ 157018 h 157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254" h="157018">
                    <a:moveTo>
                      <a:pt x="0" y="0"/>
                    </a:moveTo>
                    <a:lnTo>
                      <a:pt x="0" y="0"/>
                    </a:lnTo>
                    <a:cubicBezTo>
                      <a:pt x="27709" y="9236"/>
                      <a:pt x="57486" y="13723"/>
                      <a:pt x="83127" y="27709"/>
                    </a:cubicBezTo>
                    <a:cubicBezTo>
                      <a:pt x="101326" y="37636"/>
                      <a:pt x="103066" y="67587"/>
                      <a:pt x="110836" y="83127"/>
                    </a:cubicBezTo>
                    <a:cubicBezTo>
                      <a:pt x="115800" y="93056"/>
                      <a:pt x="123151" y="101600"/>
                      <a:pt x="129309" y="110837"/>
                    </a:cubicBezTo>
                    <a:lnTo>
                      <a:pt x="138545" y="138546"/>
                    </a:lnTo>
                    <a:lnTo>
                      <a:pt x="166254" y="157018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75082266-703E-4849-91FD-1E1C6F7CB51A}"/>
                  </a:ext>
                </a:extLst>
              </p:cNvPr>
              <p:cNvSpPr/>
              <p:nvPr/>
            </p:nvSpPr>
            <p:spPr>
              <a:xfrm>
                <a:off x="6901176" y="3205018"/>
                <a:ext cx="109224" cy="83127"/>
              </a:xfrm>
              <a:custGeom>
                <a:avLst/>
                <a:gdLst>
                  <a:gd name="connsiteX0" fmla="*/ 101600 w 101600"/>
                  <a:gd name="connsiteY0" fmla="*/ 0 h 184738"/>
                  <a:gd name="connsiteX1" fmla="*/ 101600 w 101600"/>
                  <a:gd name="connsiteY1" fmla="*/ 0 h 184738"/>
                  <a:gd name="connsiteX2" fmla="*/ 55418 w 101600"/>
                  <a:gd name="connsiteY2" fmla="*/ 64655 h 184738"/>
                  <a:gd name="connsiteX3" fmla="*/ 46182 w 101600"/>
                  <a:gd name="connsiteY3" fmla="*/ 92364 h 184738"/>
                  <a:gd name="connsiteX4" fmla="*/ 36945 w 101600"/>
                  <a:gd name="connsiteY4" fmla="*/ 64655 h 184738"/>
                  <a:gd name="connsiteX5" fmla="*/ 18473 w 101600"/>
                  <a:gd name="connsiteY5" fmla="*/ 92364 h 184738"/>
                  <a:gd name="connsiteX6" fmla="*/ 0 w 101600"/>
                  <a:gd name="connsiteY6" fmla="*/ 184727 h 184738"/>
                  <a:gd name="connsiteX7" fmla="*/ 0 w 101600"/>
                  <a:gd name="connsiteY7" fmla="*/ 184727 h 18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00" h="184738">
                    <a:moveTo>
                      <a:pt x="101600" y="0"/>
                    </a:moveTo>
                    <a:lnTo>
                      <a:pt x="101600" y="0"/>
                    </a:lnTo>
                    <a:cubicBezTo>
                      <a:pt x="86206" y="21552"/>
                      <a:pt x="69044" y="41944"/>
                      <a:pt x="55418" y="64655"/>
                    </a:cubicBezTo>
                    <a:cubicBezTo>
                      <a:pt x="50409" y="73003"/>
                      <a:pt x="55918" y="92364"/>
                      <a:pt x="46182" y="92364"/>
                    </a:cubicBezTo>
                    <a:cubicBezTo>
                      <a:pt x="36446" y="92364"/>
                      <a:pt x="40024" y="73891"/>
                      <a:pt x="36945" y="64655"/>
                    </a:cubicBezTo>
                    <a:cubicBezTo>
                      <a:pt x="30788" y="73891"/>
                      <a:pt x="20969" y="81548"/>
                      <a:pt x="18473" y="92364"/>
                    </a:cubicBezTo>
                    <a:cubicBezTo>
                      <a:pt x="-3549" y="187790"/>
                      <a:pt x="41419" y="184727"/>
                      <a:pt x="0" y="184727"/>
                    </a:cubicBezTo>
                    <a:lnTo>
                      <a:pt x="0" y="184727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D1293BE9-29F7-4093-852B-C3671DE039CE}"/>
                  </a:ext>
                </a:extLst>
              </p:cNvPr>
              <p:cNvSpPr/>
              <p:nvPr/>
            </p:nvSpPr>
            <p:spPr>
              <a:xfrm>
                <a:off x="7159783" y="3318513"/>
                <a:ext cx="36946" cy="66548"/>
              </a:xfrm>
              <a:custGeom>
                <a:avLst/>
                <a:gdLst>
                  <a:gd name="connsiteX0" fmla="*/ 27709 w 36946"/>
                  <a:gd name="connsiteY0" fmla="*/ 1453 h 66548"/>
                  <a:gd name="connsiteX1" fmla="*/ 0 w 36946"/>
                  <a:gd name="connsiteY1" fmla="*/ 47635 h 66548"/>
                  <a:gd name="connsiteX2" fmla="*/ 27709 w 36946"/>
                  <a:gd name="connsiteY2" fmla="*/ 66108 h 66548"/>
                  <a:gd name="connsiteX3" fmla="*/ 36946 w 36946"/>
                  <a:gd name="connsiteY3" fmla="*/ 38399 h 66548"/>
                  <a:gd name="connsiteX4" fmla="*/ 27709 w 36946"/>
                  <a:gd name="connsiteY4" fmla="*/ 10690 h 66548"/>
                  <a:gd name="connsiteX5" fmla="*/ 27709 w 36946"/>
                  <a:gd name="connsiteY5" fmla="*/ 1453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46" h="66548">
                    <a:moveTo>
                      <a:pt x="27709" y="1453"/>
                    </a:moveTo>
                    <a:cubicBezTo>
                      <a:pt x="23091" y="7610"/>
                      <a:pt x="0" y="29683"/>
                      <a:pt x="0" y="47635"/>
                    </a:cubicBezTo>
                    <a:cubicBezTo>
                      <a:pt x="0" y="58736"/>
                      <a:pt x="16940" y="68800"/>
                      <a:pt x="27709" y="66108"/>
                    </a:cubicBezTo>
                    <a:cubicBezTo>
                      <a:pt x="37154" y="63747"/>
                      <a:pt x="33867" y="47635"/>
                      <a:pt x="36946" y="38399"/>
                    </a:cubicBezTo>
                    <a:cubicBezTo>
                      <a:pt x="33867" y="29163"/>
                      <a:pt x="37445" y="10690"/>
                      <a:pt x="27709" y="10690"/>
                    </a:cubicBezTo>
                    <a:cubicBezTo>
                      <a:pt x="17973" y="10690"/>
                      <a:pt x="32327" y="-4704"/>
                      <a:pt x="27709" y="145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3E463AF7-7CB3-48FD-9E79-6087FD77E5D1}"/>
                  </a:ext>
                </a:extLst>
              </p:cNvPr>
              <p:cNvSpPr/>
              <p:nvPr/>
            </p:nvSpPr>
            <p:spPr>
              <a:xfrm flipV="1">
                <a:off x="6926464" y="3521267"/>
                <a:ext cx="361996" cy="169987"/>
              </a:xfrm>
              <a:custGeom>
                <a:avLst/>
                <a:gdLst>
                  <a:gd name="connsiteX0" fmla="*/ 0 w 452582"/>
                  <a:gd name="connsiteY0" fmla="*/ 92364 h 110985"/>
                  <a:gd name="connsiteX1" fmla="*/ 120073 w 452582"/>
                  <a:gd name="connsiteY1" fmla="*/ 18473 h 110985"/>
                  <a:gd name="connsiteX2" fmla="*/ 166255 w 452582"/>
                  <a:gd name="connsiteY2" fmla="*/ 0 h 110985"/>
                  <a:gd name="connsiteX3" fmla="*/ 369455 w 452582"/>
                  <a:gd name="connsiteY3" fmla="*/ 9236 h 110985"/>
                  <a:gd name="connsiteX4" fmla="*/ 415637 w 452582"/>
                  <a:gd name="connsiteY4" fmla="*/ 55418 h 110985"/>
                  <a:gd name="connsiteX5" fmla="*/ 452582 w 452582"/>
                  <a:gd name="connsiteY5" fmla="*/ 110836 h 11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582" h="110985">
                    <a:moveTo>
                      <a:pt x="0" y="92364"/>
                    </a:moveTo>
                    <a:cubicBezTo>
                      <a:pt x="40024" y="67734"/>
                      <a:pt x="78991" y="41296"/>
                      <a:pt x="120073" y="18473"/>
                    </a:cubicBezTo>
                    <a:cubicBezTo>
                      <a:pt x="134566" y="10421"/>
                      <a:pt x="149686" y="614"/>
                      <a:pt x="166255" y="0"/>
                    </a:cubicBezTo>
                    <a:lnTo>
                      <a:pt x="369455" y="9236"/>
                    </a:lnTo>
                    <a:cubicBezTo>
                      <a:pt x="394732" y="26088"/>
                      <a:pt x="402674" y="26251"/>
                      <a:pt x="415637" y="55418"/>
                    </a:cubicBezTo>
                    <a:cubicBezTo>
                      <a:pt x="442863" y="116678"/>
                      <a:pt x="412485" y="110836"/>
                      <a:pt x="452582" y="110836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6518BFF-42EE-4D61-B6B6-9FB21FF48711}"/>
                </a:ext>
              </a:extLst>
            </p:cNvPr>
            <p:cNvSpPr/>
            <p:nvPr/>
          </p:nvSpPr>
          <p:spPr>
            <a:xfrm>
              <a:off x="1288765" y="3506468"/>
              <a:ext cx="36946" cy="66548"/>
            </a:xfrm>
            <a:custGeom>
              <a:avLst/>
              <a:gdLst>
                <a:gd name="connsiteX0" fmla="*/ 27709 w 36946"/>
                <a:gd name="connsiteY0" fmla="*/ 1453 h 66548"/>
                <a:gd name="connsiteX1" fmla="*/ 0 w 36946"/>
                <a:gd name="connsiteY1" fmla="*/ 47635 h 66548"/>
                <a:gd name="connsiteX2" fmla="*/ 27709 w 36946"/>
                <a:gd name="connsiteY2" fmla="*/ 66108 h 66548"/>
                <a:gd name="connsiteX3" fmla="*/ 36946 w 36946"/>
                <a:gd name="connsiteY3" fmla="*/ 38399 h 66548"/>
                <a:gd name="connsiteX4" fmla="*/ 27709 w 36946"/>
                <a:gd name="connsiteY4" fmla="*/ 10690 h 66548"/>
                <a:gd name="connsiteX5" fmla="*/ 27709 w 36946"/>
                <a:gd name="connsiteY5" fmla="*/ 1453 h 6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46" h="66548">
                  <a:moveTo>
                    <a:pt x="27709" y="1453"/>
                  </a:moveTo>
                  <a:cubicBezTo>
                    <a:pt x="23091" y="7610"/>
                    <a:pt x="0" y="29683"/>
                    <a:pt x="0" y="47635"/>
                  </a:cubicBezTo>
                  <a:cubicBezTo>
                    <a:pt x="0" y="58736"/>
                    <a:pt x="16940" y="68800"/>
                    <a:pt x="27709" y="66108"/>
                  </a:cubicBezTo>
                  <a:cubicBezTo>
                    <a:pt x="37154" y="63747"/>
                    <a:pt x="33867" y="47635"/>
                    <a:pt x="36946" y="38399"/>
                  </a:cubicBezTo>
                  <a:cubicBezTo>
                    <a:pt x="33867" y="29163"/>
                    <a:pt x="37445" y="10690"/>
                    <a:pt x="27709" y="10690"/>
                  </a:cubicBezTo>
                  <a:cubicBezTo>
                    <a:pt x="17973" y="10690"/>
                    <a:pt x="32327" y="-4704"/>
                    <a:pt x="27709" y="1453"/>
                  </a:cubicBezTo>
                  <a:close/>
                </a:path>
              </a:pathLst>
            </a:custGeom>
            <a:gradFill flip="none" rotWithShape="1">
              <a:gsLst>
                <a:gs pos="60000">
                  <a:srgbClr val="92D050">
                    <a:lumMod val="94000"/>
                    <a:lumOff val="6000"/>
                  </a:srgbClr>
                </a:gs>
                <a:gs pos="100000">
                  <a:srgbClr val="00B050"/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B678837-6D90-470A-81B2-BBF13953E679}"/>
                  </a:ext>
                </a:extLst>
              </p:cNvPr>
              <p:cNvSpPr txBox="1"/>
              <p:nvPr/>
            </p:nvSpPr>
            <p:spPr>
              <a:xfrm>
                <a:off x="4355976" y="1068344"/>
                <a:ext cx="2008434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𝟏𝟗</m:t>
                          </m:r>
                        </m:sup>
                      </m:sSup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B678837-6D90-470A-81B2-BBF13953E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068344"/>
                <a:ext cx="2008434" cy="283219"/>
              </a:xfrm>
              <a:prstGeom prst="rect">
                <a:avLst/>
              </a:prstGeom>
              <a:blipFill>
                <a:blip r:embed="rId3"/>
                <a:stretch>
                  <a:fillRect l="-1824" r="-1824" b="-27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5823300-98BA-46AD-B6E4-E5008616CC86}"/>
                  </a:ext>
                </a:extLst>
              </p:cNvPr>
              <p:cNvSpPr txBox="1"/>
              <p:nvPr/>
            </p:nvSpPr>
            <p:spPr>
              <a:xfrm>
                <a:off x="2162556" y="1528992"/>
                <a:ext cx="11509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fr-FR" b="1" i="1" smtClean="0">
                          <a:solidFill>
                            <a:srgbClr val="00A249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fr-FR" b="1" dirty="0">
                  <a:solidFill>
                    <a:srgbClr val="00A249"/>
                  </a:solidFill>
                </a:endParaRP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5823300-98BA-46AD-B6E4-E5008616C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556" y="1528992"/>
                <a:ext cx="1150956" cy="276999"/>
              </a:xfrm>
              <a:prstGeom prst="rect">
                <a:avLst/>
              </a:prstGeom>
              <a:blipFill>
                <a:blip r:embed="rId4"/>
                <a:stretch>
                  <a:fillRect l="-3175" r="-2646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93E2392-3DDD-46A7-9F0F-5FE0999605F5}"/>
              </a:ext>
            </a:extLst>
          </p:cNvPr>
          <p:cNvCxnSpPr>
            <a:cxnSpLocks/>
          </p:cNvCxnSpPr>
          <p:nvPr/>
        </p:nvCxnSpPr>
        <p:spPr>
          <a:xfrm flipH="1">
            <a:off x="2100300" y="3616954"/>
            <a:ext cx="4793454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720F2A0E-1702-4608-9ACB-D06D734FF1B0}"/>
                  </a:ext>
                </a:extLst>
              </p:cNvPr>
              <p:cNvSpPr txBox="1"/>
              <p:nvPr/>
            </p:nvSpPr>
            <p:spPr>
              <a:xfrm>
                <a:off x="4355976" y="4950215"/>
                <a:ext cx="15468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𝑽𝒐𝒍𝒕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720F2A0E-1702-4608-9ACB-D06D734FF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950215"/>
                <a:ext cx="1546898" cy="276999"/>
              </a:xfrm>
              <a:prstGeom prst="rect">
                <a:avLst/>
              </a:prstGeom>
              <a:blipFill>
                <a:blip r:embed="rId5"/>
                <a:stretch>
                  <a:fillRect l="-2372" r="-3162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5DFFCAB1-4103-49CC-8478-55AF863F2863}"/>
                  </a:ext>
                </a:extLst>
              </p:cNvPr>
              <p:cNvSpPr txBox="1"/>
              <p:nvPr/>
            </p:nvSpPr>
            <p:spPr>
              <a:xfrm>
                <a:off x="4355976" y="4941168"/>
                <a:ext cx="1684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𝑽𝒐𝒍𝒕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5DFFCAB1-4103-49CC-8478-55AF863F2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941168"/>
                <a:ext cx="1684757" cy="276999"/>
              </a:xfrm>
              <a:prstGeom prst="rect">
                <a:avLst/>
              </a:prstGeom>
              <a:blipFill>
                <a:blip r:embed="rId6"/>
                <a:stretch>
                  <a:fillRect l="-2174" r="-2536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02D4CFEE-BF38-4E12-9BBD-10E66C9DE815}"/>
                  </a:ext>
                </a:extLst>
              </p:cNvPr>
              <p:cNvSpPr txBox="1"/>
              <p:nvPr/>
            </p:nvSpPr>
            <p:spPr>
              <a:xfrm>
                <a:off x="4355976" y="4963098"/>
                <a:ext cx="19091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𝟕𝟏𝟖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𝟓𝟔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𝑽𝒐𝒍𝒕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02D4CFEE-BF38-4E12-9BBD-10E66C9DE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963098"/>
                <a:ext cx="1909177" cy="276999"/>
              </a:xfrm>
              <a:prstGeom prst="rect">
                <a:avLst/>
              </a:prstGeom>
              <a:blipFill>
                <a:blip r:embed="rId7"/>
                <a:stretch>
                  <a:fillRect l="-1917" r="-2236"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2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5" grpId="0"/>
      <p:bldP spid="36" grpId="0"/>
      <p:bldP spid="36" grpId="1"/>
      <p:bldP spid="37" grpId="0"/>
      <p:bldP spid="37" grpId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7988F3-D75D-44AD-89F5-9221B059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/>
                </a:solidFill>
              </a:rPr>
              <a:t>Equivalence</a:t>
            </a:r>
            <a:r>
              <a:rPr lang="fr-FR" dirty="0">
                <a:solidFill>
                  <a:schemeClr val="tx1"/>
                </a:solidFill>
              </a:rPr>
              <a:t> Energie-Masse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0FCEDA95-3426-424C-A1FF-A9B2D7830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2951" y="1484784"/>
                <a:ext cx="3630182" cy="72008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4000" b="1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fr-FR" sz="4000" b="1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⇆∆</m:t>
                      </m:r>
                      <m:r>
                        <a:rPr lang="fr-FR" sz="4000" b="1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fr-FR" sz="4000" b="1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4000" b="1" dirty="0">
                  <a:solidFill>
                    <a:srgbClr val="0000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0FCEDA95-3426-424C-A1FF-A9B2D7830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2951" y="1484784"/>
                <a:ext cx="3630182" cy="7200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200ABA6F-6080-4D98-B24A-0A3995A1A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05" y="970768"/>
            <a:ext cx="3324149" cy="40050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4" name="Organigramme : Connecteur 63">
            <a:extLst>
              <a:ext uri="{FF2B5EF4-FFF2-40B4-BE49-F238E27FC236}">
                <a16:creationId xmlns:a16="http://schemas.microsoft.com/office/drawing/2014/main" id="{EF27F103-A400-4C6F-832C-91D03A41CBEF}"/>
              </a:ext>
            </a:extLst>
          </p:cNvPr>
          <p:cNvSpPr/>
          <p:nvPr/>
        </p:nvSpPr>
        <p:spPr>
          <a:xfrm>
            <a:off x="2859835" y="3521443"/>
            <a:ext cx="127989" cy="123581"/>
          </a:xfrm>
          <a:prstGeom prst="flowChartConnector">
            <a:avLst/>
          </a:prstGeom>
          <a:gradFill flip="none" rotWithShape="1">
            <a:gsLst>
              <a:gs pos="44000">
                <a:srgbClr val="FF0000">
                  <a:lumMod val="83000"/>
                  <a:lumOff val="17000"/>
                </a:srgbClr>
              </a:gs>
              <a:gs pos="97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0" name="Organigramme : Connecteur 59">
            <a:extLst>
              <a:ext uri="{FF2B5EF4-FFF2-40B4-BE49-F238E27FC236}">
                <a16:creationId xmlns:a16="http://schemas.microsoft.com/office/drawing/2014/main" id="{4FF2FB63-7EE0-4C97-A2BB-37CB23932B8F}"/>
              </a:ext>
            </a:extLst>
          </p:cNvPr>
          <p:cNvSpPr/>
          <p:nvPr/>
        </p:nvSpPr>
        <p:spPr>
          <a:xfrm>
            <a:off x="4714473" y="3059632"/>
            <a:ext cx="127927" cy="122263"/>
          </a:xfrm>
          <a:prstGeom prst="flowChartConnector">
            <a:avLst/>
          </a:prstGeom>
          <a:gradFill flip="none" rotWithShape="1">
            <a:gsLst>
              <a:gs pos="44000">
                <a:srgbClr val="FF0000">
                  <a:lumMod val="83000"/>
                  <a:lumOff val="17000"/>
                </a:srgbClr>
              </a:gs>
              <a:gs pos="97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A09DBA70-B43E-4CF1-8398-BF4A39B67130}"/>
              </a:ext>
            </a:extLst>
          </p:cNvPr>
          <p:cNvGrpSpPr/>
          <p:nvPr/>
        </p:nvGrpSpPr>
        <p:grpSpPr>
          <a:xfrm>
            <a:off x="3261475" y="3945321"/>
            <a:ext cx="674580" cy="640825"/>
            <a:chOff x="0" y="0"/>
            <a:chExt cx="284480" cy="28956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0" name="Organigramme : Connecteur 49">
              <a:extLst>
                <a:ext uri="{FF2B5EF4-FFF2-40B4-BE49-F238E27FC236}">
                  <a16:creationId xmlns:a16="http://schemas.microsoft.com/office/drawing/2014/main" id="{C8F019C5-F25C-4870-9D4F-6E43ABB68F4A}"/>
                </a:ext>
              </a:extLst>
            </p:cNvPr>
            <p:cNvSpPr/>
            <p:nvPr/>
          </p:nvSpPr>
          <p:spPr>
            <a:xfrm>
              <a:off x="121920" y="10160"/>
              <a:ext cx="121920" cy="121920"/>
            </a:xfrm>
            <a:prstGeom prst="flowChartConnector">
              <a:avLst/>
            </a:prstGeom>
            <a:gradFill flip="none" rotWithShape="1">
              <a:gsLst>
                <a:gs pos="0">
                  <a:srgbClr val="0070C0"/>
                </a:gs>
                <a:gs pos="9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1" name="Organigramme : Connecteur 50">
              <a:extLst>
                <a:ext uri="{FF2B5EF4-FFF2-40B4-BE49-F238E27FC236}">
                  <a16:creationId xmlns:a16="http://schemas.microsoft.com/office/drawing/2014/main" id="{2E3E3B6A-78D3-4EE4-A3E1-227277868058}"/>
                </a:ext>
              </a:extLst>
            </p:cNvPr>
            <p:cNvSpPr/>
            <p:nvPr/>
          </p:nvSpPr>
          <p:spPr>
            <a:xfrm>
              <a:off x="45720" y="0"/>
              <a:ext cx="121920" cy="12192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300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2" name="Organigramme : Connecteur 51">
              <a:extLst>
                <a:ext uri="{FF2B5EF4-FFF2-40B4-BE49-F238E27FC236}">
                  <a16:creationId xmlns:a16="http://schemas.microsoft.com/office/drawing/2014/main" id="{7F2B14BC-7F40-4CE6-AD01-0E14B58CA4C2}"/>
                </a:ext>
              </a:extLst>
            </p:cNvPr>
            <p:cNvSpPr/>
            <p:nvPr/>
          </p:nvSpPr>
          <p:spPr>
            <a:xfrm>
              <a:off x="66040" y="167640"/>
              <a:ext cx="121920" cy="121920"/>
            </a:xfrm>
            <a:prstGeom prst="flowChartConnector">
              <a:avLst/>
            </a:prstGeom>
            <a:gradFill flip="none" rotWithShape="1">
              <a:gsLst>
                <a:gs pos="0">
                  <a:srgbClr val="0070C0"/>
                </a:gs>
                <a:gs pos="9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3" name="Organigramme : Connecteur 52">
              <a:extLst>
                <a:ext uri="{FF2B5EF4-FFF2-40B4-BE49-F238E27FC236}">
                  <a16:creationId xmlns:a16="http://schemas.microsoft.com/office/drawing/2014/main" id="{E8571859-C88D-4724-BF0C-74A52A963036}"/>
                </a:ext>
              </a:extLst>
            </p:cNvPr>
            <p:cNvSpPr/>
            <p:nvPr/>
          </p:nvSpPr>
          <p:spPr>
            <a:xfrm>
              <a:off x="142240" y="157480"/>
              <a:ext cx="121920" cy="12192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300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4" name="Organigramme : Connecteur 53">
              <a:extLst>
                <a:ext uri="{FF2B5EF4-FFF2-40B4-BE49-F238E27FC236}">
                  <a16:creationId xmlns:a16="http://schemas.microsoft.com/office/drawing/2014/main" id="{BD9D0D3A-8ADE-42D7-9558-AC3D3DED9D1B}"/>
                </a:ext>
              </a:extLst>
            </p:cNvPr>
            <p:cNvSpPr/>
            <p:nvPr/>
          </p:nvSpPr>
          <p:spPr>
            <a:xfrm>
              <a:off x="0" y="111760"/>
              <a:ext cx="121920" cy="12192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300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5" name="Organigramme : Connecteur 54">
              <a:extLst>
                <a:ext uri="{FF2B5EF4-FFF2-40B4-BE49-F238E27FC236}">
                  <a16:creationId xmlns:a16="http://schemas.microsoft.com/office/drawing/2014/main" id="{A2507952-80D6-4EB3-81C8-F3E80075AA09}"/>
                </a:ext>
              </a:extLst>
            </p:cNvPr>
            <p:cNvSpPr/>
            <p:nvPr/>
          </p:nvSpPr>
          <p:spPr>
            <a:xfrm>
              <a:off x="162560" y="66040"/>
              <a:ext cx="121920" cy="12192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300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6" name="Organigramme : Connecteur 55">
              <a:extLst>
                <a:ext uri="{FF2B5EF4-FFF2-40B4-BE49-F238E27FC236}">
                  <a16:creationId xmlns:a16="http://schemas.microsoft.com/office/drawing/2014/main" id="{52D4B21F-0859-48D7-8D4A-8982A07C0E7E}"/>
                </a:ext>
              </a:extLst>
            </p:cNvPr>
            <p:cNvSpPr/>
            <p:nvPr/>
          </p:nvSpPr>
          <p:spPr>
            <a:xfrm>
              <a:off x="66040" y="86360"/>
              <a:ext cx="121920" cy="121920"/>
            </a:xfrm>
            <a:prstGeom prst="flowChartConnector">
              <a:avLst/>
            </a:prstGeom>
            <a:gradFill flip="none" rotWithShape="1">
              <a:gsLst>
                <a:gs pos="0">
                  <a:srgbClr val="0070C0"/>
                </a:gs>
                <a:gs pos="9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62" name="Organigramme : Connecteur 61">
            <a:extLst>
              <a:ext uri="{FF2B5EF4-FFF2-40B4-BE49-F238E27FC236}">
                <a16:creationId xmlns:a16="http://schemas.microsoft.com/office/drawing/2014/main" id="{76C541D1-D919-4DB8-8C45-705B8FFEC1C3}"/>
              </a:ext>
            </a:extLst>
          </p:cNvPr>
          <p:cNvSpPr/>
          <p:nvPr/>
        </p:nvSpPr>
        <p:spPr>
          <a:xfrm>
            <a:off x="5465905" y="4005064"/>
            <a:ext cx="127989" cy="122263"/>
          </a:xfrm>
          <a:prstGeom prst="flowChartConnector">
            <a:avLst/>
          </a:prstGeom>
          <a:gradFill flip="none" rotWithShape="1">
            <a:gsLst>
              <a:gs pos="44000">
                <a:srgbClr val="FF0000">
                  <a:lumMod val="83000"/>
                  <a:lumOff val="17000"/>
                </a:srgbClr>
              </a:gs>
              <a:gs pos="97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Espace réservé du contenu 4">
                <a:extLst>
                  <a:ext uri="{FF2B5EF4-FFF2-40B4-BE49-F238E27FC236}">
                    <a16:creationId xmlns:a16="http://schemas.microsoft.com/office/drawing/2014/main" id="{49FE4268-3504-483C-9865-FB954C965B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8469" y="5629008"/>
                <a:ext cx="3630182" cy="720080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4000" b="1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4000" b="1" i="1" dirty="0" smtClean="0">
                          <a:solidFill>
                            <a:srgbClr val="0000FF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fr-FR" sz="4000" b="1" i="1" dirty="0" smtClean="0">
                              <a:solidFill>
                                <a:srgbClr val="0000FF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4000" b="1" dirty="0">
                  <a:solidFill>
                    <a:srgbClr val="0000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5" name="Espace réservé du contenu 4">
                <a:extLst>
                  <a:ext uri="{FF2B5EF4-FFF2-40B4-BE49-F238E27FC236}">
                    <a16:creationId xmlns:a16="http://schemas.microsoft.com/office/drawing/2014/main" id="{49FE4268-3504-483C-9865-FB954C965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69" y="5629008"/>
                <a:ext cx="3630182" cy="720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D5B0EA2-4513-43A2-B9BE-05F769D6E7CF}"/>
              </a:ext>
            </a:extLst>
          </p:cNvPr>
          <p:cNvSpPr txBox="1"/>
          <p:nvPr/>
        </p:nvSpPr>
        <p:spPr>
          <a:xfrm>
            <a:off x="5393133" y="5873587"/>
            <a:ext cx="359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00FF"/>
                </a:solidFill>
              </a:rPr>
              <a:t>Energie au repos (</a:t>
            </a:r>
            <a:r>
              <a:rPr lang="fr-FR" b="1" i="1" dirty="0" err="1">
                <a:solidFill>
                  <a:srgbClr val="0000FF"/>
                </a:solidFill>
              </a:rPr>
              <a:t>Rest</a:t>
            </a:r>
            <a:r>
              <a:rPr lang="fr-FR" b="1" i="1" dirty="0">
                <a:solidFill>
                  <a:srgbClr val="0000FF"/>
                </a:solidFill>
              </a:rPr>
              <a:t> </a:t>
            </a:r>
            <a:r>
              <a:rPr lang="fr-FR" b="1" i="1" dirty="0" err="1">
                <a:solidFill>
                  <a:srgbClr val="0000FF"/>
                </a:solidFill>
              </a:rPr>
              <a:t>energy</a:t>
            </a:r>
            <a:r>
              <a:rPr lang="fr-FR" b="1" i="1" dirty="0">
                <a:solidFill>
                  <a:srgbClr val="0000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3F1DF38-E4DD-4508-944F-ABDCB7389CCA}"/>
                  </a:ext>
                </a:extLst>
              </p:cNvPr>
              <p:cNvSpPr txBox="1"/>
              <p:nvPr/>
            </p:nvSpPr>
            <p:spPr>
              <a:xfrm>
                <a:off x="1858672" y="2294196"/>
                <a:ext cx="31188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=2.99792458×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3F1DF38-E4DD-4508-944F-ABDCB738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72" y="2294196"/>
                <a:ext cx="3118803" cy="276999"/>
              </a:xfrm>
              <a:prstGeom prst="rect">
                <a:avLst/>
              </a:prstGeom>
              <a:blipFill>
                <a:blip r:embed="rId5"/>
                <a:stretch>
                  <a:fillRect l="-195" b="-10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F82A4336-400C-4D27-86CC-5DC676232887}"/>
              </a:ext>
            </a:extLst>
          </p:cNvPr>
          <p:cNvSpPr txBox="1"/>
          <p:nvPr/>
        </p:nvSpPr>
        <p:spPr>
          <a:xfrm>
            <a:off x="5955268" y="4794589"/>
            <a:ext cx="2561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A. EINSTEIN (1879-1955)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5FC452E-AA6F-4BF1-A425-98D25C898F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85" t="14874" r="49405" b="27217"/>
          <a:stretch/>
        </p:blipFill>
        <p:spPr>
          <a:xfrm>
            <a:off x="5416847" y="1204315"/>
            <a:ext cx="3511490" cy="32581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547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23 C 0.01875 0.02083 -0.01528 0.11667 -0.07622 0.21343 C -0.13715 0.31019 -0.20226 0.37153 -0.22101 0.35116 C -0.23976 0.3294 -0.2059 0.23357 -0.14444 0.13704 C -0.08351 0.04005 -0.01892 -0.0213 5.55556E-7 -0.00023 Z " pathEditMode="relative" rAng="2400000" ptsTypes="AAAAA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175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394 C 0.01927 -0.0199 0.06302 0.0007 0.10069 0.04792 C 0.1375 0.09607 0.15399 0.15417 0.13698 0.17709 C 0.12031 0.2 0.07673 0.18033 0.03976 0.13241 C 0.00243 0.08449 -0.01441 0.02662 0.00243 0.00394 Z " pathEditMode="relative" rAng="18840000" ptsTypes="AAAAA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86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8.33333E-7 0.02847 -0.08524 0.05255 -0.19062 0.05255 C -0.29566 0.05255 -0.38125 0.02847 -0.38125 -1.85185E-6 C -0.38125 -0.0294 -0.29566 -0.05254 -0.19062 -0.05254 C -0.08524 -0.05254 -8.33333E-7 -0.0294 -8.33333E-7 -1.85185E-6 Z " pathEditMode="relative" rAng="5400000" ptsTypes="AAAAA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4" grpId="0" animBg="1"/>
      <p:bldP spid="64" grpId="1" animBg="1"/>
      <p:bldP spid="60" grpId="0" animBg="1"/>
      <p:bldP spid="60" grpId="1" animBg="1"/>
      <p:bldP spid="62" grpId="0" animBg="1"/>
      <p:bldP spid="62" grpId="1" animBg="1"/>
      <p:bldP spid="65" grpId="0" build="p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7988F3-D75D-44AD-89F5-9221B059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/>
                </a:solidFill>
              </a:rPr>
              <a:t>Equivalence</a:t>
            </a:r>
            <a:r>
              <a:rPr lang="fr-FR" dirty="0">
                <a:solidFill>
                  <a:schemeClr val="tx1"/>
                </a:solidFill>
              </a:rPr>
              <a:t> Energie-Masse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0ABA6F-6080-4D98-B24A-0A3995A1A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25" y="729393"/>
            <a:ext cx="3324149" cy="4005064"/>
          </a:xfrm>
          <a:prstGeom prst="rect">
            <a:avLst/>
          </a:prstGeom>
          <a:effectLst>
            <a:softEdge rad="6350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Espace réservé du contenu 4">
                <a:extLst>
                  <a:ext uri="{FF2B5EF4-FFF2-40B4-BE49-F238E27FC236}">
                    <a16:creationId xmlns:a16="http://schemas.microsoft.com/office/drawing/2014/main" id="{49FE4268-3504-483C-9865-FB954C965B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8302" y="1350492"/>
                <a:ext cx="4407424" cy="720080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 dirty="0" smtClean="0">
                            <a:solidFill>
                              <a:srgbClr val="FF0000"/>
                            </a:solidFill>
                            <a:effectLst>
                              <a:glow rad="635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dirty="0" smtClean="0">
                            <a:solidFill>
                              <a:srgbClr val="FF0000"/>
                            </a:solidFill>
                            <a:effectLst>
                              <a:glow rad="635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2800" b="1" i="1" dirty="0" smtClean="0">
                            <a:solidFill>
                              <a:srgbClr val="FF0000"/>
                            </a:solidFill>
                            <a:effectLst>
                              <a:glow rad="635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fr-FR" sz="2800" b="1" i="1" dirty="0" smtClean="0">
                        <a:solidFill>
                          <a:srgbClr val="FF0000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fr-FR" sz="2800" b="1" i="1" dirty="0" smtClean="0">
                            <a:solidFill>
                              <a:srgbClr val="FF0000"/>
                            </a:solidFill>
                            <a:effectLst>
                              <a:glow rad="635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dirty="0" smtClean="0">
                            <a:solidFill>
                              <a:srgbClr val="FF0000"/>
                            </a:solidFill>
                            <a:effectLst>
                              <a:glow rad="635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2800" b="1" i="1" dirty="0" smtClean="0">
                            <a:solidFill>
                              <a:srgbClr val="FF0000"/>
                            </a:solidFill>
                            <a:effectLst>
                              <a:glow rad="635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fr-FR" sz="2800" b="1" i="1" dirty="0" smtClean="0">
                        <a:solidFill>
                          <a:srgbClr val="FF0000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b="1" i="1" dirty="0" smtClean="0">
                            <a:solidFill>
                              <a:srgbClr val="FF0000"/>
                            </a:solidFill>
                            <a:effectLst>
                              <a:glow rad="635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dirty="0" smtClean="0">
                            <a:solidFill>
                              <a:srgbClr val="FF0000"/>
                            </a:solidFill>
                            <a:effectLst>
                              <a:glow rad="635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fr-FR" sz="2800" b="1" i="1" dirty="0" smtClean="0">
                            <a:solidFill>
                              <a:srgbClr val="FF0000"/>
                            </a:solidFill>
                            <a:effectLst>
                              <a:glow rad="635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FF0000"/>
                    </a:solidFill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=0.511MeV</a:t>
                </a:r>
              </a:p>
            </p:txBody>
          </p:sp>
        </mc:Choice>
        <mc:Fallback xmlns="">
          <p:sp>
            <p:nvSpPr>
              <p:cNvPr id="65" name="Espace réservé du contenu 4">
                <a:extLst>
                  <a:ext uri="{FF2B5EF4-FFF2-40B4-BE49-F238E27FC236}">
                    <a16:creationId xmlns:a16="http://schemas.microsoft.com/office/drawing/2014/main" id="{49FE4268-3504-483C-9865-FB954C965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02" y="1350492"/>
                <a:ext cx="4407424" cy="720080"/>
              </a:xfrm>
              <a:prstGeom prst="rect">
                <a:avLst/>
              </a:prstGeom>
              <a:blipFill>
                <a:blip r:embed="rId3"/>
                <a:stretch>
                  <a:fillRect r="-692" b="-152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4">
                <a:extLst>
                  <a:ext uri="{FF2B5EF4-FFF2-40B4-BE49-F238E27FC236}">
                    <a16:creationId xmlns:a16="http://schemas.microsoft.com/office/drawing/2014/main" id="{E9D5ABDE-E9F2-46A0-8239-09607ABBF8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5122" y="1905823"/>
                <a:ext cx="4608512" cy="720080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 dirty="0" smtClean="0">
                            <a:solidFill>
                              <a:srgbClr val="00A249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dirty="0" smtClean="0">
                            <a:solidFill>
                              <a:srgbClr val="00A249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2800" b="1" i="1" dirty="0" smtClean="0">
                            <a:solidFill>
                              <a:srgbClr val="00A249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fr-FR" sz="2800" b="1" i="1" dirty="0" smtClean="0">
                        <a:solidFill>
                          <a:srgbClr val="00A249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fr-FR" sz="2800" b="1" i="1" dirty="0" smtClean="0">
                            <a:solidFill>
                              <a:srgbClr val="00A249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dirty="0" smtClean="0">
                            <a:solidFill>
                              <a:srgbClr val="00A249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2800" b="1" i="1" dirty="0" smtClean="0">
                            <a:solidFill>
                              <a:srgbClr val="00A249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fr-FR" sz="2800" b="1" i="1" dirty="0" smtClean="0">
                        <a:solidFill>
                          <a:srgbClr val="00A249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b="1" i="1" dirty="0" smtClean="0">
                            <a:solidFill>
                              <a:srgbClr val="00A249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dirty="0" smtClean="0">
                            <a:solidFill>
                              <a:srgbClr val="00A249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fr-FR" sz="2800" b="1" i="1" dirty="0" smtClean="0">
                            <a:solidFill>
                              <a:srgbClr val="00A249"/>
                            </a:solidFill>
                            <a:effectLst>
                              <a:glow rad="101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00A249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=938.27MeV</a:t>
                </a:r>
              </a:p>
            </p:txBody>
          </p:sp>
        </mc:Choice>
        <mc:Fallback xmlns="">
          <p:sp>
            <p:nvSpPr>
              <p:cNvPr id="20" name="Espace réservé du contenu 4">
                <a:extLst>
                  <a:ext uri="{FF2B5EF4-FFF2-40B4-BE49-F238E27FC236}">
                    <a16:creationId xmlns:a16="http://schemas.microsoft.com/office/drawing/2014/main" id="{E9D5ABDE-E9F2-46A0-8239-09607ABBF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22" y="1905823"/>
                <a:ext cx="4608512" cy="720080"/>
              </a:xfrm>
              <a:prstGeom prst="rect">
                <a:avLst/>
              </a:prstGeom>
              <a:blipFill>
                <a:blip r:embed="rId4"/>
                <a:stretch>
                  <a:fillRect t="-5085" r="-1984" b="-152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space réservé du contenu 4">
                <a:extLst>
                  <a:ext uri="{FF2B5EF4-FFF2-40B4-BE49-F238E27FC236}">
                    <a16:creationId xmlns:a16="http://schemas.microsoft.com/office/drawing/2014/main" id="{ACAD8A53-78A5-4958-A1A4-8CD772A495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5478" y="2420006"/>
                <a:ext cx="4609504" cy="720080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 dirty="0" smtClean="0">
                            <a:solidFill>
                              <a:srgbClr val="0000FF"/>
                            </a:solidFill>
                            <a:effectLst>
                              <a:glow rad="101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dirty="0" smtClean="0">
                            <a:solidFill>
                              <a:srgbClr val="0000FF"/>
                            </a:solidFill>
                            <a:effectLst>
                              <a:glow rad="101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2800" b="1" i="1" dirty="0" smtClean="0">
                            <a:solidFill>
                              <a:srgbClr val="0000FF"/>
                            </a:solidFill>
                            <a:effectLst>
                              <a:glow rad="101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2800" b="1" i="1" dirty="0" smtClean="0">
                        <a:solidFill>
                          <a:srgbClr val="0000FF"/>
                        </a:solidFill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fr-FR" sz="2800" b="1" i="1" dirty="0" smtClean="0">
                            <a:solidFill>
                              <a:srgbClr val="0000FF"/>
                            </a:solidFill>
                            <a:effectLst>
                              <a:glow rad="101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dirty="0" smtClean="0">
                            <a:solidFill>
                              <a:srgbClr val="0000FF"/>
                            </a:solidFill>
                            <a:effectLst>
                              <a:glow rad="101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fr-FR" sz="2800" b="1" i="1" dirty="0" smtClean="0">
                            <a:solidFill>
                              <a:srgbClr val="0000FF"/>
                            </a:solidFill>
                            <a:effectLst>
                              <a:glow rad="101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2800" b="1" i="1" dirty="0" smtClean="0">
                        <a:solidFill>
                          <a:srgbClr val="0000FF"/>
                        </a:solidFill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b="1" i="1" dirty="0" smtClean="0">
                            <a:solidFill>
                              <a:srgbClr val="0000FF"/>
                            </a:solidFill>
                            <a:effectLst>
                              <a:glow rad="101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dirty="0" smtClean="0">
                            <a:solidFill>
                              <a:srgbClr val="0000FF"/>
                            </a:solidFill>
                            <a:effectLst>
                              <a:glow rad="101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fr-FR" sz="2800" b="1" i="1" dirty="0" smtClean="0">
                            <a:solidFill>
                              <a:srgbClr val="0000FF"/>
                            </a:solidFill>
                            <a:effectLst>
                              <a:glow rad="101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0000FF"/>
                    </a:solidFill>
                    <a:effectLst>
                      <a:glow rad="101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=939.57MeV</a:t>
                </a:r>
              </a:p>
            </p:txBody>
          </p:sp>
        </mc:Choice>
        <mc:Fallback xmlns="">
          <p:sp>
            <p:nvSpPr>
              <p:cNvPr id="21" name="Espace réservé du contenu 4">
                <a:extLst>
                  <a:ext uri="{FF2B5EF4-FFF2-40B4-BE49-F238E27FC236}">
                    <a16:creationId xmlns:a16="http://schemas.microsoft.com/office/drawing/2014/main" id="{ACAD8A53-78A5-4958-A1A4-8CD772A49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478" y="2420006"/>
                <a:ext cx="4609504" cy="720080"/>
              </a:xfrm>
              <a:prstGeom prst="rect">
                <a:avLst/>
              </a:prstGeom>
              <a:blipFill>
                <a:blip r:embed="rId5"/>
                <a:stretch>
                  <a:fillRect t="-1695" r="-2249" b="-186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Espace réservé du contenu 4">
                <a:extLst>
                  <a:ext uri="{FF2B5EF4-FFF2-40B4-BE49-F238E27FC236}">
                    <a16:creationId xmlns:a16="http://schemas.microsoft.com/office/drawing/2014/main" id="{F6A8AFCC-E63E-405C-BC8D-7FD19A12E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4206" y="3041106"/>
                <a:ext cx="2562619" cy="720080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dirty="0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accent5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dirty="0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accent5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sz="2800" b="1" i="1" dirty="0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accent5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𝑻𝑶𝑻</m:t>
                          </m:r>
                        </m:sub>
                      </m:sSub>
                      <m:r>
                        <a:rPr lang="fr-FR" sz="2800" b="1" i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800" b="1" i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1" i="1" dirty="0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accent5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dirty="0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accent5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sz="2800" b="1" i="1" dirty="0" smtClean="0">
                              <a:solidFill>
                                <a:schemeClr val="tx1"/>
                              </a:solidFill>
                              <a:effectLst>
                                <a:glow rad="101600">
                                  <a:schemeClr val="accent5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2800" b="1" dirty="0">
                  <a:solidFill>
                    <a:schemeClr val="tx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2" name="Espace réservé du contenu 4">
                <a:extLst>
                  <a:ext uri="{FF2B5EF4-FFF2-40B4-BE49-F238E27FC236}">
                    <a16:creationId xmlns:a16="http://schemas.microsoft.com/office/drawing/2014/main" id="{F6A8AFCC-E63E-405C-BC8D-7FD19A12E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06" y="3041106"/>
                <a:ext cx="2562619" cy="720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F39A4161-0671-4FBC-9B8D-8F341AD047D7}"/>
              </a:ext>
            </a:extLst>
          </p:cNvPr>
          <p:cNvSpPr txBox="1"/>
          <p:nvPr/>
        </p:nvSpPr>
        <p:spPr>
          <a:xfrm>
            <a:off x="1469601" y="4651347"/>
            <a:ext cx="3673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Dans le domaine relativiste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ce réservé du contenu 4">
                <a:extLst>
                  <a:ext uri="{FF2B5EF4-FFF2-40B4-BE49-F238E27FC236}">
                    <a16:creationId xmlns:a16="http://schemas.microsoft.com/office/drawing/2014/main" id="{997CA2B0-96BF-4486-99D9-D931BBCADC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2194" y="5015435"/>
                <a:ext cx="7452320" cy="720080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𝑻𝑶𝑻</m:t>
                        </m:r>
                      </m:sub>
                      <m:sup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fr-FR" sz="2800" b="1" i="1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800" b="1" i="1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>
                              <a:glow rad="101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sz="2800" b="1" dirty="0">
                    <a:solidFill>
                      <a:schemeClr val="tx1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fr-FR" b="1" dirty="0">
                    <a:solidFill>
                      <a:schemeClr val="tx1"/>
                    </a:solidFill>
                    <a:effectLst/>
                  </a:rPr>
                  <a:t>(</a:t>
                </a:r>
                <a:r>
                  <a:rPr lang="fr-FR" b="1" dirty="0" err="1">
                    <a:solidFill>
                      <a:schemeClr val="tx1"/>
                    </a:solidFill>
                    <a:effectLst/>
                  </a:rPr>
                  <a:t>Quadri-vecteur</a:t>
                </a:r>
                <a:r>
                  <a:rPr lang="fr-FR" b="1" dirty="0">
                    <a:solidFill>
                      <a:schemeClr val="tx1"/>
                    </a:solidFill>
                    <a:effectLst/>
                  </a:rPr>
                  <a:t> moment-énergie)</a:t>
                </a:r>
                <a:endParaRPr lang="fr-F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Espace réservé du contenu 4">
                <a:extLst>
                  <a:ext uri="{FF2B5EF4-FFF2-40B4-BE49-F238E27FC236}">
                    <a16:creationId xmlns:a16="http://schemas.microsoft.com/office/drawing/2014/main" id="{997CA2B0-96BF-4486-99D9-D931BBCAD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94" y="5015435"/>
                <a:ext cx="7452320" cy="720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Espace réservé du contenu 4">
                <a:extLst>
                  <a:ext uri="{FF2B5EF4-FFF2-40B4-BE49-F238E27FC236}">
                    <a16:creationId xmlns:a16="http://schemas.microsoft.com/office/drawing/2014/main" id="{F899B82F-6E9B-470A-8D86-CC2AC48018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3976" y="5581578"/>
                <a:ext cx="7460538" cy="720080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latinLnBrk="0" hangingPunct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fr-FR" sz="2800" b="1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800" b="1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fr-FR" sz="2800" b="1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2800" b="1" dirty="0">
                    <a:solidFill>
                      <a:schemeClr val="tx1"/>
                    </a:solidFill>
                    <a:effectLst/>
                  </a:rPr>
                  <a:t> : </a:t>
                </a:r>
                <a:r>
                  <a:rPr lang="fr-FR" b="1" dirty="0">
                    <a:solidFill>
                      <a:schemeClr val="tx1"/>
                    </a:solidFill>
                    <a:effectLst/>
                  </a:rPr>
                  <a:t>Quantité de Mouvement (moment/Impulsion)</a:t>
                </a:r>
                <a:endParaRPr lang="fr-F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Espace réservé du contenu 4">
                <a:extLst>
                  <a:ext uri="{FF2B5EF4-FFF2-40B4-BE49-F238E27FC236}">
                    <a16:creationId xmlns:a16="http://schemas.microsoft.com/office/drawing/2014/main" id="{F899B82F-6E9B-470A-8D86-CC2AC4801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76" y="5581578"/>
                <a:ext cx="7460538" cy="720080"/>
              </a:xfrm>
              <a:prstGeom prst="rect">
                <a:avLst/>
              </a:prstGeom>
              <a:blipFill>
                <a:blip r:embed="rId8"/>
                <a:stretch>
                  <a:fillRect r="-817" b="-93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Espace réservé du contenu 4">
                <a:extLst>
                  <a:ext uri="{FF2B5EF4-FFF2-40B4-BE49-F238E27FC236}">
                    <a16:creationId xmlns:a16="http://schemas.microsoft.com/office/drawing/2014/main" id="{9FF8032B-7699-4DB4-B7FD-EC8A52F98D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5478" y="3783919"/>
                <a:ext cx="5966842" cy="720080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latinLnBrk="0" hangingPunct="0"/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fr-FR" sz="2800" b="1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2800" b="1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fr-F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fr-F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chemeClr val="tx1"/>
                    </a:solidFill>
                    <a:effectLst/>
                  </a:rPr>
                  <a:t> : </a:t>
                </a:r>
                <a:r>
                  <a:rPr lang="fr-FR" b="1" dirty="0">
                    <a:solidFill>
                      <a:schemeClr val="tx1"/>
                    </a:solidFill>
                    <a:effectLst/>
                  </a:rPr>
                  <a:t>Energie cinétique classique</a:t>
                </a:r>
                <a:endParaRPr lang="fr-F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Espace réservé du contenu 4">
                <a:extLst>
                  <a:ext uri="{FF2B5EF4-FFF2-40B4-BE49-F238E27FC236}">
                    <a16:creationId xmlns:a16="http://schemas.microsoft.com/office/drawing/2014/main" id="{9FF8032B-7699-4DB4-B7FD-EC8A52F9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478" y="3783919"/>
                <a:ext cx="5966842" cy="720080"/>
              </a:xfrm>
              <a:prstGeom prst="rect">
                <a:avLst/>
              </a:prstGeom>
              <a:blipFill>
                <a:blip r:embed="rId9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8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20" grpId="0" build="p"/>
      <p:bldP spid="21" grpId="0" build="p"/>
      <p:bldP spid="22" grpId="0"/>
      <p:bldP spid="8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ko-KR" dirty="0">
                <a:solidFill>
                  <a:schemeClr val="tx1"/>
                </a:solidFill>
              </a:rPr>
              <a:t> Plan du Cours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925" y="1484784"/>
            <a:ext cx="8229600" cy="460648"/>
          </a:xfrm>
        </p:spPr>
        <p:txBody>
          <a:bodyPr/>
          <a:lstStyle/>
          <a:p>
            <a:r>
              <a:rPr lang="fr-FR" sz="36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Biophysique des Rayonnements</a:t>
            </a:r>
            <a:endParaRPr lang="fr-FR" altLang="ko-KR" sz="3600" b="1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79512" y="2492896"/>
            <a:ext cx="8229600" cy="2880320"/>
          </a:xfrm>
        </p:spPr>
        <p:txBody>
          <a:bodyPr/>
          <a:lstStyle/>
          <a:p>
            <a:r>
              <a:rPr lang="fr-FR" altLang="ko-KR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Chapitre 0: Notions d’Atomistique</a:t>
            </a:r>
          </a:p>
          <a:p>
            <a:endParaRPr lang="fr-FR" altLang="ko-KR" sz="16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fr-FR" altLang="ko-KR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Chapitre 1: Radioactivité et Rayonnements</a:t>
            </a:r>
          </a:p>
          <a:p>
            <a:pPr>
              <a:buFont typeface="Wingdings" pitchFamily="2" charset="2"/>
              <a:buChar char="ü"/>
            </a:pPr>
            <a:endParaRPr lang="fr-FR" altLang="ko-KR" sz="16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fr-FR" altLang="ko-KR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Chapitre 2: Physique des Rayons-X</a:t>
            </a:r>
          </a:p>
          <a:p>
            <a:endParaRPr lang="fr-FR" altLang="ko-KR" sz="16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fr-FR" altLang="ko-KR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Chapitre 3: Interaction Rayonnements-Matière</a:t>
            </a:r>
          </a:p>
          <a:p>
            <a:endParaRPr lang="fr-FR" altLang="ko-KR" sz="16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fr-FR" altLang="ko-KR" sz="16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Chapitre 4: Eléments de radioprotection et </a:t>
            </a:r>
            <a:r>
              <a:rPr lang="fr-FR" altLang="ko-KR" sz="1600" dirty="0" err="1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Radibiologie</a:t>
            </a:r>
            <a:endParaRPr lang="fr-FR" altLang="ko-KR" sz="16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A9E431D-538E-4A26-A4B1-C62A5B9E4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Notions d’Atomistique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76863D56-14DC-4B70-BA8D-3248972E7C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Chapitre 0</a:t>
            </a:r>
          </a:p>
        </p:txBody>
      </p:sp>
    </p:spTree>
    <p:extLst>
      <p:ext uri="{BB962C8B-B14F-4D97-AF65-F5344CB8AC3E}">
        <p14:creationId xmlns:p14="http://schemas.microsoft.com/office/powerpoint/2010/main" val="277819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3B2600-D063-4060-82AF-1EBB5B7D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25058"/>
            <a:ext cx="6413610" cy="76352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Élément du tableau périodique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DA6536-A0BB-426B-915A-AC08BE4DF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45" y="1371342"/>
            <a:ext cx="7045235" cy="529801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1AA4F48-95BD-41B8-AE34-4377C11AA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59" y="1291130"/>
            <a:ext cx="4176464" cy="47633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5AF26AA-DF62-4C43-921D-51172C1F9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58" r="98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12" y="1476546"/>
            <a:ext cx="4035443" cy="43924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31EA4D7-B5E3-4455-AA00-179AFCCB43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37832"/>
            <a:ext cx="3881410" cy="471661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EF1C465-81D6-4E38-82C4-D75CEDC483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1435812"/>
            <a:ext cx="4068770" cy="466534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DC3DBA6-345C-4C07-9FFF-AD381031ED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8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93" y="1374536"/>
            <a:ext cx="4047099" cy="44749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3C07665-8F6F-44C2-82BE-FD33364C9E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5" t="3745" r="3309" b="6714"/>
          <a:stretch/>
        </p:blipFill>
        <p:spPr>
          <a:xfrm>
            <a:off x="3378623" y="1545921"/>
            <a:ext cx="3819892" cy="43231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CCB9112-4EAD-4ABB-9C5D-C486AAC36B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778" l="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29" y="1320022"/>
            <a:ext cx="4176464" cy="458401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F970C74-22C6-45DF-927D-F53FB129F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8" b="100000" l="0" r="994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97045"/>
            <a:ext cx="4104597" cy="465740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8C5A0-FF00-4F1E-96DA-018B409B38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6985" l="3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5745"/>
            <a:ext cx="5328592" cy="5301949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A813BC0E-6CE1-4C12-8E45-BA0C89F42ECB}"/>
              </a:ext>
            </a:extLst>
          </p:cNvPr>
          <p:cNvSpPr/>
          <p:nvPr/>
        </p:nvSpPr>
        <p:spPr>
          <a:xfrm>
            <a:off x="3491880" y="1632583"/>
            <a:ext cx="1412869" cy="9237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4C6144A-44D1-4309-93EA-C20C1DD2CFE7}"/>
              </a:ext>
            </a:extLst>
          </p:cNvPr>
          <p:cNvSpPr/>
          <p:nvPr/>
        </p:nvSpPr>
        <p:spPr>
          <a:xfrm rot="21221837">
            <a:off x="4244806" y="4084836"/>
            <a:ext cx="2452671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4704C56-B0FF-4CE1-A1CB-AC091D69579E}"/>
              </a:ext>
            </a:extLst>
          </p:cNvPr>
          <p:cNvSpPr/>
          <p:nvPr/>
        </p:nvSpPr>
        <p:spPr>
          <a:xfrm rot="21269516">
            <a:off x="4320464" y="4820213"/>
            <a:ext cx="2437429" cy="596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4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3B2600-D063-4060-82AF-1EBB5B7D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07337"/>
            <a:ext cx="6413610" cy="763525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Atomistique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DA6536-A0BB-426B-915A-AC08BE4DF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45" y="1371342"/>
            <a:ext cx="7045235" cy="5298017"/>
          </a:xfrm>
          <a:prstGeom prst="rect">
            <a:avLst/>
          </a:prstGeom>
          <a:effectLst>
            <a:softEdge rad="6350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BBC98B69-A793-4AAA-A518-1264616B7453}"/>
                  </a:ext>
                </a:extLst>
              </p:cNvPr>
              <p:cNvSpPr/>
              <p:nvPr/>
            </p:nvSpPr>
            <p:spPr>
              <a:xfrm>
                <a:off x="2915816" y="1245208"/>
                <a:ext cx="5400600" cy="5298017"/>
              </a:xfrm>
              <a:prstGeom prst="roundRect">
                <a:avLst>
                  <a:gd name="adj" fmla="val 12951"/>
                </a:avLst>
              </a:prstGeom>
              <a:gradFill flip="none" rotWithShape="1">
                <a:gsLst>
                  <a:gs pos="0">
                    <a:srgbClr val="E4E5D3">
                      <a:shade val="30000"/>
                      <a:satMod val="115000"/>
                    </a:srgbClr>
                  </a:gs>
                  <a:gs pos="50000">
                    <a:srgbClr val="E4E5D3">
                      <a:shade val="67500"/>
                      <a:satMod val="115000"/>
                    </a:srgbClr>
                  </a:gs>
                  <a:gs pos="100000">
                    <a:srgbClr val="E4E5D3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outerShdw sx="1000" sy="1000" algn="ctr" rotWithShape="0">
                  <a:srgbClr val="000000"/>
                </a:outerShdw>
              </a:effectLst>
              <a:scene3d>
                <a:camera prst="perspectiveRight"/>
                <a:lightRig rig="soft" dir="t"/>
              </a:scene3d>
              <a:sp3d extrusionH="1524000" prstMaterial="metal">
                <a:bevelT w="139700" h="139700" prst="divot"/>
                <a:extrusionClr>
                  <a:schemeClr val="tx1">
                    <a:lumMod val="75000"/>
                    <a:lumOff val="2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1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fr-FR" sz="1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fr-FR" sz="1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</m:oMath>
                  </m:oMathPara>
                </a14:m>
                <a:endParaRPr lang="fr-FR" sz="115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fr-F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Z: nombre atomique (protons/électrons)</a:t>
                </a:r>
              </a:p>
              <a:p>
                <a:r>
                  <a:rPr lang="fr-F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A: nombre de masse (A=Z+N)</a:t>
                </a:r>
              </a:p>
              <a:p>
                <a:r>
                  <a:rPr lang="fr-FR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N: nombre de neutrons</a:t>
                </a:r>
              </a:p>
            </p:txBody>
          </p:sp>
        </mc:Choice>
        <mc:Fallback xmlns=""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BBC98B69-A793-4AAA-A518-1264616B7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245208"/>
                <a:ext cx="5400600" cy="5298017"/>
              </a:xfrm>
              <a:prstGeom prst="roundRect">
                <a:avLst>
                  <a:gd name="adj" fmla="val 12951"/>
                </a:avLst>
              </a:prstGeom>
              <a:blipFill>
                <a:blip r:embed="rId3"/>
                <a:stretch>
                  <a:fillRect/>
                </a:stretch>
              </a:blipFill>
              <a:effectLst>
                <a:outerShdw sx="1000" sy="1000" algn="ctr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31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3B2600-D063-4060-82AF-1EBB5B7D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07337"/>
            <a:ext cx="6413610" cy="763525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Atomistique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DA6536-A0BB-426B-915A-AC08BE4DF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45" y="1371342"/>
            <a:ext cx="7045235" cy="52980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BC98B69-A793-4AAA-A518-1264616B7453}"/>
              </a:ext>
            </a:extLst>
          </p:cNvPr>
          <p:cNvSpPr/>
          <p:nvPr/>
        </p:nvSpPr>
        <p:spPr>
          <a:xfrm>
            <a:off x="2699792" y="1003471"/>
            <a:ext cx="5842417" cy="5633648"/>
          </a:xfrm>
          <a:prstGeom prst="roundRect">
            <a:avLst>
              <a:gd name="adj" fmla="val 12951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outerShdw sx="1000" sy="1000" algn="ctr" rotWithShape="0">
              <a:srgbClr val="000000"/>
            </a:outerShdw>
          </a:effectLst>
          <a:scene3d>
            <a:camera prst="perspectiveRight"/>
            <a:lightRig rig="soft" dir="t"/>
          </a:scene3d>
          <a:sp3d extrusionH="1524000" prstMaterial="metal">
            <a:bevelT w="139700" h="139700" prst="divot"/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31ABF21-A88C-48F8-B098-F06C1192D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7911"/>
            <a:ext cx="4775663" cy="43924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48119D1F-D805-47D2-A49D-DE94DEB5534F}"/>
              </a:ext>
            </a:extLst>
          </p:cNvPr>
          <p:cNvSpPr txBox="1"/>
          <p:nvPr/>
        </p:nvSpPr>
        <p:spPr>
          <a:xfrm>
            <a:off x="3311860" y="329300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électron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BCBDED3-FBD4-4477-B5E5-5490E8FA334F}"/>
              </a:ext>
            </a:extLst>
          </p:cNvPr>
          <p:cNvSpPr txBox="1"/>
          <p:nvPr/>
        </p:nvSpPr>
        <p:spPr>
          <a:xfrm>
            <a:off x="5835099" y="382029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Proton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40DA655-EE64-4BA8-95BE-7B242930BE3C}"/>
              </a:ext>
            </a:extLst>
          </p:cNvPr>
          <p:cNvSpPr txBox="1"/>
          <p:nvPr/>
        </p:nvSpPr>
        <p:spPr>
          <a:xfrm>
            <a:off x="3707904" y="389600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Neutron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7E392BB-623A-4F77-8F59-CB7AF38CC987}"/>
              </a:ext>
            </a:extLst>
          </p:cNvPr>
          <p:cNvSpPr txBox="1"/>
          <p:nvPr/>
        </p:nvSpPr>
        <p:spPr>
          <a:xfrm rot="21342289">
            <a:off x="4947510" y="610692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/>
              </a:rPr>
              <a:t>Atome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389052A-0091-4ECF-A843-25FBE397F26E}"/>
              </a:ext>
            </a:extLst>
          </p:cNvPr>
          <p:cNvSpPr txBox="1"/>
          <p:nvPr/>
        </p:nvSpPr>
        <p:spPr>
          <a:xfrm>
            <a:off x="4316924" y="4905493"/>
            <a:ext cx="245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Noyau Atomique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F9AB4F9B-8BF3-45E3-94A7-2D438842DE3A}"/>
                  </a:ext>
                </a:extLst>
              </p:cNvPr>
              <p:cNvSpPr txBox="1"/>
              <p:nvPr/>
            </p:nvSpPr>
            <p:spPr>
              <a:xfrm rot="231612">
                <a:off x="2831563" y="1760943"/>
                <a:ext cx="22774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=−1.6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F9AB4F9B-8BF3-45E3-94A7-2D438842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612">
                <a:off x="2831563" y="1760943"/>
                <a:ext cx="2277418" cy="307777"/>
              </a:xfrm>
              <a:prstGeom prst="rect">
                <a:avLst/>
              </a:prstGeom>
              <a:blipFill>
                <a:blip r:embed="rId5"/>
                <a:stretch>
                  <a:fillRect l="-2653" r="-159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A187D83-4770-48BE-BF38-843A30A4CA3C}"/>
                  </a:ext>
                </a:extLst>
              </p:cNvPr>
              <p:cNvSpPr txBox="1"/>
              <p:nvPr/>
            </p:nvSpPr>
            <p:spPr>
              <a:xfrm rot="231612">
                <a:off x="2799297" y="2171586"/>
                <a:ext cx="2291718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=+1.6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A187D83-4770-48BE-BF38-843A30A4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612">
                <a:off x="2799297" y="2171586"/>
                <a:ext cx="2291718" cy="337657"/>
              </a:xfrm>
              <a:prstGeom prst="rect">
                <a:avLst/>
              </a:prstGeom>
              <a:blipFill>
                <a:blip r:embed="rId6"/>
                <a:stretch>
                  <a:fillRect l="-2368" r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D2D2BD15-BE3D-46EC-B92D-1C5241D45799}"/>
                  </a:ext>
                </a:extLst>
              </p:cNvPr>
              <p:cNvSpPr txBox="1"/>
              <p:nvPr/>
            </p:nvSpPr>
            <p:spPr>
              <a:xfrm rot="231612">
                <a:off x="2807892" y="2555351"/>
                <a:ext cx="9480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D2D2BD15-BE3D-46EC-B92D-1C5241D45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612">
                <a:off x="2807892" y="2555351"/>
                <a:ext cx="948016" cy="307777"/>
              </a:xfrm>
              <a:prstGeom prst="rect">
                <a:avLst/>
              </a:prstGeom>
              <a:blipFill>
                <a:blip r:embed="rId7"/>
                <a:stretch>
                  <a:fillRect l="-6918" r="-503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C99E760B-E831-4838-9C4D-489D99786201}"/>
                  </a:ext>
                </a:extLst>
              </p:cNvPr>
              <p:cNvSpPr txBox="1"/>
              <p:nvPr/>
            </p:nvSpPr>
            <p:spPr>
              <a:xfrm rot="231612">
                <a:off x="5353857" y="1856859"/>
                <a:ext cx="26173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=9.1094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chemeClr val="tx1"/>
                    </a:solidFill>
                  </a:rPr>
                  <a:t>kg</a:t>
                </a:r>
              </a:p>
            </p:txBody>
          </p:sp>
        </mc:Choice>
        <mc:Fallback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C99E760B-E831-4838-9C4D-489D99786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612">
                <a:off x="5353857" y="1856859"/>
                <a:ext cx="2617383" cy="307777"/>
              </a:xfrm>
              <a:prstGeom prst="rect">
                <a:avLst/>
              </a:prstGeom>
              <a:blipFill>
                <a:blip r:embed="rId8"/>
                <a:stretch>
                  <a:fillRect l="-2315" r="-5324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104CB1AC-5A16-4B7A-BBEB-95F46CA9C50D}"/>
                  </a:ext>
                </a:extLst>
              </p:cNvPr>
              <p:cNvSpPr txBox="1"/>
              <p:nvPr/>
            </p:nvSpPr>
            <p:spPr>
              <a:xfrm rot="231612">
                <a:off x="5305313" y="2284344"/>
                <a:ext cx="2631682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=1.6726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chemeClr val="tx1"/>
                    </a:solidFill>
                  </a:rPr>
                  <a:t>kg</a:t>
                </a:r>
              </a:p>
            </p:txBody>
          </p:sp>
        </mc:Choice>
        <mc:Fallback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104CB1AC-5A16-4B7A-BBEB-95F46CA9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612">
                <a:off x="5305313" y="2284344"/>
                <a:ext cx="2631682" cy="337657"/>
              </a:xfrm>
              <a:prstGeom prst="rect">
                <a:avLst/>
              </a:prstGeom>
              <a:blipFill>
                <a:blip r:embed="rId9"/>
                <a:stretch>
                  <a:fillRect l="-2064" r="-5046" b="-2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4EFB2A0-A0B5-45B8-846D-7AA6694DBDAA}"/>
                  </a:ext>
                </a:extLst>
              </p:cNvPr>
              <p:cNvSpPr txBox="1"/>
              <p:nvPr/>
            </p:nvSpPr>
            <p:spPr>
              <a:xfrm rot="231612">
                <a:off x="5297525" y="2707879"/>
                <a:ext cx="26357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=1.6749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chemeClr val="tx1"/>
                    </a:solidFill>
                  </a:rPr>
                  <a:t>kg</a:t>
                </a:r>
              </a:p>
            </p:txBody>
          </p:sp>
        </mc:Choice>
        <mc:Fallback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4EFB2A0-A0B5-45B8-846D-7AA6694DB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612">
                <a:off x="5297525" y="2707879"/>
                <a:ext cx="2635786" cy="307777"/>
              </a:xfrm>
              <a:prstGeom prst="rect">
                <a:avLst/>
              </a:prstGeom>
              <a:blipFill>
                <a:blip r:embed="rId10"/>
                <a:stretch>
                  <a:fillRect l="-2294" r="-5275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30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3B2600-D063-4060-82AF-1EBB5B7D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07337"/>
            <a:ext cx="6413610" cy="763525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Atomistique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DA6536-A0BB-426B-915A-AC08BE4DF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45" y="1371342"/>
            <a:ext cx="7045235" cy="52980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BC98B69-A793-4AAA-A518-1264616B7453}"/>
              </a:ext>
            </a:extLst>
          </p:cNvPr>
          <p:cNvSpPr/>
          <p:nvPr/>
        </p:nvSpPr>
        <p:spPr>
          <a:xfrm>
            <a:off x="2699792" y="1003471"/>
            <a:ext cx="5842417" cy="5633648"/>
          </a:xfrm>
          <a:prstGeom prst="roundRect">
            <a:avLst>
              <a:gd name="adj" fmla="val 12951"/>
            </a:avLst>
          </a:prstGeom>
          <a:solidFill>
            <a:schemeClr val="tx2">
              <a:lumMod val="50000"/>
            </a:schemeClr>
          </a:solidFill>
          <a:effectLst>
            <a:outerShdw sx="1000" sy="1000" algn="ctr" rotWithShape="0">
              <a:srgbClr val="000000"/>
            </a:outerShdw>
          </a:effectLst>
          <a:scene3d>
            <a:camera prst="perspectiveRight"/>
            <a:lightRig rig="soft" dir="t"/>
          </a:scene3d>
          <a:sp3d extrusionH="1524000" prstMaterial="metal">
            <a:bevelT w="139700" h="139700" prst="divot"/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5AEDDB-99FF-41DB-B9DD-AF8715D76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"/>
          <a:stretch/>
        </p:blipFill>
        <p:spPr>
          <a:xfrm>
            <a:off x="2884276" y="1844824"/>
            <a:ext cx="5006742" cy="3816424"/>
          </a:xfrm>
          <a:prstGeom prst="rect">
            <a:avLst/>
          </a:prstGeom>
          <a:effectLst>
            <a:softEdge rad="635000"/>
          </a:effec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11625A0-D19C-45AA-B4AE-E6C304AC1D5A}"/>
              </a:ext>
            </a:extLst>
          </p:cNvPr>
          <p:cNvCxnSpPr/>
          <p:nvPr/>
        </p:nvCxnSpPr>
        <p:spPr>
          <a:xfrm flipH="1">
            <a:off x="2987824" y="3429000"/>
            <a:ext cx="230425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8FA304-5147-4EE6-B1C0-30D23A9D89FD}"/>
              </a:ext>
            </a:extLst>
          </p:cNvPr>
          <p:cNvCxnSpPr/>
          <p:nvPr/>
        </p:nvCxnSpPr>
        <p:spPr>
          <a:xfrm flipH="1">
            <a:off x="2987824" y="4221088"/>
            <a:ext cx="230425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8EEB5FE-50E2-435F-9A6F-1F7B89D822DE}"/>
              </a:ext>
            </a:extLst>
          </p:cNvPr>
          <p:cNvCxnSpPr/>
          <p:nvPr/>
        </p:nvCxnSpPr>
        <p:spPr>
          <a:xfrm>
            <a:off x="3059832" y="3429000"/>
            <a:ext cx="0" cy="792088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909D04F-E6AD-4BC8-85C5-18CE4FE123E1}"/>
                  </a:ext>
                </a:extLst>
              </p:cNvPr>
              <p:cNvSpPr txBox="1"/>
              <p:nvPr/>
            </p:nvSpPr>
            <p:spPr>
              <a:xfrm>
                <a:off x="3131841" y="3671449"/>
                <a:ext cx="1538306" cy="318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909D04F-E6AD-4BC8-85C5-18CE4FE1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1" y="3671449"/>
                <a:ext cx="1538306" cy="318421"/>
              </a:xfrm>
              <a:prstGeom prst="rect">
                <a:avLst/>
              </a:prstGeom>
              <a:blipFill>
                <a:blip r:embed="rId4"/>
                <a:stretch>
                  <a:fillRect l="-794" t="-13208" r="-5952" b="-32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56A55A7-5D09-440A-8319-019A31A79327}"/>
              </a:ext>
            </a:extLst>
          </p:cNvPr>
          <p:cNvCxnSpPr>
            <a:cxnSpLocks/>
          </p:cNvCxnSpPr>
          <p:nvPr/>
        </p:nvCxnSpPr>
        <p:spPr>
          <a:xfrm flipV="1">
            <a:off x="5369862" y="1706170"/>
            <a:ext cx="17785" cy="214504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129E782-CD80-4594-90A6-EE42B5F529A4}"/>
              </a:ext>
            </a:extLst>
          </p:cNvPr>
          <p:cNvCxnSpPr>
            <a:cxnSpLocks/>
          </p:cNvCxnSpPr>
          <p:nvPr/>
        </p:nvCxnSpPr>
        <p:spPr>
          <a:xfrm flipV="1">
            <a:off x="5138777" y="1675249"/>
            <a:ext cx="17785" cy="214504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EA18382-5041-4494-AB2D-D6BD1AB97078}"/>
              </a:ext>
            </a:extLst>
          </p:cNvPr>
          <p:cNvCxnSpPr/>
          <p:nvPr/>
        </p:nvCxnSpPr>
        <p:spPr>
          <a:xfrm>
            <a:off x="4805809" y="1844824"/>
            <a:ext cx="36004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98974DC-3311-4D7F-986B-753FA417781B}"/>
              </a:ext>
            </a:extLst>
          </p:cNvPr>
          <p:cNvCxnSpPr>
            <a:cxnSpLocks/>
          </p:cNvCxnSpPr>
          <p:nvPr/>
        </p:nvCxnSpPr>
        <p:spPr>
          <a:xfrm flipH="1">
            <a:off x="5397610" y="1846100"/>
            <a:ext cx="36004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EBB3EF66-DD3B-40CF-A533-3A814BCEBE00}"/>
                  </a:ext>
                </a:extLst>
              </p:cNvPr>
              <p:cNvSpPr txBox="1"/>
              <p:nvPr/>
            </p:nvSpPr>
            <p:spPr>
              <a:xfrm>
                <a:off x="5397610" y="1902105"/>
                <a:ext cx="1587999" cy="3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  <m:r>
                        <a:rPr lang="fr-F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EBB3EF66-DD3B-40CF-A533-3A814BCEB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10" y="1902105"/>
                <a:ext cx="1587999" cy="319318"/>
              </a:xfrm>
              <a:prstGeom prst="rect">
                <a:avLst/>
              </a:prstGeom>
              <a:blipFill>
                <a:blip r:embed="rId5"/>
                <a:stretch>
                  <a:fillRect l="-766" t="-3846" r="-5364" b="-3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lipse 15">
            <a:extLst>
              <a:ext uri="{FF2B5EF4-FFF2-40B4-BE49-F238E27FC236}">
                <a16:creationId xmlns:a16="http://schemas.microsoft.com/office/drawing/2014/main" id="{354A26D8-9C7F-4533-9FFD-7CA584B09D15}"/>
              </a:ext>
            </a:extLst>
          </p:cNvPr>
          <p:cNvSpPr/>
          <p:nvPr/>
        </p:nvSpPr>
        <p:spPr>
          <a:xfrm>
            <a:off x="5142159" y="3740273"/>
            <a:ext cx="231761" cy="231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CD2FC7D-9925-40C9-8F16-55F7FCE5A64E}"/>
                  </a:ext>
                </a:extLst>
              </p:cNvPr>
              <p:cNvSpPr txBox="1"/>
              <p:nvPr/>
            </p:nvSpPr>
            <p:spPr>
              <a:xfrm>
                <a:off x="4486539" y="5182751"/>
                <a:ext cx="1611082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den>
                      </m:f>
                      <m:r>
                        <a:rPr lang="fr-F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CD2FC7D-9925-40C9-8F16-55F7FCE5A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39" y="5182751"/>
                <a:ext cx="1611082" cy="877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9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3B2600-D063-4060-82AF-1EBB5B7D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 Atomistique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C33E01-74F2-4318-BD30-AC0F4D45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97629"/>
            <a:ext cx="8640960" cy="1487986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0" latinLnBrk="0" hangingPunct="0"/>
            <a:r>
              <a:rPr lang="fr-FR" b="1" dirty="0">
                <a:solidFill>
                  <a:schemeClr val="tx1"/>
                </a:solidFill>
              </a:rPr>
              <a:t>Exercice: </a:t>
            </a:r>
            <a:r>
              <a:rPr lang="fr-FR" dirty="0">
                <a:solidFill>
                  <a:schemeClr val="tx1"/>
                </a:solidFill>
              </a:rPr>
              <a:t>Si on vous demande de faire une maquette d’un atome en utilisant une bille d’un rayon de 1mm comme noyau atomique. Que doit-être le rayon atomique si on veut garder les mêmes proportions Atomiques/Nucléaires?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46D1A41-738E-4E8E-84AF-7FCEFB954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27" y="2963238"/>
            <a:ext cx="5328592" cy="3634114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135959F-B1DA-4F80-AA71-B20E9E7AF546}"/>
              </a:ext>
            </a:extLst>
          </p:cNvPr>
          <p:cNvSpPr/>
          <p:nvPr/>
        </p:nvSpPr>
        <p:spPr>
          <a:xfrm>
            <a:off x="1966982" y="4727478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C93A3FA-6CBF-48F0-8D79-E11990F707CF}"/>
              </a:ext>
            </a:extLst>
          </p:cNvPr>
          <p:cNvCxnSpPr>
            <a:cxnSpLocks/>
          </p:cNvCxnSpPr>
          <p:nvPr/>
        </p:nvCxnSpPr>
        <p:spPr>
          <a:xfrm>
            <a:off x="2038990" y="4763482"/>
            <a:ext cx="4644000" cy="19469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3C7ADE0-848D-444A-AE4C-006AB81EAC9B}"/>
                  </a:ext>
                </a:extLst>
              </p:cNvPr>
              <p:cNvSpPr txBox="1"/>
              <p:nvPr/>
            </p:nvSpPr>
            <p:spPr>
              <a:xfrm>
                <a:off x="3889003" y="4450479"/>
                <a:ext cx="875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3C7ADE0-848D-444A-AE4C-006AB81EA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003" y="4450479"/>
                <a:ext cx="875240" cy="276999"/>
              </a:xfrm>
              <a:prstGeom prst="rect">
                <a:avLst/>
              </a:prstGeom>
              <a:blipFill>
                <a:blip r:embed="rId3"/>
                <a:stretch>
                  <a:fillRect l="-694" r="-4167" b="-10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D5661811-1F84-4216-8748-4C9F1BD21914}"/>
              </a:ext>
            </a:extLst>
          </p:cNvPr>
          <p:cNvSpPr/>
          <p:nvPr/>
        </p:nvSpPr>
        <p:spPr>
          <a:xfrm rot="2657403">
            <a:off x="1297595" y="2099485"/>
            <a:ext cx="5400000" cy="5400000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3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866715D-1492-4942-A5BD-ACB19581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425" y="260648"/>
            <a:ext cx="6558080" cy="68488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mole et le Nombre d’AVOGADRO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574A41-D8FB-4575-A45D-4AA53907E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6" b="100000" l="223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1425" y="3495852"/>
            <a:ext cx="6188067" cy="2708902"/>
          </a:xfrm>
          <a:prstGeom prst="rect">
            <a:avLst/>
          </a:prstGeom>
        </p:spPr>
      </p:pic>
      <p:pic>
        <p:nvPicPr>
          <p:cNvPr id="1028" name="Picture 4" descr="Image associÃ©e">
            <a:extLst>
              <a:ext uri="{FF2B5EF4-FFF2-40B4-BE49-F238E27FC236}">
                <a16:creationId xmlns:a16="http://schemas.microsoft.com/office/drawing/2014/main" id="{421D88A7-F5AF-4697-8997-183B8E1AC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00" l="52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65" y="3495852"/>
            <a:ext cx="1480670" cy="11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51AA2F-CA57-483A-B38F-31CB35EFE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2924944"/>
            <a:ext cx="1584176" cy="1596918"/>
          </a:xfrm>
          <a:prstGeom prst="rect">
            <a:avLst/>
          </a:prstGeom>
          <a:effectLst>
            <a:softEdge rad="63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BA607C2-8DA4-412F-BCAD-37FD1FF98350}"/>
                  </a:ext>
                </a:extLst>
              </p:cNvPr>
              <p:cNvSpPr txBox="1"/>
              <p:nvPr/>
            </p:nvSpPr>
            <p:spPr>
              <a:xfrm>
                <a:off x="2343088" y="3223648"/>
                <a:ext cx="2582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𝟎𝟎𝟐𝟔𝟎𝟐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BA607C2-8DA4-412F-BCAD-37FD1FF9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88" y="3223648"/>
                <a:ext cx="2582374" cy="276999"/>
              </a:xfrm>
              <a:prstGeom prst="rect">
                <a:avLst/>
              </a:prstGeom>
              <a:blipFill>
                <a:blip r:embed="rId7"/>
                <a:stretch>
                  <a:fillRect l="-943" t="-4444" r="-3066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8AD5DD1-4FB7-4CA3-9115-84CB0DA083F2}"/>
                  </a:ext>
                </a:extLst>
              </p:cNvPr>
              <p:cNvSpPr txBox="1"/>
              <p:nvPr/>
            </p:nvSpPr>
            <p:spPr>
              <a:xfrm>
                <a:off x="2343088" y="1606115"/>
                <a:ext cx="593842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𝟔𝟔𝟎𝟓𝟒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</m:t>
                          </m:r>
                        </m:sup>
                      </m:sSup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𝒌𝒈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8AD5DD1-4FB7-4CA3-9115-84CB0DA08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88" y="1606115"/>
                <a:ext cx="5938421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97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659</Words>
  <Application>Microsoft Office PowerPoint</Application>
  <PresentationFormat>Affichage à l'écran (4:3)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맑은 고딕</vt:lpstr>
      <vt:lpstr>Arial</vt:lpstr>
      <vt:lpstr>Arial Black</vt:lpstr>
      <vt:lpstr>Calibri</vt:lpstr>
      <vt:lpstr>Cambria</vt:lpstr>
      <vt:lpstr>Cambria Math</vt:lpstr>
      <vt:lpstr>Wingdings</vt:lpstr>
      <vt:lpstr>Office Theme</vt:lpstr>
      <vt:lpstr>Custom Design</vt:lpstr>
      <vt:lpstr>1_Office Theme</vt:lpstr>
      <vt:lpstr>2_Office Theme</vt:lpstr>
      <vt:lpstr>Présentation PowerPoint</vt:lpstr>
      <vt:lpstr> Plan du Cours</vt:lpstr>
      <vt:lpstr>Notions d’Atomistique</vt:lpstr>
      <vt:lpstr>Élément du tableau périodique</vt:lpstr>
      <vt:lpstr>Atomistique</vt:lpstr>
      <vt:lpstr>Atomistique</vt:lpstr>
      <vt:lpstr>Atomistique</vt:lpstr>
      <vt:lpstr>  Atomistique</vt:lpstr>
      <vt:lpstr>Le mole et le Nombre d’AVOGADRO</vt:lpstr>
      <vt:lpstr>Le mole et le Nombre d’AVOGADRO</vt:lpstr>
      <vt:lpstr>Le mole et le Nombre d’AVOGADRO</vt:lpstr>
      <vt:lpstr>Atomistique</vt:lpstr>
      <vt:lpstr>Atomistique</vt:lpstr>
      <vt:lpstr>Equivalence Energie-Masse</vt:lpstr>
      <vt:lpstr>Equivalence Energie-Masse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HP</cp:lastModifiedBy>
  <cp:revision>113</cp:revision>
  <dcterms:created xsi:type="dcterms:W3CDTF">2014-04-01T16:35:38Z</dcterms:created>
  <dcterms:modified xsi:type="dcterms:W3CDTF">2019-11-04T20:32:15Z</dcterms:modified>
</cp:coreProperties>
</file>