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8" r:id="rId2"/>
    <p:sldId id="256" r:id="rId3"/>
    <p:sldId id="257" r:id="rId4"/>
    <p:sldId id="258" r:id="rId5"/>
    <p:sldId id="259" r:id="rId6"/>
    <p:sldId id="260" r:id="rId7"/>
    <p:sldId id="262" r:id="rId8"/>
    <p:sldId id="264" r:id="rId9"/>
    <p:sldId id="263" r:id="rId10"/>
    <p:sldId id="265" r:id="rId11"/>
    <p:sldId id="267"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213656554730" initials="2" lastIdx="1" clrIdx="0">
    <p:extLst>
      <p:ext uri="{19B8F6BF-5375-455C-9EA6-DF929625EA0E}">
        <p15:presenceInfo xmlns:p15="http://schemas.microsoft.com/office/powerpoint/2012/main" xmlns="" userId="6db3476bf71fbdd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280478039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397732676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5299166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374308135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836760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252558301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171283248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2276611441"/>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389418392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B1ABB1-D6F6-4114-B647-48D96E1A627E}" type="datetimeFigureOut">
              <a:rPr lang="fr-FR" smtClean="0"/>
              <a:t>21/10/2022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15450563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B1ABB1-D6F6-4114-B647-48D96E1A627E}" type="datetimeFigureOut">
              <a:rPr lang="fr-FR" smtClean="0"/>
              <a:t>21/10/2022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287312806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B1ABB1-D6F6-4114-B647-48D96E1A627E}" type="datetimeFigureOut">
              <a:rPr lang="fr-FR" smtClean="0"/>
              <a:t>21/10/2022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65473846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B1ABB1-D6F6-4114-B647-48D96E1A627E}" type="datetimeFigureOut">
              <a:rPr lang="fr-FR" smtClean="0"/>
              <a:t>21/10/2022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331085281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B1ABB1-D6F6-4114-B647-48D96E1A627E}" type="datetimeFigureOut">
              <a:rPr lang="fr-FR" smtClean="0"/>
              <a:t>21/10/2022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193184420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EB1ABB1-D6F6-4114-B647-48D96E1A627E}" type="datetimeFigureOut">
              <a:rPr lang="fr-FR" smtClean="0"/>
              <a:t>21/10/2022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5147067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B1ABB1-D6F6-4114-B647-48D96E1A627E}" type="datetimeFigureOut">
              <a:rPr lang="fr-FR" smtClean="0"/>
              <a:t>21/10/2022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67C38EA-C540-4D95-8EAD-6A63006C32BD}" type="slidenum">
              <a:rPr lang="fr-FR" smtClean="0"/>
              <a:t>‹N°›</a:t>
            </a:fld>
            <a:endParaRPr lang="fr-FR"/>
          </a:p>
        </p:txBody>
      </p:sp>
    </p:spTree>
    <p:extLst>
      <p:ext uri="{BB962C8B-B14F-4D97-AF65-F5344CB8AC3E}">
        <p14:creationId xmlns:p14="http://schemas.microsoft.com/office/powerpoint/2010/main" val="108034188"/>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EB1ABB1-D6F6-4114-B647-48D96E1A627E}" type="datetimeFigureOut">
              <a:rPr lang="fr-FR" smtClean="0"/>
              <a:t>21/10/2022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67C38EA-C540-4D95-8EAD-6A63006C32BD}" type="slidenum">
              <a:rPr lang="fr-FR" smtClean="0"/>
              <a:t>‹N°›</a:t>
            </a:fld>
            <a:endParaRPr lang="fr-FR"/>
          </a:p>
        </p:txBody>
      </p:sp>
    </p:spTree>
    <p:extLst>
      <p:ext uri="{BB962C8B-B14F-4D97-AF65-F5344CB8AC3E}">
        <p14:creationId xmlns:p14="http://schemas.microsoft.com/office/powerpoint/2010/main" val="26659265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663626" y="206503"/>
            <a:ext cx="7676444" cy="2865400"/>
          </a:xfrm>
          <a:prstGeom prst="rect">
            <a:avLst/>
          </a:prstGeom>
          <a:noFill/>
        </p:spPr>
        <p:txBody>
          <a:bodyPr wrap="square" rtlCol="0">
            <a:spAutoFit/>
          </a:bodyPr>
          <a:lstStyle/>
          <a:p>
            <a:pPr algn="ctr" rtl="1"/>
            <a:r>
              <a:rPr lang="ar-DZ" sz="2400" b="1" dirty="0">
                <a:solidFill>
                  <a:prstClr val="black"/>
                </a:solidFill>
                <a:latin typeface="Simplified Arabic" pitchFamily="18" charset="-78"/>
                <a:ea typeface="Times New Roman"/>
                <a:cs typeface="Simplified Arabic" pitchFamily="18" charset="-78"/>
              </a:rPr>
              <a:t>الجمهورية الجزائرية الديمقراطية الشعبية</a:t>
            </a:r>
            <a:endParaRPr lang="fr-FR" sz="2400" dirty="0">
              <a:solidFill>
                <a:prstClr val="black"/>
              </a:solidFill>
              <a:latin typeface="Simplified Arabic" pitchFamily="18" charset="-78"/>
              <a:ea typeface="Times New Roman"/>
              <a:cs typeface="Simplified Arabic" pitchFamily="18" charset="-78"/>
            </a:endParaRPr>
          </a:p>
          <a:p>
            <a:pPr algn="ctr" rtl="1"/>
            <a:r>
              <a:rPr lang="ar-DZ" sz="2400" b="1" dirty="0">
                <a:solidFill>
                  <a:prstClr val="black"/>
                </a:solidFill>
                <a:latin typeface="Simplified Arabic" pitchFamily="18" charset="-78"/>
                <a:ea typeface="Times New Roman"/>
                <a:cs typeface="Simplified Arabic" pitchFamily="18" charset="-78"/>
              </a:rPr>
              <a:t>      وزارة التعليم العالي و البحث العلمي </a:t>
            </a:r>
          </a:p>
          <a:p>
            <a:pPr algn="ctr" rtl="1"/>
            <a:r>
              <a:rPr lang="ar-DZ" sz="2400" b="1" dirty="0">
                <a:solidFill>
                  <a:prstClr val="black"/>
                </a:solidFill>
                <a:latin typeface="Simplified Arabic" pitchFamily="18" charset="-78"/>
                <a:ea typeface="Times New Roman"/>
                <a:cs typeface="Simplified Arabic" pitchFamily="18" charset="-78"/>
              </a:rPr>
              <a:t>جامعة جيلالي بونعامة خميس </a:t>
            </a:r>
            <a:r>
              <a:rPr lang="ar-DZ" sz="2400" b="1" dirty="0" err="1">
                <a:solidFill>
                  <a:prstClr val="black"/>
                </a:solidFill>
                <a:latin typeface="Simplified Arabic" pitchFamily="18" charset="-78"/>
                <a:ea typeface="Times New Roman"/>
                <a:cs typeface="Simplified Arabic" pitchFamily="18" charset="-78"/>
              </a:rPr>
              <a:t>مليانة</a:t>
            </a:r>
            <a:endParaRPr lang="ar-DZ" sz="2400" b="1" dirty="0">
              <a:solidFill>
                <a:prstClr val="black"/>
              </a:solidFill>
              <a:latin typeface="Simplified Arabic" pitchFamily="18" charset="-78"/>
              <a:ea typeface="Times New Roman"/>
              <a:cs typeface="Simplified Arabic" pitchFamily="18" charset="-78"/>
            </a:endParaRPr>
          </a:p>
          <a:p>
            <a:pPr algn="ctr" rtl="1"/>
            <a:r>
              <a:rPr lang="ar-DZ" sz="2400" b="1" dirty="0">
                <a:solidFill>
                  <a:prstClr val="black"/>
                </a:solidFill>
                <a:latin typeface="Simplified Arabic" pitchFamily="18" charset="-78"/>
                <a:ea typeface="Times New Roman"/>
                <a:cs typeface="Simplified Arabic" pitchFamily="18" charset="-78"/>
              </a:rPr>
              <a:t>كلية العلوم الاقتصادية و التجارية و علوم التسيير </a:t>
            </a:r>
          </a:p>
          <a:p>
            <a:pPr algn="ctr" rtl="1"/>
            <a:r>
              <a:rPr lang="ar-DZ" sz="2400" b="1" dirty="0">
                <a:solidFill>
                  <a:prstClr val="black"/>
                </a:solidFill>
                <a:latin typeface="Simplified Arabic" pitchFamily="18" charset="-78"/>
                <a:ea typeface="Times New Roman"/>
                <a:cs typeface="Simplified Arabic" pitchFamily="18" charset="-78"/>
              </a:rPr>
              <a:t>شعبة علوم التسيير </a:t>
            </a:r>
          </a:p>
          <a:p>
            <a:pPr algn="ctr" rtl="1"/>
            <a:r>
              <a:rPr lang="ar-DZ" sz="2400" b="1" dirty="0">
                <a:solidFill>
                  <a:prstClr val="black"/>
                </a:solidFill>
                <a:latin typeface="Simplified Arabic" pitchFamily="18" charset="-78"/>
                <a:ea typeface="Times New Roman"/>
                <a:cs typeface="Simplified Arabic" pitchFamily="18" charset="-78"/>
              </a:rPr>
              <a:t>تخصص إدارة أعمال </a:t>
            </a:r>
          </a:p>
          <a:p>
            <a:pPr algn="ctr" rtl="1">
              <a:lnSpc>
                <a:spcPct val="115000"/>
              </a:lnSpc>
            </a:pPr>
            <a:endParaRPr lang="ar-DZ" sz="2800" b="1" dirty="0">
              <a:solidFill>
                <a:prstClr val="black"/>
              </a:solidFill>
              <a:latin typeface="Simplified Arabic" pitchFamily="18" charset="-78"/>
              <a:ea typeface="Times New Roman"/>
              <a:cs typeface="Simplified Arabic" pitchFamily="18" charset="-78"/>
            </a:endParaRPr>
          </a:p>
        </p:txBody>
      </p:sp>
      <p:sp>
        <p:nvSpPr>
          <p:cNvPr id="5" name="Organigramme : Multidocument 4"/>
          <p:cNvSpPr/>
          <p:nvPr/>
        </p:nvSpPr>
        <p:spPr>
          <a:xfrm>
            <a:off x="975360" y="2417579"/>
            <a:ext cx="10241280" cy="1619849"/>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rtl="1"/>
            <a:r>
              <a:rPr lang="ar-DZ" sz="4000" b="1" dirty="0"/>
              <a:t>دراسة جدوى المشروع </a:t>
            </a:r>
            <a:endParaRPr lang="fr-FR" sz="4000" dirty="0"/>
          </a:p>
        </p:txBody>
      </p:sp>
      <p:sp>
        <p:nvSpPr>
          <p:cNvPr id="6" name="ZoneTexte 5"/>
          <p:cNvSpPr txBox="1"/>
          <p:nvPr/>
        </p:nvSpPr>
        <p:spPr>
          <a:xfrm>
            <a:off x="7636043" y="4625829"/>
            <a:ext cx="4378562" cy="1446550"/>
          </a:xfrm>
          <a:prstGeom prst="rect">
            <a:avLst/>
          </a:prstGeom>
          <a:noFill/>
        </p:spPr>
        <p:txBody>
          <a:bodyPr wrap="square" rtlCol="0">
            <a:spAutoFit/>
          </a:bodyPr>
          <a:lstStyle/>
          <a:p>
            <a:pPr algn="r" rtl="1"/>
            <a:r>
              <a:rPr lang="ar-DZ" sz="3200" b="1" dirty="0">
                <a:solidFill>
                  <a:srgbClr val="000000"/>
                </a:solidFill>
                <a:latin typeface="HQPB3" pitchFamily="2" charset="2"/>
                <a:cs typeface="DecoType Naskh Variants" pitchFamily="2" charset="-78"/>
              </a:rPr>
              <a:t>إعداد الطلبة:</a:t>
            </a:r>
          </a:p>
          <a:p>
            <a:pPr algn="r" rtl="1"/>
            <a:r>
              <a:rPr lang="ar-DZ" sz="3200" b="1" dirty="0"/>
              <a:t>مرزوقي </a:t>
            </a:r>
            <a:r>
              <a:rPr lang="ar-DZ" sz="3200" b="1" dirty="0" err="1"/>
              <a:t>زكرياء</a:t>
            </a:r>
            <a:r>
              <a:rPr lang="ar-DZ" sz="3200" b="1" dirty="0"/>
              <a:t> </a:t>
            </a:r>
            <a:endParaRPr lang="fr-FR" sz="3200" dirty="0"/>
          </a:p>
          <a:p>
            <a:pPr marL="285750" indent="-285750" algn="r" rtl="1">
              <a:buFont typeface="Arial" panose="020B0604020202020204" pitchFamily="34" charset="0"/>
              <a:buChar char="•"/>
            </a:pPr>
            <a:endParaRPr lang="ar-DZ" sz="2400" b="1" dirty="0">
              <a:solidFill>
                <a:srgbClr val="000000"/>
              </a:solidFill>
              <a:latin typeface="HQPB3" pitchFamily="2" charset="2"/>
              <a:cs typeface="DecoType Naskh Variants" pitchFamily="2" charset="-78"/>
            </a:endParaRPr>
          </a:p>
        </p:txBody>
      </p:sp>
      <p:sp>
        <p:nvSpPr>
          <p:cNvPr id="10" name="Organigramme : Multidocument 9"/>
          <p:cNvSpPr/>
          <p:nvPr/>
        </p:nvSpPr>
        <p:spPr>
          <a:xfrm>
            <a:off x="4780665" y="5970388"/>
            <a:ext cx="3185886" cy="813867"/>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a:r>
              <a:rPr lang="ar-DZ" sz="3000" b="1" dirty="0">
                <a:solidFill>
                  <a:srgbClr val="000000"/>
                </a:solidFill>
                <a:cs typeface="DecoType Naskh Variants" pitchFamily="2" charset="-78"/>
              </a:rPr>
              <a:t>السنة الجامعية 2022/2023</a:t>
            </a:r>
            <a:endParaRPr lang="en-US" sz="3000" b="1" dirty="0">
              <a:solidFill>
                <a:srgbClr val="000000"/>
              </a:solidFill>
              <a:cs typeface="DecoType Naskh Variants" pitchFamily="2" charset="-78"/>
            </a:endParaRPr>
          </a:p>
        </p:txBody>
      </p:sp>
      <p:sp>
        <p:nvSpPr>
          <p:cNvPr id="2" name="ZoneTexte 5">
            <a:extLst>
              <a:ext uri="{FF2B5EF4-FFF2-40B4-BE49-F238E27FC236}">
                <a16:creationId xmlns:a16="http://schemas.microsoft.com/office/drawing/2014/main" xmlns="" id="{0C892D04-7D31-4386-4555-6B2781A54975}"/>
              </a:ext>
            </a:extLst>
          </p:cNvPr>
          <p:cNvSpPr txBox="1"/>
          <p:nvPr/>
        </p:nvSpPr>
        <p:spPr>
          <a:xfrm>
            <a:off x="177396" y="4523838"/>
            <a:ext cx="4378562" cy="1077218"/>
          </a:xfrm>
          <a:prstGeom prst="rect">
            <a:avLst/>
          </a:prstGeom>
          <a:noFill/>
        </p:spPr>
        <p:txBody>
          <a:bodyPr wrap="square" rtlCol="0">
            <a:spAutoFit/>
          </a:bodyPr>
          <a:lstStyle/>
          <a:p>
            <a:pPr algn="r" rtl="1"/>
            <a:r>
              <a:rPr lang="ar-DZ" sz="3200" b="1" dirty="0">
                <a:solidFill>
                  <a:srgbClr val="000000"/>
                </a:solidFill>
                <a:latin typeface="HQPB3" pitchFamily="2" charset="2"/>
                <a:cs typeface="DecoType Naskh Variants" pitchFamily="2" charset="-78"/>
              </a:rPr>
              <a:t>أستاذة المقياس:</a:t>
            </a:r>
          </a:p>
          <a:p>
            <a:pPr algn="r" rtl="1"/>
            <a:r>
              <a:rPr lang="ar-DZ" sz="3200" b="1" dirty="0">
                <a:solidFill>
                  <a:srgbClr val="000000"/>
                </a:solidFill>
                <a:latin typeface="HQPB3" pitchFamily="2" charset="2"/>
                <a:cs typeface="DecoType Naskh Variants" pitchFamily="2" charset="-78"/>
              </a:rPr>
              <a:t>سلماني هناء </a:t>
            </a:r>
            <a:endParaRPr lang="ar-DZ" sz="2400" b="1" dirty="0">
              <a:solidFill>
                <a:srgbClr val="000000"/>
              </a:solidFill>
              <a:latin typeface="HQPB3" pitchFamily="2" charset="2"/>
              <a:cs typeface="DecoType Naskh Variants" pitchFamily="2" charset="-78"/>
            </a:endParaRPr>
          </a:p>
        </p:txBody>
      </p:sp>
    </p:spTree>
    <p:extLst>
      <p:ext uri="{BB962C8B-B14F-4D97-AF65-F5344CB8AC3E}">
        <p14:creationId xmlns:p14="http://schemas.microsoft.com/office/powerpoint/2010/main" val="124711280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BBC150-0988-DD84-4A60-22CDF9E6169E}"/>
              </a:ext>
            </a:extLst>
          </p:cNvPr>
          <p:cNvSpPr>
            <a:spLocks noGrp="1"/>
          </p:cNvSpPr>
          <p:nvPr>
            <p:ph type="title"/>
          </p:nvPr>
        </p:nvSpPr>
        <p:spPr>
          <a:xfrm>
            <a:off x="1128720" y="99895"/>
            <a:ext cx="8596668" cy="593558"/>
          </a:xfrm>
        </p:spPr>
        <p:txBody>
          <a:bodyPr>
            <a:normAutofit fontScale="90000"/>
          </a:bodyPr>
          <a:lstStyle/>
          <a:p>
            <a:pPr algn="ctr"/>
            <a:r>
              <a:rPr lang="ar-DZ" dirty="0">
                <a:solidFill>
                  <a:schemeClr val="tx1"/>
                </a:solidFill>
              </a:rPr>
              <a:t>المطلب الثاني: دراسة جدوى تفصيلية </a:t>
            </a:r>
            <a:endParaRPr lang="fr-FR" dirty="0">
              <a:solidFill>
                <a:schemeClr val="tx1"/>
              </a:solidFill>
            </a:endParaRPr>
          </a:p>
        </p:txBody>
      </p:sp>
      <p:sp>
        <p:nvSpPr>
          <p:cNvPr id="3" name="Content Placeholder 2">
            <a:extLst>
              <a:ext uri="{FF2B5EF4-FFF2-40B4-BE49-F238E27FC236}">
                <a16:creationId xmlns:a16="http://schemas.microsoft.com/office/drawing/2014/main" xmlns="" id="{15A4EA5C-CA56-A03B-9257-CC842F09F639}"/>
              </a:ext>
            </a:extLst>
          </p:cNvPr>
          <p:cNvSpPr>
            <a:spLocks noGrp="1"/>
          </p:cNvSpPr>
          <p:nvPr>
            <p:ph idx="1"/>
          </p:nvPr>
        </p:nvSpPr>
        <p:spPr>
          <a:xfrm>
            <a:off x="305532" y="818148"/>
            <a:ext cx="11306119" cy="6039852"/>
          </a:xfrm>
        </p:spPr>
        <p:txBody>
          <a:bodyPr>
            <a:normAutofit/>
          </a:bodyPr>
          <a:lstStyle/>
          <a:p>
            <a:pPr algn="just" rtl="1"/>
            <a:r>
              <a:rPr lang="ar-DZ" sz="2400" b="0" i="0" dirty="0">
                <a:solidFill>
                  <a:srgbClr val="000000"/>
                </a:solidFill>
                <a:effectLst/>
                <a:latin typeface="Simplified Arabic" panose="02020603050405020304" pitchFamily="18" charset="-78"/>
                <a:cs typeface="Simplified Arabic" panose="02020603050405020304" pitchFamily="18" charset="-78"/>
              </a:rPr>
              <a:t>تبدأ هذه الدراسة إذا كانت نتائج دراسات الجدوى المبدئية مشجعة، بمعنى ذلك أن هناك جدوى من إقامة مشروع أو مجموعة مشاريع، ويقصد بها دراسة المشروع من النواحي التسويقية والفنية والمالية والاقتصادية والقانونية والبيئية...الخ، وعلى أساس نتائج هذه الدراسة ينم اتخاذ قرار بتنفيذ </a:t>
            </a:r>
            <a:r>
              <a:rPr lang="ar-DZ" sz="2400" b="0" i="0" dirty="0" smtClean="0">
                <a:solidFill>
                  <a:srgbClr val="000000"/>
                </a:solidFill>
                <a:effectLst/>
                <a:latin typeface="Simplified Arabic" panose="02020603050405020304" pitchFamily="18" charset="-78"/>
                <a:cs typeface="Simplified Arabic" panose="02020603050405020304" pitchFamily="18" charset="-78"/>
              </a:rPr>
              <a:t>المشروع:</a:t>
            </a:r>
            <a:endParaRPr lang="ar-DZ" sz="2400" b="0" i="0" dirty="0">
              <a:solidFill>
                <a:srgbClr val="000000"/>
              </a:solidFill>
              <a:effectLst/>
              <a:latin typeface="Simplified Arabic" panose="02020603050405020304" pitchFamily="18" charset="-78"/>
              <a:cs typeface="Simplified Arabic" panose="02020603050405020304" pitchFamily="18" charset="-78"/>
            </a:endParaRPr>
          </a:p>
          <a:p>
            <a:pPr marL="0" indent="0" algn="just" rtl="1">
              <a:buNone/>
            </a:pPr>
            <a:r>
              <a:rPr lang="ar-DZ" sz="2400" b="0" i="0" dirty="0">
                <a:solidFill>
                  <a:srgbClr val="000000"/>
                </a:solidFill>
                <a:effectLst/>
                <a:latin typeface="Simplified Arabic" panose="02020603050405020304" pitchFamily="18" charset="-78"/>
                <a:cs typeface="Simplified Arabic" panose="02020603050405020304" pitchFamily="18" charset="-78"/>
              </a:rPr>
              <a:t>أ. </a:t>
            </a:r>
            <a:r>
              <a:rPr lang="ar-DZ" sz="2400" b="1" i="0" dirty="0">
                <a:solidFill>
                  <a:srgbClr val="000000"/>
                </a:solidFill>
                <a:effectLst/>
                <a:latin typeface="Simplified Arabic" panose="02020603050405020304" pitchFamily="18" charset="-78"/>
                <a:cs typeface="Simplified Arabic" panose="02020603050405020304" pitchFamily="18" charset="-78"/>
              </a:rPr>
              <a:t>الدراسة القانونية: </a:t>
            </a:r>
            <a:r>
              <a:rPr lang="ar-DZ" sz="2400" b="0" i="0" dirty="0">
                <a:solidFill>
                  <a:srgbClr val="000000"/>
                </a:solidFill>
                <a:effectLst/>
                <a:latin typeface="Simplified Arabic" panose="02020603050405020304" pitchFamily="18" charset="-78"/>
                <a:cs typeface="Simplified Arabic" panose="02020603050405020304" pitchFamily="18" charset="-78"/>
              </a:rPr>
              <a:t>تهدف إلى التحقق من مدى توافق المشروع المقترح مع القوانين واللوائح المنظمة للاستثمار في الدولة.</a:t>
            </a:r>
          </a:p>
          <a:p>
            <a:pPr marL="0" indent="0" algn="just" rtl="1">
              <a:buNone/>
            </a:pPr>
            <a:r>
              <a:rPr lang="ar-DZ" sz="2400" b="0" i="0" dirty="0">
                <a:solidFill>
                  <a:srgbClr val="000000"/>
                </a:solidFill>
                <a:effectLst/>
                <a:latin typeface="Simplified Arabic" panose="02020603050405020304" pitchFamily="18" charset="-78"/>
                <a:cs typeface="Simplified Arabic" panose="02020603050405020304" pitchFamily="18" charset="-78"/>
              </a:rPr>
              <a:t>ب. </a:t>
            </a:r>
            <a:r>
              <a:rPr lang="ar-DZ" sz="2400" b="1" i="0" dirty="0">
                <a:solidFill>
                  <a:srgbClr val="000000"/>
                </a:solidFill>
                <a:effectLst/>
                <a:latin typeface="Simplified Arabic" panose="02020603050405020304" pitchFamily="18" charset="-78"/>
                <a:cs typeface="Simplified Arabic" panose="02020603050405020304" pitchFamily="18" charset="-78"/>
              </a:rPr>
              <a:t>الدراسة التسويقية: </a:t>
            </a:r>
            <a:r>
              <a:rPr lang="ar-DZ" sz="2400" b="0" i="0" dirty="0">
                <a:solidFill>
                  <a:srgbClr val="000000"/>
                </a:solidFill>
                <a:effectLst/>
                <a:latin typeface="Simplified Arabic" panose="02020603050405020304" pitchFamily="18" charset="-78"/>
                <a:cs typeface="Simplified Arabic" panose="02020603050405020304" pitchFamily="18" charset="-78"/>
              </a:rPr>
              <a:t>تهدف إلى التطرق بالتفصيل إلى ظروف العرض والطلب ومستويات الأسعار والتنبؤ بتطوراتها في المستقبل، كما تحدد مواصفات المنتج في ضوء أذواق ورغبات المستهلكين، ورسم الإستراتيجية التسويقية والتي تتضمن أفضل الطرق للتوزيع والترويج والتسعير.</a:t>
            </a:r>
          </a:p>
          <a:p>
            <a:pPr marL="0" indent="0" algn="just" rtl="1">
              <a:buNone/>
            </a:pPr>
            <a:r>
              <a:rPr lang="ar-DZ" sz="2400" b="0" i="0" dirty="0">
                <a:solidFill>
                  <a:srgbClr val="000000"/>
                </a:solidFill>
                <a:effectLst/>
                <a:latin typeface="Simplified Arabic" panose="02020603050405020304" pitchFamily="18" charset="-78"/>
                <a:cs typeface="Simplified Arabic" panose="02020603050405020304" pitchFamily="18" charset="-78"/>
              </a:rPr>
              <a:t>ج. </a:t>
            </a:r>
            <a:r>
              <a:rPr lang="ar-DZ" sz="2400" b="1" i="0" dirty="0">
                <a:solidFill>
                  <a:srgbClr val="000000"/>
                </a:solidFill>
                <a:effectLst/>
                <a:latin typeface="Simplified Arabic" panose="02020603050405020304" pitchFamily="18" charset="-78"/>
                <a:cs typeface="Simplified Arabic" panose="02020603050405020304" pitchFamily="18" charset="-78"/>
              </a:rPr>
              <a:t>الدراسة الفنية: </a:t>
            </a:r>
            <a:r>
              <a:rPr lang="ar-DZ" sz="2400" b="0" i="0" dirty="0">
                <a:solidFill>
                  <a:srgbClr val="000000"/>
                </a:solidFill>
                <a:effectLst/>
                <a:latin typeface="Simplified Arabic" panose="02020603050405020304" pitchFamily="18" charset="-78"/>
                <a:cs typeface="Simplified Arabic" panose="02020603050405020304" pitchFamily="18" charset="-78"/>
              </a:rPr>
              <a:t>تنصب دراسة الجدوى الفنية على التخطيط </a:t>
            </a:r>
            <a:r>
              <a:rPr lang="ar-DZ" sz="2400" b="0" i="0" dirty="0" smtClean="0">
                <a:solidFill>
                  <a:srgbClr val="000000"/>
                </a:solidFill>
                <a:effectLst/>
                <a:latin typeface="Simplified Arabic" panose="02020603050405020304" pitchFamily="18" charset="-78"/>
                <a:cs typeface="Simplified Arabic" panose="02020603050405020304" pitchFamily="18" charset="-78"/>
              </a:rPr>
              <a:t>والإعداد، وتحديد حجم </a:t>
            </a:r>
            <a:r>
              <a:rPr lang="ar-DZ" sz="2400" b="0" i="0" dirty="0">
                <a:solidFill>
                  <a:srgbClr val="000000"/>
                </a:solidFill>
                <a:effectLst/>
                <a:latin typeface="Simplified Arabic" panose="02020603050405020304" pitchFamily="18" charset="-78"/>
                <a:cs typeface="Simplified Arabic" panose="02020603050405020304" pitchFamily="18" charset="-78"/>
              </a:rPr>
              <a:t>الإنتاج والطاقة الإنتاجية </a:t>
            </a:r>
            <a:r>
              <a:rPr lang="ar-SA" sz="2400" b="0" i="0" dirty="0" smtClean="0">
                <a:solidFill>
                  <a:srgbClr val="000000"/>
                </a:solidFill>
                <a:effectLst/>
                <a:latin typeface="Simplified Arabic" panose="02020603050405020304" pitchFamily="18" charset="-78"/>
                <a:cs typeface="Simplified Arabic" panose="02020603050405020304" pitchFamily="18" charset="-78"/>
              </a:rPr>
              <a:t>و</a:t>
            </a:r>
            <a:r>
              <a:rPr lang="ar-DZ" sz="2400" b="0" i="0" dirty="0" smtClean="0">
                <a:solidFill>
                  <a:srgbClr val="000000"/>
                </a:solidFill>
                <a:effectLst/>
                <a:latin typeface="Simplified Arabic" panose="02020603050405020304" pitchFamily="18" charset="-78"/>
                <a:cs typeface="Simplified Arabic" panose="02020603050405020304" pitchFamily="18" charset="-78"/>
              </a:rPr>
              <a:t>حجم </a:t>
            </a:r>
            <a:r>
              <a:rPr lang="ar-DZ" sz="2400" b="0" i="0" dirty="0">
                <a:solidFill>
                  <a:srgbClr val="000000"/>
                </a:solidFill>
                <a:effectLst/>
                <a:latin typeface="Simplified Arabic" panose="02020603050405020304" pitchFamily="18" charset="-78"/>
                <a:cs typeface="Simplified Arabic" panose="02020603050405020304" pitchFamily="18" charset="-78"/>
              </a:rPr>
              <a:t>المشروع والموقع الملائم، وأسلوب الإنتاج </a:t>
            </a:r>
            <a:r>
              <a:rPr lang="ar-DZ" sz="2400" b="0" i="0" dirty="0" smtClean="0">
                <a:solidFill>
                  <a:srgbClr val="000000"/>
                </a:solidFill>
                <a:effectLst/>
                <a:latin typeface="Simplified Arabic" panose="02020603050405020304" pitchFamily="18" charset="-78"/>
                <a:cs typeface="Simplified Arabic" panose="02020603050405020304" pitchFamily="18" charset="-78"/>
              </a:rPr>
              <a:t>الملائم.</a:t>
            </a:r>
            <a:endParaRPr lang="ar-DZ" sz="2400" b="0" i="0" dirty="0">
              <a:solidFill>
                <a:srgbClr val="000000"/>
              </a:solidFill>
              <a:effectLst/>
              <a:latin typeface="Simplified Arabic" panose="02020603050405020304" pitchFamily="18" charset="-78"/>
              <a:cs typeface="Simplified Arabic" panose="02020603050405020304" pitchFamily="18" charset="-78"/>
            </a:endParaRPr>
          </a:p>
          <a:p>
            <a:pPr marL="0" indent="0" algn="just" rtl="1">
              <a:buNone/>
            </a:pPr>
            <a:r>
              <a:rPr lang="ar-DZ" sz="2400" b="0" i="0" dirty="0">
                <a:solidFill>
                  <a:srgbClr val="000000"/>
                </a:solidFill>
                <a:effectLst/>
                <a:latin typeface="Simplified Arabic" panose="02020603050405020304" pitchFamily="18" charset="-78"/>
                <a:cs typeface="Simplified Arabic" panose="02020603050405020304" pitchFamily="18" charset="-78"/>
              </a:rPr>
              <a:t>د. </a:t>
            </a:r>
            <a:r>
              <a:rPr lang="ar-DZ" sz="2400" b="1" i="0" dirty="0">
                <a:solidFill>
                  <a:srgbClr val="000000"/>
                </a:solidFill>
                <a:effectLst/>
                <a:latin typeface="Simplified Arabic" panose="02020603050405020304" pitchFamily="18" charset="-78"/>
                <a:cs typeface="Simplified Arabic" panose="02020603050405020304" pitchFamily="18" charset="-78"/>
              </a:rPr>
              <a:t>الدراسة المالية: </a:t>
            </a:r>
            <a:r>
              <a:rPr lang="ar-DZ" sz="2400" b="0" i="0" dirty="0">
                <a:solidFill>
                  <a:srgbClr val="000000"/>
                </a:solidFill>
                <a:effectLst/>
                <a:latin typeface="Simplified Arabic" panose="02020603050405020304" pitchFamily="18" charset="-78"/>
                <a:cs typeface="Simplified Arabic" panose="02020603050405020304" pitchFamily="18" charset="-78"/>
              </a:rPr>
              <a:t>وتهدف إلى ترجمة نتائج الدراسات الأخرى إلى تقديرات مالية وتشمل هذه الدراسة التكاليف الاستثمارية للمشروع، وكذا الإيرادات </a:t>
            </a:r>
            <a:r>
              <a:rPr lang="ar-DZ" sz="2400" b="0" i="0" dirty="0" smtClean="0">
                <a:solidFill>
                  <a:srgbClr val="000000"/>
                </a:solidFill>
                <a:effectLst/>
                <a:latin typeface="Simplified Arabic" panose="02020603050405020304" pitchFamily="18" charset="-78"/>
                <a:cs typeface="Simplified Arabic" panose="02020603050405020304" pitchFamily="18" charset="-78"/>
              </a:rPr>
              <a:t>السنوية، </a:t>
            </a:r>
            <a:r>
              <a:rPr lang="ar-DZ" sz="2400" b="0" i="0" dirty="0">
                <a:solidFill>
                  <a:srgbClr val="000000"/>
                </a:solidFill>
                <a:effectLst/>
                <a:latin typeface="Simplified Arabic" panose="02020603050405020304" pitchFamily="18" charset="-78"/>
                <a:cs typeface="Simplified Arabic" panose="02020603050405020304" pitchFamily="18" charset="-78"/>
              </a:rPr>
              <a:t>وفي الأخير يتم تقييم نتائج هذه </a:t>
            </a:r>
            <a:r>
              <a:rPr lang="ar-DZ" sz="2400" b="0" i="0" dirty="0" smtClean="0">
                <a:solidFill>
                  <a:srgbClr val="000000"/>
                </a:solidFill>
                <a:effectLst/>
                <a:latin typeface="Simplified Arabic" panose="02020603050405020304" pitchFamily="18" charset="-78"/>
                <a:cs typeface="Simplified Arabic" panose="02020603050405020304" pitchFamily="18" charset="-78"/>
              </a:rPr>
              <a:t>الدراسة.</a:t>
            </a:r>
            <a:endParaRPr lang="ar-SA" sz="2400" b="0" i="0" dirty="0" smtClean="0">
              <a:solidFill>
                <a:srgbClr val="000000"/>
              </a:solidFill>
              <a:effectLst/>
              <a:latin typeface="Simplified Arabic" panose="02020603050405020304" pitchFamily="18" charset="-78"/>
              <a:cs typeface="Simplified Arabic" panose="02020603050405020304" pitchFamily="18" charset="-78"/>
            </a:endParaRPr>
          </a:p>
          <a:p>
            <a:pPr marL="0" indent="0" algn="just" rtl="1">
              <a:buNone/>
            </a:pPr>
            <a:r>
              <a:rPr lang="ar-SA" sz="2400" b="1" dirty="0" err="1" smtClean="0">
                <a:solidFill>
                  <a:srgbClr val="000000"/>
                </a:solidFill>
                <a:latin typeface="Simplified Arabic" panose="02020603050405020304" pitchFamily="18" charset="-78"/>
                <a:cs typeface="Simplified Arabic" panose="02020603050405020304" pitchFamily="18" charset="-78"/>
              </a:rPr>
              <a:t>ه.الدراسة</a:t>
            </a:r>
            <a:r>
              <a:rPr lang="ar-SA" sz="2400" b="1" dirty="0" smtClean="0">
                <a:solidFill>
                  <a:srgbClr val="000000"/>
                </a:solidFill>
                <a:latin typeface="Simplified Arabic" panose="02020603050405020304" pitchFamily="18" charset="-78"/>
                <a:cs typeface="Simplified Arabic" panose="02020603050405020304" pitchFamily="18" charset="-78"/>
              </a:rPr>
              <a:t> </a:t>
            </a:r>
            <a:r>
              <a:rPr lang="ar-SA" sz="2400" b="1" dirty="0" err="1" smtClean="0">
                <a:solidFill>
                  <a:srgbClr val="000000"/>
                </a:solidFill>
                <a:latin typeface="Simplified Arabic" panose="02020603050405020304" pitchFamily="18" charset="-78"/>
                <a:cs typeface="Simplified Arabic" panose="02020603050405020304" pitchFamily="18" charset="-78"/>
              </a:rPr>
              <a:t>التمويلية:</a:t>
            </a:r>
            <a:r>
              <a:rPr lang="ar-SA" sz="2400" dirty="0" err="1" smtClean="0">
                <a:solidFill>
                  <a:srgbClr val="000000"/>
                </a:solidFill>
                <a:latin typeface="Simplified Arabic" panose="02020603050405020304" pitchFamily="18" charset="-78"/>
                <a:cs typeface="Simplified Arabic" panose="02020603050405020304" pitchFamily="18" charset="-78"/>
              </a:rPr>
              <a:t>بعد</a:t>
            </a:r>
            <a:r>
              <a:rPr lang="ar-SA" sz="2400" dirty="0" smtClean="0">
                <a:solidFill>
                  <a:srgbClr val="000000"/>
                </a:solidFill>
                <a:latin typeface="Simplified Arabic" panose="02020603050405020304" pitchFamily="18" charset="-78"/>
                <a:cs typeface="Simplified Arabic" panose="02020603050405020304" pitchFamily="18" charset="-78"/>
              </a:rPr>
              <a:t> حساب التكاليف الاستثمارية و تكاليف التشغيل يبدأ القائمين على إعداد دراسة الجدوى في اقتراح الهيكل التمويلي المناسب.</a:t>
            </a:r>
            <a:endParaRPr lang="ar-DZ" sz="2400" b="1" i="0" dirty="0">
              <a:solidFill>
                <a:srgbClr val="000000"/>
              </a:solidFill>
              <a:effectLst/>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06151266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16997B-4BA1-D66E-0527-083A2FD429CE}"/>
              </a:ext>
            </a:extLst>
          </p:cNvPr>
          <p:cNvSpPr>
            <a:spLocks noGrp="1"/>
          </p:cNvSpPr>
          <p:nvPr>
            <p:ph type="title"/>
          </p:nvPr>
        </p:nvSpPr>
        <p:spPr>
          <a:xfrm>
            <a:off x="677334" y="609600"/>
            <a:ext cx="8596668" cy="955964"/>
          </a:xfrm>
        </p:spPr>
        <p:txBody>
          <a:bodyPr/>
          <a:lstStyle/>
          <a:p>
            <a:pPr algn="ctr"/>
            <a:r>
              <a:rPr lang="ar-DZ" dirty="0">
                <a:solidFill>
                  <a:schemeClr val="tx1"/>
                </a:solidFill>
              </a:rPr>
              <a:t>خاتمة </a:t>
            </a:r>
            <a:endParaRPr lang="fr-FR" dirty="0">
              <a:solidFill>
                <a:schemeClr val="tx1"/>
              </a:solidFill>
            </a:endParaRPr>
          </a:p>
        </p:txBody>
      </p:sp>
      <p:sp>
        <p:nvSpPr>
          <p:cNvPr id="3" name="Content Placeholder 2">
            <a:extLst>
              <a:ext uri="{FF2B5EF4-FFF2-40B4-BE49-F238E27FC236}">
                <a16:creationId xmlns:a16="http://schemas.microsoft.com/office/drawing/2014/main" xmlns="" id="{8DEB779E-D35C-C960-A748-B4BED413DB56}"/>
              </a:ext>
            </a:extLst>
          </p:cNvPr>
          <p:cNvSpPr>
            <a:spLocks noGrp="1"/>
          </p:cNvSpPr>
          <p:nvPr>
            <p:ph idx="1"/>
          </p:nvPr>
        </p:nvSpPr>
        <p:spPr>
          <a:xfrm>
            <a:off x="677334" y="1798174"/>
            <a:ext cx="8596668" cy="3827551"/>
          </a:xfrm>
        </p:spPr>
        <p:txBody>
          <a:bodyPr>
            <a:normAutofit/>
          </a:bodyPr>
          <a:lstStyle/>
          <a:p>
            <a:pPr marL="0" indent="0" algn="ctr" rtl="1">
              <a:buNone/>
            </a:pPr>
            <a:r>
              <a:rPr lang="ar-DZ" sz="2800" dirty="0">
                <a:solidFill>
                  <a:srgbClr val="000000"/>
                </a:solidFill>
                <a:latin typeface="Simplified Arabic" panose="02020603050405020304" pitchFamily="18" charset="-78"/>
                <a:cs typeface="Simplified Arabic" panose="02020603050405020304" pitchFamily="18" charset="-78"/>
              </a:rPr>
              <a:t>وفي الختام يمكن القول </a:t>
            </a:r>
            <a:r>
              <a:rPr lang="ar-DZ" sz="2800" b="0" i="0" dirty="0">
                <a:solidFill>
                  <a:srgbClr val="000000"/>
                </a:solidFill>
                <a:effectLst/>
                <a:latin typeface="Simplified Arabic" panose="02020603050405020304" pitchFamily="18" charset="-78"/>
                <a:cs typeface="Simplified Arabic" panose="02020603050405020304" pitchFamily="18" charset="-78"/>
              </a:rPr>
              <a:t>أن دراسات الجدوى هي طريقة تستند إلى الواقع في المفاضلة بين الاختيارات المتاحة تبعا للمعايير المالية والاقتصادية الموضوعية، وهي عبارة عن سلسلة مترابطة ومتكاملة من الدراسات الواجب القيام بها قبل الاستثمار في مشروع معين،</a:t>
            </a:r>
            <a:r>
              <a:rPr lang="ar-DZ" sz="2800" dirty="0">
                <a:latin typeface="Simplified Arabic" panose="02020603050405020304" pitchFamily="18" charset="-78"/>
                <a:cs typeface="Simplified Arabic" panose="02020603050405020304" pitchFamily="18" charset="-78"/>
              </a:rPr>
              <a:t> </a:t>
            </a:r>
            <a:r>
              <a:rPr lang="ar-DZ" sz="2800" b="0" i="0" dirty="0">
                <a:solidFill>
                  <a:srgbClr val="000000"/>
                </a:solidFill>
                <a:effectLst/>
                <a:latin typeface="Simplified Arabic" panose="02020603050405020304" pitchFamily="18" charset="-78"/>
                <a:cs typeface="Simplified Arabic" panose="02020603050405020304" pitchFamily="18" charset="-78"/>
              </a:rPr>
              <a:t>تعتمد هذه الدراسة على مجموعة من الأسس العلمية </a:t>
            </a:r>
            <a:r>
              <a:rPr lang="ar-DZ" sz="2800" b="0" i="0" dirty="0" smtClean="0">
                <a:solidFill>
                  <a:srgbClr val="000000"/>
                </a:solidFill>
                <a:effectLst/>
                <a:latin typeface="Simplified Arabic" panose="02020603050405020304" pitchFamily="18" charset="-78"/>
                <a:cs typeface="Simplified Arabic" panose="02020603050405020304" pitchFamily="18" charset="-78"/>
              </a:rPr>
              <a:t>التي </a:t>
            </a:r>
            <a:r>
              <a:rPr lang="ar-DZ" sz="2800" b="0" i="0" dirty="0">
                <a:solidFill>
                  <a:srgbClr val="000000"/>
                </a:solidFill>
                <a:effectLst/>
                <a:latin typeface="Simplified Arabic" panose="02020603050405020304" pitchFamily="18" charset="-78"/>
                <a:cs typeface="Simplified Arabic" panose="02020603050405020304" pitchFamily="18" charset="-78"/>
              </a:rPr>
              <a:t>تستخدم في تجميع البيانات ودراستها وتحليلها </a:t>
            </a:r>
            <a:r>
              <a:rPr lang="ar-SA" sz="2800" b="0" i="0" dirty="0" smtClean="0">
                <a:solidFill>
                  <a:srgbClr val="000000"/>
                </a:solidFill>
                <a:effectLst/>
                <a:latin typeface="Simplified Arabic" panose="02020603050405020304" pitchFamily="18" charset="-78"/>
                <a:cs typeface="Simplified Arabic" panose="02020603050405020304" pitchFamily="18" charset="-78"/>
              </a:rPr>
              <a:t>ب</a:t>
            </a:r>
            <a:r>
              <a:rPr lang="ar-DZ" sz="2800" b="0" i="0" dirty="0" smtClean="0">
                <a:solidFill>
                  <a:srgbClr val="000000"/>
                </a:solidFill>
                <a:effectLst/>
                <a:latin typeface="Simplified Arabic" panose="02020603050405020304" pitchFamily="18" charset="-78"/>
                <a:cs typeface="Simplified Arabic" panose="02020603050405020304" pitchFamily="18" charset="-78"/>
              </a:rPr>
              <a:t>هدف </a:t>
            </a:r>
            <a:r>
              <a:rPr lang="ar-DZ" sz="2800" b="0" i="0" dirty="0">
                <a:solidFill>
                  <a:srgbClr val="000000"/>
                </a:solidFill>
                <a:effectLst/>
                <a:latin typeface="Simplified Arabic" panose="02020603050405020304" pitchFamily="18" charset="-78"/>
                <a:cs typeface="Simplified Arabic" panose="02020603050405020304" pitchFamily="18" charset="-78"/>
              </a:rPr>
              <a:t>تقييم </a:t>
            </a:r>
            <a:r>
              <a:rPr lang="ar-DZ" sz="2800" b="0" i="0" dirty="0" smtClean="0">
                <a:solidFill>
                  <a:srgbClr val="000000"/>
                </a:solidFill>
                <a:effectLst/>
                <a:latin typeface="Simplified Arabic" panose="02020603050405020304" pitchFamily="18" charset="-78"/>
                <a:cs typeface="Simplified Arabic" panose="02020603050405020304" pitchFamily="18" charset="-78"/>
              </a:rPr>
              <a:t>المش</a:t>
            </a:r>
            <a:r>
              <a:rPr lang="ar-SA" sz="2800" b="0" i="0" dirty="0" smtClean="0">
                <a:solidFill>
                  <a:srgbClr val="000000"/>
                </a:solidFill>
                <a:effectLst/>
                <a:latin typeface="Simplified Arabic" panose="02020603050405020304" pitchFamily="18" charset="-78"/>
                <a:cs typeface="Simplified Arabic" panose="02020603050405020304" pitchFamily="18" charset="-78"/>
              </a:rPr>
              <a:t>اريع</a:t>
            </a:r>
            <a:r>
              <a:rPr lang="ar-DZ" sz="2800" b="0" i="0" dirty="0" smtClean="0">
                <a:solidFill>
                  <a:srgbClr val="000000"/>
                </a:solidFill>
                <a:effectLst/>
                <a:latin typeface="Simplified Arabic" panose="02020603050405020304" pitchFamily="18" charset="-78"/>
                <a:cs typeface="Simplified Arabic" panose="02020603050405020304" pitchFamily="18" charset="-78"/>
              </a:rPr>
              <a:t>.</a:t>
            </a:r>
            <a:r>
              <a:rPr lang="ar-DZ" dirty="0">
                <a:latin typeface="Simplified Arabic" panose="02020603050405020304" pitchFamily="18" charset="-78"/>
                <a:cs typeface="Simplified Arabic" panose="02020603050405020304" pitchFamily="18" charset="-78"/>
              </a:rPr>
              <a:t/>
            </a:r>
            <a:br>
              <a:rPr lang="ar-DZ" dirty="0">
                <a:latin typeface="Simplified Arabic" panose="02020603050405020304" pitchFamily="18" charset="-78"/>
                <a:cs typeface="Simplified Arabic" panose="02020603050405020304" pitchFamily="18" charset="-78"/>
              </a:rPr>
            </a:b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69774553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B7FCA0-C924-C7F3-6EE6-A0C18B1F0BC6}"/>
              </a:ext>
            </a:extLst>
          </p:cNvPr>
          <p:cNvSpPr>
            <a:spLocks noGrp="1"/>
          </p:cNvSpPr>
          <p:nvPr>
            <p:ph type="title"/>
          </p:nvPr>
        </p:nvSpPr>
        <p:spPr>
          <a:xfrm>
            <a:off x="838200" y="96982"/>
            <a:ext cx="8596668" cy="858982"/>
          </a:xfrm>
        </p:spPr>
        <p:txBody>
          <a:bodyPr/>
          <a:lstStyle/>
          <a:p>
            <a:pPr algn="ctr"/>
            <a:r>
              <a:rPr lang="ar-DZ" dirty="0">
                <a:solidFill>
                  <a:schemeClr val="tx1"/>
                </a:solidFill>
              </a:rPr>
              <a:t>قائمة المراجع </a:t>
            </a:r>
            <a:endParaRPr lang="fr-FR" dirty="0">
              <a:solidFill>
                <a:schemeClr val="tx1"/>
              </a:solidFill>
            </a:endParaRPr>
          </a:p>
        </p:txBody>
      </p:sp>
      <p:sp>
        <p:nvSpPr>
          <p:cNvPr id="3" name="Content Placeholder 2">
            <a:extLst>
              <a:ext uri="{FF2B5EF4-FFF2-40B4-BE49-F238E27FC236}">
                <a16:creationId xmlns:a16="http://schemas.microsoft.com/office/drawing/2014/main" xmlns="" id="{7F9EE561-26DB-D0E6-CE84-4C59A8DEE729}"/>
              </a:ext>
            </a:extLst>
          </p:cNvPr>
          <p:cNvSpPr>
            <a:spLocks noGrp="1"/>
          </p:cNvSpPr>
          <p:nvPr>
            <p:ph idx="1"/>
          </p:nvPr>
        </p:nvSpPr>
        <p:spPr>
          <a:xfrm>
            <a:off x="838200" y="834190"/>
            <a:ext cx="8209547" cy="5775158"/>
          </a:xfrm>
        </p:spPr>
        <p:txBody>
          <a:bodyPr>
            <a:normAutofit fontScale="92500" lnSpcReduction="10000"/>
          </a:bodyPr>
          <a:lstStyle/>
          <a:p>
            <a:pPr algn="just" rtl="1">
              <a:lnSpc>
                <a:spcPct val="107000"/>
              </a:lnSpc>
              <a:spcAft>
                <a:spcPts val="800"/>
              </a:spcAft>
            </a:pP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سعيد عبد العزيز عثمان، دراسات جدوى المشروعات بين النظرية والتطبيق، الدار الجامعية، الإسكندرية،2001.</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سمية عرفة شلبي، أحمد عرفة، دراسات الجدوى وماذا بعد الجدوى؟، مكتبة النهضة المصرية، </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محمد دياب، دراسات الجدوى الاقتصادية والاجتماعية للمشاريع، دار المنهل </a:t>
            </a:r>
            <a:r>
              <a:rPr lang="ar-SA" sz="1800" dirty="0" err="1">
                <a:effectLst/>
                <a:latin typeface="Simplified Arabic" panose="02020603050405020304" pitchFamily="18" charset="-78"/>
                <a:ea typeface="Calibri" panose="020F0502020204030204" pitchFamily="34" charset="0"/>
                <a:cs typeface="Simplified Arabic" panose="02020603050405020304" pitchFamily="18" charset="-78"/>
              </a:rPr>
              <a:t>البناني</a:t>
            </a: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 الطبعة 1 ، بيروت، 2005</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عبد الحميد </a:t>
            </a:r>
            <a:r>
              <a:rPr lang="ar-SA" sz="1800" dirty="0" err="1">
                <a:effectLst/>
                <a:latin typeface="Simplified Arabic" panose="02020603050405020304" pitchFamily="18" charset="-78"/>
                <a:ea typeface="Calibri" panose="020F0502020204030204" pitchFamily="34" charset="0"/>
                <a:cs typeface="Simplified Arabic" panose="02020603050405020304" pitchFamily="18" charset="-78"/>
              </a:rPr>
              <a:t>الشواربي</a:t>
            </a: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 محمد عبد الحميد </a:t>
            </a:r>
            <a:r>
              <a:rPr lang="ar-SA" sz="1800" dirty="0" err="1">
                <a:effectLst/>
                <a:latin typeface="Simplified Arabic" panose="02020603050405020304" pitchFamily="18" charset="-78"/>
                <a:ea typeface="Calibri" panose="020F0502020204030204" pitchFamily="34" charset="0"/>
                <a:cs typeface="Simplified Arabic" panose="02020603050405020304" pitchFamily="18" charset="-78"/>
              </a:rPr>
              <a:t>الشواربي</a:t>
            </a: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 إدارة المخاطر الائتمانية من وجهتي النظر المصرفية والقانونية، منشأة  لمعارف، الإسكندرية، 2002</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SA" sz="1800" dirty="0">
                <a:effectLst/>
                <a:latin typeface="Simplified Arabic" panose="02020603050405020304" pitchFamily="18" charset="-78"/>
                <a:ea typeface="Calibri" panose="020F0502020204030204" pitchFamily="34" charset="0"/>
                <a:cs typeface="Simplified Arabic" panose="02020603050405020304" pitchFamily="18" charset="-78"/>
              </a:rPr>
              <a:t>علي محمد خضر وآخرون، أسس دراسة الجدوى للمشروعات الاستثمارية الزراعية، منشورات جامعة عمر المختار، البيضاء، ليبيا، ط،1 </a:t>
            </a: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 1996</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أحمد فوزي ملوخية، أسس دراسات الجدوى للمشروعات الاقتصادية، بستان المعرفة للنشر والتوزيع، جامعة الإسكندرية، 2003</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قاسم نايف علوان، إدارة الاستثمار بين النظرية </a:t>
            </a:r>
            <a:r>
              <a:rPr lang="ar-DZ" sz="1800" dirty="0" err="1">
                <a:effectLst/>
                <a:latin typeface="Simplified Arabic" panose="02020603050405020304" pitchFamily="18" charset="-78"/>
                <a:ea typeface="Calibri" panose="020F0502020204030204" pitchFamily="34" charset="0"/>
                <a:cs typeface="Simplified Arabic" panose="02020603050405020304" pitchFamily="18" charset="-78"/>
              </a:rPr>
              <a:t>والتطبيق،دار</a:t>
            </a: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 الثقافة للنشر والتوزيع، عمان، الأردن، </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صلاح الدين حسن السيسي، دراسات الجدوى وتقييم المشروعات بين النظرية والتطبيق، دار الفكر العربي، ط 1، القاهرة، 2009</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7000"/>
              </a:lnSpc>
              <a:spcAft>
                <a:spcPts val="800"/>
              </a:spcAft>
            </a:pP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شقيري نوري موسى، أسامة عزمي سلام، دراسة الجدوى الاقتصادية وتقييم المشروعات الاستثمارية، دار المسيرة للنشر والتوزيع والطباعة، </a:t>
            </a:r>
            <a:r>
              <a:rPr lang="ar-DZ" sz="1800" dirty="0">
                <a:latin typeface="Simplified Arabic" panose="02020603050405020304" pitchFamily="18" charset="-78"/>
                <a:ea typeface="Calibri" panose="020F0502020204030204" pitchFamily="34" charset="0"/>
                <a:cs typeface="Simplified Arabic" panose="02020603050405020304" pitchFamily="18" charset="-78"/>
              </a:rPr>
              <a:t>ط 1، عمان</a:t>
            </a:r>
            <a:r>
              <a:rPr lang="ar-DZ" sz="1800" dirty="0">
                <a:effectLst/>
                <a:latin typeface="Simplified Arabic" panose="02020603050405020304" pitchFamily="18" charset="-78"/>
                <a:ea typeface="Calibri" panose="020F0502020204030204" pitchFamily="34" charset="0"/>
                <a:cs typeface="Simplified Arabic" panose="02020603050405020304" pitchFamily="18" charset="-78"/>
              </a:rPr>
              <a:t>، الأردن، 2009.</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422229194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4EAFFE6A-0C6B-ADFC-3547-9DFAC7CDC9DF}"/>
              </a:ext>
            </a:extLst>
          </p:cNvPr>
          <p:cNvSpPr>
            <a:spLocks noGrp="1"/>
          </p:cNvSpPr>
          <p:nvPr>
            <p:ph type="title"/>
          </p:nvPr>
        </p:nvSpPr>
        <p:spPr/>
        <p:txBody>
          <a:bodyPr/>
          <a:lstStyle/>
          <a:p>
            <a:pPr algn="ctr"/>
            <a:r>
              <a:rPr lang="ar-DZ" dirty="0"/>
              <a:t>خطة البحث</a:t>
            </a:r>
            <a:endParaRPr lang="fr-FR" dirty="0"/>
          </a:p>
        </p:txBody>
      </p:sp>
      <p:sp>
        <p:nvSpPr>
          <p:cNvPr id="5" name="Content Placeholder 4">
            <a:extLst>
              <a:ext uri="{FF2B5EF4-FFF2-40B4-BE49-F238E27FC236}">
                <a16:creationId xmlns:a16="http://schemas.microsoft.com/office/drawing/2014/main" xmlns="" id="{CF5765F0-8D0E-9C1E-700E-746171B8306C}"/>
              </a:ext>
            </a:extLst>
          </p:cNvPr>
          <p:cNvSpPr>
            <a:spLocks noGrp="1"/>
          </p:cNvSpPr>
          <p:nvPr>
            <p:ph idx="1"/>
          </p:nvPr>
        </p:nvSpPr>
        <p:spPr>
          <a:xfrm>
            <a:off x="677334" y="1507959"/>
            <a:ext cx="8596668" cy="5101388"/>
          </a:xfrm>
        </p:spPr>
        <p:txBody>
          <a:bodyPr>
            <a:normAutofit/>
          </a:bodyPr>
          <a:lstStyle/>
          <a:p>
            <a:pPr marL="0" indent="0" algn="ctr" rtl="1">
              <a:buNone/>
            </a:pPr>
            <a:r>
              <a:rPr lang="ar-DZ" sz="2800" dirty="0"/>
              <a:t>مقدمة </a:t>
            </a:r>
          </a:p>
          <a:p>
            <a:pPr marL="0" indent="0" algn="ctr" rtl="1">
              <a:buNone/>
            </a:pPr>
            <a:r>
              <a:rPr lang="ar-DZ" sz="2800" dirty="0"/>
              <a:t>المبحث الأول: ماهية جدوى المشروع</a:t>
            </a:r>
          </a:p>
          <a:p>
            <a:pPr marL="0" indent="0" algn="ctr" rtl="1">
              <a:buNone/>
            </a:pPr>
            <a:r>
              <a:rPr lang="ar-DZ" sz="2800" dirty="0"/>
              <a:t>المطلب الأول: تعريف جدوى المشروع</a:t>
            </a:r>
          </a:p>
          <a:p>
            <a:pPr marL="0" indent="0" algn="ctr" rtl="1">
              <a:buNone/>
            </a:pPr>
            <a:r>
              <a:rPr lang="ar-DZ" sz="2800" dirty="0"/>
              <a:t>المطلب الثاني: أهمية جدوى المشروع</a:t>
            </a:r>
          </a:p>
          <a:p>
            <a:pPr marL="0" indent="0" algn="ctr" rtl="1">
              <a:buNone/>
            </a:pPr>
            <a:r>
              <a:rPr lang="ar-DZ" sz="2800" dirty="0"/>
              <a:t>المطلب الثالث: خصائص جدوى المشروع </a:t>
            </a:r>
          </a:p>
          <a:p>
            <a:pPr marL="0" indent="0" algn="ctr" rtl="1">
              <a:buNone/>
            </a:pPr>
            <a:r>
              <a:rPr lang="ar-DZ" sz="2800" dirty="0"/>
              <a:t>المبحث الثاني: مراحل إعداد جدوى المشروع </a:t>
            </a:r>
          </a:p>
          <a:p>
            <a:pPr marL="0" indent="0" algn="ctr" rtl="1">
              <a:buNone/>
            </a:pPr>
            <a:r>
              <a:rPr lang="ar-DZ" sz="2800" dirty="0"/>
              <a:t>المطلب الأول: دراسة جدوى الأولية </a:t>
            </a:r>
          </a:p>
          <a:p>
            <a:pPr marL="0" indent="0" algn="ctr" rtl="1">
              <a:buNone/>
            </a:pPr>
            <a:r>
              <a:rPr lang="ar-DZ" sz="2800" dirty="0"/>
              <a:t>المطلب الثاني: دراسة جدوى التفصيلية </a:t>
            </a:r>
          </a:p>
          <a:p>
            <a:pPr marL="0" indent="0" algn="ctr" rtl="1">
              <a:buNone/>
            </a:pPr>
            <a:r>
              <a:rPr lang="ar-DZ" sz="2800" dirty="0"/>
              <a:t>خاتمة </a:t>
            </a:r>
            <a:endParaRPr lang="fr-FR" sz="2800" dirty="0"/>
          </a:p>
        </p:txBody>
      </p:sp>
    </p:spTree>
    <p:extLst>
      <p:ext uri="{BB962C8B-B14F-4D97-AF65-F5344CB8AC3E}">
        <p14:creationId xmlns:p14="http://schemas.microsoft.com/office/powerpoint/2010/main" val="374953956"/>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B0D6A3B-636A-1E24-8F9A-F6E58440FAB2}"/>
              </a:ext>
            </a:extLst>
          </p:cNvPr>
          <p:cNvSpPr>
            <a:spLocks noGrp="1"/>
          </p:cNvSpPr>
          <p:nvPr>
            <p:ph type="title"/>
          </p:nvPr>
        </p:nvSpPr>
        <p:spPr/>
        <p:txBody>
          <a:bodyPr/>
          <a:lstStyle/>
          <a:p>
            <a:pPr algn="r"/>
            <a:r>
              <a:rPr lang="ar-DZ" dirty="0"/>
              <a:t>مقدمة </a:t>
            </a:r>
            <a:endParaRPr lang="fr-FR" dirty="0"/>
          </a:p>
        </p:txBody>
      </p:sp>
      <p:sp>
        <p:nvSpPr>
          <p:cNvPr id="3" name="Content Placeholder 2">
            <a:extLst>
              <a:ext uri="{FF2B5EF4-FFF2-40B4-BE49-F238E27FC236}">
                <a16:creationId xmlns:a16="http://schemas.microsoft.com/office/drawing/2014/main" xmlns="" id="{297C7800-86B6-51FA-5ECD-7246BE682A8F}"/>
              </a:ext>
            </a:extLst>
          </p:cNvPr>
          <p:cNvSpPr>
            <a:spLocks noGrp="1"/>
          </p:cNvSpPr>
          <p:nvPr>
            <p:ph idx="1"/>
          </p:nvPr>
        </p:nvSpPr>
        <p:spPr>
          <a:xfrm>
            <a:off x="677334" y="1187117"/>
            <a:ext cx="8596668" cy="4854246"/>
          </a:xfrm>
        </p:spPr>
        <p:txBody>
          <a:bodyPr>
            <a:normAutofit/>
          </a:bodyPr>
          <a:lstStyle/>
          <a:p>
            <a:pPr algn="r" rtl="1">
              <a:buFont typeface="Wingdings" pitchFamily="2" charset="2"/>
              <a:buChar char="v"/>
            </a:pPr>
            <a:r>
              <a:rPr lang="ar-DZ" sz="2800" dirty="0">
                <a:latin typeface="Simplified Arabic" panose="02020603050405020304" pitchFamily="18" charset="-78"/>
                <a:cs typeface="Simplified Arabic" panose="02020603050405020304" pitchFamily="18" charset="-78"/>
              </a:rPr>
              <a:t>شكّل موضوع تقييم واختيار المشروعات الاستثمارية أهمية كبيرة في الفكر الاقتصادي والإداري على الصعيدين النظري </a:t>
            </a:r>
            <a:r>
              <a:rPr lang="ar-DZ" sz="2800" dirty="0" smtClean="0">
                <a:latin typeface="Simplified Arabic" panose="02020603050405020304" pitchFamily="18" charset="-78"/>
                <a:cs typeface="Simplified Arabic" panose="02020603050405020304" pitchFamily="18" charset="-78"/>
              </a:rPr>
              <a:t>والتطبيقي، </a:t>
            </a:r>
            <a:r>
              <a:rPr lang="ar-DZ" sz="2800" dirty="0">
                <a:latin typeface="Simplified Arabic" panose="02020603050405020304" pitchFamily="18" charset="-78"/>
                <a:cs typeface="Simplified Arabic" panose="02020603050405020304" pitchFamily="18" charset="-78"/>
              </a:rPr>
              <a:t>ومن هذا المنطلق حظي موضوع دراسة الجدوى بعناية وأهمية كبيرة خاصة في الدول المتقدمة، وذلك لما تقدمه لمتخذي القرارات الاستثمارية كأداة فعالة تساعد على تخفيض درجة عدم التأكد في اتخاذ القرارات، وسنحاول من خلال هذا المبحث التعرف </a:t>
            </a:r>
            <a:r>
              <a:rPr lang="ar-SA" sz="2800" dirty="0">
                <a:latin typeface="Simplified Arabic" panose="02020603050405020304" pitchFamily="18" charset="-78"/>
                <a:cs typeface="Simplified Arabic" panose="02020603050405020304" pitchFamily="18" charset="-78"/>
              </a:rPr>
              <a:t>ع</a:t>
            </a:r>
            <a:r>
              <a:rPr lang="ar-DZ" sz="2800" dirty="0" smtClean="0">
                <a:latin typeface="Simplified Arabic" panose="02020603050405020304" pitchFamily="18" charset="-78"/>
                <a:cs typeface="Simplified Arabic" panose="02020603050405020304" pitchFamily="18" charset="-78"/>
              </a:rPr>
              <a:t>ل</a:t>
            </a:r>
            <a:r>
              <a:rPr lang="ar-SA" sz="2800" dirty="0" smtClean="0">
                <a:latin typeface="Simplified Arabic" panose="02020603050405020304" pitchFamily="18" charset="-78"/>
                <a:cs typeface="Simplified Arabic" panose="02020603050405020304" pitchFamily="18" charset="-78"/>
              </a:rPr>
              <a:t>ى </a:t>
            </a:r>
            <a:r>
              <a:rPr lang="ar-DZ" sz="2800" dirty="0" smtClean="0">
                <a:latin typeface="Simplified Arabic" panose="02020603050405020304" pitchFamily="18" charset="-78"/>
                <a:cs typeface="Simplified Arabic" panose="02020603050405020304" pitchFamily="18" charset="-78"/>
              </a:rPr>
              <a:t>دراسات </a:t>
            </a:r>
            <a:r>
              <a:rPr lang="ar-DZ" sz="2800" dirty="0">
                <a:latin typeface="Simplified Arabic" panose="02020603050405020304" pitchFamily="18" charset="-78"/>
                <a:cs typeface="Simplified Arabic" panose="02020603050405020304" pitchFamily="18" charset="-78"/>
              </a:rPr>
              <a:t>الجدوى، وتحديد ماهيتها وكذا أهم التصنيفات الخاصة بها، وإبراز أهميتها.</a:t>
            </a:r>
          </a:p>
          <a:p>
            <a:pPr algn="just" rtl="1">
              <a:buFont typeface="Wingdings" pitchFamily="2" charset="2"/>
              <a:buChar char="v"/>
            </a:pPr>
            <a:r>
              <a:rPr lang="ar-DZ" sz="2800" dirty="0">
                <a:latin typeface="Simplified Arabic" panose="02020603050405020304" pitchFamily="18" charset="-78"/>
                <a:cs typeface="Simplified Arabic" panose="02020603050405020304" pitchFamily="18" charset="-78"/>
              </a:rPr>
              <a:t>ومن هذا المنطلق نطرح الإشكالية التالية:</a:t>
            </a:r>
          </a:p>
          <a:p>
            <a:pPr algn="just" rtl="1">
              <a:buFont typeface="Wingdings" pitchFamily="2" charset="2"/>
              <a:buChar char="v"/>
            </a:pPr>
            <a:r>
              <a:rPr lang="ar-DZ" sz="2800" dirty="0">
                <a:latin typeface="Simplified Arabic" panose="02020603050405020304" pitchFamily="18" charset="-78"/>
                <a:cs typeface="Simplified Arabic" panose="02020603050405020304" pitchFamily="18" charset="-78"/>
              </a:rPr>
              <a:t>فيما </a:t>
            </a:r>
            <a:r>
              <a:rPr lang="ar-DZ" sz="2800" dirty="0" smtClean="0">
                <a:latin typeface="Simplified Arabic" panose="02020603050405020304" pitchFamily="18" charset="-78"/>
                <a:cs typeface="Simplified Arabic" panose="02020603050405020304" pitchFamily="18" charset="-78"/>
              </a:rPr>
              <a:t>تتمثل</a:t>
            </a:r>
            <a:r>
              <a:rPr lang="ar-SA" sz="2800" dirty="0" smtClean="0">
                <a:latin typeface="Simplified Arabic" panose="02020603050405020304" pitchFamily="18" charset="-78"/>
                <a:cs typeface="Simplified Arabic" panose="02020603050405020304" pitchFamily="18" charset="-78"/>
              </a:rPr>
              <a:t> </a:t>
            </a:r>
            <a:r>
              <a:rPr lang="ar-DZ" sz="2800" dirty="0" smtClean="0">
                <a:latin typeface="Simplified Arabic" panose="02020603050405020304" pitchFamily="18" charset="-78"/>
                <a:cs typeface="Simplified Arabic" panose="02020603050405020304" pitchFamily="18" charset="-78"/>
              </a:rPr>
              <a:t>جدوى </a:t>
            </a:r>
            <a:r>
              <a:rPr lang="ar-DZ" sz="2800" dirty="0">
                <a:latin typeface="Simplified Arabic" panose="02020603050405020304" pitchFamily="18" charset="-78"/>
                <a:cs typeface="Simplified Arabic" panose="02020603050405020304" pitchFamily="18" charset="-78"/>
              </a:rPr>
              <a:t>المشروع؟ وماهي أهم المراحل التي تمر بها؟ </a:t>
            </a:r>
            <a:endParaRPr lang="fr-FR" sz="2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55449844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3B235AB4-F858-EAEA-6386-6BB378AECCA2}"/>
              </a:ext>
            </a:extLst>
          </p:cNvPr>
          <p:cNvSpPr>
            <a:spLocks noGrp="1"/>
          </p:cNvSpPr>
          <p:nvPr>
            <p:ph type="title"/>
          </p:nvPr>
        </p:nvSpPr>
        <p:spPr/>
        <p:txBody>
          <a:bodyPr>
            <a:normAutofit fontScale="90000"/>
          </a:bodyPr>
          <a:lstStyle/>
          <a:p>
            <a:pPr algn="ctr"/>
            <a:r>
              <a:rPr lang="ar-DZ" sz="6000" b="1" dirty="0">
                <a:solidFill>
                  <a:schemeClr val="tx1"/>
                </a:solidFill>
              </a:rPr>
              <a:t>المبحث الأول</a:t>
            </a:r>
            <a:br>
              <a:rPr lang="ar-DZ" sz="6000" b="1" dirty="0">
                <a:solidFill>
                  <a:schemeClr val="tx1"/>
                </a:solidFill>
              </a:rPr>
            </a:br>
            <a:r>
              <a:rPr lang="ar-DZ" sz="6000" b="1" dirty="0">
                <a:solidFill>
                  <a:schemeClr val="tx1"/>
                </a:solidFill>
              </a:rPr>
              <a:t>ماهية جدوى المشروع </a:t>
            </a:r>
            <a:endParaRPr lang="fr-FR" sz="6000" b="1" dirty="0">
              <a:solidFill>
                <a:schemeClr val="tx1"/>
              </a:solidFill>
            </a:endParaRPr>
          </a:p>
        </p:txBody>
      </p:sp>
    </p:spTree>
    <p:extLst>
      <p:ext uri="{BB962C8B-B14F-4D97-AF65-F5344CB8AC3E}">
        <p14:creationId xmlns:p14="http://schemas.microsoft.com/office/powerpoint/2010/main" val="1816675337"/>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605F57-40F0-27D9-8465-4B9909F3F8A0}"/>
              </a:ext>
            </a:extLst>
          </p:cNvPr>
          <p:cNvSpPr>
            <a:spLocks noGrp="1"/>
          </p:cNvSpPr>
          <p:nvPr>
            <p:ph type="title"/>
          </p:nvPr>
        </p:nvSpPr>
        <p:spPr>
          <a:xfrm>
            <a:off x="677334" y="609600"/>
            <a:ext cx="8596668" cy="641684"/>
          </a:xfrm>
        </p:spPr>
        <p:txBody>
          <a:bodyPr/>
          <a:lstStyle/>
          <a:p>
            <a:r>
              <a:rPr lang="ar-DZ" dirty="0">
                <a:solidFill>
                  <a:schemeClr val="tx1"/>
                </a:solidFill>
              </a:rPr>
              <a:t>المطلب الأول: تعريف جدوى المشروع </a:t>
            </a:r>
            <a:endParaRPr lang="fr-FR" dirty="0">
              <a:solidFill>
                <a:schemeClr val="tx1"/>
              </a:solidFill>
            </a:endParaRPr>
          </a:p>
        </p:txBody>
      </p:sp>
      <p:sp>
        <p:nvSpPr>
          <p:cNvPr id="3" name="Content Placeholder 2">
            <a:extLst>
              <a:ext uri="{FF2B5EF4-FFF2-40B4-BE49-F238E27FC236}">
                <a16:creationId xmlns:a16="http://schemas.microsoft.com/office/drawing/2014/main" xmlns="" id="{D023236A-9A86-C3B4-E596-BCED28A46016}"/>
              </a:ext>
            </a:extLst>
          </p:cNvPr>
          <p:cNvSpPr>
            <a:spLocks noGrp="1"/>
          </p:cNvSpPr>
          <p:nvPr>
            <p:ph idx="1"/>
          </p:nvPr>
        </p:nvSpPr>
        <p:spPr>
          <a:xfrm>
            <a:off x="677334" y="1251284"/>
            <a:ext cx="8596668" cy="5245769"/>
          </a:xfrm>
        </p:spPr>
        <p:txBody>
          <a:bodyPr>
            <a:normAutofit/>
          </a:bodyPr>
          <a:lstStyle/>
          <a:p>
            <a:pPr algn="just" rtl="1">
              <a:buFont typeface="Wingdings" pitchFamily="2" charset="2"/>
              <a:buChar char="ü"/>
            </a:pPr>
            <a:r>
              <a:rPr lang="ar-SA" dirty="0" smtClean="0"/>
              <a:t>بالمفهوم البسيط هي دراسة يقوم بها صاحب المشروع لمعرفة إمكانية تطبيقه </a:t>
            </a:r>
          </a:p>
          <a:p>
            <a:pPr algn="just" rtl="1">
              <a:buFont typeface="Wingdings" pitchFamily="2" charset="2"/>
              <a:buChar char="ü"/>
            </a:pPr>
            <a:r>
              <a:rPr lang="ar-SA" dirty="0" smtClean="0"/>
              <a:t>بتعريف آخر هي العملية التي يتم من خلالها جمع المعلومات الخاصة بالمشروع و العمل على تحليلها لمعرفة كيفية التنفيذ</a:t>
            </a:r>
          </a:p>
          <a:p>
            <a:pPr algn="just" rtl="1">
              <a:buFont typeface="Wingdings" pitchFamily="2" charset="2"/>
              <a:buChar char="ü"/>
            </a:pPr>
            <a:r>
              <a:rPr lang="ar-SA" dirty="0" smtClean="0"/>
              <a:t>هي تخليل لمشروع مقترح  تقييمه لتحديد ما إذا كان مجدي من الناحي المادية ذلك لحصر إيجابيات  سلبيات المشرع قبل البدء</a:t>
            </a:r>
          </a:p>
          <a:p>
            <a:pPr marL="0" indent="0" algn="just" rtl="1">
              <a:buNone/>
            </a:pPr>
            <a:r>
              <a:rPr lang="ar-DZ" dirty="0" smtClean="0"/>
              <a:t>ونجد </a:t>
            </a:r>
            <a:r>
              <a:rPr lang="ar-DZ" dirty="0"/>
              <a:t>من يعرفها بأنها: " عبارة عن أسلوب علمي يتضمن مجموعة من الدراسات التي تهدف إلى فحص وتقييم المشروع، وذلك من أجل اتخاذ قرار بالبدء فيه ومزاولته لنشاطه من عدمه".</a:t>
            </a:r>
          </a:p>
          <a:p>
            <a:pPr marL="0" indent="0" algn="just" rtl="1">
              <a:buNone/>
            </a:pPr>
            <a:r>
              <a:rPr lang="ar-DZ" dirty="0"/>
              <a:t>يتضح لنا من هذا التعريف أن عملية دراسة الجدوى تتميز بأنها:</a:t>
            </a:r>
          </a:p>
          <a:p>
            <a:pPr marL="0" indent="0" algn="just" rtl="1">
              <a:buNone/>
            </a:pPr>
            <a:r>
              <a:rPr lang="ar-DZ" dirty="0"/>
              <a:t>* طريقة علمية تتصف بالابتعاد عن العشوائية في اتخاذ القرارات.</a:t>
            </a:r>
          </a:p>
          <a:p>
            <a:pPr marL="0" indent="0" algn="just" rtl="1">
              <a:buNone/>
            </a:pPr>
            <a:r>
              <a:rPr lang="ar-DZ" dirty="0" smtClean="0"/>
              <a:t>* تقوم </a:t>
            </a:r>
            <a:r>
              <a:rPr lang="ar-DZ" dirty="0"/>
              <a:t>بالفحص والتقييم من ناحية التكاليف ومقارنتها بالإيرادات وهذا من أجل التعرف على صلاحية </a:t>
            </a:r>
            <a:r>
              <a:rPr lang="ar-DZ" dirty="0" smtClean="0"/>
              <a:t>المشروع</a:t>
            </a:r>
            <a:endParaRPr lang="ar-SA" dirty="0" smtClean="0"/>
          </a:p>
          <a:p>
            <a:pPr marL="0" indent="0" algn="just" rtl="1">
              <a:buNone/>
            </a:pPr>
            <a:r>
              <a:rPr lang="ar-SA" dirty="0" smtClean="0"/>
              <a:t>*دراسات متخصصة مترابطة تجري على المشاريع</a:t>
            </a:r>
            <a:endParaRPr lang="fr-FR" dirty="0"/>
          </a:p>
        </p:txBody>
      </p:sp>
    </p:spTree>
    <p:extLst>
      <p:ext uri="{BB962C8B-B14F-4D97-AF65-F5344CB8AC3E}">
        <p14:creationId xmlns:p14="http://schemas.microsoft.com/office/powerpoint/2010/main" val="98797968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63ED06-5076-3BB9-E9F9-C748E1AB184C}"/>
              </a:ext>
            </a:extLst>
          </p:cNvPr>
          <p:cNvSpPr>
            <a:spLocks noGrp="1"/>
          </p:cNvSpPr>
          <p:nvPr>
            <p:ph type="title"/>
          </p:nvPr>
        </p:nvSpPr>
        <p:spPr>
          <a:xfrm>
            <a:off x="838200" y="48129"/>
            <a:ext cx="8596668" cy="689811"/>
          </a:xfrm>
        </p:spPr>
        <p:txBody>
          <a:bodyPr/>
          <a:lstStyle/>
          <a:p>
            <a:pPr algn="ctr"/>
            <a:r>
              <a:rPr lang="ar-DZ" dirty="0">
                <a:solidFill>
                  <a:schemeClr val="tx1"/>
                </a:solidFill>
              </a:rPr>
              <a:t>المطلب الثاني: أهمية جدوى المشروع</a:t>
            </a:r>
            <a:endParaRPr lang="fr-FR" dirty="0">
              <a:solidFill>
                <a:schemeClr val="tx1"/>
              </a:solidFill>
            </a:endParaRPr>
          </a:p>
        </p:txBody>
      </p:sp>
      <p:sp>
        <p:nvSpPr>
          <p:cNvPr id="3" name="Content Placeholder 2">
            <a:extLst>
              <a:ext uri="{FF2B5EF4-FFF2-40B4-BE49-F238E27FC236}">
                <a16:creationId xmlns:a16="http://schemas.microsoft.com/office/drawing/2014/main" xmlns="" id="{1307D062-A925-121A-F3FE-204E3454559B}"/>
              </a:ext>
            </a:extLst>
          </p:cNvPr>
          <p:cNvSpPr>
            <a:spLocks noGrp="1"/>
          </p:cNvSpPr>
          <p:nvPr>
            <p:ph idx="1"/>
          </p:nvPr>
        </p:nvSpPr>
        <p:spPr>
          <a:xfrm>
            <a:off x="192505" y="737939"/>
            <a:ext cx="11582400" cy="5975683"/>
          </a:xfrm>
        </p:spPr>
        <p:txBody>
          <a:bodyPr>
            <a:noAutofit/>
          </a:bodyPr>
          <a:lstStyle/>
          <a:p>
            <a:pPr marL="0" indent="0" algn="just" rtl="1">
              <a:lnSpc>
                <a:spcPct val="150000"/>
              </a:lnSpc>
              <a:spcBef>
                <a:spcPts val="0"/>
              </a:spcBef>
              <a:buNone/>
            </a:pPr>
            <a:r>
              <a:rPr lang="ar-DZ" sz="2000" b="0" i="0" dirty="0" smtClean="0">
                <a:solidFill>
                  <a:srgbClr val="000000"/>
                </a:solidFill>
                <a:effectLst/>
                <a:latin typeface="Wingdings-Regular"/>
              </a:rPr>
              <a:t> </a:t>
            </a:r>
            <a:r>
              <a:rPr lang="ar-SA" sz="2000" dirty="0" smtClean="0">
                <a:solidFill>
                  <a:srgbClr val="000000"/>
                </a:solidFill>
                <a:latin typeface="Arial" pitchFamily="34" charset="0"/>
                <a:cs typeface="Arial" pitchFamily="34" charset="0"/>
              </a:rPr>
              <a:t>دراسة تحدد قابلية تنفيذ المشرع.</a:t>
            </a:r>
            <a:endParaRPr lang="ar-SA" sz="2000" b="0" i="0" dirty="0" smtClean="0">
              <a:solidFill>
                <a:srgbClr val="000000"/>
              </a:solidFill>
              <a:effectLst/>
              <a:latin typeface="Arial" pitchFamily="34" charset="0"/>
              <a:cs typeface="Arial" pitchFamily="34" charset="0"/>
            </a:endParaRPr>
          </a:p>
          <a:p>
            <a:pPr marL="0" indent="0" algn="just" rtl="1">
              <a:lnSpc>
                <a:spcPct val="150000"/>
              </a:lnSpc>
              <a:spcBef>
                <a:spcPts val="0"/>
              </a:spcBef>
              <a:buNone/>
            </a:pPr>
            <a:r>
              <a:rPr lang="ar-SA" sz="2000" b="0" i="0" dirty="0" smtClean="0">
                <a:solidFill>
                  <a:srgbClr val="000000"/>
                </a:solidFill>
                <a:effectLst/>
                <a:latin typeface="Simplified Arabic" panose="02020603050405020304" pitchFamily="18" charset="-78"/>
                <a:cs typeface="Simplified Arabic" panose="02020603050405020304" pitchFamily="18" charset="-78"/>
              </a:rPr>
              <a:t>  </a:t>
            </a:r>
            <a:r>
              <a:rPr lang="ar-DZ" sz="2000" b="0" i="0" dirty="0" smtClean="0">
                <a:solidFill>
                  <a:srgbClr val="000000"/>
                </a:solidFill>
                <a:effectLst/>
                <a:latin typeface="Simplified Arabic" panose="02020603050405020304" pitchFamily="18" charset="-78"/>
                <a:cs typeface="Simplified Arabic" panose="02020603050405020304" pitchFamily="18" charset="-78"/>
              </a:rPr>
              <a:t>تساعد </a:t>
            </a:r>
            <a:r>
              <a:rPr lang="ar-DZ" sz="2000" b="0" i="0" dirty="0">
                <a:solidFill>
                  <a:srgbClr val="000000"/>
                </a:solidFill>
                <a:effectLst/>
                <a:latin typeface="Simplified Arabic" panose="02020603050405020304" pitchFamily="18" charset="-78"/>
                <a:cs typeface="Simplified Arabic" panose="02020603050405020304" pitchFamily="18" charset="-78"/>
              </a:rPr>
              <a:t>دراسة الجدوى المستثمر على المفاصلة بين فرص الاستثمار المتاحة، وبالتالي اتخاذ القرار الصائب على نحو يخدم أهداف المستثمر.</a:t>
            </a:r>
          </a:p>
          <a:p>
            <a:pPr marL="0" indent="0" algn="just" rtl="1">
              <a:lnSpc>
                <a:spcPct val="150000"/>
              </a:lnSpc>
              <a:spcBef>
                <a:spcPts val="0"/>
              </a:spcBef>
              <a:buNone/>
            </a:pPr>
            <a:r>
              <a:rPr lang="ar-DZ" sz="2000" b="0" i="0" dirty="0">
                <a:solidFill>
                  <a:srgbClr val="000000"/>
                </a:solidFill>
                <a:effectLst/>
                <a:latin typeface="Wingdings-Regular"/>
              </a:rPr>
              <a:t> </a:t>
            </a:r>
            <a:r>
              <a:rPr lang="ar-DZ" sz="2000" b="0" i="0" dirty="0">
                <a:solidFill>
                  <a:srgbClr val="000000"/>
                </a:solidFill>
                <a:effectLst/>
                <a:latin typeface="Simplified Arabic" panose="02020603050405020304" pitchFamily="18" charset="-78"/>
                <a:cs typeface="Simplified Arabic" panose="02020603050405020304" pitchFamily="18" charset="-78"/>
              </a:rPr>
              <a:t>وسيلة علمية وعملية لتقييم المشروع المقترح وفقا لمعايير مالية واقتصادية موضوعية بعيدة عن العشوائية. </a:t>
            </a:r>
          </a:p>
          <a:p>
            <a:pPr marL="0" indent="0" algn="just" rtl="1">
              <a:lnSpc>
                <a:spcPct val="150000"/>
              </a:lnSpc>
              <a:spcBef>
                <a:spcPts val="0"/>
              </a:spcBef>
              <a:buNone/>
            </a:pPr>
            <a:r>
              <a:rPr lang="ar-DZ" sz="2000" b="0" i="0" dirty="0">
                <a:solidFill>
                  <a:srgbClr val="000000"/>
                </a:solidFill>
                <a:effectLst/>
                <a:latin typeface="Wingdings-Regular"/>
              </a:rPr>
              <a:t> </a:t>
            </a:r>
            <a:r>
              <a:rPr lang="ar-DZ" sz="2000" b="0" i="0" dirty="0">
                <a:solidFill>
                  <a:srgbClr val="000000"/>
                </a:solidFill>
                <a:effectLst/>
                <a:latin typeface="Simplified Arabic" panose="02020603050405020304" pitchFamily="18" charset="-78"/>
                <a:cs typeface="Simplified Arabic" panose="02020603050405020304" pitchFamily="18" charset="-78"/>
              </a:rPr>
              <a:t>تساعد المستثمر على اتخاذ القرار المناسب بشأن الاستثمار في مشروع معين على نحو يتناسب مع قدرته </a:t>
            </a:r>
            <a:r>
              <a:rPr lang="ar-DZ" sz="2000" b="0" i="0" dirty="0" smtClean="0">
                <a:solidFill>
                  <a:srgbClr val="000000"/>
                </a:solidFill>
                <a:effectLst/>
                <a:latin typeface="Simplified Arabic" panose="02020603050405020304" pitchFamily="18" charset="-78"/>
                <a:cs typeface="Simplified Arabic" panose="02020603050405020304" pitchFamily="18" charset="-78"/>
              </a:rPr>
              <a:t>المالية</a:t>
            </a:r>
            <a:r>
              <a:rPr lang="ar-SA" sz="2000" dirty="0">
                <a:solidFill>
                  <a:srgbClr val="000000"/>
                </a:solidFill>
                <a:latin typeface="Simplified Arabic" panose="02020603050405020304" pitchFamily="18" charset="-78"/>
                <a:cs typeface="Simplified Arabic" panose="02020603050405020304" pitchFamily="18" charset="-78"/>
              </a:rPr>
              <a:t>.</a:t>
            </a:r>
            <a:endParaRPr lang="ar-DZ" sz="2000" b="0" i="0" dirty="0">
              <a:solidFill>
                <a:srgbClr val="000000"/>
              </a:solidFill>
              <a:effectLst/>
              <a:latin typeface="Simplified Arabic" panose="02020603050405020304" pitchFamily="18" charset="-78"/>
              <a:cs typeface="Simplified Arabic" panose="02020603050405020304" pitchFamily="18" charset="-78"/>
            </a:endParaRPr>
          </a:p>
          <a:p>
            <a:pPr marL="0" indent="0" algn="just" rtl="1">
              <a:lnSpc>
                <a:spcPct val="150000"/>
              </a:lnSpc>
              <a:spcBef>
                <a:spcPts val="0"/>
              </a:spcBef>
              <a:buNone/>
            </a:pPr>
            <a:r>
              <a:rPr lang="ar-DZ" sz="2000" b="0" i="0" dirty="0">
                <a:solidFill>
                  <a:srgbClr val="000000"/>
                </a:solidFill>
                <a:effectLst/>
                <a:latin typeface="Wingdings-Regular"/>
              </a:rPr>
              <a:t> </a:t>
            </a:r>
            <a:r>
              <a:rPr lang="ar-DZ" sz="2000" b="0" i="0" dirty="0">
                <a:solidFill>
                  <a:srgbClr val="000000"/>
                </a:solidFill>
                <a:effectLst/>
                <a:latin typeface="Simplified Arabic" panose="02020603050405020304" pitchFamily="18" charset="-78"/>
                <a:cs typeface="Simplified Arabic" panose="02020603050405020304" pitchFamily="18" charset="-78"/>
              </a:rPr>
              <a:t>تمثل مرشد للمستثمر على ضوء ما تحمله من نتائج </a:t>
            </a:r>
            <a:r>
              <a:rPr lang="ar-DZ" sz="2000" b="0" i="0" dirty="0" smtClean="0">
                <a:solidFill>
                  <a:srgbClr val="000000"/>
                </a:solidFill>
                <a:effectLst/>
                <a:latin typeface="Simplified Arabic" panose="02020603050405020304" pitchFamily="18" charset="-78"/>
                <a:cs typeface="Simplified Arabic" panose="02020603050405020304" pitchFamily="18" charset="-78"/>
              </a:rPr>
              <a:t>ومعلومات</a:t>
            </a:r>
            <a:r>
              <a:rPr lang="ar-SA" sz="2000" b="0" i="0" dirty="0" smtClean="0">
                <a:solidFill>
                  <a:srgbClr val="000000"/>
                </a:solidFill>
                <a:effectLst/>
                <a:latin typeface="Simplified Arabic" panose="02020603050405020304" pitchFamily="18" charset="-78"/>
                <a:cs typeface="Simplified Arabic" panose="02020603050405020304" pitchFamily="18" charset="-78"/>
              </a:rPr>
              <a:t>.</a:t>
            </a:r>
            <a:endParaRPr lang="ar-DZ" sz="2000" b="0" i="0" dirty="0">
              <a:solidFill>
                <a:srgbClr val="000000"/>
              </a:solidFill>
              <a:effectLst/>
              <a:latin typeface="Simplified Arabic" panose="02020603050405020304" pitchFamily="18" charset="-78"/>
              <a:cs typeface="Simplified Arabic" panose="02020603050405020304" pitchFamily="18" charset="-78"/>
            </a:endParaRPr>
          </a:p>
          <a:p>
            <a:pPr marL="0" indent="0" algn="just" rtl="1">
              <a:lnSpc>
                <a:spcPct val="150000"/>
              </a:lnSpc>
              <a:spcBef>
                <a:spcPts val="0"/>
              </a:spcBef>
              <a:buNone/>
            </a:pPr>
            <a:r>
              <a:rPr lang="ar-DZ" sz="2000" b="0" i="0" dirty="0">
                <a:solidFill>
                  <a:srgbClr val="000000"/>
                </a:solidFill>
                <a:effectLst/>
                <a:latin typeface="Wingdings-Regular"/>
              </a:rPr>
              <a:t> </a:t>
            </a:r>
            <a:r>
              <a:rPr lang="ar-DZ" sz="2000" b="0" i="0" dirty="0">
                <a:solidFill>
                  <a:srgbClr val="000000"/>
                </a:solidFill>
                <a:effectLst/>
                <a:latin typeface="Simplified Arabic" panose="02020603050405020304" pitchFamily="18" charset="-78"/>
                <a:cs typeface="Simplified Arabic" panose="02020603050405020304" pitchFamily="18" charset="-78"/>
              </a:rPr>
              <a:t>تجنب المستثمر المخاطر وتحمل الخسائر وضياع الموارد خاصة في المشروعات الكبيرة التي يرصد لها موارد ضخمة.</a:t>
            </a:r>
          </a:p>
          <a:p>
            <a:pPr marL="0" indent="0" algn="just" rtl="1">
              <a:lnSpc>
                <a:spcPct val="150000"/>
              </a:lnSpc>
              <a:spcBef>
                <a:spcPts val="0"/>
              </a:spcBef>
              <a:buNone/>
            </a:pPr>
            <a:r>
              <a:rPr lang="ar-DZ" sz="2000" b="0" i="0" dirty="0">
                <a:solidFill>
                  <a:srgbClr val="000000"/>
                </a:solidFill>
                <a:effectLst/>
                <a:latin typeface="Wingdings-Regular"/>
              </a:rPr>
              <a:t> </a:t>
            </a:r>
            <a:r>
              <a:rPr lang="ar-DZ" sz="2000" b="0" i="0" dirty="0" smtClean="0">
                <a:solidFill>
                  <a:srgbClr val="000000"/>
                </a:solidFill>
                <a:effectLst/>
                <a:latin typeface="Simplified Arabic" panose="02020603050405020304" pitchFamily="18" charset="-78"/>
                <a:cs typeface="Simplified Arabic" panose="02020603050405020304" pitchFamily="18" charset="-78"/>
              </a:rPr>
              <a:t>تساعد </a:t>
            </a:r>
            <a:r>
              <a:rPr lang="ar-DZ" sz="2000" b="0" i="0" dirty="0">
                <a:solidFill>
                  <a:srgbClr val="000000"/>
                </a:solidFill>
                <a:effectLst/>
                <a:latin typeface="Simplified Arabic" panose="02020603050405020304" pitchFamily="18" charset="-78"/>
                <a:cs typeface="Simplified Arabic" panose="02020603050405020304" pitchFamily="18" charset="-78"/>
              </a:rPr>
              <a:t>الدراسة المستثمر على معرفة احتياجات المشروع من الموارد </a:t>
            </a:r>
            <a:r>
              <a:rPr lang="ar-DZ" sz="2000" b="0" i="0" dirty="0" smtClean="0">
                <a:solidFill>
                  <a:srgbClr val="000000"/>
                </a:solidFill>
                <a:effectLst/>
                <a:latin typeface="Simplified Arabic" panose="02020603050405020304" pitchFamily="18" charset="-78"/>
                <a:cs typeface="Simplified Arabic" panose="02020603050405020304" pitchFamily="18" charset="-78"/>
              </a:rPr>
              <a:t>المالية</a:t>
            </a:r>
            <a:r>
              <a:rPr lang="ar-SA" sz="2000" b="0" i="0" dirty="0" smtClean="0">
                <a:solidFill>
                  <a:srgbClr val="000000"/>
                </a:solidFill>
                <a:effectLst/>
                <a:latin typeface="Simplified Arabic" panose="02020603050405020304" pitchFamily="18" charset="-78"/>
                <a:cs typeface="Simplified Arabic" panose="02020603050405020304" pitchFamily="18" charset="-78"/>
              </a:rPr>
              <a:t>.</a:t>
            </a:r>
          </a:p>
          <a:p>
            <a:pPr marL="0" indent="0" algn="just" rtl="1">
              <a:lnSpc>
                <a:spcPct val="150000"/>
              </a:lnSpc>
              <a:spcBef>
                <a:spcPts val="0"/>
              </a:spcBef>
              <a:buNone/>
            </a:pPr>
            <a:r>
              <a:rPr lang="ar-SA" sz="2000" dirty="0">
                <a:solidFill>
                  <a:srgbClr val="000000"/>
                </a:solidFill>
                <a:latin typeface="Simplified Arabic" panose="02020603050405020304" pitchFamily="18" charset="-78"/>
                <a:cs typeface="Simplified Arabic" panose="02020603050405020304" pitchFamily="18" charset="-78"/>
              </a:rPr>
              <a:t> </a:t>
            </a:r>
            <a:r>
              <a:rPr lang="ar-SA" sz="2000" dirty="0" smtClean="0">
                <a:solidFill>
                  <a:srgbClr val="000000"/>
                </a:solidFill>
                <a:latin typeface="Simplified Arabic" panose="02020603050405020304" pitchFamily="18" charset="-78"/>
                <a:cs typeface="Simplified Arabic" panose="02020603050405020304" pitchFamily="18" charset="-78"/>
              </a:rPr>
              <a:t> يمكن </a:t>
            </a:r>
            <a:r>
              <a:rPr lang="ar-SA" sz="2000" dirty="0" err="1" smtClean="0">
                <a:solidFill>
                  <a:srgbClr val="000000"/>
                </a:solidFill>
                <a:latin typeface="Simplified Arabic" panose="02020603050405020304" pitchFamily="18" charset="-78"/>
                <a:cs typeface="Simplified Arabic" panose="02020603050405020304" pitchFamily="18" charset="-78"/>
              </a:rPr>
              <a:t>إستخدامها</a:t>
            </a:r>
            <a:r>
              <a:rPr lang="ar-SA" sz="2000" dirty="0" smtClean="0">
                <a:solidFill>
                  <a:srgbClr val="000000"/>
                </a:solidFill>
                <a:latin typeface="Simplified Arabic" panose="02020603050405020304" pitchFamily="18" charset="-78"/>
                <a:cs typeface="Simplified Arabic" panose="02020603050405020304" pitchFamily="18" charset="-78"/>
              </a:rPr>
              <a:t> </a:t>
            </a:r>
            <a:r>
              <a:rPr lang="ar-SA" sz="2000" dirty="0" err="1" smtClean="0">
                <a:solidFill>
                  <a:srgbClr val="000000"/>
                </a:solidFill>
                <a:latin typeface="Simplified Arabic" panose="02020603050405020304" pitchFamily="18" charset="-78"/>
                <a:cs typeface="Simplified Arabic" panose="02020603050405020304" pitchFamily="18" charset="-78"/>
              </a:rPr>
              <a:t>كإستراتيجية</a:t>
            </a:r>
            <a:r>
              <a:rPr lang="ar-SA" sz="2000" dirty="0" smtClean="0">
                <a:solidFill>
                  <a:srgbClr val="000000"/>
                </a:solidFill>
                <a:latin typeface="Simplified Arabic" panose="02020603050405020304" pitchFamily="18" charset="-78"/>
                <a:cs typeface="Simplified Arabic" panose="02020603050405020304" pitchFamily="18" charset="-78"/>
              </a:rPr>
              <a:t> لإقناع المستثمرين والبنوك بأن الاستثمار في المشروع </a:t>
            </a:r>
            <a:r>
              <a:rPr lang="ar-SA" sz="2000" dirty="0" err="1" smtClean="0">
                <a:solidFill>
                  <a:srgbClr val="000000"/>
                </a:solidFill>
                <a:latin typeface="Simplified Arabic" panose="02020603050405020304" pitchFamily="18" charset="-78"/>
                <a:cs typeface="Simplified Arabic" panose="02020603050405020304" pitchFamily="18" charset="-78"/>
              </a:rPr>
              <a:t>إختيار</a:t>
            </a:r>
            <a:r>
              <a:rPr lang="ar-SA" sz="2000" dirty="0" smtClean="0">
                <a:solidFill>
                  <a:srgbClr val="000000"/>
                </a:solidFill>
                <a:latin typeface="Simplified Arabic" panose="02020603050405020304" pitchFamily="18" charset="-78"/>
                <a:cs typeface="Simplified Arabic" panose="02020603050405020304" pitchFamily="18" charset="-78"/>
              </a:rPr>
              <a:t> صائب.</a:t>
            </a:r>
          </a:p>
          <a:p>
            <a:pPr marL="0" indent="0" algn="just" rtl="1">
              <a:lnSpc>
                <a:spcPct val="150000"/>
              </a:lnSpc>
              <a:spcBef>
                <a:spcPts val="0"/>
              </a:spcBef>
              <a:buNone/>
            </a:pPr>
            <a:r>
              <a:rPr lang="ar-SA" sz="2000" dirty="0">
                <a:solidFill>
                  <a:srgbClr val="000000"/>
                </a:solidFill>
                <a:latin typeface="Simplified Arabic" panose="02020603050405020304" pitchFamily="18" charset="-78"/>
                <a:cs typeface="Simplified Arabic" panose="02020603050405020304" pitchFamily="18" charset="-78"/>
              </a:rPr>
              <a:t> </a:t>
            </a:r>
            <a:r>
              <a:rPr lang="ar-SA" sz="2000" dirty="0" smtClean="0">
                <a:solidFill>
                  <a:srgbClr val="000000"/>
                </a:solidFill>
                <a:latin typeface="Simplified Arabic" panose="02020603050405020304" pitchFamily="18" charset="-78"/>
                <a:cs typeface="Simplified Arabic" panose="02020603050405020304" pitchFamily="18" charset="-78"/>
              </a:rPr>
              <a:t> معرفة نقاط الفرص  نقاط التحديات و وضع خطط لتجاوزها.</a:t>
            </a:r>
          </a:p>
          <a:p>
            <a:pPr marL="0" indent="0" algn="just" rtl="1">
              <a:lnSpc>
                <a:spcPct val="150000"/>
              </a:lnSpc>
              <a:spcBef>
                <a:spcPts val="0"/>
              </a:spcBef>
              <a:buNone/>
            </a:pPr>
            <a:r>
              <a:rPr lang="ar-SA" sz="2000" dirty="0">
                <a:solidFill>
                  <a:srgbClr val="000000"/>
                </a:solidFill>
                <a:latin typeface="Simplified Arabic" panose="02020603050405020304" pitchFamily="18" charset="-78"/>
                <a:cs typeface="Simplified Arabic" panose="02020603050405020304" pitchFamily="18" charset="-78"/>
              </a:rPr>
              <a:t> </a:t>
            </a:r>
            <a:r>
              <a:rPr lang="ar-SA" sz="2000" dirty="0" smtClean="0">
                <a:solidFill>
                  <a:srgbClr val="000000"/>
                </a:solidFill>
                <a:latin typeface="Simplified Arabic" panose="02020603050405020304" pitchFamily="18" charset="-78"/>
                <a:cs typeface="Simplified Arabic" panose="02020603050405020304" pitchFamily="18" charset="-78"/>
              </a:rPr>
              <a:t> وثيقة مهمة لمنح ترخيص بالقيام بالأعمال.</a:t>
            </a:r>
          </a:p>
          <a:p>
            <a:pPr marL="0" indent="0" algn="just" rtl="1">
              <a:lnSpc>
                <a:spcPct val="150000"/>
              </a:lnSpc>
              <a:spcBef>
                <a:spcPts val="0"/>
              </a:spcBef>
              <a:buNone/>
            </a:pPr>
            <a:r>
              <a:rPr lang="ar-SA" sz="2000" dirty="0">
                <a:solidFill>
                  <a:srgbClr val="000000"/>
                </a:solidFill>
                <a:latin typeface="Simplified Arabic" panose="02020603050405020304" pitchFamily="18" charset="-78"/>
                <a:cs typeface="Simplified Arabic" panose="02020603050405020304" pitchFamily="18" charset="-78"/>
              </a:rPr>
              <a:t> </a:t>
            </a:r>
            <a:r>
              <a:rPr lang="ar-SA" sz="2000" dirty="0" smtClean="0">
                <a:solidFill>
                  <a:srgbClr val="000000"/>
                </a:solidFill>
                <a:latin typeface="Simplified Arabic" panose="02020603050405020304" pitchFamily="18" charset="-78"/>
                <a:cs typeface="Simplified Arabic" panose="02020603050405020304" pitchFamily="18" charset="-78"/>
              </a:rPr>
              <a:t> تساعد على تحديد حجم التمويل تضمن سلامة المشروع الى حد بعيد.</a:t>
            </a:r>
            <a:r>
              <a:rPr lang="ar-DZ" sz="2000" dirty="0" smtClean="0">
                <a:latin typeface="Simplified Arabic" panose="02020603050405020304" pitchFamily="18" charset="-78"/>
                <a:cs typeface="Simplified Arabic" panose="02020603050405020304" pitchFamily="18" charset="-78"/>
              </a:rPr>
              <a:t> </a:t>
            </a:r>
            <a:endParaRPr lang="ar-DZ" sz="2000" dirty="0">
              <a:latin typeface="Simplified Arabic" panose="02020603050405020304" pitchFamily="18" charset="-78"/>
              <a:cs typeface="Simplified Arabic" panose="02020603050405020304" pitchFamily="18" charset="-78"/>
            </a:endParaRPr>
          </a:p>
          <a:p>
            <a:pPr marL="0" indent="0" algn="just" rtl="1">
              <a:lnSpc>
                <a:spcPct val="150000"/>
              </a:lnSpc>
              <a:spcBef>
                <a:spcPts val="0"/>
              </a:spcBef>
              <a:buNone/>
            </a:pPr>
            <a:endParaRPr lang="ar-DZ" sz="1900" dirty="0"/>
          </a:p>
        </p:txBody>
      </p:sp>
    </p:spTree>
    <p:extLst>
      <p:ext uri="{BB962C8B-B14F-4D97-AF65-F5344CB8AC3E}">
        <p14:creationId xmlns:p14="http://schemas.microsoft.com/office/powerpoint/2010/main" val="126542791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BB7906-04FF-9CE1-6858-FF1F1E9CD233}"/>
              </a:ext>
            </a:extLst>
          </p:cNvPr>
          <p:cNvSpPr>
            <a:spLocks noGrp="1"/>
          </p:cNvSpPr>
          <p:nvPr>
            <p:ph type="title"/>
          </p:nvPr>
        </p:nvSpPr>
        <p:spPr>
          <a:xfrm>
            <a:off x="805671" y="302519"/>
            <a:ext cx="8596668" cy="786063"/>
          </a:xfrm>
        </p:spPr>
        <p:txBody>
          <a:bodyPr/>
          <a:lstStyle/>
          <a:p>
            <a:r>
              <a:rPr lang="ar-DZ" dirty="0">
                <a:solidFill>
                  <a:schemeClr val="tx1"/>
                </a:solidFill>
              </a:rPr>
              <a:t>المطلب الثالث: خصائص جدوى المشروع </a:t>
            </a:r>
            <a:endParaRPr lang="fr-FR" dirty="0">
              <a:solidFill>
                <a:schemeClr val="tx1"/>
              </a:solidFill>
            </a:endParaRPr>
          </a:p>
        </p:txBody>
      </p:sp>
      <p:sp>
        <p:nvSpPr>
          <p:cNvPr id="3" name="Content Placeholder 2">
            <a:extLst>
              <a:ext uri="{FF2B5EF4-FFF2-40B4-BE49-F238E27FC236}">
                <a16:creationId xmlns:a16="http://schemas.microsoft.com/office/drawing/2014/main" xmlns="" id="{FB9B9DF4-B6CA-4081-8F56-C7D182693EF5}"/>
              </a:ext>
            </a:extLst>
          </p:cNvPr>
          <p:cNvSpPr>
            <a:spLocks noGrp="1"/>
          </p:cNvSpPr>
          <p:nvPr>
            <p:ph idx="1"/>
          </p:nvPr>
        </p:nvSpPr>
        <p:spPr>
          <a:xfrm>
            <a:off x="295123" y="977742"/>
            <a:ext cx="11219543" cy="5714003"/>
          </a:xfrm>
        </p:spPr>
        <p:txBody>
          <a:bodyPr>
            <a:normAutofit/>
          </a:bodyPr>
          <a:lstStyle/>
          <a:p>
            <a:pPr marL="0" indent="0" algn="just" rtl="1">
              <a:lnSpc>
                <a:spcPct val="150000"/>
              </a:lnSpc>
              <a:spcBef>
                <a:spcPts val="0"/>
              </a:spcBef>
              <a:buNone/>
            </a:pPr>
            <a:r>
              <a:rPr lang="ar-DZ" sz="2000" b="0" i="0" dirty="0">
                <a:solidFill>
                  <a:srgbClr val="000000"/>
                </a:solidFill>
                <a:effectLst/>
                <a:latin typeface="TraditionalArabic"/>
              </a:rPr>
              <a:t>الخصائص التي تتميز بها دراسة الجدوى وهي:</a:t>
            </a:r>
            <a:r>
              <a:rPr lang="ar-DZ" sz="2000" dirty="0"/>
              <a:t> </a:t>
            </a:r>
          </a:p>
          <a:p>
            <a:pPr marL="0" indent="0" algn="just" rtl="1">
              <a:lnSpc>
                <a:spcPct val="150000"/>
              </a:lnSpc>
              <a:spcBef>
                <a:spcPts val="0"/>
              </a:spcBef>
              <a:buNone/>
            </a:pPr>
            <a:r>
              <a:rPr lang="ar-DZ" sz="2000" b="0" i="0" dirty="0">
                <a:solidFill>
                  <a:srgbClr val="000000"/>
                </a:solidFill>
                <a:effectLst/>
                <a:latin typeface="Wingdings-Regular"/>
              </a:rPr>
              <a:t></a:t>
            </a:r>
            <a:r>
              <a:rPr lang="ar-DZ" sz="2000" b="0" i="0" dirty="0">
                <a:solidFill>
                  <a:srgbClr val="000000"/>
                </a:solidFill>
                <a:effectLst/>
                <a:latin typeface="TraditionalArabic"/>
              </a:rPr>
              <a:t>أنها مجموعة متكاملة من الدراسات المتخصصة تتسلسل في شكل مراحل متتالية ومتتابعة، وفي كل مرحلة يتم دراسة جانب أو مجال معين.</a:t>
            </a:r>
          </a:p>
          <a:p>
            <a:pPr marL="0" indent="0" algn="just" rtl="1">
              <a:lnSpc>
                <a:spcPct val="150000"/>
              </a:lnSpc>
              <a:spcBef>
                <a:spcPts val="0"/>
              </a:spcBef>
              <a:buNone/>
            </a:pPr>
            <a:r>
              <a:rPr lang="ar-DZ" sz="2000" b="0" i="0" dirty="0">
                <a:solidFill>
                  <a:srgbClr val="000000"/>
                </a:solidFill>
                <a:effectLst/>
                <a:latin typeface="Wingdings-Regular"/>
              </a:rPr>
              <a:t></a:t>
            </a:r>
            <a:r>
              <a:rPr lang="ar-DZ" sz="2000" b="0" i="0" dirty="0">
                <a:solidFill>
                  <a:srgbClr val="000000"/>
                </a:solidFill>
                <a:effectLst/>
                <a:latin typeface="TraditionalArabic"/>
              </a:rPr>
              <a:t>دراسة الجدوى لازمة لكل أنواع المشروعات مهما كانت </a:t>
            </a:r>
            <a:r>
              <a:rPr lang="ar-DZ" sz="2000" b="0" i="0" dirty="0" smtClean="0">
                <a:solidFill>
                  <a:srgbClr val="000000"/>
                </a:solidFill>
                <a:effectLst/>
                <a:latin typeface="TraditionalArabic"/>
              </a:rPr>
              <a:t>أهدافها</a:t>
            </a:r>
            <a:r>
              <a:rPr lang="ar-SA" sz="2000" b="0" i="0" dirty="0" smtClean="0">
                <a:solidFill>
                  <a:srgbClr val="000000"/>
                </a:solidFill>
                <a:effectLst/>
                <a:latin typeface="TraditionalArabic"/>
              </a:rPr>
              <a:t>.</a:t>
            </a:r>
            <a:r>
              <a:rPr lang="ar-DZ" sz="2000" b="0" i="0" dirty="0" smtClean="0">
                <a:solidFill>
                  <a:srgbClr val="000000"/>
                </a:solidFill>
                <a:effectLst/>
                <a:latin typeface="TraditionalArabic"/>
              </a:rPr>
              <a:t> </a:t>
            </a:r>
            <a:endParaRPr lang="ar-SA" sz="2000" b="0" i="0" dirty="0" smtClean="0">
              <a:solidFill>
                <a:srgbClr val="000000"/>
              </a:solidFill>
              <a:effectLst/>
              <a:latin typeface="TraditionalArabic"/>
            </a:endParaRPr>
          </a:p>
          <a:p>
            <a:pPr marL="0" indent="0" algn="just" rtl="1">
              <a:lnSpc>
                <a:spcPct val="150000"/>
              </a:lnSpc>
              <a:spcBef>
                <a:spcPts val="0"/>
              </a:spcBef>
              <a:buNone/>
            </a:pPr>
            <a:r>
              <a:rPr lang="ar-DZ" sz="2000" b="0" i="0" dirty="0" smtClean="0">
                <a:solidFill>
                  <a:srgbClr val="000000"/>
                </a:solidFill>
                <a:effectLst/>
                <a:latin typeface="Wingdings-Regular"/>
              </a:rPr>
              <a:t></a:t>
            </a:r>
            <a:r>
              <a:rPr lang="ar-DZ" sz="2000" b="0" i="0" dirty="0">
                <a:solidFill>
                  <a:srgbClr val="000000"/>
                </a:solidFill>
                <a:effectLst/>
                <a:latin typeface="TraditionalArabic"/>
              </a:rPr>
              <a:t>تتطلب دراسة الجدوى إشراك عدد كبير من الخبراء </a:t>
            </a:r>
            <a:r>
              <a:rPr lang="ar-DZ" sz="2000" b="0" i="0" dirty="0" smtClean="0">
                <a:solidFill>
                  <a:srgbClr val="000000"/>
                </a:solidFill>
                <a:effectLst/>
                <a:latin typeface="TraditionalArabic"/>
              </a:rPr>
              <a:t>المتخصصين</a:t>
            </a:r>
            <a:r>
              <a:rPr lang="ar-SA" sz="2000" b="0" i="0" dirty="0" smtClean="0">
                <a:solidFill>
                  <a:srgbClr val="000000"/>
                </a:solidFill>
                <a:effectLst/>
                <a:latin typeface="TraditionalArabic"/>
              </a:rPr>
              <a:t>.</a:t>
            </a:r>
            <a:endParaRPr lang="ar-DZ" sz="2000" b="0" i="0" dirty="0">
              <a:solidFill>
                <a:srgbClr val="000000"/>
              </a:solidFill>
              <a:effectLst/>
              <a:latin typeface="TraditionalArabic"/>
            </a:endParaRPr>
          </a:p>
          <a:p>
            <a:pPr marL="0" indent="0" algn="just" rtl="1">
              <a:lnSpc>
                <a:spcPct val="150000"/>
              </a:lnSpc>
              <a:spcBef>
                <a:spcPts val="0"/>
              </a:spcBef>
              <a:buNone/>
            </a:pPr>
            <a:r>
              <a:rPr lang="ar-DZ" sz="2000" b="0" i="0" dirty="0">
                <a:solidFill>
                  <a:srgbClr val="000000"/>
                </a:solidFill>
                <a:effectLst/>
                <a:latin typeface="Wingdings-Regular"/>
              </a:rPr>
              <a:t></a:t>
            </a:r>
            <a:r>
              <a:rPr lang="ar-DZ" sz="2000" b="0" i="0" dirty="0">
                <a:solidFill>
                  <a:srgbClr val="000000"/>
                </a:solidFill>
                <a:effectLst/>
                <a:latin typeface="TraditionalArabic"/>
              </a:rPr>
              <a:t>تعتبر نتائج كل مرحلة من الدراسات مدخلات للمرحلة التالية لها.</a:t>
            </a:r>
          </a:p>
          <a:p>
            <a:pPr marL="0" indent="0" algn="just" rtl="1">
              <a:lnSpc>
                <a:spcPct val="150000"/>
              </a:lnSpc>
              <a:spcBef>
                <a:spcPts val="0"/>
              </a:spcBef>
              <a:buNone/>
            </a:pPr>
            <a:r>
              <a:rPr lang="ar-DZ" sz="2000" b="0" i="0" dirty="0">
                <a:solidFill>
                  <a:srgbClr val="000000"/>
                </a:solidFill>
                <a:effectLst/>
                <a:latin typeface="Wingdings-Regular"/>
              </a:rPr>
              <a:t></a:t>
            </a:r>
            <a:r>
              <a:rPr lang="ar-DZ" sz="2000" b="0" i="0" dirty="0">
                <a:solidFill>
                  <a:srgbClr val="000000"/>
                </a:solidFill>
                <a:effectLst/>
                <a:latin typeface="TraditionalArabic"/>
              </a:rPr>
              <a:t>حجم هذه الدراسة وتكلفتها تتوقف على حجم هذا المشروع وطبيعة حجم الأموال المستثمرة فيه.</a:t>
            </a:r>
          </a:p>
          <a:p>
            <a:pPr marL="0" indent="0" algn="just" rtl="1">
              <a:lnSpc>
                <a:spcPct val="150000"/>
              </a:lnSpc>
              <a:spcBef>
                <a:spcPts val="0"/>
              </a:spcBef>
              <a:buNone/>
            </a:pPr>
            <a:r>
              <a:rPr lang="ar-DZ" sz="2000" b="0" i="0" dirty="0">
                <a:solidFill>
                  <a:srgbClr val="000000"/>
                </a:solidFill>
                <a:effectLst/>
                <a:latin typeface="Wingdings-Regular"/>
              </a:rPr>
              <a:t></a:t>
            </a:r>
            <a:r>
              <a:rPr lang="ar-DZ" sz="2000" b="0" i="0" dirty="0">
                <a:solidFill>
                  <a:srgbClr val="000000"/>
                </a:solidFill>
                <a:effectLst/>
                <a:latin typeface="TraditionalArabic"/>
              </a:rPr>
              <a:t>تقييم فكرة المشروع من عدة جوانب </a:t>
            </a:r>
            <a:r>
              <a:rPr lang="ar-DZ" sz="2000" b="0" i="0" dirty="0" smtClean="0">
                <a:solidFill>
                  <a:srgbClr val="000000"/>
                </a:solidFill>
                <a:effectLst/>
                <a:latin typeface="TraditionalArabic"/>
              </a:rPr>
              <a:t>متكاملة</a:t>
            </a:r>
            <a:r>
              <a:rPr lang="ar-SA" sz="2000" b="0" i="0" dirty="0" smtClean="0">
                <a:solidFill>
                  <a:srgbClr val="000000"/>
                </a:solidFill>
                <a:effectLst/>
                <a:latin typeface="TraditionalArabic"/>
              </a:rPr>
              <a:t>.</a:t>
            </a:r>
            <a:endParaRPr lang="ar-DZ" sz="2000" b="0" i="0" dirty="0">
              <a:solidFill>
                <a:srgbClr val="000000"/>
              </a:solidFill>
              <a:effectLst/>
              <a:latin typeface="TraditionalArabic"/>
            </a:endParaRPr>
          </a:p>
          <a:p>
            <a:pPr marL="0" indent="0" algn="just" rtl="1">
              <a:lnSpc>
                <a:spcPct val="150000"/>
              </a:lnSpc>
              <a:spcBef>
                <a:spcPts val="0"/>
              </a:spcBef>
              <a:buNone/>
            </a:pPr>
            <a:r>
              <a:rPr lang="ar-DZ" sz="2000" b="0" i="0" dirty="0">
                <a:solidFill>
                  <a:srgbClr val="000000"/>
                </a:solidFill>
                <a:effectLst/>
                <a:latin typeface="Wingdings-Regular"/>
              </a:rPr>
              <a:t></a:t>
            </a:r>
            <a:r>
              <a:rPr lang="ar-DZ" sz="2000" b="0" i="0" dirty="0">
                <a:solidFill>
                  <a:srgbClr val="000000"/>
                </a:solidFill>
                <a:effectLst/>
                <a:latin typeface="TraditionalArabic"/>
              </a:rPr>
              <a:t>إن دراسات الجدوى هي نموذج محاكاة للمشروع يتم تصوره قبل </a:t>
            </a:r>
            <a:r>
              <a:rPr lang="ar-DZ" sz="2000" b="0" i="0" dirty="0" smtClean="0">
                <a:solidFill>
                  <a:srgbClr val="000000"/>
                </a:solidFill>
                <a:effectLst/>
                <a:latin typeface="TraditionalArabic"/>
              </a:rPr>
              <a:t>البدء</a:t>
            </a:r>
            <a:r>
              <a:rPr lang="ar-SA" sz="2000" b="0" i="0" dirty="0" smtClean="0">
                <a:solidFill>
                  <a:srgbClr val="000000"/>
                </a:solidFill>
                <a:effectLst/>
                <a:latin typeface="TraditionalArabic"/>
              </a:rPr>
              <a:t>.</a:t>
            </a:r>
            <a:endParaRPr lang="fr-FR" sz="600" dirty="0"/>
          </a:p>
        </p:txBody>
      </p:sp>
    </p:spTree>
    <p:extLst>
      <p:ext uri="{BB962C8B-B14F-4D97-AF65-F5344CB8AC3E}">
        <p14:creationId xmlns:p14="http://schemas.microsoft.com/office/powerpoint/2010/main" val="1532054724"/>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3B235AB4-F858-EAEA-6386-6BB378AECCA2}"/>
              </a:ext>
            </a:extLst>
          </p:cNvPr>
          <p:cNvSpPr>
            <a:spLocks noGrp="1"/>
          </p:cNvSpPr>
          <p:nvPr>
            <p:ph type="title"/>
          </p:nvPr>
        </p:nvSpPr>
        <p:spPr>
          <a:xfrm>
            <a:off x="336884" y="2700867"/>
            <a:ext cx="9625263" cy="1826581"/>
          </a:xfrm>
        </p:spPr>
        <p:txBody>
          <a:bodyPr>
            <a:normAutofit fontScale="90000"/>
          </a:bodyPr>
          <a:lstStyle/>
          <a:p>
            <a:pPr algn="ctr"/>
            <a:r>
              <a:rPr lang="ar-DZ" sz="6000" b="1" dirty="0">
                <a:solidFill>
                  <a:schemeClr val="tx1"/>
                </a:solidFill>
              </a:rPr>
              <a:t>المبحث الثاني</a:t>
            </a:r>
            <a:br>
              <a:rPr lang="ar-DZ" sz="6000" b="1" dirty="0">
                <a:solidFill>
                  <a:schemeClr val="tx1"/>
                </a:solidFill>
              </a:rPr>
            </a:br>
            <a:r>
              <a:rPr lang="ar-DZ" sz="6000" b="1" dirty="0">
                <a:solidFill>
                  <a:schemeClr val="tx1"/>
                </a:solidFill>
              </a:rPr>
              <a:t>مراحل إعداد جدوى المشروع</a:t>
            </a:r>
            <a:endParaRPr lang="fr-FR" sz="6000" b="1" dirty="0">
              <a:solidFill>
                <a:schemeClr val="tx1"/>
              </a:solidFill>
            </a:endParaRPr>
          </a:p>
        </p:txBody>
      </p:sp>
    </p:spTree>
    <p:extLst>
      <p:ext uri="{BB962C8B-B14F-4D97-AF65-F5344CB8AC3E}">
        <p14:creationId xmlns:p14="http://schemas.microsoft.com/office/powerpoint/2010/main" val="2342462653"/>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2582A8-D062-462A-306A-4F5290E9BDE9}"/>
              </a:ext>
            </a:extLst>
          </p:cNvPr>
          <p:cNvSpPr>
            <a:spLocks noGrp="1"/>
          </p:cNvSpPr>
          <p:nvPr>
            <p:ph type="title"/>
          </p:nvPr>
        </p:nvSpPr>
        <p:spPr>
          <a:xfrm>
            <a:off x="1377377" y="121771"/>
            <a:ext cx="8596668" cy="625642"/>
          </a:xfrm>
        </p:spPr>
        <p:txBody>
          <a:bodyPr>
            <a:normAutofit fontScale="90000"/>
          </a:bodyPr>
          <a:lstStyle/>
          <a:p>
            <a:pPr algn="ctr"/>
            <a:r>
              <a:rPr lang="ar-DZ" dirty="0">
                <a:solidFill>
                  <a:schemeClr val="tx1"/>
                </a:solidFill>
              </a:rPr>
              <a:t>المطلب الأول: دراسة الجدوى الأولية</a:t>
            </a:r>
            <a:endParaRPr lang="fr-FR" dirty="0">
              <a:solidFill>
                <a:schemeClr val="tx1"/>
              </a:solidFill>
            </a:endParaRPr>
          </a:p>
        </p:txBody>
      </p:sp>
      <p:sp>
        <p:nvSpPr>
          <p:cNvPr id="3" name="Content Placeholder 2">
            <a:extLst>
              <a:ext uri="{FF2B5EF4-FFF2-40B4-BE49-F238E27FC236}">
                <a16:creationId xmlns:a16="http://schemas.microsoft.com/office/drawing/2014/main" xmlns="" id="{9F90173A-8660-1849-F40E-A41949480BF1}"/>
              </a:ext>
            </a:extLst>
          </p:cNvPr>
          <p:cNvSpPr>
            <a:spLocks noGrp="1"/>
          </p:cNvSpPr>
          <p:nvPr>
            <p:ph idx="1"/>
          </p:nvPr>
        </p:nvSpPr>
        <p:spPr>
          <a:xfrm>
            <a:off x="110836" y="831273"/>
            <a:ext cx="11451957" cy="5611092"/>
          </a:xfrm>
        </p:spPr>
        <p:txBody>
          <a:bodyPr>
            <a:normAutofit lnSpcReduction="10000"/>
          </a:bodyPr>
          <a:lstStyle/>
          <a:p>
            <a:pPr marL="0" indent="0" algn="just" rtl="1">
              <a:lnSpc>
                <a:spcPct val="150000"/>
              </a:lnSpc>
              <a:buNone/>
            </a:pPr>
            <a:r>
              <a:rPr lang="ar-DZ" sz="1600" b="0" i="0" dirty="0">
                <a:solidFill>
                  <a:srgbClr val="000000"/>
                </a:solidFill>
                <a:effectLst/>
                <a:latin typeface="Simplified Arabic" panose="02020603050405020304" pitchFamily="18" charset="-78"/>
                <a:cs typeface="Simplified Arabic" panose="02020603050405020304" pitchFamily="18" charset="-78"/>
              </a:rPr>
              <a:t>وهي عبارة عن دراسة أو تقرير أولي يمثل الخطوط العامة لكافة جوانب المشروع أو المشاريع المقترحة للاستثمار، والتي يمكن من خلالها التوصل إلى اتخاذ قرار إما بالتخلي عن المشروع أو الانتقال إلى دراسة أكثر تفصيلا.</a:t>
            </a:r>
            <a:r>
              <a:rPr lang="ar-DZ" sz="500" b="0" i="0" dirty="0">
                <a:solidFill>
                  <a:srgbClr val="000000"/>
                </a:solidFill>
                <a:effectLst/>
                <a:latin typeface="Simplified Arabic" panose="02020603050405020304" pitchFamily="18" charset="-78"/>
                <a:cs typeface="Simplified Arabic" panose="02020603050405020304" pitchFamily="18" charset="-78"/>
              </a:rPr>
              <a:t>1</a:t>
            </a:r>
          </a:p>
          <a:p>
            <a:pPr marL="0" indent="0" algn="just" rtl="1">
              <a:lnSpc>
                <a:spcPct val="150000"/>
              </a:lnSpc>
              <a:buNone/>
            </a:pPr>
            <a:r>
              <a:rPr lang="ar-DZ" sz="1600" b="0" i="0" dirty="0" smtClean="0">
                <a:solidFill>
                  <a:srgbClr val="000000"/>
                </a:solidFill>
                <a:effectLst/>
                <a:latin typeface="Simplified Arabic" panose="02020603050405020304" pitchFamily="18" charset="-78"/>
                <a:cs typeface="Simplified Arabic" panose="02020603050405020304" pitchFamily="18" charset="-78"/>
              </a:rPr>
              <a:t>كما </a:t>
            </a:r>
            <a:r>
              <a:rPr lang="ar-DZ" sz="1600" b="0" i="0" dirty="0">
                <a:solidFill>
                  <a:srgbClr val="000000"/>
                </a:solidFill>
                <a:effectLst/>
                <a:latin typeface="Simplified Arabic" panose="02020603050405020304" pitchFamily="18" charset="-78"/>
                <a:cs typeface="Simplified Arabic" panose="02020603050405020304" pitchFamily="18" charset="-78"/>
              </a:rPr>
              <a:t>أنها تمثل أيضا كدراسة استكشافية تسمح باتخاذ قرار الدخول من عدمه إلى دراسة جدوى تفصيلية </a:t>
            </a:r>
            <a:r>
              <a:rPr lang="ar-DZ" sz="1600" b="0" i="0" dirty="0" smtClean="0">
                <a:solidFill>
                  <a:srgbClr val="000000"/>
                </a:solidFill>
                <a:effectLst/>
                <a:latin typeface="Simplified Arabic" panose="02020603050405020304" pitchFamily="18" charset="-78"/>
                <a:cs typeface="Simplified Arabic" panose="02020603050405020304" pitchFamily="18" charset="-78"/>
              </a:rPr>
              <a:t>مكلفة</a:t>
            </a:r>
            <a:r>
              <a:rPr lang="ar-SA" sz="1600" b="0" i="0" dirty="0" smtClean="0">
                <a:solidFill>
                  <a:srgbClr val="000000"/>
                </a:solidFill>
                <a:effectLst/>
                <a:latin typeface="Simplified Arabic" panose="02020603050405020304" pitchFamily="18" charset="-78"/>
                <a:cs typeface="Simplified Arabic" panose="02020603050405020304" pitchFamily="18" charset="-78"/>
              </a:rPr>
              <a:t>.</a:t>
            </a:r>
            <a:endParaRPr lang="ar-DZ" sz="1600" b="0" i="0" dirty="0">
              <a:solidFill>
                <a:srgbClr val="000000"/>
              </a:solidFill>
              <a:effectLst/>
              <a:latin typeface="Simplified Arabic" panose="02020603050405020304" pitchFamily="18" charset="-78"/>
              <a:cs typeface="Simplified Arabic" panose="02020603050405020304" pitchFamily="18" charset="-78"/>
            </a:endParaRPr>
          </a:p>
          <a:p>
            <a:pPr marL="0" indent="0" algn="just" rtl="1">
              <a:lnSpc>
                <a:spcPct val="150000"/>
              </a:lnSpc>
              <a:buNone/>
            </a:pPr>
            <a:r>
              <a:rPr lang="ar-DZ" sz="1600" b="0" i="0" dirty="0">
                <a:solidFill>
                  <a:srgbClr val="000000"/>
                </a:solidFill>
                <a:effectLst/>
                <a:latin typeface="Simplified Arabic" panose="02020603050405020304" pitchFamily="18" charset="-78"/>
                <a:cs typeface="Simplified Arabic" panose="02020603050405020304" pitchFamily="18" charset="-78"/>
              </a:rPr>
              <a:t>وفي هذا الإطار تقدم دراسة الجدوى المبدئية انطباعا للمستثمر عن إمكانية واحتمال النجاح أو الفشل المبدئي للمشروع قبل الخوض في تفاصيله، وتشمل على عدد من الجوانب التي يتم جمع المعلومات عنها وتحليلها ونذكر أهمها:</a:t>
            </a:r>
            <a:r>
              <a:rPr lang="ar-DZ" sz="500" b="0" i="0" dirty="0">
                <a:solidFill>
                  <a:srgbClr val="000000"/>
                </a:solidFill>
                <a:effectLst/>
                <a:latin typeface="Simplified Arabic" panose="02020603050405020304" pitchFamily="18" charset="-78"/>
                <a:cs typeface="Simplified Arabic" panose="02020603050405020304" pitchFamily="18" charset="-78"/>
              </a:rPr>
              <a:t>2</a:t>
            </a:r>
          </a:p>
          <a:p>
            <a:pPr marL="0" indent="0" algn="just" rtl="1">
              <a:lnSpc>
                <a:spcPct val="150000"/>
              </a:lnSpc>
              <a:buNone/>
            </a:pPr>
            <a:r>
              <a:rPr lang="ar-DZ" sz="1400" b="0" i="0" dirty="0">
                <a:solidFill>
                  <a:srgbClr val="000000"/>
                </a:solidFill>
                <a:effectLst/>
                <a:latin typeface="Wingdings-Regular"/>
              </a:rPr>
              <a:t> </a:t>
            </a:r>
            <a:r>
              <a:rPr lang="ar-DZ" sz="1600" b="0" i="0" dirty="0">
                <a:solidFill>
                  <a:srgbClr val="000000"/>
                </a:solidFill>
                <a:effectLst/>
                <a:latin typeface="Simplified Arabic" panose="02020603050405020304" pitchFamily="18" charset="-78"/>
                <a:cs typeface="Simplified Arabic" panose="02020603050405020304" pitchFamily="18" charset="-78"/>
              </a:rPr>
              <a:t>البحث عن </a:t>
            </a:r>
            <a:r>
              <a:rPr lang="ar-DZ" sz="1600" b="0" i="0" dirty="0" smtClean="0">
                <a:solidFill>
                  <a:srgbClr val="000000"/>
                </a:solidFill>
                <a:effectLst/>
                <a:latin typeface="Simplified Arabic" panose="02020603050405020304" pitchFamily="18" charset="-78"/>
                <a:cs typeface="Simplified Arabic" panose="02020603050405020304" pitchFamily="18" charset="-78"/>
              </a:rPr>
              <a:t>الموانع </a:t>
            </a:r>
            <a:r>
              <a:rPr lang="ar-DZ" sz="1600" b="0" i="0" dirty="0">
                <a:solidFill>
                  <a:srgbClr val="000000"/>
                </a:solidFill>
                <a:effectLst/>
                <a:latin typeface="Simplified Arabic" panose="02020603050405020304" pitchFamily="18" charset="-78"/>
                <a:cs typeface="Simplified Arabic" panose="02020603050405020304" pitchFamily="18" charset="-78"/>
              </a:rPr>
              <a:t>التي تعيق تنفيذ الفكرة </a:t>
            </a:r>
            <a:r>
              <a:rPr lang="ar-DZ" sz="1600" b="0" i="0" dirty="0" smtClean="0">
                <a:solidFill>
                  <a:srgbClr val="000000"/>
                </a:solidFill>
                <a:effectLst/>
                <a:latin typeface="Simplified Arabic" panose="02020603050405020304" pitchFamily="18" charset="-78"/>
                <a:cs typeface="Simplified Arabic" panose="02020603050405020304" pitchFamily="18" charset="-78"/>
              </a:rPr>
              <a:t>الاستثمارية، </a:t>
            </a:r>
            <a:r>
              <a:rPr lang="ar-DZ" sz="1600" b="0" i="0" dirty="0">
                <a:solidFill>
                  <a:srgbClr val="000000"/>
                </a:solidFill>
                <a:effectLst/>
                <a:latin typeface="Simplified Arabic" panose="02020603050405020304" pitchFamily="18" charset="-78"/>
                <a:cs typeface="Simplified Arabic" panose="02020603050405020304" pitchFamily="18" charset="-78"/>
              </a:rPr>
              <a:t>كإقامة مشروع مخالف لقانون حماية البيئة.</a:t>
            </a:r>
          </a:p>
          <a:p>
            <a:pPr marL="0" indent="0" algn="just" rtl="1">
              <a:lnSpc>
                <a:spcPct val="150000"/>
              </a:lnSpc>
              <a:buNone/>
            </a:pPr>
            <a:r>
              <a:rPr lang="ar-DZ" b="0" i="0" dirty="0" smtClean="0">
                <a:solidFill>
                  <a:srgbClr val="000000"/>
                </a:solidFill>
                <a:effectLst/>
                <a:latin typeface="Wingdings-Regular"/>
              </a:rPr>
              <a:t> </a:t>
            </a:r>
            <a:r>
              <a:rPr lang="ar-DZ" b="0" i="0" dirty="0">
                <a:solidFill>
                  <a:srgbClr val="000000"/>
                </a:solidFill>
                <a:effectLst/>
                <a:latin typeface="Simplified Arabic" panose="02020603050405020304" pitchFamily="18" charset="-78"/>
                <a:cs typeface="Simplified Arabic" panose="02020603050405020304" pitchFamily="18" charset="-78"/>
              </a:rPr>
              <a:t>مدى الحاجة إلى منتجات المشروع، وهذا يتطلب وصف السوق بمعنى تقدير اتجاه الطلب على تلك المنتجات والأسعار السائدة وأذواق المستهلكين...الخ.</a:t>
            </a:r>
          </a:p>
          <a:p>
            <a:pPr marL="0" indent="0" algn="just" rtl="1">
              <a:lnSpc>
                <a:spcPct val="150000"/>
              </a:lnSpc>
              <a:buNone/>
            </a:pPr>
            <a:r>
              <a:rPr lang="ar-DZ" dirty="0" smtClean="0">
                <a:solidFill>
                  <a:srgbClr val="000000"/>
                </a:solidFill>
                <a:latin typeface="Wingdings-Regular"/>
              </a:rPr>
              <a:t></a:t>
            </a:r>
            <a:r>
              <a:rPr lang="ar-SA" b="0" i="0" dirty="0" smtClean="0">
                <a:solidFill>
                  <a:srgbClr val="000000"/>
                </a:solidFill>
                <a:effectLst/>
                <a:latin typeface="Wingdings-Regular"/>
              </a:rPr>
              <a:t> </a:t>
            </a:r>
            <a:r>
              <a:rPr lang="ar-SA" b="0" i="0" dirty="0" smtClean="0">
                <a:solidFill>
                  <a:srgbClr val="000000"/>
                </a:solidFill>
                <a:effectLst/>
                <a:latin typeface="Arial" pitchFamily="34" charset="0"/>
                <a:cs typeface="Arial" pitchFamily="34" charset="0"/>
              </a:rPr>
              <a:t>تحديد  احتياجات المشروع من عمال ومواد أولية.</a:t>
            </a:r>
          </a:p>
          <a:p>
            <a:pPr marL="0" indent="0" algn="just" rtl="1">
              <a:lnSpc>
                <a:spcPct val="150000"/>
              </a:lnSpc>
              <a:buNone/>
            </a:pPr>
            <a:r>
              <a:rPr lang="ar-DZ" b="0" i="0" dirty="0" smtClean="0">
                <a:solidFill>
                  <a:srgbClr val="000000"/>
                </a:solidFill>
                <a:effectLst/>
                <a:latin typeface="Wingdings-Regular"/>
              </a:rPr>
              <a:t> </a:t>
            </a:r>
            <a:r>
              <a:rPr lang="ar-DZ" b="0" i="0" dirty="0">
                <a:solidFill>
                  <a:srgbClr val="000000"/>
                </a:solidFill>
                <a:effectLst/>
                <a:latin typeface="Simplified Arabic" panose="02020603050405020304" pitchFamily="18" charset="-78"/>
                <a:cs typeface="Simplified Arabic" panose="02020603050405020304" pitchFamily="18" charset="-78"/>
              </a:rPr>
              <a:t>تقدير حجم الاستثمار </a:t>
            </a:r>
            <a:r>
              <a:rPr lang="ar-DZ" b="0" i="0" dirty="0" smtClean="0">
                <a:solidFill>
                  <a:srgbClr val="000000"/>
                </a:solidFill>
                <a:effectLst/>
                <a:latin typeface="Simplified Arabic" panose="02020603050405020304" pitchFamily="18" charset="-78"/>
                <a:cs typeface="Simplified Arabic" panose="02020603050405020304" pitchFamily="18" charset="-78"/>
              </a:rPr>
              <a:t>المطلوب.</a:t>
            </a:r>
            <a:endParaRPr lang="ar-DZ" b="0" i="0" dirty="0">
              <a:solidFill>
                <a:srgbClr val="000000"/>
              </a:solidFill>
              <a:effectLst/>
              <a:latin typeface="Simplified Arabic" panose="02020603050405020304" pitchFamily="18" charset="-78"/>
              <a:cs typeface="Simplified Arabic" panose="02020603050405020304" pitchFamily="18" charset="-78"/>
            </a:endParaRPr>
          </a:p>
          <a:p>
            <a:pPr marL="0" indent="0" algn="just" rtl="1">
              <a:lnSpc>
                <a:spcPct val="150000"/>
              </a:lnSpc>
              <a:buNone/>
            </a:pPr>
            <a:r>
              <a:rPr lang="ar-DZ" b="0" i="0" dirty="0">
                <a:solidFill>
                  <a:srgbClr val="000000"/>
                </a:solidFill>
                <a:effectLst/>
                <a:latin typeface="Wingdings-Regular"/>
              </a:rPr>
              <a:t> </a:t>
            </a:r>
            <a:r>
              <a:rPr lang="ar-DZ" b="0" i="0" dirty="0">
                <a:solidFill>
                  <a:srgbClr val="000000"/>
                </a:solidFill>
                <a:effectLst/>
                <a:latin typeface="Simplified Arabic" panose="02020603050405020304" pitchFamily="18" charset="-78"/>
                <a:cs typeface="Simplified Arabic" panose="02020603050405020304" pitchFamily="18" charset="-78"/>
              </a:rPr>
              <a:t>تقدير الأرباح الصافية المتوقعة من المشروع.</a:t>
            </a:r>
          </a:p>
          <a:p>
            <a:pPr marL="0" indent="0" algn="just" rtl="1">
              <a:lnSpc>
                <a:spcPct val="150000"/>
              </a:lnSpc>
              <a:buNone/>
            </a:pPr>
            <a:r>
              <a:rPr lang="ar-DZ" b="0" i="0" dirty="0">
                <a:solidFill>
                  <a:srgbClr val="000000"/>
                </a:solidFill>
                <a:effectLst/>
                <a:latin typeface="Wingdings-Regular"/>
              </a:rPr>
              <a:t> </a:t>
            </a:r>
            <a:r>
              <a:rPr lang="ar-DZ" b="0" i="0" dirty="0">
                <a:solidFill>
                  <a:srgbClr val="000000"/>
                </a:solidFill>
                <a:effectLst/>
                <a:latin typeface="Simplified Arabic" panose="02020603050405020304" pitchFamily="18" charset="-78"/>
                <a:cs typeface="Simplified Arabic" panose="02020603050405020304" pitchFamily="18" charset="-78"/>
              </a:rPr>
              <a:t>أهم المشاكل التي يمكن أن </a:t>
            </a:r>
            <a:r>
              <a:rPr lang="ar-DZ" b="0" i="0" dirty="0" err="1">
                <a:solidFill>
                  <a:srgbClr val="000000"/>
                </a:solidFill>
                <a:effectLst/>
                <a:latin typeface="Simplified Arabic" panose="02020603050405020304" pitchFamily="18" charset="-78"/>
                <a:cs typeface="Simplified Arabic" panose="02020603050405020304" pitchFamily="18" charset="-78"/>
              </a:rPr>
              <a:t>يواجهها</a:t>
            </a:r>
            <a:r>
              <a:rPr lang="ar-DZ" b="0" i="0" dirty="0">
                <a:solidFill>
                  <a:srgbClr val="000000"/>
                </a:solidFill>
                <a:effectLst/>
                <a:latin typeface="Simplified Arabic" panose="02020603050405020304" pitchFamily="18" charset="-78"/>
                <a:cs typeface="Simplified Arabic" panose="02020603050405020304" pitchFamily="18" charset="-78"/>
              </a:rPr>
              <a:t> المشروع وأنواع </a:t>
            </a:r>
            <a:r>
              <a:rPr lang="ar-DZ" b="0" i="0" dirty="0" smtClean="0">
                <a:solidFill>
                  <a:srgbClr val="000000"/>
                </a:solidFill>
                <a:effectLst/>
                <a:latin typeface="Simplified Arabic" panose="02020603050405020304" pitchFamily="18" charset="-78"/>
                <a:cs typeface="Simplified Arabic" panose="02020603050405020304" pitchFamily="18" charset="-78"/>
              </a:rPr>
              <a:t>المخاطر، </a:t>
            </a:r>
            <a:r>
              <a:rPr lang="ar-DZ" b="0" i="0" dirty="0">
                <a:solidFill>
                  <a:srgbClr val="000000"/>
                </a:solidFill>
                <a:effectLst/>
                <a:latin typeface="Simplified Arabic" panose="02020603050405020304" pitchFamily="18" charset="-78"/>
                <a:cs typeface="Simplified Arabic" panose="02020603050405020304" pitchFamily="18" charset="-78"/>
              </a:rPr>
              <a:t>والحلول المقترحة.</a:t>
            </a:r>
          </a:p>
          <a:p>
            <a:pPr marL="0" indent="0" algn="just" rtl="1">
              <a:lnSpc>
                <a:spcPct val="150000"/>
              </a:lnSpc>
              <a:buNone/>
            </a:pPr>
            <a:r>
              <a:rPr lang="ar-DZ" b="0" i="0" dirty="0">
                <a:solidFill>
                  <a:srgbClr val="000000"/>
                </a:solidFill>
                <a:effectLst/>
                <a:latin typeface="Wingdings-Regular"/>
              </a:rPr>
              <a:t> </a:t>
            </a:r>
            <a:r>
              <a:rPr lang="ar-DZ" b="0" i="0" dirty="0">
                <a:solidFill>
                  <a:srgbClr val="000000"/>
                </a:solidFill>
                <a:effectLst/>
                <a:latin typeface="Simplified Arabic" panose="02020603050405020304" pitchFamily="18" charset="-78"/>
                <a:cs typeface="Simplified Arabic" panose="02020603050405020304" pitchFamily="18" charset="-78"/>
              </a:rPr>
              <a:t>تقدير تكاليف الدراسة التفصيلية للمشروع</a:t>
            </a:r>
            <a:r>
              <a:rPr lang="ar-DZ" dirty="0">
                <a:latin typeface="Simplified Arabic" panose="02020603050405020304" pitchFamily="18" charset="-78"/>
                <a:cs typeface="Simplified Arabic" panose="02020603050405020304" pitchFamily="18" charset="-78"/>
              </a:rPr>
              <a:t> </a:t>
            </a:r>
            <a:r>
              <a:rPr lang="ar-SA" dirty="0" smtClean="0">
                <a:latin typeface="Simplified Arabic" panose="02020603050405020304" pitchFamily="18" charset="-78"/>
                <a:cs typeface="Simplified Arabic" panose="02020603050405020304" pitchFamily="18" charset="-78"/>
              </a:rPr>
              <a:t>.</a:t>
            </a:r>
            <a:endParaRPr lang="ar-DZ" sz="11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20348676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182</TotalTime>
  <Words>1226</Words>
  <Application>Microsoft Office PowerPoint</Application>
  <PresentationFormat>Personnalisé</PresentationFormat>
  <Paragraphs>88</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Facet</vt:lpstr>
      <vt:lpstr>Présentation PowerPoint</vt:lpstr>
      <vt:lpstr>خطة البحث</vt:lpstr>
      <vt:lpstr>مقدمة </vt:lpstr>
      <vt:lpstr>المبحث الأول ماهية جدوى المشروع </vt:lpstr>
      <vt:lpstr>المطلب الأول: تعريف جدوى المشروع </vt:lpstr>
      <vt:lpstr>المطلب الثاني: أهمية جدوى المشروع</vt:lpstr>
      <vt:lpstr>المطلب الثالث: خصائص جدوى المشروع </vt:lpstr>
      <vt:lpstr>المبحث الثاني مراحل إعداد جدوى المشروع</vt:lpstr>
      <vt:lpstr>المطلب الأول: دراسة الجدوى الأولية</vt:lpstr>
      <vt:lpstr>المطلب الثاني: دراسة جدوى تفصيلية </vt:lpstr>
      <vt:lpstr>خاتمة </vt:lpstr>
      <vt:lpstr>قائمة المراجع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خطة البحث</dc:title>
  <dc:creator>213656554730</dc:creator>
  <cp:lastModifiedBy>infomed</cp:lastModifiedBy>
  <cp:revision>15</cp:revision>
  <dcterms:created xsi:type="dcterms:W3CDTF">2022-10-19T09:11:13Z</dcterms:created>
  <dcterms:modified xsi:type="dcterms:W3CDTF">2022-10-21T17:15:01Z</dcterms:modified>
</cp:coreProperties>
</file>