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Lst>
  <p:sldIdLst>
    <p:sldId id="320" r:id="rId3"/>
    <p:sldId id="370" r:id="rId4"/>
    <p:sldId id="414" r:id="rId5"/>
    <p:sldId id="444" r:id="rId6"/>
    <p:sldId id="459" r:id="rId7"/>
    <p:sldId id="415" r:id="rId8"/>
    <p:sldId id="416" r:id="rId9"/>
    <p:sldId id="417" r:id="rId10"/>
    <p:sldId id="418" r:id="rId11"/>
    <p:sldId id="463" r:id="rId12"/>
    <p:sldId id="419" r:id="rId13"/>
    <p:sldId id="420" r:id="rId14"/>
    <p:sldId id="421" r:id="rId15"/>
    <p:sldId id="460" r:id="rId16"/>
    <p:sldId id="461" r:id="rId17"/>
    <p:sldId id="422" r:id="rId18"/>
    <p:sldId id="462" r:id="rId19"/>
    <p:sldId id="423" r:id="rId20"/>
    <p:sldId id="457" r:id="rId21"/>
    <p:sldId id="458" r:id="rId22"/>
    <p:sldId id="424" r:id="rId23"/>
    <p:sldId id="464" r:id="rId24"/>
    <p:sldId id="465" r:id="rId25"/>
    <p:sldId id="466" r:id="rId26"/>
    <p:sldId id="467" r:id="rId27"/>
    <p:sldId id="468" r:id="rId28"/>
    <p:sldId id="469" r:id="rId29"/>
    <p:sldId id="470" r:id="rId30"/>
    <p:sldId id="471" r:id="rId31"/>
    <p:sldId id="472" r:id="rId32"/>
    <p:sldId id="473" r:id="rId33"/>
    <p:sldId id="474" r:id="rId34"/>
    <p:sldId id="475" r:id="rId35"/>
    <p:sldId id="476" r:id="rId36"/>
    <p:sldId id="477" r:id="rId37"/>
    <p:sldId id="478" r:id="rId38"/>
    <p:sldId id="330" r:id="rId39"/>
  </p:sldIdLst>
  <p:sldSz cx="9144000" cy="6858000" type="screen4x3"/>
  <p:notesSz cx="6858000" cy="9144000"/>
  <p:defaultTextStyle>
    <a:defPPr>
      <a:defRPr lang="en-US"/>
    </a:defPPr>
    <a:lvl1pPr algn="r"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r"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r"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r"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r"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FFFAE1"/>
    <a:srgbClr val="CC0000"/>
    <a:srgbClr val="FFF9DD"/>
    <a:srgbClr val="FFF4C5"/>
    <a:srgbClr val="FFED9F"/>
    <a:srgbClr val="0099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47" autoAdjust="0"/>
  </p:normalViewPr>
  <p:slideViewPr>
    <p:cSldViewPr>
      <p:cViewPr varScale="1">
        <p:scale>
          <a:sx n="68" d="100"/>
          <a:sy n="68" d="100"/>
        </p:scale>
        <p:origin x="1440" y="42"/>
      </p:cViewPr>
      <p:guideLst>
        <p:guide orient="horz" pos="10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02" name="Group 2">
            <a:extLst>
              <a:ext uri="{FF2B5EF4-FFF2-40B4-BE49-F238E27FC236}">
                <a16:creationId xmlns:a16="http://schemas.microsoft.com/office/drawing/2014/main" id="{7C9F82D6-B846-4E26-9733-62D0B238B564}"/>
              </a:ext>
            </a:extLst>
          </p:cNvPr>
          <p:cNvGrpSpPr>
            <a:grpSpLocks/>
          </p:cNvGrpSpPr>
          <p:nvPr/>
        </p:nvGrpSpPr>
        <p:grpSpPr bwMode="auto">
          <a:xfrm>
            <a:off x="0" y="2438400"/>
            <a:ext cx="9009063" cy="1052513"/>
            <a:chOff x="0" y="1536"/>
            <a:chExt cx="5675" cy="663"/>
          </a:xfrm>
        </p:grpSpPr>
        <p:grpSp>
          <p:nvGrpSpPr>
            <p:cNvPr id="153603" name="Group 3">
              <a:extLst>
                <a:ext uri="{FF2B5EF4-FFF2-40B4-BE49-F238E27FC236}">
                  <a16:creationId xmlns:a16="http://schemas.microsoft.com/office/drawing/2014/main" id="{D66B72DE-38CD-42F2-99CD-A7A9E7B5AEE0}"/>
                </a:ext>
              </a:extLst>
            </p:cNvPr>
            <p:cNvGrpSpPr>
              <a:grpSpLocks/>
            </p:cNvGrpSpPr>
            <p:nvPr/>
          </p:nvGrpSpPr>
          <p:grpSpPr bwMode="auto">
            <a:xfrm>
              <a:off x="183" y="1604"/>
              <a:ext cx="448" cy="299"/>
              <a:chOff x="720" y="336"/>
              <a:chExt cx="624" cy="432"/>
            </a:xfrm>
          </p:grpSpPr>
          <p:sp>
            <p:nvSpPr>
              <p:cNvPr id="153604" name="Rectangle 4">
                <a:extLst>
                  <a:ext uri="{FF2B5EF4-FFF2-40B4-BE49-F238E27FC236}">
                    <a16:creationId xmlns:a16="http://schemas.microsoft.com/office/drawing/2014/main" id="{60860D09-D88E-4450-8F2E-BAB77A19B998}"/>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605" name="Rectangle 5">
                <a:extLst>
                  <a:ext uri="{FF2B5EF4-FFF2-40B4-BE49-F238E27FC236}">
                    <a16:creationId xmlns:a16="http://schemas.microsoft.com/office/drawing/2014/main" id="{DC37A9EA-0646-47CF-A90E-A17C865B3BEA}"/>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53606" name="Group 6">
              <a:extLst>
                <a:ext uri="{FF2B5EF4-FFF2-40B4-BE49-F238E27FC236}">
                  <a16:creationId xmlns:a16="http://schemas.microsoft.com/office/drawing/2014/main" id="{C7EEC129-E265-4730-BC00-504B887FEE60}"/>
                </a:ext>
              </a:extLst>
            </p:cNvPr>
            <p:cNvGrpSpPr>
              <a:grpSpLocks/>
            </p:cNvGrpSpPr>
            <p:nvPr/>
          </p:nvGrpSpPr>
          <p:grpSpPr bwMode="auto">
            <a:xfrm>
              <a:off x="261" y="1870"/>
              <a:ext cx="465" cy="299"/>
              <a:chOff x="912" y="2640"/>
              <a:chExt cx="672" cy="432"/>
            </a:xfrm>
          </p:grpSpPr>
          <p:sp>
            <p:nvSpPr>
              <p:cNvPr id="153607" name="Rectangle 7">
                <a:extLst>
                  <a:ext uri="{FF2B5EF4-FFF2-40B4-BE49-F238E27FC236}">
                    <a16:creationId xmlns:a16="http://schemas.microsoft.com/office/drawing/2014/main" id="{B7E55974-ECA5-469C-9AE9-DB6BEBD3E98C}"/>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608" name="Rectangle 8">
                <a:extLst>
                  <a:ext uri="{FF2B5EF4-FFF2-40B4-BE49-F238E27FC236}">
                    <a16:creationId xmlns:a16="http://schemas.microsoft.com/office/drawing/2014/main" id="{055240EE-E28D-4553-B833-21EEA364348B}"/>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53609" name="Rectangle 9">
              <a:extLst>
                <a:ext uri="{FF2B5EF4-FFF2-40B4-BE49-F238E27FC236}">
                  <a16:creationId xmlns:a16="http://schemas.microsoft.com/office/drawing/2014/main" id="{D5D7A0A9-A5E0-42A7-8269-14F1A4039599}"/>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610" name="Rectangle 10">
              <a:extLst>
                <a:ext uri="{FF2B5EF4-FFF2-40B4-BE49-F238E27FC236}">
                  <a16:creationId xmlns:a16="http://schemas.microsoft.com/office/drawing/2014/main" id="{D2A832CD-56BF-4AF3-B8C7-DD95E3030C34}"/>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611" name="Rectangle 11">
              <a:extLst>
                <a:ext uri="{FF2B5EF4-FFF2-40B4-BE49-F238E27FC236}">
                  <a16:creationId xmlns:a16="http://schemas.microsoft.com/office/drawing/2014/main" id="{77EBC080-217A-4197-A7A7-7BAF50B9A14A}"/>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53612" name="Rectangle 12">
            <a:extLst>
              <a:ext uri="{FF2B5EF4-FFF2-40B4-BE49-F238E27FC236}">
                <a16:creationId xmlns:a16="http://schemas.microsoft.com/office/drawing/2014/main" id="{6EC28BC1-DFE7-4FFD-A82B-70F858E6EE97}"/>
              </a:ext>
            </a:extLst>
          </p:cNvPr>
          <p:cNvSpPr>
            <a:spLocks noGrp="1" noChangeArrowheads="1"/>
          </p:cNvSpPr>
          <p:nvPr>
            <p:ph type="ctrTitle"/>
          </p:nvPr>
        </p:nvSpPr>
        <p:spPr>
          <a:xfrm>
            <a:off x="990600" y="1828800"/>
            <a:ext cx="7772400" cy="1143000"/>
          </a:xfrm>
        </p:spPr>
        <p:txBody>
          <a:bodyPr/>
          <a:lstStyle>
            <a:lvl1pPr>
              <a:defRPr/>
            </a:lvl1pPr>
          </a:lstStyle>
          <a:p>
            <a:pPr lvl="0"/>
            <a:r>
              <a:rPr lang="fr-FR" altLang="fr-FR" noProof="0"/>
              <a:t>Cliquez pour modifier le style du titre du masque</a:t>
            </a:r>
          </a:p>
        </p:txBody>
      </p:sp>
      <p:sp>
        <p:nvSpPr>
          <p:cNvPr id="153613" name="Rectangle 13">
            <a:extLst>
              <a:ext uri="{FF2B5EF4-FFF2-40B4-BE49-F238E27FC236}">
                <a16:creationId xmlns:a16="http://schemas.microsoft.com/office/drawing/2014/main" id="{3468F673-EC93-4884-A1CF-60BECBFD57F3}"/>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fr-FR" altLang="fr-FR" noProof="0"/>
              <a:t>Cliquez pour modifier le style des sous-titres du masque</a:t>
            </a:r>
          </a:p>
        </p:txBody>
      </p:sp>
      <p:sp>
        <p:nvSpPr>
          <p:cNvPr id="153614" name="Rectangle 14">
            <a:extLst>
              <a:ext uri="{FF2B5EF4-FFF2-40B4-BE49-F238E27FC236}">
                <a16:creationId xmlns:a16="http://schemas.microsoft.com/office/drawing/2014/main" id="{4B24DE41-2CB8-4019-A734-E12EAB8C5A84}"/>
              </a:ext>
            </a:extLst>
          </p:cNvPr>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fr-FR" altLang="fr-FR"/>
          </a:p>
        </p:txBody>
      </p:sp>
      <p:sp>
        <p:nvSpPr>
          <p:cNvPr id="153615" name="Rectangle 15">
            <a:extLst>
              <a:ext uri="{FF2B5EF4-FFF2-40B4-BE49-F238E27FC236}">
                <a16:creationId xmlns:a16="http://schemas.microsoft.com/office/drawing/2014/main" id="{E04D6A24-E484-47B9-8E97-E01BB0104196}"/>
              </a:ext>
            </a:extLst>
          </p:cNvPr>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fr-FR" altLang="fr-FR"/>
          </a:p>
        </p:txBody>
      </p:sp>
      <p:sp>
        <p:nvSpPr>
          <p:cNvPr id="153616" name="Rectangle 16">
            <a:extLst>
              <a:ext uri="{FF2B5EF4-FFF2-40B4-BE49-F238E27FC236}">
                <a16:creationId xmlns:a16="http://schemas.microsoft.com/office/drawing/2014/main" id="{CBF7D390-FF24-48B7-A9D2-9AD11701E4CD}"/>
              </a:ext>
            </a:extLst>
          </p:cNvPr>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C3790F5F-2371-4BD0-937B-D1339D5A5D10}" type="slidenum">
              <a:rPr lang="fr-FR" altLang="fr-FR"/>
              <a:pPr/>
              <a:t>‹#›</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D52A-C329-4AAF-ADF9-378711B91D98}"/>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40DD69AE-8A5C-4F0F-9764-CCE66121FA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710C8CFD-6EED-486F-83B2-8C078CA45A2E}"/>
              </a:ext>
            </a:extLst>
          </p:cNvPr>
          <p:cNvSpPr>
            <a:spLocks noGrp="1"/>
          </p:cNvSpPr>
          <p:nvPr>
            <p:ph type="dt" sz="half" idx="10"/>
          </p:nvPr>
        </p:nvSpPr>
        <p:spPr/>
        <p:txBody>
          <a:bodyPr/>
          <a:lstStyle>
            <a:lvl1pPr>
              <a:defRPr/>
            </a:lvl1pPr>
          </a:lstStyle>
          <a:p>
            <a:endParaRPr lang="fr-FR" altLang="fr-FR"/>
          </a:p>
        </p:txBody>
      </p:sp>
      <p:sp>
        <p:nvSpPr>
          <p:cNvPr id="5" name="Footer Placeholder 4">
            <a:extLst>
              <a:ext uri="{FF2B5EF4-FFF2-40B4-BE49-F238E27FC236}">
                <a16:creationId xmlns:a16="http://schemas.microsoft.com/office/drawing/2014/main" id="{248E3EC4-59DA-4D97-8AD2-9EDC70F5B7D8}"/>
              </a:ext>
            </a:extLst>
          </p:cNvPr>
          <p:cNvSpPr>
            <a:spLocks noGrp="1"/>
          </p:cNvSpPr>
          <p:nvPr>
            <p:ph type="ftr" sz="quarter" idx="11"/>
          </p:nvPr>
        </p:nvSpPr>
        <p:spPr/>
        <p:txBody>
          <a:bodyPr/>
          <a:lstStyle>
            <a:lvl1pPr>
              <a:defRPr/>
            </a:lvl1pPr>
          </a:lstStyle>
          <a:p>
            <a:endParaRPr lang="fr-FR" altLang="fr-FR"/>
          </a:p>
        </p:txBody>
      </p:sp>
      <p:sp>
        <p:nvSpPr>
          <p:cNvPr id="6" name="Slide Number Placeholder 5">
            <a:extLst>
              <a:ext uri="{FF2B5EF4-FFF2-40B4-BE49-F238E27FC236}">
                <a16:creationId xmlns:a16="http://schemas.microsoft.com/office/drawing/2014/main" id="{D7B7BDD8-E3CE-4EA4-9850-7FBA6472B8FD}"/>
              </a:ext>
            </a:extLst>
          </p:cNvPr>
          <p:cNvSpPr>
            <a:spLocks noGrp="1"/>
          </p:cNvSpPr>
          <p:nvPr>
            <p:ph type="sldNum" sz="quarter" idx="12"/>
          </p:nvPr>
        </p:nvSpPr>
        <p:spPr/>
        <p:txBody>
          <a:bodyPr/>
          <a:lstStyle>
            <a:lvl1pPr>
              <a:defRPr/>
            </a:lvl1pPr>
          </a:lstStyle>
          <a:p>
            <a:fld id="{AACDFD14-A4CE-49A3-A654-CFDAD0F76F5B}" type="slidenum">
              <a:rPr lang="fr-FR" altLang="fr-FR"/>
              <a:pPr/>
              <a:t>‹#›</a:t>
            </a:fld>
            <a:endParaRPr lang="fr-FR" altLang="fr-FR"/>
          </a:p>
        </p:txBody>
      </p:sp>
    </p:spTree>
    <p:extLst>
      <p:ext uri="{BB962C8B-B14F-4D97-AF65-F5344CB8AC3E}">
        <p14:creationId xmlns:p14="http://schemas.microsoft.com/office/powerpoint/2010/main" val="235223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2CAA6-9428-44BA-8807-A4634341F30F}"/>
              </a:ext>
            </a:extLst>
          </p:cNvPr>
          <p:cNvSpPr>
            <a:spLocks noGrp="1"/>
          </p:cNvSpPr>
          <p:nvPr>
            <p:ph type="title" orient="vert"/>
          </p:nvPr>
        </p:nvSpPr>
        <p:spPr>
          <a:xfrm>
            <a:off x="7004050" y="617538"/>
            <a:ext cx="1951038" cy="5514975"/>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4E9D990C-EC90-4407-B698-D7256A69F481}"/>
              </a:ext>
            </a:extLst>
          </p:cNvPr>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5A64129-D029-4C4B-854A-380622A1FDC5}"/>
              </a:ext>
            </a:extLst>
          </p:cNvPr>
          <p:cNvSpPr>
            <a:spLocks noGrp="1"/>
          </p:cNvSpPr>
          <p:nvPr>
            <p:ph type="dt" sz="half" idx="10"/>
          </p:nvPr>
        </p:nvSpPr>
        <p:spPr/>
        <p:txBody>
          <a:bodyPr/>
          <a:lstStyle>
            <a:lvl1pPr>
              <a:defRPr/>
            </a:lvl1pPr>
          </a:lstStyle>
          <a:p>
            <a:endParaRPr lang="fr-FR" altLang="fr-FR"/>
          </a:p>
        </p:txBody>
      </p:sp>
      <p:sp>
        <p:nvSpPr>
          <p:cNvPr id="5" name="Footer Placeholder 4">
            <a:extLst>
              <a:ext uri="{FF2B5EF4-FFF2-40B4-BE49-F238E27FC236}">
                <a16:creationId xmlns:a16="http://schemas.microsoft.com/office/drawing/2014/main" id="{8F6EA5EA-FA34-44CA-BB51-705ADA328845}"/>
              </a:ext>
            </a:extLst>
          </p:cNvPr>
          <p:cNvSpPr>
            <a:spLocks noGrp="1"/>
          </p:cNvSpPr>
          <p:nvPr>
            <p:ph type="ftr" sz="quarter" idx="11"/>
          </p:nvPr>
        </p:nvSpPr>
        <p:spPr/>
        <p:txBody>
          <a:bodyPr/>
          <a:lstStyle>
            <a:lvl1pPr>
              <a:defRPr/>
            </a:lvl1pPr>
          </a:lstStyle>
          <a:p>
            <a:endParaRPr lang="fr-FR" altLang="fr-FR"/>
          </a:p>
        </p:txBody>
      </p:sp>
      <p:sp>
        <p:nvSpPr>
          <p:cNvPr id="6" name="Slide Number Placeholder 5">
            <a:extLst>
              <a:ext uri="{FF2B5EF4-FFF2-40B4-BE49-F238E27FC236}">
                <a16:creationId xmlns:a16="http://schemas.microsoft.com/office/drawing/2014/main" id="{840785DC-67A6-4048-AE18-F70C8199C9AC}"/>
              </a:ext>
            </a:extLst>
          </p:cNvPr>
          <p:cNvSpPr>
            <a:spLocks noGrp="1"/>
          </p:cNvSpPr>
          <p:nvPr>
            <p:ph type="sldNum" sz="quarter" idx="12"/>
          </p:nvPr>
        </p:nvSpPr>
        <p:spPr/>
        <p:txBody>
          <a:bodyPr/>
          <a:lstStyle>
            <a:lvl1pPr>
              <a:defRPr/>
            </a:lvl1pPr>
          </a:lstStyle>
          <a:p>
            <a:fld id="{E4C7D701-0222-4030-A6DF-719D1E465431}" type="slidenum">
              <a:rPr lang="fr-FR" altLang="fr-FR"/>
              <a:pPr/>
              <a:t>‹#›</a:t>
            </a:fld>
            <a:endParaRPr lang="fr-FR" altLang="fr-FR"/>
          </a:p>
        </p:txBody>
      </p:sp>
    </p:spTree>
    <p:extLst>
      <p:ext uri="{BB962C8B-B14F-4D97-AF65-F5344CB8AC3E}">
        <p14:creationId xmlns:p14="http://schemas.microsoft.com/office/powerpoint/2010/main" val="3361440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3778" name="Group 2">
            <a:extLst>
              <a:ext uri="{FF2B5EF4-FFF2-40B4-BE49-F238E27FC236}">
                <a16:creationId xmlns:a16="http://schemas.microsoft.com/office/drawing/2014/main" id="{3F9BF029-8F76-416F-A620-EF66D50284F1}"/>
              </a:ext>
            </a:extLst>
          </p:cNvPr>
          <p:cNvGrpSpPr>
            <a:grpSpLocks/>
          </p:cNvGrpSpPr>
          <p:nvPr/>
        </p:nvGrpSpPr>
        <p:grpSpPr bwMode="auto">
          <a:xfrm>
            <a:off x="0" y="2438400"/>
            <a:ext cx="9009063" cy="1052513"/>
            <a:chOff x="0" y="1536"/>
            <a:chExt cx="5675" cy="663"/>
          </a:xfrm>
        </p:grpSpPr>
        <p:grpSp>
          <p:nvGrpSpPr>
            <p:cNvPr id="203779" name="Group 3">
              <a:extLst>
                <a:ext uri="{FF2B5EF4-FFF2-40B4-BE49-F238E27FC236}">
                  <a16:creationId xmlns:a16="http://schemas.microsoft.com/office/drawing/2014/main" id="{C37CF06A-3A42-405A-8FC4-D64FB823B938}"/>
                </a:ext>
              </a:extLst>
            </p:cNvPr>
            <p:cNvGrpSpPr>
              <a:grpSpLocks/>
            </p:cNvGrpSpPr>
            <p:nvPr/>
          </p:nvGrpSpPr>
          <p:grpSpPr bwMode="auto">
            <a:xfrm>
              <a:off x="183" y="1604"/>
              <a:ext cx="448" cy="299"/>
              <a:chOff x="720" y="336"/>
              <a:chExt cx="624" cy="432"/>
            </a:xfrm>
          </p:grpSpPr>
          <p:sp>
            <p:nvSpPr>
              <p:cNvPr id="203780" name="Rectangle 4">
                <a:extLst>
                  <a:ext uri="{FF2B5EF4-FFF2-40B4-BE49-F238E27FC236}">
                    <a16:creationId xmlns:a16="http://schemas.microsoft.com/office/drawing/2014/main" id="{D4287377-A1F7-4C0D-8AB3-399317B63C81}"/>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3781" name="Rectangle 5">
                <a:extLst>
                  <a:ext uri="{FF2B5EF4-FFF2-40B4-BE49-F238E27FC236}">
                    <a16:creationId xmlns:a16="http://schemas.microsoft.com/office/drawing/2014/main" id="{A0D2FBCC-C79F-4FE2-9615-7F72E9A1806E}"/>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03782" name="Group 6">
              <a:extLst>
                <a:ext uri="{FF2B5EF4-FFF2-40B4-BE49-F238E27FC236}">
                  <a16:creationId xmlns:a16="http://schemas.microsoft.com/office/drawing/2014/main" id="{28967FD6-8810-429A-83F2-EBFAFEBB637F}"/>
                </a:ext>
              </a:extLst>
            </p:cNvPr>
            <p:cNvGrpSpPr>
              <a:grpSpLocks/>
            </p:cNvGrpSpPr>
            <p:nvPr/>
          </p:nvGrpSpPr>
          <p:grpSpPr bwMode="auto">
            <a:xfrm>
              <a:off x="261" y="1870"/>
              <a:ext cx="465" cy="299"/>
              <a:chOff x="912" y="2640"/>
              <a:chExt cx="672" cy="432"/>
            </a:xfrm>
          </p:grpSpPr>
          <p:sp>
            <p:nvSpPr>
              <p:cNvPr id="203783" name="Rectangle 7">
                <a:extLst>
                  <a:ext uri="{FF2B5EF4-FFF2-40B4-BE49-F238E27FC236}">
                    <a16:creationId xmlns:a16="http://schemas.microsoft.com/office/drawing/2014/main" id="{10E5C661-BB8E-4A2D-A115-57A3F50F9107}"/>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3784" name="Rectangle 8">
                <a:extLst>
                  <a:ext uri="{FF2B5EF4-FFF2-40B4-BE49-F238E27FC236}">
                    <a16:creationId xmlns:a16="http://schemas.microsoft.com/office/drawing/2014/main" id="{777466B4-C867-40F4-BD49-12574AE8E9F6}"/>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03785" name="Rectangle 9">
              <a:extLst>
                <a:ext uri="{FF2B5EF4-FFF2-40B4-BE49-F238E27FC236}">
                  <a16:creationId xmlns:a16="http://schemas.microsoft.com/office/drawing/2014/main" id="{07BBB5B2-7414-46BF-9EC1-9033012E4287}"/>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3786" name="Rectangle 10">
              <a:extLst>
                <a:ext uri="{FF2B5EF4-FFF2-40B4-BE49-F238E27FC236}">
                  <a16:creationId xmlns:a16="http://schemas.microsoft.com/office/drawing/2014/main" id="{2DE16EA8-ED5E-4C90-AFCF-05199358D53A}"/>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3787" name="Rectangle 11">
              <a:extLst>
                <a:ext uri="{FF2B5EF4-FFF2-40B4-BE49-F238E27FC236}">
                  <a16:creationId xmlns:a16="http://schemas.microsoft.com/office/drawing/2014/main" id="{42192E2E-F6AC-4129-865E-EB8FBC737FB4}"/>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03788" name="Rectangle 12">
            <a:extLst>
              <a:ext uri="{FF2B5EF4-FFF2-40B4-BE49-F238E27FC236}">
                <a16:creationId xmlns:a16="http://schemas.microsoft.com/office/drawing/2014/main" id="{B56D618F-140F-4A93-88C4-C818A638089D}"/>
              </a:ext>
            </a:extLst>
          </p:cNvPr>
          <p:cNvSpPr>
            <a:spLocks noGrp="1" noChangeArrowheads="1"/>
          </p:cNvSpPr>
          <p:nvPr>
            <p:ph type="ctrTitle"/>
          </p:nvPr>
        </p:nvSpPr>
        <p:spPr>
          <a:xfrm>
            <a:off x="990600" y="1828800"/>
            <a:ext cx="7772400" cy="1143000"/>
          </a:xfrm>
        </p:spPr>
        <p:txBody>
          <a:bodyPr/>
          <a:lstStyle>
            <a:lvl1pPr>
              <a:defRPr/>
            </a:lvl1pPr>
          </a:lstStyle>
          <a:p>
            <a:pPr lvl="0"/>
            <a:r>
              <a:rPr lang="fr-FR" altLang="fr-FR" noProof="0"/>
              <a:t>Cliquez pour modifier le style du titre du masque</a:t>
            </a:r>
          </a:p>
        </p:txBody>
      </p:sp>
      <p:sp>
        <p:nvSpPr>
          <p:cNvPr id="203789" name="Rectangle 13">
            <a:extLst>
              <a:ext uri="{FF2B5EF4-FFF2-40B4-BE49-F238E27FC236}">
                <a16:creationId xmlns:a16="http://schemas.microsoft.com/office/drawing/2014/main" id="{17A5E5B9-A0C3-4758-ACE6-EFFDEBBD7B29}"/>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fr-FR" altLang="fr-FR" noProof="0"/>
              <a:t>Cliquez pour modifier le style des sous-titres du masque</a:t>
            </a:r>
          </a:p>
        </p:txBody>
      </p:sp>
      <p:sp>
        <p:nvSpPr>
          <p:cNvPr id="203790" name="Rectangle 14">
            <a:extLst>
              <a:ext uri="{FF2B5EF4-FFF2-40B4-BE49-F238E27FC236}">
                <a16:creationId xmlns:a16="http://schemas.microsoft.com/office/drawing/2014/main" id="{570DE8BE-179D-432C-9A22-ABF983D352B7}"/>
              </a:ext>
            </a:extLst>
          </p:cNvPr>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fr-FR" altLang="fr-FR"/>
          </a:p>
        </p:txBody>
      </p:sp>
      <p:sp>
        <p:nvSpPr>
          <p:cNvPr id="203791" name="Rectangle 15">
            <a:extLst>
              <a:ext uri="{FF2B5EF4-FFF2-40B4-BE49-F238E27FC236}">
                <a16:creationId xmlns:a16="http://schemas.microsoft.com/office/drawing/2014/main" id="{5AFD7DC1-F4F6-48E3-A077-EB30147EE9D1}"/>
              </a:ext>
            </a:extLst>
          </p:cNvPr>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fr-FR" altLang="fr-FR"/>
          </a:p>
        </p:txBody>
      </p:sp>
      <p:sp>
        <p:nvSpPr>
          <p:cNvPr id="203792" name="Rectangle 16">
            <a:extLst>
              <a:ext uri="{FF2B5EF4-FFF2-40B4-BE49-F238E27FC236}">
                <a16:creationId xmlns:a16="http://schemas.microsoft.com/office/drawing/2014/main" id="{7D6D1874-19B0-4BC8-A665-EA933A1D5913}"/>
              </a:ext>
            </a:extLst>
          </p:cNvPr>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CB55F234-A8BE-4645-8C96-595A7978E2B5}" type="slidenum">
              <a:rPr lang="fr-FR" altLang="fr-FR"/>
              <a:pPr/>
              <a:t>‹#›</a:t>
            </a:fld>
            <a:endParaRPr lang="fr-FR" alt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8084-401A-4BFA-8CB5-103BDFB5951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251BEFBB-79C1-4F6D-93A8-4CA5AC0DE8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406952D-C59F-4B32-867B-0EE89BF0D2F8}"/>
              </a:ext>
            </a:extLst>
          </p:cNvPr>
          <p:cNvSpPr>
            <a:spLocks noGrp="1"/>
          </p:cNvSpPr>
          <p:nvPr>
            <p:ph type="dt" sz="half" idx="10"/>
          </p:nvPr>
        </p:nvSpPr>
        <p:spPr/>
        <p:txBody>
          <a:bodyPr/>
          <a:lstStyle>
            <a:lvl1pPr>
              <a:defRPr/>
            </a:lvl1pPr>
          </a:lstStyle>
          <a:p>
            <a:endParaRPr lang="fr-FR" altLang="fr-FR"/>
          </a:p>
        </p:txBody>
      </p:sp>
      <p:sp>
        <p:nvSpPr>
          <p:cNvPr id="5" name="Footer Placeholder 4">
            <a:extLst>
              <a:ext uri="{FF2B5EF4-FFF2-40B4-BE49-F238E27FC236}">
                <a16:creationId xmlns:a16="http://schemas.microsoft.com/office/drawing/2014/main" id="{A1883364-FDBB-4FCD-843C-EBD1A4129BBC}"/>
              </a:ext>
            </a:extLst>
          </p:cNvPr>
          <p:cNvSpPr>
            <a:spLocks noGrp="1"/>
          </p:cNvSpPr>
          <p:nvPr>
            <p:ph type="ftr" sz="quarter" idx="11"/>
          </p:nvPr>
        </p:nvSpPr>
        <p:spPr/>
        <p:txBody>
          <a:bodyPr/>
          <a:lstStyle>
            <a:lvl1pPr>
              <a:defRPr/>
            </a:lvl1pPr>
          </a:lstStyle>
          <a:p>
            <a:endParaRPr lang="fr-FR" altLang="fr-FR"/>
          </a:p>
        </p:txBody>
      </p:sp>
      <p:sp>
        <p:nvSpPr>
          <p:cNvPr id="6" name="Slide Number Placeholder 5">
            <a:extLst>
              <a:ext uri="{FF2B5EF4-FFF2-40B4-BE49-F238E27FC236}">
                <a16:creationId xmlns:a16="http://schemas.microsoft.com/office/drawing/2014/main" id="{86444429-D0AB-40EC-BA19-4A1E45665154}"/>
              </a:ext>
            </a:extLst>
          </p:cNvPr>
          <p:cNvSpPr>
            <a:spLocks noGrp="1"/>
          </p:cNvSpPr>
          <p:nvPr>
            <p:ph type="sldNum" sz="quarter" idx="12"/>
          </p:nvPr>
        </p:nvSpPr>
        <p:spPr/>
        <p:txBody>
          <a:bodyPr/>
          <a:lstStyle>
            <a:lvl1pPr>
              <a:defRPr/>
            </a:lvl1pPr>
          </a:lstStyle>
          <a:p>
            <a:fld id="{B6437D01-5D60-48D1-8A82-601F324A9B3E}" type="slidenum">
              <a:rPr lang="fr-FR" altLang="fr-FR"/>
              <a:pPr/>
              <a:t>‹#›</a:t>
            </a:fld>
            <a:endParaRPr lang="fr-FR" altLang="fr-FR"/>
          </a:p>
        </p:txBody>
      </p:sp>
    </p:spTree>
    <p:extLst>
      <p:ext uri="{BB962C8B-B14F-4D97-AF65-F5344CB8AC3E}">
        <p14:creationId xmlns:p14="http://schemas.microsoft.com/office/powerpoint/2010/main" val="36801705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B72E-8564-4694-8E43-0BE8EA4AB711}"/>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7FE7275-83BF-4FAF-A7AE-8AF0B83F53A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B3E13B4-66EE-4A3C-B45E-C8ABD418DA6F}"/>
              </a:ext>
            </a:extLst>
          </p:cNvPr>
          <p:cNvSpPr>
            <a:spLocks noGrp="1"/>
          </p:cNvSpPr>
          <p:nvPr>
            <p:ph type="dt" sz="half" idx="10"/>
          </p:nvPr>
        </p:nvSpPr>
        <p:spPr/>
        <p:txBody>
          <a:bodyPr/>
          <a:lstStyle>
            <a:lvl1pPr>
              <a:defRPr/>
            </a:lvl1pPr>
          </a:lstStyle>
          <a:p>
            <a:endParaRPr lang="fr-FR" altLang="fr-FR"/>
          </a:p>
        </p:txBody>
      </p:sp>
      <p:sp>
        <p:nvSpPr>
          <p:cNvPr id="5" name="Footer Placeholder 4">
            <a:extLst>
              <a:ext uri="{FF2B5EF4-FFF2-40B4-BE49-F238E27FC236}">
                <a16:creationId xmlns:a16="http://schemas.microsoft.com/office/drawing/2014/main" id="{0A178E96-891A-419B-B8A8-303F1B1BC31E}"/>
              </a:ext>
            </a:extLst>
          </p:cNvPr>
          <p:cNvSpPr>
            <a:spLocks noGrp="1"/>
          </p:cNvSpPr>
          <p:nvPr>
            <p:ph type="ftr" sz="quarter" idx="11"/>
          </p:nvPr>
        </p:nvSpPr>
        <p:spPr/>
        <p:txBody>
          <a:bodyPr/>
          <a:lstStyle>
            <a:lvl1pPr>
              <a:defRPr/>
            </a:lvl1pPr>
          </a:lstStyle>
          <a:p>
            <a:endParaRPr lang="fr-FR" altLang="fr-FR"/>
          </a:p>
        </p:txBody>
      </p:sp>
      <p:sp>
        <p:nvSpPr>
          <p:cNvPr id="6" name="Slide Number Placeholder 5">
            <a:extLst>
              <a:ext uri="{FF2B5EF4-FFF2-40B4-BE49-F238E27FC236}">
                <a16:creationId xmlns:a16="http://schemas.microsoft.com/office/drawing/2014/main" id="{D63E6868-3A72-49F3-8B80-13E1860DE9FF}"/>
              </a:ext>
            </a:extLst>
          </p:cNvPr>
          <p:cNvSpPr>
            <a:spLocks noGrp="1"/>
          </p:cNvSpPr>
          <p:nvPr>
            <p:ph type="sldNum" sz="quarter" idx="12"/>
          </p:nvPr>
        </p:nvSpPr>
        <p:spPr/>
        <p:txBody>
          <a:bodyPr/>
          <a:lstStyle>
            <a:lvl1pPr>
              <a:defRPr/>
            </a:lvl1pPr>
          </a:lstStyle>
          <a:p>
            <a:fld id="{390D5607-F6E6-4BB6-BEC4-CA7F5E61A239}" type="slidenum">
              <a:rPr lang="fr-FR" altLang="fr-FR"/>
              <a:pPr/>
              <a:t>‹#›</a:t>
            </a:fld>
            <a:endParaRPr lang="fr-FR" altLang="fr-FR"/>
          </a:p>
        </p:txBody>
      </p:sp>
    </p:spTree>
    <p:extLst>
      <p:ext uri="{BB962C8B-B14F-4D97-AF65-F5344CB8AC3E}">
        <p14:creationId xmlns:p14="http://schemas.microsoft.com/office/powerpoint/2010/main" val="897508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68E0-AF95-4D3D-9FB4-E39722DFFED1}"/>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06BFF7E-5F8F-4F4C-8B8D-3D49137F9A68}"/>
              </a:ext>
            </a:extLst>
          </p:cNvPr>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B745C52-19A2-4E98-96D6-DC10EBF9B4DD}"/>
              </a:ext>
            </a:extLst>
          </p:cNvPr>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D4296B71-B0A3-46FC-B0DB-491C974F1687}"/>
              </a:ext>
            </a:extLst>
          </p:cNvPr>
          <p:cNvSpPr>
            <a:spLocks noGrp="1"/>
          </p:cNvSpPr>
          <p:nvPr>
            <p:ph type="dt" sz="half" idx="10"/>
          </p:nvPr>
        </p:nvSpPr>
        <p:spPr/>
        <p:txBody>
          <a:bodyPr/>
          <a:lstStyle>
            <a:lvl1pPr>
              <a:defRPr/>
            </a:lvl1pPr>
          </a:lstStyle>
          <a:p>
            <a:endParaRPr lang="fr-FR" altLang="fr-FR"/>
          </a:p>
        </p:txBody>
      </p:sp>
      <p:sp>
        <p:nvSpPr>
          <p:cNvPr id="6" name="Footer Placeholder 5">
            <a:extLst>
              <a:ext uri="{FF2B5EF4-FFF2-40B4-BE49-F238E27FC236}">
                <a16:creationId xmlns:a16="http://schemas.microsoft.com/office/drawing/2014/main" id="{42034C30-BAD7-4FE2-BB5A-09EE2E577090}"/>
              </a:ext>
            </a:extLst>
          </p:cNvPr>
          <p:cNvSpPr>
            <a:spLocks noGrp="1"/>
          </p:cNvSpPr>
          <p:nvPr>
            <p:ph type="ftr" sz="quarter" idx="11"/>
          </p:nvPr>
        </p:nvSpPr>
        <p:spPr/>
        <p:txBody>
          <a:bodyPr/>
          <a:lstStyle>
            <a:lvl1pPr>
              <a:defRPr/>
            </a:lvl1pPr>
          </a:lstStyle>
          <a:p>
            <a:endParaRPr lang="fr-FR" altLang="fr-FR"/>
          </a:p>
        </p:txBody>
      </p:sp>
      <p:sp>
        <p:nvSpPr>
          <p:cNvPr id="7" name="Slide Number Placeholder 6">
            <a:extLst>
              <a:ext uri="{FF2B5EF4-FFF2-40B4-BE49-F238E27FC236}">
                <a16:creationId xmlns:a16="http://schemas.microsoft.com/office/drawing/2014/main" id="{EE6545C1-4B48-4C13-9647-422136EBF91F}"/>
              </a:ext>
            </a:extLst>
          </p:cNvPr>
          <p:cNvSpPr>
            <a:spLocks noGrp="1"/>
          </p:cNvSpPr>
          <p:nvPr>
            <p:ph type="sldNum" sz="quarter" idx="12"/>
          </p:nvPr>
        </p:nvSpPr>
        <p:spPr/>
        <p:txBody>
          <a:bodyPr/>
          <a:lstStyle>
            <a:lvl1pPr>
              <a:defRPr/>
            </a:lvl1pPr>
          </a:lstStyle>
          <a:p>
            <a:fld id="{01372C6A-2BDE-4394-B25F-62ECDD6B56D8}" type="slidenum">
              <a:rPr lang="fr-FR" altLang="fr-FR"/>
              <a:pPr/>
              <a:t>‹#›</a:t>
            </a:fld>
            <a:endParaRPr lang="fr-FR" altLang="fr-FR"/>
          </a:p>
        </p:txBody>
      </p:sp>
    </p:spTree>
    <p:extLst>
      <p:ext uri="{BB962C8B-B14F-4D97-AF65-F5344CB8AC3E}">
        <p14:creationId xmlns:p14="http://schemas.microsoft.com/office/powerpoint/2010/main" val="203098594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2148-07B2-401D-BF70-81AFDE5D14B0}"/>
              </a:ext>
            </a:extLst>
          </p:cNvPr>
          <p:cNvSpPr>
            <a:spLocks noGrp="1"/>
          </p:cNvSpPr>
          <p:nvPr>
            <p:ph type="title"/>
          </p:nvPr>
        </p:nvSpPr>
        <p:spPr>
          <a:xfrm>
            <a:off x="630238" y="365125"/>
            <a:ext cx="78867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0CF238D-3AF2-4E8A-B1EB-5EE2432CDBE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117E-B754-41D1-A02D-48931FB4BB4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554A8FDC-5098-4DA0-88E1-2C886821F7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52CA8A-B10A-4C2F-BFD2-C5FE2362367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C220B865-04CC-48E0-B055-9DB1DFFE16E7}"/>
              </a:ext>
            </a:extLst>
          </p:cNvPr>
          <p:cNvSpPr>
            <a:spLocks noGrp="1"/>
          </p:cNvSpPr>
          <p:nvPr>
            <p:ph type="dt" sz="half" idx="10"/>
          </p:nvPr>
        </p:nvSpPr>
        <p:spPr/>
        <p:txBody>
          <a:bodyPr/>
          <a:lstStyle>
            <a:lvl1pPr>
              <a:defRPr/>
            </a:lvl1pPr>
          </a:lstStyle>
          <a:p>
            <a:endParaRPr lang="fr-FR" altLang="fr-FR"/>
          </a:p>
        </p:txBody>
      </p:sp>
      <p:sp>
        <p:nvSpPr>
          <p:cNvPr id="8" name="Footer Placeholder 7">
            <a:extLst>
              <a:ext uri="{FF2B5EF4-FFF2-40B4-BE49-F238E27FC236}">
                <a16:creationId xmlns:a16="http://schemas.microsoft.com/office/drawing/2014/main" id="{9872D899-96E8-4D0C-9528-9EA035E790B3}"/>
              </a:ext>
            </a:extLst>
          </p:cNvPr>
          <p:cNvSpPr>
            <a:spLocks noGrp="1"/>
          </p:cNvSpPr>
          <p:nvPr>
            <p:ph type="ftr" sz="quarter" idx="11"/>
          </p:nvPr>
        </p:nvSpPr>
        <p:spPr/>
        <p:txBody>
          <a:bodyPr/>
          <a:lstStyle>
            <a:lvl1pPr>
              <a:defRPr/>
            </a:lvl1pPr>
          </a:lstStyle>
          <a:p>
            <a:endParaRPr lang="fr-FR" altLang="fr-FR"/>
          </a:p>
        </p:txBody>
      </p:sp>
      <p:sp>
        <p:nvSpPr>
          <p:cNvPr id="9" name="Slide Number Placeholder 8">
            <a:extLst>
              <a:ext uri="{FF2B5EF4-FFF2-40B4-BE49-F238E27FC236}">
                <a16:creationId xmlns:a16="http://schemas.microsoft.com/office/drawing/2014/main" id="{54C28E15-6538-448B-AB95-8DABFF46364B}"/>
              </a:ext>
            </a:extLst>
          </p:cNvPr>
          <p:cNvSpPr>
            <a:spLocks noGrp="1"/>
          </p:cNvSpPr>
          <p:nvPr>
            <p:ph type="sldNum" sz="quarter" idx="12"/>
          </p:nvPr>
        </p:nvSpPr>
        <p:spPr/>
        <p:txBody>
          <a:bodyPr/>
          <a:lstStyle>
            <a:lvl1pPr>
              <a:defRPr/>
            </a:lvl1pPr>
          </a:lstStyle>
          <a:p>
            <a:fld id="{375AAE56-F532-4A37-9AB5-56D9213E961B}" type="slidenum">
              <a:rPr lang="fr-FR" altLang="fr-FR"/>
              <a:pPr/>
              <a:t>‹#›</a:t>
            </a:fld>
            <a:endParaRPr lang="fr-FR" altLang="fr-FR"/>
          </a:p>
        </p:txBody>
      </p:sp>
    </p:spTree>
    <p:extLst>
      <p:ext uri="{BB962C8B-B14F-4D97-AF65-F5344CB8AC3E}">
        <p14:creationId xmlns:p14="http://schemas.microsoft.com/office/powerpoint/2010/main" val="48012653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F0AC-0408-449D-A810-0538EAA29274}"/>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298DDCB1-F290-4C08-B110-A0FA37C5D13A}"/>
              </a:ext>
            </a:extLst>
          </p:cNvPr>
          <p:cNvSpPr>
            <a:spLocks noGrp="1"/>
          </p:cNvSpPr>
          <p:nvPr>
            <p:ph type="dt" sz="half" idx="10"/>
          </p:nvPr>
        </p:nvSpPr>
        <p:spPr/>
        <p:txBody>
          <a:bodyPr/>
          <a:lstStyle>
            <a:lvl1pPr>
              <a:defRPr/>
            </a:lvl1pPr>
          </a:lstStyle>
          <a:p>
            <a:endParaRPr lang="fr-FR" altLang="fr-FR"/>
          </a:p>
        </p:txBody>
      </p:sp>
      <p:sp>
        <p:nvSpPr>
          <p:cNvPr id="4" name="Footer Placeholder 3">
            <a:extLst>
              <a:ext uri="{FF2B5EF4-FFF2-40B4-BE49-F238E27FC236}">
                <a16:creationId xmlns:a16="http://schemas.microsoft.com/office/drawing/2014/main" id="{7C5D051E-9A33-49E2-BCB2-F3BA3BF9CA31}"/>
              </a:ext>
            </a:extLst>
          </p:cNvPr>
          <p:cNvSpPr>
            <a:spLocks noGrp="1"/>
          </p:cNvSpPr>
          <p:nvPr>
            <p:ph type="ftr" sz="quarter" idx="11"/>
          </p:nvPr>
        </p:nvSpPr>
        <p:spPr/>
        <p:txBody>
          <a:bodyPr/>
          <a:lstStyle>
            <a:lvl1pPr>
              <a:defRPr/>
            </a:lvl1pPr>
          </a:lstStyle>
          <a:p>
            <a:endParaRPr lang="fr-FR" altLang="fr-FR"/>
          </a:p>
        </p:txBody>
      </p:sp>
      <p:sp>
        <p:nvSpPr>
          <p:cNvPr id="5" name="Slide Number Placeholder 4">
            <a:extLst>
              <a:ext uri="{FF2B5EF4-FFF2-40B4-BE49-F238E27FC236}">
                <a16:creationId xmlns:a16="http://schemas.microsoft.com/office/drawing/2014/main" id="{ED1D3F2F-5216-4646-9F31-D47DDD29B6E9}"/>
              </a:ext>
            </a:extLst>
          </p:cNvPr>
          <p:cNvSpPr>
            <a:spLocks noGrp="1"/>
          </p:cNvSpPr>
          <p:nvPr>
            <p:ph type="sldNum" sz="quarter" idx="12"/>
          </p:nvPr>
        </p:nvSpPr>
        <p:spPr/>
        <p:txBody>
          <a:bodyPr/>
          <a:lstStyle>
            <a:lvl1pPr>
              <a:defRPr/>
            </a:lvl1pPr>
          </a:lstStyle>
          <a:p>
            <a:fld id="{DC8C34D2-BBE0-49DF-9A73-7175ED3AE4F2}" type="slidenum">
              <a:rPr lang="fr-FR" altLang="fr-FR"/>
              <a:pPr/>
              <a:t>‹#›</a:t>
            </a:fld>
            <a:endParaRPr lang="fr-FR" altLang="fr-FR"/>
          </a:p>
        </p:txBody>
      </p:sp>
    </p:spTree>
    <p:extLst>
      <p:ext uri="{BB962C8B-B14F-4D97-AF65-F5344CB8AC3E}">
        <p14:creationId xmlns:p14="http://schemas.microsoft.com/office/powerpoint/2010/main" val="7751272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AF5B6A-4F17-42BA-9761-66150704ADB0}"/>
              </a:ext>
            </a:extLst>
          </p:cNvPr>
          <p:cNvSpPr>
            <a:spLocks noGrp="1"/>
          </p:cNvSpPr>
          <p:nvPr>
            <p:ph type="dt" sz="half" idx="10"/>
          </p:nvPr>
        </p:nvSpPr>
        <p:spPr/>
        <p:txBody>
          <a:bodyPr/>
          <a:lstStyle>
            <a:lvl1pPr>
              <a:defRPr/>
            </a:lvl1pPr>
          </a:lstStyle>
          <a:p>
            <a:endParaRPr lang="fr-FR" altLang="fr-FR"/>
          </a:p>
        </p:txBody>
      </p:sp>
      <p:sp>
        <p:nvSpPr>
          <p:cNvPr id="3" name="Footer Placeholder 2">
            <a:extLst>
              <a:ext uri="{FF2B5EF4-FFF2-40B4-BE49-F238E27FC236}">
                <a16:creationId xmlns:a16="http://schemas.microsoft.com/office/drawing/2014/main" id="{823B3529-4AC2-4E74-95FA-46116228DF3E}"/>
              </a:ext>
            </a:extLst>
          </p:cNvPr>
          <p:cNvSpPr>
            <a:spLocks noGrp="1"/>
          </p:cNvSpPr>
          <p:nvPr>
            <p:ph type="ftr" sz="quarter" idx="11"/>
          </p:nvPr>
        </p:nvSpPr>
        <p:spPr/>
        <p:txBody>
          <a:bodyPr/>
          <a:lstStyle>
            <a:lvl1pPr>
              <a:defRPr/>
            </a:lvl1pPr>
          </a:lstStyle>
          <a:p>
            <a:endParaRPr lang="fr-FR" altLang="fr-FR"/>
          </a:p>
        </p:txBody>
      </p:sp>
      <p:sp>
        <p:nvSpPr>
          <p:cNvPr id="4" name="Slide Number Placeholder 3">
            <a:extLst>
              <a:ext uri="{FF2B5EF4-FFF2-40B4-BE49-F238E27FC236}">
                <a16:creationId xmlns:a16="http://schemas.microsoft.com/office/drawing/2014/main" id="{D54495D0-AB6B-4389-9EC2-1AE428E2C28C}"/>
              </a:ext>
            </a:extLst>
          </p:cNvPr>
          <p:cNvSpPr>
            <a:spLocks noGrp="1"/>
          </p:cNvSpPr>
          <p:nvPr>
            <p:ph type="sldNum" sz="quarter" idx="12"/>
          </p:nvPr>
        </p:nvSpPr>
        <p:spPr/>
        <p:txBody>
          <a:bodyPr/>
          <a:lstStyle>
            <a:lvl1pPr>
              <a:defRPr/>
            </a:lvl1pPr>
          </a:lstStyle>
          <a:p>
            <a:fld id="{1A28BCCA-3D9B-4E1C-AA67-C16E6502C911}" type="slidenum">
              <a:rPr lang="fr-FR" altLang="fr-FR"/>
              <a:pPr/>
              <a:t>‹#›</a:t>
            </a:fld>
            <a:endParaRPr lang="fr-FR" altLang="fr-FR"/>
          </a:p>
        </p:txBody>
      </p:sp>
    </p:spTree>
    <p:extLst>
      <p:ext uri="{BB962C8B-B14F-4D97-AF65-F5344CB8AC3E}">
        <p14:creationId xmlns:p14="http://schemas.microsoft.com/office/powerpoint/2010/main" val="38808861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6793-E8CF-4F41-B00E-CED4DBFC6E94}"/>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AC69667E-D52D-43FE-B212-3627627A2E2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4C66803E-2287-4578-84B4-7ACA8C25BFF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B14CC-CB16-4C8C-8C9F-72B32052C3A7}"/>
              </a:ext>
            </a:extLst>
          </p:cNvPr>
          <p:cNvSpPr>
            <a:spLocks noGrp="1"/>
          </p:cNvSpPr>
          <p:nvPr>
            <p:ph type="dt" sz="half" idx="10"/>
          </p:nvPr>
        </p:nvSpPr>
        <p:spPr/>
        <p:txBody>
          <a:bodyPr/>
          <a:lstStyle>
            <a:lvl1pPr>
              <a:defRPr/>
            </a:lvl1pPr>
          </a:lstStyle>
          <a:p>
            <a:endParaRPr lang="fr-FR" altLang="fr-FR"/>
          </a:p>
        </p:txBody>
      </p:sp>
      <p:sp>
        <p:nvSpPr>
          <p:cNvPr id="6" name="Footer Placeholder 5">
            <a:extLst>
              <a:ext uri="{FF2B5EF4-FFF2-40B4-BE49-F238E27FC236}">
                <a16:creationId xmlns:a16="http://schemas.microsoft.com/office/drawing/2014/main" id="{0D3D4B44-F0C6-4FF0-9CFF-5EA5AF46CFB9}"/>
              </a:ext>
            </a:extLst>
          </p:cNvPr>
          <p:cNvSpPr>
            <a:spLocks noGrp="1"/>
          </p:cNvSpPr>
          <p:nvPr>
            <p:ph type="ftr" sz="quarter" idx="11"/>
          </p:nvPr>
        </p:nvSpPr>
        <p:spPr/>
        <p:txBody>
          <a:bodyPr/>
          <a:lstStyle>
            <a:lvl1pPr>
              <a:defRPr/>
            </a:lvl1pPr>
          </a:lstStyle>
          <a:p>
            <a:endParaRPr lang="fr-FR" altLang="fr-FR"/>
          </a:p>
        </p:txBody>
      </p:sp>
      <p:sp>
        <p:nvSpPr>
          <p:cNvPr id="7" name="Slide Number Placeholder 6">
            <a:extLst>
              <a:ext uri="{FF2B5EF4-FFF2-40B4-BE49-F238E27FC236}">
                <a16:creationId xmlns:a16="http://schemas.microsoft.com/office/drawing/2014/main" id="{07C842AC-1F1F-47D7-B46F-8B118994ACB6}"/>
              </a:ext>
            </a:extLst>
          </p:cNvPr>
          <p:cNvSpPr>
            <a:spLocks noGrp="1"/>
          </p:cNvSpPr>
          <p:nvPr>
            <p:ph type="sldNum" sz="quarter" idx="12"/>
          </p:nvPr>
        </p:nvSpPr>
        <p:spPr/>
        <p:txBody>
          <a:bodyPr/>
          <a:lstStyle>
            <a:lvl1pPr>
              <a:defRPr/>
            </a:lvl1pPr>
          </a:lstStyle>
          <a:p>
            <a:fld id="{2714C136-6E70-412E-A5EF-37E5AB546F61}" type="slidenum">
              <a:rPr lang="fr-FR" altLang="fr-FR"/>
              <a:pPr/>
              <a:t>‹#›</a:t>
            </a:fld>
            <a:endParaRPr lang="fr-FR" altLang="fr-FR"/>
          </a:p>
        </p:txBody>
      </p:sp>
    </p:spTree>
    <p:extLst>
      <p:ext uri="{BB962C8B-B14F-4D97-AF65-F5344CB8AC3E}">
        <p14:creationId xmlns:p14="http://schemas.microsoft.com/office/powerpoint/2010/main" val="27036790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DC5A9-8E4C-44A8-B951-657C76EF73BD}"/>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C0B359E-AF6D-41BB-89C9-DDA5344D8E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2912402-BA86-43BE-B57F-7B22F1CE13D1}"/>
              </a:ext>
            </a:extLst>
          </p:cNvPr>
          <p:cNvSpPr>
            <a:spLocks noGrp="1"/>
          </p:cNvSpPr>
          <p:nvPr>
            <p:ph type="dt" sz="half" idx="10"/>
          </p:nvPr>
        </p:nvSpPr>
        <p:spPr/>
        <p:txBody>
          <a:bodyPr/>
          <a:lstStyle>
            <a:lvl1pPr>
              <a:defRPr/>
            </a:lvl1pPr>
          </a:lstStyle>
          <a:p>
            <a:endParaRPr lang="fr-FR" altLang="fr-FR"/>
          </a:p>
        </p:txBody>
      </p:sp>
      <p:sp>
        <p:nvSpPr>
          <p:cNvPr id="5" name="Footer Placeholder 4">
            <a:extLst>
              <a:ext uri="{FF2B5EF4-FFF2-40B4-BE49-F238E27FC236}">
                <a16:creationId xmlns:a16="http://schemas.microsoft.com/office/drawing/2014/main" id="{2EB91762-74E3-43DE-9DA0-506129323C67}"/>
              </a:ext>
            </a:extLst>
          </p:cNvPr>
          <p:cNvSpPr>
            <a:spLocks noGrp="1"/>
          </p:cNvSpPr>
          <p:nvPr>
            <p:ph type="ftr" sz="quarter" idx="11"/>
          </p:nvPr>
        </p:nvSpPr>
        <p:spPr/>
        <p:txBody>
          <a:bodyPr/>
          <a:lstStyle>
            <a:lvl1pPr>
              <a:defRPr/>
            </a:lvl1pPr>
          </a:lstStyle>
          <a:p>
            <a:endParaRPr lang="fr-FR" altLang="fr-FR"/>
          </a:p>
        </p:txBody>
      </p:sp>
      <p:sp>
        <p:nvSpPr>
          <p:cNvPr id="6" name="Slide Number Placeholder 5">
            <a:extLst>
              <a:ext uri="{FF2B5EF4-FFF2-40B4-BE49-F238E27FC236}">
                <a16:creationId xmlns:a16="http://schemas.microsoft.com/office/drawing/2014/main" id="{16244B7C-4FD2-46E4-BE44-9F24603AF7F7}"/>
              </a:ext>
            </a:extLst>
          </p:cNvPr>
          <p:cNvSpPr>
            <a:spLocks noGrp="1"/>
          </p:cNvSpPr>
          <p:nvPr>
            <p:ph type="sldNum" sz="quarter" idx="12"/>
          </p:nvPr>
        </p:nvSpPr>
        <p:spPr/>
        <p:txBody>
          <a:bodyPr/>
          <a:lstStyle>
            <a:lvl1pPr>
              <a:defRPr/>
            </a:lvl1pPr>
          </a:lstStyle>
          <a:p>
            <a:fld id="{14379C7B-8E96-4D0D-9103-DB59D0219C9A}" type="slidenum">
              <a:rPr lang="fr-FR" altLang="fr-FR"/>
              <a:pPr/>
              <a:t>‹#›</a:t>
            </a:fld>
            <a:endParaRPr lang="fr-FR" altLang="fr-FR"/>
          </a:p>
        </p:txBody>
      </p:sp>
    </p:spTree>
    <p:extLst>
      <p:ext uri="{BB962C8B-B14F-4D97-AF65-F5344CB8AC3E}">
        <p14:creationId xmlns:p14="http://schemas.microsoft.com/office/powerpoint/2010/main" val="2193566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AFC1B-7B3F-4730-9C3E-3E3585F33A92}"/>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8C20F2CA-4E80-4C9F-BE93-C6DFCDBD1F1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22C18FFD-EA21-4C81-8621-A3A7B352DBD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3A2E5-8834-41EE-B9E9-E63B5177849E}"/>
              </a:ext>
            </a:extLst>
          </p:cNvPr>
          <p:cNvSpPr>
            <a:spLocks noGrp="1"/>
          </p:cNvSpPr>
          <p:nvPr>
            <p:ph type="dt" sz="half" idx="10"/>
          </p:nvPr>
        </p:nvSpPr>
        <p:spPr/>
        <p:txBody>
          <a:bodyPr/>
          <a:lstStyle>
            <a:lvl1pPr>
              <a:defRPr/>
            </a:lvl1pPr>
          </a:lstStyle>
          <a:p>
            <a:endParaRPr lang="fr-FR" altLang="fr-FR"/>
          </a:p>
        </p:txBody>
      </p:sp>
      <p:sp>
        <p:nvSpPr>
          <p:cNvPr id="6" name="Footer Placeholder 5">
            <a:extLst>
              <a:ext uri="{FF2B5EF4-FFF2-40B4-BE49-F238E27FC236}">
                <a16:creationId xmlns:a16="http://schemas.microsoft.com/office/drawing/2014/main" id="{10008056-1C46-480A-8EDF-BC37400C4437}"/>
              </a:ext>
            </a:extLst>
          </p:cNvPr>
          <p:cNvSpPr>
            <a:spLocks noGrp="1"/>
          </p:cNvSpPr>
          <p:nvPr>
            <p:ph type="ftr" sz="quarter" idx="11"/>
          </p:nvPr>
        </p:nvSpPr>
        <p:spPr/>
        <p:txBody>
          <a:bodyPr/>
          <a:lstStyle>
            <a:lvl1pPr>
              <a:defRPr/>
            </a:lvl1pPr>
          </a:lstStyle>
          <a:p>
            <a:endParaRPr lang="fr-FR" altLang="fr-FR"/>
          </a:p>
        </p:txBody>
      </p:sp>
      <p:sp>
        <p:nvSpPr>
          <p:cNvPr id="7" name="Slide Number Placeholder 6">
            <a:extLst>
              <a:ext uri="{FF2B5EF4-FFF2-40B4-BE49-F238E27FC236}">
                <a16:creationId xmlns:a16="http://schemas.microsoft.com/office/drawing/2014/main" id="{B5332A5E-D0E5-43C5-8904-F9B5F6B2FFEC}"/>
              </a:ext>
            </a:extLst>
          </p:cNvPr>
          <p:cNvSpPr>
            <a:spLocks noGrp="1"/>
          </p:cNvSpPr>
          <p:nvPr>
            <p:ph type="sldNum" sz="quarter" idx="12"/>
          </p:nvPr>
        </p:nvSpPr>
        <p:spPr/>
        <p:txBody>
          <a:bodyPr/>
          <a:lstStyle>
            <a:lvl1pPr>
              <a:defRPr/>
            </a:lvl1pPr>
          </a:lstStyle>
          <a:p>
            <a:fld id="{D3C2E203-8D7F-4846-9F9F-2D4C2D51A24C}" type="slidenum">
              <a:rPr lang="fr-FR" altLang="fr-FR"/>
              <a:pPr/>
              <a:t>‹#›</a:t>
            </a:fld>
            <a:endParaRPr lang="fr-FR" altLang="fr-FR"/>
          </a:p>
        </p:txBody>
      </p:sp>
    </p:spTree>
    <p:extLst>
      <p:ext uri="{BB962C8B-B14F-4D97-AF65-F5344CB8AC3E}">
        <p14:creationId xmlns:p14="http://schemas.microsoft.com/office/powerpoint/2010/main" val="33044827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16316-B694-4FE7-BC6A-E61CB1F185E4}"/>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8FD9DD9-497A-44FD-A1D3-FC266084F2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C6CA42D-B6D1-4E82-8AB3-95B52405C66E}"/>
              </a:ext>
            </a:extLst>
          </p:cNvPr>
          <p:cNvSpPr>
            <a:spLocks noGrp="1"/>
          </p:cNvSpPr>
          <p:nvPr>
            <p:ph type="dt" sz="half" idx="10"/>
          </p:nvPr>
        </p:nvSpPr>
        <p:spPr/>
        <p:txBody>
          <a:bodyPr/>
          <a:lstStyle>
            <a:lvl1pPr>
              <a:defRPr/>
            </a:lvl1pPr>
          </a:lstStyle>
          <a:p>
            <a:endParaRPr lang="fr-FR" altLang="fr-FR"/>
          </a:p>
        </p:txBody>
      </p:sp>
      <p:sp>
        <p:nvSpPr>
          <p:cNvPr id="5" name="Footer Placeholder 4">
            <a:extLst>
              <a:ext uri="{FF2B5EF4-FFF2-40B4-BE49-F238E27FC236}">
                <a16:creationId xmlns:a16="http://schemas.microsoft.com/office/drawing/2014/main" id="{54FD4C8A-4C64-4989-B60A-99BDEF5B73CB}"/>
              </a:ext>
            </a:extLst>
          </p:cNvPr>
          <p:cNvSpPr>
            <a:spLocks noGrp="1"/>
          </p:cNvSpPr>
          <p:nvPr>
            <p:ph type="ftr" sz="quarter" idx="11"/>
          </p:nvPr>
        </p:nvSpPr>
        <p:spPr/>
        <p:txBody>
          <a:bodyPr/>
          <a:lstStyle>
            <a:lvl1pPr>
              <a:defRPr/>
            </a:lvl1pPr>
          </a:lstStyle>
          <a:p>
            <a:endParaRPr lang="fr-FR" altLang="fr-FR"/>
          </a:p>
        </p:txBody>
      </p:sp>
      <p:sp>
        <p:nvSpPr>
          <p:cNvPr id="6" name="Slide Number Placeholder 5">
            <a:extLst>
              <a:ext uri="{FF2B5EF4-FFF2-40B4-BE49-F238E27FC236}">
                <a16:creationId xmlns:a16="http://schemas.microsoft.com/office/drawing/2014/main" id="{4F3C6976-DCA1-437F-A5B7-FD1C56A1AE4A}"/>
              </a:ext>
            </a:extLst>
          </p:cNvPr>
          <p:cNvSpPr>
            <a:spLocks noGrp="1"/>
          </p:cNvSpPr>
          <p:nvPr>
            <p:ph type="sldNum" sz="quarter" idx="12"/>
          </p:nvPr>
        </p:nvSpPr>
        <p:spPr/>
        <p:txBody>
          <a:bodyPr/>
          <a:lstStyle>
            <a:lvl1pPr>
              <a:defRPr/>
            </a:lvl1pPr>
          </a:lstStyle>
          <a:p>
            <a:fld id="{124C649C-D759-408C-BB34-85FA17033851}" type="slidenum">
              <a:rPr lang="fr-FR" altLang="fr-FR"/>
              <a:pPr/>
              <a:t>‹#›</a:t>
            </a:fld>
            <a:endParaRPr lang="fr-FR" altLang="fr-FR"/>
          </a:p>
        </p:txBody>
      </p:sp>
    </p:spTree>
    <p:extLst>
      <p:ext uri="{BB962C8B-B14F-4D97-AF65-F5344CB8AC3E}">
        <p14:creationId xmlns:p14="http://schemas.microsoft.com/office/powerpoint/2010/main" val="133276756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103E2-48CC-49FD-A143-084B49E5264A}"/>
              </a:ext>
            </a:extLst>
          </p:cNvPr>
          <p:cNvSpPr>
            <a:spLocks noGrp="1"/>
          </p:cNvSpPr>
          <p:nvPr>
            <p:ph type="title" orient="vert"/>
          </p:nvPr>
        </p:nvSpPr>
        <p:spPr>
          <a:xfrm>
            <a:off x="7004050" y="617538"/>
            <a:ext cx="1951038" cy="5514975"/>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613B654F-01FC-4C99-88C2-420F42FE0D10}"/>
              </a:ext>
            </a:extLst>
          </p:cNvPr>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59FED45-575F-42A4-A823-F92BE0D0E186}"/>
              </a:ext>
            </a:extLst>
          </p:cNvPr>
          <p:cNvSpPr>
            <a:spLocks noGrp="1"/>
          </p:cNvSpPr>
          <p:nvPr>
            <p:ph type="dt" sz="half" idx="10"/>
          </p:nvPr>
        </p:nvSpPr>
        <p:spPr/>
        <p:txBody>
          <a:bodyPr/>
          <a:lstStyle>
            <a:lvl1pPr>
              <a:defRPr/>
            </a:lvl1pPr>
          </a:lstStyle>
          <a:p>
            <a:endParaRPr lang="fr-FR" altLang="fr-FR"/>
          </a:p>
        </p:txBody>
      </p:sp>
      <p:sp>
        <p:nvSpPr>
          <p:cNvPr id="5" name="Footer Placeholder 4">
            <a:extLst>
              <a:ext uri="{FF2B5EF4-FFF2-40B4-BE49-F238E27FC236}">
                <a16:creationId xmlns:a16="http://schemas.microsoft.com/office/drawing/2014/main" id="{F9B3E602-BD1B-4043-996E-369B7E55B513}"/>
              </a:ext>
            </a:extLst>
          </p:cNvPr>
          <p:cNvSpPr>
            <a:spLocks noGrp="1"/>
          </p:cNvSpPr>
          <p:nvPr>
            <p:ph type="ftr" sz="quarter" idx="11"/>
          </p:nvPr>
        </p:nvSpPr>
        <p:spPr/>
        <p:txBody>
          <a:bodyPr/>
          <a:lstStyle>
            <a:lvl1pPr>
              <a:defRPr/>
            </a:lvl1pPr>
          </a:lstStyle>
          <a:p>
            <a:endParaRPr lang="fr-FR" altLang="fr-FR"/>
          </a:p>
        </p:txBody>
      </p:sp>
      <p:sp>
        <p:nvSpPr>
          <p:cNvPr id="6" name="Slide Number Placeholder 5">
            <a:extLst>
              <a:ext uri="{FF2B5EF4-FFF2-40B4-BE49-F238E27FC236}">
                <a16:creationId xmlns:a16="http://schemas.microsoft.com/office/drawing/2014/main" id="{2221FC11-062F-4ED5-AF7E-36FB3EA4D12F}"/>
              </a:ext>
            </a:extLst>
          </p:cNvPr>
          <p:cNvSpPr>
            <a:spLocks noGrp="1"/>
          </p:cNvSpPr>
          <p:nvPr>
            <p:ph type="sldNum" sz="quarter" idx="12"/>
          </p:nvPr>
        </p:nvSpPr>
        <p:spPr/>
        <p:txBody>
          <a:bodyPr/>
          <a:lstStyle>
            <a:lvl1pPr>
              <a:defRPr/>
            </a:lvl1pPr>
          </a:lstStyle>
          <a:p>
            <a:fld id="{5840984B-6F5F-4B4D-B592-A98A2F104FFB}" type="slidenum">
              <a:rPr lang="fr-FR" altLang="fr-FR"/>
              <a:pPr/>
              <a:t>‹#›</a:t>
            </a:fld>
            <a:endParaRPr lang="fr-FR" altLang="fr-FR"/>
          </a:p>
        </p:txBody>
      </p:sp>
    </p:spTree>
    <p:extLst>
      <p:ext uri="{BB962C8B-B14F-4D97-AF65-F5344CB8AC3E}">
        <p14:creationId xmlns:p14="http://schemas.microsoft.com/office/powerpoint/2010/main" val="3435426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94F4-0DC2-40A2-B265-05C094E859D6}"/>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171F1846-2326-457A-8AFF-B13532A82B7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DA15FA6-646B-4E45-893D-AFA783782886}"/>
              </a:ext>
            </a:extLst>
          </p:cNvPr>
          <p:cNvSpPr>
            <a:spLocks noGrp="1"/>
          </p:cNvSpPr>
          <p:nvPr>
            <p:ph type="dt" sz="half" idx="10"/>
          </p:nvPr>
        </p:nvSpPr>
        <p:spPr/>
        <p:txBody>
          <a:bodyPr/>
          <a:lstStyle>
            <a:lvl1pPr>
              <a:defRPr/>
            </a:lvl1pPr>
          </a:lstStyle>
          <a:p>
            <a:endParaRPr lang="fr-FR" altLang="fr-FR"/>
          </a:p>
        </p:txBody>
      </p:sp>
      <p:sp>
        <p:nvSpPr>
          <p:cNvPr id="5" name="Footer Placeholder 4">
            <a:extLst>
              <a:ext uri="{FF2B5EF4-FFF2-40B4-BE49-F238E27FC236}">
                <a16:creationId xmlns:a16="http://schemas.microsoft.com/office/drawing/2014/main" id="{570C4B6E-C573-4FB1-9DCB-612E20B68060}"/>
              </a:ext>
            </a:extLst>
          </p:cNvPr>
          <p:cNvSpPr>
            <a:spLocks noGrp="1"/>
          </p:cNvSpPr>
          <p:nvPr>
            <p:ph type="ftr" sz="quarter" idx="11"/>
          </p:nvPr>
        </p:nvSpPr>
        <p:spPr/>
        <p:txBody>
          <a:bodyPr/>
          <a:lstStyle>
            <a:lvl1pPr>
              <a:defRPr/>
            </a:lvl1pPr>
          </a:lstStyle>
          <a:p>
            <a:endParaRPr lang="fr-FR" altLang="fr-FR"/>
          </a:p>
        </p:txBody>
      </p:sp>
      <p:sp>
        <p:nvSpPr>
          <p:cNvPr id="6" name="Slide Number Placeholder 5">
            <a:extLst>
              <a:ext uri="{FF2B5EF4-FFF2-40B4-BE49-F238E27FC236}">
                <a16:creationId xmlns:a16="http://schemas.microsoft.com/office/drawing/2014/main" id="{BFA4857D-4A1F-4C7B-ACCF-9C9CA56E90BA}"/>
              </a:ext>
            </a:extLst>
          </p:cNvPr>
          <p:cNvSpPr>
            <a:spLocks noGrp="1"/>
          </p:cNvSpPr>
          <p:nvPr>
            <p:ph type="sldNum" sz="quarter" idx="12"/>
          </p:nvPr>
        </p:nvSpPr>
        <p:spPr/>
        <p:txBody>
          <a:bodyPr/>
          <a:lstStyle>
            <a:lvl1pPr>
              <a:defRPr/>
            </a:lvl1pPr>
          </a:lstStyle>
          <a:p>
            <a:fld id="{72A82C59-8008-49E5-9D5F-5E8AA068B997}" type="slidenum">
              <a:rPr lang="fr-FR" altLang="fr-FR"/>
              <a:pPr/>
              <a:t>‹#›</a:t>
            </a:fld>
            <a:endParaRPr lang="fr-FR" altLang="fr-FR"/>
          </a:p>
        </p:txBody>
      </p:sp>
    </p:spTree>
    <p:extLst>
      <p:ext uri="{BB962C8B-B14F-4D97-AF65-F5344CB8AC3E}">
        <p14:creationId xmlns:p14="http://schemas.microsoft.com/office/powerpoint/2010/main" val="429128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6510-FA8A-4EB1-9D28-745175D1F9FD}"/>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3694EB0-6FE5-490D-B4AF-D94B6CB50937}"/>
              </a:ext>
            </a:extLst>
          </p:cNvPr>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8C4BA253-E2F9-450A-9684-25395C0B2F06}"/>
              </a:ext>
            </a:extLst>
          </p:cNvPr>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ED0FC72A-4D58-4D46-9A58-403B436661B3}"/>
              </a:ext>
            </a:extLst>
          </p:cNvPr>
          <p:cNvSpPr>
            <a:spLocks noGrp="1"/>
          </p:cNvSpPr>
          <p:nvPr>
            <p:ph type="dt" sz="half" idx="10"/>
          </p:nvPr>
        </p:nvSpPr>
        <p:spPr/>
        <p:txBody>
          <a:bodyPr/>
          <a:lstStyle>
            <a:lvl1pPr>
              <a:defRPr/>
            </a:lvl1pPr>
          </a:lstStyle>
          <a:p>
            <a:endParaRPr lang="fr-FR" altLang="fr-FR"/>
          </a:p>
        </p:txBody>
      </p:sp>
      <p:sp>
        <p:nvSpPr>
          <p:cNvPr id="6" name="Footer Placeholder 5">
            <a:extLst>
              <a:ext uri="{FF2B5EF4-FFF2-40B4-BE49-F238E27FC236}">
                <a16:creationId xmlns:a16="http://schemas.microsoft.com/office/drawing/2014/main" id="{86FC7181-40CF-4C95-8188-22EABFF2E3B0}"/>
              </a:ext>
            </a:extLst>
          </p:cNvPr>
          <p:cNvSpPr>
            <a:spLocks noGrp="1"/>
          </p:cNvSpPr>
          <p:nvPr>
            <p:ph type="ftr" sz="quarter" idx="11"/>
          </p:nvPr>
        </p:nvSpPr>
        <p:spPr/>
        <p:txBody>
          <a:bodyPr/>
          <a:lstStyle>
            <a:lvl1pPr>
              <a:defRPr/>
            </a:lvl1pPr>
          </a:lstStyle>
          <a:p>
            <a:endParaRPr lang="fr-FR" altLang="fr-FR"/>
          </a:p>
        </p:txBody>
      </p:sp>
      <p:sp>
        <p:nvSpPr>
          <p:cNvPr id="7" name="Slide Number Placeholder 6">
            <a:extLst>
              <a:ext uri="{FF2B5EF4-FFF2-40B4-BE49-F238E27FC236}">
                <a16:creationId xmlns:a16="http://schemas.microsoft.com/office/drawing/2014/main" id="{5354A552-2A7D-47C5-B5D3-0C92A9616093}"/>
              </a:ext>
            </a:extLst>
          </p:cNvPr>
          <p:cNvSpPr>
            <a:spLocks noGrp="1"/>
          </p:cNvSpPr>
          <p:nvPr>
            <p:ph type="sldNum" sz="quarter" idx="12"/>
          </p:nvPr>
        </p:nvSpPr>
        <p:spPr/>
        <p:txBody>
          <a:bodyPr/>
          <a:lstStyle>
            <a:lvl1pPr>
              <a:defRPr/>
            </a:lvl1pPr>
          </a:lstStyle>
          <a:p>
            <a:fld id="{283C661F-38BA-4EDB-8797-89AA92231451}" type="slidenum">
              <a:rPr lang="fr-FR" altLang="fr-FR"/>
              <a:pPr/>
              <a:t>‹#›</a:t>
            </a:fld>
            <a:endParaRPr lang="fr-FR" altLang="fr-FR"/>
          </a:p>
        </p:txBody>
      </p:sp>
    </p:spTree>
    <p:extLst>
      <p:ext uri="{BB962C8B-B14F-4D97-AF65-F5344CB8AC3E}">
        <p14:creationId xmlns:p14="http://schemas.microsoft.com/office/powerpoint/2010/main" val="225277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5D32-2773-4AEC-B18C-FADA3E716C77}"/>
              </a:ext>
            </a:extLst>
          </p:cNvPr>
          <p:cNvSpPr>
            <a:spLocks noGrp="1"/>
          </p:cNvSpPr>
          <p:nvPr>
            <p:ph type="title"/>
          </p:nvPr>
        </p:nvSpPr>
        <p:spPr>
          <a:xfrm>
            <a:off x="630238" y="365125"/>
            <a:ext cx="78867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97024FC6-25FB-458D-BA65-62ED264AC5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6B167-A4D2-4F11-AE32-747AE897ACA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192F6D2B-A5EF-4390-B009-B462F2E6560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44588D-B1C6-44B9-983C-B5BF5A6864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F7BD8132-1B96-4628-A08A-65B7061A44E2}"/>
              </a:ext>
            </a:extLst>
          </p:cNvPr>
          <p:cNvSpPr>
            <a:spLocks noGrp="1"/>
          </p:cNvSpPr>
          <p:nvPr>
            <p:ph type="dt" sz="half" idx="10"/>
          </p:nvPr>
        </p:nvSpPr>
        <p:spPr/>
        <p:txBody>
          <a:bodyPr/>
          <a:lstStyle>
            <a:lvl1pPr>
              <a:defRPr/>
            </a:lvl1pPr>
          </a:lstStyle>
          <a:p>
            <a:endParaRPr lang="fr-FR" altLang="fr-FR"/>
          </a:p>
        </p:txBody>
      </p:sp>
      <p:sp>
        <p:nvSpPr>
          <p:cNvPr id="8" name="Footer Placeholder 7">
            <a:extLst>
              <a:ext uri="{FF2B5EF4-FFF2-40B4-BE49-F238E27FC236}">
                <a16:creationId xmlns:a16="http://schemas.microsoft.com/office/drawing/2014/main" id="{AD913546-76B0-4D92-B8D5-03001211B776}"/>
              </a:ext>
            </a:extLst>
          </p:cNvPr>
          <p:cNvSpPr>
            <a:spLocks noGrp="1"/>
          </p:cNvSpPr>
          <p:nvPr>
            <p:ph type="ftr" sz="quarter" idx="11"/>
          </p:nvPr>
        </p:nvSpPr>
        <p:spPr/>
        <p:txBody>
          <a:bodyPr/>
          <a:lstStyle>
            <a:lvl1pPr>
              <a:defRPr/>
            </a:lvl1pPr>
          </a:lstStyle>
          <a:p>
            <a:endParaRPr lang="fr-FR" altLang="fr-FR"/>
          </a:p>
        </p:txBody>
      </p:sp>
      <p:sp>
        <p:nvSpPr>
          <p:cNvPr id="9" name="Slide Number Placeholder 8">
            <a:extLst>
              <a:ext uri="{FF2B5EF4-FFF2-40B4-BE49-F238E27FC236}">
                <a16:creationId xmlns:a16="http://schemas.microsoft.com/office/drawing/2014/main" id="{4D12291D-4AC8-4ED4-BB59-5E525488FB5F}"/>
              </a:ext>
            </a:extLst>
          </p:cNvPr>
          <p:cNvSpPr>
            <a:spLocks noGrp="1"/>
          </p:cNvSpPr>
          <p:nvPr>
            <p:ph type="sldNum" sz="quarter" idx="12"/>
          </p:nvPr>
        </p:nvSpPr>
        <p:spPr/>
        <p:txBody>
          <a:bodyPr/>
          <a:lstStyle>
            <a:lvl1pPr>
              <a:defRPr/>
            </a:lvl1pPr>
          </a:lstStyle>
          <a:p>
            <a:fld id="{819E64A7-97B5-464D-90A4-E216B4D7026E}" type="slidenum">
              <a:rPr lang="fr-FR" altLang="fr-FR"/>
              <a:pPr/>
              <a:t>‹#›</a:t>
            </a:fld>
            <a:endParaRPr lang="fr-FR" altLang="fr-FR"/>
          </a:p>
        </p:txBody>
      </p:sp>
    </p:spTree>
    <p:extLst>
      <p:ext uri="{BB962C8B-B14F-4D97-AF65-F5344CB8AC3E}">
        <p14:creationId xmlns:p14="http://schemas.microsoft.com/office/powerpoint/2010/main" val="134052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8146B-EB02-4C67-A151-B585704FDA9E}"/>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A93F9328-1FA8-4D03-973C-DDA07FC9A245}"/>
              </a:ext>
            </a:extLst>
          </p:cNvPr>
          <p:cNvSpPr>
            <a:spLocks noGrp="1"/>
          </p:cNvSpPr>
          <p:nvPr>
            <p:ph type="dt" sz="half" idx="10"/>
          </p:nvPr>
        </p:nvSpPr>
        <p:spPr/>
        <p:txBody>
          <a:bodyPr/>
          <a:lstStyle>
            <a:lvl1pPr>
              <a:defRPr/>
            </a:lvl1pPr>
          </a:lstStyle>
          <a:p>
            <a:endParaRPr lang="fr-FR" altLang="fr-FR"/>
          </a:p>
        </p:txBody>
      </p:sp>
      <p:sp>
        <p:nvSpPr>
          <p:cNvPr id="4" name="Footer Placeholder 3">
            <a:extLst>
              <a:ext uri="{FF2B5EF4-FFF2-40B4-BE49-F238E27FC236}">
                <a16:creationId xmlns:a16="http://schemas.microsoft.com/office/drawing/2014/main" id="{D37D132A-417B-4D3F-826D-D6DF6097ABC3}"/>
              </a:ext>
            </a:extLst>
          </p:cNvPr>
          <p:cNvSpPr>
            <a:spLocks noGrp="1"/>
          </p:cNvSpPr>
          <p:nvPr>
            <p:ph type="ftr" sz="quarter" idx="11"/>
          </p:nvPr>
        </p:nvSpPr>
        <p:spPr/>
        <p:txBody>
          <a:bodyPr/>
          <a:lstStyle>
            <a:lvl1pPr>
              <a:defRPr/>
            </a:lvl1pPr>
          </a:lstStyle>
          <a:p>
            <a:endParaRPr lang="fr-FR" altLang="fr-FR"/>
          </a:p>
        </p:txBody>
      </p:sp>
      <p:sp>
        <p:nvSpPr>
          <p:cNvPr id="5" name="Slide Number Placeholder 4">
            <a:extLst>
              <a:ext uri="{FF2B5EF4-FFF2-40B4-BE49-F238E27FC236}">
                <a16:creationId xmlns:a16="http://schemas.microsoft.com/office/drawing/2014/main" id="{C0533BF7-E7E6-4230-AC54-F179D67FEC40}"/>
              </a:ext>
            </a:extLst>
          </p:cNvPr>
          <p:cNvSpPr>
            <a:spLocks noGrp="1"/>
          </p:cNvSpPr>
          <p:nvPr>
            <p:ph type="sldNum" sz="quarter" idx="12"/>
          </p:nvPr>
        </p:nvSpPr>
        <p:spPr/>
        <p:txBody>
          <a:bodyPr/>
          <a:lstStyle>
            <a:lvl1pPr>
              <a:defRPr/>
            </a:lvl1pPr>
          </a:lstStyle>
          <a:p>
            <a:fld id="{29EB8A86-8DA8-48EA-AA4C-25BC51D216AA}" type="slidenum">
              <a:rPr lang="fr-FR" altLang="fr-FR"/>
              <a:pPr/>
              <a:t>‹#›</a:t>
            </a:fld>
            <a:endParaRPr lang="fr-FR" altLang="fr-FR"/>
          </a:p>
        </p:txBody>
      </p:sp>
    </p:spTree>
    <p:extLst>
      <p:ext uri="{BB962C8B-B14F-4D97-AF65-F5344CB8AC3E}">
        <p14:creationId xmlns:p14="http://schemas.microsoft.com/office/powerpoint/2010/main" val="200778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31856C-0781-4024-AEF2-FE9BE9D8A2AD}"/>
              </a:ext>
            </a:extLst>
          </p:cNvPr>
          <p:cNvSpPr>
            <a:spLocks noGrp="1"/>
          </p:cNvSpPr>
          <p:nvPr>
            <p:ph type="dt" sz="half" idx="10"/>
          </p:nvPr>
        </p:nvSpPr>
        <p:spPr/>
        <p:txBody>
          <a:bodyPr/>
          <a:lstStyle>
            <a:lvl1pPr>
              <a:defRPr/>
            </a:lvl1pPr>
          </a:lstStyle>
          <a:p>
            <a:endParaRPr lang="fr-FR" altLang="fr-FR"/>
          </a:p>
        </p:txBody>
      </p:sp>
      <p:sp>
        <p:nvSpPr>
          <p:cNvPr id="3" name="Footer Placeholder 2">
            <a:extLst>
              <a:ext uri="{FF2B5EF4-FFF2-40B4-BE49-F238E27FC236}">
                <a16:creationId xmlns:a16="http://schemas.microsoft.com/office/drawing/2014/main" id="{EBC845D9-1304-4B02-A647-A293CA73DCB1}"/>
              </a:ext>
            </a:extLst>
          </p:cNvPr>
          <p:cNvSpPr>
            <a:spLocks noGrp="1"/>
          </p:cNvSpPr>
          <p:nvPr>
            <p:ph type="ftr" sz="quarter" idx="11"/>
          </p:nvPr>
        </p:nvSpPr>
        <p:spPr/>
        <p:txBody>
          <a:bodyPr/>
          <a:lstStyle>
            <a:lvl1pPr>
              <a:defRPr/>
            </a:lvl1pPr>
          </a:lstStyle>
          <a:p>
            <a:endParaRPr lang="fr-FR" altLang="fr-FR"/>
          </a:p>
        </p:txBody>
      </p:sp>
      <p:sp>
        <p:nvSpPr>
          <p:cNvPr id="4" name="Slide Number Placeholder 3">
            <a:extLst>
              <a:ext uri="{FF2B5EF4-FFF2-40B4-BE49-F238E27FC236}">
                <a16:creationId xmlns:a16="http://schemas.microsoft.com/office/drawing/2014/main" id="{461B74A8-DAFE-4BF6-8FB6-0E9A7190BAEC}"/>
              </a:ext>
            </a:extLst>
          </p:cNvPr>
          <p:cNvSpPr>
            <a:spLocks noGrp="1"/>
          </p:cNvSpPr>
          <p:nvPr>
            <p:ph type="sldNum" sz="quarter" idx="12"/>
          </p:nvPr>
        </p:nvSpPr>
        <p:spPr/>
        <p:txBody>
          <a:bodyPr/>
          <a:lstStyle>
            <a:lvl1pPr>
              <a:defRPr/>
            </a:lvl1pPr>
          </a:lstStyle>
          <a:p>
            <a:fld id="{45DA42EB-AEDD-47C5-A1FF-41914928352D}" type="slidenum">
              <a:rPr lang="fr-FR" altLang="fr-FR"/>
              <a:pPr/>
              <a:t>‹#›</a:t>
            </a:fld>
            <a:endParaRPr lang="fr-FR" altLang="fr-FR"/>
          </a:p>
        </p:txBody>
      </p:sp>
    </p:spTree>
    <p:extLst>
      <p:ext uri="{BB962C8B-B14F-4D97-AF65-F5344CB8AC3E}">
        <p14:creationId xmlns:p14="http://schemas.microsoft.com/office/powerpoint/2010/main" val="382467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EA6EF-D231-4430-BF80-F75C4735DEAC}"/>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0393D9F8-9E9F-43FB-BB9F-11691CEA7C5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F2A71232-4361-4CFB-A0AD-93603CE0966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C329FF-4A4A-4232-8239-A46050078BB2}"/>
              </a:ext>
            </a:extLst>
          </p:cNvPr>
          <p:cNvSpPr>
            <a:spLocks noGrp="1"/>
          </p:cNvSpPr>
          <p:nvPr>
            <p:ph type="dt" sz="half" idx="10"/>
          </p:nvPr>
        </p:nvSpPr>
        <p:spPr/>
        <p:txBody>
          <a:bodyPr/>
          <a:lstStyle>
            <a:lvl1pPr>
              <a:defRPr/>
            </a:lvl1pPr>
          </a:lstStyle>
          <a:p>
            <a:endParaRPr lang="fr-FR" altLang="fr-FR"/>
          </a:p>
        </p:txBody>
      </p:sp>
      <p:sp>
        <p:nvSpPr>
          <p:cNvPr id="6" name="Footer Placeholder 5">
            <a:extLst>
              <a:ext uri="{FF2B5EF4-FFF2-40B4-BE49-F238E27FC236}">
                <a16:creationId xmlns:a16="http://schemas.microsoft.com/office/drawing/2014/main" id="{19EAAF1A-BDC3-41A9-B6D6-AC845F932ACB}"/>
              </a:ext>
            </a:extLst>
          </p:cNvPr>
          <p:cNvSpPr>
            <a:spLocks noGrp="1"/>
          </p:cNvSpPr>
          <p:nvPr>
            <p:ph type="ftr" sz="quarter" idx="11"/>
          </p:nvPr>
        </p:nvSpPr>
        <p:spPr/>
        <p:txBody>
          <a:bodyPr/>
          <a:lstStyle>
            <a:lvl1pPr>
              <a:defRPr/>
            </a:lvl1pPr>
          </a:lstStyle>
          <a:p>
            <a:endParaRPr lang="fr-FR" altLang="fr-FR"/>
          </a:p>
        </p:txBody>
      </p:sp>
      <p:sp>
        <p:nvSpPr>
          <p:cNvPr id="7" name="Slide Number Placeholder 6">
            <a:extLst>
              <a:ext uri="{FF2B5EF4-FFF2-40B4-BE49-F238E27FC236}">
                <a16:creationId xmlns:a16="http://schemas.microsoft.com/office/drawing/2014/main" id="{7548BFD8-6B95-4832-9798-73F888014B8D}"/>
              </a:ext>
            </a:extLst>
          </p:cNvPr>
          <p:cNvSpPr>
            <a:spLocks noGrp="1"/>
          </p:cNvSpPr>
          <p:nvPr>
            <p:ph type="sldNum" sz="quarter" idx="12"/>
          </p:nvPr>
        </p:nvSpPr>
        <p:spPr/>
        <p:txBody>
          <a:bodyPr/>
          <a:lstStyle>
            <a:lvl1pPr>
              <a:defRPr/>
            </a:lvl1pPr>
          </a:lstStyle>
          <a:p>
            <a:fld id="{D8E34BFB-7B8B-4823-A06A-A2E83E93EE62}" type="slidenum">
              <a:rPr lang="fr-FR" altLang="fr-FR"/>
              <a:pPr/>
              <a:t>‹#›</a:t>
            </a:fld>
            <a:endParaRPr lang="fr-FR" altLang="fr-FR"/>
          </a:p>
        </p:txBody>
      </p:sp>
    </p:spTree>
    <p:extLst>
      <p:ext uri="{BB962C8B-B14F-4D97-AF65-F5344CB8AC3E}">
        <p14:creationId xmlns:p14="http://schemas.microsoft.com/office/powerpoint/2010/main" val="188247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61AD-F22F-4158-ABF9-2AA92EA4D799}"/>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11D04F36-3550-4B45-9A52-CD923D39B0E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80B53E41-EFC4-4A7C-89CC-54A9FA0166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099DA-C2EC-493B-864D-3CB864D9C840}"/>
              </a:ext>
            </a:extLst>
          </p:cNvPr>
          <p:cNvSpPr>
            <a:spLocks noGrp="1"/>
          </p:cNvSpPr>
          <p:nvPr>
            <p:ph type="dt" sz="half" idx="10"/>
          </p:nvPr>
        </p:nvSpPr>
        <p:spPr/>
        <p:txBody>
          <a:bodyPr/>
          <a:lstStyle>
            <a:lvl1pPr>
              <a:defRPr/>
            </a:lvl1pPr>
          </a:lstStyle>
          <a:p>
            <a:endParaRPr lang="fr-FR" altLang="fr-FR"/>
          </a:p>
        </p:txBody>
      </p:sp>
      <p:sp>
        <p:nvSpPr>
          <p:cNvPr id="6" name="Footer Placeholder 5">
            <a:extLst>
              <a:ext uri="{FF2B5EF4-FFF2-40B4-BE49-F238E27FC236}">
                <a16:creationId xmlns:a16="http://schemas.microsoft.com/office/drawing/2014/main" id="{C8DD73CB-7B1D-4705-B31E-C4C5E00E9DAE}"/>
              </a:ext>
            </a:extLst>
          </p:cNvPr>
          <p:cNvSpPr>
            <a:spLocks noGrp="1"/>
          </p:cNvSpPr>
          <p:nvPr>
            <p:ph type="ftr" sz="quarter" idx="11"/>
          </p:nvPr>
        </p:nvSpPr>
        <p:spPr/>
        <p:txBody>
          <a:bodyPr/>
          <a:lstStyle>
            <a:lvl1pPr>
              <a:defRPr/>
            </a:lvl1pPr>
          </a:lstStyle>
          <a:p>
            <a:endParaRPr lang="fr-FR" altLang="fr-FR"/>
          </a:p>
        </p:txBody>
      </p:sp>
      <p:sp>
        <p:nvSpPr>
          <p:cNvPr id="7" name="Slide Number Placeholder 6">
            <a:extLst>
              <a:ext uri="{FF2B5EF4-FFF2-40B4-BE49-F238E27FC236}">
                <a16:creationId xmlns:a16="http://schemas.microsoft.com/office/drawing/2014/main" id="{CEF41714-616F-4ED1-ABC8-DBB89F9DD3FB}"/>
              </a:ext>
            </a:extLst>
          </p:cNvPr>
          <p:cNvSpPr>
            <a:spLocks noGrp="1"/>
          </p:cNvSpPr>
          <p:nvPr>
            <p:ph type="sldNum" sz="quarter" idx="12"/>
          </p:nvPr>
        </p:nvSpPr>
        <p:spPr/>
        <p:txBody>
          <a:bodyPr/>
          <a:lstStyle>
            <a:lvl1pPr>
              <a:defRPr/>
            </a:lvl1pPr>
          </a:lstStyle>
          <a:p>
            <a:fld id="{AC6934BE-EB6D-41F1-B00C-1A272734916E}" type="slidenum">
              <a:rPr lang="fr-FR" altLang="fr-FR"/>
              <a:pPr/>
              <a:t>‹#›</a:t>
            </a:fld>
            <a:endParaRPr lang="fr-FR" altLang="fr-FR"/>
          </a:p>
        </p:txBody>
      </p:sp>
    </p:spTree>
    <p:extLst>
      <p:ext uri="{BB962C8B-B14F-4D97-AF65-F5344CB8AC3E}">
        <p14:creationId xmlns:p14="http://schemas.microsoft.com/office/powerpoint/2010/main" val="243689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824CEF3A-A59D-4C24-B1F6-849585404B9D}"/>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152579" name="Rectangle 3">
            <a:extLst>
              <a:ext uri="{FF2B5EF4-FFF2-40B4-BE49-F238E27FC236}">
                <a16:creationId xmlns:a16="http://schemas.microsoft.com/office/drawing/2014/main" id="{4D0A1973-C8D5-452A-8782-CEDAAC8F3675}"/>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152580" name="Rectangle 4">
            <a:extLst>
              <a:ext uri="{FF2B5EF4-FFF2-40B4-BE49-F238E27FC236}">
                <a16:creationId xmlns:a16="http://schemas.microsoft.com/office/drawing/2014/main" id="{8986FB18-C1FC-4BA6-A1DF-92467A6D9B26}"/>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152581" name="Rectangle 5">
            <a:extLst>
              <a:ext uri="{FF2B5EF4-FFF2-40B4-BE49-F238E27FC236}">
                <a16:creationId xmlns:a16="http://schemas.microsoft.com/office/drawing/2014/main" id="{68F38230-2472-4800-BE81-C955DD76ED20}"/>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152582" name="Rectangle 6">
            <a:extLst>
              <a:ext uri="{FF2B5EF4-FFF2-40B4-BE49-F238E27FC236}">
                <a16:creationId xmlns:a16="http://schemas.microsoft.com/office/drawing/2014/main" id="{F8E5B37A-2005-4194-85C3-31B437D83B1B}"/>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152583" name="Rectangle 7">
            <a:extLst>
              <a:ext uri="{FF2B5EF4-FFF2-40B4-BE49-F238E27FC236}">
                <a16:creationId xmlns:a16="http://schemas.microsoft.com/office/drawing/2014/main" id="{335C0DC0-42BE-4832-8D78-4D60C3CA2E9E}"/>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152584" name="Rectangle 8">
            <a:extLst>
              <a:ext uri="{FF2B5EF4-FFF2-40B4-BE49-F238E27FC236}">
                <a16:creationId xmlns:a16="http://schemas.microsoft.com/office/drawing/2014/main" id="{D393EEC2-3081-4488-8AF7-52FF3D94381C}"/>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152585" name="Rectangle 9">
            <a:extLst>
              <a:ext uri="{FF2B5EF4-FFF2-40B4-BE49-F238E27FC236}">
                <a16:creationId xmlns:a16="http://schemas.microsoft.com/office/drawing/2014/main" id="{4684FBE0-E401-4730-82B0-0A7FD01D4774}"/>
              </a:ext>
            </a:extLst>
          </p:cNvPr>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r-FR" altLang="fr-FR"/>
              <a:t>Cliquez pour modifier le style du titre du masque</a:t>
            </a:r>
          </a:p>
        </p:txBody>
      </p:sp>
      <p:sp>
        <p:nvSpPr>
          <p:cNvPr id="152586" name="Rectangle 10">
            <a:extLst>
              <a:ext uri="{FF2B5EF4-FFF2-40B4-BE49-F238E27FC236}">
                <a16:creationId xmlns:a16="http://schemas.microsoft.com/office/drawing/2014/main" id="{9E111616-9EEB-4FBC-8439-BC5CD9489270}"/>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52587" name="Rectangle 11">
            <a:extLst>
              <a:ext uri="{FF2B5EF4-FFF2-40B4-BE49-F238E27FC236}">
                <a16:creationId xmlns:a16="http://schemas.microsoft.com/office/drawing/2014/main" id="{0DB9CC9C-2D84-42DA-984E-847DFEB50C37}"/>
              </a:ext>
            </a:extLst>
          </p:cNvPr>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lvl1pPr>
          </a:lstStyle>
          <a:p>
            <a:endParaRPr lang="fr-FR" altLang="fr-FR"/>
          </a:p>
        </p:txBody>
      </p:sp>
      <p:sp>
        <p:nvSpPr>
          <p:cNvPr id="152588" name="Rectangle 12">
            <a:extLst>
              <a:ext uri="{FF2B5EF4-FFF2-40B4-BE49-F238E27FC236}">
                <a16:creationId xmlns:a16="http://schemas.microsoft.com/office/drawing/2014/main" id="{C5740EE2-CEF8-4505-A6A0-13E284327B65}"/>
              </a:ext>
            </a:extLst>
          </p:cNvPr>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fr-FR" altLang="fr-FR"/>
          </a:p>
        </p:txBody>
      </p:sp>
      <p:sp>
        <p:nvSpPr>
          <p:cNvPr id="152589" name="Rectangle 13">
            <a:extLst>
              <a:ext uri="{FF2B5EF4-FFF2-40B4-BE49-F238E27FC236}">
                <a16:creationId xmlns:a16="http://schemas.microsoft.com/office/drawing/2014/main" id="{763614B6-77D9-48FB-83D1-B21ADEFB601D}"/>
              </a:ext>
            </a:extLst>
          </p:cNvPr>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fld id="{B54A3164-BA00-4223-8FA9-9DD39568D79B}"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662"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anose="020B0604030504040204" pitchFamily="34" charset="0"/>
        </a:defRPr>
      </a:lvl2pPr>
      <a:lvl3pPr algn="l" rtl="0" fontAlgn="base">
        <a:spcBef>
          <a:spcPct val="0"/>
        </a:spcBef>
        <a:spcAft>
          <a:spcPct val="0"/>
        </a:spcAft>
        <a:defRPr sz="4400">
          <a:solidFill>
            <a:schemeClr val="tx2"/>
          </a:solidFill>
          <a:latin typeface="Tahoma" panose="020B0604030504040204" pitchFamily="34" charset="0"/>
        </a:defRPr>
      </a:lvl3pPr>
      <a:lvl4pPr algn="l" rtl="0" fontAlgn="base">
        <a:spcBef>
          <a:spcPct val="0"/>
        </a:spcBef>
        <a:spcAft>
          <a:spcPct val="0"/>
        </a:spcAft>
        <a:defRPr sz="4400">
          <a:solidFill>
            <a:schemeClr val="tx2"/>
          </a:solidFill>
          <a:latin typeface="Tahoma" panose="020B0604030504040204" pitchFamily="34" charset="0"/>
        </a:defRPr>
      </a:lvl4pPr>
      <a:lvl5pPr algn="l" rtl="0" fontAlgn="base">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B40235D9-4329-4A51-B862-88DAC2BE684E}"/>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202755" name="Rectangle 3">
            <a:extLst>
              <a:ext uri="{FF2B5EF4-FFF2-40B4-BE49-F238E27FC236}">
                <a16:creationId xmlns:a16="http://schemas.microsoft.com/office/drawing/2014/main" id="{CA056C8B-6463-4380-9E55-2E7AD6F19141}"/>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202756" name="Rectangle 4">
            <a:extLst>
              <a:ext uri="{FF2B5EF4-FFF2-40B4-BE49-F238E27FC236}">
                <a16:creationId xmlns:a16="http://schemas.microsoft.com/office/drawing/2014/main" id="{F6783A51-E76B-460F-A29E-6ED64D03A13F}"/>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202757" name="Rectangle 5">
            <a:extLst>
              <a:ext uri="{FF2B5EF4-FFF2-40B4-BE49-F238E27FC236}">
                <a16:creationId xmlns:a16="http://schemas.microsoft.com/office/drawing/2014/main" id="{DFF34211-C836-4D45-8EC7-FF01F4D99778}"/>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202758" name="Rectangle 6">
            <a:extLst>
              <a:ext uri="{FF2B5EF4-FFF2-40B4-BE49-F238E27FC236}">
                <a16:creationId xmlns:a16="http://schemas.microsoft.com/office/drawing/2014/main" id="{2F288886-96C1-40E0-BA31-CDA85A410436}"/>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202759" name="Rectangle 7">
            <a:extLst>
              <a:ext uri="{FF2B5EF4-FFF2-40B4-BE49-F238E27FC236}">
                <a16:creationId xmlns:a16="http://schemas.microsoft.com/office/drawing/2014/main" id="{C18CC725-8840-463E-B246-DB983D30BFB8}"/>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202760" name="Rectangle 8">
            <a:extLst>
              <a:ext uri="{FF2B5EF4-FFF2-40B4-BE49-F238E27FC236}">
                <a16:creationId xmlns:a16="http://schemas.microsoft.com/office/drawing/2014/main" id="{70A338EE-A55B-4809-B142-9E498CFC1800}"/>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202761" name="Rectangle 9">
            <a:extLst>
              <a:ext uri="{FF2B5EF4-FFF2-40B4-BE49-F238E27FC236}">
                <a16:creationId xmlns:a16="http://schemas.microsoft.com/office/drawing/2014/main" id="{6890BD11-C22F-4A84-9C02-D1BF455C22DE}"/>
              </a:ext>
            </a:extLst>
          </p:cNvPr>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r-FR" altLang="fr-FR"/>
              <a:t>Cliquez pour modifier le style du titre du masque</a:t>
            </a:r>
          </a:p>
        </p:txBody>
      </p:sp>
      <p:sp>
        <p:nvSpPr>
          <p:cNvPr id="202762" name="Rectangle 10">
            <a:extLst>
              <a:ext uri="{FF2B5EF4-FFF2-40B4-BE49-F238E27FC236}">
                <a16:creationId xmlns:a16="http://schemas.microsoft.com/office/drawing/2014/main" id="{8DC4D4C8-34DB-4944-8BB4-2F53D29B5EA2}"/>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02763" name="Rectangle 11">
            <a:extLst>
              <a:ext uri="{FF2B5EF4-FFF2-40B4-BE49-F238E27FC236}">
                <a16:creationId xmlns:a16="http://schemas.microsoft.com/office/drawing/2014/main" id="{F258A524-DF3C-4FE2-9EDE-378EDD0D4CCA}"/>
              </a:ext>
            </a:extLst>
          </p:cNvPr>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lvl1pPr>
          </a:lstStyle>
          <a:p>
            <a:endParaRPr lang="fr-FR" altLang="fr-FR"/>
          </a:p>
        </p:txBody>
      </p:sp>
      <p:sp>
        <p:nvSpPr>
          <p:cNvPr id="202764" name="Rectangle 12">
            <a:extLst>
              <a:ext uri="{FF2B5EF4-FFF2-40B4-BE49-F238E27FC236}">
                <a16:creationId xmlns:a16="http://schemas.microsoft.com/office/drawing/2014/main" id="{80261ED4-1E1A-4CC8-B416-0BAB79D24B85}"/>
              </a:ext>
            </a:extLst>
          </p:cNvPr>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fr-FR" altLang="fr-FR"/>
          </a:p>
        </p:txBody>
      </p:sp>
      <p:sp>
        <p:nvSpPr>
          <p:cNvPr id="202765" name="Rectangle 13">
            <a:extLst>
              <a:ext uri="{FF2B5EF4-FFF2-40B4-BE49-F238E27FC236}">
                <a16:creationId xmlns:a16="http://schemas.microsoft.com/office/drawing/2014/main" id="{41F1AD33-FD1F-4984-8709-EF6086C0CC88}"/>
              </a:ext>
            </a:extLst>
          </p:cNvPr>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fld id="{80DA03BE-4998-47C0-838A-0539E6FBB20A}"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66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anose="020B0604030504040204" pitchFamily="34" charset="0"/>
          <a:cs typeface="Arial" panose="020B0604020202020204" pitchFamily="34" charset="0"/>
        </a:defRPr>
      </a:lvl2pPr>
      <a:lvl3pPr algn="l" rtl="0" fontAlgn="base">
        <a:spcBef>
          <a:spcPct val="0"/>
        </a:spcBef>
        <a:spcAft>
          <a:spcPct val="0"/>
        </a:spcAft>
        <a:defRPr sz="4400">
          <a:solidFill>
            <a:schemeClr val="tx2"/>
          </a:solidFill>
          <a:latin typeface="Tahoma" panose="020B0604030504040204" pitchFamily="34" charset="0"/>
          <a:cs typeface="Arial" panose="020B0604020202020204" pitchFamily="34" charset="0"/>
        </a:defRPr>
      </a:lvl3pPr>
      <a:lvl4pPr algn="l" rtl="0" fontAlgn="base">
        <a:spcBef>
          <a:spcPct val="0"/>
        </a:spcBef>
        <a:spcAft>
          <a:spcPct val="0"/>
        </a:spcAft>
        <a:defRPr sz="4400">
          <a:solidFill>
            <a:schemeClr val="tx2"/>
          </a:solidFill>
          <a:latin typeface="Tahoma" panose="020B0604030504040204" pitchFamily="34" charset="0"/>
          <a:cs typeface="Arial" panose="020B0604020202020204" pitchFamily="34" charset="0"/>
        </a:defRPr>
      </a:lvl4pPr>
      <a:lvl5pPr algn="l" rtl="0" fontAlgn="base">
        <a:spcBef>
          <a:spcPct val="0"/>
        </a:spcBef>
        <a:spcAft>
          <a:spcPct val="0"/>
        </a:spcAft>
        <a:defRPr sz="4400">
          <a:solidFill>
            <a:schemeClr val="tx2"/>
          </a:solidFill>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wmf"/><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wmf"/><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42" name="Rectangle 26">
            <a:extLst>
              <a:ext uri="{FF2B5EF4-FFF2-40B4-BE49-F238E27FC236}">
                <a16:creationId xmlns:a16="http://schemas.microsoft.com/office/drawing/2014/main" id="{59B2E856-F524-4495-996B-399CA7414C4A}"/>
              </a:ext>
            </a:extLst>
          </p:cNvPr>
          <p:cNvSpPr>
            <a:spLocks noChangeArrowheads="1"/>
          </p:cNvSpPr>
          <p:nvPr/>
        </p:nvSpPr>
        <p:spPr bwMode="auto">
          <a:xfrm>
            <a:off x="0" y="0"/>
            <a:ext cx="9144000" cy="1196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8422" name="Text Box 6">
            <a:extLst>
              <a:ext uri="{FF2B5EF4-FFF2-40B4-BE49-F238E27FC236}">
                <a16:creationId xmlns:a16="http://schemas.microsoft.com/office/drawing/2014/main" id="{03302EE0-B46E-491C-A43D-D621B2B2DE19}"/>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188424" name="Rectangle 8">
            <a:extLst>
              <a:ext uri="{FF2B5EF4-FFF2-40B4-BE49-F238E27FC236}">
                <a16:creationId xmlns:a16="http://schemas.microsoft.com/office/drawing/2014/main" id="{43FF3A19-BCEE-4F40-895C-CC86AF9888E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188430" name="Picture 14">
            <a:extLst>
              <a:ext uri="{FF2B5EF4-FFF2-40B4-BE49-F238E27FC236}">
                <a16:creationId xmlns:a16="http://schemas.microsoft.com/office/drawing/2014/main" id="{7ADE0F83-3E84-4EF7-9C8B-851077DFB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541713"/>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431" name="Picture 15">
            <a:extLst>
              <a:ext uri="{FF2B5EF4-FFF2-40B4-BE49-F238E27FC236}">
                <a16:creationId xmlns:a16="http://schemas.microsoft.com/office/drawing/2014/main" id="{5B80569F-DC34-41FA-AA2F-E8F1F0618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838" y="3694113"/>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8436" name="Rectangle 20">
            <a:extLst>
              <a:ext uri="{FF2B5EF4-FFF2-40B4-BE49-F238E27FC236}">
                <a16:creationId xmlns:a16="http://schemas.microsoft.com/office/drawing/2014/main" id="{9B7A1A83-97CA-435F-897D-10AE23F000C7}"/>
              </a:ext>
            </a:extLst>
          </p:cNvPr>
          <p:cNvSpPr>
            <a:spLocks noChangeArrowheads="1"/>
          </p:cNvSpPr>
          <p:nvPr/>
        </p:nvSpPr>
        <p:spPr bwMode="auto">
          <a:xfrm>
            <a:off x="1068822" y="3470341"/>
            <a:ext cx="7416787" cy="1221443"/>
          </a:xfrm>
          <a:prstGeom prst="rect">
            <a:avLst/>
          </a:prstGeom>
          <a:solidFill>
            <a:schemeClr val="bg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3600" dirty="0">
                <a:solidFill>
                  <a:srgbClr val="0000FF"/>
                </a:solidFill>
                <a:sym typeface="Symbol" panose="05050102010706020507" pitchFamily="18" charset="2"/>
              </a:rPr>
              <a:t>Le comportement viscoélastique </a:t>
            </a:r>
          </a:p>
        </p:txBody>
      </p:sp>
      <p:sp>
        <p:nvSpPr>
          <p:cNvPr id="188438" name="Line 22">
            <a:extLst>
              <a:ext uri="{FF2B5EF4-FFF2-40B4-BE49-F238E27FC236}">
                <a16:creationId xmlns:a16="http://schemas.microsoft.com/office/drawing/2014/main" id="{B5F0289F-D529-4E7A-999D-2B7947416940}"/>
              </a:ext>
            </a:extLst>
          </p:cNvPr>
          <p:cNvSpPr>
            <a:spLocks noChangeShapeType="1"/>
          </p:cNvSpPr>
          <p:nvPr/>
        </p:nvSpPr>
        <p:spPr bwMode="auto">
          <a:xfrm>
            <a:off x="0" y="1184275"/>
            <a:ext cx="9144000" cy="0"/>
          </a:xfrm>
          <a:prstGeom prst="line">
            <a:avLst/>
          </a:prstGeom>
          <a:noFill/>
          <a:ln w="76200" cmpd="tri">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88439" name="Rectangle 23">
            <a:extLst>
              <a:ext uri="{FF2B5EF4-FFF2-40B4-BE49-F238E27FC236}">
                <a16:creationId xmlns:a16="http://schemas.microsoft.com/office/drawing/2014/main" id="{6C5D8F36-453C-43F2-B370-CCB48E46AF08}"/>
              </a:ext>
            </a:extLst>
          </p:cNvPr>
          <p:cNvSpPr>
            <a:spLocks noChangeArrowheads="1"/>
          </p:cNvSpPr>
          <p:nvPr/>
        </p:nvSpPr>
        <p:spPr bwMode="auto">
          <a:xfrm>
            <a:off x="2627784" y="5604562"/>
            <a:ext cx="4608512"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1800" dirty="0"/>
              <a:t>Dr. Yasmina KELLOUCHE</a:t>
            </a:r>
          </a:p>
          <a:p>
            <a:pPr algn="ctr"/>
            <a:r>
              <a:rPr lang="fr-FR" altLang="fr-FR" sz="1800" dirty="0"/>
              <a:t>Maitre de conférence B</a:t>
            </a:r>
          </a:p>
        </p:txBody>
      </p:sp>
      <p:sp>
        <p:nvSpPr>
          <p:cNvPr id="188440" name="Line 24">
            <a:extLst>
              <a:ext uri="{FF2B5EF4-FFF2-40B4-BE49-F238E27FC236}">
                <a16:creationId xmlns:a16="http://schemas.microsoft.com/office/drawing/2014/main" id="{3D5EDAE8-FC74-42CA-898F-7081B515636F}"/>
              </a:ext>
            </a:extLst>
          </p:cNvPr>
          <p:cNvSpPr>
            <a:spLocks noChangeShapeType="1"/>
          </p:cNvSpPr>
          <p:nvPr/>
        </p:nvSpPr>
        <p:spPr bwMode="auto">
          <a:xfrm>
            <a:off x="0" y="6394450"/>
            <a:ext cx="9144000" cy="0"/>
          </a:xfrm>
          <a:prstGeom prst="line">
            <a:avLst/>
          </a:prstGeom>
          <a:noFill/>
          <a:ln w="57150" cmpd="thinThick">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88441" name="Rectangle 25">
            <a:extLst>
              <a:ext uri="{FF2B5EF4-FFF2-40B4-BE49-F238E27FC236}">
                <a16:creationId xmlns:a16="http://schemas.microsoft.com/office/drawing/2014/main" id="{5336921D-DB1F-4776-BBEA-709A3C43EE3B}"/>
              </a:ext>
            </a:extLst>
          </p:cNvPr>
          <p:cNvSpPr>
            <a:spLocks noChangeArrowheads="1"/>
          </p:cNvSpPr>
          <p:nvPr/>
        </p:nvSpPr>
        <p:spPr bwMode="auto">
          <a:xfrm>
            <a:off x="0" y="6437313"/>
            <a:ext cx="91440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2000" dirty="0"/>
              <a:t>Année Universitaire 2020-2021</a:t>
            </a:r>
          </a:p>
        </p:txBody>
      </p:sp>
      <p:sp>
        <p:nvSpPr>
          <p:cNvPr id="14" name="Title 1">
            <a:extLst>
              <a:ext uri="{FF2B5EF4-FFF2-40B4-BE49-F238E27FC236}">
                <a16:creationId xmlns:a16="http://schemas.microsoft.com/office/drawing/2014/main" id="{928F7981-E960-4259-B758-264ABF126F13}"/>
              </a:ext>
            </a:extLst>
          </p:cNvPr>
          <p:cNvSpPr txBox="1"/>
          <p:nvPr/>
        </p:nvSpPr>
        <p:spPr>
          <a:xfrm>
            <a:off x="1763837" y="55669"/>
            <a:ext cx="7416675" cy="1009543"/>
          </a:xfrm>
          <a:prstGeom prst="rect">
            <a:avLst/>
          </a:prstGeom>
          <a:noFill/>
          <a:ln cap="rnd">
            <a:noFill/>
          </a:ln>
        </p:spPr>
        <p:txBody>
          <a:bodyPr vert="horz" wrap="square" lIns="274320" tIns="182880" rIns="274320" bIns="18288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all" spc="200" baseline="0" dirty="0">
                <a:solidFill>
                  <a:srgbClr val="000000"/>
                </a:solidFill>
                <a:uFillTx/>
                <a:latin typeface="Times New Roman" pitchFamily="18"/>
                <a:cs typeface="Times New Roman" pitchFamily="18"/>
              </a:rPr>
              <a:t>UNIVERSITE DJILALI BOUNAAMADE KHEMIS MELIANA </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all" spc="200" baseline="0" dirty="0">
                <a:solidFill>
                  <a:srgbClr val="000000"/>
                </a:solidFill>
                <a:uFillTx/>
                <a:latin typeface="Times New Roman" pitchFamily="18"/>
                <a:cs typeface="Times New Roman" pitchFamily="18"/>
              </a:rPr>
              <a:t>FACULTE DE SCIENCE DE LA NATURE </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all" spc="200" baseline="0" dirty="0">
                <a:solidFill>
                  <a:srgbClr val="000000"/>
                </a:solidFill>
                <a:uFillTx/>
                <a:latin typeface="Times New Roman" pitchFamily="18"/>
                <a:cs typeface="Times New Roman" pitchFamily="18"/>
              </a:rPr>
              <a:t>ET DE LA TERRE</a:t>
            </a:r>
            <a:br>
              <a:rPr lang="fr-FR" sz="1600" b="1" i="0" u="none" strike="noStrike" kern="1200" cap="all" spc="200" baseline="0" dirty="0">
                <a:solidFill>
                  <a:srgbClr val="000000"/>
                </a:solidFill>
                <a:uFillTx/>
                <a:latin typeface="Times New Roman" pitchFamily="18"/>
                <a:cs typeface="Times New Roman" pitchFamily="18"/>
              </a:rPr>
            </a:br>
            <a:endParaRPr lang="fr-FR" sz="1600" b="1" i="0" u="none" strike="noStrike" kern="1200" cap="all" spc="200" baseline="0" dirty="0">
              <a:solidFill>
                <a:srgbClr val="262626"/>
              </a:solidFill>
              <a:uFillTx/>
              <a:latin typeface="Gill Sans MT"/>
            </a:endParaRPr>
          </a:p>
        </p:txBody>
      </p:sp>
      <p:pic>
        <p:nvPicPr>
          <p:cNvPr id="15" name="Picture 3">
            <a:extLst>
              <a:ext uri="{FF2B5EF4-FFF2-40B4-BE49-F238E27FC236}">
                <a16:creationId xmlns:a16="http://schemas.microsoft.com/office/drawing/2014/main" id="{7FF81186-352E-4405-B00B-215CE921B5AA}"/>
              </a:ext>
            </a:extLst>
          </p:cNvPr>
          <p:cNvPicPr>
            <a:picLocks noChangeAspect="1"/>
          </p:cNvPicPr>
          <p:nvPr/>
        </p:nvPicPr>
        <p:blipFill>
          <a:blip r:embed="rId3"/>
          <a:stretch>
            <a:fillRect/>
          </a:stretch>
        </p:blipFill>
        <p:spPr>
          <a:xfrm>
            <a:off x="28575" y="42419"/>
            <a:ext cx="2025646" cy="957578"/>
          </a:xfrm>
          <a:prstGeom prst="rect">
            <a:avLst/>
          </a:prstGeom>
          <a:noFill/>
          <a:ln cap="rnd">
            <a:noFill/>
          </a:ln>
        </p:spPr>
      </p:pic>
      <p:sp>
        <p:nvSpPr>
          <p:cNvPr id="17" name="TextBox 5">
            <a:extLst>
              <a:ext uri="{FF2B5EF4-FFF2-40B4-BE49-F238E27FC236}">
                <a16:creationId xmlns:a16="http://schemas.microsoft.com/office/drawing/2014/main" id="{1B887D16-8C4F-4795-BAB7-8BDED854905D}"/>
              </a:ext>
            </a:extLst>
          </p:cNvPr>
          <p:cNvSpPr txBox="1"/>
          <p:nvPr/>
        </p:nvSpPr>
        <p:spPr>
          <a:xfrm>
            <a:off x="755613" y="1655299"/>
            <a:ext cx="7920112" cy="523219"/>
          </a:xfrm>
          <a:prstGeom prst="rect">
            <a:avLst/>
          </a:prstGeom>
          <a:solidFill>
            <a:srgbClr val="FFFFFF"/>
          </a:solidFill>
          <a:ln cap="rnd">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dirty="0">
                <a:solidFill>
                  <a:srgbClr val="4472C4"/>
                </a:solidFill>
                <a:uFillTx/>
                <a:latin typeface="Calibri"/>
              </a:rPr>
              <a:t>Rhéologie des sols – Master2- Géotechnique</a:t>
            </a:r>
          </a:p>
        </p:txBody>
      </p:sp>
      <p:sp>
        <p:nvSpPr>
          <p:cNvPr id="16" name="Rectangle 23">
            <a:extLst>
              <a:ext uri="{FF2B5EF4-FFF2-40B4-BE49-F238E27FC236}">
                <a16:creationId xmlns:a16="http://schemas.microsoft.com/office/drawing/2014/main" id="{78EE785F-8212-4EB5-8883-B90A894A23BA}"/>
              </a:ext>
            </a:extLst>
          </p:cNvPr>
          <p:cNvSpPr>
            <a:spLocks noChangeArrowheads="1"/>
          </p:cNvSpPr>
          <p:nvPr/>
        </p:nvSpPr>
        <p:spPr bwMode="auto">
          <a:xfrm>
            <a:off x="2411413" y="2610998"/>
            <a:ext cx="4608512"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2800" b="1" dirty="0"/>
              <a:t>CHAPITRE 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8436"/>
                                        </p:tgtEl>
                                        <p:attrNameLst>
                                          <p:attrName>style.visibility</p:attrName>
                                        </p:attrNameLst>
                                      </p:cBhvr>
                                      <p:to>
                                        <p:strVal val="visible"/>
                                      </p:to>
                                    </p:set>
                                    <p:animEffect transition="in" filter="fade">
                                      <p:cBhvr>
                                        <p:cTn id="7" dur="800" decel="100000"/>
                                        <p:tgtEl>
                                          <p:spTgt spid="188436"/>
                                        </p:tgtEl>
                                      </p:cBhvr>
                                    </p:animEffect>
                                    <p:anim calcmode="lin" valueType="num">
                                      <p:cBhvr>
                                        <p:cTn id="8" dur="800" decel="100000" fill="hold"/>
                                        <p:tgtEl>
                                          <p:spTgt spid="188436"/>
                                        </p:tgtEl>
                                        <p:attrNameLst>
                                          <p:attrName>style.rotation</p:attrName>
                                        </p:attrNameLst>
                                      </p:cBhvr>
                                      <p:tavLst>
                                        <p:tav tm="0">
                                          <p:val>
                                            <p:fltVal val="-90"/>
                                          </p:val>
                                        </p:tav>
                                        <p:tav tm="100000">
                                          <p:val>
                                            <p:fltVal val="0"/>
                                          </p:val>
                                        </p:tav>
                                      </p:tavLst>
                                    </p:anim>
                                    <p:anim calcmode="lin" valueType="num">
                                      <p:cBhvr>
                                        <p:cTn id="9" dur="800" decel="100000" fill="hold"/>
                                        <p:tgtEl>
                                          <p:spTgt spid="188436"/>
                                        </p:tgtEl>
                                        <p:attrNameLst>
                                          <p:attrName>ppt_x</p:attrName>
                                        </p:attrNameLst>
                                      </p:cBhvr>
                                      <p:tavLst>
                                        <p:tav tm="0">
                                          <p:val>
                                            <p:strVal val="#ppt_x+0.4"/>
                                          </p:val>
                                        </p:tav>
                                        <p:tav tm="100000">
                                          <p:val>
                                            <p:strVal val="#ppt_x-0.05"/>
                                          </p:val>
                                        </p:tav>
                                      </p:tavLst>
                                    </p:anim>
                                    <p:anim calcmode="lin" valueType="num">
                                      <p:cBhvr>
                                        <p:cTn id="10" dur="800" decel="100000" fill="hold"/>
                                        <p:tgtEl>
                                          <p:spTgt spid="18843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843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84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Text Box 2">
            <a:extLst>
              <a:ext uri="{FF2B5EF4-FFF2-40B4-BE49-F238E27FC236}">
                <a16:creationId xmlns:a16="http://schemas.microsoft.com/office/drawing/2014/main" id="{9899CB74-88CD-4373-BB90-01185F088D46}"/>
              </a:ext>
            </a:extLst>
          </p:cNvPr>
          <p:cNvSpPr txBox="1">
            <a:spLocks noChangeArrowheads="1"/>
          </p:cNvSpPr>
          <p:nvPr/>
        </p:nvSpPr>
        <p:spPr bwMode="auto">
          <a:xfrm>
            <a:off x="2054225" y="1595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454659" name="Rectangle 3">
            <a:extLst>
              <a:ext uri="{FF2B5EF4-FFF2-40B4-BE49-F238E27FC236}">
                <a16:creationId xmlns:a16="http://schemas.microsoft.com/office/drawing/2014/main" id="{928E6030-003C-4045-9059-DD529555FBA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54660" name="Rectangle 4">
            <a:extLst>
              <a:ext uri="{FF2B5EF4-FFF2-40B4-BE49-F238E27FC236}">
                <a16:creationId xmlns:a16="http://schemas.microsoft.com/office/drawing/2014/main" id="{1838C882-DA75-4EF2-87E9-6ED593CF6F44}"/>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54662" name="Rectangle 6">
            <a:extLst>
              <a:ext uri="{FF2B5EF4-FFF2-40B4-BE49-F238E27FC236}">
                <a16:creationId xmlns:a16="http://schemas.microsoft.com/office/drawing/2014/main" id="{5FF5FE35-37DA-4F0D-908E-4B3D52A3E0B5}"/>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Test de relaxation des contraintes</a:t>
            </a:r>
          </a:p>
        </p:txBody>
      </p:sp>
      <p:sp>
        <p:nvSpPr>
          <p:cNvPr id="454664" name="Line 8">
            <a:extLst>
              <a:ext uri="{FF2B5EF4-FFF2-40B4-BE49-F238E27FC236}">
                <a16:creationId xmlns:a16="http://schemas.microsoft.com/office/drawing/2014/main" id="{A093EDA1-B196-4C29-B444-D71366DB6A96}"/>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1" name="Rectangle 10">
            <a:extLst>
              <a:ext uri="{FF2B5EF4-FFF2-40B4-BE49-F238E27FC236}">
                <a16:creationId xmlns:a16="http://schemas.microsoft.com/office/drawing/2014/main" id="{B6BEDFD9-AD51-45EA-9A75-CA3B1414CD97}"/>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2" name="Rectangle 5">
            <a:extLst>
              <a:ext uri="{FF2B5EF4-FFF2-40B4-BE49-F238E27FC236}">
                <a16:creationId xmlns:a16="http://schemas.microsoft.com/office/drawing/2014/main" id="{C96219D3-8C8F-4776-9AE6-ED6A990A769C}"/>
              </a:ext>
            </a:extLst>
          </p:cNvPr>
          <p:cNvSpPr>
            <a:spLocks noChangeArrowheads="1"/>
          </p:cNvSpPr>
          <p:nvPr/>
        </p:nvSpPr>
        <p:spPr bwMode="auto">
          <a:xfrm>
            <a:off x="181097" y="949189"/>
            <a:ext cx="8713601" cy="1200329"/>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Dans l’essai de relaxation, on impose instantanément une déformation d’amplitude </a:t>
            </a:r>
            <a:r>
              <a:rPr lang="fr-FR" i="1" dirty="0">
                <a:solidFill>
                  <a:srgbClr val="0000FF"/>
                </a:solidFill>
              </a:rPr>
              <a:t>ε0 </a:t>
            </a:r>
            <a:r>
              <a:rPr lang="fr-FR" dirty="0">
                <a:solidFill>
                  <a:srgbClr val="0000FF"/>
                </a:solidFill>
              </a:rPr>
              <a:t>à l’instant </a:t>
            </a:r>
            <a:r>
              <a:rPr lang="fr-FR" i="1" dirty="0">
                <a:solidFill>
                  <a:srgbClr val="0000FF"/>
                </a:solidFill>
              </a:rPr>
              <a:t>t0 </a:t>
            </a:r>
            <a:r>
              <a:rPr lang="fr-FR" dirty="0">
                <a:solidFill>
                  <a:srgbClr val="0000FF"/>
                </a:solidFill>
              </a:rPr>
              <a:t>qu’on maintient constante par la suite.</a:t>
            </a:r>
          </a:p>
        </p:txBody>
      </p:sp>
      <p:sp>
        <p:nvSpPr>
          <p:cNvPr id="14" name="Rectangle 5">
            <a:extLst>
              <a:ext uri="{FF2B5EF4-FFF2-40B4-BE49-F238E27FC236}">
                <a16:creationId xmlns:a16="http://schemas.microsoft.com/office/drawing/2014/main" id="{CAD7FDC7-6556-4291-A545-BADA59D9E420}"/>
              </a:ext>
            </a:extLst>
          </p:cNvPr>
          <p:cNvSpPr>
            <a:spLocks noChangeArrowheads="1"/>
          </p:cNvSpPr>
          <p:nvPr/>
        </p:nvSpPr>
        <p:spPr bwMode="auto">
          <a:xfrm>
            <a:off x="215199" y="2493141"/>
            <a:ext cx="8713601" cy="83099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On observe la réponse en termes de contrainte </a:t>
            </a:r>
            <a:r>
              <a:rPr lang="fr-FR" i="1" dirty="0">
                <a:solidFill>
                  <a:srgbClr val="0000FF"/>
                </a:solidFill>
              </a:rPr>
              <a:t>σ(t) </a:t>
            </a:r>
            <a:r>
              <a:rPr lang="fr-FR" dirty="0">
                <a:solidFill>
                  <a:srgbClr val="0000FF"/>
                </a:solidFill>
              </a:rPr>
              <a:t>qui varie de façon monotone décroissante en fonction du temps. </a:t>
            </a:r>
            <a:endParaRPr lang="fr-FR" altLang="fr-FR" dirty="0">
              <a:solidFill>
                <a:srgbClr val="0000FF"/>
              </a:solidFill>
            </a:endParaRPr>
          </a:p>
        </p:txBody>
      </p:sp>
    </p:spTree>
    <p:extLst>
      <p:ext uri="{BB962C8B-B14F-4D97-AF65-F5344CB8AC3E}">
        <p14:creationId xmlns:p14="http://schemas.microsoft.com/office/powerpoint/2010/main" val="1023981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checkerboard(across)">
                                      <p:cBhvr>
                                        <p:cTn id="7" dur="500"/>
                                        <p:tgtEl>
                                          <p:spTgt spid="12">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bg/>
                                          </p:spTgt>
                                        </p:tgtEl>
                                        <p:attrNameLst>
                                          <p:attrName>style.visibility</p:attrName>
                                        </p:attrNameLst>
                                      </p:cBhvr>
                                      <p:to>
                                        <p:strVal val="visible"/>
                                      </p:to>
                                    </p:set>
                                    <p:animEffect transition="in" filter="checkerboard(across)">
                                      <p:cBhvr>
                                        <p:cTn id="12" dur="500"/>
                                        <p:tgtEl>
                                          <p:spTgt spid="1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14"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4658" name="Text Box 2">
            <a:extLst>
              <a:ext uri="{FF2B5EF4-FFF2-40B4-BE49-F238E27FC236}">
                <a16:creationId xmlns:a16="http://schemas.microsoft.com/office/drawing/2014/main" id="{9899CB74-88CD-4373-BB90-01185F088D46}"/>
              </a:ext>
            </a:extLst>
          </p:cNvPr>
          <p:cNvSpPr txBox="1">
            <a:spLocks noChangeArrowheads="1"/>
          </p:cNvSpPr>
          <p:nvPr/>
        </p:nvSpPr>
        <p:spPr bwMode="auto">
          <a:xfrm>
            <a:off x="2054225" y="1595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454659" name="Rectangle 3">
            <a:extLst>
              <a:ext uri="{FF2B5EF4-FFF2-40B4-BE49-F238E27FC236}">
                <a16:creationId xmlns:a16="http://schemas.microsoft.com/office/drawing/2014/main" id="{928E6030-003C-4045-9059-DD529555FBA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54660" name="Rectangle 4">
            <a:extLst>
              <a:ext uri="{FF2B5EF4-FFF2-40B4-BE49-F238E27FC236}">
                <a16:creationId xmlns:a16="http://schemas.microsoft.com/office/drawing/2014/main" id="{1838C882-DA75-4EF2-87E9-6ED593CF6F44}"/>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54662" name="Rectangle 6">
            <a:extLst>
              <a:ext uri="{FF2B5EF4-FFF2-40B4-BE49-F238E27FC236}">
                <a16:creationId xmlns:a16="http://schemas.microsoft.com/office/drawing/2014/main" id="{5FF5FE35-37DA-4F0D-908E-4B3D52A3E0B5}"/>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Test de relaxation des contraintes</a:t>
            </a:r>
          </a:p>
        </p:txBody>
      </p:sp>
      <p:sp>
        <p:nvSpPr>
          <p:cNvPr id="454664" name="Line 8">
            <a:extLst>
              <a:ext uri="{FF2B5EF4-FFF2-40B4-BE49-F238E27FC236}">
                <a16:creationId xmlns:a16="http://schemas.microsoft.com/office/drawing/2014/main" id="{A093EDA1-B196-4C29-B444-D71366DB6A96}"/>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1" name="Rectangle 10">
            <a:extLst>
              <a:ext uri="{FF2B5EF4-FFF2-40B4-BE49-F238E27FC236}">
                <a16:creationId xmlns:a16="http://schemas.microsoft.com/office/drawing/2014/main" id="{B6BEDFD9-AD51-45EA-9A75-CA3B1414CD97}"/>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pic>
        <p:nvPicPr>
          <p:cNvPr id="2" name="Picture 1">
            <a:extLst>
              <a:ext uri="{FF2B5EF4-FFF2-40B4-BE49-F238E27FC236}">
                <a16:creationId xmlns:a16="http://schemas.microsoft.com/office/drawing/2014/main" id="{88E12D4B-47E9-46F6-B24E-4E71916DF7ED}"/>
              </a:ext>
            </a:extLst>
          </p:cNvPr>
          <p:cNvPicPr>
            <a:picLocks noChangeAspect="1"/>
          </p:cNvPicPr>
          <p:nvPr/>
        </p:nvPicPr>
        <p:blipFill>
          <a:blip r:embed="rId2"/>
          <a:stretch>
            <a:fillRect/>
          </a:stretch>
        </p:blipFill>
        <p:spPr>
          <a:xfrm>
            <a:off x="971600" y="1822902"/>
            <a:ext cx="3312368" cy="3191719"/>
          </a:xfrm>
          <a:prstGeom prst="rect">
            <a:avLst/>
          </a:prstGeom>
        </p:spPr>
      </p:pic>
      <p:pic>
        <p:nvPicPr>
          <p:cNvPr id="3" name="Picture 2">
            <a:extLst>
              <a:ext uri="{FF2B5EF4-FFF2-40B4-BE49-F238E27FC236}">
                <a16:creationId xmlns:a16="http://schemas.microsoft.com/office/drawing/2014/main" id="{06B9B00E-311F-4BBF-ACDE-0734BE81A16F}"/>
              </a:ext>
            </a:extLst>
          </p:cNvPr>
          <p:cNvPicPr>
            <a:picLocks noChangeAspect="1"/>
          </p:cNvPicPr>
          <p:nvPr/>
        </p:nvPicPr>
        <p:blipFill>
          <a:blip r:embed="rId3"/>
          <a:stretch>
            <a:fillRect/>
          </a:stretch>
        </p:blipFill>
        <p:spPr>
          <a:xfrm>
            <a:off x="5508451" y="2039351"/>
            <a:ext cx="2880072" cy="2587382"/>
          </a:xfrm>
          <a:prstGeom prst="rect">
            <a:avLst/>
          </a:prstGeom>
        </p:spPr>
      </p:pic>
      <p:pic>
        <p:nvPicPr>
          <p:cNvPr id="4" name="Picture 3">
            <a:extLst>
              <a:ext uri="{FF2B5EF4-FFF2-40B4-BE49-F238E27FC236}">
                <a16:creationId xmlns:a16="http://schemas.microsoft.com/office/drawing/2014/main" id="{5567DB2F-8918-444F-9D70-694D3CC10EE4}"/>
              </a:ext>
            </a:extLst>
          </p:cNvPr>
          <p:cNvPicPr>
            <a:picLocks noChangeAspect="1"/>
          </p:cNvPicPr>
          <p:nvPr/>
        </p:nvPicPr>
        <p:blipFill>
          <a:blip r:embed="rId4"/>
          <a:stretch>
            <a:fillRect/>
          </a:stretch>
        </p:blipFill>
        <p:spPr>
          <a:xfrm>
            <a:off x="966127" y="5262562"/>
            <a:ext cx="6031697" cy="899593"/>
          </a:xfrm>
          <a:prstGeom prst="rect">
            <a:avLst/>
          </a:prstGeom>
        </p:spPr>
      </p:pic>
      <p:pic>
        <p:nvPicPr>
          <p:cNvPr id="5" name="Picture 4">
            <a:extLst>
              <a:ext uri="{FF2B5EF4-FFF2-40B4-BE49-F238E27FC236}">
                <a16:creationId xmlns:a16="http://schemas.microsoft.com/office/drawing/2014/main" id="{9DD426C5-359F-4ED6-99E3-6D4F6DD21B6D}"/>
              </a:ext>
            </a:extLst>
          </p:cNvPr>
          <p:cNvPicPr>
            <a:picLocks noChangeAspect="1"/>
          </p:cNvPicPr>
          <p:nvPr/>
        </p:nvPicPr>
        <p:blipFill>
          <a:blip r:embed="rId5"/>
          <a:stretch>
            <a:fillRect/>
          </a:stretch>
        </p:blipFill>
        <p:spPr>
          <a:xfrm>
            <a:off x="987089" y="871537"/>
            <a:ext cx="5377965" cy="42387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6706" name="Text Box 2">
            <a:extLst>
              <a:ext uri="{FF2B5EF4-FFF2-40B4-BE49-F238E27FC236}">
                <a16:creationId xmlns:a16="http://schemas.microsoft.com/office/drawing/2014/main" id="{5A117D73-CD44-4340-A0DC-3BC6B6049BA0}"/>
              </a:ext>
            </a:extLst>
          </p:cNvPr>
          <p:cNvSpPr txBox="1">
            <a:spLocks noChangeArrowheads="1"/>
          </p:cNvSpPr>
          <p:nvPr/>
        </p:nvSpPr>
        <p:spPr bwMode="auto">
          <a:xfrm>
            <a:off x="2054225" y="1595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456707" name="Rectangle 3">
            <a:extLst>
              <a:ext uri="{FF2B5EF4-FFF2-40B4-BE49-F238E27FC236}">
                <a16:creationId xmlns:a16="http://schemas.microsoft.com/office/drawing/2014/main" id="{EECA7D60-E5CE-432A-BF0F-9C934E01D3AE}"/>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56708" name="Rectangle 4">
            <a:extLst>
              <a:ext uri="{FF2B5EF4-FFF2-40B4-BE49-F238E27FC236}">
                <a16:creationId xmlns:a16="http://schemas.microsoft.com/office/drawing/2014/main" id="{CE6303AA-55BC-47DF-9A31-55206C1DAA73}"/>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56710" name="Rectangle 6">
            <a:extLst>
              <a:ext uri="{FF2B5EF4-FFF2-40B4-BE49-F238E27FC236}">
                <a16:creationId xmlns:a16="http://schemas.microsoft.com/office/drawing/2014/main" id="{D0E36066-3B7C-4553-9E49-D5C740BCD175}"/>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Test de relaxation des contraintes</a:t>
            </a:r>
          </a:p>
        </p:txBody>
      </p:sp>
      <p:sp>
        <p:nvSpPr>
          <p:cNvPr id="456712" name="Line 8">
            <a:extLst>
              <a:ext uri="{FF2B5EF4-FFF2-40B4-BE49-F238E27FC236}">
                <a16:creationId xmlns:a16="http://schemas.microsoft.com/office/drawing/2014/main" id="{07CEE914-A94E-4768-B7CC-6C5DA556A21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4" name="Rectangle 10">
            <a:extLst>
              <a:ext uri="{FF2B5EF4-FFF2-40B4-BE49-F238E27FC236}">
                <a16:creationId xmlns:a16="http://schemas.microsoft.com/office/drawing/2014/main" id="{20CB406D-D930-4FA2-B479-DE969235D7B5}"/>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5" name="Arrow: Right 14">
            <a:extLst>
              <a:ext uri="{FF2B5EF4-FFF2-40B4-BE49-F238E27FC236}">
                <a16:creationId xmlns:a16="http://schemas.microsoft.com/office/drawing/2014/main" id="{389F722A-A6E6-4A8B-827D-5F1390433A88}"/>
              </a:ext>
            </a:extLst>
          </p:cNvPr>
          <p:cNvSpPr/>
          <p:nvPr/>
        </p:nvSpPr>
        <p:spPr bwMode="auto">
          <a:xfrm>
            <a:off x="3776039" y="1660370"/>
            <a:ext cx="1368152" cy="333375"/>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ahoma" panose="020B0604030504040204" pitchFamily="34" charset="0"/>
            </a:endParaRPr>
          </a:p>
        </p:txBody>
      </p:sp>
      <p:pic>
        <p:nvPicPr>
          <p:cNvPr id="2" name="Picture 1">
            <a:extLst>
              <a:ext uri="{FF2B5EF4-FFF2-40B4-BE49-F238E27FC236}">
                <a16:creationId xmlns:a16="http://schemas.microsoft.com/office/drawing/2014/main" id="{8CFB1374-EB74-4BEA-AA78-C208B5EB58A4}"/>
              </a:ext>
            </a:extLst>
          </p:cNvPr>
          <p:cNvPicPr>
            <a:picLocks noChangeAspect="1"/>
          </p:cNvPicPr>
          <p:nvPr/>
        </p:nvPicPr>
        <p:blipFill>
          <a:blip r:embed="rId2"/>
          <a:stretch>
            <a:fillRect/>
          </a:stretch>
        </p:blipFill>
        <p:spPr>
          <a:xfrm>
            <a:off x="414366" y="3053010"/>
            <a:ext cx="2904469" cy="495885"/>
          </a:xfrm>
          <a:prstGeom prst="rect">
            <a:avLst/>
          </a:prstGeom>
        </p:spPr>
      </p:pic>
      <p:pic>
        <p:nvPicPr>
          <p:cNvPr id="3" name="Picture 2">
            <a:extLst>
              <a:ext uri="{FF2B5EF4-FFF2-40B4-BE49-F238E27FC236}">
                <a16:creationId xmlns:a16="http://schemas.microsoft.com/office/drawing/2014/main" id="{0AF40BEE-B17F-44B9-B45C-29A7317A98C4}"/>
              </a:ext>
            </a:extLst>
          </p:cNvPr>
          <p:cNvPicPr>
            <a:picLocks noChangeAspect="1"/>
          </p:cNvPicPr>
          <p:nvPr/>
        </p:nvPicPr>
        <p:blipFill>
          <a:blip r:embed="rId3"/>
          <a:stretch>
            <a:fillRect/>
          </a:stretch>
        </p:blipFill>
        <p:spPr>
          <a:xfrm>
            <a:off x="1642787" y="3686438"/>
            <a:ext cx="5858425" cy="2406573"/>
          </a:xfrm>
          <a:prstGeom prst="rect">
            <a:avLst/>
          </a:prstGeom>
        </p:spPr>
      </p:pic>
      <p:pic>
        <p:nvPicPr>
          <p:cNvPr id="8" name="Picture 7">
            <a:extLst>
              <a:ext uri="{FF2B5EF4-FFF2-40B4-BE49-F238E27FC236}">
                <a16:creationId xmlns:a16="http://schemas.microsoft.com/office/drawing/2014/main" id="{0DD9B723-0B71-40C0-AAFA-183B63B62519}"/>
              </a:ext>
            </a:extLst>
          </p:cNvPr>
          <p:cNvPicPr>
            <a:picLocks noChangeAspect="1"/>
          </p:cNvPicPr>
          <p:nvPr/>
        </p:nvPicPr>
        <p:blipFill>
          <a:blip r:embed="rId4"/>
          <a:stretch>
            <a:fillRect/>
          </a:stretch>
        </p:blipFill>
        <p:spPr>
          <a:xfrm>
            <a:off x="516561" y="971647"/>
            <a:ext cx="2904468" cy="1654737"/>
          </a:xfrm>
          <a:prstGeom prst="rect">
            <a:avLst/>
          </a:prstGeom>
        </p:spPr>
      </p:pic>
      <p:pic>
        <p:nvPicPr>
          <p:cNvPr id="9" name="Picture 8">
            <a:extLst>
              <a:ext uri="{FF2B5EF4-FFF2-40B4-BE49-F238E27FC236}">
                <a16:creationId xmlns:a16="http://schemas.microsoft.com/office/drawing/2014/main" id="{E0995D68-3FE9-4D49-A309-1D3223C5823F}"/>
              </a:ext>
            </a:extLst>
          </p:cNvPr>
          <p:cNvPicPr>
            <a:picLocks noChangeAspect="1"/>
          </p:cNvPicPr>
          <p:nvPr/>
        </p:nvPicPr>
        <p:blipFill>
          <a:blip r:embed="rId5"/>
          <a:stretch>
            <a:fillRect/>
          </a:stretch>
        </p:blipFill>
        <p:spPr>
          <a:xfrm>
            <a:off x="5477042" y="1029224"/>
            <a:ext cx="3200095" cy="165480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8754" name="Text Box 2">
            <a:extLst>
              <a:ext uri="{FF2B5EF4-FFF2-40B4-BE49-F238E27FC236}">
                <a16:creationId xmlns:a16="http://schemas.microsoft.com/office/drawing/2014/main" id="{361A0424-FCD7-4F2C-A480-84515502930B}"/>
              </a:ext>
            </a:extLst>
          </p:cNvPr>
          <p:cNvSpPr txBox="1">
            <a:spLocks noChangeArrowheads="1"/>
          </p:cNvSpPr>
          <p:nvPr/>
        </p:nvSpPr>
        <p:spPr bwMode="auto">
          <a:xfrm>
            <a:off x="2054225" y="1595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458755" name="Rectangle 3">
            <a:extLst>
              <a:ext uri="{FF2B5EF4-FFF2-40B4-BE49-F238E27FC236}">
                <a16:creationId xmlns:a16="http://schemas.microsoft.com/office/drawing/2014/main" id="{4AB8927D-0FD3-4FE7-8D90-8A2E862BA739}"/>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58756" name="Rectangle 4">
            <a:extLst>
              <a:ext uri="{FF2B5EF4-FFF2-40B4-BE49-F238E27FC236}">
                <a16:creationId xmlns:a16="http://schemas.microsoft.com/office/drawing/2014/main" id="{56DF878B-01CB-4F82-A626-D5B6BC8BB430}"/>
              </a:ext>
            </a:extLst>
          </p:cNvPr>
          <p:cNvSpPr>
            <a:spLocks noChangeArrowheads="1"/>
          </p:cNvSpPr>
          <p:nvPr/>
        </p:nvSpPr>
        <p:spPr bwMode="auto">
          <a:xfrm>
            <a:off x="2154922" y="306896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58757" name="Rectangle 5">
            <a:extLst>
              <a:ext uri="{FF2B5EF4-FFF2-40B4-BE49-F238E27FC236}">
                <a16:creationId xmlns:a16="http://schemas.microsoft.com/office/drawing/2014/main" id="{A2EF786D-C6FF-44F9-97CC-C6AC86AA06FF}"/>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Test de relaxation des contraintes</a:t>
            </a:r>
          </a:p>
        </p:txBody>
      </p:sp>
      <p:sp>
        <p:nvSpPr>
          <p:cNvPr id="458759" name="Line 7">
            <a:extLst>
              <a:ext uri="{FF2B5EF4-FFF2-40B4-BE49-F238E27FC236}">
                <a16:creationId xmlns:a16="http://schemas.microsoft.com/office/drawing/2014/main" id="{3BD593F5-A31F-4E05-8275-61A04167687F}"/>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7" name="Rectangle 10">
            <a:extLst>
              <a:ext uri="{FF2B5EF4-FFF2-40B4-BE49-F238E27FC236}">
                <a16:creationId xmlns:a16="http://schemas.microsoft.com/office/drawing/2014/main" id="{97B131C3-295C-4926-BC65-1AE099E392C0}"/>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8" name="Rectangle 5">
            <a:extLst>
              <a:ext uri="{FF2B5EF4-FFF2-40B4-BE49-F238E27FC236}">
                <a16:creationId xmlns:a16="http://schemas.microsoft.com/office/drawing/2014/main" id="{244DA5A3-9EE7-41F8-9C17-69B0FDD5DA89}"/>
              </a:ext>
            </a:extLst>
          </p:cNvPr>
          <p:cNvSpPr>
            <a:spLocks noChangeArrowheads="1"/>
          </p:cNvSpPr>
          <p:nvPr/>
        </p:nvSpPr>
        <p:spPr bwMode="auto">
          <a:xfrm>
            <a:off x="250887" y="783486"/>
            <a:ext cx="8642226" cy="83099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Er est une propriété du matériau. Elle n</a:t>
            </a:r>
            <a:r>
              <a:rPr lang="fr-FR" altLang="fr-FR" dirty="0">
                <a:solidFill>
                  <a:srgbClr val="0000FF"/>
                </a:solidFill>
              </a:rPr>
              <a:t>e dépend pas du niveau de contraintes ou de déformations.</a:t>
            </a:r>
          </a:p>
        </p:txBody>
      </p:sp>
      <p:pic>
        <p:nvPicPr>
          <p:cNvPr id="4" name="Picture 3">
            <a:extLst>
              <a:ext uri="{FF2B5EF4-FFF2-40B4-BE49-F238E27FC236}">
                <a16:creationId xmlns:a16="http://schemas.microsoft.com/office/drawing/2014/main" id="{4E534FBE-84EE-46E0-A83A-BA95B08378F0}"/>
              </a:ext>
            </a:extLst>
          </p:cNvPr>
          <p:cNvPicPr>
            <a:picLocks noChangeAspect="1"/>
          </p:cNvPicPr>
          <p:nvPr/>
        </p:nvPicPr>
        <p:blipFill>
          <a:blip r:embed="rId2"/>
          <a:stretch>
            <a:fillRect/>
          </a:stretch>
        </p:blipFill>
        <p:spPr>
          <a:xfrm>
            <a:off x="946983" y="1824038"/>
            <a:ext cx="7250034" cy="2285475"/>
          </a:xfrm>
          <a:prstGeom prst="rect">
            <a:avLst/>
          </a:prstGeom>
        </p:spPr>
      </p:pic>
      <p:pic>
        <p:nvPicPr>
          <p:cNvPr id="5" name="Picture 4">
            <a:extLst>
              <a:ext uri="{FF2B5EF4-FFF2-40B4-BE49-F238E27FC236}">
                <a16:creationId xmlns:a16="http://schemas.microsoft.com/office/drawing/2014/main" id="{FA81E67A-9F29-49C2-BCFA-4DB6B80CFECC}"/>
              </a:ext>
            </a:extLst>
          </p:cNvPr>
          <p:cNvPicPr>
            <a:picLocks noChangeAspect="1"/>
          </p:cNvPicPr>
          <p:nvPr/>
        </p:nvPicPr>
        <p:blipFill>
          <a:blip r:embed="rId3"/>
          <a:stretch>
            <a:fillRect/>
          </a:stretch>
        </p:blipFill>
        <p:spPr>
          <a:xfrm>
            <a:off x="250887" y="4401188"/>
            <a:ext cx="5838523" cy="539979"/>
          </a:xfrm>
          <a:prstGeom prst="rect">
            <a:avLst/>
          </a:prstGeom>
        </p:spPr>
      </p:pic>
      <p:pic>
        <p:nvPicPr>
          <p:cNvPr id="6" name="Picture 5">
            <a:extLst>
              <a:ext uri="{FF2B5EF4-FFF2-40B4-BE49-F238E27FC236}">
                <a16:creationId xmlns:a16="http://schemas.microsoft.com/office/drawing/2014/main" id="{D16A1F53-E010-4A61-A5F8-135258E3651B}"/>
              </a:ext>
            </a:extLst>
          </p:cNvPr>
          <p:cNvPicPr>
            <a:picLocks noChangeAspect="1"/>
          </p:cNvPicPr>
          <p:nvPr/>
        </p:nvPicPr>
        <p:blipFill>
          <a:blip r:embed="rId4"/>
          <a:stretch>
            <a:fillRect/>
          </a:stretch>
        </p:blipFill>
        <p:spPr>
          <a:xfrm>
            <a:off x="3491880" y="5211459"/>
            <a:ext cx="2807964" cy="95270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checkerboard(across)">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ext Box 2">
            <a:extLst>
              <a:ext uri="{FF2B5EF4-FFF2-40B4-BE49-F238E27FC236}">
                <a16:creationId xmlns:a16="http://schemas.microsoft.com/office/drawing/2014/main" id="{361A0424-FCD7-4F2C-A480-84515502930B}"/>
              </a:ext>
            </a:extLst>
          </p:cNvPr>
          <p:cNvSpPr txBox="1">
            <a:spLocks noChangeArrowheads="1"/>
          </p:cNvSpPr>
          <p:nvPr/>
        </p:nvSpPr>
        <p:spPr bwMode="auto">
          <a:xfrm>
            <a:off x="2054225" y="1595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458755" name="Rectangle 3">
            <a:extLst>
              <a:ext uri="{FF2B5EF4-FFF2-40B4-BE49-F238E27FC236}">
                <a16:creationId xmlns:a16="http://schemas.microsoft.com/office/drawing/2014/main" id="{4AB8927D-0FD3-4FE7-8D90-8A2E862BA739}"/>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58756" name="Rectangle 4">
            <a:extLst>
              <a:ext uri="{FF2B5EF4-FFF2-40B4-BE49-F238E27FC236}">
                <a16:creationId xmlns:a16="http://schemas.microsoft.com/office/drawing/2014/main" id="{56DF878B-01CB-4F82-A626-D5B6BC8BB430}"/>
              </a:ext>
            </a:extLst>
          </p:cNvPr>
          <p:cNvSpPr>
            <a:spLocks noChangeArrowheads="1"/>
          </p:cNvSpPr>
          <p:nvPr/>
        </p:nvSpPr>
        <p:spPr bwMode="auto">
          <a:xfrm>
            <a:off x="2154922" y="306896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58757" name="Rectangle 5">
            <a:extLst>
              <a:ext uri="{FF2B5EF4-FFF2-40B4-BE49-F238E27FC236}">
                <a16:creationId xmlns:a16="http://schemas.microsoft.com/office/drawing/2014/main" id="{A2EF786D-C6FF-44F9-97CC-C6AC86AA06FF}"/>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Test de fluage</a:t>
            </a:r>
          </a:p>
        </p:txBody>
      </p:sp>
      <p:sp>
        <p:nvSpPr>
          <p:cNvPr id="458759" name="Line 7">
            <a:extLst>
              <a:ext uri="{FF2B5EF4-FFF2-40B4-BE49-F238E27FC236}">
                <a16:creationId xmlns:a16="http://schemas.microsoft.com/office/drawing/2014/main" id="{3BD593F5-A31F-4E05-8275-61A04167687F}"/>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7" name="Rectangle 10">
            <a:extLst>
              <a:ext uri="{FF2B5EF4-FFF2-40B4-BE49-F238E27FC236}">
                <a16:creationId xmlns:a16="http://schemas.microsoft.com/office/drawing/2014/main" id="{97B131C3-295C-4926-BC65-1AE099E392C0}"/>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8" name="Rectangle 5">
            <a:extLst>
              <a:ext uri="{FF2B5EF4-FFF2-40B4-BE49-F238E27FC236}">
                <a16:creationId xmlns:a16="http://schemas.microsoft.com/office/drawing/2014/main" id="{244DA5A3-9EE7-41F8-9C17-69B0FDD5DA89}"/>
              </a:ext>
            </a:extLst>
          </p:cNvPr>
          <p:cNvSpPr>
            <a:spLocks noChangeArrowheads="1"/>
          </p:cNvSpPr>
          <p:nvPr/>
        </p:nvSpPr>
        <p:spPr bwMode="auto">
          <a:xfrm>
            <a:off x="232275" y="707447"/>
            <a:ext cx="8642226" cy="156966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L’expérience de fluage appelée encore expérience de retard, sous sollicitation </a:t>
            </a:r>
            <a:r>
              <a:rPr lang="fr-FR" dirty="0" err="1">
                <a:solidFill>
                  <a:srgbClr val="0000FF"/>
                </a:solidFill>
              </a:rPr>
              <a:t>uniaxiale</a:t>
            </a:r>
            <a:r>
              <a:rPr lang="fr-FR" dirty="0">
                <a:solidFill>
                  <a:srgbClr val="0000FF"/>
                </a:solidFill>
              </a:rPr>
              <a:t>, permet de mettre en évidence et d’identifier le comportement différé des matériaux viscoélastiques. </a:t>
            </a:r>
          </a:p>
        </p:txBody>
      </p:sp>
      <p:sp>
        <p:nvSpPr>
          <p:cNvPr id="12" name="Rectangle 5">
            <a:extLst>
              <a:ext uri="{FF2B5EF4-FFF2-40B4-BE49-F238E27FC236}">
                <a16:creationId xmlns:a16="http://schemas.microsoft.com/office/drawing/2014/main" id="{E25B720E-62A7-4128-97C1-CB2465973937}"/>
              </a:ext>
            </a:extLst>
          </p:cNvPr>
          <p:cNvSpPr>
            <a:spLocks noChangeArrowheads="1"/>
          </p:cNvSpPr>
          <p:nvPr/>
        </p:nvSpPr>
        <p:spPr bwMode="auto">
          <a:xfrm>
            <a:off x="232275" y="2458574"/>
            <a:ext cx="8642226" cy="156966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Pour réaliser cette expérience, on impose à un corps de forme convenable (éprouvette de traction, éprouvette de compression,…) une sollicitation </a:t>
            </a:r>
            <a:r>
              <a:rPr lang="fr-FR" dirty="0" err="1">
                <a:solidFill>
                  <a:srgbClr val="0000FF"/>
                </a:solidFill>
              </a:rPr>
              <a:t>uniaxiale</a:t>
            </a:r>
            <a:r>
              <a:rPr lang="fr-FR" dirty="0">
                <a:solidFill>
                  <a:srgbClr val="0000FF"/>
                </a:solidFill>
              </a:rPr>
              <a:t> en contrainte, réputée homogène. </a:t>
            </a:r>
            <a:endParaRPr lang="fr-FR" altLang="fr-FR" dirty="0">
              <a:solidFill>
                <a:srgbClr val="0000FF"/>
              </a:solidFill>
            </a:endParaRPr>
          </a:p>
        </p:txBody>
      </p:sp>
      <p:sp>
        <p:nvSpPr>
          <p:cNvPr id="14" name="Rectangle 5">
            <a:extLst>
              <a:ext uri="{FF2B5EF4-FFF2-40B4-BE49-F238E27FC236}">
                <a16:creationId xmlns:a16="http://schemas.microsoft.com/office/drawing/2014/main" id="{9D88EEB2-67F3-4D85-A88E-EEBA1B06EEC6}"/>
              </a:ext>
            </a:extLst>
          </p:cNvPr>
          <p:cNvSpPr>
            <a:spLocks noChangeArrowheads="1"/>
          </p:cNvSpPr>
          <p:nvPr/>
        </p:nvSpPr>
        <p:spPr bwMode="auto">
          <a:xfrm>
            <a:off x="232275" y="4224532"/>
            <a:ext cx="8642226" cy="156966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Dans le cas de l’expérience de fluage en traction simple d’une éprouvette de polymère en restant dans le cadre des petites déformations, et en maintenant la température constante.</a:t>
            </a:r>
          </a:p>
        </p:txBody>
      </p:sp>
    </p:spTree>
    <p:extLst>
      <p:ext uri="{BB962C8B-B14F-4D97-AF65-F5344CB8AC3E}">
        <p14:creationId xmlns:p14="http://schemas.microsoft.com/office/powerpoint/2010/main" val="3110066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checkerboard(across)">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checkerboard(across)">
                                      <p:cBhvr>
                                        <p:cTn id="12" dur="500"/>
                                        <p:tgtEl>
                                          <p:spTgt spid="12">
                                            <p:bg/>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bg/>
                                          </p:spTgt>
                                        </p:tgtEl>
                                        <p:attrNameLst>
                                          <p:attrName>style.visibility</p:attrName>
                                        </p:attrNameLst>
                                      </p:cBhvr>
                                      <p:to>
                                        <p:strVal val="visible"/>
                                      </p:to>
                                    </p:set>
                                    <p:animEffect transition="in" filter="checkerboard(across)">
                                      <p:cBhvr>
                                        <p:cTn id="17" dur="500"/>
                                        <p:tgtEl>
                                          <p:spTgt spid="1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12" grpId="0" build="allAtOnce" animBg="1"/>
      <p:bldP spid="14"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ext Box 2">
            <a:extLst>
              <a:ext uri="{FF2B5EF4-FFF2-40B4-BE49-F238E27FC236}">
                <a16:creationId xmlns:a16="http://schemas.microsoft.com/office/drawing/2014/main" id="{361A0424-FCD7-4F2C-A480-84515502930B}"/>
              </a:ext>
            </a:extLst>
          </p:cNvPr>
          <p:cNvSpPr txBox="1">
            <a:spLocks noChangeArrowheads="1"/>
          </p:cNvSpPr>
          <p:nvPr/>
        </p:nvSpPr>
        <p:spPr bwMode="auto">
          <a:xfrm>
            <a:off x="2054225" y="1595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458755" name="Rectangle 3">
            <a:extLst>
              <a:ext uri="{FF2B5EF4-FFF2-40B4-BE49-F238E27FC236}">
                <a16:creationId xmlns:a16="http://schemas.microsoft.com/office/drawing/2014/main" id="{4AB8927D-0FD3-4FE7-8D90-8A2E862BA739}"/>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58756" name="Rectangle 4">
            <a:extLst>
              <a:ext uri="{FF2B5EF4-FFF2-40B4-BE49-F238E27FC236}">
                <a16:creationId xmlns:a16="http://schemas.microsoft.com/office/drawing/2014/main" id="{56DF878B-01CB-4F82-A626-D5B6BC8BB430}"/>
              </a:ext>
            </a:extLst>
          </p:cNvPr>
          <p:cNvSpPr>
            <a:spLocks noChangeArrowheads="1"/>
          </p:cNvSpPr>
          <p:nvPr/>
        </p:nvSpPr>
        <p:spPr bwMode="auto">
          <a:xfrm>
            <a:off x="2154922" y="306896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58757" name="Rectangle 5">
            <a:extLst>
              <a:ext uri="{FF2B5EF4-FFF2-40B4-BE49-F238E27FC236}">
                <a16:creationId xmlns:a16="http://schemas.microsoft.com/office/drawing/2014/main" id="{A2EF786D-C6FF-44F9-97CC-C6AC86AA06FF}"/>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Test de fluage</a:t>
            </a:r>
          </a:p>
        </p:txBody>
      </p:sp>
      <p:sp>
        <p:nvSpPr>
          <p:cNvPr id="458759" name="Line 7">
            <a:extLst>
              <a:ext uri="{FF2B5EF4-FFF2-40B4-BE49-F238E27FC236}">
                <a16:creationId xmlns:a16="http://schemas.microsoft.com/office/drawing/2014/main" id="{3BD593F5-A31F-4E05-8275-61A04167687F}"/>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7" name="Rectangle 10">
            <a:extLst>
              <a:ext uri="{FF2B5EF4-FFF2-40B4-BE49-F238E27FC236}">
                <a16:creationId xmlns:a16="http://schemas.microsoft.com/office/drawing/2014/main" id="{97B131C3-295C-4926-BC65-1AE099E392C0}"/>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8" name="Rectangle 5">
            <a:extLst>
              <a:ext uri="{FF2B5EF4-FFF2-40B4-BE49-F238E27FC236}">
                <a16:creationId xmlns:a16="http://schemas.microsoft.com/office/drawing/2014/main" id="{244DA5A3-9EE7-41F8-9C17-69B0FDD5DA89}"/>
              </a:ext>
            </a:extLst>
          </p:cNvPr>
          <p:cNvSpPr>
            <a:spLocks noChangeArrowheads="1"/>
          </p:cNvSpPr>
          <p:nvPr/>
        </p:nvSpPr>
        <p:spPr bwMode="auto">
          <a:xfrm>
            <a:off x="232275" y="754236"/>
            <a:ext cx="8642226" cy="1200329"/>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L’éprouvette n’est initialement pas chargée ; elle est en équilibre et son matériau constitutif est alors dans son état naturel (état de contrainte nul en tout point). </a:t>
            </a:r>
          </a:p>
        </p:txBody>
      </p:sp>
      <p:sp>
        <p:nvSpPr>
          <p:cNvPr id="12" name="Rectangle 5">
            <a:extLst>
              <a:ext uri="{FF2B5EF4-FFF2-40B4-BE49-F238E27FC236}">
                <a16:creationId xmlns:a16="http://schemas.microsoft.com/office/drawing/2014/main" id="{E25B720E-62A7-4128-97C1-CB2465973937}"/>
              </a:ext>
            </a:extLst>
          </p:cNvPr>
          <p:cNvSpPr>
            <a:spLocks noChangeArrowheads="1"/>
          </p:cNvSpPr>
          <p:nvPr/>
        </p:nvSpPr>
        <p:spPr bwMode="auto">
          <a:xfrm>
            <a:off x="242045" y="2111840"/>
            <a:ext cx="8642226" cy="83099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A l’instant t0 on impose « instantanément » un échelon de contrainte d’amplitude σ0. </a:t>
            </a:r>
            <a:endParaRPr lang="fr-FR" altLang="fr-FR" dirty="0">
              <a:solidFill>
                <a:srgbClr val="0000FF"/>
              </a:solidFill>
            </a:endParaRPr>
          </a:p>
        </p:txBody>
      </p:sp>
      <p:sp>
        <p:nvSpPr>
          <p:cNvPr id="14" name="Rectangle 5">
            <a:extLst>
              <a:ext uri="{FF2B5EF4-FFF2-40B4-BE49-F238E27FC236}">
                <a16:creationId xmlns:a16="http://schemas.microsoft.com/office/drawing/2014/main" id="{9D88EEB2-67F3-4D85-A88E-EEBA1B06EEC6}"/>
              </a:ext>
            </a:extLst>
          </p:cNvPr>
          <p:cNvSpPr>
            <a:spLocks noChangeArrowheads="1"/>
          </p:cNvSpPr>
          <p:nvPr/>
        </p:nvSpPr>
        <p:spPr bwMode="auto">
          <a:xfrm>
            <a:off x="231317" y="3220731"/>
            <a:ext cx="8642226" cy="46166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Cette contrainte est ensuite maintenue constante. </a:t>
            </a:r>
          </a:p>
        </p:txBody>
      </p:sp>
      <p:sp>
        <p:nvSpPr>
          <p:cNvPr id="11" name="Rectangle 5">
            <a:extLst>
              <a:ext uri="{FF2B5EF4-FFF2-40B4-BE49-F238E27FC236}">
                <a16:creationId xmlns:a16="http://schemas.microsoft.com/office/drawing/2014/main" id="{5A3DDD64-CB8D-48EF-AFAC-E49C0611A205}"/>
              </a:ext>
            </a:extLst>
          </p:cNvPr>
          <p:cNvSpPr>
            <a:spLocks noChangeArrowheads="1"/>
          </p:cNvSpPr>
          <p:nvPr/>
        </p:nvSpPr>
        <p:spPr bwMode="auto">
          <a:xfrm>
            <a:off x="250887" y="3925371"/>
            <a:ext cx="8642226" cy="193899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On observe la réponse </a:t>
            </a:r>
            <a:r>
              <a:rPr lang="fr-FR" dirty="0" err="1">
                <a:solidFill>
                  <a:srgbClr val="0000FF"/>
                </a:solidFill>
              </a:rPr>
              <a:t>uniaxiale</a:t>
            </a:r>
            <a:r>
              <a:rPr lang="fr-FR" dirty="0">
                <a:solidFill>
                  <a:srgbClr val="0000FF"/>
                </a:solidFill>
              </a:rPr>
              <a:t> correspondante, c’est-à-dire l’évolution dans le temps, ou l’histoire de la déformation longitudinale ε supposée homogène dans l’éprouvette, comptée à partir de l’état naturel pris comme référence géométrique. </a:t>
            </a:r>
          </a:p>
        </p:txBody>
      </p:sp>
    </p:spTree>
    <p:extLst>
      <p:ext uri="{BB962C8B-B14F-4D97-AF65-F5344CB8AC3E}">
        <p14:creationId xmlns:p14="http://schemas.microsoft.com/office/powerpoint/2010/main" val="4028677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checkerboard(across)">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checkerboard(across)">
                                      <p:cBhvr>
                                        <p:cTn id="12" dur="500"/>
                                        <p:tgtEl>
                                          <p:spTgt spid="12">
                                            <p:bg/>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bg/>
                                          </p:spTgt>
                                        </p:tgtEl>
                                        <p:attrNameLst>
                                          <p:attrName>style.visibility</p:attrName>
                                        </p:attrNameLst>
                                      </p:cBhvr>
                                      <p:to>
                                        <p:strVal val="visible"/>
                                      </p:to>
                                    </p:set>
                                    <p:animEffect transition="in" filter="checkerboard(across)">
                                      <p:cBhvr>
                                        <p:cTn id="17" dur="500"/>
                                        <p:tgtEl>
                                          <p:spTgt spid="14">
                                            <p:bg/>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checkerboard(across)">
                                      <p:cBhvr>
                                        <p:cTn id="22" dur="500"/>
                                        <p:tgtEl>
                                          <p:spTgt spid="1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12" grpId="0" build="allAtOnce" animBg="1"/>
      <p:bldP spid="14" grpId="0" build="allAtOnce" animBg="1"/>
      <p:bldP spid="11"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03" name="Rectangle 3">
            <a:extLst>
              <a:ext uri="{FF2B5EF4-FFF2-40B4-BE49-F238E27FC236}">
                <a16:creationId xmlns:a16="http://schemas.microsoft.com/office/drawing/2014/main" id="{29B21780-740B-4C5C-826B-5B1BD1DF48BC}"/>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0804" name="Rectangle 4">
            <a:extLst>
              <a:ext uri="{FF2B5EF4-FFF2-40B4-BE49-F238E27FC236}">
                <a16:creationId xmlns:a16="http://schemas.microsoft.com/office/drawing/2014/main" id="{A5717F99-1DB0-42C0-BF01-6C8CAADFBE9E}"/>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0805" name="Rectangle 5">
            <a:extLst>
              <a:ext uri="{FF2B5EF4-FFF2-40B4-BE49-F238E27FC236}">
                <a16:creationId xmlns:a16="http://schemas.microsoft.com/office/drawing/2014/main" id="{275DD2A6-4B86-4CC9-A1F5-6051B5E50BB5}"/>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Test de fluage</a:t>
            </a:r>
          </a:p>
        </p:txBody>
      </p:sp>
      <p:sp>
        <p:nvSpPr>
          <p:cNvPr id="460807" name="Line 7">
            <a:extLst>
              <a:ext uri="{FF2B5EF4-FFF2-40B4-BE49-F238E27FC236}">
                <a16:creationId xmlns:a16="http://schemas.microsoft.com/office/drawing/2014/main" id="{A0AE5DB3-E50A-4572-9104-88C08FE2DA94}"/>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23F1637-89BA-4DBE-89F3-953E9C1028FC}"/>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pic>
        <p:nvPicPr>
          <p:cNvPr id="2" name="Picture 1">
            <a:extLst>
              <a:ext uri="{FF2B5EF4-FFF2-40B4-BE49-F238E27FC236}">
                <a16:creationId xmlns:a16="http://schemas.microsoft.com/office/drawing/2014/main" id="{4A023818-942E-43D6-AED3-1E326C30A1C4}"/>
              </a:ext>
            </a:extLst>
          </p:cNvPr>
          <p:cNvPicPr>
            <a:picLocks noChangeAspect="1"/>
          </p:cNvPicPr>
          <p:nvPr/>
        </p:nvPicPr>
        <p:blipFill>
          <a:blip r:embed="rId2"/>
          <a:stretch>
            <a:fillRect/>
          </a:stretch>
        </p:blipFill>
        <p:spPr>
          <a:xfrm>
            <a:off x="179512" y="863474"/>
            <a:ext cx="6076344" cy="549274"/>
          </a:xfrm>
          <a:prstGeom prst="rect">
            <a:avLst/>
          </a:prstGeom>
        </p:spPr>
      </p:pic>
      <p:pic>
        <p:nvPicPr>
          <p:cNvPr id="3" name="Picture 2">
            <a:extLst>
              <a:ext uri="{FF2B5EF4-FFF2-40B4-BE49-F238E27FC236}">
                <a16:creationId xmlns:a16="http://schemas.microsoft.com/office/drawing/2014/main" id="{1A79913A-864E-41CF-8066-436FA662C025}"/>
              </a:ext>
            </a:extLst>
          </p:cNvPr>
          <p:cNvPicPr>
            <a:picLocks noChangeAspect="1"/>
          </p:cNvPicPr>
          <p:nvPr/>
        </p:nvPicPr>
        <p:blipFill>
          <a:blip r:embed="rId3"/>
          <a:stretch>
            <a:fillRect/>
          </a:stretch>
        </p:blipFill>
        <p:spPr>
          <a:xfrm>
            <a:off x="6598879" y="782506"/>
            <a:ext cx="2166280" cy="733555"/>
          </a:xfrm>
          <a:prstGeom prst="rect">
            <a:avLst/>
          </a:prstGeom>
        </p:spPr>
      </p:pic>
      <p:pic>
        <p:nvPicPr>
          <p:cNvPr id="4" name="Picture 3">
            <a:extLst>
              <a:ext uri="{FF2B5EF4-FFF2-40B4-BE49-F238E27FC236}">
                <a16:creationId xmlns:a16="http://schemas.microsoft.com/office/drawing/2014/main" id="{090E40D0-F9EA-4AF7-B1B3-6462029EE9AC}"/>
              </a:ext>
            </a:extLst>
          </p:cNvPr>
          <p:cNvPicPr>
            <a:picLocks noChangeAspect="1"/>
          </p:cNvPicPr>
          <p:nvPr/>
        </p:nvPicPr>
        <p:blipFill>
          <a:blip r:embed="rId4"/>
          <a:stretch>
            <a:fillRect/>
          </a:stretch>
        </p:blipFill>
        <p:spPr>
          <a:xfrm>
            <a:off x="323528" y="1639482"/>
            <a:ext cx="1440160" cy="4355044"/>
          </a:xfrm>
          <a:prstGeom prst="rect">
            <a:avLst/>
          </a:prstGeom>
        </p:spPr>
      </p:pic>
      <p:pic>
        <p:nvPicPr>
          <p:cNvPr id="5" name="Picture 4">
            <a:extLst>
              <a:ext uri="{FF2B5EF4-FFF2-40B4-BE49-F238E27FC236}">
                <a16:creationId xmlns:a16="http://schemas.microsoft.com/office/drawing/2014/main" id="{1C4EC4A3-E52F-4ED4-BCE0-B457570285EF}"/>
              </a:ext>
            </a:extLst>
          </p:cNvPr>
          <p:cNvPicPr>
            <a:picLocks noChangeAspect="1"/>
          </p:cNvPicPr>
          <p:nvPr/>
        </p:nvPicPr>
        <p:blipFill>
          <a:blip r:embed="rId5"/>
          <a:stretch>
            <a:fillRect/>
          </a:stretch>
        </p:blipFill>
        <p:spPr>
          <a:xfrm>
            <a:off x="3217684" y="1832485"/>
            <a:ext cx="4638675" cy="1619250"/>
          </a:xfrm>
          <a:prstGeom prst="rect">
            <a:avLst/>
          </a:prstGeom>
        </p:spPr>
      </p:pic>
      <p:pic>
        <p:nvPicPr>
          <p:cNvPr id="6" name="Picture 5">
            <a:extLst>
              <a:ext uri="{FF2B5EF4-FFF2-40B4-BE49-F238E27FC236}">
                <a16:creationId xmlns:a16="http://schemas.microsoft.com/office/drawing/2014/main" id="{CC975236-A719-4008-8E93-3FA5D9F7A6AE}"/>
              </a:ext>
            </a:extLst>
          </p:cNvPr>
          <p:cNvPicPr>
            <a:picLocks noChangeAspect="1"/>
          </p:cNvPicPr>
          <p:nvPr/>
        </p:nvPicPr>
        <p:blipFill>
          <a:blip r:embed="rId6"/>
          <a:stretch>
            <a:fillRect/>
          </a:stretch>
        </p:blipFill>
        <p:spPr>
          <a:xfrm>
            <a:off x="2195512" y="3544321"/>
            <a:ext cx="6263935" cy="549263"/>
          </a:xfrm>
          <a:prstGeom prst="rect">
            <a:avLst/>
          </a:prstGeom>
        </p:spPr>
      </p:pic>
      <p:pic>
        <p:nvPicPr>
          <p:cNvPr id="7" name="Picture 6">
            <a:extLst>
              <a:ext uri="{FF2B5EF4-FFF2-40B4-BE49-F238E27FC236}">
                <a16:creationId xmlns:a16="http://schemas.microsoft.com/office/drawing/2014/main" id="{C0A38473-046A-43C1-867B-8FE5370EDB0D}"/>
              </a:ext>
            </a:extLst>
          </p:cNvPr>
          <p:cNvPicPr>
            <a:picLocks noChangeAspect="1"/>
          </p:cNvPicPr>
          <p:nvPr/>
        </p:nvPicPr>
        <p:blipFill>
          <a:blip r:embed="rId7"/>
          <a:stretch>
            <a:fillRect/>
          </a:stretch>
        </p:blipFill>
        <p:spPr>
          <a:xfrm>
            <a:off x="3707904" y="4269936"/>
            <a:ext cx="3672408" cy="199181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3" name="Rectangle 3">
            <a:extLst>
              <a:ext uri="{FF2B5EF4-FFF2-40B4-BE49-F238E27FC236}">
                <a16:creationId xmlns:a16="http://schemas.microsoft.com/office/drawing/2014/main" id="{29B21780-740B-4C5C-826B-5B1BD1DF48BC}"/>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0804" name="Rectangle 4">
            <a:extLst>
              <a:ext uri="{FF2B5EF4-FFF2-40B4-BE49-F238E27FC236}">
                <a16:creationId xmlns:a16="http://schemas.microsoft.com/office/drawing/2014/main" id="{A5717F99-1DB0-42C0-BF01-6C8CAADFBE9E}"/>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0805" name="Rectangle 5">
            <a:extLst>
              <a:ext uri="{FF2B5EF4-FFF2-40B4-BE49-F238E27FC236}">
                <a16:creationId xmlns:a16="http://schemas.microsoft.com/office/drawing/2014/main" id="{275DD2A6-4B86-4CC9-A1F5-6051B5E50BB5}"/>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Test de fluage</a:t>
            </a:r>
          </a:p>
        </p:txBody>
      </p:sp>
      <p:sp>
        <p:nvSpPr>
          <p:cNvPr id="460807" name="Line 7">
            <a:extLst>
              <a:ext uri="{FF2B5EF4-FFF2-40B4-BE49-F238E27FC236}">
                <a16:creationId xmlns:a16="http://schemas.microsoft.com/office/drawing/2014/main" id="{A0AE5DB3-E50A-4572-9104-88C08FE2DA94}"/>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23F1637-89BA-4DBE-89F3-953E9C1028FC}"/>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4" name="Rectangle 5">
            <a:extLst>
              <a:ext uri="{FF2B5EF4-FFF2-40B4-BE49-F238E27FC236}">
                <a16:creationId xmlns:a16="http://schemas.microsoft.com/office/drawing/2014/main" id="{A6E7755B-FC5C-43B2-9E63-220C6013E813}"/>
              </a:ext>
            </a:extLst>
          </p:cNvPr>
          <p:cNvSpPr>
            <a:spLocks noChangeArrowheads="1"/>
          </p:cNvSpPr>
          <p:nvPr/>
        </p:nvSpPr>
        <p:spPr bwMode="auto">
          <a:xfrm>
            <a:off x="250887" y="1141967"/>
            <a:ext cx="8642226" cy="83099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Dans ce cas, nous pouvons écrire l’histoire de la sollicitation sous la forme : </a:t>
            </a:r>
          </a:p>
        </p:txBody>
      </p:sp>
      <p:pic>
        <p:nvPicPr>
          <p:cNvPr id="8" name="Picture 7">
            <a:extLst>
              <a:ext uri="{FF2B5EF4-FFF2-40B4-BE49-F238E27FC236}">
                <a16:creationId xmlns:a16="http://schemas.microsoft.com/office/drawing/2014/main" id="{3BC3692A-56EA-400C-AB36-528CE41E9BF8}"/>
              </a:ext>
            </a:extLst>
          </p:cNvPr>
          <p:cNvPicPr>
            <a:picLocks noChangeAspect="1"/>
          </p:cNvPicPr>
          <p:nvPr/>
        </p:nvPicPr>
        <p:blipFill>
          <a:blip r:embed="rId2"/>
          <a:stretch>
            <a:fillRect/>
          </a:stretch>
        </p:blipFill>
        <p:spPr>
          <a:xfrm>
            <a:off x="730507" y="2533175"/>
            <a:ext cx="2930011" cy="646326"/>
          </a:xfrm>
          <a:prstGeom prst="rect">
            <a:avLst/>
          </a:prstGeom>
        </p:spPr>
      </p:pic>
      <p:pic>
        <p:nvPicPr>
          <p:cNvPr id="9" name="Picture 8">
            <a:extLst>
              <a:ext uri="{FF2B5EF4-FFF2-40B4-BE49-F238E27FC236}">
                <a16:creationId xmlns:a16="http://schemas.microsoft.com/office/drawing/2014/main" id="{ED674179-1FE1-44F5-9CFE-857C28DED725}"/>
              </a:ext>
            </a:extLst>
          </p:cNvPr>
          <p:cNvPicPr>
            <a:picLocks noChangeAspect="1"/>
          </p:cNvPicPr>
          <p:nvPr/>
        </p:nvPicPr>
        <p:blipFill>
          <a:blip r:embed="rId3"/>
          <a:stretch>
            <a:fillRect/>
          </a:stretch>
        </p:blipFill>
        <p:spPr>
          <a:xfrm>
            <a:off x="3959952" y="2334647"/>
            <a:ext cx="4865213" cy="1043383"/>
          </a:xfrm>
          <a:prstGeom prst="rect">
            <a:avLst/>
          </a:prstGeom>
        </p:spPr>
      </p:pic>
      <p:sp>
        <p:nvSpPr>
          <p:cNvPr id="16" name="Rectangle 5">
            <a:extLst>
              <a:ext uri="{FF2B5EF4-FFF2-40B4-BE49-F238E27FC236}">
                <a16:creationId xmlns:a16="http://schemas.microsoft.com/office/drawing/2014/main" id="{5ABC0071-59B5-45DF-B843-5C43535A395A}"/>
              </a:ext>
            </a:extLst>
          </p:cNvPr>
          <p:cNvSpPr>
            <a:spLocks noChangeArrowheads="1"/>
          </p:cNvSpPr>
          <p:nvPr/>
        </p:nvSpPr>
        <p:spPr bwMode="auto">
          <a:xfrm>
            <a:off x="250887" y="3902867"/>
            <a:ext cx="8642226" cy="83099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La réponse viscoélastique, en termes de déformation, se met sous la forme : : </a:t>
            </a:r>
          </a:p>
        </p:txBody>
      </p:sp>
      <p:pic>
        <p:nvPicPr>
          <p:cNvPr id="10" name="Picture 9">
            <a:extLst>
              <a:ext uri="{FF2B5EF4-FFF2-40B4-BE49-F238E27FC236}">
                <a16:creationId xmlns:a16="http://schemas.microsoft.com/office/drawing/2014/main" id="{F891FF55-0017-471B-899A-07077888BE81}"/>
              </a:ext>
            </a:extLst>
          </p:cNvPr>
          <p:cNvPicPr>
            <a:picLocks noChangeAspect="1"/>
          </p:cNvPicPr>
          <p:nvPr/>
        </p:nvPicPr>
        <p:blipFill>
          <a:blip r:embed="rId4"/>
          <a:stretch>
            <a:fillRect/>
          </a:stretch>
        </p:blipFill>
        <p:spPr>
          <a:xfrm>
            <a:off x="3040745" y="4962071"/>
            <a:ext cx="3351814" cy="629380"/>
          </a:xfrm>
          <a:prstGeom prst="rect">
            <a:avLst/>
          </a:prstGeom>
        </p:spPr>
      </p:pic>
      <p:pic>
        <p:nvPicPr>
          <p:cNvPr id="11" name="Picture 10">
            <a:extLst>
              <a:ext uri="{FF2B5EF4-FFF2-40B4-BE49-F238E27FC236}">
                <a16:creationId xmlns:a16="http://schemas.microsoft.com/office/drawing/2014/main" id="{93486A70-BF10-4CF1-BEAC-8109D42F1113}"/>
              </a:ext>
            </a:extLst>
          </p:cNvPr>
          <p:cNvPicPr>
            <a:picLocks noChangeAspect="1"/>
          </p:cNvPicPr>
          <p:nvPr/>
        </p:nvPicPr>
        <p:blipFill>
          <a:blip r:embed="rId5"/>
          <a:stretch>
            <a:fillRect/>
          </a:stretch>
        </p:blipFill>
        <p:spPr>
          <a:xfrm>
            <a:off x="250887" y="5819658"/>
            <a:ext cx="6929010" cy="521265"/>
          </a:xfrm>
          <a:prstGeom prst="rect">
            <a:avLst/>
          </a:prstGeom>
        </p:spPr>
      </p:pic>
    </p:spTree>
    <p:extLst>
      <p:ext uri="{BB962C8B-B14F-4D97-AF65-F5344CB8AC3E}">
        <p14:creationId xmlns:p14="http://schemas.microsoft.com/office/powerpoint/2010/main" val="2516955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checkerboard(across)">
                                      <p:cBhvr>
                                        <p:cTn id="7" dur="500"/>
                                        <p:tgtEl>
                                          <p:spTgt spid="14">
                                            <p:bg/>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
                                            <p:bg/>
                                          </p:spTgt>
                                        </p:tgtEl>
                                        <p:attrNameLst>
                                          <p:attrName>style.visibility</p:attrName>
                                        </p:attrNameLst>
                                      </p:cBhvr>
                                      <p:to>
                                        <p:strVal val="visible"/>
                                      </p:to>
                                    </p:set>
                                    <p:animEffect transition="in" filter="checkerboard(across)">
                                      <p:cBhvr>
                                        <p:cTn id="22" dur="500"/>
                                        <p:tgtEl>
                                          <p:spTgt spid="1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P spid="16"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2850" name="Rectangle 2">
            <a:extLst>
              <a:ext uri="{FF2B5EF4-FFF2-40B4-BE49-F238E27FC236}">
                <a16:creationId xmlns:a16="http://schemas.microsoft.com/office/drawing/2014/main" id="{1521F4A0-EB37-4DF6-87FD-D05C0E4D0D3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2851" name="Rectangle 3">
            <a:extLst>
              <a:ext uri="{FF2B5EF4-FFF2-40B4-BE49-F238E27FC236}">
                <a16:creationId xmlns:a16="http://schemas.microsoft.com/office/drawing/2014/main" id="{E93EC563-806D-4F51-B965-0C657685D27D}"/>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2852" name="Rectangle 4">
            <a:extLst>
              <a:ext uri="{FF2B5EF4-FFF2-40B4-BE49-F238E27FC236}">
                <a16:creationId xmlns:a16="http://schemas.microsoft.com/office/drawing/2014/main" id="{D77B54FE-381D-4616-B3D8-D9BCD7E1F1F7}"/>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Complaisance de fluage</a:t>
            </a:r>
          </a:p>
        </p:txBody>
      </p:sp>
      <p:sp>
        <p:nvSpPr>
          <p:cNvPr id="462854" name="Line 6">
            <a:extLst>
              <a:ext uri="{FF2B5EF4-FFF2-40B4-BE49-F238E27FC236}">
                <a16:creationId xmlns:a16="http://schemas.microsoft.com/office/drawing/2014/main" id="{5AB034D9-FA92-4722-BB31-559863AD45BD}"/>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462856" name="Rectangle 8">
            <a:extLst>
              <a:ext uri="{FF2B5EF4-FFF2-40B4-BE49-F238E27FC236}">
                <a16:creationId xmlns:a16="http://schemas.microsoft.com/office/drawing/2014/main" id="{CDCCA811-BD91-487D-9609-35C7CA740A50}"/>
              </a:ext>
            </a:extLst>
          </p:cNvPr>
          <p:cNvSpPr>
            <a:spLocks noChangeArrowheads="1"/>
          </p:cNvSpPr>
          <p:nvPr/>
        </p:nvSpPr>
        <p:spPr bwMode="auto">
          <a:xfrm>
            <a:off x="251681" y="690729"/>
            <a:ext cx="8640638" cy="1200329"/>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Une complaisance de fluage (J) permet de déterminer la variation de la déformation (</a:t>
            </a:r>
            <a:r>
              <a:rPr lang="el-GR" dirty="0">
                <a:solidFill>
                  <a:srgbClr val="0000FF"/>
                </a:solidFill>
              </a:rPr>
              <a:t>ε</a:t>
            </a:r>
            <a:r>
              <a:rPr lang="fr-FR" dirty="0">
                <a:solidFill>
                  <a:srgbClr val="0000FF"/>
                </a:solidFill>
              </a:rPr>
              <a:t>) dans le temps pour la contrainte appliquée (</a:t>
            </a:r>
            <a:r>
              <a:rPr lang="el-GR" dirty="0">
                <a:solidFill>
                  <a:srgbClr val="0000FF"/>
                </a:solidFill>
              </a:rPr>
              <a:t>σ</a:t>
            </a:r>
            <a:r>
              <a:rPr lang="fr-FR" dirty="0">
                <a:solidFill>
                  <a:srgbClr val="0000FF"/>
                </a:solidFill>
              </a:rPr>
              <a:t>).</a:t>
            </a:r>
            <a:endParaRPr lang="fr-FR" altLang="fr-FR" sz="2000" dirty="0">
              <a:solidFill>
                <a:srgbClr val="0000FF"/>
              </a:solidFill>
            </a:endParaRPr>
          </a:p>
        </p:txBody>
      </p:sp>
      <p:sp>
        <p:nvSpPr>
          <p:cNvPr id="14" name="Rectangle 10">
            <a:extLst>
              <a:ext uri="{FF2B5EF4-FFF2-40B4-BE49-F238E27FC236}">
                <a16:creationId xmlns:a16="http://schemas.microsoft.com/office/drawing/2014/main" id="{85BA9E47-B801-46AE-8E40-61B683155263}"/>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pic>
        <p:nvPicPr>
          <p:cNvPr id="2" name="Picture 1">
            <a:extLst>
              <a:ext uri="{FF2B5EF4-FFF2-40B4-BE49-F238E27FC236}">
                <a16:creationId xmlns:a16="http://schemas.microsoft.com/office/drawing/2014/main" id="{244F2D58-77BF-4CE6-99A4-6FBBBAFF7529}"/>
              </a:ext>
            </a:extLst>
          </p:cNvPr>
          <p:cNvPicPr>
            <a:picLocks noChangeAspect="1"/>
          </p:cNvPicPr>
          <p:nvPr/>
        </p:nvPicPr>
        <p:blipFill>
          <a:blip r:embed="rId2"/>
          <a:stretch>
            <a:fillRect/>
          </a:stretch>
        </p:blipFill>
        <p:spPr>
          <a:xfrm>
            <a:off x="3419872" y="2134846"/>
            <a:ext cx="1841006" cy="900636"/>
          </a:xfrm>
          <a:prstGeom prst="rect">
            <a:avLst/>
          </a:prstGeom>
        </p:spPr>
      </p:pic>
      <p:pic>
        <p:nvPicPr>
          <p:cNvPr id="3" name="Picture 2">
            <a:extLst>
              <a:ext uri="{FF2B5EF4-FFF2-40B4-BE49-F238E27FC236}">
                <a16:creationId xmlns:a16="http://schemas.microsoft.com/office/drawing/2014/main" id="{E4E11D3C-6846-4FC2-A8FA-A23F704E22F6}"/>
              </a:ext>
            </a:extLst>
          </p:cNvPr>
          <p:cNvPicPr>
            <a:picLocks noChangeAspect="1"/>
          </p:cNvPicPr>
          <p:nvPr/>
        </p:nvPicPr>
        <p:blipFill>
          <a:blip r:embed="rId3"/>
          <a:stretch>
            <a:fillRect/>
          </a:stretch>
        </p:blipFill>
        <p:spPr>
          <a:xfrm>
            <a:off x="1732162" y="3279270"/>
            <a:ext cx="5648150" cy="285843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a:extLst>
              <a:ext uri="{FF2B5EF4-FFF2-40B4-BE49-F238E27FC236}">
                <a16:creationId xmlns:a16="http://schemas.microsoft.com/office/drawing/2014/main" id="{1521F4A0-EB37-4DF6-87FD-D05C0E4D0D3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2851" name="Rectangle 3">
            <a:extLst>
              <a:ext uri="{FF2B5EF4-FFF2-40B4-BE49-F238E27FC236}">
                <a16:creationId xmlns:a16="http://schemas.microsoft.com/office/drawing/2014/main" id="{E93EC563-806D-4F51-B965-0C657685D27D}"/>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2852" name="Rectangle 4">
            <a:extLst>
              <a:ext uri="{FF2B5EF4-FFF2-40B4-BE49-F238E27FC236}">
                <a16:creationId xmlns:a16="http://schemas.microsoft.com/office/drawing/2014/main" id="{D77B54FE-381D-4616-B3D8-D9BCD7E1F1F7}"/>
              </a:ext>
            </a:extLst>
          </p:cNvPr>
          <p:cNvSpPr>
            <a:spLocks noChangeArrowheads="1"/>
          </p:cNvSpPr>
          <p:nvPr/>
        </p:nvSpPr>
        <p:spPr bwMode="auto">
          <a:xfrm>
            <a:off x="0" y="-6638"/>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Complaisance de fluage</a:t>
            </a:r>
          </a:p>
        </p:txBody>
      </p:sp>
      <p:sp>
        <p:nvSpPr>
          <p:cNvPr id="462854" name="Line 6">
            <a:extLst>
              <a:ext uri="{FF2B5EF4-FFF2-40B4-BE49-F238E27FC236}">
                <a16:creationId xmlns:a16="http://schemas.microsoft.com/office/drawing/2014/main" id="{5AB034D9-FA92-4722-BB31-559863AD45BD}"/>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7" name="Rectangle 10">
            <a:extLst>
              <a:ext uri="{FF2B5EF4-FFF2-40B4-BE49-F238E27FC236}">
                <a16:creationId xmlns:a16="http://schemas.microsoft.com/office/drawing/2014/main" id="{59AC96E8-BD86-41EE-9E3F-CF8E229B330B}"/>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1" name="Rectangle 8">
            <a:extLst>
              <a:ext uri="{FF2B5EF4-FFF2-40B4-BE49-F238E27FC236}">
                <a16:creationId xmlns:a16="http://schemas.microsoft.com/office/drawing/2014/main" id="{5DFDB3F9-9D16-497A-B972-94592FC98E8C}"/>
              </a:ext>
            </a:extLst>
          </p:cNvPr>
          <p:cNvSpPr>
            <a:spLocks noChangeArrowheads="1"/>
          </p:cNvSpPr>
          <p:nvPr/>
        </p:nvSpPr>
        <p:spPr bwMode="auto">
          <a:xfrm>
            <a:off x="251680" y="826662"/>
            <a:ext cx="8640638" cy="936083"/>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Considérons une expérience de fluage dont l’histoire de chargement est représentée à la figure ci-dessous:</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2" name="Picture 1">
            <a:extLst>
              <a:ext uri="{FF2B5EF4-FFF2-40B4-BE49-F238E27FC236}">
                <a16:creationId xmlns:a16="http://schemas.microsoft.com/office/drawing/2014/main" id="{36BC7707-AF25-470E-AF65-9CC17D4D92BF}"/>
              </a:ext>
            </a:extLst>
          </p:cNvPr>
          <p:cNvPicPr>
            <a:picLocks noChangeAspect="1"/>
          </p:cNvPicPr>
          <p:nvPr/>
        </p:nvPicPr>
        <p:blipFill>
          <a:blip r:embed="rId2"/>
          <a:stretch>
            <a:fillRect/>
          </a:stretch>
        </p:blipFill>
        <p:spPr>
          <a:xfrm>
            <a:off x="2747961" y="2003000"/>
            <a:ext cx="3648075" cy="2352675"/>
          </a:xfrm>
          <a:prstGeom prst="rect">
            <a:avLst/>
          </a:prstGeom>
        </p:spPr>
      </p:pic>
      <p:sp>
        <p:nvSpPr>
          <p:cNvPr id="9" name="Rectangle 8">
            <a:extLst>
              <a:ext uri="{FF2B5EF4-FFF2-40B4-BE49-F238E27FC236}">
                <a16:creationId xmlns:a16="http://schemas.microsoft.com/office/drawing/2014/main" id="{1ADF6BDE-0AB6-414D-8896-F0CFD8345EF9}"/>
              </a:ext>
            </a:extLst>
          </p:cNvPr>
          <p:cNvSpPr>
            <a:spLocks noChangeArrowheads="1"/>
          </p:cNvSpPr>
          <p:nvPr/>
        </p:nvSpPr>
        <p:spPr bwMode="auto">
          <a:xfrm>
            <a:off x="259781" y="4682932"/>
            <a:ext cx="8640638" cy="1601438"/>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Pour un niveau de contrainte inférieure a 0.5 fois la contrainte limite, on observe expérimentalement une proportionnalité entre la contrainte et la déformation de fluage.</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3136328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541162EA-C0D7-41B5-BC2A-5A04F0634A70}"/>
              </a:ext>
            </a:extLst>
          </p:cNvPr>
          <p:cNvSpPr>
            <a:spLocks noChangeArrowheads="1"/>
          </p:cNvSpPr>
          <p:nvPr/>
        </p:nvSpPr>
        <p:spPr bwMode="auto">
          <a:xfrm>
            <a:off x="0" y="0"/>
            <a:ext cx="9144000" cy="836613"/>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3600">
                <a:solidFill>
                  <a:srgbClr val="0000FF"/>
                </a:solidFill>
                <a:cs typeface="Arial" panose="020B0604020202020204" pitchFamily="34" charset="0"/>
              </a:rPr>
              <a:t>Plan du Cours</a:t>
            </a:r>
          </a:p>
        </p:txBody>
      </p:sp>
      <p:sp>
        <p:nvSpPr>
          <p:cNvPr id="334851" name="Line 3">
            <a:extLst>
              <a:ext uri="{FF2B5EF4-FFF2-40B4-BE49-F238E27FC236}">
                <a16:creationId xmlns:a16="http://schemas.microsoft.com/office/drawing/2014/main" id="{D9A4274B-B5B4-42A3-86D0-899DF9C40552}"/>
              </a:ext>
            </a:extLst>
          </p:cNvPr>
          <p:cNvSpPr>
            <a:spLocks noChangeShapeType="1"/>
          </p:cNvSpPr>
          <p:nvPr/>
        </p:nvSpPr>
        <p:spPr bwMode="auto">
          <a:xfrm>
            <a:off x="0" y="83661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34852" name="Rectangle 4">
            <a:extLst>
              <a:ext uri="{FF2B5EF4-FFF2-40B4-BE49-F238E27FC236}">
                <a16:creationId xmlns:a16="http://schemas.microsoft.com/office/drawing/2014/main" id="{6683FA1D-0C15-40D5-AACA-6F8C3E4B1D5B}"/>
              </a:ext>
            </a:extLst>
          </p:cNvPr>
          <p:cNvSpPr>
            <a:spLocks noChangeArrowheads="1"/>
          </p:cNvSpPr>
          <p:nvPr/>
        </p:nvSpPr>
        <p:spPr bwMode="auto">
          <a:xfrm>
            <a:off x="484188" y="1116013"/>
            <a:ext cx="8280400" cy="50323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algn="just" eaLnBrk="0" hangingPunct="0">
              <a:lnSpc>
                <a:spcPct val="130000"/>
              </a:lnSpc>
              <a:spcBef>
                <a:spcPct val="50000"/>
              </a:spcBef>
              <a:buFont typeface="Symbol" panose="05050102010706020507" pitchFamily="18" charset="2"/>
              <a:buChar char=""/>
            </a:pPr>
            <a:r>
              <a:rPr lang="en-US" altLang="fr-FR" sz="2300">
                <a:solidFill>
                  <a:srgbClr val="0000FF"/>
                </a:solidFill>
                <a:latin typeface="Tahoma" panose="020B0604030504040204" pitchFamily="34" charset="0"/>
                <a:ea typeface="Times New Roman" panose="02020603050405020304" pitchFamily="18" charset="0"/>
                <a:cs typeface="Tahoma" panose="020B0604030504040204" pitchFamily="34" charset="0"/>
              </a:rPr>
              <a:t> </a:t>
            </a:r>
            <a:r>
              <a:rPr lang="fr-FR" altLang="fr-FR" sz="2300">
                <a:solidFill>
                  <a:srgbClr val="0000FF"/>
                </a:solidFill>
                <a:latin typeface="Tahoma" panose="020B0604030504040204" pitchFamily="34" charset="0"/>
                <a:ea typeface="Times New Roman" panose="02020603050405020304" pitchFamily="18" charset="0"/>
                <a:cs typeface="Tahoma" panose="020B0604030504040204" pitchFamily="34" charset="0"/>
              </a:rPr>
              <a:t>Introduction</a:t>
            </a:r>
          </a:p>
        </p:txBody>
      </p:sp>
      <p:sp>
        <p:nvSpPr>
          <p:cNvPr id="334853" name="Rectangle 5">
            <a:extLst>
              <a:ext uri="{FF2B5EF4-FFF2-40B4-BE49-F238E27FC236}">
                <a16:creationId xmlns:a16="http://schemas.microsoft.com/office/drawing/2014/main" id="{E4D073B0-16B5-466E-A6E6-3443351E50D9}"/>
              </a:ext>
            </a:extLst>
          </p:cNvPr>
          <p:cNvSpPr>
            <a:spLocks noChangeArrowheads="1"/>
          </p:cNvSpPr>
          <p:nvPr/>
        </p:nvSpPr>
        <p:spPr bwMode="auto">
          <a:xfrm>
            <a:off x="484188" y="1700213"/>
            <a:ext cx="8280400" cy="50323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algn="just" eaLnBrk="0" hangingPunct="0">
              <a:lnSpc>
                <a:spcPct val="130000"/>
              </a:lnSpc>
              <a:spcBef>
                <a:spcPct val="50000"/>
              </a:spcBef>
              <a:buFont typeface="Symbol" panose="05050102010706020507" pitchFamily="18" charset="2"/>
              <a:buChar char=""/>
            </a:pPr>
            <a:r>
              <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rPr>
              <a:t> Viscoélasticité</a:t>
            </a:r>
          </a:p>
        </p:txBody>
      </p:sp>
      <p:sp>
        <p:nvSpPr>
          <p:cNvPr id="334854" name="Rectangle 6">
            <a:extLst>
              <a:ext uri="{FF2B5EF4-FFF2-40B4-BE49-F238E27FC236}">
                <a16:creationId xmlns:a16="http://schemas.microsoft.com/office/drawing/2014/main" id="{6F8E6C74-9036-4DA8-AB5B-2EBE32047EDE}"/>
              </a:ext>
            </a:extLst>
          </p:cNvPr>
          <p:cNvSpPr>
            <a:spLocks noChangeArrowheads="1"/>
          </p:cNvSpPr>
          <p:nvPr/>
        </p:nvSpPr>
        <p:spPr bwMode="auto">
          <a:xfrm>
            <a:off x="515938" y="2844800"/>
            <a:ext cx="8280400" cy="503238"/>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eaLnBrk="0" hangingPunct="0">
              <a:lnSpc>
                <a:spcPct val="130000"/>
              </a:lnSpc>
              <a:spcBef>
                <a:spcPct val="50000"/>
              </a:spcBef>
              <a:buFont typeface="Symbol" panose="05050102010706020507" pitchFamily="18" charset="2"/>
              <a:buChar char=""/>
            </a:pPr>
            <a:r>
              <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rPr>
              <a:t> Test de relaxation des contraintes</a:t>
            </a:r>
          </a:p>
        </p:txBody>
      </p:sp>
      <p:sp>
        <p:nvSpPr>
          <p:cNvPr id="334855" name="Rectangle 7">
            <a:extLst>
              <a:ext uri="{FF2B5EF4-FFF2-40B4-BE49-F238E27FC236}">
                <a16:creationId xmlns:a16="http://schemas.microsoft.com/office/drawing/2014/main" id="{7456BD07-8885-4F81-B346-1D288B39FF73}"/>
              </a:ext>
            </a:extLst>
          </p:cNvPr>
          <p:cNvSpPr>
            <a:spLocks noChangeArrowheads="1"/>
          </p:cNvSpPr>
          <p:nvPr/>
        </p:nvSpPr>
        <p:spPr bwMode="auto">
          <a:xfrm>
            <a:off x="500063" y="2276475"/>
            <a:ext cx="8280400" cy="503238"/>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eaLnBrk="0" hangingPunct="0">
              <a:lnSpc>
                <a:spcPct val="130000"/>
              </a:lnSpc>
              <a:spcBef>
                <a:spcPct val="50000"/>
              </a:spcBef>
              <a:buFont typeface="Symbol" panose="05050102010706020507" pitchFamily="18" charset="2"/>
              <a:buChar char=""/>
            </a:pPr>
            <a:r>
              <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rPr>
              <a:t> Relaxation et fluage</a:t>
            </a:r>
          </a:p>
        </p:txBody>
      </p:sp>
      <p:sp>
        <p:nvSpPr>
          <p:cNvPr id="334856" name="Rectangle 8">
            <a:extLst>
              <a:ext uri="{FF2B5EF4-FFF2-40B4-BE49-F238E27FC236}">
                <a16:creationId xmlns:a16="http://schemas.microsoft.com/office/drawing/2014/main" id="{8C6E853E-D8BC-4A87-B607-7E4D98D5D4C7}"/>
              </a:ext>
            </a:extLst>
          </p:cNvPr>
          <p:cNvSpPr>
            <a:spLocks noChangeArrowheads="1"/>
          </p:cNvSpPr>
          <p:nvPr/>
        </p:nvSpPr>
        <p:spPr bwMode="auto">
          <a:xfrm>
            <a:off x="508000" y="3413125"/>
            <a:ext cx="8280400" cy="50165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eaLnBrk="0" hangingPunct="0">
              <a:lnSpc>
                <a:spcPct val="130000"/>
              </a:lnSpc>
              <a:spcBef>
                <a:spcPct val="50000"/>
              </a:spcBef>
              <a:buFont typeface="Symbol" panose="05050102010706020507" pitchFamily="18" charset="2"/>
              <a:buChar char=""/>
            </a:pPr>
            <a:r>
              <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rPr>
              <a:t> </a:t>
            </a:r>
            <a:r>
              <a:rPr lang="fr-FR" altLang="fr-FR" dirty="0">
                <a:solidFill>
                  <a:srgbClr val="0000FF"/>
                </a:solidFill>
                <a:latin typeface="Tahoma" panose="020B0604030504040204" pitchFamily="34" charset="0"/>
                <a:ea typeface="Times New Roman" panose="02020603050405020304" pitchFamily="18" charset="0"/>
                <a:cs typeface="Tahoma" panose="020B0604030504040204" pitchFamily="34" charset="0"/>
              </a:rPr>
              <a:t>Test de fluage</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sp>
        <p:nvSpPr>
          <p:cNvPr id="10" name="Rectangle 10">
            <a:extLst>
              <a:ext uri="{FF2B5EF4-FFF2-40B4-BE49-F238E27FC236}">
                <a16:creationId xmlns:a16="http://schemas.microsoft.com/office/drawing/2014/main" id="{BB8E3586-84B4-484B-B689-4D86144A63EA}"/>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1" name="Rectangle 8">
            <a:extLst>
              <a:ext uri="{FF2B5EF4-FFF2-40B4-BE49-F238E27FC236}">
                <a16:creationId xmlns:a16="http://schemas.microsoft.com/office/drawing/2014/main" id="{73444BCF-C278-4F77-B887-1AA666C86550}"/>
              </a:ext>
            </a:extLst>
          </p:cNvPr>
          <p:cNvSpPr>
            <a:spLocks noChangeArrowheads="1"/>
          </p:cNvSpPr>
          <p:nvPr/>
        </p:nvSpPr>
        <p:spPr bwMode="auto">
          <a:xfrm>
            <a:off x="484188" y="4007470"/>
            <a:ext cx="8280400" cy="50165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eaLnBrk="0" hangingPunct="0">
              <a:lnSpc>
                <a:spcPct val="130000"/>
              </a:lnSpc>
              <a:spcBef>
                <a:spcPct val="50000"/>
              </a:spcBef>
              <a:buFont typeface="Symbol" panose="05050102010706020507" pitchFamily="18" charset="2"/>
              <a:buChar char=""/>
            </a:pPr>
            <a:r>
              <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rPr>
              <a:t> Complaisance</a:t>
            </a:r>
            <a:r>
              <a:rPr lang="fr-FR" altLang="fr-FR" dirty="0">
                <a:solidFill>
                  <a:srgbClr val="0000FF"/>
                </a:solidFill>
                <a:latin typeface="Tahoma" panose="020B0604030504040204" pitchFamily="34" charset="0"/>
                <a:ea typeface="Times New Roman" panose="02020603050405020304" pitchFamily="18" charset="0"/>
                <a:cs typeface="Tahoma" panose="020B0604030504040204" pitchFamily="34" charset="0"/>
              </a:rPr>
              <a:t> de fluage</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sp>
        <p:nvSpPr>
          <p:cNvPr id="12" name="Rectangle 8">
            <a:extLst>
              <a:ext uri="{FF2B5EF4-FFF2-40B4-BE49-F238E27FC236}">
                <a16:creationId xmlns:a16="http://schemas.microsoft.com/office/drawing/2014/main" id="{DD33648F-544E-45A3-8D73-F2B20C85DD96}"/>
              </a:ext>
            </a:extLst>
          </p:cNvPr>
          <p:cNvSpPr>
            <a:spLocks noChangeArrowheads="1"/>
          </p:cNvSpPr>
          <p:nvPr/>
        </p:nvSpPr>
        <p:spPr bwMode="auto">
          <a:xfrm>
            <a:off x="484188" y="4640882"/>
            <a:ext cx="8280400" cy="50165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eaLnBrk="0" hangingPunct="0">
              <a:lnSpc>
                <a:spcPct val="130000"/>
              </a:lnSpc>
              <a:spcBef>
                <a:spcPct val="50000"/>
              </a:spcBef>
              <a:buFont typeface="Symbol" panose="05050102010706020507" pitchFamily="18" charset="2"/>
              <a:buChar char=""/>
            </a:pPr>
            <a:r>
              <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rPr>
              <a:t> Modèles rhéologiques de base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34852"/>
                                        </p:tgtEl>
                                        <p:attrNameLst>
                                          <p:attrName>style.visibility</p:attrName>
                                        </p:attrNameLst>
                                      </p:cBhvr>
                                      <p:to>
                                        <p:strVal val="visible"/>
                                      </p:to>
                                    </p:set>
                                    <p:anim calcmode="lin" valueType="num">
                                      <p:cBhvr>
                                        <p:cTn id="7" dur="1000" fill="hold"/>
                                        <p:tgtEl>
                                          <p:spTgt spid="334852"/>
                                        </p:tgtEl>
                                        <p:attrNameLst>
                                          <p:attrName>ppt_w</p:attrName>
                                        </p:attrNameLst>
                                      </p:cBhvr>
                                      <p:tavLst>
                                        <p:tav tm="0">
                                          <p:val>
                                            <p:strVal val="#ppt_w*0.70"/>
                                          </p:val>
                                        </p:tav>
                                        <p:tav tm="100000">
                                          <p:val>
                                            <p:strVal val="#ppt_w"/>
                                          </p:val>
                                        </p:tav>
                                      </p:tavLst>
                                    </p:anim>
                                    <p:anim calcmode="lin" valueType="num">
                                      <p:cBhvr>
                                        <p:cTn id="8" dur="1000" fill="hold"/>
                                        <p:tgtEl>
                                          <p:spTgt spid="334852"/>
                                        </p:tgtEl>
                                        <p:attrNameLst>
                                          <p:attrName>ppt_h</p:attrName>
                                        </p:attrNameLst>
                                      </p:cBhvr>
                                      <p:tavLst>
                                        <p:tav tm="0">
                                          <p:val>
                                            <p:strVal val="#ppt_h"/>
                                          </p:val>
                                        </p:tav>
                                        <p:tav tm="100000">
                                          <p:val>
                                            <p:strVal val="#ppt_h"/>
                                          </p:val>
                                        </p:tav>
                                      </p:tavLst>
                                    </p:anim>
                                    <p:animEffect transition="in" filter="fade">
                                      <p:cBhvr>
                                        <p:cTn id="9" dur="1000"/>
                                        <p:tgtEl>
                                          <p:spTgt spid="3348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34853"/>
                                        </p:tgtEl>
                                        <p:attrNameLst>
                                          <p:attrName>style.visibility</p:attrName>
                                        </p:attrNameLst>
                                      </p:cBhvr>
                                      <p:to>
                                        <p:strVal val="visible"/>
                                      </p:to>
                                    </p:set>
                                    <p:anim calcmode="lin" valueType="num">
                                      <p:cBhvr>
                                        <p:cTn id="14" dur="1000" fill="hold"/>
                                        <p:tgtEl>
                                          <p:spTgt spid="334853"/>
                                        </p:tgtEl>
                                        <p:attrNameLst>
                                          <p:attrName>ppt_w</p:attrName>
                                        </p:attrNameLst>
                                      </p:cBhvr>
                                      <p:tavLst>
                                        <p:tav tm="0">
                                          <p:val>
                                            <p:strVal val="#ppt_w*0.70"/>
                                          </p:val>
                                        </p:tav>
                                        <p:tav tm="100000">
                                          <p:val>
                                            <p:strVal val="#ppt_w"/>
                                          </p:val>
                                        </p:tav>
                                      </p:tavLst>
                                    </p:anim>
                                    <p:anim calcmode="lin" valueType="num">
                                      <p:cBhvr>
                                        <p:cTn id="15" dur="1000" fill="hold"/>
                                        <p:tgtEl>
                                          <p:spTgt spid="334853"/>
                                        </p:tgtEl>
                                        <p:attrNameLst>
                                          <p:attrName>ppt_h</p:attrName>
                                        </p:attrNameLst>
                                      </p:cBhvr>
                                      <p:tavLst>
                                        <p:tav tm="0">
                                          <p:val>
                                            <p:strVal val="#ppt_h"/>
                                          </p:val>
                                        </p:tav>
                                        <p:tav tm="100000">
                                          <p:val>
                                            <p:strVal val="#ppt_h"/>
                                          </p:val>
                                        </p:tav>
                                      </p:tavLst>
                                    </p:anim>
                                    <p:animEffect transition="in" filter="fade">
                                      <p:cBhvr>
                                        <p:cTn id="16" dur="1000"/>
                                        <p:tgtEl>
                                          <p:spTgt spid="3348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34855"/>
                                        </p:tgtEl>
                                        <p:attrNameLst>
                                          <p:attrName>style.visibility</p:attrName>
                                        </p:attrNameLst>
                                      </p:cBhvr>
                                      <p:to>
                                        <p:strVal val="visible"/>
                                      </p:to>
                                    </p:set>
                                    <p:anim calcmode="lin" valueType="num">
                                      <p:cBhvr>
                                        <p:cTn id="21" dur="1000" fill="hold"/>
                                        <p:tgtEl>
                                          <p:spTgt spid="334855"/>
                                        </p:tgtEl>
                                        <p:attrNameLst>
                                          <p:attrName>ppt_w</p:attrName>
                                        </p:attrNameLst>
                                      </p:cBhvr>
                                      <p:tavLst>
                                        <p:tav tm="0">
                                          <p:val>
                                            <p:strVal val="#ppt_w*0.70"/>
                                          </p:val>
                                        </p:tav>
                                        <p:tav tm="100000">
                                          <p:val>
                                            <p:strVal val="#ppt_w"/>
                                          </p:val>
                                        </p:tav>
                                      </p:tavLst>
                                    </p:anim>
                                    <p:anim calcmode="lin" valueType="num">
                                      <p:cBhvr>
                                        <p:cTn id="22" dur="1000" fill="hold"/>
                                        <p:tgtEl>
                                          <p:spTgt spid="334855"/>
                                        </p:tgtEl>
                                        <p:attrNameLst>
                                          <p:attrName>ppt_h</p:attrName>
                                        </p:attrNameLst>
                                      </p:cBhvr>
                                      <p:tavLst>
                                        <p:tav tm="0">
                                          <p:val>
                                            <p:strVal val="#ppt_h"/>
                                          </p:val>
                                        </p:tav>
                                        <p:tav tm="100000">
                                          <p:val>
                                            <p:strVal val="#ppt_h"/>
                                          </p:val>
                                        </p:tav>
                                      </p:tavLst>
                                    </p:anim>
                                    <p:animEffect transition="in" filter="fade">
                                      <p:cBhvr>
                                        <p:cTn id="23" dur="1000"/>
                                        <p:tgtEl>
                                          <p:spTgt spid="33485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34854"/>
                                        </p:tgtEl>
                                        <p:attrNameLst>
                                          <p:attrName>style.visibility</p:attrName>
                                        </p:attrNameLst>
                                      </p:cBhvr>
                                      <p:to>
                                        <p:strVal val="visible"/>
                                      </p:to>
                                    </p:set>
                                    <p:anim calcmode="lin" valueType="num">
                                      <p:cBhvr>
                                        <p:cTn id="28" dur="1000" fill="hold"/>
                                        <p:tgtEl>
                                          <p:spTgt spid="334854"/>
                                        </p:tgtEl>
                                        <p:attrNameLst>
                                          <p:attrName>ppt_w</p:attrName>
                                        </p:attrNameLst>
                                      </p:cBhvr>
                                      <p:tavLst>
                                        <p:tav tm="0">
                                          <p:val>
                                            <p:strVal val="#ppt_w*0.70"/>
                                          </p:val>
                                        </p:tav>
                                        <p:tav tm="100000">
                                          <p:val>
                                            <p:strVal val="#ppt_w"/>
                                          </p:val>
                                        </p:tav>
                                      </p:tavLst>
                                    </p:anim>
                                    <p:anim calcmode="lin" valueType="num">
                                      <p:cBhvr>
                                        <p:cTn id="29" dur="1000" fill="hold"/>
                                        <p:tgtEl>
                                          <p:spTgt spid="334854"/>
                                        </p:tgtEl>
                                        <p:attrNameLst>
                                          <p:attrName>ppt_h</p:attrName>
                                        </p:attrNameLst>
                                      </p:cBhvr>
                                      <p:tavLst>
                                        <p:tav tm="0">
                                          <p:val>
                                            <p:strVal val="#ppt_h"/>
                                          </p:val>
                                        </p:tav>
                                        <p:tav tm="100000">
                                          <p:val>
                                            <p:strVal val="#ppt_h"/>
                                          </p:val>
                                        </p:tav>
                                      </p:tavLst>
                                    </p:anim>
                                    <p:animEffect transition="in" filter="fade">
                                      <p:cBhvr>
                                        <p:cTn id="30" dur="1000"/>
                                        <p:tgtEl>
                                          <p:spTgt spid="3348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34856"/>
                                        </p:tgtEl>
                                        <p:attrNameLst>
                                          <p:attrName>style.visibility</p:attrName>
                                        </p:attrNameLst>
                                      </p:cBhvr>
                                      <p:to>
                                        <p:strVal val="visible"/>
                                      </p:to>
                                    </p:set>
                                    <p:anim calcmode="lin" valueType="num">
                                      <p:cBhvr>
                                        <p:cTn id="35" dur="1000" fill="hold"/>
                                        <p:tgtEl>
                                          <p:spTgt spid="334856"/>
                                        </p:tgtEl>
                                        <p:attrNameLst>
                                          <p:attrName>ppt_w</p:attrName>
                                        </p:attrNameLst>
                                      </p:cBhvr>
                                      <p:tavLst>
                                        <p:tav tm="0">
                                          <p:val>
                                            <p:strVal val="#ppt_w*0.70"/>
                                          </p:val>
                                        </p:tav>
                                        <p:tav tm="100000">
                                          <p:val>
                                            <p:strVal val="#ppt_w"/>
                                          </p:val>
                                        </p:tav>
                                      </p:tavLst>
                                    </p:anim>
                                    <p:anim calcmode="lin" valueType="num">
                                      <p:cBhvr>
                                        <p:cTn id="36" dur="1000" fill="hold"/>
                                        <p:tgtEl>
                                          <p:spTgt spid="334856"/>
                                        </p:tgtEl>
                                        <p:attrNameLst>
                                          <p:attrName>ppt_h</p:attrName>
                                        </p:attrNameLst>
                                      </p:cBhvr>
                                      <p:tavLst>
                                        <p:tav tm="0">
                                          <p:val>
                                            <p:strVal val="#ppt_h"/>
                                          </p:val>
                                        </p:tav>
                                        <p:tav tm="100000">
                                          <p:val>
                                            <p:strVal val="#ppt_h"/>
                                          </p:val>
                                        </p:tav>
                                      </p:tavLst>
                                    </p:anim>
                                    <p:animEffect transition="in" filter="fade">
                                      <p:cBhvr>
                                        <p:cTn id="37" dur="1000"/>
                                        <p:tgtEl>
                                          <p:spTgt spid="334856"/>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strVal val="#ppt_w*0.70"/>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Effect transition="in" filter="fade">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strVal val="#ppt_w*0.70"/>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Effect transition="in" filter="fade">
                                      <p:cBhvr>
                                        <p:cTn id="5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2" grpId="0" animBg="1"/>
      <p:bldP spid="334853" grpId="0" animBg="1"/>
      <p:bldP spid="334854" grpId="0" animBg="1"/>
      <p:bldP spid="334855" grpId="0" animBg="1"/>
      <p:bldP spid="334856"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a:extLst>
              <a:ext uri="{FF2B5EF4-FFF2-40B4-BE49-F238E27FC236}">
                <a16:creationId xmlns:a16="http://schemas.microsoft.com/office/drawing/2014/main" id="{1521F4A0-EB37-4DF6-87FD-D05C0E4D0D3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2851" name="Rectangle 3">
            <a:extLst>
              <a:ext uri="{FF2B5EF4-FFF2-40B4-BE49-F238E27FC236}">
                <a16:creationId xmlns:a16="http://schemas.microsoft.com/office/drawing/2014/main" id="{E93EC563-806D-4F51-B965-0C657685D27D}"/>
              </a:ext>
            </a:extLst>
          </p:cNvPr>
          <p:cNvSpPr>
            <a:spLocks noChangeArrowheads="1"/>
          </p:cNvSpPr>
          <p:nvPr/>
        </p:nvSpPr>
        <p:spPr bwMode="auto">
          <a:xfrm>
            <a:off x="2244079"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2852" name="Rectangle 4">
            <a:extLst>
              <a:ext uri="{FF2B5EF4-FFF2-40B4-BE49-F238E27FC236}">
                <a16:creationId xmlns:a16="http://schemas.microsoft.com/office/drawing/2014/main" id="{D77B54FE-381D-4616-B3D8-D9BCD7E1F1F7}"/>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Complaisance de fluage</a:t>
            </a:r>
          </a:p>
        </p:txBody>
      </p:sp>
      <p:sp>
        <p:nvSpPr>
          <p:cNvPr id="462854" name="Line 6">
            <a:extLst>
              <a:ext uri="{FF2B5EF4-FFF2-40B4-BE49-F238E27FC236}">
                <a16:creationId xmlns:a16="http://schemas.microsoft.com/office/drawing/2014/main" id="{5AB034D9-FA92-4722-BB31-559863AD45BD}"/>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6C568958-0EBA-4376-AF43-6179939C4E00}"/>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5" name="Rectangle 8">
            <a:extLst>
              <a:ext uri="{FF2B5EF4-FFF2-40B4-BE49-F238E27FC236}">
                <a16:creationId xmlns:a16="http://schemas.microsoft.com/office/drawing/2014/main" id="{8BAB0FC7-3D33-4752-87A7-A5D252C943C4}"/>
              </a:ext>
            </a:extLst>
          </p:cNvPr>
          <p:cNvSpPr>
            <a:spLocks noChangeArrowheads="1"/>
          </p:cNvSpPr>
          <p:nvPr/>
        </p:nvSpPr>
        <p:spPr bwMode="auto">
          <a:xfrm>
            <a:off x="179512" y="710069"/>
            <a:ext cx="3600240" cy="42197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r>
              <a:rPr lang="fr-FR" dirty="0">
                <a:solidFill>
                  <a:srgbClr val="0000FF"/>
                </a:solidFill>
              </a:rPr>
              <a:t>On peut alors écrire:</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3" name="Picture 2">
            <a:extLst>
              <a:ext uri="{FF2B5EF4-FFF2-40B4-BE49-F238E27FC236}">
                <a16:creationId xmlns:a16="http://schemas.microsoft.com/office/drawing/2014/main" id="{13093E76-68A4-4FB7-BA55-98FEE65EDD1C}"/>
              </a:ext>
            </a:extLst>
          </p:cNvPr>
          <p:cNvPicPr>
            <a:picLocks noChangeAspect="1"/>
          </p:cNvPicPr>
          <p:nvPr/>
        </p:nvPicPr>
        <p:blipFill>
          <a:blip r:embed="rId2"/>
          <a:stretch>
            <a:fillRect/>
          </a:stretch>
        </p:blipFill>
        <p:spPr>
          <a:xfrm>
            <a:off x="2003819" y="1343127"/>
            <a:ext cx="5136361" cy="613695"/>
          </a:xfrm>
          <a:prstGeom prst="rect">
            <a:avLst/>
          </a:prstGeom>
        </p:spPr>
      </p:pic>
      <p:pic>
        <p:nvPicPr>
          <p:cNvPr id="5" name="Picture 4">
            <a:extLst>
              <a:ext uri="{FF2B5EF4-FFF2-40B4-BE49-F238E27FC236}">
                <a16:creationId xmlns:a16="http://schemas.microsoft.com/office/drawing/2014/main" id="{8C360CE2-A757-4322-8B35-7602CA60AD20}"/>
              </a:ext>
            </a:extLst>
          </p:cNvPr>
          <p:cNvPicPr>
            <a:picLocks noChangeAspect="1"/>
          </p:cNvPicPr>
          <p:nvPr/>
        </p:nvPicPr>
        <p:blipFill>
          <a:blip r:embed="rId3"/>
          <a:stretch>
            <a:fillRect/>
          </a:stretch>
        </p:blipFill>
        <p:spPr>
          <a:xfrm>
            <a:off x="1956046" y="2940111"/>
            <a:ext cx="5231906" cy="770117"/>
          </a:xfrm>
          <a:prstGeom prst="rect">
            <a:avLst/>
          </a:prstGeom>
        </p:spPr>
      </p:pic>
      <p:sp>
        <p:nvSpPr>
          <p:cNvPr id="16" name="Rectangle 8">
            <a:extLst>
              <a:ext uri="{FF2B5EF4-FFF2-40B4-BE49-F238E27FC236}">
                <a16:creationId xmlns:a16="http://schemas.microsoft.com/office/drawing/2014/main" id="{90EF56AC-5ADA-448C-8FA9-38D2A85CACB3}"/>
              </a:ext>
            </a:extLst>
          </p:cNvPr>
          <p:cNvSpPr>
            <a:spLocks noChangeArrowheads="1"/>
          </p:cNvSpPr>
          <p:nvPr/>
        </p:nvSpPr>
        <p:spPr bwMode="auto">
          <a:xfrm>
            <a:off x="3901203" y="2209540"/>
            <a:ext cx="1403417" cy="42197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r>
              <a:rPr lang="fr-FR" dirty="0">
                <a:solidFill>
                  <a:srgbClr val="0000FF"/>
                </a:solidFill>
              </a:rPr>
              <a:t>Ou bien</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6" name="Picture 5">
            <a:extLst>
              <a:ext uri="{FF2B5EF4-FFF2-40B4-BE49-F238E27FC236}">
                <a16:creationId xmlns:a16="http://schemas.microsoft.com/office/drawing/2014/main" id="{9C482435-B0D4-415B-A513-DA6D982802E3}"/>
              </a:ext>
            </a:extLst>
          </p:cNvPr>
          <p:cNvPicPr>
            <a:picLocks noChangeAspect="1"/>
          </p:cNvPicPr>
          <p:nvPr/>
        </p:nvPicPr>
        <p:blipFill>
          <a:blip r:embed="rId4"/>
          <a:stretch>
            <a:fillRect/>
          </a:stretch>
        </p:blipFill>
        <p:spPr>
          <a:xfrm>
            <a:off x="196919" y="3949958"/>
            <a:ext cx="8811987" cy="2146885"/>
          </a:xfrm>
          <a:prstGeom prst="rect">
            <a:avLst/>
          </a:prstGeom>
        </p:spPr>
      </p:pic>
    </p:spTree>
    <p:extLst>
      <p:ext uri="{BB962C8B-B14F-4D97-AF65-F5344CB8AC3E}">
        <p14:creationId xmlns:p14="http://schemas.microsoft.com/office/powerpoint/2010/main" val="16523698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3E1E228-B5F1-4BDB-AA90-01578432138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899" name="Rectangle 3">
            <a:extLst>
              <a:ext uri="{FF2B5EF4-FFF2-40B4-BE49-F238E27FC236}">
                <a16:creationId xmlns:a16="http://schemas.microsoft.com/office/drawing/2014/main" id="{5D08F64C-7924-4EBE-A481-6B81DE7712F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900" name="Rectangle 4">
            <a:extLst>
              <a:ext uri="{FF2B5EF4-FFF2-40B4-BE49-F238E27FC236}">
                <a16:creationId xmlns:a16="http://schemas.microsoft.com/office/drawing/2014/main" id="{DE4384DD-92E2-41F3-9AEA-0934E4586E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Complaisance de fluage</a:t>
            </a:r>
          </a:p>
        </p:txBody>
      </p:sp>
      <p:sp>
        <p:nvSpPr>
          <p:cNvPr id="464902" name="Line 6">
            <a:extLst>
              <a:ext uri="{FF2B5EF4-FFF2-40B4-BE49-F238E27FC236}">
                <a16:creationId xmlns:a16="http://schemas.microsoft.com/office/drawing/2014/main" id="{26082BE3-5093-43FD-A651-E6E3989CF14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BAD347F-5C3D-408D-BF9A-F5C55BF0965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2" name="Rectangle 8">
            <a:extLst>
              <a:ext uri="{FF2B5EF4-FFF2-40B4-BE49-F238E27FC236}">
                <a16:creationId xmlns:a16="http://schemas.microsoft.com/office/drawing/2014/main" id="{B24443C5-E484-40C2-B280-3862D1E02B14}"/>
              </a:ext>
            </a:extLst>
          </p:cNvPr>
          <p:cNvSpPr>
            <a:spLocks noChangeArrowheads="1"/>
          </p:cNvSpPr>
          <p:nvPr/>
        </p:nvSpPr>
        <p:spPr bwMode="auto">
          <a:xfrm>
            <a:off x="179512" y="710069"/>
            <a:ext cx="8208912" cy="42197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buFont typeface="Wingdings" panose="05000000000000000000" pitchFamily="2" charset="2"/>
              <a:buChar char="v"/>
            </a:pPr>
            <a:r>
              <a:rPr lang="fr-FR" dirty="0">
                <a:solidFill>
                  <a:srgbClr val="0000FF"/>
                </a:solidFill>
              </a:rPr>
              <a:t>Par ailleurs, on peut aussi définir un noyau de fluage φ:</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2" name="Picture 1">
            <a:extLst>
              <a:ext uri="{FF2B5EF4-FFF2-40B4-BE49-F238E27FC236}">
                <a16:creationId xmlns:a16="http://schemas.microsoft.com/office/drawing/2014/main" id="{151C482F-74FA-4388-8735-71C86CB955AD}"/>
              </a:ext>
            </a:extLst>
          </p:cNvPr>
          <p:cNvPicPr>
            <a:picLocks noChangeAspect="1"/>
          </p:cNvPicPr>
          <p:nvPr/>
        </p:nvPicPr>
        <p:blipFill>
          <a:blip r:embed="rId2"/>
          <a:stretch>
            <a:fillRect/>
          </a:stretch>
        </p:blipFill>
        <p:spPr>
          <a:xfrm>
            <a:off x="3195003" y="1291420"/>
            <a:ext cx="2681986" cy="846943"/>
          </a:xfrm>
          <a:prstGeom prst="rect">
            <a:avLst/>
          </a:prstGeom>
        </p:spPr>
      </p:pic>
      <p:sp>
        <p:nvSpPr>
          <p:cNvPr id="14" name="Rectangle 8">
            <a:extLst>
              <a:ext uri="{FF2B5EF4-FFF2-40B4-BE49-F238E27FC236}">
                <a16:creationId xmlns:a16="http://schemas.microsoft.com/office/drawing/2014/main" id="{735B2568-0A45-43B9-9F88-946B90274F32}"/>
              </a:ext>
            </a:extLst>
          </p:cNvPr>
          <p:cNvSpPr>
            <a:spLocks noChangeArrowheads="1"/>
          </p:cNvSpPr>
          <p:nvPr/>
        </p:nvSpPr>
        <p:spPr bwMode="auto">
          <a:xfrm>
            <a:off x="215516" y="2508553"/>
            <a:ext cx="5940660" cy="42197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buFont typeface="Wingdings" panose="05000000000000000000" pitchFamily="2" charset="2"/>
              <a:buChar char="v"/>
            </a:pPr>
            <a:r>
              <a:rPr lang="fr-FR" dirty="0">
                <a:solidFill>
                  <a:srgbClr val="0000FF"/>
                </a:solidFill>
              </a:rPr>
              <a:t>Relié a la complaisance de fluage par:</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3" name="Picture 2">
            <a:extLst>
              <a:ext uri="{FF2B5EF4-FFF2-40B4-BE49-F238E27FC236}">
                <a16:creationId xmlns:a16="http://schemas.microsoft.com/office/drawing/2014/main" id="{8CE60A19-8E2C-4F1B-8FD5-BFBA59DD3EED}"/>
              </a:ext>
            </a:extLst>
          </p:cNvPr>
          <p:cNvPicPr>
            <a:picLocks noChangeAspect="1"/>
          </p:cNvPicPr>
          <p:nvPr/>
        </p:nvPicPr>
        <p:blipFill>
          <a:blip r:embed="rId3"/>
          <a:stretch>
            <a:fillRect/>
          </a:stretch>
        </p:blipFill>
        <p:spPr>
          <a:xfrm>
            <a:off x="3090920" y="3185624"/>
            <a:ext cx="2786069" cy="1071565"/>
          </a:xfrm>
          <a:prstGeom prst="rect">
            <a:avLst/>
          </a:prstGeom>
        </p:spPr>
      </p:pic>
      <p:sp>
        <p:nvSpPr>
          <p:cNvPr id="16" name="Rectangle 15">
            <a:extLst>
              <a:ext uri="{FF2B5EF4-FFF2-40B4-BE49-F238E27FC236}">
                <a16:creationId xmlns:a16="http://schemas.microsoft.com/office/drawing/2014/main" id="{CA6C1F13-217C-42F9-B05D-CE013B754AD9}"/>
              </a:ext>
            </a:extLst>
          </p:cNvPr>
          <p:cNvSpPr>
            <a:spLocks noChangeArrowheads="1"/>
          </p:cNvSpPr>
          <p:nvPr/>
        </p:nvSpPr>
        <p:spPr bwMode="auto">
          <a:xfrm>
            <a:off x="179512" y="4686075"/>
            <a:ext cx="8640638" cy="134286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Les différentes modélisations existantes consistent a définir l‘expression analytique de </a:t>
            </a:r>
            <a:r>
              <a:rPr lang="fr-FR" i="1" dirty="0">
                <a:solidFill>
                  <a:srgbClr val="0000FF"/>
                </a:solidFill>
              </a:rPr>
              <a:t>J (t. </a:t>
            </a:r>
            <a:r>
              <a:rPr lang="fr-FR" dirty="0">
                <a:solidFill>
                  <a:srgbClr val="0000FF"/>
                </a:solidFill>
              </a:rPr>
              <a:t>τ</a:t>
            </a:r>
            <a:r>
              <a:rPr lang="fr-FR" i="1" dirty="0">
                <a:solidFill>
                  <a:srgbClr val="0000FF"/>
                </a:solidFill>
              </a:rPr>
              <a:t>) </a:t>
            </a:r>
            <a:r>
              <a:rPr lang="fr-FR" dirty="0">
                <a:solidFill>
                  <a:srgbClr val="0000FF"/>
                </a:solidFill>
              </a:rPr>
              <a:t>ou φ </a:t>
            </a:r>
            <a:r>
              <a:rPr lang="fr-FR" i="1" dirty="0">
                <a:solidFill>
                  <a:srgbClr val="0000FF"/>
                </a:solidFill>
              </a:rPr>
              <a:t>(t. </a:t>
            </a:r>
            <a:r>
              <a:rPr lang="fr-FR" dirty="0">
                <a:solidFill>
                  <a:srgbClr val="0000FF"/>
                </a:solidFill>
              </a:rPr>
              <a:t>τ</a:t>
            </a:r>
            <a:r>
              <a:rPr lang="fr-FR" i="1" dirty="0">
                <a:solidFill>
                  <a:srgbClr val="0000FF"/>
                </a:solidFill>
              </a:rPr>
              <a:t>) </a:t>
            </a:r>
            <a:r>
              <a:rPr lang="fr-FR" dirty="0">
                <a:solidFill>
                  <a:srgbClr val="0000FF"/>
                </a:solidFill>
              </a:rPr>
              <a:t>en fonction d’un certain nombre de paramètres matériau.</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3"/>
                                        </p:tgtEl>
                                      </p:cBhvr>
                                    </p:animEffect>
                                    <p:animScale>
                                      <p:cBhvr>
                                        <p:cTn id="26" dur="250" autoRev="1" fill="hold"/>
                                        <p:tgtEl>
                                          <p:spTgt spid="3"/>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strVal val="#ppt_w*0.70"/>
                                          </p:val>
                                        </p:tav>
                                        <p:tav tm="100000">
                                          <p:val>
                                            <p:strVal val="#ppt_w"/>
                                          </p:val>
                                        </p:tav>
                                      </p:tavLst>
                                    </p:anim>
                                    <p:anim calcmode="lin" valueType="num">
                                      <p:cBhvr>
                                        <p:cTn id="32" dur="1000" fill="hold"/>
                                        <p:tgtEl>
                                          <p:spTgt spid="16"/>
                                        </p:tgtEl>
                                        <p:attrNameLst>
                                          <p:attrName>ppt_h</p:attrName>
                                        </p:attrNameLst>
                                      </p:cBhvr>
                                      <p:tavLst>
                                        <p:tav tm="0">
                                          <p:val>
                                            <p:strVal val="#ppt_h"/>
                                          </p:val>
                                        </p:tav>
                                        <p:tav tm="100000">
                                          <p:val>
                                            <p:strVal val="#ppt_h"/>
                                          </p:val>
                                        </p:tav>
                                      </p:tavLst>
                                    </p:anim>
                                    <p:animEffect transition="in" filter="fade">
                                      <p:cBhvr>
                                        <p:cTn id="3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3E1E228-B5F1-4BDB-AA90-01578432138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899" name="Rectangle 3">
            <a:extLst>
              <a:ext uri="{FF2B5EF4-FFF2-40B4-BE49-F238E27FC236}">
                <a16:creationId xmlns:a16="http://schemas.microsoft.com/office/drawing/2014/main" id="{5D08F64C-7924-4EBE-A481-6B81DE7712F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900" name="Rectangle 4">
            <a:extLst>
              <a:ext uri="{FF2B5EF4-FFF2-40B4-BE49-F238E27FC236}">
                <a16:creationId xmlns:a16="http://schemas.microsoft.com/office/drawing/2014/main" id="{DE4384DD-92E2-41F3-9AEA-0934E4586E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Modèles rhéologiques de base</a:t>
            </a:r>
          </a:p>
        </p:txBody>
      </p:sp>
      <p:sp>
        <p:nvSpPr>
          <p:cNvPr id="464902" name="Line 6">
            <a:extLst>
              <a:ext uri="{FF2B5EF4-FFF2-40B4-BE49-F238E27FC236}">
                <a16:creationId xmlns:a16="http://schemas.microsoft.com/office/drawing/2014/main" id="{26082BE3-5093-43FD-A651-E6E3989CF14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BAD347F-5C3D-408D-BF9A-F5C55BF0965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5" name="Rectangle 14">
            <a:extLst>
              <a:ext uri="{FF2B5EF4-FFF2-40B4-BE49-F238E27FC236}">
                <a16:creationId xmlns:a16="http://schemas.microsoft.com/office/drawing/2014/main" id="{CDE923A8-3723-4AFE-BABE-E2BD50BCBD83}"/>
              </a:ext>
            </a:extLst>
          </p:cNvPr>
          <p:cNvSpPr>
            <a:spLocks noChangeArrowheads="1"/>
          </p:cNvSpPr>
          <p:nvPr/>
        </p:nvSpPr>
        <p:spPr bwMode="auto">
          <a:xfrm>
            <a:off x="251681" y="871570"/>
            <a:ext cx="8640638" cy="147675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Les instruments les plus classiques de la modélisation rhéologique sont constitués par un ressort qui modélise un solide élastique parfait et un amortisseur celui d’un fluide visqueux newtonien.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sp>
        <p:nvSpPr>
          <p:cNvPr id="17" name="Rectangle 16">
            <a:extLst>
              <a:ext uri="{FF2B5EF4-FFF2-40B4-BE49-F238E27FC236}">
                <a16:creationId xmlns:a16="http://schemas.microsoft.com/office/drawing/2014/main" id="{AF7373C2-682C-43C4-829C-1B58C72A01F5}"/>
              </a:ext>
            </a:extLst>
          </p:cNvPr>
          <p:cNvSpPr>
            <a:spLocks noChangeArrowheads="1"/>
          </p:cNvSpPr>
          <p:nvPr/>
        </p:nvSpPr>
        <p:spPr bwMode="auto">
          <a:xfrm>
            <a:off x="251681" y="2672206"/>
            <a:ext cx="8640638" cy="147675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Le comportement viscoélastique linéaire est représenté en général par la construction d’un modèle constitué d’un assemblage de ressorts et d’amortisseurs. Il s’agit donc d’un modèle symbolique et analogue.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sp>
        <p:nvSpPr>
          <p:cNvPr id="18" name="Rectangle 17">
            <a:extLst>
              <a:ext uri="{FF2B5EF4-FFF2-40B4-BE49-F238E27FC236}">
                <a16:creationId xmlns:a16="http://schemas.microsoft.com/office/drawing/2014/main" id="{324A45A9-578B-4640-9890-D36C904030F1}"/>
              </a:ext>
            </a:extLst>
          </p:cNvPr>
          <p:cNvSpPr>
            <a:spLocks noChangeArrowheads="1"/>
          </p:cNvSpPr>
          <p:nvPr/>
        </p:nvSpPr>
        <p:spPr bwMode="auto">
          <a:xfrm>
            <a:off x="276230" y="4541175"/>
            <a:ext cx="8640638" cy="132141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Le matériau viscoélastique sera représenté par une association de ressorts et d’amortisseurs en série et en parallèle plus ou moins complexe.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654674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0.70"/>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strVal val="#ppt_w*0.70"/>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Effect transition="in" filter="fade">
                                      <p:cBhvr>
                                        <p:cTn id="2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3E1E228-B5F1-4BDB-AA90-01578432138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899" name="Rectangle 3">
            <a:extLst>
              <a:ext uri="{FF2B5EF4-FFF2-40B4-BE49-F238E27FC236}">
                <a16:creationId xmlns:a16="http://schemas.microsoft.com/office/drawing/2014/main" id="{5D08F64C-7924-4EBE-A481-6B81DE7712F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900" name="Rectangle 4">
            <a:extLst>
              <a:ext uri="{FF2B5EF4-FFF2-40B4-BE49-F238E27FC236}">
                <a16:creationId xmlns:a16="http://schemas.microsoft.com/office/drawing/2014/main" id="{DE4384DD-92E2-41F3-9AEA-0934E4586E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Modèles rhéologiques de base</a:t>
            </a:r>
          </a:p>
        </p:txBody>
      </p:sp>
      <p:sp>
        <p:nvSpPr>
          <p:cNvPr id="464902" name="Line 6">
            <a:extLst>
              <a:ext uri="{FF2B5EF4-FFF2-40B4-BE49-F238E27FC236}">
                <a16:creationId xmlns:a16="http://schemas.microsoft.com/office/drawing/2014/main" id="{26082BE3-5093-43FD-A651-E6E3989CF14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BAD347F-5C3D-408D-BF9A-F5C55BF0965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5" name="Rectangle 14">
            <a:extLst>
              <a:ext uri="{FF2B5EF4-FFF2-40B4-BE49-F238E27FC236}">
                <a16:creationId xmlns:a16="http://schemas.microsoft.com/office/drawing/2014/main" id="{CDE923A8-3723-4AFE-BABE-E2BD50BCBD83}"/>
              </a:ext>
            </a:extLst>
          </p:cNvPr>
          <p:cNvSpPr>
            <a:spLocks noChangeArrowheads="1"/>
          </p:cNvSpPr>
          <p:nvPr/>
        </p:nvSpPr>
        <p:spPr bwMode="auto">
          <a:xfrm>
            <a:off x="251681" y="661111"/>
            <a:ext cx="8640638" cy="2080499"/>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L’équation rhéologique du matériau est obtenue en utilisant les équations rhéologiques des constituants élémentaires (ressort et amortisseur) et en respectant aussi les lois d’association en série et en parallèle des différents éléments.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2" name="Picture 1">
            <a:extLst>
              <a:ext uri="{FF2B5EF4-FFF2-40B4-BE49-F238E27FC236}">
                <a16:creationId xmlns:a16="http://schemas.microsoft.com/office/drawing/2014/main" id="{34E5E60A-2091-4476-8410-0EFCE36C4CDA}"/>
              </a:ext>
            </a:extLst>
          </p:cNvPr>
          <p:cNvPicPr>
            <a:picLocks noChangeAspect="1"/>
          </p:cNvPicPr>
          <p:nvPr/>
        </p:nvPicPr>
        <p:blipFill>
          <a:blip r:embed="rId2"/>
          <a:stretch>
            <a:fillRect/>
          </a:stretch>
        </p:blipFill>
        <p:spPr>
          <a:xfrm>
            <a:off x="994549" y="2851857"/>
            <a:ext cx="7154902" cy="2784610"/>
          </a:xfrm>
          <a:prstGeom prst="rect">
            <a:avLst/>
          </a:prstGeom>
        </p:spPr>
      </p:pic>
      <p:pic>
        <p:nvPicPr>
          <p:cNvPr id="3" name="Picture 2">
            <a:extLst>
              <a:ext uri="{FF2B5EF4-FFF2-40B4-BE49-F238E27FC236}">
                <a16:creationId xmlns:a16="http://schemas.microsoft.com/office/drawing/2014/main" id="{DC0D0C38-D4DC-42A1-8C50-EA724FB7011B}"/>
              </a:ext>
            </a:extLst>
          </p:cNvPr>
          <p:cNvPicPr>
            <a:picLocks noChangeAspect="1"/>
          </p:cNvPicPr>
          <p:nvPr/>
        </p:nvPicPr>
        <p:blipFill>
          <a:blip r:embed="rId3"/>
          <a:stretch>
            <a:fillRect/>
          </a:stretch>
        </p:blipFill>
        <p:spPr>
          <a:xfrm>
            <a:off x="994548" y="5905988"/>
            <a:ext cx="7154903" cy="441501"/>
          </a:xfrm>
          <a:prstGeom prst="rect">
            <a:avLst/>
          </a:prstGeom>
        </p:spPr>
      </p:pic>
    </p:spTree>
    <p:extLst>
      <p:ext uri="{BB962C8B-B14F-4D97-AF65-F5344CB8AC3E}">
        <p14:creationId xmlns:p14="http://schemas.microsoft.com/office/powerpoint/2010/main" val="2428744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3E1E228-B5F1-4BDB-AA90-01578432138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899" name="Rectangle 3">
            <a:extLst>
              <a:ext uri="{FF2B5EF4-FFF2-40B4-BE49-F238E27FC236}">
                <a16:creationId xmlns:a16="http://schemas.microsoft.com/office/drawing/2014/main" id="{5D08F64C-7924-4EBE-A481-6B81DE7712F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900" name="Rectangle 4">
            <a:extLst>
              <a:ext uri="{FF2B5EF4-FFF2-40B4-BE49-F238E27FC236}">
                <a16:creationId xmlns:a16="http://schemas.microsoft.com/office/drawing/2014/main" id="{DE4384DD-92E2-41F3-9AEA-0934E4586E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Modèles rhéologiques de base</a:t>
            </a:r>
          </a:p>
        </p:txBody>
      </p:sp>
      <p:sp>
        <p:nvSpPr>
          <p:cNvPr id="464902" name="Line 6">
            <a:extLst>
              <a:ext uri="{FF2B5EF4-FFF2-40B4-BE49-F238E27FC236}">
                <a16:creationId xmlns:a16="http://schemas.microsoft.com/office/drawing/2014/main" id="{26082BE3-5093-43FD-A651-E6E3989CF14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BAD347F-5C3D-408D-BF9A-F5C55BF0965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0" name="Rectangle 8">
            <a:extLst>
              <a:ext uri="{FF2B5EF4-FFF2-40B4-BE49-F238E27FC236}">
                <a16:creationId xmlns:a16="http://schemas.microsoft.com/office/drawing/2014/main" id="{8B2A28A6-0F0B-429C-B610-0412567A0247}"/>
              </a:ext>
            </a:extLst>
          </p:cNvPr>
          <p:cNvSpPr>
            <a:spLocks noChangeArrowheads="1"/>
          </p:cNvSpPr>
          <p:nvPr/>
        </p:nvSpPr>
        <p:spPr bwMode="auto">
          <a:xfrm>
            <a:off x="2339752" y="716754"/>
            <a:ext cx="3960440" cy="42197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algn="ctr"/>
            <a:r>
              <a:rPr lang="fr-FR" dirty="0">
                <a:solidFill>
                  <a:srgbClr val="FF0000"/>
                </a:solidFill>
              </a:rPr>
              <a:t>Modèle de Kelvin Voigt</a:t>
            </a:r>
            <a:endParaRPr lang="fr-FR" altLang="fr-FR" sz="2300" dirty="0">
              <a:solidFill>
                <a:srgbClr val="FF0000"/>
              </a:solidFill>
              <a:latin typeface="Tahoma" panose="020B0604030504040204" pitchFamily="34" charset="0"/>
              <a:ea typeface="Times New Roman" panose="02020603050405020304" pitchFamily="18" charset="0"/>
              <a:cs typeface="Tahoma" panose="020B0604030504040204" pitchFamily="34" charset="0"/>
            </a:endParaRPr>
          </a:p>
        </p:txBody>
      </p:sp>
      <p:sp>
        <p:nvSpPr>
          <p:cNvPr id="11" name="Rectangle 10">
            <a:extLst>
              <a:ext uri="{FF2B5EF4-FFF2-40B4-BE49-F238E27FC236}">
                <a16:creationId xmlns:a16="http://schemas.microsoft.com/office/drawing/2014/main" id="{CF78181A-A929-4E9F-B8DD-BDA80702DD90}"/>
              </a:ext>
            </a:extLst>
          </p:cNvPr>
          <p:cNvSpPr>
            <a:spLocks noChangeArrowheads="1"/>
          </p:cNvSpPr>
          <p:nvPr/>
        </p:nvSpPr>
        <p:spPr bwMode="auto">
          <a:xfrm>
            <a:off x="251681" y="1232738"/>
            <a:ext cx="8640638" cy="154819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Ce modèle résulte de l’association en parallèle d’un ressort de module d’élasticité E0 et d’un amortisseur de coefficient de viscosité ɳ. Il est particulièrement bien adapté pour représenter le comportement d’un solide.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4" name="Picture 3">
            <a:extLst>
              <a:ext uri="{FF2B5EF4-FFF2-40B4-BE49-F238E27FC236}">
                <a16:creationId xmlns:a16="http://schemas.microsoft.com/office/drawing/2014/main" id="{C0A5FA87-D1CB-4621-B704-6A8B9DC91152}"/>
              </a:ext>
            </a:extLst>
          </p:cNvPr>
          <p:cNvPicPr>
            <a:picLocks noChangeAspect="1"/>
          </p:cNvPicPr>
          <p:nvPr/>
        </p:nvPicPr>
        <p:blipFill>
          <a:blip r:embed="rId2"/>
          <a:stretch>
            <a:fillRect/>
          </a:stretch>
        </p:blipFill>
        <p:spPr>
          <a:xfrm>
            <a:off x="2824435" y="3119251"/>
            <a:ext cx="2913063" cy="1763170"/>
          </a:xfrm>
          <a:prstGeom prst="rect">
            <a:avLst/>
          </a:prstGeom>
        </p:spPr>
      </p:pic>
      <p:pic>
        <p:nvPicPr>
          <p:cNvPr id="5" name="Picture 4">
            <a:extLst>
              <a:ext uri="{FF2B5EF4-FFF2-40B4-BE49-F238E27FC236}">
                <a16:creationId xmlns:a16="http://schemas.microsoft.com/office/drawing/2014/main" id="{3987540E-86EB-4E23-849D-23102090CB75}"/>
              </a:ext>
            </a:extLst>
          </p:cNvPr>
          <p:cNvPicPr>
            <a:picLocks noChangeAspect="1"/>
          </p:cNvPicPr>
          <p:nvPr/>
        </p:nvPicPr>
        <p:blipFill>
          <a:blip r:embed="rId3"/>
          <a:stretch>
            <a:fillRect/>
          </a:stretch>
        </p:blipFill>
        <p:spPr>
          <a:xfrm>
            <a:off x="130488" y="5363577"/>
            <a:ext cx="8905997" cy="827603"/>
          </a:xfrm>
          <a:prstGeom prst="rect">
            <a:avLst/>
          </a:prstGeom>
        </p:spPr>
      </p:pic>
    </p:spTree>
    <p:extLst>
      <p:ext uri="{BB962C8B-B14F-4D97-AF65-F5344CB8AC3E}">
        <p14:creationId xmlns:p14="http://schemas.microsoft.com/office/powerpoint/2010/main" val="3914955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3E1E228-B5F1-4BDB-AA90-01578432138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899" name="Rectangle 3">
            <a:extLst>
              <a:ext uri="{FF2B5EF4-FFF2-40B4-BE49-F238E27FC236}">
                <a16:creationId xmlns:a16="http://schemas.microsoft.com/office/drawing/2014/main" id="{5D08F64C-7924-4EBE-A481-6B81DE7712F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900" name="Rectangle 4">
            <a:extLst>
              <a:ext uri="{FF2B5EF4-FFF2-40B4-BE49-F238E27FC236}">
                <a16:creationId xmlns:a16="http://schemas.microsoft.com/office/drawing/2014/main" id="{DE4384DD-92E2-41F3-9AEA-0934E4586E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Modèles rhéologiques de base</a:t>
            </a:r>
          </a:p>
        </p:txBody>
      </p:sp>
      <p:sp>
        <p:nvSpPr>
          <p:cNvPr id="464902" name="Line 6">
            <a:extLst>
              <a:ext uri="{FF2B5EF4-FFF2-40B4-BE49-F238E27FC236}">
                <a16:creationId xmlns:a16="http://schemas.microsoft.com/office/drawing/2014/main" id="{26082BE3-5093-43FD-A651-E6E3989CF14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BAD347F-5C3D-408D-BF9A-F5C55BF0965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2" name="Rectangle 11">
            <a:extLst>
              <a:ext uri="{FF2B5EF4-FFF2-40B4-BE49-F238E27FC236}">
                <a16:creationId xmlns:a16="http://schemas.microsoft.com/office/drawing/2014/main" id="{D1FCAB32-5EB6-4205-B3A1-CDF44291FB44}"/>
              </a:ext>
            </a:extLst>
          </p:cNvPr>
          <p:cNvSpPr>
            <a:spLocks noChangeArrowheads="1"/>
          </p:cNvSpPr>
          <p:nvPr/>
        </p:nvSpPr>
        <p:spPr bwMode="auto">
          <a:xfrm>
            <a:off x="251681" y="692696"/>
            <a:ext cx="1943832" cy="33337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On a:</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2" name="Picture 1">
            <a:extLst>
              <a:ext uri="{FF2B5EF4-FFF2-40B4-BE49-F238E27FC236}">
                <a16:creationId xmlns:a16="http://schemas.microsoft.com/office/drawing/2014/main" id="{736E8A0F-6398-43E1-B03A-83E700AD51B3}"/>
              </a:ext>
            </a:extLst>
          </p:cNvPr>
          <p:cNvPicPr>
            <a:picLocks noChangeAspect="1"/>
          </p:cNvPicPr>
          <p:nvPr/>
        </p:nvPicPr>
        <p:blipFill>
          <a:blip r:embed="rId2"/>
          <a:stretch>
            <a:fillRect/>
          </a:stretch>
        </p:blipFill>
        <p:spPr>
          <a:xfrm>
            <a:off x="3429979" y="692696"/>
            <a:ext cx="1943832" cy="1469727"/>
          </a:xfrm>
          <a:prstGeom prst="rect">
            <a:avLst/>
          </a:prstGeom>
        </p:spPr>
      </p:pic>
      <p:sp>
        <p:nvSpPr>
          <p:cNvPr id="14" name="Rectangle 13">
            <a:extLst>
              <a:ext uri="{FF2B5EF4-FFF2-40B4-BE49-F238E27FC236}">
                <a16:creationId xmlns:a16="http://schemas.microsoft.com/office/drawing/2014/main" id="{2DA6ABE0-32FF-4F02-96C6-D2C66B0181DA}"/>
              </a:ext>
            </a:extLst>
          </p:cNvPr>
          <p:cNvSpPr>
            <a:spLocks noChangeArrowheads="1"/>
          </p:cNvSpPr>
          <p:nvPr/>
        </p:nvSpPr>
        <p:spPr bwMode="auto">
          <a:xfrm>
            <a:off x="234492" y="2313997"/>
            <a:ext cx="8496783" cy="815139"/>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D’après les lois d’association en parallèle, la déformation et la contrainte totales s’écrivent :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3" name="Picture 2">
            <a:extLst>
              <a:ext uri="{FF2B5EF4-FFF2-40B4-BE49-F238E27FC236}">
                <a16:creationId xmlns:a16="http://schemas.microsoft.com/office/drawing/2014/main" id="{CF929C01-3102-4948-A9AA-34E756FD5677}"/>
              </a:ext>
            </a:extLst>
          </p:cNvPr>
          <p:cNvPicPr>
            <a:picLocks noChangeAspect="1"/>
          </p:cNvPicPr>
          <p:nvPr/>
        </p:nvPicPr>
        <p:blipFill>
          <a:blip r:embed="rId3"/>
          <a:stretch>
            <a:fillRect/>
          </a:stretch>
        </p:blipFill>
        <p:spPr>
          <a:xfrm>
            <a:off x="3275856" y="3250656"/>
            <a:ext cx="2249564" cy="1253574"/>
          </a:xfrm>
          <a:prstGeom prst="rect">
            <a:avLst/>
          </a:prstGeom>
        </p:spPr>
      </p:pic>
      <p:sp>
        <p:nvSpPr>
          <p:cNvPr id="15" name="Rectangle 14">
            <a:extLst>
              <a:ext uri="{FF2B5EF4-FFF2-40B4-BE49-F238E27FC236}">
                <a16:creationId xmlns:a16="http://schemas.microsoft.com/office/drawing/2014/main" id="{824491F3-E15A-4EA1-9E14-A387C5885932}"/>
              </a:ext>
            </a:extLst>
          </p:cNvPr>
          <p:cNvSpPr>
            <a:spLocks noChangeArrowheads="1"/>
          </p:cNvSpPr>
          <p:nvPr/>
        </p:nvSpPr>
        <p:spPr bwMode="auto">
          <a:xfrm>
            <a:off x="253567" y="4558894"/>
            <a:ext cx="8477707" cy="33337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L’équation rhéologique s’écrit donc:</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4" name="Picture 3">
            <a:extLst>
              <a:ext uri="{FF2B5EF4-FFF2-40B4-BE49-F238E27FC236}">
                <a16:creationId xmlns:a16="http://schemas.microsoft.com/office/drawing/2014/main" id="{A7674CB4-1F7C-4DFB-A5A3-ABF82EA40082}"/>
              </a:ext>
            </a:extLst>
          </p:cNvPr>
          <p:cNvPicPr>
            <a:picLocks noChangeAspect="1"/>
          </p:cNvPicPr>
          <p:nvPr/>
        </p:nvPicPr>
        <p:blipFill>
          <a:blip r:embed="rId4"/>
          <a:stretch>
            <a:fillRect/>
          </a:stretch>
        </p:blipFill>
        <p:spPr>
          <a:xfrm>
            <a:off x="3615834" y="5346318"/>
            <a:ext cx="1909586" cy="912758"/>
          </a:xfrm>
          <a:prstGeom prst="rect">
            <a:avLst/>
          </a:prstGeom>
        </p:spPr>
      </p:pic>
    </p:spTree>
    <p:extLst>
      <p:ext uri="{BB962C8B-B14F-4D97-AF65-F5344CB8AC3E}">
        <p14:creationId xmlns:p14="http://schemas.microsoft.com/office/powerpoint/2010/main" val="3323488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strVal val="#ppt_w*0.70"/>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ppt_w</p:attrName>
                                        </p:attrNameLst>
                                      </p:cBhvr>
                                      <p:tavLst>
                                        <p:tav tm="0">
                                          <p:val>
                                            <p:strVal val="#ppt_w*0.70"/>
                                          </p:val>
                                        </p:tav>
                                        <p:tav tm="100000">
                                          <p:val>
                                            <p:strVal val="#ppt_w"/>
                                          </p:val>
                                        </p:tav>
                                      </p:tavLst>
                                    </p:anim>
                                    <p:anim calcmode="lin" valueType="num">
                                      <p:cBhvr>
                                        <p:cTn id="35" dur="1000" fill="hold"/>
                                        <p:tgtEl>
                                          <p:spTgt spid="15"/>
                                        </p:tgtEl>
                                        <p:attrNameLst>
                                          <p:attrName>ppt_h</p:attrName>
                                        </p:attrNameLst>
                                      </p:cBhvr>
                                      <p:tavLst>
                                        <p:tav tm="0">
                                          <p:val>
                                            <p:strVal val="#ppt_h"/>
                                          </p:val>
                                        </p:tav>
                                        <p:tav tm="100000">
                                          <p:val>
                                            <p:strVal val="#ppt_h"/>
                                          </p:val>
                                        </p:tav>
                                      </p:tavLst>
                                    </p:anim>
                                    <p:animEffect transition="in" filter="fade">
                                      <p:cBhvr>
                                        <p:cTn id="36" dur="1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3E1E228-B5F1-4BDB-AA90-01578432138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899" name="Rectangle 3">
            <a:extLst>
              <a:ext uri="{FF2B5EF4-FFF2-40B4-BE49-F238E27FC236}">
                <a16:creationId xmlns:a16="http://schemas.microsoft.com/office/drawing/2014/main" id="{5D08F64C-7924-4EBE-A481-6B81DE7712F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900" name="Rectangle 4">
            <a:extLst>
              <a:ext uri="{FF2B5EF4-FFF2-40B4-BE49-F238E27FC236}">
                <a16:creationId xmlns:a16="http://schemas.microsoft.com/office/drawing/2014/main" id="{DE4384DD-92E2-41F3-9AEA-0934E4586E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Modèles rhéologiques de base</a:t>
            </a:r>
          </a:p>
        </p:txBody>
      </p:sp>
      <p:sp>
        <p:nvSpPr>
          <p:cNvPr id="464902" name="Line 6">
            <a:extLst>
              <a:ext uri="{FF2B5EF4-FFF2-40B4-BE49-F238E27FC236}">
                <a16:creationId xmlns:a16="http://schemas.microsoft.com/office/drawing/2014/main" id="{26082BE3-5093-43FD-A651-E6E3989CF14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BAD347F-5C3D-408D-BF9A-F5C55BF0965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4" name="Rectangle 13">
            <a:extLst>
              <a:ext uri="{FF2B5EF4-FFF2-40B4-BE49-F238E27FC236}">
                <a16:creationId xmlns:a16="http://schemas.microsoft.com/office/drawing/2014/main" id="{2DA6ABE0-32FF-4F02-96C6-D2C66B0181DA}"/>
              </a:ext>
            </a:extLst>
          </p:cNvPr>
          <p:cNvSpPr>
            <a:spLocks noChangeArrowheads="1"/>
          </p:cNvSpPr>
          <p:nvPr/>
        </p:nvSpPr>
        <p:spPr bwMode="auto">
          <a:xfrm>
            <a:off x="179512" y="684917"/>
            <a:ext cx="8496783" cy="815139"/>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En résolvant cette équation différentielle, on obtient l’expression de la fonction de fluage de Kelvin-Voigt :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6" name="Picture 5">
            <a:extLst>
              <a:ext uri="{FF2B5EF4-FFF2-40B4-BE49-F238E27FC236}">
                <a16:creationId xmlns:a16="http://schemas.microsoft.com/office/drawing/2014/main" id="{39DEC81F-5D40-4825-BB36-DFE0D2AAC5D0}"/>
              </a:ext>
            </a:extLst>
          </p:cNvPr>
          <p:cNvPicPr>
            <a:picLocks noChangeAspect="1"/>
          </p:cNvPicPr>
          <p:nvPr/>
        </p:nvPicPr>
        <p:blipFill>
          <a:blip r:embed="rId2"/>
          <a:stretch>
            <a:fillRect/>
          </a:stretch>
        </p:blipFill>
        <p:spPr>
          <a:xfrm>
            <a:off x="3020037" y="1603760"/>
            <a:ext cx="2761196" cy="897171"/>
          </a:xfrm>
          <a:prstGeom prst="rect">
            <a:avLst/>
          </a:prstGeom>
        </p:spPr>
      </p:pic>
      <p:pic>
        <p:nvPicPr>
          <p:cNvPr id="7" name="Picture 6">
            <a:extLst>
              <a:ext uri="{FF2B5EF4-FFF2-40B4-BE49-F238E27FC236}">
                <a16:creationId xmlns:a16="http://schemas.microsoft.com/office/drawing/2014/main" id="{A6954B2B-DCBD-4CF7-A0A0-B6C779B52B10}"/>
              </a:ext>
            </a:extLst>
          </p:cNvPr>
          <p:cNvPicPr>
            <a:picLocks noChangeAspect="1"/>
          </p:cNvPicPr>
          <p:nvPr/>
        </p:nvPicPr>
        <p:blipFill>
          <a:blip r:embed="rId3"/>
          <a:stretch>
            <a:fillRect/>
          </a:stretch>
        </p:blipFill>
        <p:spPr>
          <a:xfrm>
            <a:off x="576347" y="2632076"/>
            <a:ext cx="7648575" cy="600075"/>
          </a:xfrm>
          <a:prstGeom prst="rect">
            <a:avLst/>
          </a:prstGeom>
        </p:spPr>
      </p:pic>
      <p:pic>
        <p:nvPicPr>
          <p:cNvPr id="8" name="Picture 7">
            <a:extLst>
              <a:ext uri="{FF2B5EF4-FFF2-40B4-BE49-F238E27FC236}">
                <a16:creationId xmlns:a16="http://schemas.microsoft.com/office/drawing/2014/main" id="{8088B280-1071-4D91-8A53-B434561C2162}"/>
              </a:ext>
            </a:extLst>
          </p:cNvPr>
          <p:cNvPicPr>
            <a:picLocks noChangeAspect="1"/>
          </p:cNvPicPr>
          <p:nvPr/>
        </p:nvPicPr>
        <p:blipFill>
          <a:blip r:embed="rId4"/>
          <a:stretch>
            <a:fillRect/>
          </a:stretch>
        </p:blipFill>
        <p:spPr>
          <a:xfrm>
            <a:off x="3231577" y="3363296"/>
            <a:ext cx="2680846" cy="2004128"/>
          </a:xfrm>
          <a:prstGeom prst="rect">
            <a:avLst/>
          </a:prstGeom>
        </p:spPr>
      </p:pic>
      <p:sp>
        <p:nvSpPr>
          <p:cNvPr id="17" name="Rectangle 16">
            <a:extLst>
              <a:ext uri="{FF2B5EF4-FFF2-40B4-BE49-F238E27FC236}">
                <a16:creationId xmlns:a16="http://schemas.microsoft.com/office/drawing/2014/main" id="{1BB83927-5AC6-4752-A683-44139D9A3BAB}"/>
              </a:ext>
            </a:extLst>
          </p:cNvPr>
          <p:cNvSpPr>
            <a:spLocks noChangeArrowheads="1"/>
          </p:cNvSpPr>
          <p:nvPr/>
        </p:nvSpPr>
        <p:spPr bwMode="auto">
          <a:xfrm>
            <a:off x="215556" y="5437254"/>
            <a:ext cx="8712888" cy="104428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La relaxation est impossible avec ce modèle, car il ne peut pas subir une déformation instantanée qui conduirait à une contrainte infinie.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4092409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1000" fill="hold"/>
                                        <p:tgtEl>
                                          <p:spTgt spid="17"/>
                                        </p:tgtEl>
                                        <p:attrNameLst>
                                          <p:attrName>ppt_w</p:attrName>
                                        </p:attrNameLst>
                                      </p:cBhvr>
                                      <p:tavLst>
                                        <p:tav tm="0">
                                          <p:val>
                                            <p:strVal val="#ppt_w*0.70"/>
                                          </p:val>
                                        </p:tav>
                                        <p:tav tm="100000">
                                          <p:val>
                                            <p:strVal val="#ppt_w"/>
                                          </p:val>
                                        </p:tav>
                                      </p:tavLst>
                                    </p:anim>
                                    <p:anim calcmode="lin" valueType="num">
                                      <p:cBhvr>
                                        <p:cTn id="35" dur="1000" fill="hold"/>
                                        <p:tgtEl>
                                          <p:spTgt spid="17"/>
                                        </p:tgtEl>
                                        <p:attrNameLst>
                                          <p:attrName>ppt_h</p:attrName>
                                        </p:attrNameLst>
                                      </p:cBhvr>
                                      <p:tavLst>
                                        <p:tav tm="0">
                                          <p:val>
                                            <p:strVal val="#ppt_h"/>
                                          </p:val>
                                        </p:tav>
                                        <p:tav tm="100000">
                                          <p:val>
                                            <p:strVal val="#ppt_h"/>
                                          </p:val>
                                        </p:tav>
                                      </p:tavLst>
                                    </p:anim>
                                    <p:animEffect transition="in" filter="fade">
                                      <p:cBhvr>
                                        <p:cTn id="3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3E1E228-B5F1-4BDB-AA90-01578432138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899" name="Rectangle 3">
            <a:extLst>
              <a:ext uri="{FF2B5EF4-FFF2-40B4-BE49-F238E27FC236}">
                <a16:creationId xmlns:a16="http://schemas.microsoft.com/office/drawing/2014/main" id="{5D08F64C-7924-4EBE-A481-6B81DE7712F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900" name="Rectangle 4">
            <a:extLst>
              <a:ext uri="{FF2B5EF4-FFF2-40B4-BE49-F238E27FC236}">
                <a16:creationId xmlns:a16="http://schemas.microsoft.com/office/drawing/2014/main" id="{DE4384DD-92E2-41F3-9AEA-0934E4586E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Modèles rhéologiques de base</a:t>
            </a:r>
          </a:p>
        </p:txBody>
      </p:sp>
      <p:sp>
        <p:nvSpPr>
          <p:cNvPr id="464902" name="Line 6">
            <a:extLst>
              <a:ext uri="{FF2B5EF4-FFF2-40B4-BE49-F238E27FC236}">
                <a16:creationId xmlns:a16="http://schemas.microsoft.com/office/drawing/2014/main" id="{26082BE3-5093-43FD-A651-E6E3989CF14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BAD347F-5C3D-408D-BF9A-F5C55BF0965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4" name="Rectangle 13">
            <a:extLst>
              <a:ext uri="{FF2B5EF4-FFF2-40B4-BE49-F238E27FC236}">
                <a16:creationId xmlns:a16="http://schemas.microsoft.com/office/drawing/2014/main" id="{2DA6ABE0-32FF-4F02-96C6-D2C66B0181DA}"/>
              </a:ext>
            </a:extLst>
          </p:cNvPr>
          <p:cNvSpPr>
            <a:spLocks noChangeArrowheads="1"/>
          </p:cNvSpPr>
          <p:nvPr/>
        </p:nvSpPr>
        <p:spPr bwMode="auto">
          <a:xfrm>
            <a:off x="323608" y="1319149"/>
            <a:ext cx="8496783" cy="1511899"/>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Il est constitué d’un ressort et d’un amortisseur montés en série représentant la réponse viscoélastique d’un matériau à une sollicitation mécanique. Cette représentation est plutôt réservée aux fluides.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sp>
        <p:nvSpPr>
          <p:cNvPr id="16" name="Rectangle 8">
            <a:extLst>
              <a:ext uri="{FF2B5EF4-FFF2-40B4-BE49-F238E27FC236}">
                <a16:creationId xmlns:a16="http://schemas.microsoft.com/office/drawing/2014/main" id="{A3BC51DE-C1FF-4E3A-8956-5D3F109F24B1}"/>
              </a:ext>
            </a:extLst>
          </p:cNvPr>
          <p:cNvSpPr>
            <a:spLocks noChangeArrowheads="1"/>
          </p:cNvSpPr>
          <p:nvPr/>
        </p:nvSpPr>
        <p:spPr bwMode="auto">
          <a:xfrm>
            <a:off x="2339752" y="716754"/>
            <a:ext cx="3960440" cy="42197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algn="ctr"/>
            <a:r>
              <a:rPr lang="fr-FR" dirty="0">
                <a:solidFill>
                  <a:srgbClr val="FF0000"/>
                </a:solidFill>
              </a:rPr>
              <a:t>Modèle de Maxwell</a:t>
            </a:r>
            <a:endParaRPr lang="fr-FR" altLang="fr-FR" sz="2300" dirty="0">
              <a:solidFill>
                <a:srgbClr val="FF0000"/>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2" name="Picture 1">
            <a:extLst>
              <a:ext uri="{FF2B5EF4-FFF2-40B4-BE49-F238E27FC236}">
                <a16:creationId xmlns:a16="http://schemas.microsoft.com/office/drawing/2014/main" id="{2DC62EF8-02CB-4CF1-ABCA-F7B080FFB797}"/>
              </a:ext>
            </a:extLst>
          </p:cNvPr>
          <p:cNvPicPr>
            <a:picLocks noChangeAspect="1"/>
          </p:cNvPicPr>
          <p:nvPr/>
        </p:nvPicPr>
        <p:blipFill>
          <a:blip r:embed="rId2"/>
          <a:stretch>
            <a:fillRect/>
          </a:stretch>
        </p:blipFill>
        <p:spPr>
          <a:xfrm>
            <a:off x="2987824" y="3066792"/>
            <a:ext cx="3865412" cy="1105556"/>
          </a:xfrm>
          <a:prstGeom prst="rect">
            <a:avLst/>
          </a:prstGeom>
        </p:spPr>
      </p:pic>
      <p:pic>
        <p:nvPicPr>
          <p:cNvPr id="3" name="Picture 2">
            <a:extLst>
              <a:ext uri="{FF2B5EF4-FFF2-40B4-BE49-F238E27FC236}">
                <a16:creationId xmlns:a16="http://schemas.microsoft.com/office/drawing/2014/main" id="{A616EECF-AA07-4C4B-BB4C-C955F4DA59A6}"/>
              </a:ext>
            </a:extLst>
          </p:cNvPr>
          <p:cNvPicPr>
            <a:picLocks noChangeAspect="1"/>
          </p:cNvPicPr>
          <p:nvPr/>
        </p:nvPicPr>
        <p:blipFill>
          <a:blip r:embed="rId3"/>
          <a:stretch>
            <a:fillRect/>
          </a:stretch>
        </p:blipFill>
        <p:spPr>
          <a:xfrm>
            <a:off x="1547664" y="4630547"/>
            <a:ext cx="2064457" cy="1105556"/>
          </a:xfrm>
          <a:prstGeom prst="rect">
            <a:avLst/>
          </a:prstGeom>
        </p:spPr>
      </p:pic>
      <p:pic>
        <p:nvPicPr>
          <p:cNvPr id="5" name="Picture 4">
            <a:extLst>
              <a:ext uri="{FF2B5EF4-FFF2-40B4-BE49-F238E27FC236}">
                <a16:creationId xmlns:a16="http://schemas.microsoft.com/office/drawing/2014/main" id="{0CD5D7D9-EF43-4C19-8F32-DAB9D3A771A9}"/>
              </a:ext>
            </a:extLst>
          </p:cNvPr>
          <p:cNvPicPr>
            <a:picLocks noChangeAspect="1"/>
          </p:cNvPicPr>
          <p:nvPr/>
        </p:nvPicPr>
        <p:blipFill>
          <a:blip r:embed="rId4"/>
          <a:stretch>
            <a:fillRect/>
          </a:stretch>
        </p:blipFill>
        <p:spPr>
          <a:xfrm>
            <a:off x="5645304" y="4733199"/>
            <a:ext cx="2415863" cy="900251"/>
          </a:xfrm>
          <a:prstGeom prst="rect">
            <a:avLst/>
          </a:prstGeom>
        </p:spPr>
      </p:pic>
      <p:sp>
        <p:nvSpPr>
          <p:cNvPr id="9" name="Arrow: Right 8">
            <a:extLst>
              <a:ext uri="{FF2B5EF4-FFF2-40B4-BE49-F238E27FC236}">
                <a16:creationId xmlns:a16="http://schemas.microsoft.com/office/drawing/2014/main" id="{55149A7B-3940-45AF-B559-AAA517F8EBFE}"/>
              </a:ext>
            </a:extLst>
          </p:cNvPr>
          <p:cNvSpPr/>
          <p:nvPr/>
        </p:nvSpPr>
        <p:spPr bwMode="auto">
          <a:xfrm>
            <a:off x="4014362" y="4987588"/>
            <a:ext cx="1440160" cy="333375"/>
          </a:xfrm>
          <a:prstGeom prst="rightArrow">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t"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2400" b="1" i="0" u="none" strike="noStrike" normalizeH="0" baseline="0">
              <a:ln/>
              <a:solidFill>
                <a:schemeClr val="accent4"/>
              </a:solidFill>
              <a:latin typeface="Tahoma" panose="020B0604030504040204" pitchFamily="34" charset="0"/>
            </a:endParaRPr>
          </a:p>
        </p:txBody>
      </p:sp>
    </p:spTree>
    <p:extLst>
      <p:ext uri="{BB962C8B-B14F-4D97-AF65-F5344CB8AC3E}">
        <p14:creationId xmlns:p14="http://schemas.microsoft.com/office/powerpoint/2010/main" val="598970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3E1E228-B5F1-4BDB-AA90-01578432138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899" name="Rectangle 3">
            <a:extLst>
              <a:ext uri="{FF2B5EF4-FFF2-40B4-BE49-F238E27FC236}">
                <a16:creationId xmlns:a16="http://schemas.microsoft.com/office/drawing/2014/main" id="{5D08F64C-7924-4EBE-A481-6B81DE7712F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900" name="Rectangle 4">
            <a:extLst>
              <a:ext uri="{FF2B5EF4-FFF2-40B4-BE49-F238E27FC236}">
                <a16:creationId xmlns:a16="http://schemas.microsoft.com/office/drawing/2014/main" id="{DE4384DD-92E2-41F3-9AEA-0934E4586E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Modèles rhéologiques de base</a:t>
            </a:r>
          </a:p>
        </p:txBody>
      </p:sp>
      <p:sp>
        <p:nvSpPr>
          <p:cNvPr id="464902" name="Line 6">
            <a:extLst>
              <a:ext uri="{FF2B5EF4-FFF2-40B4-BE49-F238E27FC236}">
                <a16:creationId xmlns:a16="http://schemas.microsoft.com/office/drawing/2014/main" id="{26082BE3-5093-43FD-A651-E6E3989CF14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BAD347F-5C3D-408D-BF9A-F5C55BF0965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4" name="Rectangle 13">
            <a:extLst>
              <a:ext uri="{FF2B5EF4-FFF2-40B4-BE49-F238E27FC236}">
                <a16:creationId xmlns:a16="http://schemas.microsoft.com/office/drawing/2014/main" id="{2DA6ABE0-32FF-4F02-96C6-D2C66B0181DA}"/>
              </a:ext>
            </a:extLst>
          </p:cNvPr>
          <p:cNvSpPr>
            <a:spLocks noChangeArrowheads="1"/>
          </p:cNvSpPr>
          <p:nvPr/>
        </p:nvSpPr>
        <p:spPr bwMode="auto">
          <a:xfrm>
            <a:off x="323608" y="763158"/>
            <a:ext cx="7560760" cy="50560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D’où l’équation rhéologique du modèle de Maxwell:</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4" name="Picture 3">
            <a:extLst>
              <a:ext uri="{FF2B5EF4-FFF2-40B4-BE49-F238E27FC236}">
                <a16:creationId xmlns:a16="http://schemas.microsoft.com/office/drawing/2014/main" id="{B3E70133-1EE0-4C50-867A-92FF28B5C727}"/>
              </a:ext>
            </a:extLst>
          </p:cNvPr>
          <p:cNvPicPr>
            <a:picLocks noChangeAspect="1"/>
          </p:cNvPicPr>
          <p:nvPr/>
        </p:nvPicPr>
        <p:blipFill>
          <a:blip r:embed="rId2"/>
          <a:stretch>
            <a:fillRect/>
          </a:stretch>
        </p:blipFill>
        <p:spPr>
          <a:xfrm>
            <a:off x="3203848" y="1481054"/>
            <a:ext cx="2476500" cy="952500"/>
          </a:xfrm>
          <a:prstGeom prst="rect">
            <a:avLst/>
          </a:prstGeom>
        </p:spPr>
      </p:pic>
      <p:pic>
        <p:nvPicPr>
          <p:cNvPr id="6" name="Picture 5">
            <a:extLst>
              <a:ext uri="{FF2B5EF4-FFF2-40B4-BE49-F238E27FC236}">
                <a16:creationId xmlns:a16="http://schemas.microsoft.com/office/drawing/2014/main" id="{72C1F892-D694-47AC-B2B5-37B1BB7C8799}"/>
              </a:ext>
            </a:extLst>
          </p:cNvPr>
          <p:cNvPicPr>
            <a:picLocks noChangeAspect="1"/>
          </p:cNvPicPr>
          <p:nvPr/>
        </p:nvPicPr>
        <p:blipFill>
          <a:blip r:embed="rId3"/>
          <a:stretch>
            <a:fillRect/>
          </a:stretch>
        </p:blipFill>
        <p:spPr>
          <a:xfrm>
            <a:off x="3243262" y="3603229"/>
            <a:ext cx="2657475" cy="1781175"/>
          </a:xfrm>
          <a:prstGeom prst="rect">
            <a:avLst/>
          </a:prstGeom>
        </p:spPr>
      </p:pic>
      <p:sp>
        <p:nvSpPr>
          <p:cNvPr id="15" name="Rectangle 14">
            <a:extLst>
              <a:ext uri="{FF2B5EF4-FFF2-40B4-BE49-F238E27FC236}">
                <a16:creationId xmlns:a16="http://schemas.microsoft.com/office/drawing/2014/main" id="{7606B9D5-16ED-4581-BF02-64543ACC5023}"/>
              </a:ext>
            </a:extLst>
          </p:cNvPr>
          <p:cNvSpPr>
            <a:spLocks noChangeArrowheads="1"/>
          </p:cNvSpPr>
          <p:nvPr/>
        </p:nvSpPr>
        <p:spPr bwMode="auto">
          <a:xfrm>
            <a:off x="349580" y="2645847"/>
            <a:ext cx="8614908" cy="70210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Après intégration de cette équation, on trouve les expressions de fonctions de fluage et de relaxation:</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7" name="Picture 6">
            <a:extLst>
              <a:ext uri="{FF2B5EF4-FFF2-40B4-BE49-F238E27FC236}">
                <a16:creationId xmlns:a16="http://schemas.microsoft.com/office/drawing/2014/main" id="{C49491F3-CF78-4C33-9B5A-0FC1C0AB4243}"/>
              </a:ext>
            </a:extLst>
          </p:cNvPr>
          <p:cNvPicPr>
            <a:picLocks noChangeAspect="1"/>
          </p:cNvPicPr>
          <p:nvPr/>
        </p:nvPicPr>
        <p:blipFill>
          <a:blip r:embed="rId4"/>
          <a:stretch>
            <a:fillRect/>
          </a:stretch>
        </p:blipFill>
        <p:spPr>
          <a:xfrm>
            <a:off x="1284560" y="5639679"/>
            <a:ext cx="6315075" cy="628650"/>
          </a:xfrm>
          <a:prstGeom prst="rect">
            <a:avLst/>
          </a:prstGeom>
        </p:spPr>
      </p:pic>
    </p:spTree>
    <p:extLst>
      <p:ext uri="{BB962C8B-B14F-4D97-AF65-F5344CB8AC3E}">
        <p14:creationId xmlns:p14="http://schemas.microsoft.com/office/powerpoint/2010/main" val="420756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0.70"/>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3E1E228-B5F1-4BDB-AA90-01578432138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899" name="Rectangle 3">
            <a:extLst>
              <a:ext uri="{FF2B5EF4-FFF2-40B4-BE49-F238E27FC236}">
                <a16:creationId xmlns:a16="http://schemas.microsoft.com/office/drawing/2014/main" id="{5D08F64C-7924-4EBE-A481-6B81DE7712F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900" name="Rectangle 4">
            <a:extLst>
              <a:ext uri="{FF2B5EF4-FFF2-40B4-BE49-F238E27FC236}">
                <a16:creationId xmlns:a16="http://schemas.microsoft.com/office/drawing/2014/main" id="{DE4384DD-92E2-41F3-9AEA-0934E4586E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Modèles rhéologiques de base</a:t>
            </a:r>
          </a:p>
        </p:txBody>
      </p:sp>
      <p:sp>
        <p:nvSpPr>
          <p:cNvPr id="464902" name="Line 6">
            <a:extLst>
              <a:ext uri="{FF2B5EF4-FFF2-40B4-BE49-F238E27FC236}">
                <a16:creationId xmlns:a16="http://schemas.microsoft.com/office/drawing/2014/main" id="{26082BE3-5093-43FD-A651-E6E3989CF14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BAD347F-5C3D-408D-BF9A-F5C55BF0965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4" name="Rectangle 13">
            <a:extLst>
              <a:ext uri="{FF2B5EF4-FFF2-40B4-BE49-F238E27FC236}">
                <a16:creationId xmlns:a16="http://schemas.microsoft.com/office/drawing/2014/main" id="{2DA6ABE0-32FF-4F02-96C6-D2C66B0181DA}"/>
              </a:ext>
            </a:extLst>
          </p:cNvPr>
          <p:cNvSpPr>
            <a:spLocks noChangeArrowheads="1"/>
          </p:cNvSpPr>
          <p:nvPr/>
        </p:nvSpPr>
        <p:spPr bwMode="auto">
          <a:xfrm>
            <a:off x="323568" y="1096534"/>
            <a:ext cx="8496864" cy="865639"/>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Les réponses de ces deux fonctions sont représentées sur la figure ci-dessous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2" name="Picture 1">
            <a:extLst>
              <a:ext uri="{FF2B5EF4-FFF2-40B4-BE49-F238E27FC236}">
                <a16:creationId xmlns:a16="http://schemas.microsoft.com/office/drawing/2014/main" id="{BC023966-89C7-45F5-AB03-1B7F11DA6BA2}"/>
              </a:ext>
            </a:extLst>
          </p:cNvPr>
          <p:cNvPicPr>
            <a:picLocks noChangeAspect="1"/>
          </p:cNvPicPr>
          <p:nvPr/>
        </p:nvPicPr>
        <p:blipFill>
          <a:blip r:embed="rId2"/>
          <a:stretch>
            <a:fillRect/>
          </a:stretch>
        </p:blipFill>
        <p:spPr>
          <a:xfrm>
            <a:off x="1133475" y="2507843"/>
            <a:ext cx="6877050" cy="2800350"/>
          </a:xfrm>
          <a:prstGeom prst="rect">
            <a:avLst/>
          </a:prstGeom>
        </p:spPr>
      </p:pic>
    </p:spTree>
    <p:extLst>
      <p:ext uri="{BB962C8B-B14F-4D97-AF65-F5344CB8AC3E}">
        <p14:creationId xmlns:p14="http://schemas.microsoft.com/office/powerpoint/2010/main" val="1106124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4418" name="Rectangle 2">
            <a:extLst>
              <a:ext uri="{FF2B5EF4-FFF2-40B4-BE49-F238E27FC236}">
                <a16:creationId xmlns:a16="http://schemas.microsoft.com/office/drawing/2014/main" id="{10292046-8C40-4CA4-9D73-31E3ED369C38}"/>
              </a:ext>
            </a:extLst>
          </p:cNvPr>
          <p:cNvSpPr>
            <a:spLocks noChangeArrowheads="1"/>
          </p:cNvSpPr>
          <p:nvPr/>
        </p:nvSpPr>
        <p:spPr bwMode="auto">
          <a:xfrm>
            <a:off x="3429000" y="28194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444419" name="Text Box 3">
            <a:extLst>
              <a:ext uri="{FF2B5EF4-FFF2-40B4-BE49-F238E27FC236}">
                <a16:creationId xmlns:a16="http://schemas.microsoft.com/office/drawing/2014/main" id="{687A7693-0887-400D-8B3B-889A3A2593AA}"/>
              </a:ext>
            </a:extLst>
          </p:cNvPr>
          <p:cNvSpPr txBox="1">
            <a:spLocks noChangeArrowheads="1"/>
          </p:cNvSpPr>
          <p:nvPr/>
        </p:nvSpPr>
        <p:spPr bwMode="auto">
          <a:xfrm>
            <a:off x="2054225" y="1595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444420" name="Rectangle 4">
            <a:extLst>
              <a:ext uri="{FF2B5EF4-FFF2-40B4-BE49-F238E27FC236}">
                <a16:creationId xmlns:a16="http://schemas.microsoft.com/office/drawing/2014/main" id="{E98B145D-78A7-4DF3-BE03-353CE6409DFC}"/>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44421" name="Rectangle 5">
            <a:extLst>
              <a:ext uri="{FF2B5EF4-FFF2-40B4-BE49-F238E27FC236}">
                <a16:creationId xmlns:a16="http://schemas.microsoft.com/office/drawing/2014/main" id="{66F08EEF-304A-49DD-874B-9E2A750094E3}"/>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444422" name="Picture 6">
            <a:extLst>
              <a:ext uri="{FF2B5EF4-FFF2-40B4-BE49-F238E27FC236}">
                <a16:creationId xmlns:a16="http://schemas.microsoft.com/office/drawing/2014/main" id="{22379242-59B0-4CE5-918B-5DBAECE16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24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4423" name="Picture 7">
            <a:extLst>
              <a:ext uri="{FF2B5EF4-FFF2-40B4-BE49-F238E27FC236}">
                <a16:creationId xmlns:a16="http://schemas.microsoft.com/office/drawing/2014/main" id="{63390552-A7FE-450C-BD7F-2FE4B1B69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766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4425" name="Rectangle 9">
            <a:extLst>
              <a:ext uri="{FF2B5EF4-FFF2-40B4-BE49-F238E27FC236}">
                <a16:creationId xmlns:a16="http://schemas.microsoft.com/office/drawing/2014/main" id="{CE15F47D-49F6-414B-B72B-930A541E6691}"/>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Introduction </a:t>
            </a:r>
          </a:p>
        </p:txBody>
      </p:sp>
      <p:sp>
        <p:nvSpPr>
          <p:cNvPr id="444426" name="Rectangle 10">
            <a:extLst>
              <a:ext uri="{FF2B5EF4-FFF2-40B4-BE49-F238E27FC236}">
                <a16:creationId xmlns:a16="http://schemas.microsoft.com/office/drawing/2014/main" id="{3E0A00A8-230F-4802-BF5E-D16D1AEB25A5}"/>
              </a:ext>
            </a:extLst>
          </p:cNvPr>
          <p:cNvSpPr>
            <a:spLocks noChangeArrowheads="1"/>
          </p:cNvSpPr>
          <p:nvPr/>
        </p:nvSpPr>
        <p:spPr bwMode="auto">
          <a:xfrm>
            <a:off x="310494" y="663953"/>
            <a:ext cx="8496300" cy="156966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Font typeface="Wingdings" panose="05000000000000000000" pitchFamily="2" charset="2"/>
              <a:buChar char="v"/>
            </a:pPr>
            <a:r>
              <a:rPr lang="fr-FR" altLang="fr-FR" sz="2200" dirty="0">
                <a:solidFill>
                  <a:srgbClr val="0000FF"/>
                </a:solidFill>
              </a:rPr>
              <a:t> </a:t>
            </a:r>
            <a:r>
              <a:rPr lang="fr-FR" dirty="0">
                <a:solidFill>
                  <a:srgbClr val="0000FF"/>
                </a:solidFill>
              </a:rPr>
              <a:t>Lorsque sollicités, certains matériaux ont une réponse instantanée. C’est le cas des céramiques et des matériaux métalliques dans le domaine élastique. On parle alors de matériaux élastiques.</a:t>
            </a:r>
            <a:endParaRPr lang="fr-FR" altLang="fr-FR" sz="2200" dirty="0">
              <a:solidFill>
                <a:srgbClr val="0000FF"/>
              </a:solidFill>
            </a:endParaRPr>
          </a:p>
        </p:txBody>
      </p:sp>
      <p:sp>
        <p:nvSpPr>
          <p:cNvPr id="444428" name="Line 12">
            <a:extLst>
              <a:ext uri="{FF2B5EF4-FFF2-40B4-BE49-F238E27FC236}">
                <a16:creationId xmlns:a16="http://schemas.microsoft.com/office/drawing/2014/main" id="{4E10879A-F1F7-49BF-AD8F-DBB34D4219CC}"/>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2" name="Rectangle 10">
            <a:extLst>
              <a:ext uri="{FF2B5EF4-FFF2-40B4-BE49-F238E27FC236}">
                <a16:creationId xmlns:a16="http://schemas.microsoft.com/office/drawing/2014/main" id="{B46375E6-C7B9-40AC-87D7-044E92FE0C3A}"/>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3" name="Rectangle 10">
            <a:extLst>
              <a:ext uri="{FF2B5EF4-FFF2-40B4-BE49-F238E27FC236}">
                <a16:creationId xmlns:a16="http://schemas.microsoft.com/office/drawing/2014/main" id="{A2762188-B5EE-418E-A54B-28A5120BEBB7}"/>
              </a:ext>
            </a:extLst>
          </p:cNvPr>
          <p:cNvSpPr>
            <a:spLocks noChangeArrowheads="1"/>
          </p:cNvSpPr>
          <p:nvPr/>
        </p:nvSpPr>
        <p:spPr bwMode="auto">
          <a:xfrm>
            <a:off x="323849" y="2324876"/>
            <a:ext cx="8496300" cy="156966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Font typeface="Wingdings" panose="05000000000000000000" pitchFamily="2" charset="2"/>
              <a:buChar char="v"/>
            </a:pPr>
            <a:r>
              <a:rPr lang="fr-FR" altLang="fr-FR" dirty="0">
                <a:solidFill>
                  <a:srgbClr val="0000FF"/>
                </a:solidFill>
              </a:rPr>
              <a:t> </a:t>
            </a:r>
            <a:r>
              <a:rPr lang="fr-FR" dirty="0">
                <a:solidFill>
                  <a:srgbClr val="0000FF"/>
                </a:solidFill>
              </a:rPr>
              <a:t>Le comportement de nombreux matériaux subissant des « petites » déformations sont raisonnablement bien décrits par une relation linéaire élastique entre les contraintes-déformations .</a:t>
            </a:r>
            <a:endParaRPr lang="fr-FR" altLang="fr-FR" dirty="0">
              <a:solidFill>
                <a:srgbClr val="0000FF"/>
              </a:solidFill>
            </a:endParaRPr>
          </a:p>
        </p:txBody>
      </p:sp>
      <p:pic>
        <p:nvPicPr>
          <p:cNvPr id="2" name="Picture 1">
            <a:extLst>
              <a:ext uri="{FF2B5EF4-FFF2-40B4-BE49-F238E27FC236}">
                <a16:creationId xmlns:a16="http://schemas.microsoft.com/office/drawing/2014/main" id="{A0E18BED-2BFC-4AB0-A2E9-9D0E339E89A5}"/>
              </a:ext>
            </a:extLst>
          </p:cNvPr>
          <p:cNvPicPr>
            <a:picLocks noChangeAspect="1"/>
          </p:cNvPicPr>
          <p:nvPr/>
        </p:nvPicPr>
        <p:blipFill>
          <a:blip r:embed="rId3"/>
          <a:stretch>
            <a:fillRect/>
          </a:stretch>
        </p:blipFill>
        <p:spPr>
          <a:xfrm>
            <a:off x="1285874" y="4020533"/>
            <a:ext cx="6714691" cy="843169"/>
          </a:xfrm>
          <a:prstGeom prst="rect">
            <a:avLst/>
          </a:prstGeom>
        </p:spPr>
      </p:pic>
      <p:pic>
        <p:nvPicPr>
          <p:cNvPr id="3" name="Picture 2">
            <a:extLst>
              <a:ext uri="{FF2B5EF4-FFF2-40B4-BE49-F238E27FC236}">
                <a16:creationId xmlns:a16="http://schemas.microsoft.com/office/drawing/2014/main" id="{BB63B40B-E269-4AB2-AD4E-F71AC2F6C1BB}"/>
              </a:ext>
            </a:extLst>
          </p:cNvPr>
          <p:cNvPicPr>
            <a:picLocks noChangeAspect="1"/>
          </p:cNvPicPr>
          <p:nvPr/>
        </p:nvPicPr>
        <p:blipFill>
          <a:blip r:embed="rId4"/>
          <a:stretch>
            <a:fillRect/>
          </a:stretch>
        </p:blipFill>
        <p:spPr>
          <a:xfrm>
            <a:off x="354895" y="5112731"/>
            <a:ext cx="8496300" cy="119440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44426">
                                            <p:bg/>
                                          </p:spTgt>
                                        </p:tgtEl>
                                        <p:attrNameLst>
                                          <p:attrName>style.visibility</p:attrName>
                                        </p:attrNameLst>
                                      </p:cBhvr>
                                      <p:to>
                                        <p:strVal val="visible"/>
                                      </p:to>
                                    </p:set>
                                    <p:animEffect transition="in" filter="checkerboard(across)">
                                      <p:cBhvr>
                                        <p:cTn id="7" dur="500"/>
                                        <p:tgtEl>
                                          <p:spTgt spid="444426">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44426">
                                            <p:txEl>
                                              <p:pRg st="0" end="0"/>
                                            </p:txEl>
                                          </p:spTgt>
                                        </p:tgtEl>
                                        <p:attrNameLst>
                                          <p:attrName>style.visibility</p:attrName>
                                        </p:attrNameLst>
                                      </p:cBhvr>
                                      <p:to>
                                        <p:strVal val="visible"/>
                                      </p:to>
                                    </p:set>
                                    <p:animEffect transition="in" filter="checkerboard(across)">
                                      <p:cBhvr>
                                        <p:cTn id="10" dur="500"/>
                                        <p:tgtEl>
                                          <p:spTgt spid="4444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80">
                                          <p:stCondLst>
                                            <p:cond delay="0"/>
                                          </p:stCondLst>
                                        </p:cTn>
                                        <p:tgtEl>
                                          <p:spTgt spid="13"/>
                                        </p:tgtEl>
                                      </p:cBhvr>
                                    </p:animEffect>
                                    <p:anim calcmode="lin" valueType="num">
                                      <p:cBhvr>
                                        <p:cTn id="1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1" dur="26">
                                          <p:stCondLst>
                                            <p:cond delay="650"/>
                                          </p:stCondLst>
                                        </p:cTn>
                                        <p:tgtEl>
                                          <p:spTgt spid="13"/>
                                        </p:tgtEl>
                                      </p:cBhvr>
                                      <p:to x="100000" y="60000"/>
                                    </p:animScale>
                                    <p:animScale>
                                      <p:cBhvr>
                                        <p:cTn id="22" dur="166" decel="50000">
                                          <p:stCondLst>
                                            <p:cond delay="676"/>
                                          </p:stCondLst>
                                        </p:cTn>
                                        <p:tgtEl>
                                          <p:spTgt spid="13"/>
                                        </p:tgtEl>
                                      </p:cBhvr>
                                      <p:to x="100000" y="100000"/>
                                    </p:animScale>
                                    <p:animScale>
                                      <p:cBhvr>
                                        <p:cTn id="23" dur="26">
                                          <p:stCondLst>
                                            <p:cond delay="1312"/>
                                          </p:stCondLst>
                                        </p:cTn>
                                        <p:tgtEl>
                                          <p:spTgt spid="13"/>
                                        </p:tgtEl>
                                      </p:cBhvr>
                                      <p:to x="100000" y="80000"/>
                                    </p:animScale>
                                    <p:animScale>
                                      <p:cBhvr>
                                        <p:cTn id="24" dur="166" decel="50000">
                                          <p:stCondLst>
                                            <p:cond delay="1338"/>
                                          </p:stCondLst>
                                        </p:cTn>
                                        <p:tgtEl>
                                          <p:spTgt spid="13"/>
                                        </p:tgtEl>
                                      </p:cBhvr>
                                      <p:to x="100000" y="100000"/>
                                    </p:animScale>
                                    <p:animScale>
                                      <p:cBhvr>
                                        <p:cTn id="25" dur="26">
                                          <p:stCondLst>
                                            <p:cond delay="1642"/>
                                          </p:stCondLst>
                                        </p:cTn>
                                        <p:tgtEl>
                                          <p:spTgt spid="13"/>
                                        </p:tgtEl>
                                      </p:cBhvr>
                                      <p:to x="100000" y="90000"/>
                                    </p:animScale>
                                    <p:animScale>
                                      <p:cBhvr>
                                        <p:cTn id="26" dur="166" decel="50000">
                                          <p:stCondLst>
                                            <p:cond delay="1668"/>
                                          </p:stCondLst>
                                        </p:cTn>
                                        <p:tgtEl>
                                          <p:spTgt spid="13"/>
                                        </p:tgtEl>
                                      </p:cBhvr>
                                      <p:to x="100000" y="100000"/>
                                    </p:animScale>
                                    <p:animScale>
                                      <p:cBhvr>
                                        <p:cTn id="27" dur="26">
                                          <p:stCondLst>
                                            <p:cond delay="1808"/>
                                          </p:stCondLst>
                                        </p:cTn>
                                        <p:tgtEl>
                                          <p:spTgt spid="13"/>
                                        </p:tgtEl>
                                      </p:cBhvr>
                                      <p:to x="100000" y="95000"/>
                                    </p:animScale>
                                    <p:animScale>
                                      <p:cBhvr>
                                        <p:cTn id="28" dur="166" decel="50000">
                                          <p:stCondLst>
                                            <p:cond delay="1834"/>
                                          </p:stCondLst>
                                        </p:cTn>
                                        <p:tgtEl>
                                          <p:spTgt spid="1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6" grpId="0" build="allAtOnce"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3E1E228-B5F1-4BDB-AA90-01578432138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899" name="Rectangle 3">
            <a:extLst>
              <a:ext uri="{FF2B5EF4-FFF2-40B4-BE49-F238E27FC236}">
                <a16:creationId xmlns:a16="http://schemas.microsoft.com/office/drawing/2014/main" id="{5D08F64C-7924-4EBE-A481-6B81DE7712F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900" name="Rectangle 4">
            <a:extLst>
              <a:ext uri="{FF2B5EF4-FFF2-40B4-BE49-F238E27FC236}">
                <a16:creationId xmlns:a16="http://schemas.microsoft.com/office/drawing/2014/main" id="{DE4384DD-92E2-41F3-9AEA-0934E4586E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Modèles rhéologiques de base</a:t>
            </a:r>
          </a:p>
        </p:txBody>
      </p:sp>
      <p:sp>
        <p:nvSpPr>
          <p:cNvPr id="464902" name="Line 6">
            <a:extLst>
              <a:ext uri="{FF2B5EF4-FFF2-40B4-BE49-F238E27FC236}">
                <a16:creationId xmlns:a16="http://schemas.microsoft.com/office/drawing/2014/main" id="{26082BE3-5093-43FD-A651-E6E3989CF14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BAD347F-5C3D-408D-BF9A-F5C55BF0965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4" name="Rectangle 13">
            <a:extLst>
              <a:ext uri="{FF2B5EF4-FFF2-40B4-BE49-F238E27FC236}">
                <a16:creationId xmlns:a16="http://schemas.microsoft.com/office/drawing/2014/main" id="{2DA6ABE0-32FF-4F02-96C6-D2C66B0181DA}"/>
              </a:ext>
            </a:extLst>
          </p:cNvPr>
          <p:cNvSpPr>
            <a:spLocks noChangeArrowheads="1"/>
          </p:cNvSpPr>
          <p:nvPr/>
        </p:nvSpPr>
        <p:spPr bwMode="auto">
          <a:xfrm>
            <a:off x="323568" y="1271135"/>
            <a:ext cx="8640920" cy="1077744"/>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C’est un modèle constitué d’un modèle de Kelvin-Voigt associé en série avec un ressort de module d’élasticité E1.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sp>
        <p:nvSpPr>
          <p:cNvPr id="9" name="Rectangle 8">
            <a:extLst>
              <a:ext uri="{FF2B5EF4-FFF2-40B4-BE49-F238E27FC236}">
                <a16:creationId xmlns:a16="http://schemas.microsoft.com/office/drawing/2014/main" id="{422C6678-E21D-41E6-BBAD-65DB64F5A59D}"/>
              </a:ext>
            </a:extLst>
          </p:cNvPr>
          <p:cNvSpPr>
            <a:spLocks noChangeArrowheads="1"/>
          </p:cNvSpPr>
          <p:nvPr/>
        </p:nvSpPr>
        <p:spPr bwMode="auto">
          <a:xfrm>
            <a:off x="2339752" y="716754"/>
            <a:ext cx="3960440" cy="42197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algn="ctr"/>
            <a:r>
              <a:rPr lang="fr-FR" dirty="0">
                <a:solidFill>
                  <a:srgbClr val="FF0000"/>
                </a:solidFill>
              </a:rPr>
              <a:t>Modèle de Zener</a:t>
            </a:r>
            <a:endParaRPr lang="fr-FR" altLang="fr-FR" sz="2300" dirty="0">
              <a:solidFill>
                <a:srgbClr val="FF0000"/>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3" name="Picture 2">
            <a:extLst>
              <a:ext uri="{FF2B5EF4-FFF2-40B4-BE49-F238E27FC236}">
                <a16:creationId xmlns:a16="http://schemas.microsoft.com/office/drawing/2014/main" id="{881B766B-69CC-4EA3-AB6C-971185E0B3BF}"/>
              </a:ext>
            </a:extLst>
          </p:cNvPr>
          <p:cNvPicPr>
            <a:picLocks noChangeAspect="1"/>
          </p:cNvPicPr>
          <p:nvPr/>
        </p:nvPicPr>
        <p:blipFill>
          <a:blip r:embed="rId2"/>
          <a:stretch>
            <a:fillRect/>
          </a:stretch>
        </p:blipFill>
        <p:spPr>
          <a:xfrm>
            <a:off x="2248490" y="2687636"/>
            <a:ext cx="4791075" cy="2247900"/>
          </a:xfrm>
          <a:prstGeom prst="rect">
            <a:avLst/>
          </a:prstGeom>
        </p:spPr>
      </p:pic>
    </p:spTree>
    <p:extLst>
      <p:ext uri="{BB962C8B-B14F-4D97-AF65-F5344CB8AC3E}">
        <p14:creationId xmlns:p14="http://schemas.microsoft.com/office/powerpoint/2010/main" val="3997394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3E1E228-B5F1-4BDB-AA90-01578432138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899" name="Rectangle 3">
            <a:extLst>
              <a:ext uri="{FF2B5EF4-FFF2-40B4-BE49-F238E27FC236}">
                <a16:creationId xmlns:a16="http://schemas.microsoft.com/office/drawing/2014/main" id="{5D08F64C-7924-4EBE-A481-6B81DE7712F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900" name="Rectangle 4">
            <a:extLst>
              <a:ext uri="{FF2B5EF4-FFF2-40B4-BE49-F238E27FC236}">
                <a16:creationId xmlns:a16="http://schemas.microsoft.com/office/drawing/2014/main" id="{DE4384DD-92E2-41F3-9AEA-0934E4586E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Modèles rhéologiques de base</a:t>
            </a:r>
          </a:p>
        </p:txBody>
      </p:sp>
      <p:sp>
        <p:nvSpPr>
          <p:cNvPr id="464902" name="Line 6">
            <a:extLst>
              <a:ext uri="{FF2B5EF4-FFF2-40B4-BE49-F238E27FC236}">
                <a16:creationId xmlns:a16="http://schemas.microsoft.com/office/drawing/2014/main" id="{26082BE3-5093-43FD-A651-E6E3989CF14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BAD347F-5C3D-408D-BF9A-F5C55BF0965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4" name="Rectangle 13">
            <a:extLst>
              <a:ext uri="{FF2B5EF4-FFF2-40B4-BE49-F238E27FC236}">
                <a16:creationId xmlns:a16="http://schemas.microsoft.com/office/drawing/2014/main" id="{2DA6ABE0-32FF-4F02-96C6-D2C66B0181DA}"/>
              </a:ext>
            </a:extLst>
          </p:cNvPr>
          <p:cNvSpPr>
            <a:spLocks noChangeArrowheads="1"/>
          </p:cNvSpPr>
          <p:nvPr/>
        </p:nvSpPr>
        <p:spPr bwMode="auto">
          <a:xfrm>
            <a:off x="251540" y="908720"/>
            <a:ext cx="8640920" cy="158689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En suivant le même raisonnement que l’élément de Maxwell et connaissant aussi la contrainte pour celui de Kelvin, on trouve aisément l’équation de comportement du modèle de Zener :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2" name="Picture 1">
            <a:extLst>
              <a:ext uri="{FF2B5EF4-FFF2-40B4-BE49-F238E27FC236}">
                <a16:creationId xmlns:a16="http://schemas.microsoft.com/office/drawing/2014/main" id="{B9CA8F7F-BE65-4A93-9A0E-B16D6301D814}"/>
              </a:ext>
            </a:extLst>
          </p:cNvPr>
          <p:cNvPicPr>
            <a:picLocks noChangeAspect="1"/>
          </p:cNvPicPr>
          <p:nvPr/>
        </p:nvPicPr>
        <p:blipFill>
          <a:blip r:embed="rId2"/>
          <a:stretch>
            <a:fillRect/>
          </a:stretch>
        </p:blipFill>
        <p:spPr>
          <a:xfrm>
            <a:off x="2243137" y="3019425"/>
            <a:ext cx="4657725" cy="819150"/>
          </a:xfrm>
          <a:prstGeom prst="rect">
            <a:avLst/>
          </a:prstGeom>
        </p:spPr>
      </p:pic>
    </p:spTree>
    <p:extLst>
      <p:ext uri="{BB962C8B-B14F-4D97-AF65-F5344CB8AC3E}">
        <p14:creationId xmlns:p14="http://schemas.microsoft.com/office/powerpoint/2010/main" val="2572013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3E1E228-B5F1-4BDB-AA90-01578432138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899" name="Rectangle 3">
            <a:extLst>
              <a:ext uri="{FF2B5EF4-FFF2-40B4-BE49-F238E27FC236}">
                <a16:creationId xmlns:a16="http://schemas.microsoft.com/office/drawing/2014/main" id="{5D08F64C-7924-4EBE-A481-6B81DE7712F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900" name="Rectangle 4">
            <a:extLst>
              <a:ext uri="{FF2B5EF4-FFF2-40B4-BE49-F238E27FC236}">
                <a16:creationId xmlns:a16="http://schemas.microsoft.com/office/drawing/2014/main" id="{DE4384DD-92E2-41F3-9AEA-0934E4586E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Modèles analogiques généralisés</a:t>
            </a:r>
          </a:p>
        </p:txBody>
      </p:sp>
      <p:sp>
        <p:nvSpPr>
          <p:cNvPr id="464902" name="Line 6">
            <a:extLst>
              <a:ext uri="{FF2B5EF4-FFF2-40B4-BE49-F238E27FC236}">
                <a16:creationId xmlns:a16="http://schemas.microsoft.com/office/drawing/2014/main" id="{26082BE3-5093-43FD-A651-E6E3989CF14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BAD347F-5C3D-408D-BF9A-F5C55BF0965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4" name="Rectangle 13">
            <a:extLst>
              <a:ext uri="{FF2B5EF4-FFF2-40B4-BE49-F238E27FC236}">
                <a16:creationId xmlns:a16="http://schemas.microsoft.com/office/drawing/2014/main" id="{2DA6ABE0-32FF-4F02-96C6-D2C66B0181DA}"/>
              </a:ext>
            </a:extLst>
          </p:cNvPr>
          <p:cNvSpPr>
            <a:spLocks noChangeArrowheads="1"/>
          </p:cNvSpPr>
          <p:nvPr/>
        </p:nvSpPr>
        <p:spPr bwMode="auto">
          <a:xfrm>
            <a:off x="179522" y="980728"/>
            <a:ext cx="8784956" cy="1584176"/>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Au vu des faiblesses observées pour les trois modèles étudiés précédemment, il est évident qu’ils s’adaptent très mal à nos données expérimentales et qu’ils ne peuvent pas fournir une bonne modélisation pour notre matériau.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sp>
        <p:nvSpPr>
          <p:cNvPr id="9" name="Rectangle 8">
            <a:extLst>
              <a:ext uri="{FF2B5EF4-FFF2-40B4-BE49-F238E27FC236}">
                <a16:creationId xmlns:a16="http://schemas.microsoft.com/office/drawing/2014/main" id="{54C6414C-C9C8-49E2-9B84-7776EE7EDB45}"/>
              </a:ext>
            </a:extLst>
          </p:cNvPr>
          <p:cNvSpPr>
            <a:spLocks noChangeArrowheads="1"/>
          </p:cNvSpPr>
          <p:nvPr/>
        </p:nvSpPr>
        <p:spPr bwMode="auto">
          <a:xfrm>
            <a:off x="179522" y="2924820"/>
            <a:ext cx="8784956" cy="136827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De ce fait, nous pouvons généraliser ces modèles en considérant un groupement quelconque des N éléments linéaires de type ressort ou amortisseur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3906744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3E1E228-B5F1-4BDB-AA90-01578432138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899" name="Rectangle 3">
            <a:extLst>
              <a:ext uri="{FF2B5EF4-FFF2-40B4-BE49-F238E27FC236}">
                <a16:creationId xmlns:a16="http://schemas.microsoft.com/office/drawing/2014/main" id="{5D08F64C-7924-4EBE-A481-6B81DE7712F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900" name="Rectangle 4">
            <a:extLst>
              <a:ext uri="{FF2B5EF4-FFF2-40B4-BE49-F238E27FC236}">
                <a16:creationId xmlns:a16="http://schemas.microsoft.com/office/drawing/2014/main" id="{DE4384DD-92E2-41F3-9AEA-0934E4586E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Modèles analogiques généralisés</a:t>
            </a:r>
          </a:p>
        </p:txBody>
      </p:sp>
      <p:sp>
        <p:nvSpPr>
          <p:cNvPr id="464902" name="Line 6">
            <a:extLst>
              <a:ext uri="{FF2B5EF4-FFF2-40B4-BE49-F238E27FC236}">
                <a16:creationId xmlns:a16="http://schemas.microsoft.com/office/drawing/2014/main" id="{26082BE3-5093-43FD-A651-E6E3989CF14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BAD347F-5C3D-408D-BF9A-F5C55BF0965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4" name="Rectangle 13">
            <a:extLst>
              <a:ext uri="{FF2B5EF4-FFF2-40B4-BE49-F238E27FC236}">
                <a16:creationId xmlns:a16="http://schemas.microsoft.com/office/drawing/2014/main" id="{2DA6ABE0-32FF-4F02-96C6-D2C66B0181DA}"/>
              </a:ext>
            </a:extLst>
          </p:cNvPr>
          <p:cNvSpPr>
            <a:spLocks noChangeArrowheads="1"/>
          </p:cNvSpPr>
          <p:nvPr/>
        </p:nvSpPr>
        <p:spPr bwMode="auto">
          <a:xfrm>
            <a:off x="215526" y="1328029"/>
            <a:ext cx="8784956" cy="1080114"/>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Ce modèle est formé d’un assemblage en parallèle de N modèles de Maxwell et éléments élastiques.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sp>
        <p:nvSpPr>
          <p:cNvPr id="10" name="Rectangle 8">
            <a:extLst>
              <a:ext uri="{FF2B5EF4-FFF2-40B4-BE49-F238E27FC236}">
                <a16:creationId xmlns:a16="http://schemas.microsoft.com/office/drawing/2014/main" id="{CC587F44-CFC7-4B68-A9F4-174162276C79}"/>
              </a:ext>
            </a:extLst>
          </p:cNvPr>
          <p:cNvSpPr>
            <a:spLocks noChangeArrowheads="1"/>
          </p:cNvSpPr>
          <p:nvPr/>
        </p:nvSpPr>
        <p:spPr bwMode="auto">
          <a:xfrm>
            <a:off x="2339752" y="716754"/>
            <a:ext cx="4536504" cy="42197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algn="ctr"/>
            <a:r>
              <a:rPr lang="fr-FR" dirty="0">
                <a:solidFill>
                  <a:srgbClr val="FF0000"/>
                </a:solidFill>
              </a:rPr>
              <a:t>Modèle de Maxwell généralisé</a:t>
            </a:r>
            <a:endParaRPr lang="fr-FR" altLang="fr-FR" sz="2300" dirty="0">
              <a:solidFill>
                <a:srgbClr val="FF0000"/>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2" name="Picture 1">
            <a:extLst>
              <a:ext uri="{FF2B5EF4-FFF2-40B4-BE49-F238E27FC236}">
                <a16:creationId xmlns:a16="http://schemas.microsoft.com/office/drawing/2014/main" id="{8BD4C004-34D6-40E1-BD5D-0D9CE041FE21}"/>
              </a:ext>
            </a:extLst>
          </p:cNvPr>
          <p:cNvPicPr>
            <a:picLocks noChangeAspect="1"/>
          </p:cNvPicPr>
          <p:nvPr/>
        </p:nvPicPr>
        <p:blipFill>
          <a:blip r:embed="rId2"/>
          <a:stretch>
            <a:fillRect/>
          </a:stretch>
        </p:blipFill>
        <p:spPr>
          <a:xfrm>
            <a:off x="2333625" y="2597448"/>
            <a:ext cx="4476750" cy="3629025"/>
          </a:xfrm>
          <a:prstGeom prst="rect">
            <a:avLst/>
          </a:prstGeom>
        </p:spPr>
      </p:pic>
    </p:spTree>
    <p:extLst>
      <p:ext uri="{BB962C8B-B14F-4D97-AF65-F5344CB8AC3E}">
        <p14:creationId xmlns:p14="http://schemas.microsoft.com/office/powerpoint/2010/main" val="888610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3E1E228-B5F1-4BDB-AA90-01578432138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899" name="Rectangle 3">
            <a:extLst>
              <a:ext uri="{FF2B5EF4-FFF2-40B4-BE49-F238E27FC236}">
                <a16:creationId xmlns:a16="http://schemas.microsoft.com/office/drawing/2014/main" id="{5D08F64C-7924-4EBE-A481-6B81DE7712F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900" name="Rectangle 4">
            <a:extLst>
              <a:ext uri="{FF2B5EF4-FFF2-40B4-BE49-F238E27FC236}">
                <a16:creationId xmlns:a16="http://schemas.microsoft.com/office/drawing/2014/main" id="{DE4384DD-92E2-41F3-9AEA-0934E4586E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Modèles analogiques généralisés</a:t>
            </a:r>
          </a:p>
        </p:txBody>
      </p:sp>
      <p:sp>
        <p:nvSpPr>
          <p:cNvPr id="464902" name="Line 6">
            <a:extLst>
              <a:ext uri="{FF2B5EF4-FFF2-40B4-BE49-F238E27FC236}">
                <a16:creationId xmlns:a16="http://schemas.microsoft.com/office/drawing/2014/main" id="{26082BE3-5093-43FD-A651-E6E3989CF14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BAD347F-5C3D-408D-BF9A-F5C55BF0965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4" name="Rectangle 13">
            <a:extLst>
              <a:ext uri="{FF2B5EF4-FFF2-40B4-BE49-F238E27FC236}">
                <a16:creationId xmlns:a16="http://schemas.microsoft.com/office/drawing/2014/main" id="{2DA6ABE0-32FF-4F02-96C6-D2C66B0181DA}"/>
              </a:ext>
            </a:extLst>
          </p:cNvPr>
          <p:cNvSpPr>
            <a:spLocks noChangeArrowheads="1"/>
          </p:cNvSpPr>
          <p:nvPr/>
        </p:nvSpPr>
        <p:spPr bwMode="auto">
          <a:xfrm>
            <a:off x="251520" y="760169"/>
            <a:ext cx="5760630" cy="513664"/>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L’équation de comportement s’écrit:</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3" name="Picture 2">
            <a:extLst>
              <a:ext uri="{FF2B5EF4-FFF2-40B4-BE49-F238E27FC236}">
                <a16:creationId xmlns:a16="http://schemas.microsoft.com/office/drawing/2014/main" id="{EF76277A-B0FA-4D3C-B28E-94826460A780}"/>
              </a:ext>
            </a:extLst>
          </p:cNvPr>
          <p:cNvPicPr>
            <a:picLocks noChangeAspect="1"/>
          </p:cNvPicPr>
          <p:nvPr/>
        </p:nvPicPr>
        <p:blipFill>
          <a:blip r:embed="rId2"/>
          <a:stretch>
            <a:fillRect/>
          </a:stretch>
        </p:blipFill>
        <p:spPr>
          <a:xfrm>
            <a:off x="1400175" y="1483138"/>
            <a:ext cx="6343650" cy="752475"/>
          </a:xfrm>
          <a:prstGeom prst="rect">
            <a:avLst/>
          </a:prstGeom>
        </p:spPr>
      </p:pic>
      <p:sp>
        <p:nvSpPr>
          <p:cNvPr id="12" name="Rectangle 11">
            <a:extLst>
              <a:ext uri="{FF2B5EF4-FFF2-40B4-BE49-F238E27FC236}">
                <a16:creationId xmlns:a16="http://schemas.microsoft.com/office/drawing/2014/main" id="{181DFD05-9549-4035-ADBB-506B9582D9B4}"/>
              </a:ext>
            </a:extLst>
          </p:cNvPr>
          <p:cNvSpPr>
            <a:spLocks noChangeArrowheads="1"/>
          </p:cNvSpPr>
          <p:nvPr/>
        </p:nvSpPr>
        <p:spPr bwMode="auto">
          <a:xfrm>
            <a:off x="245306" y="2654223"/>
            <a:ext cx="8575166" cy="513664"/>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La fonction de relaxation de cette équation est donnée par :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4" name="Picture 3">
            <a:extLst>
              <a:ext uri="{FF2B5EF4-FFF2-40B4-BE49-F238E27FC236}">
                <a16:creationId xmlns:a16="http://schemas.microsoft.com/office/drawing/2014/main" id="{AB80983F-8252-4C80-A4B2-FC2A68A70FF6}"/>
              </a:ext>
            </a:extLst>
          </p:cNvPr>
          <p:cNvPicPr>
            <a:picLocks noChangeAspect="1"/>
          </p:cNvPicPr>
          <p:nvPr/>
        </p:nvPicPr>
        <p:blipFill>
          <a:blip r:embed="rId3"/>
          <a:stretch>
            <a:fillRect/>
          </a:stretch>
        </p:blipFill>
        <p:spPr>
          <a:xfrm>
            <a:off x="2733675" y="3646410"/>
            <a:ext cx="3676650" cy="1190625"/>
          </a:xfrm>
          <a:prstGeom prst="rect">
            <a:avLst/>
          </a:prstGeom>
        </p:spPr>
      </p:pic>
    </p:spTree>
    <p:extLst>
      <p:ext uri="{BB962C8B-B14F-4D97-AF65-F5344CB8AC3E}">
        <p14:creationId xmlns:p14="http://schemas.microsoft.com/office/powerpoint/2010/main" val="3579501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3E1E228-B5F1-4BDB-AA90-01578432138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899" name="Rectangle 3">
            <a:extLst>
              <a:ext uri="{FF2B5EF4-FFF2-40B4-BE49-F238E27FC236}">
                <a16:creationId xmlns:a16="http://schemas.microsoft.com/office/drawing/2014/main" id="{5D08F64C-7924-4EBE-A481-6B81DE7712F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900" name="Rectangle 4">
            <a:extLst>
              <a:ext uri="{FF2B5EF4-FFF2-40B4-BE49-F238E27FC236}">
                <a16:creationId xmlns:a16="http://schemas.microsoft.com/office/drawing/2014/main" id="{DE4384DD-92E2-41F3-9AEA-0934E4586E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Modèles analogiques généralisés</a:t>
            </a:r>
          </a:p>
        </p:txBody>
      </p:sp>
      <p:sp>
        <p:nvSpPr>
          <p:cNvPr id="464902" name="Line 6">
            <a:extLst>
              <a:ext uri="{FF2B5EF4-FFF2-40B4-BE49-F238E27FC236}">
                <a16:creationId xmlns:a16="http://schemas.microsoft.com/office/drawing/2014/main" id="{26082BE3-5093-43FD-A651-E6E3989CF14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BAD347F-5C3D-408D-BF9A-F5C55BF0965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4" name="Rectangle 13">
            <a:extLst>
              <a:ext uri="{FF2B5EF4-FFF2-40B4-BE49-F238E27FC236}">
                <a16:creationId xmlns:a16="http://schemas.microsoft.com/office/drawing/2014/main" id="{2DA6ABE0-32FF-4F02-96C6-D2C66B0181DA}"/>
              </a:ext>
            </a:extLst>
          </p:cNvPr>
          <p:cNvSpPr>
            <a:spLocks noChangeArrowheads="1"/>
          </p:cNvSpPr>
          <p:nvPr/>
        </p:nvSpPr>
        <p:spPr bwMode="auto">
          <a:xfrm>
            <a:off x="251520" y="1292081"/>
            <a:ext cx="8712968" cy="134482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La généralisation du modèle de Kelvin-Voigt consiste en un assemblage en série de N éléments de Kelvin. Ce modèle est illustré par le schéma ci-dessous :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sp>
        <p:nvSpPr>
          <p:cNvPr id="11" name="Rectangle 8">
            <a:extLst>
              <a:ext uri="{FF2B5EF4-FFF2-40B4-BE49-F238E27FC236}">
                <a16:creationId xmlns:a16="http://schemas.microsoft.com/office/drawing/2014/main" id="{4DFF6DFB-FA01-443D-BBAE-A1CA94C4CB34}"/>
              </a:ext>
            </a:extLst>
          </p:cNvPr>
          <p:cNvSpPr>
            <a:spLocks noChangeArrowheads="1"/>
          </p:cNvSpPr>
          <p:nvPr/>
        </p:nvSpPr>
        <p:spPr bwMode="auto">
          <a:xfrm>
            <a:off x="2339752" y="716754"/>
            <a:ext cx="5112568" cy="42197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algn="ctr"/>
            <a:r>
              <a:rPr lang="fr-FR" dirty="0">
                <a:solidFill>
                  <a:srgbClr val="FF0000"/>
                </a:solidFill>
              </a:rPr>
              <a:t>Modèle de Kelvin Voigt généralisé</a:t>
            </a:r>
            <a:endParaRPr lang="fr-FR" altLang="fr-FR" sz="2300" dirty="0">
              <a:solidFill>
                <a:srgbClr val="FF0000"/>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2" name="Picture 1">
            <a:extLst>
              <a:ext uri="{FF2B5EF4-FFF2-40B4-BE49-F238E27FC236}">
                <a16:creationId xmlns:a16="http://schemas.microsoft.com/office/drawing/2014/main" id="{24D75F6D-222E-44B0-B7D1-349DF54AC9F7}"/>
              </a:ext>
            </a:extLst>
          </p:cNvPr>
          <p:cNvPicPr>
            <a:picLocks noChangeAspect="1"/>
          </p:cNvPicPr>
          <p:nvPr/>
        </p:nvPicPr>
        <p:blipFill>
          <a:blip r:embed="rId2"/>
          <a:stretch>
            <a:fillRect/>
          </a:stretch>
        </p:blipFill>
        <p:spPr>
          <a:xfrm>
            <a:off x="783716" y="3021011"/>
            <a:ext cx="7648575" cy="1914525"/>
          </a:xfrm>
          <a:prstGeom prst="rect">
            <a:avLst/>
          </a:prstGeom>
        </p:spPr>
      </p:pic>
    </p:spTree>
    <p:extLst>
      <p:ext uri="{BB962C8B-B14F-4D97-AF65-F5344CB8AC3E}">
        <p14:creationId xmlns:p14="http://schemas.microsoft.com/office/powerpoint/2010/main" val="1802724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F3E1E228-B5F1-4BDB-AA90-01578432138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899" name="Rectangle 3">
            <a:extLst>
              <a:ext uri="{FF2B5EF4-FFF2-40B4-BE49-F238E27FC236}">
                <a16:creationId xmlns:a16="http://schemas.microsoft.com/office/drawing/2014/main" id="{5D08F64C-7924-4EBE-A481-6B81DE7712F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64900" name="Rectangle 4">
            <a:extLst>
              <a:ext uri="{FF2B5EF4-FFF2-40B4-BE49-F238E27FC236}">
                <a16:creationId xmlns:a16="http://schemas.microsoft.com/office/drawing/2014/main" id="{DE4384DD-92E2-41F3-9AEA-0934E4586E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Modèles analogiques généralisés</a:t>
            </a:r>
          </a:p>
        </p:txBody>
      </p:sp>
      <p:sp>
        <p:nvSpPr>
          <p:cNvPr id="464902" name="Line 6">
            <a:extLst>
              <a:ext uri="{FF2B5EF4-FFF2-40B4-BE49-F238E27FC236}">
                <a16:creationId xmlns:a16="http://schemas.microsoft.com/office/drawing/2014/main" id="{26082BE3-5093-43FD-A651-E6E3989CF14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Rectangle 10">
            <a:extLst>
              <a:ext uri="{FF2B5EF4-FFF2-40B4-BE49-F238E27FC236}">
                <a16:creationId xmlns:a16="http://schemas.microsoft.com/office/drawing/2014/main" id="{7BAD347F-5C3D-408D-BF9A-F5C55BF0965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4" name="Rectangle 13">
            <a:extLst>
              <a:ext uri="{FF2B5EF4-FFF2-40B4-BE49-F238E27FC236}">
                <a16:creationId xmlns:a16="http://schemas.microsoft.com/office/drawing/2014/main" id="{2DA6ABE0-32FF-4F02-96C6-D2C66B0181DA}"/>
              </a:ext>
            </a:extLst>
          </p:cNvPr>
          <p:cNvSpPr>
            <a:spLocks noChangeArrowheads="1"/>
          </p:cNvSpPr>
          <p:nvPr/>
        </p:nvSpPr>
        <p:spPr bwMode="auto">
          <a:xfrm>
            <a:off x="215516" y="821487"/>
            <a:ext cx="8712968" cy="101361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L’équation caractérisant la relation entre les contraintes et les déformations s’écrit :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3" name="Picture 2">
            <a:extLst>
              <a:ext uri="{FF2B5EF4-FFF2-40B4-BE49-F238E27FC236}">
                <a16:creationId xmlns:a16="http://schemas.microsoft.com/office/drawing/2014/main" id="{42D9A993-6A95-4FCF-B5A1-3AF1C4C5F564}"/>
              </a:ext>
            </a:extLst>
          </p:cNvPr>
          <p:cNvPicPr>
            <a:picLocks noChangeAspect="1"/>
          </p:cNvPicPr>
          <p:nvPr/>
        </p:nvPicPr>
        <p:blipFill>
          <a:blip r:embed="rId2"/>
          <a:stretch>
            <a:fillRect/>
          </a:stretch>
        </p:blipFill>
        <p:spPr>
          <a:xfrm>
            <a:off x="1314450" y="2136774"/>
            <a:ext cx="6515100" cy="1057275"/>
          </a:xfrm>
          <a:prstGeom prst="rect">
            <a:avLst/>
          </a:prstGeom>
        </p:spPr>
      </p:pic>
      <p:sp>
        <p:nvSpPr>
          <p:cNvPr id="12" name="Rectangle 11">
            <a:extLst>
              <a:ext uri="{FF2B5EF4-FFF2-40B4-BE49-F238E27FC236}">
                <a16:creationId xmlns:a16="http://schemas.microsoft.com/office/drawing/2014/main" id="{6AD88202-1817-4FE7-9A93-EC1B002D821E}"/>
              </a:ext>
            </a:extLst>
          </p:cNvPr>
          <p:cNvSpPr>
            <a:spLocks noChangeArrowheads="1"/>
          </p:cNvSpPr>
          <p:nvPr/>
        </p:nvSpPr>
        <p:spPr bwMode="auto">
          <a:xfrm>
            <a:off x="284417" y="3575749"/>
            <a:ext cx="8575166" cy="513664"/>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marL="342900" indent="-342900" algn="just">
              <a:buFont typeface="Wingdings" panose="05000000000000000000" pitchFamily="2" charset="2"/>
              <a:buChar char="v"/>
            </a:pPr>
            <a:r>
              <a:rPr lang="fr-FR" dirty="0">
                <a:solidFill>
                  <a:srgbClr val="0000FF"/>
                </a:solidFill>
              </a:rPr>
              <a:t>La fonction de retard de cette équation est donnée par : </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pic>
        <p:nvPicPr>
          <p:cNvPr id="4" name="Picture 3">
            <a:extLst>
              <a:ext uri="{FF2B5EF4-FFF2-40B4-BE49-F238E27FC236}">
                <a16:creationId xmlns:a16="http://schemas.microsoft.com/office/drawing/2014/main" id="{2213BB51-E447-4C54-B8CA-349E5D584E59}"/>
              </a:ext>
            </a:extLst>
          </p:cNvPr>
          <p:cNvPicPr>
            <a:picLocks noChangeAspect="1"/>
          </p:cNvPicPr>
          <p:nvPr/>
        </p:nvPicPr>
        <p:blipFill>
          <a:blip r:embed="rId3"/>
          <a:stretch>
            <a:fillRect/>
          </a:stretch>
        </p:blipFill>
        <p:spPr>
          <a:xfrm>
            <a:off x="2352675" y="4431423"/>
            <a:ext cx="4438650" cy="1095375"/>
          </a:xfrm>
          <a:prstGeom prst="rect">
            <a:avLst/>
          </a:prstGeom>
        </p:spPr>
      </p:pic>
    </p:spTree>
    <p:extLst>
      <p:ext uri="{BB962C8B-B14F-4D97-AF65-F5344CB8AC3E}">
        <p14:creationId xmlns:p14="http://schemas.microsoft.com/office/powerpoint/2010/main" val="1857997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B0A08773-0903-4F03-8DE2-D276B74A8B71}"/>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223235" name="Text Box 3">
            <a:extLst>
              <a:ext uri="{FF2B5EF4-FFF2-40B4-BE49-F238E27FC236}">
                <a16:creationId xmlns:a16="http://schemas.microsoft.com/office/drawing/2014/main" id="{BCB44D63-27E9-4E60-9F51-FDA6759F92AF}"/>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223236" name="Rectangle 4">
            <a:extLst>
              <a:ext uri="{FF2B5EF4-FFF2-40B4-BE49-F238E27FC236}">
                <a16:creationId xmlns:a16="http://schemas.microsoft.com/office/drawing/2014/main" id="{1E5E3C47-ACBD-43E2-BB9B-E00AD8A7013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23237" name="Rectangle 5">
            <a:extLst>
              <a:ext uri="{FF2B5EF4-FFF2-40B4-BE49-F238E27FC236}">
                <a16:creationId xmlns:a16="http://schemas.microsoft.com/office/drawing/2014/main" id="{371DB7C5-22FB-4F64-A825-ACA3AB5A658C}"/>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223238" name="Picture 6">
            <a:extLst>
              <a:ext uri="{FF2B5EF4-FFF2-40B4-BE49-F238E27FC236}">
                <a16:creationId xmlns:a16="http://schemas.microsoft.com/office/drawing/2014/main" id="{F220AE6F-33F1-44A4-A27B-2062E5EEB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239" name="Picture 7">
            <a:extLst>
              <a:ext uri="{FF2B5EF4-FFF2-40B4-BE49-F238E27FC236}">
                <a16:creationId xmlns:a16="http://schemas.microsoft.com/office/drawing/2014/main" id="{FD22C34A-74B0-4341-8F95-117012A1B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1CF87780-4B05-41BD-91F1-DB0F15E73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413" y="1847850"/>
            <a:ext cx="406717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a:extLst>
              <a:ext uri="{FF2B5EF4-FFF2-40B4-BE49-F238E27FC236}">
                <a16:creationId xmlns:a16="http://schemas.microsoft.com/office/drawing/2014/main" id="{10292046-8C40-4CA4-9D73-31E3ED369C38}"/>
              </a:ext>
            </a:extLst>
          </p:cNvPr>
          <p:cNvSpPr>
            <a:spLocks noChangeArrowheads="1"/>
          </p:cNvSpPr>
          <p:nvPr/>
        </p:nvSpPr>
        <p:spPr bwMode="auto">
          <a:xfrm>
            <a:off x="3429000" y="28194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444419" name="Text Box 3">
            <a:extLst>
              <a:ext uri="{FF2B5EF4-FFF2-40B4-BE49-F238E27FC236}">
                <a16:creationId xmlns:a16="http://schemas.microsoft.com/office/drawing/2014/main" id="{687A7693-0887-400D-8B3B-889A3A2593AA}"/>
              </a:ext>
            </a:extLst>
          </p:cNvPr>
          <p:cNvSpPr txBox="1">
            <a:spLocks noChangeArrowheads="1"/>
          </p:cNvSpPr>
          <p:nvPr/>
        </p:nvSpPr>
        <p:spPr bwMode="auto">
          <a:xfrm>
            <a:off x="2054225" y="1595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444420" name="Rectangle 4">
            <a:extLst>
              <a:ext uri="{FF2B5EF4-FFF2-40B4-BE49-F238E27FC236}">
                <a16:creationId xmlns:a16="http://schemas.microsoft.com/office/drawing/2014/main" id="{E98B145D-78A7-4DF3-BE03-353CE6409DFC}"/>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444422" name="Picture 6">
            <a:extLst>
              <a:ext uri="{FF2B5EF4-FFF2-40B4-BE49-F238E27FC236}">
                <a16:creationId xmlns:a16="http://schemas.microsoft.com/office/drawing/2014/main" id="{22379242-59B0-4CE5-918B-5DBAECE16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24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4423" name="Picture 7">
            <a:extLst>
              <a:ext uri="{FF2B5EF4-FFF2-40B4-BE49-F238E27FC236}">
                <a16:creationId xmlns:a16="http://schemas.microsoft.com/office/drawing/2014/main" id="{63390552-A7FE-450C-BD7F-2FE4B1B69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766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4424" name="Rectangle 8">
            <a:extLst>
              <a:ext uri="{FF2B5EF4-FFF2-40B4-BE49-F238E27FC236}">
                <a16:creationId xmlns:a16="http://schemas.microsoft.com/office/drawing/2014/main" id="{258049AC-0E05-4601-9FD7-8AD15B8667E8}"/>
              </a:ext>
            </a:extLst>
          </p:cNvPr>
          <p:cNvSpPr>
            <a:spLocks noChangeArrowheads="1"/>
          </p:cNvSpPr>
          <p:nvPr/>
        </p:nvSpPr>
        <p:spPr bwMode="auto">
          <a:xfrm>
            <a:off x="319087" y="973958"/>
            <a:ext cx="8499475" cy="83099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fr-FR" altLang="fr-FR" sz="2200" dirty="0">
                <a:solidFill>
                  <a:srgbClr val="0000FF"/>
                </a:solidFill>
              </a:rPr>
              <a:t> </a:t>
            </a:r>
            <a:r>
              <a:rPr lang="fr-FR" dirty="0">
                <a:solidFill>
                  <a:srgbClr val="0000FF"/>
                </a:solidFill>
              </a:rPr>
              <a:t>Par contre, le comportement liquide visqueux linéaire obéit à la loi d’équation constitutive </a:t>
            </a:r>
            <a:r>
              <a:rPr lang="fr-FR" dirty="0"/>
              <a:t>:</a:t>
            </a:r>
            <a:endParaRPr lang="fr-FR" altLang="fr-FR" sz="2200" dirty="0">
              <a:solidFill>
                <a:srgbClr val="0000FF"/>
              </a:solidFill>
            </a:endParaRPr>
          </a:p>
        </p:txBody>
      </p:sp>
      <p:sp>
        <p:nvSpPr>
          <p:cNvPr id="444425" name="Rectangle 9">
            <a:extLst>
              <a:ext uri="{FF2B5EF4-FFF2-40B4-BE49-F238E27FC236}">
                <a16:creationId xmlns:a16="http://schemas.microsoft.com/office/drawing/2014/main" id="{CE15F47D-49F6-414B-B72B-930A541E6691}"/>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Introduction</a:t>
            </a:r>
          </a:p>
        </p:txBody>
      </p:sp>
      <p:sp>
        <p:nvSpPr>
          <p:cNvPr id="444428" name="Line 12">
            <a:extLst>
              <a:ext uri="{FF2B5EF4-FFF2-40B4-BE49-F238E27FC236}">
                <a16:creationId xmlns:a16="http://schemas.microsoft.com/office/drawing/2014/main" id="{4E10879A-F1F7-49BF-AD8F-DBB34D4219CC}"/>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6" name="Rectangle 10">
            <a:extLst>
              <a:ext uri="{FF2B5EF4-FFF2-40B4-BE49-F238E27FC236}">
                <a16:creationId xmlns:a16="http://schemas.microsoft.com/office/drawing/2014/main" id="{95DF10C5-0FF4-41D1-BFD7-FE40170275BF}"/>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7" name="Rectangle 10">
            <a:extLst>
              <a:ext uri="{FF2B5EF4-FFF2-40B4-BE49-F238E27FC236}">
                <a16:creationId xmlns:a16="http://schemas.microsoft.com/office/drawing/2014/main" id="{A28A631B-FFA4-4640-8DE5-D166DFC1F2E2}"/>
              </a:ext>
            </a:extLst>
          </p:cNvPr>
          <p:cNvSpPr>
            <a:spLocks noChangeArrowheads="1"/>
          </p:cNvSpPr>
          <p:nvPr/>
        </p:nvSpPr>
        <p:spPr bwMode="auto">
          <a:xfrm>
            <a:off x="340380" y="5151923"/>
            <a:ext cx="8496300" cy="1200329"/>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Font typeface="Wingdings" panose="05000000000000000000" pitchFamily="2" charset="2"/>
              <a:buChar char="v"/>
            </a:pPr>
            <a:r>
              <a:rPr lang="fr-FR" altLang="fr-FR" sz="2200" dirty="0">
                <a:solidFill>
                  <a:srgbClr val="0000FF"/>
                </a:solidFill>
              </a:rPr>
              <a:t> </a:t>
            </a:r>
            <a:r>
              <a:rPr lang="fr-FR" dirty="0">
                <a:solidFill>
                  <a:srgbClr val="0000FF"/>
                </a:solidFill>
              </a:rPr>
              <a:t>Certains matériaux comme les polymères ou les tissus organiques ont des réponses différées. On peut parler de comportement viscoélastique.</a:t>
            </a:r>
            <a:endParaRPr lang="fr-FR" altLang="fr-FR" dirty="0">
              <a:solidFill>
                <a:srgbClr val="0000FF"/>
              </a:solidFill>
            </a:endParaRPr>
          </a:p>
        </p:txBody>
      </p:sp>
      <p:pic>
        <p:nvPicPr>
          <p:cNvPr id="3" name="Picture 2">
            <a:extLst>
              <a:ext uri="{FF2B5EF4-FFF2-40B4-BE49-F238E27FC236}">
                <a16:creationId xmlns:a16="http://schemas.microsoft.com/office/drawing/2014/main" id="{E77DE6C9-922C-4DC4-974F-E30E9FF831F9}"/>
              </a:ext>
            </a:extLst>
          </p:cNvPr>
          <p:cNvPicPr>
            <a:picLocks noChangeAspect="1"/>
          </p:cNvPicPr>
          <p:nvPr/>
        </p:nvPicPr>
        <p:blipFill>
          <a:blip r:embed="rId3"/>
          <a:stretch>
            <a:fillRect/>
          </a:stretch>
        </p:blipFill>
        <p:spPr>
          <a:xfrm>
            <a:off x="3315039" y="1852823"/>
            <a:ext cx="2213429" cy="762000"/>
          </a:xfrm>
          <a:prstGeom prst="rect">
            <a:avLst/>
          </a:prstGeom>
        </p:spPr>
      </p:pic>
      <p:pic>
        <p:nvPicPr>
          <p:cNvPr id="4" name="Picture 3">
            <a:extLst>
              <a:ext uri="{FF2B5EF4-FFF2-40B4-BE49-F238E27FC236}">
                <a16:creationId xmlns:a16="http://schemas.microsoft.com/office/drawing/2014/main" id="{7DABE6FB-C14C-4324-A1CB-5AB52C14B36B}"/>
              </a:ext>
            </a:extLst>
          </p:cNvPr>
          <p:cNvPicPr>
            <a:picLocks noChangeAspect="1"/>
          </p:cNvPicPr>
          <p:nvPr/>
        </p:nvPicPr>
        <p:blipFill>
          <a:blip r:embed="rId4"/>
          <a:stretch>
            <a:fillRect/>
          </a:stretch>
        </p:blipFill>
        <p:spPr>
          <a:xfrm>
            <a:off x="200663" y="2733775"/>
            <a:ext cx="8736322" cy="906362"/>
          </a:xfrm>
          <a:prstGeom prst="rect">
            <a:avLst/>
          </a:prstGeom>
        </p:spPr>
      </p:pic>
      <p:pic>
        <p:nvPicPr>
          <p:cNvPr id="5" name="Picture 4">
            <a:extLst>
              <a:ext uri="{FF2B5EF4-FFF2-40B4-BE49-F238E27FC236}">
                <a16:creationId xmlns:a16="http://schemas.microsoft.com/office/drawing/2014/main" id="{1245056A-0841-46DE-B73F-5B00B9BCB828}"/>
              </a:ext>
            </a:extLst>
          </p:cNvPr>
          <p:cNvPicPr>
            <a:picLocks noChangeAspect="1"/>
          </p:cNvPicPr>
          <p:nvPr/>
        </p:nvPicPr>
        <p:blipFill>
          <a:blip r:embed="rId5"/>
          <a:stretch>
            <a:fillRect/>
          </a:stretch>
        </p:blipFill>
        <p:spPr>
          <a:xfrm>
            <a:off x="2532821" y="3753773"/>
            <a:ext cx="4234692" cy="1366817"/>
          </a:xfrm>
          <a:prstGeom prst="rect">
            <a:avLst/>
          </a:prstGeom>
        </p:spPr>
      </p:pic>
    </p:spTree>
    <p:extLst>
      <p:ext uri="{BB962C8B-B14F-4D97-AF65-F5344CB8AC3E}">
        <p14:creationId xmlns:p14="http://schemas.microsoft.com/office/powerpoint/2010/main" val="19910647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4424"/>
                                        </p:tgtEl>
                                        <p:attrNameLst>
                                          <p:attrName>style.visibility</p:attrName>
                                        </p:attrNameLst>
                                      </p:cBhvr>
                                      <p:to>
                                        <p:strVal val="visible"/>
                                      </p:to>
                                    </p:set>
                                    <p:animEffect transition="in" filter="checkerboard(across)">
                                      <p:cBhvr>
                                        <p:cTn id="7" dur="500"/>
                                        <p:tgtEl>
                                          <p:spTgt spid="4444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4"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a:extLst>
              <a:ext uri="{FF2B5EF4-FFF2-40B4-BE49-F238E27FC236}">
                <a16:creationId xmlns:a16="http://schemas.microsoft.com/office/drawing/2014/main" id="{10292046-8C40-4CA4-9D73-31E3ED369C38}"/>
              </a:ext>
            </a:extLst>
          </p:cNvPr>
          <p:cNvSpPr>
            <a:spLocks noChangeArrowheads="1"/>
          </p:cNvSpPr>
          <p:nvPr/>
        </p:nvSpPr>
        <p:spPr bwMode="auto">
          <a:xfrm>
            <a:off x="3429000" y="28194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444419" name="Text Box 3">
            <a:extLst>
              <a:ext uri="{FF2B5EF4-FFF2-40B4-BE49-F238E27FC236}">
                <a16:creationId xmlns:a16="http://schemas.microsoft.com/office/drawing/2014/main" id="{687A7693-0887-400D-8B3B-889A3A2593AA}"/>
              </a:ext>
            </a:extLst>
          </p:cNvPr>
          <p:cNvSpPr txBox="1">
            <a:spLocks noChangeArrowheads="1"/>
          </p:cNvSpPr>
          <p:nvPr/>
        </p:nvSpPr>
        <p:spPr bwMode="auto">
          <a:xfrm>
            <a:off x="2054225" y="1595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444420" name="Rectangle 4">
            <a:extLst>
              <a:ext uri="{FF2B5EF4-FFF2-40B4-BE49-F238E27FC236}">
                <a16:creationId xmlns:a16="http://schemas.microsoft.com/office/drawing/2014/main" id="{E98B145D-78A7-4DF3-BE03-353CE6409DFC}"/>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444422" name="Picture 6">
            <a:extLst>
              <a:ext uri="{FF2B5EF4-FFF2-40B4-BE49-F238E27FC236}">
                <a16:creationId xmlns:a16="http://schemas.microsoft.com/office/drawing/2014/main" id="{22379242-59B0-4CE5-918B-5DBAECE16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24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4423" name="Picture 7">
            <a:extLst>
              <a:ext uri="{FF2B5EF4-FFF2-40B4-BE49-F238E27FC236}">
                <a16:creationId xmlns:a16="http://schemas.microsoft.com/office/drawing/2014/main" id="{63390552-A7FE-450C-BD7F-2FE4B1B69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766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4424" name="Rectangle 8">
            <a:extLst>
              <a:ext uri="{FF2B5EF4-FFF2-40B4-BE49-F238E27FC236}">
                <a16:creationId xmlns:a16="http://schemas.microsoft.com/office/drawing/2014/main" id="{258049AC-0E05-4601-9FD7-8AD15B8667E8}"/>
              </a:ext>
            </a:extLst>
          </p:cNvPr>
          <p:cNvSpPr>
            <a:spLocks noChangeArrowheads="1"/>
          </p:cNvSpPr>
          <p:nvPr/>
        </p:nvSpPr>
        <p:spPr bwMode="auto">
          <a:xfrm>
            <a:off x="319087" y="789292"/>
            <a:ext cx="8499475" cy="1200329"/>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Font typeface="Wingdings" panose="05000000000000000000" pitchFamily="2" charset="2"/>
              <a:buChar char="v"/>
            </a:pPr>
            <a:r>
              <a:rPr lang="fr-FR" altLang="fr-FR" sz="2200" dirty="0">
                <a:solidFill>
                  <a:srgbClr val="0000FF"/>
                </a:solidFill>
              </a:rPr>
              <a:t> </a:t>
            </a:r>
            <a:r>
              <a:rPr lang="fr-FR" dirty="0">
                <a:solidFill>
                  <a:srgbClr val="0000FF"/>
                </a:solidFill>
              </a:rPr>
              <a:t>En réalité les équations constitutives pour la plupart des matériaux solides diffèrent du comportement élastique linéaire.</a:t>
            </a:r>
            <a:endParaRPr lang="fr-FR" altLang="fr-FR" dirty="0">
              <a:solidFill>
                <a:srgbClr val="0000FF"/>
              </a:solidFill>
            </a:endParaRPr>
          </a:p>
        </p:txBody>
      </p:sp>
      <p:sp>
        <p:nvSpPr>
          <p:cNvPr id="444425" name="Rectangle 9">
            <a:extLst>
              <a:ext uri="{FF2B5EF4-FFF2-40B4-BE49-F238E27FC236}">
                <a16:creationId xmlns:a16="http://schemas.microsoft.com/office/drawing/2014/main" id="{CE15F47D-49F6-414B-B72B-930A541E6691}"/>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Introduction</a:t>
            </a:r>
          </a:p>
        </p:txBody>
      </p:sp>
      <p:sp>
        <p:nvSpPr>
          <p:cNvPr id="444428" name="Line 12">
            <a:extLst>
              <a:ext uri="{FF2B5EF4-FFF2-40B4-BE49-F238E27FC236}">
                <a16:creationId xmlns:a16="http://schemas.microsoft.com/office/drawing/2014/main" id="{4E10879A-F1F7-49BF-AD8F-DBB34D4219CC}"/>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6" name="Rectangle 10">
            <a:extLst>
              <a:ext uri="{FF2B5EF4-FFF2-40B4-BE49-F238E27FC236}">
                <a16:creationId xmlns:a16="http://schemas.microsoft.com/office/drawing/2014/main" id="{95DF10C5-0FF4-41D1-BFD7-FE40170275BF}"/>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5" name="Rectangle 8">
            <a:extLst>
              <a:ext uri="{FF2B5EF4-FFF2-40B4-BE49-F238E27FC236}">
                <a16:creationId xmlns:a16="http://schemas.microsoft.com/office/drawing/2014/main" id="{0B343C85-C5B2-486F-9A1A-8C2F61AE39AF}"/>
              </a:ext>
            </a:extLst>
          </p:cNvPr>
          <p:cNvSpPr>
            <a:spLocks noChangeArrowheads="1"/>
          </p:cNvSpPr>
          <p:nvPr/>
        </p:nvSpPr>
        <p:spPr bwMode="auto">
          <a:xfrm>
            <a:off x="319086" y="2161994"/>
            <a:ext cx="8499475" cy="83099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Font typeface="Wingdings" panose="05000000000000000000" pitchFamily="2" charset="2"/>
              <a:buChar char="v"/>
            </a:pPr>
            <a:r>
              <a:rPr lang="fr-FR" altLang="fr-FR" sz="2200" dirty="0">
                <a:solidFill>
                  <a:srgbClr val="0000FF"/>
                </a:solidFill>
              </a:rPr>
              <a:t> </a:t>
            </a:r>
            <a:r>
              <a:rPr lang="fr-FR" dirty="0">
                <a:solidFill>
                  <a:srgbClr val="0000FF"/>
                </a:solidFill>
              </a:rPr>
              <a:t>Lorsque le matériau a un comportement à la fois élastique et visqueux : on parle alors de </a:t>
            </a:r>
            <a:r>
              <a:rPr lang="fr-FR" dirty="0">
                <a:solidFill>
                  <a:srgbClr val="FF0000"/>
                </a:solidFill>
              </a:rPr>
              <a:t>viscoélasticité</a:t>
            </a:r>
            <a:r>
              <a:rPr lang="fr-FR" dirty="0">
                <a:solidFill>
                  <a:srgbClr val="0000FF"/>
                </a:solidFill>
              </a:rPr>
              <a:t>.</a:t>
            </a:r>
            <a:endParaRPr lang="fr-FR" altLang="fr-FR" dirty="0">
              <a:solidFill>
                <a:srgbClr val="0000FF"/>
              </a:solidFill>
            </a:endParaRPr>
          </a:p>
        </p:txBody>
      </p:sp>
      <p:sp>
        <p:nvSpPr>
          <p:cNvPr id="18" name="Rectangle 8">
            <a:extLst>
              <a:ext uri="{FF2B5EF4-FFF2-40B4-BE49-F238E27FC236}">
                <a16:creationId xmlns:a16="http://schemas.microsoft.com/office/drawing/2014/main" id="{073DE1A0-A9AD-4564-9562-2938EA441639}"/>
              </a:ext>
            </a:extLst>
          </p:cNvPr>
          <p:cNvSpPr>
            <a:spLocks noChangeArrowheads="1"/>
          </p:cNvSpPr>
          <p:nvPr/>
        </p:nvSpPr>
        <p:spPr bwMode="auto">
          <a:xfrm>
            <a:off x="319085" y="3296079"/>
            <a:ext cx="8499475" cy="156966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Font typeface="Wingdings" panose="05000000000000000000" pitchFamily="2" charset="2"/>
              <a:buChar char="v"/>
            </a:pPr>
            <a:r>
              <a:rPr lang="fr-FR" altLang="fr-FR" sz="2200" dirty="0">
                <a:solidFill>
                  <a:srgbClr val="0000FF"/>
                </a:solidFill>
              </a:rPr>
              <a:t> </a:t>
            </a:r>
            <a:r>
              <a:rPr lang="fr-FR" dirty="0">
                <a:solidFill>
                  <a:srgbClr val="0000FF"/>
                </a:solidFill>
              </a:rPr>
              <a:t>Lorsqu’une structure élastique est déformée, la déformation de charge/décharge est </a:t>
            </a:r>
            <a:r>
              <a:rPr lang="fr-FR" dirty="0">
                <a:solidFill>
                  <a:srgbClr val="FF0000"/>
                </a:solidFill>
              </a:rPr>
              <a:t>instantanée</a:t>
            </a:r>
            <a:r>
              <a:rPr lang="fr-FR" dirty="0">
                <a:solidFill>
                  <a:srgbClr val="0000FF"/>
                </a:solidFill>
              </a:rPr>
              <a:t> et </a:t>
            </a:r>
            <a:r>
              <a:rPr lang="fr-FR" dirty="0">
                <a:solidFill>
                  <a:srgbClr val="FF0000"/>
                </a:solidFill>
              </a:rPr>
              <a:t>réversible</a:t>
            </a:r>
            <a:r>
              <a:rPr lang="fr-FR" dirty="0">
                <a:solidFill>
                  <a:srgbClr val="0000FF"/>
                </a:solidFill>
              </a:rPr>
              <a:t>. Lorsque la charge est retirée, on retrouve l’état initial instantanément et sans déformation permanente.</a:t>
            </a:r>
            <a:endParaRPr lang="fr-FR" altLang="fr-FR" dirty="0">
              <a:solidFill>
                <a:srgbClr val="0000FF"/>
              </a:solidFill>
            </a:endParaRPr>
          </a:p>
        </p:txBody>
      </p:sp>
      <p:sp>
        <p:nvSpPr>
          <p:cNvPr id="19" name="Rectangle 8">
            <a:extLst>
              <a:ext uri="{FF2B5EF4-FFF2-40B4-BE49-F238E27FC236}">
                <a16:creationId xmlns:a16="http://schemas.microsoft.com/office/drawing/2014/main" id="{48E5502A-EEE4-4CF3-BB54-C8B87B92514A}"/>
              </a:ext>
            </a:extLst>
          </p:cNvPr>
          <p:cNvSpPr>
            <a:spLocks noChangeArrowheads="1"/>
          </p:cNvSpPr>
          <p:nvPr/>
        </p:nvSpPr>
        <p:spPr bwMode="auto">
          <a:xfrm>
            <a:off x="319086" y="5185275"/>
            <a:ext cx="8499475" cy="83099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Font typeface="Wingdings" panose="05000000000000000000" pitchFamily="2" charset="2"/>
              <a:buChar char="v"/>
            </a:pPr>
            <a:r>
              <a:rPr lang="fr-FR" altLang="fr-FR" sz="2200" dirty="0">
                <a:solidFill>
                  <a:srgbClr val="0000FF"/>
                </a:solidFill>
              </a:rPr>
              <a:t> </a:t>
            </a:r>
            <a:r>
              <a:rPr lang="fr-FR" dirty="0">
                <a:solidFill>
                  <a:srgbClr val="0000FF"/>
                </a:solidFill>
              </a:rPr>
              <a:t>Les structures viscoélastiques ne permettent pas une telle réponse.</a:t>
            </a:r>
            <a:endParaRPr lang="fr-FR" altLang="fr-FR" dirty="0">
              <a:solidFill>
                <a:srgbClr val="0000FF"/>
              </a:solidFill>
            </a:endParaRPr>
          </a:p>
        </p:txBody>
      </p:sp>
    </p:spTree>
    <p:extLst>
      <p:ext uri="{BB962C8B-B14F-4D97-AF65-F5344CB8AC3E}">
        <p14:creationId xmlns:p14="http://schemas.microsoft.com/office/powerpoint/2010/main" val="11147101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4424"/>
                                        </p:tgtEl>
                                        <p:attrNameLst>
                                          <p:attrName>style.visibility</p:attrName>
                                        </p:attrNameLst>
                                      </p:cBhvr>
                                      <p:to>
                                        <p:strVal val="visible"/>
                                      </p:to>
                                    </p:set>
                                    <p:animEffect transition="in" filter="checkerboard(across)">
                                      <p:cBhvr>
                                        <p:cTn id="7" dur="500"/>
                                        <p:tgtEl>
                                          <p:spTgt spid="4444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4" grpId="0" animBg="1"/>
      <p:bldP spid="15"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6466" name="Rectangle 2">
            <a:extLst>
              <a:ext uri="{FF2B5EF4-FFF2-40B4-BE49-F238E27FC236}">
                <a16:creationId xmlns:a16="http://schemas.microsoft.com/office/drawing/2014/main" id="{C4523688-B648-4F9C-AF30-27D083CCA0F1}"/>
              </a:ext>
            </a:extLst>
          </p:cNvPr>
          <p:cNvSpPr>
            <a:spLocks noChangeArrowheads="1"/>
          </p:cNvSpPr>
          <p:nvPr/>
        </p:nvSpPr>
        <p:spPr bwMode="auto">
          <a:xfrm>
            <a:off x="3429000" y="2524125"/>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446467" name="Text Box 3">
            <a:extLst>
              <a:ext uri="{FF2B5EF4-FFF2-40B4-BE49-F238E27FC236}">
                <a16:creationId xmlns:a16="http://schemas.microsoft.com/office/drawing/2014/main" id="{C2FBCD4E-9172-4164-A5AE-233797E0AAA1}"/>
              </a:ext>
            </a:extLst>
          </p:cNvPr>
          <p:cNvSpPr txBox="1">
            <a:spLocks noChangeArrowheads="1"/>
          </p:cNvSpPr>
          <p:nvPr/>
        </p:nvSpPr>
        <p:spPr bwMode="auto">
          <a:xfrm>
            <a:off x="2054225" y="13001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446468" name="Rectangle 4">
            <a:extLst>
              <a:ext uri="{FF2B5EF4-FFF2-40B4-BE49-F238E27FC236}">
                <a16:creationId xmlns:a16="http://schemas.microsoft.com/office/drawing/2014/main" id="{58E430FA-1E23-4390-A174-8E6DD59A801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46469" name="Rectangle 5">
            <a:extLst>
              <a:ext uri="{FF2B5EF4-FFF2-40B4-BE49-F238E27FC236}">
                <a16:creationId xmlns:a16="http://schemas.microsoft.com/office/drawing/2014/main" id="{040A7DDC-007E-4232-B3CB-FAE45C03133A}"/>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446470" name="Picture 6">
            <a:extLst>
              <a:ext uri="{FF2B5EF4-FFF2-40B4-BE49-F238E27FC236}">
                <a16:creationId xmlns:a16="http://schemas.microsoft.com/office/drawing/2014/main" id="{77D357BA-438F-4DC7-AFAD-8DCEA9C4B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289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6471" name="Picture 7">
            <a:extLst>
              <a:ext uri="{FF2B5EF4-FFF2-40B4-BE49-F238E27FC236}">
                <a16:creationId xmlns:a16="http://schemas.microsoft.com/office/drawing/2014/main" id="{D95E9BA5-DD2B-4C16-87D2-19972C20E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981325"/>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6473" name="Rectangle 9">
            <a:extLst>
              <a:ext uri="{FF2B5EF4-FFF2-40B4-BE49-F238E27FC236}">
                <a16:creationId xmlns:a16="http://schemas.microsoft.com/office/drawing/2014/main" id="{65563D35-9F39-4B76-AEA2-FFDE0FDE369F}"/>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Viscoélasticité </a:t>
            </a:r>
          </a:p>
        </p:txBody>
      </p:sp>
      <p:sp>
        <p:nvSpPr>
          <p:cNvPr id="446474" name="Rectangle 10">
            <a:extLst>
              <a:ext uri="{FF2B5EF4-FFF2-40B4-BE49-F238E27FC236}">
                <a16:creationId xmlns:a16="http://schemas.microsoft.com/office/drawing/2014/main" id="{D66FA746-6DF2-4E5C-9D51-817D515A67AA}"/>
              </a:ext>
            </a:extLst>
          </p:cNvPr>
          <p:cNvSpPr>
            <a:spLocks noChangeArrowheads="1"/>
          </p:cNvSpPr>
          <p:nvPr/>
        </p:nvSpPr>
        <p:spPr bwMode="auto">
          <a:xfrm>
            <a:off x="300423" y="791947"/>
            <a:ext cx="8496300" cy="802014"/>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lnSpc>
                <a:spcPct val="110000"/>
              </a:lnSpc>
              <a:buClr>
                <a:schemeClr val="hlink"/>
              </a:buClr>
              <a:buFont typeface="Wingdings" panose="05000000000000000000" pitchFamily="2" charset="2"/>
              <a:buChar char="v"/>
            </a:pPr>
            <a:r>
              <a:rPr lang="fr-FR" altLang="fr-FR" sz="2200" dirty="0">
                <a:solidFill>
                  <a:srgbClr val="0000FF"/>
                </a:solidFill>
              </a:rPr>
              <a:t> </a:t>
            </a:r>
            <a:r>
              <a:rPr lang="fr-FR" sz="2200" dirty="0">
                <a:solidFill>
                  <a:srgbClr val="0000FF"/>
                </a:solidFill>
              </a:rPr>
              <a:t>Rappel du comportement mécanique d’un matériau élastique linéaire en traction </a:t>
            </a:r>
            <a:r>
              <a:rPr lang="fr-FR" sz="2200" dirty="0" err="1">
                <a:solidFill>
                  <a:srgbClr val="0000FF"/>
                </a:solidFill>
              </a:rPr>
              <a:t>uniaxiale</a:t>
            </a:r>
            <a:r>
              <a:rPr lang="fr-FR" sz="2200" dirty="0">
                <a:solidFill>
                  <a:srgbClr val="0000FF"/>
                </a:solidFill>
              </a:rPr>
              <a:t>.</a:t>
            </a:r>
            <a:endParaRPr lang="fr-FR" altLang="fr-FR" sz="2200" dirty="0">
              <a:solidFill>
                <a:srgbClr val="0000FF"/>
              </a:solidFill>
            </a:endParaRPr>
          </a:p>
        </p:txBody>
      </p:sp>
      <p:sp>
        <p:nvSpPr>
          <p:cNvPr id="446476" name="Line 12">
            <a:extLst>
              <a:ext uri="{FF2B5EF4-FFF2-40B4-BE49-F238E27FC236}">
                <a16:creationId xmlns:a16="http://schemas.microsoft.com/office/drawing/2014/main" id="{7351D0A2-DDB3-437C-8C11-091B364BFB0C}"/>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5" name="Rectangle 10">
            <a:extLst>
              <a:ext uri="{FF2B5EF4-FFF2-40B4-BE49-F238E27FC236}">
                <a16:creationId xmlns:a16="http://schemas.microsoft.com/office/drawing/2014/main" id="{632469C3-81FD-4B4E-83EC-1E99D64DACCA}"/>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pic>
        <p:nvPicPr>
          <p:cNvPr id="2" name="Picture 1">
            <a:extLst>
              <a:ext uri="{FF2B5EF4-FFF2-40B4-BE49-F238E27FC236}">
                <a16:creationId xmlns:a16="http://schemas.microsoft.com/office/drawing/2014/main" id="{94B5D007-88A1-43CA-8074-647CCE3F0ED3}"/>
              </a:ext>
            </a:extLst>
          </p:cNvPr>
          <p:cNvPicPr>
            <a:picLocks noChangeAspect="1"/>
          </p:cNvPicPr>
          <p:nvPr/>
        </p:nvPicPr>
        <p:blipFill>
          <a:blip r:embed="rId3"/>
          <a:stretch>
            <a:fillRect/>
          </a:stretch>
        </p:blipFill>
        <p:spPr>
          <a:xfrm>
            <a:off x="320518" y="1790699"/>
            <a:ext cx="8476205" cy="424427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46474">
                                            <p:txEl>
                                              <p:pRg st="0" end="0"/>
                                            </p:txEl>
                                          </p:spTgt>
                                        </p:tgtEl>
                                        <p:attrNameLst>
                                          <p:attrName>style.visibility</p:attrName>
                                        </p:attrNameLst>
                                      </p:cBhvr>
                                      <p:to>
                                        <p:strVal val="visible"/>
                                      </p:to>
                                    </p:set>
                                    <p:animEffect transition="in" filter="checkerboard(across)">
                                      <p:cBhvr>
                                        <p:cTn id="7" dur="500"/>
                                        <p:tgtEl>
                                          <p:spTgt spid="4464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7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8515" name="Text Box 3">
            <a:extLst>
              <a:ext uri="{FF2B5EF4-FFF2-40B4-BE49-F238E27FC236}">
                <a16:creationId xmlns:a16="http://schemas.microsoft.com/office/drawing/2014/main" id="{B1007F52-6DBE-4DF5-BB51-9D869C80B2D5}"/>
              </a:ext>
            </a:extLst>
          </p:cNvPr>
          <p:cNvSpPr txBox="1">
            <a:spLocks noChangeArrowheads="1"/>
          </p:cNvSpPr>
          <p:nvPr/>
        </p:nvSpPr>
        <p:spPr bwMode="auto">
          <a:xfrm>
            <a:off x="2054225" y="1595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448516" name="Rectangle 4">
            <a:extLst>
              <a:ext uri="{FF2B5EF4-FFF2-40B4-BE49-F238E27FC236}">
                <a16:creationId xmlns:a16="http://schemas.microsoft.com/office/drawing/2014/main" id="{6728158E-26A3-4874-BD43-D3C0AE87E906}"/>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48517" name="Rectangle 5">
            <a:extLst>
              <a:ext uri="{FF2B5EF4-FFF2-40B4-BE49-F238E27FC236}">
                <a16:creationId xmlns:a16="http://schemas.microsoft.com/office/drawing/2014/main" id="{51CF3383-A396-4BC6-97C0-110E3E712798}"/>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48520" name="Rectangle 8">
            <a:extLst>
              <a:ext uri="{FF2B5EF4-FFF2-40B4-BE49-F238E27FC236}">
                <a16:creationId xmlns:a16="http://schemas.microsoft.com/office/drawing/2014/main" id="{3E3748B2-7F27-4BFE-8B34-F3AA372A43CD}"/>
              </a:ext>
            </a:extLst>
          </p:cNvPr>
          <p:cNvSpPr>
            <a:spLocks noChangeArrowheads="1"/>
          </p:cNvSpPr>
          <p:nvPr/>
        </p:nvSpPr>
        <p:spPr bwMode="auto">
          <a:xfrm>
            <a:off x="322262" y="764441"/>
            <a:ext cx="8499475" cy="83099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Font typeface="Wingdings" panose="05000000000000000000" pitchFamily="2" charset="2"/>
              <a:buChar char="v"/>
            </a:pPr>
            <a:r>
              <a:rPr lang="fr-FR" altLang="fr-FR" sz="2000" dirty="0">
                <a:solidFill>
                  <a:srgbClr val="0000FF"/>
                </a:solidFill>
              </a:rPr>
              <a:t> </a:t>
            </a:r>
            <a:r>
              <a:rPr lang="fr-FR" b="1" dirty="0">
                <a:solidFill>
                  <a:srgbClr val="0000FF"/>
                </a:solidFill>
              </a:rPr>
              <a:t>Comportement </a:t>
            </a:r>
            <a:r>
              <a:rPr lang="fr-FR" sz="2000" b="1" dirty="0">
                <a:solidFill>
                  <a:srgbClr val="0000FF"/>
                </a:solidFill>
              </a:rPr>
              <a:t>viscoélastique</a:t>
            </a:r>
            <a:r>
              <a:rPr lang="fr-FR" b="1" dirty="0">
                <a:solidFill>
                  <a:srgbClr val="0000FF"/>
                </a:solidFill>
              </a:rPr>
              <a:t> linéaire</a:t>
            </a:r>
            <a:r>
              <a:rPr lang="fr-FR" dirty="0">
                <a:solidFill>
                  <a:srgbClr val="0000FF"/>
                </a:solidFill>
              </a:rPr>
              <a:t>, la réponse est</a:t>
            </a:r>
          </a:p>
          <a:p>
            <a:pPr algn="just"/>
            <a:r>
              <a:rPr lang="fr-FR" dirty="0">
                <a:solidFill>
                  <a:srgbClr val="0000FF"/>
                </a:solidFill>
              </a:rPr>
              <a:t>dépendante du temps.</a:t>
            </a:r>
            <a:endParaRPr lang="fr-FR" altLang="fr-FR" sz="2000" dirty="0">
              <a:solidFill>
                <a:srgbClr val="0000FF"/>
              </a:solidFill>
            </a:endParaRPr>
          </a:p>
        </p:txBody>
      </p:sp>
      <p:sp>
        <p:nvSpPr>
          <p:cNvPr id="448521" name="Rectangle 9">
            <a:extLst>
              <a:ext uri="{FF2B5EF4-FFF2-40B4-BE49-F238E27FC236}">
                <a16:creationId xmlns:a16="http://schemas.microsoft.com/office/drawing/2014/main" id="{6C72051A-B483-4F13-8066-6CF2C3B08B29}"/>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Viscoélasticité </a:t>
            </a:r>
          </a:p>
        </p:txBody>
      </p:sp>
      <p:sp>
        <p:nvSpPr>
          <p:cNvPr id="448524" name="Line 12">
            <a:extLst>
              <a:ext uri="{FF2B5EF4-FFF2-40B4-BE49-F238E27FC236}">
                <a16:creationId xmlns:a16="http://schemas.microsoft.com/office/drawing/2014/main" id="{019DFF49-513C-40F9-91AE-2283484EE9F4}"/>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7" name="Rectangle 10">
            <a:extLst>
              <a:ext uri="{FF2B5EF4-FFF2-40B4-BE49-F238E27FC236}">
                <a16:creationId xmlns:a16="http://schemas.microsoft.com/office/drawing/2014/main" id="{D33A1E93-00C0-4D78-8D65-C8CAE961D753}"/>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pic>
        <p:nvPicPr>
          <p:cNvPr id="2" name="Picture 1">
            <a:extLst>
              <a:ext uri="{FF2B5EF4-FFF2-40B4-BE49-F238E27FC236}">
                <a16:creationId xmlns:a16="http://schemas.microsoft.com/office/drawing/2014/main" id="{46B90595-70A8-4892-B791-8CFA3AAC57DB}"/>
              </a:ext>
            </a:extLst>
          </p:cNvPr>
          <p:cNvPicPr>
            <a:picLocks noChangeAspect="1"/>
          </p:cNvPicPr>
          <p:nvPr/>
        </p:nvPicPr>
        <p:blipFill>
          <a:blip r:embed="rId2"/>
          <a:stretch>
            <a:fillRect/>
          </a:stretch>
        </p:blipFill>
        <p:spPr>
          <a:xfrm>
            <a:off x="1568809" y="1761673"/>
            <a:ext cx="6006379" cy="882989"/>
          </a:xfrm>
          <a:prstGeom prst="rect">
            <a:avLst/>
          </a:prstGeom>
        </p:spPr>
      </p:pic>
      <p:pic>
        <p:nvPicPr>
          <p:cNvPr id="3" name="Picture 2">
            <a:extLst>
              <a:ext uri="{FF2B5EF4-FFF2-40B4-BE49-F238E27FC236}">
                <a16:creationId xmlns:a16="http://schemas.microsoft.com/office/drawing/2014/main" id="{0F61B834-C1E2-4EAD-AF9C-33C5251D207C}"/>
              </a:ext>
            </a:extLst>
          </p:cNvPr>
          <p:cNvPicPr>
            <a:picLocks noChangeAspect="1"/>
          </p:cNvPicPr>
          <p:nvPr/>
        </p:nvPicPr>
        <p:blipFill>
          <a:blip r:embed="rId3"/>
          <a:stretch>
            <a:fillRect/>
          </a:stretch>
        </p:blipFill>
        <p:spPr>
          <a:xfrm>
            <a:off x="539552" y="3075242"/>
            <a:ext cx="2664296" cy="1501310"/>
          </a:xfrm>
          <a:prstGeom prst="rect">
            <a:avLst/>
          </a:prstGeom>
        </p:spPr>
      </p:pic>
      <p:sp>
        <p:nvSpPr>
          <p:cNvPr id="4" name="Arrow: Right 3">
            <a:extLst>
              <a:ext uri="{FF2B5EF4-FFF2-40B4-BE49-F238E27FC236}">
                <a16:creationId xmlns:a16="http://schemas.microsoft.com/office/drawing/2014/main" id="{A4BE5A48-D949-4E87-BB5A-C58E3ECB657B}"/>
              </a:ext>
            </a:extLst>
          </p:cNvPr>
          <p:cNvSpPr/>
          <p:nvPr/>
        </p:nvSpPr>
        <p:spPr bwMode="auto">
          <a:xfrm>
            <a:off x="3548151" y="3642669"/>
            <a:ext cx="1368152" cy="333375"/>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ahoma" panose="020B0604030504040204" pitchFamily="34" charset="0"/>
            </a:endParaRPr>
          </a:p>
        </p:txBody>
      </p:sp>
      <p:pic>
        <p:nvPicPr>
          <p:cNvPr id="5" name="Picture 4">
            <a:extLst>
              <a:ext uri="{FF2B5EF4-FFF2-40B4-BE49-F238E27FC236}">
                <a16:creationId xmlns:a16="http://schemas.microsoft.com/office/drawing/2014/main" id="{CE5A87DA-8615-4886-9C69-40999B6A58BA}"/>
              </a:ext>
            </a:extLst>
          </p:cNvPr>
          <p:cNvPicPr>
            <a:picLocks noChangeAspect="1"/>
          </p:cNvPicPr>
          <p:nvPr/>
        </p:nvPicPr>
        <p:blipFill>
          <a:blip r:embed="rId4"/>
          <a:stretch>
            <a:fillRect/>
          </a:stretch>
        </p:blipFill>
        <p:spPr>
          <a:xfrm>
            <a:off x="5364036" y="3097855"/>
            <a:ext cx="2556002" cy="1478679"/>
          </a:xfrm>
          <a:prstGeom prst="rect">
            <a:avLst/>
          </a:prstGeom>
        </p:spPr>
      </p:pic>
      <p:pic>
        <p:nvPicPr>
          <p:cNvPr id="6" name="Picture 5">
            <a:extLst>
              <a:ext uri="{FF2B5EF4-FFF2-40B4-BE49-F238E27FC236}">
                <a16:creationId xmlns:a16="http://schemas.microsoft.com/office/drawing/2014/main" id="{2D3AEA09-9003-4235-9228-7038A6B56C98}"/>
              </a:ext>
            </a:extLst>
          </p:cNvPr>
          <p:cNvPicPr>
            <a:picLocks noChangeAspect="1"/>
          </p:cNvPicPr>
          <p:nvPr/>
        </p:nvPicPr>
        <p:blipFill>
          <a:blip r:embed="rId5"/>
          <a:stretch>
            <a:fillRect/>
          </a:stretch>
        </p:blipFill>
        <p:spPr>
          <a:xfrm>
            <a:off x="539552" y="4874305"/>
            <a:ext cx="2583134" cy="1432832"/>
          </a:xfrm>
          <a:prstGeom prst="rect">
            <a:avLst/>
          </a:prstGeom>
        </p:spPr>
      </p:pic>
      <p:sp>
        <p:nvSpPr>
          <p:cNvPr id="21" name="Arrow: Right 20">
            <a:extLst>
              <a:ext uri="{FF2B5EF4-FFF2-40B4-BE49-F238E27FC236}">
                <a16:creationId xmlns:a16="http://schemas.microsoft.com/office/drawing/2014/main" id="{E8990155-EEB0-4CAC-9E4B-679E892955D7}"/>
              </a:ext>
            </a:extLst>
          </p:cNvPr>
          <p:cNvSpPr/>
          <p:nvPr/>
        </p:nvSpPr>
        <p:spPr bwMode="auto">
          <a:xfrm>
            <a:off x="3548151" y="5456220"/>
            <a:ext cx="1368152" cy="333375"/>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ahoma" panose="020B0604030504040204" pitchFamily="34" charset="0"/>
            </a:endParaRPr>
          </a:p>
        </p:txBody>
      </p:sp>
      <p:pic>
        <p:nvPicPr>
          <p:cNvPr id="7" name="Picture 6">
            <a:extLst>
              <a:ext uri="{FF2B5EF4-FFF2-40B4-BE49-F238E27FC236}">
                <a16:creationId xmlns:a16="http://schemas.microsoft.com/office/drawing/2014/main" id="{030CCA74-CCA1-4636-91AD-D60896D53326}"/>
              </a:ext>
            </a:extLst>
          </p:cNvPr>
          <p:cNvPicPr>
            <a:picLocks noChangeAspect="1"/>
          </p:cNvPicPr>
          <p:nvPr/>
        </p:nvPicPr>
        <p:blipFill>
          <a:blip r:embed="rId6"/>
          <a:stretch>
            <a:fillRect/>
          </a:stretch>
        </p:blipFill>
        <p:spPr>
          <a:xfrm>
            <a:off x="5364036" y="4751502"/>
            <a:ext cx="2556002" cy="153129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48520"/>
                                        </p:tgtEl>
                                        <p:attrNameLst>
                                          <p:attrName>style.visibility</p:attrName>
                                        </p:attrNameLst>
                                      </p:cBhvr>
                                      <p:to>
                                        <p:strVal val="visible"/>
                                      </p:to>
                                    </p:set>
                                    <p:animEffect transition="in" filter="checkerboard(across)">
                                      <p:cBhvr>
                                        <p:cTn id="7" dur="500"/>
                                        <p:tgtEl>
                                          <p:spTgt spid="4485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20" grpId="0" animBg="1"/>
      <p:bldP spid="4"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62" name="Text Box 2">
            <a:extLst>
              <a:ext uri="{FF2B5EF4-FFF2-40B4-BE49-F238E27FC236}">
                <a16:creationId xmlns:a16="http://schemas.microsoft.com/office/drawing/2014/main" id="{505836A3-432C-4D02-B6FA-ADAC899C2909}"/>
              </a:ext>
            </a:extLst>
          </p:cNvPr>
          <p:cNvSpPr txBox="1">
            <a:spLocks noChangeArrowheads="1"/>
          </p:cNvSpPr>
          <p:nvPr/>
        </p:nvSpPr>
        <p:spPr bwMode="auto">
          <a:xfrm>
            <a:off x="2054225" y="1595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450563" name="Rectangle 3">
            <a:extLst>
              <a:ext uri="{FF2B5EF4-FFF2-40B4-BE49-F238E27FC236}">
                <a16:creationId xmlns:a16="http://schemas.microsoft.com/office/drawing/2014/main" id="{3B2D02EA-2417-4C50-9D43-1510FDD9E0E0}"/>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50564" name="Rectangle 4">
            <a:extLst>
              <a:ext uri="{FF2B5EF4-FFF2-40B4-BE49-F238E27FC236}">
                <a16:creationId xmlns:a16="http://schemas.microsoft.com/office/drawing/2014/main" id="{3F17AA66-7B1E-45BD-9DEE-FA2CED678E04}"/>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50565" name="Rectangle 5">
            <a:extLst>
              <a:ext uri="{FF2B5EF4-FFF2-40B4-BE49-F238E27FC236}">
                <a16:creationId xmlns:a16="http://schemas.microsoft.com/office/drawing/2014/main" id="{06766F57-9E55-4881-A454-C0F94373BDEF}"/>
              </a:ext>
            </a:extLst>
          </p:cNvPr>
          <p:cNvSpPr>
            <a:spLocks noChangeArrowheads="1"/>
          </p:cNvSpPr>
          <p:nvPr/>
        </p:nvSpPr>
        <p:spPr bwMode="auto">
          <a:xfrm>
            <a:off x="395288" y="795528"/>
            <a:ext cx="8499475" cy="156966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Font typeface="Wingdings" panose="05000000000000000000" pitchFamily="2" charset="2"/>
              <a:buChar char="v"/>
            </a:pPr>
            <a:r>
              <a:rPr lang="fr-FR" altLang="fr-FR" sz="2000" dirty="0">
                <a:solidFill>
                  <a:srgbClr val="0000FF"/>
                </a:solidFill>
              </a:rPr>
              <a:t> </a:t>
            </a:r>
            <a:r>
              <a:rPr lang="fr-FR" dirty="0">
                <a:solidFill>
                  <a:srgbClr val="0000FF"/>
                </a:solidFill>
              </a:rPr>
              <a:t>Deux tests standards pour observer le comportement viscoélastique linéaire :</a:t>
            </a:r>
          </a:p>
          <a:p>
            <a:pPr algn="just"/>
            <a:r>
              <a:rPr lang="fr-FR" dirty="0">
                <a:solidFill>
                  <a:srgbClr val="0000FF"/>
                </a:solidFill>
              </a:rPr>
              <a:t>• Test de relaxation des contraintes</a:t>
            </a:r>
          </a:p>
          <a:p>
            <a:pPr algn="just"/>
            <a:r>
              <a:rPr lang="fr-FR" dirty="0">
                <a:solidFill>
                  <a:srgbClr val="0000FF"/>
                </a:solidFill>
              </a:rPr>
              <a:t>• Test de fluage</a:t>
            </a:r>
            <a:endParaRPr lang="fr-FR" altLang="fr-FR" dirty="0">
              <a:solidFill>
                <a:srgbClr val="0000FF"/>
              </a:solidFill>
            </a:endParaRPr>
          </a:p>
        </p:txBody>
      </p:sp>
      <p:sp>
        <p:nvSpPr>
          <p:cNvPr id="450566" name="Rectangle 6">
            <a:extLst>
              <a:ext uri="{FF2B5EF4-FFF2-40B4-BE49-F238E27FC236}">
                <a16:creationId xmlns:a16="http://schemas.microsoft.com/office/drawing/2014/main" id="{754ED18C-B11F-4624-8651-8F51CF8046C8}"/>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Relaxation et fluage</a:t>
            </a:r>
          </a:p>
        </p:txBody>
      </p:sp>
      <p:sp>
        <p:nvSpPr>
          <p:cNvPr id="450568" name="Line 8">
            <a:extLst>
              <a:ext uri="{FF2B5EF4-FFF2-40B4-BE49-F238E27FC236}">
                <a16:creationId xmlns:a16="http://schemas.microsoft.com/office/drawing/2014/main" id="{59B3025B-3854-4AF4-8031-679F0587B73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8" name="Rectangle 10">
            <a:extLst>
              <a:ext uri="{FF2B5EF4-FFF2-40B4-BE49-F238E27FC236}">
                <a16:creationId xmlns:a16="http://schemas.microsoft.com/office/drawing/2014/main" id="{DEBA5A55-2399-4241-90AD-C7547047A240}"/>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7" name="Rectangle 5">
            <a:extLst>
              <a:ext uri="{FF2B5EF4-FFF2-40B4-BE49-F238E27FC236}">
                <a16:creationId xmlns:a16="http://schemas.microsoft.com/office/drawing/2014/main" id="{B83B9F8D-30E9-4E72-BCC3-782A9AD8E2A8}"/>
              </a:ext>
            </a:extLst>
          </p:cNvPr>
          <p:cNvSpPr>
            <a:spLocks noChangeArrowheads="1"/>
          </p:cNvSpPr>
          <p:nvPr/>
        </p:nvSpPr>
        <p:spPr bwMode="auto">
          <a:xfrm>
            <a:off x="395285" y="2795308"/>
            <a:ext cx="8499475" cy="1200329"/>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Font typeface="Wingdings" panose="05000000000000000000" pitchFamily="2" charset="2"/>
              <a:buChar char="v"/>
            </a:pPr>
            <a:r>
              <a:rPr lang="fr-FR" altLang="fr-FR" sz="2000" dirty="0">
                <a:solidFill>
                  <a:srgbClr val="0000FF"/>
                </a:solidFill>
              </a:rPr>
              <a:t> </a:t>
            </a:r>
            <a:r>
              <a:rPr lang="fr-FR" dirty="0">
                <a:solidFill>
                  <a:srgbClr val="0000FF"/>
                </a:solidFill>
              </a:rPr>
              <a:t>Lorsque l’on applique une déformation et que l’on mesure</a:t>
            </a:r>
          </a:p>
          <a:p>
            <a:pPr algn="just"/>
            <a:r>
              <a:rPr lang="fr-FR" dirty="0">
                <a:solidFill>
                  <a:srgbClr val="0000FF"/>
                </a:solidFill>
              </a:rPr>
              <a:t>l’évolution de la contrainte en fonction du temps, on parle de </a:t>
            </a:r>
            <a:r>
              <a:rPr lang="fr-FR" dirty="0">
                <a:solidFill>
                  <a:srgbClr val="FF0000"/>
                </a:solidFill>
              </a:rPr>
              <a:t>relaxation</a:t>
            </a:r>
            <a:r>
              <a:rPr lang="fr-FR" dirty="0">
                <a:solidFill>
                  <a:srgbClr val="0000FF"/>
                </a:solidFill>
              </a:rPr>
              <a:t>.</a:t>
            </a:r>
            <a:endParaRPr lang="fr-FR" altLang="fr-FR" dirty="0">
              <a:solidFill>
                <a:srgbClr val="0000FF"/>
              </a:solidFill>
            </a:endParaRPr>
          </a:p>
        </p:txBody>
      </p:sp>
      <p:sp>
        <p:nvSpPr>
          <p:cNvPr id="19" name="Rectangle 5">
            <a:extLst>
              <a:ext uri="{FF2B5EF4-FFF2-40B4-BE49-F238E27FC236}">
                <a16:creationId xmlns:a16="http://schemas.microsoft.com/office/drawing/2014/main" id="{FD125A93-0665-4EFE-8A92-37B762558512}"/>
              </a:ext>
            </a:extLst>
          </p:cNvPr>
          <p:cNvSpPr>
            <a:spLocks noChangeArrowheads="1"/>
          </p:cNvSpPr>
          <p:nvPr/>
        </p:nvSpPr>
        <p:spPr bwMode="auto">
          <a:xfrm>
            <a:off x="395285" y="4507827"/>
            <a:ext cx="8499475" cy="83099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Font typeface="Wingdings" panose="05000000000000000000" pitchFamily="2" charset="2"/>
              <a:buChar char="v"/>
            </a:pPr>
            <a:r>
              <a:rPr lang="fr-FR" altLang="fr-FR" sz="2000" dirty="0">
                <a:solidFill>
                  <a:srgbClr val="0000FF"/>
                </a:solidFill>
              </a:rPr>
              <a:t> </a:t>
            </a:r>
            <a:r>
              <a:rPr lang="fr-FR" dirty="0">
                <a:solidFill>
                  <a:srgbClr val="0000FF"/>
                </a:solidFill>
              </a:rPr>
              <a:t>Lorsque l’on applique une contrainte et que l’on mesure l’évolution de la déformation, on parle de </a:t>
            </a:r>
            <a:r>
              <a:rPr lang="fr-FR" dirty="0">
                <a:solidFill>
                  <a:srgbClr val="FF0000"/>
                </a:solidFill>
              </a:rPr>
              <a:t>fluage</a:t>
            </a:r>
            <a:r>
              <a:rPr lang="fr-FR" dirty="0">
                <a:solidFill>
                  <a:srgbClr val="0000FF"/>
                </a:solidFill>
              </a:rPr>
              <a:t>.</a:t>
            </a:r>
            <a:endParaRPr lang="fr-FR" altLang="fr-FR"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565">
                                            <p:bg/>
                                          </p:spTgt>
                                        </p:tgtEl>
                                        <p:attrNameLst>
                                          <p:attrName>style.visibility</p:attrName>
                                        </p:attrNameLst>
                                      </p:cBhvr>
                                      <p:to>
                                        <p:strVal val="visible"/>
                                      </p:to>
                                    </p:set>
                                    <p:animEffect transition="in" filter="checkerboard(across)">
                                      <p:cBhvr>
                                        <p:cTn id="7" dur="500"/>
                                        <p:tgtEl>
                                          <p:spTgt spid="450565">
                                            <p:bg/>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450565">
                                            <p:txEl>
                                              <p:pRg st="0" end="0"/>
                                            </p:txEl>
                                          </p:spTgt>
                                        </p:tgtEl>
                                        <p:attrNameLst>
                                          <p:attrName>style.visibility</p:attrName>
                                        </p:attrNameLst>
                                      </p:cBhvr>
                                      <p:to>
                                        <p:strVal val="visible"/>
                                      </p:to>
                                    </p:set>
                                    <p:animEffect transition="in" filter="checkerboard(across)">
                                      <p:cBhvr>
                                        <p:cTn id="11" dur="500"/>
                                        <p:tgtEl>
                                          <p:spTgt spid="45056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7">
                                            <p:bg/>
                                          </p:spTgt>
                                        </p:tgtEl>
                                        <p:attrNameLst>
                                          <p:attrName>style.visibility</p:attrName>
                                        </p:attrNameLst>
                                      </p:cBhvr>
                                      <p:to>
                                        <p:strVal val="visible"/>
                                      </p:to>
                                    </p:set>
                                    <p:animEffect transition="in" filter="checkerboard(across)">
                                      <p:cBhvr>
                                        <p:cTn id="16" dur="500"/>
                                        <p:tgtEl>
                                          <p:spTgt spid="17">
                                            <p:bg/>
                                          </p:spTgt>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checkerboard(across)">
                                      <p:cBhvr>
                                        <p:cTn id="20" dur="500"/>
                                        <p:tgtEl>
                                          <p:spTgt spid="17">
                                            <p:txEl>
                                              <p:pRg st="0" end="0"/>
                                            </p:txEl>
                                          </p:spTgt>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checkerboard(across)">
                                      <p:cBhvr>
                                        <p:cTn id="24" dur="500"/>
                                        <p:tgtEl>
                                          <p:spTgt spid="1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9">
                                            <p:bg/>
                                          </p:spTgt>
                                        </p:tgtEl>
                                        <p:attrNameLst>
                                          <p:attrName>style.visibility</p:attrName>
                                        </p:attrNameLst>
                                      </p:cBhvr>
                                      <p:to>
                                        <p:strVal val="visible"/>
                                      </p:to>
                                    </p:set>
                                    <p:animEffect transition="in" filter="checkerboard(across)">
                                      <p:cBhvr>
                                        <p:cTn id="29" dur="500"/>
                                        <p:tgtEl>
                                          <p:spTgt spid="19">
                                            <p:bg/>
                                          </p:spTgt>
                                        </p:tgtEl>
                                      </p:cBhvr>
                                    </p:animEffect>
                                  </p:childTnLst>
                                </p:cTn>
                              </p:par>
                            </p:childTnLst>
                          </p:cTn>
                        </p:par>
                        <p:par>
                          <p:cTn id="30" fill="hold">
                            <p:stCondLst>
                              <p:cond delay="500"/>
                            </p:stCondLst>
                            <p:childTnLst>
                              <p:par>
                                <p:cTn id="31" presetID="5" presetClass="entr" presetSubtype="10" fill="hold" nodeType="after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checkerboard(across)">
                                      <p:cBhvr>
                                        <p:cTn id="3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5" grpId="0" build="allAtOnce" animBg="1"/>
      <p:bldP spid="17" grpId="0" build="allAtOnce" animBg="1"/>
      <p:bldP spid="19"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2610" name="Text Box 2">
            <a:extLst>
              <a:ext uri="{FF2B5EF4-FFF2-40B4-BE49-F238E27FC236}">
                <a16:creationId xmlns:a16="http://schemas.microsoft.com/office/drawing/2014/main" id="{FD00C0BB-9AEC-46B0-BEEC-14BC807EF0BC}"/>
              </a:ext>
            </a:extLst>
          </p:cNvPr>
          <p:cNvSpPr txBox="1">
            <a:spLocks noChangeArrowheads="1"/>
          </p:cNvSpPr>
          <p:nvPr/>
        </p:nvSpPr>
        <p:spPr bwMode="auto">
          <a:xfrm>
            <a:off x="2054225" y="15954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452611" name="Rectangle 3">
            <a:extLst>
              <a:ext uri="{FF2B5EF4-FFF2-40B4-BE49-F238E27FC236}">
                <a16:creationId xmlns:a16="http://schemas.microsoft.com/office/drawing/2014/main" id="{D4DBD468-642A-435E-AA22-EBC0CBCCD0FC}"/>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52612" name="Rectangle 4">
            <a:extLst>
              <a:ext uri="{FF2B5EF4-FFF2-40B4-BE49-F238E27FC236}">
                <a16:creationId xmlns:a16="http://schemas.microsoft.com/office/drawing/2014/main" id="{1FC480F8-4E69-4604-85AC-2837DFA8262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452613" name="Rectangle 5">
            <a:extLst>
              <a:ext uri="{FF2B5EF4-FFF2-40B4-BE49-F238E27FC236}">
                <a16:creationId xmlns:a16="http://schemas.microsoft.com/office/drawing/2014/main" id="{D06EFBF3-64E1-4BF1-8B75-695F8188E6DA}"/>
              </a:ext>
            </a:extLst>
          </p:cNvPr>
          <p:cNvSpPr>
            <a:spLocks noChangeArrowheads="1"/>
          </p:cNvSpPr>
          <p:nvPr/>
        </p:nvSpPr>
        <p:spPr bwMode="auto">
          <a:xfrm>
            <a:off x="298888" y="669542"/>
            <a:ext cx="8642226" cy="1200329"/>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Il est important de remarquer ici que les notions de chargement et de temps interviennent dans la définition d’un comportement viscoélastique</a:t>
            </a:r>
            <a:r>
              <a:rPr lang="fr-FR" dirty="0"/>
              <a:t>.</a:t>
            </a:r>
            <a:endParaRPr lang="fr-FR" altLang="fr-FR" sz="2000" dirty="0">
              <a:solidFill>
                <a:srgbClr val="0000FF"/>
              </a:solidFill>
            </a:endParaRPr>
          </a:p>
        </p:txBody>
      </p:sp>
      <p:sp>
        <p:nvSpPr>
          <p:cNvPr id="452614" name="Rectangle 6">
            <a:extLst>
              <a:ext uri="{FF2B5EF4-FFF2-40B4-BE49-F238E27FC236}">
                <a16:creationId xmlns:a16="http://schemas.microsoft.com/office/drawing/2014/main" id="{059C1441-EB95-41E5-B90A-76FB598C1165}"/>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Relaxation et fluage</a:t>
            </a:r>
          </a:p>
        </p:txBody>
      </p:sp>
      <p:sp>
        <p:nvSpPr>
          <p:cNvPr id="452616" name="Line 8">
            <a:extLst>
              <a:ext uri="{FF2B5EF4-FFF2-40B4-BE49-F238E27FC236}">
                <a16:creationId xmlns:a16="http://schemas.microsoft.com/office/drawing/2014/main" id="{81F91B0D-516E-49E8-8202-727D4D9A6163}"/>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8" name="Rectangle 10">
            <a:extLst>
              <a:ext uri="{FF2B5EF4-FFF2-40B4-BE49-F238E27FC236}">
                <a16:creationId xmlns:a16="http://schemas.microsoft.com/office/drawing/2014/main" id="{E77198C4-0BA4-484C-9EAF-3CFA855C9D31}"/>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a:t>
            </a:r>
            <a:r>
              <a:rPr lang="fr-FR" altLang="fr-FR" sz="1800" dirty="0" err="1">
                <a:cs typeface="Arial" panose="020B0604020202020204" pitchFamily="34" charset="0"/>
              </a:rPr>
              <a:t>Y.Kellouche</a:t>
            </a:r>
            <a:endParaRPr lang="fr-FR" altLang="fr-FR" sz="1800" dirty="0">
              <a:cs typeface="Arial" panose="020B0604020202020204" pitchFamily="34" charset="0"/>
            </a:endParaRPr>
          </a:p>
        </p:txBody>
      </p:sp>
      <p:sp>
        <p:nvSpPr>
          <p:cNvPr id="17" name="Rectangle 5">
            <a:extLst>
              <a:ext uri="{FF2B5EF4-FFF2-40B4-BE49-F238E27FC236}">
                <a16:creationId xmlns:a16="http://schemas.microsoft.com/office/drawing/2014/main" id="{ECB1C696-94BC-487B-BBE0-A7B1009EC262}"/>
              </a:ext>
            </a:extLst>
          </p:cNvPr>
          <p:cNvSpPr>
            <a:spLocks noChangeArrowheads="1"/>
          </p:cNvSpPr>
          <p:nvPr/>
        </p:nvSpPr>
        <p:spPr bwMode="auto">
          <a:xfrm>
            <a:off x="305319" y="1954036"/>
            <a:ext cx="8642226" cy="156966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On s’intéressera donc aux histoires de chargement et de réponses, au lieu que de s’intéresser à une valeur ponctuelle, fixée dans le temps, de la réponse et du chargement. </a:t>
            </a:r>
            <a:endParaRPr lang="fr-FR" altLang="fr-FR" sz="2000" dirty="0">
              <a:solidFill>
                <a:srgbClr val="0000FF"/>
              </a:solidFill>
            </a:endParaRPr>
          </a:p>
        </p:txBody>
      </p:sp>
      <p:sp>
        <p:nvSpPr>
          <p:cNvPr id="10" name="Rectangle 5">
            <a:extLst>
              <a:ext uri="{FF2B5EF4-FFF2-40B4-BE49-F238E27FC236}">
                <a16:creationId xmlns:a16="http://schemas.microsoft.com/office/drawing/2014/main" id="{4EDF7B6C-21B3-439F-B8CD-C0D941A40AE6}"/>
              </a:ext>
            </a:extLst>
          </p:cNvPr>
          <p:cNvSpPr>
            <a:spLocks noChangeArrowheads="1"/>
          </p:cNvSpPr>
          <p:nvPr/>
        </p:nvSpPr>
        <p:spPr bwMode="auto">
          <a:xfrm>
            <a:off x="322262" y="3607861"/>
            <a:ext cx="8642226" cy="83099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L’expérience de retard ou de fluage est toujours réalisable, quel que soit le matériau. </a:t>
            </a:r>
          </a:p>
        </p:txBody>
      </p:sp>
      <p:sp>
        <p:nvSpPr>
          <p:cNvPr id="11" name="Rectangle 5">
            <a:extLst>
              <a:ext uri="{FF2B5EF4-FFF2-40B4-BE49-F238E27FC236}">
                <a16:creationId xmlns:a16="http://schemas.microsoft.com/office/drawing/2014/main" id="{4A09A098-CA0F-43C6-BA16-6DFD9EDBAB35}"/>
              </a:ext>
            </a:extLst>
          </p:cNvPr>
          <p:cNvSpPr>
            <a:spLocks noChangeArrowheads="1"/>
          </p:cNvSpPr>
          <p:nvPr/>
        </p:nvSpPr>
        <p:spPr bwMode="auto">
          <a:xfrm>
            <a:off x="322262" y="4524330"/>
            <a:ext cx="8642226" cy="193899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v"/>
            </a:pPr>
            <a:r>
              <a:rPr lang="fr-FR" dirty="0">
                <a:solidFill>
                  <a:srgbClr val="0000FF"/>
                </a:solidFill>
              </a:rPr>
              <a:t>En revanche, l’expérience de relaxation n’est réalisable que s’il est possible d’appliquer au matériau un échelon de déformation instantanée, c’est-à-dire si la réponse instantanée du matériau dans l’expérience de retard est non nulle.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2613">
                                            <p:bg/>
                                          </p:spTgt>
                                        </p:tgtEl>
                                        <p:attrNameLst>
                                          <p:attrName>style.visibility</p:attrName>
                                        </p:attrNameLst>
                                      </p:cBhvr>
                                      <p:to>
                                        <p:strVal val="visible"/>
                                      </p:to>
                                    </p:set>
                                    <p:animEffect transition="in" filter="checkerboard(across)">
                                      <p:cBhvr>
                                        <p:cTn id="7" dur="500"/>
                                        <p:tgtEl>
                                          <p:spTgt spid="45261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bg/>
                                          </p:spTgt>
                                        </p:tgtEl>
                                        <p:attrNameLst>
                                          <p:attrName>style.visibility</p:attrName>
                                        </p:attrNameLst>
                                      </p:cBhvr>
                                      <p:to>
                                        <p:strVal val="visible"/>
                                      </p:to>
                                    </p:set>
                                    <p:animEffect transition="in" filter="checkerboard(across)">
                                      <p:cBhvr>
                                        <p:cTn id="12" dur="500"/>
                                        <p:tgtEl>
                                          <p:spTgt spid="17">
                                            <p:bg/>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bg/>
                                          </p:spTgt>
                                        </p:tgtEl>
                                        <p:attrNameLst>
                                          <p:attrName>style.visibility</p:attrName>
                                        </p:attrNameLst>
                                      </p:cBhvr>
                                      <p:to>
                                        <p:strVal val="visible"/>
                                      </p:to>
                                    </p:set>
                                    <p:animEffect transition="in" filter="checkerboard(across)">
                                      <p:cBhvr>
                                        <p:cTn id="17" dur="500"/>
                                        <p:tgtEl>
                                          <p:spTgt spid="10">
                                            <p:bg/>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checkerboard(across)">
                                      <p:cBhvr>
                                        <p:cTn id="22" dur="500"/>
                                        <p:tgtEl>
                                          <p:spTgt spid="1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3" grpId="0" build="allAtOnce" animBg="1"/>
      <p:bldP spid="17" grpId="0" build="allAtOnce" animBg="1"/>
      <p:bldP spid="10" grpId="0" build="allAtOnce" animBg="1"/>
      <p:bldP spid="11" grpId="0" build="allAtOnce" animBg="1"/>
    </p:bldLst>
  </p:timing>
</p:sld>
</file>

<file path=ppt/theme/theme1.xml><?xml version="1.0" encoding="utf-8"?>
<a:theme xmlns:a="http://schemas.openxmlformats.org/drawingml/2006/main" name="Fusion">
  <a:themeElements>
    <a:clrScheme name="Fusio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Fus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Fusio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Fusio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Fusio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Fusio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Fusio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Fusio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Fusio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usion">
  <a:themeElements>
    <a:clrScheme name="1_Fusio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Fusio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1_Fusio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Fusio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Fusio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Fusio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Fusio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Fusio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Fusio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Designs\Fusion.pot</Template>
  <TotalTime>8569</TotalTime>
  <Words>1833</Words>
  <Application>Microsoft Office PowerPoint</Application>
  <PresentationFormat>On-screen Show (4:3)</PresentationFormat>
  <Paragraphs>156</Paragraphs>
  <Slides>37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Calibri</vt:lpstr>
      <vt:lpstr>Gill Sans MT</vt:lpstr>
      <vt:lpstr>Symbol</vt:lpstr>
      <vt:lpstr>Tahoma</vt:lpstr>
      <vt:lpstr>Times New Roman</vt:lpstr>
      <vt:lpstr>Wingdings</vt:lpstr>
      <vt:lpstr>Fusion</vt:lpstr>
      <vt:lpstr>1_Fusion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PG2001/2003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des Réseaux de Neurones pour la Prévision des Propriétés des Bétons avec Ajouts</dc:title>
  <dc:creator>Boukhatem</dc:creator>
  <cp:lastModifiedBy>Dell</cp:lastModifiedBy>
  <cp:revision>623</cp:revision>
  <cp:lastPrinted>1601-01-01T00:00:00Z</cp:lastPrinted>
  <dcterms:created xsi:type="dcterms:W3CDTF">2003-05-13T18:10:04Z</dcterms:created>
  <dcterms:modified xsi:type="dcterms:W3CDTF">2021-01-06T19:49:00Z</dcterms:modified>
</cp:coreProperties>
</file>