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4"/>
  </p:notesMasterIdLst>
  <p:sldIdLst>
    <p:sldId id="278" r:id="rId2"/>
    <p:sldId id="279" r:id="rId3"/>
    <p:sldId id="280" r:id="rId4"/>
    <p:sldId id="281" r:id="rId5"/>
    <p:sldId id="282" r:id="rId6"/>
    <p:sldId id="256" r:id="rId7"/>
    <p:sldId id="257" r:id="rId8"/>
    <p:sldId id="258" r:id="rId9"/>
    <p:sldId id="259" r:id="rId10"/>
    <p:sldId id="260" r:id="rId11"/>
    <p:sldId id="261" r:id="rId12"/>
    <p:sldId id="262" r:id="rId13"/>
    <p:sldId id="263" r:id="rId14"/>
    <p:sldId id="264" r:id="rId15"/>
    <p:sldId id="265" r:id="rId16"/>
    <p:sldId id="266" r:id="rId17"/>
    <p:sldId id="284" r:id="rId18"/>
    <p:sldId id="287" r:id="rId19"/>
    <p:sldId id="286" r:id="rId20"/>
    <p:sldId id="267" r:id="rId21"/>
    <p:sldId id="268" r:id="rId22"/>
    <p:sldId id="273" r:id="rId23"/>
    <p:sldId id="269" r:id="rId24"/>
    <p:sldId id="274" r:id="rId25"/>
    <p:sldId id="270" r:id="rId26"/>
    <p:sldId id="271" r:id="rId27"/>
    <p:sldId id="288" r:id="rId28"/>
    <p:sldId id="275" r:id="rId29"/>
    <p:sldId id="272" r:id="rId30"/>
    <p:sldId id="277" r:id="rId31"/>
    <p:sldId id="276" r:id="rId32"/>
    <p:sldId id="283" r:id="rId3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825" autoAdjust="0"/>
    <p:restoredTop sz="94624" autoAdjust="0"/>
  </p:normalViewPr>
  <p:slideViewPr>
    <p:cSldViewPr>
      <p:cViewPr>
        <p:scale>
          <a:sx n="70" d="100"/>
          <a:sy n="70" d="100"/>
        </p:scale>
        <p:origin x="-1416"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40A02C2-909D-461E-9E71-1143AD2FA7A4}" type="datetimeFigureOut">
              <a:rPr lang="fr-FR" smtClean="0"/>
              <a:pPr/>
              <a:t>08/05/2019</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FC36FC0-BE34-4CDA-B8F5-ED19D985CB80}"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FFC36FC0-BE34-4CDA-B8F5-ED19D985CB80}" type="slidenum">
              <a:rPr lang="fr-FR" smtClean="0"/>
              <a:pPr/>
              <a:t>26</a:t>
            </a:fld>
            <a:endParaRPr lang="fr-F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9" name="Sous-titr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28" name="Titr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fr-FR" smtClean="0"/>
              <a:t>Cliquez pour modifier le style du titre</a:t>
            </a:r>
            <a:endParaRPr kumimoji="0" lang="en-US"/>
          </a:p>
        </p:txBody>
      </p:sp>
      <p:cxnSp>
        <p:nvCxnSpPr>
          <p:cNvPr id="8" name="Connecteur droit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Connecteur droit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Ellipse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Espace réservé de la date 14"/>
          <p:cNvSpPr>
            <a:spLocks noGrp="1"/>
          </p:cNvSpPr>
          <p:nvPr>
            <p:ph type="dt" sz="half" idx="10"/>
          </p:nvPr>
        </p:nvSpPr>
        <p:spPr/>
        <p:txBody>
          <a:bodyPr/>
          <a:lstStyle/>
          <a:p>
            <a:fld id="{AA309A6D-C09C-4548-B29A-6CF363A7E532}" type="datetimeFigureOut">
              <a:rPr lang="fr-FR" smtClean="0"/>
              <a:pPr/>
              <a:t>08/05/2019</a:t>
            </a:fld>
            <a:endParaRPr lang="fr-BE"/>
          </a:p>
        </p:txBody>
      </p:sp>
      <p:sp>
        <p:nvSpPr>
          <p:cNvPr id="16" name="Espace réservé du numéro de diapositive 15"/>
          <p:cNvSpPr>
            <a:spLocks noGrp="1"/>
          </p:cNvSpPr>
          <p:nvPr>
            <p:ph type="sldNum" sz="quarter" idx="11"/>
          </p:nvPr>
        </p:nvSpPr>
        <p:spPr/>
        <p:txBody>
          <a:bodyPr/>
          <a:lstStyle/>
          <a:p>
            <a:fld id="{CF4668DC-857F-487D-BFFA-8C0CA5037977}" type="slidenum">
              <a:rPr lang="fr-BE" smtClean="0"/>
              <a:pPr/>
              <a:t>‹N°›</a:t>
            </a:fld>
            <a:endParaRPr lang="fr-BE"/>
          </a:p>
        </p:txBody>
      </p:sp>
      <p:sp>
        <p:nvSpPr>
          <p:cNvPr id="17" name="Espace réservé du pied de page 16"/>
          <p:cNvSpPr>
            <a:spLocks noGrp="1"/>
          </p:cNvSpPr>
          <p:nvPr>
            <p:ph type="ftr" sz="quarter" idx="12"/>
          </p:nvPr>
        </p:nvSpPr>
        <p:spPr/>
        <p:txBody>
          <a:bodyPr/>
          <a:lstStyle/>
          <a:p>
            <a:endParaRPr lang="fr-BE"/>
          </a:p>
        </p:txBody>
      </p:sp>
    </p:spTree>
  </p:cSld>
  <p:clrMapOvr>
    <a:masterClrMapping/>
  </p:clrMapOvr>
  <p:transition>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AA309A6D-C09C-4548-B29A-6CF363A7E532}" type="datetimeFigureOut">
              <a:rPr lang="fr-FR" smtClean="0"/>
              <a:pPr/>
              <a:t>08/05/2019</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transition>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AA309A6D-C09C-4548-B29A-6CF363A7E532}" type="datetimeFigureOut">
              <a:rPr lang="fr-FR" smtClean="0"/>
              <a:pPr/>
              <a:t>08/05/2019</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transition>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9" name="Espace réservé du contenu 8"/>
          <p:cNvSpPr>
            <a:spLocks noGrp="1"/>
          </p:cNvSpPr>
          <p:nvPr>
            <p:ph idx="1"/>
          </p:nvPr>
        </p:nvSpPr>
        <p:spPr>
          <a:xfrm>
            <a:off x="457200" y="1524000"/>
            <a:ext cx="822960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4" name="Espace réservé de la date 13"/>
          <p:cNvSpPr>
            <a:spLocks noGrp="1"/>
          </p:cNvSpPr>
          <p:nvPr>
            <p:ph type="dt" sz="half" idx="14"/>
          </p:nvPr>
        </p:nvSpPr>
        <p:spPr/>
        <p:txBody>
          <a:bodyPr/>
          <a:lstStyle/>
          <a:p>
            <a:fld id="{AA309A6D-C09C-4548-B29A-6CF363A7E532}" type="datetimeFigureOut">
              <a:rPr lang="fr-FR" smtClean="0"/>
              <a:pPr/>
              <a:t>08/05/2019</a:t>
            </a:fld>
            <a:endParaRPr lang="fr-BE"/>
          </a:p>
        </p:txBody>
      </p:sp>
      <p:sp>
        <p:nvSpPr>
          <p:cNvPr id="15" name="Espace réservé du numéro de diapositive 14"/>
          <p:cNvSpPr>
            <a:spLocks noGrp="1"/>
          </p:cNvSpPr>
          <p:nvPr>
            <p:ph type="sldNum" sz="quarter" idx="15"/>
          </p:nvPr>
        </p:nvSpPr>
        <p:spPr/>
        <p:txBody>
          <a:bodyPr/>
          <a:lstStyle>
            <a:lvl1pPr algn="ctr">
              <a:defRPr/>
            </a:lvl1pPr>
          </a:lstStyle>
          <a:p>
            <a:fld id="{CF4668DC-857F-487D-BFFA-8C0CA5037977}" type="slidenum">
              <a:rPr lang="fr-BE" smtClean="0"/>
              <a:pPr/>
              <a:t>‹N°›</a:t>
            </a:fld>
            <a:endParaRPr lang="fr-BE"/>
          </a:p>
        </p:txBody>
      </p:sp>
      <p:sp>
        <p:nvSpPr>
          <p:cNvPr id="16" name="Espace réservé du pied de page 15"/>
          <p:cNvSpPr>
            <a:spLocks noGrp="1"/>
          </p:cNvSpPr>
          <p:nvPr>
            <p:ph type="ftr" sz="quarter" idx="16"/>
          </p:nvPr>
        </p:nvSpPr>
        <p:spPr/>
        <p:txBody>
          <a:bodyPr/>
          <a:lstStyle/>
          <a:p>
            <a:endParaRPr lang="fr-BE"/>
          </a:p>
        </p:txBody>
      </p:sp>
      <p:sp>
        <p:nvSpPr>
          <p:cNvPr id="17" name="Titre 16"/>
          <p:cNvSpPr>
            <a:spLocks noGrp="1"/>
          </p:cNvSpPr>
          <p:nvPr>
            <p:ph type="title"/>
          </p:nvPr>
        </p:nvSpPr>
        <p:spPr/>
        <p:txBody>
          <a:bodyPr rtlCol="0" anchor="b" anchorCtr="0"/>
          <a:lstStyle/>
          <a:p>
            <a:r>
              <a:rPr kumimoji="0" lang="fr-FR" smtClean="0"/>
              <a:t>Cliquez pour modifier le style du titre</a:t>
            </a:r>
            <a:endParaRPr kumimoji="0" lang="en-US"/>
          </a:p>
        </p:txBody>
      </p:sp>
    </p:spTree>
  </p:cSld>
  <p:clrMapOvr>
    <a:masterClrMapping/>
  </p:clrMapOvr>
  <p:transition>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AA309A6D-C09C-4548-B29A-6CF363A7E532}" type="datetimeFigureOut">
              <a:rPr lang="fr-FR" smtClean="0"/>
              <a:pPr/>
              <a:t>08/05/2019</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
        <p:nvSpPr>
          <p:cNvPr id="2" name="Titr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cxnSp>
        <p:nvCxnSpPr>
          <p:cNvPr id="7" name="Connecteur droit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5" name="Espace réservé de la date 4"/>
          <p:cNvSpPr>
            <a:spLocks noGrp="1"/>
          </p:cNvSpPr>
          <p:nvPr>
            <p:ph type="dt" sz="half" idx="10"/>
          </p:nvPr>
        </p:nvSpPr>
        <p:spPr/>
        <p:txBody>
          <a:bodyPr/>
          <a:lstStyle/>
          <a:p>
            <a:fld id="{AA309A6D-C09C-4548-B29A-6CF363A7E532}" type="datetimeFigureOut">
              <a:rPr lang="fr-FR" smtClean="0"/>
              <a:pPr/>
              <a:t>08/05/2019</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11" name="Espace réservé du contenu 10"/>
          <p:cNvSpPr>
            <a:spLocks noGrp="1"/>
          </p:cNvSpPr>
          <p:nvPr>
            <p:ph sz="half" idx="1"/>
          </p:nvPr>
        </p:nvSpPr>
        <p:spPr>
          <a:xfrm>
            <a:off x="457200" y="1524000"/>
            <a:ext cx="4059936"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3" name="Espace réservé du contenu 12"/>
          <p:cNvSpPr>
            <a:spLocks noGrp="1"/>
          </p:cNvSpPr>
          <p:nvPr>
            <p:ph sz="half" idx="2"/>
          </p:nvPr>
        </p:nvSpPr>
        <p:spPr>
          <a:xfrm>
            <a:off x="4648200" y="1524000"/>
            <a:ext cx="4059936"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transition>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9" name="Espace réservé du numéro de diapositive 8"/>
          <p:cNvSpPr>
            <a:spLocks noGrp="1"/>
          </p:cNvSpPr>
          <p:nvPr>
            <p:ph type="sldNum" sz="quarter" idx="12"/>
          </p:nvPr>
        </p:nvSpPr>
        <p:spPr/>
        <p:txBody>
          <a:bodyPr/>
          <a:lstStyle/>
          <a:p>
            <a:fld id="{CF4668DC-857F-487D-BFFA-8C0CA5037977}" type="slidenum">
              <a:rPr lang="fr-BE" smtClean="0"/>
              <a:pPr/>
              <a:t>‹N°›</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7" name="Espace réservé de la date 6"/>
          <p:cNvSpPr>
            <a:spLocks noGrp="1"/>
          </p:cNvSpPr>
          <p:nvPr>
            <p:ph type="dt" sz="half" idx="10"/>
          </p:nvPr>
        </p:nvSpPr>
        <p:spPr/>
        <p:txBody>
          <a:bodyPr/>
          <a:lstStyle/>
          <a:p>
            <a:fld id="{AA309A6D-C09C-4548-B29A-6CF363A7E532}" type="datetimeFigureOut">
              <a:rPr lang="fr-FR" smtClean="0"/>
              <a:pPr/>
              <a:t>08/05/2019</a:t>
            </a:fld>
            <a:endParaRPr lang="fr-BE"/>
          </a:p>
        </p:txBody>
      </p:sp>
      <p:sp>
        <p:nvSpPr>
          <p:cNvPr id="3" name="Espace réservé du texte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32" name="Espace réservé du contenu 31"/>
          <p:cNvSpPr>
            <a:spLocks noGrp="1"/>
          </p:cNvSpPr>
          <p:nvPr>
            <p:ph sz="half" idx="2"/>
          </p:nvPr>
        </p:nvSpPr>
        <p:spPr>
          <a:xfrm>
            <a:off x="457200" y="2201896"/>
            <a:ext cx="4038600" cy="3913632"/>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34" name="Espace réservé du contenu 33"/>
          <p:cNvSpPr>
            <a:spLocks noGrp="1"/>
          </p:cNvSpPr>
          <p:nvPr>
            <p:ph sz="quarter" idx="4"/>
          </p:nvPr>
        </p:nvSpPr>
        <p:spPr>
          <a:xfrm>
            <a:off x="4649788" y="2201896"/>
            <a:ext cx="4038600" cy="3913632"/>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 name="Titre 1"/>
          <p:cNvSpPr>
            <a:spLocks noGrp="1"/>
          </p:cNvSpPr>
          <p:nvPr>
            <p:ph type="title"/>
          </p:nvPr>
        </p:nvSpPr>
        <p:spPr>
          <a:xfrm>
            <a:off x="457200" y="155448"/>
            <a:ext cx="8229600" cy="1143000"/>
          </a:xfrm>
        </p:spPr>
        <p:txBody>
          <a:bodyPr anchor="b" anchorCtr="0"/>
          <a:lstStyle>
            <a:lvl1pPr>
              <a:defRPr/>
            </a:lvl1pPr>
          </a:lstStyle>
          <a:p>
            <a:r>
              <a:rPr kumimoji="0" lang="fr-FR" smtClean="0"/>
              <a:t>Cliquez pour modifier le style du titre</a:t>
            </a:r>
            <a:endParaRPr kumimoji="0" lang="en-US"/>
          </a:p>
        </p:txBody>
      </p:sp>
      <p:sp>
        <p:nvSpPr>
          <p:cNvPr id="12" name="Espace réservé du texte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cxnSp>
        <p:nvCxnSpPr>
          <p:cNvPr id="10" name="Connecteur droit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Connecteur droit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fld id="{AA309A6D-C09C-4548-B29A-6CF363A7E532}" type="datetimeFigureOut">
              <a:rPr lang="fr-FR" smtClean="0"/>
              <a:pPr/>
              <a:t>08/05/2019</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‹N°›</a:t>
            </a:fld>
            <a:endParaRPr lang="fr-BE"/>
          </a:p>
        </p:txBody>
      </p:sp>
      <p:sp>
        <p:nvSpPr>
          <p:cNvPr id="2" name="Titre 1"/>
          <p:cNvSpPr>
            <a:spLocks noGrp="1"/>
          </p:cNvSpPr>
          <p:nvPr>
            <p:ph type="title"/>
          </p:nvPr>
        </p:nvSpPr>
        <p:spPr/>
        <p:txBody>
          <a:bodyPr/>
          <a:lstStyle/>
          <a:p>
            <a:r>
              <a:rPr kumimoji="0" lang="fr-FR" smtClean="0"/>
              <a:t>Cliquez pour modifier le style du titre</a:t>
            </a:r>
            <a:endParaRPr kumimoji="0" lang="en-US"/>
          </a:p>
        </p:txBody>
      </p:sp>
    </p:spTree>
  </p:cSld>
  <p:clrMapOvr>
    <a:masterClrMapping/>
  </p:clrMapOvr>
  <p:transition>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pPr/>
              <a:t>08/05/2019</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transition>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9" name="Espace réservé du contenu 28"/>
          <p:cNvSpPr>
            <a:spLocks noGrp="1"/>
          </p:cNvSpPr>
          <p:nvPr>
            <p:ph sz="quarter" idx="1"/>
          </p:nvPr>
        </p:nvSpPr>
        <p:spPr>
          <a:xfrm>
            <a:off x="457200" y="457200"/>
            <a:ext cx="6248400" cy="5715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3" name="Espace réservé du texte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31" name="Titr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fr-FR" smtClean="0"/>
              <a:t>Cliquez pour modifier le style du titre</a:t>
            </a:r>
            <a:endParaRPr kumimoji="0" lang="en-US"/>
          </a:p>
        </p:txBody>
      </p:sp>
      <p:sp>
        <p:nvSpPr>
          <p:cNvPr id="8" name="Espace réservé de la date 7"/>
          <p:cNvSpPr>
            <a:spLocks noGrp="1"/>
          </p:cNvSpPr>
          <p:nvPr>
            <p:ph type="dt" sz="half" idx="14"/>
          </p:nvPr>
        </p:nvSpPr>
        <p:spPr/>
        <p:txBody>
          <a:bodyPr/>
          <a:lstStyle/>
          <a:p>
            <a:fld id="{AA309A6D-C09C-4548-B29A-6CF363A7E532}" type="datetimeFigureOut">
              <a:rPr lang="fr-FR" smtClean="0"/>
              <a:pPr/>
              <a:t>08/05/2019</a:t>
            </a:fld>
            <a:endParaRPr lang="fr-BE"/>
          </a:p>
        </p:txBody>
      </p:sp>
      <p:sp>
        <p:nvSpPr>
          <p:cNvPr id="9" name="Espace réservé du numéro de diapositive 8"/>
          <p:cNvSpPr>
            <a:spLocks noGrp="1"/>
          </p:cNvSpPr>
          <p:nvPr>
            <p:ph type="sldNum" sz="quarter" idx="15"/>
          </p:nvPr>
        </p:nvSpPr>
        <p:spPr/>
        <p:txBody>
          <a:bodyPr/>
          <a:lstStyle/>
          <a:p>
            <a:fld id="{CF4668DC-857F-487D-BFFA-8C0CA5037977}" type="slidenum">
              <a:rPr lang="fr-BE" smtClean="0"/>
              <a:pPr/>
              <a:t>‹N°›</a:t>
            </a:fld>
            <a:endParaRPr lang="fr-BE"/>
          </a:p>
        </p:txBody>
      </p:sp>
      <p:sp>
        <p:nvSpPr>
          <p:cNvPr id="10" name="Espace réservé du pied de page 9"/>
          <p:cNvSpPr>
            <a:spLocks noGrp="1"/>
          </p:cNvSpPr>
          <p:nvPr>
            <p:ph type="ftr" sz="quarter" idx="16"/>
          </p:nvPr>
        </p:nvSpPr>
        <p:spPr/>
        <p:txBody>
          <a:bodyPr/>
          <a:lstStyle/>
          <a:p>
            <a:endParaRPr lang="fr-BE"/>
          </a:p>
        </p:txBody>
      </p:sp>
    </p:spTree>
  </p:cSld>
  <p:clrMapOvr>
    <a:masterClrMapping/>
  </p:clrMapOvr>
  <p:transition>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fr-FR" smtClean="0"/>
              <a:t>Cliquez sur l'icône pour ajouter une image</a:t>
            </a:r>
            <a:endParaRPr kumimoji="0" lang="en-US"/>
          </a:p>
        </p:txBody>
      </p:sp>
      <p:sp>
        <p:nvSpPr>
          <p:cNvPr id="4" name="Espace réservé du texte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8" name="Espace réservé de la date 7"/>
          <p:cNvSpPr>
            <a:spLocks noGrp="1"/>
          </p:cNvSpPr>
          <p:nvPr>
            <p:ph type="dt" sz="half" idx="10"/>
          </p:nvPr>
        </p:nvSpPr>
        <p:spPr/>
        <p:txBody>
          <a:bodyPr/>
          <a:lstStyle/>
          <a:p>
            <a:fld id="{AA309A6D-C09C-4548-B29A-6CF363A7E532}" type="datetimeFigureOut">
              <a:rPr lang="fr-FR" smtClean="0"/>
              <a:pPr/>
              <a:t>08/05/2019</a:t>
            </a:fld>
            <a:endParaRPr lang="fr-BE"/>
          </a:p>
        </p:txBody>
      </p:sp>
      <p:sp>
        <p:nvSpPr>
          <p:cNvPr id="9" name="Espace réservé du numéro de diapositive 8"/>
          <p:cNvSpPr>
            <a:spLocks noGrp="1"/>
          </p:cNvSpPr>
          <p:nvPr>
            <p:ph type="sldNum" sz="quarter" idx="11"/>
          </p:nvPr>
        </p:nvSpPr>
        <p:spPr/>
        <p:txBody>
          <a:bodyPr/>
          <a:lstStyle/>
          <a:p>
            <a:fld id="{CF4668DC-857F-487D-BFFA-8C0CA5037977}" type="slidenum">
              <a:rPr lang="fr-BE" smtClean="0"/>
              <a:pPr/>
              <a:t>‹N°›</a:t>
            </a:fld>
            <a:endParaRPr lang="fr-BE"/>
          </a:p>
        </p:txBody>
      </p:sp>
      <p:sp>
        <p:nvSpPr>
          <p:cNvPr id="10" name="Espace réservé du pied de page 9"/>
          <p:cNvSpPr>
            <a:spLocks noGrp="1"/>
          </p:cNvSpPr>
          <p:nvPr>
            <p:ph type="ftr" sz="quarter" idx="12"/>
          </p:nvPr>
        </p:nvSpPr>
        <p:spPr/>
        <p:txBody>
          <a:bodyPr/>
          <a:lstStyle/>
          <a:p>
            <a:endParaRPr lang="fr-BE"/>
          </a:p>
        </p:txBody>
      </p:sp>
    </p:spTree>
  </p:cSld>
  <p:clrMapOvr>
    <a:masterClrMapping/>
  </p:clrMapOvr>
  <p:transition>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Espace réservé du texte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24" name="Espace réservé de la date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AA309A6D-C09C-4548-B29A-6CF363A7E532}" type="datetimeFigureOut">
              <a:rPr lang="fr-FR" smtClean="0"/>
              <a:pPr/>
              <a:t>08/05/2019</a:t>
            </a:fld>
            <a:endParaRPr lang="fr-BE"/>
          </a:p>
        </p:txBody>
      </p:sp>
      <p:sp>
        <p:nvSpPr>
          <p:cNvPr id="10" name="Espace réservé du pied de page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fr-BE"/>
          </a:p>
        </p:txBody>
      </p:sp>
      <p:sp>
        <p:nvSpPr>
          <p:cNvPr id="22" name="Espace réservé du numéro de diapositive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CF4668DC-857F-487D-BFFA-8C0CA5037977}" type="slidenum">
              <a:rPr lang="fr-BE" smtClean="0"/>
              <a:pPr/>
              <a:t>‹N°›</a:t>
            </a:fld>
            <a:endParaRPr lang="fr-BE"/>
          </a:p>
        </p:txBody>
      </p:sp>
      <p:sp>
        <p:nvSpPr>
          <p:cNvPr id="5" name="Espace réservé du titre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fr-FR" smtClean="0"/>
              <a:t>Cliquez pour modifier le style du titre</a:t>
            </a:r>
            <a:endParaRPr kumimoji="0"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wipe dir="d"/>
  </p:transition>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00034" y="1262706"/>
            <a:ext cx="8080995" cy="523220"/>
          </a:xfrm>
          <a:prstGeom prst="rect">
            <a:avLst/>
          </a:prstGeom>
        </p:spPr>
        <p:txBody>
          <a:bodyPr wrap="none">
            <a:spAutoFit/>
            <a:scene3d>
              <a:camera prst="orthographicFront"/>
              <a:lightRig rig="balanced" dir="t">
                <a:rot lat="0" lon="0" rev="2100000"/>
              </a:lightRig>
            </a:scene3d>
            <a:sp3d extrusionH="57150" prstMaterial="metal">
              <a:bevelT w="38100" h="25400"/>
              <a:contourClr>
                <a:schemeClr val="bg2"/>
              </a:contourClr>
            </a:sp3d>
          </a:bodyPr>
          <a:lstStyle/>
          <a:p>
            <a:pPr algn="ctr"/>
            <a:r>
              <a:rPr lang="fr-FR" sz="2800" b="1" dirty="0" smtClean="0">
                <a:ln w="50800"/>
                <a:solidFill>
                  <a:schemeClr val="bg1">
                    <a:shade val="50000"/>
                  </a:schemeClr>
                </a:solidFill>
              </a:rPr>
              <a:t>Chapitre I . LES FORMES PHARMACEUTIQUES</a:t>
            </a:r>
            <a:endParaRPr lang="fr-FR" sz="2800" b="1" dirty="0">
              <a:ln w="50800"/>
              <a:solidFill>
                <a:schemeClr val="bg1">
                  <a:shade val="50000"/>
                </a:schemeClr>
              </a:solidFill>
            </a:endParaRPr>
          </a:p>
        </p:txBody>
      </p:sp>
      <p:sp>
        <p:nvSpPr>
          <p:cNvPr id="6" name="Rectangle 5"/>
          <p:cNvSpPr/>
          <p:nvPr/>
        </p:nvSpPr>
        <p:spPr>
          <a:xfrm>
            <a:off x="6215074" y="5929330"/>
            <a:ext cx="2786082" cy="10001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chemeClr val="bg1"/>
                </a:solidFill>
              </a:rPr>
              <a:t>Réalisé par : </a:t>
            </a:r>
          </a:p>
          <a:p>
            <a:pPr algn="ctr"/>
            <a:r>
              <a:rPr lang="fr-FR" sz="2000" b="1" dirty="0" smtClean="0">
                <a:solidFill>
                  <a:schemeClr val="bg1"/>
                </a:solidFill>
              </a:rPr>
              <a:t>Dr. FIZIR .M</a:t>
            </a:r>
            <a:endParaRPr lang="fr-FR" sz="2000" b="1" dirty="0">
              <a:solidFill>
                <a:schemeClr val="bg1"/>
              </a:solidFill>
            </a:endParaRPr>
          </a:p>
        </p:txBody>
      </p:sp>
      <p:pic>
        <p:nvPicPr>
          <p:cNvPr id="39938" name="Picture 2" descr="Résultat de recherche d'images pour &quot;les formes galéniques&quot;"/>
          <p:cNvPicPr>
            <a:picLocks noChangeAspect="1" noChangeArrowheads="1"/>
          </p:cNvPicPr>
          <p:nvPr/>
        </p:nvPicPr>
        <p:blipFill>
          <a:blip r:embed="rId2"/>
          <a:srcRect/>
          <a:stretch>
            <a:fillRect/>
          </a:stretch>
        </p:blipFill>
        <p:spPr bwMode="auto">
          <a:xfrm>
            <a:off x="2928926" y="1857364"/>
            <a:ext cx="3286148" cy="3286148"/>
          </a:xfrm>
          <a:prstGeom prst="rect">
            <a:avLst/>
          </a:prstGeom>
          <a:noFill/>
        </p:spPr>
      </p:pic>
      <p:sp>
        <p:nvSpPr>
          <p:cNvPr id="8" name="Rectangle 7"/>
          <p:cNvSpPr/>
          <p:nvPr/>
        </p:nvSpPr>
        <p:spPr>
          <a:xfrm>
            <a:off x="0" y="5286388"/>
            <a:ext cx="6143668" cy="10001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000" b="1" dirty="0" smtClean="0">
                <a:solidFill>
                  <a:schemeClr val="bg1"/>
                </a:solidFill>
              </a:rPr>
              <a:t>Département : Science de la matière</a:t>
            </a:r>
          </a:p>
          <a:p>
            <a:r>
              <a:rPr lang="fr-FR" sz="2000" b="1" dirty="0" smtClean="0">
                <a:solidFill>
                  <a:schemeClr val="bg1"/>
                </a:solidFill>
              </a:rPr>
              <a:t>Spécialité : Chimie Pharmaceutiques</a:t>
            </a:r>
            <a:endParaRPr lang="fr-FR" sz="2000" b="1" dirty="0">
              <a:solidFill>
                <a:schemeClr val="bg1"/>
              </a:solidFill>
            </a:endParaRPr>
          </a:p>
        </p:txBody>
      </p:sp>
      <p:sp>
        <p:nvSpPr>
          <p:cNvPr id="9" name="Rectangle 8"/>
          <p:cNvSpPr/>
          <p:nvPr/>
        </p:nvSpPr>
        <p:spPr>
          <a:xfrm>
            <a:off x="1643042" y="142852"/>
            <a:ext cx="6286544" cy="10001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chemeClr val="bg1"/>
                </a:solidFill>
              </a:rPr>
              <a:t>Module : Technologie des médicaments II</a:t>
            </a:r>
          </a:p>
        </p:txBody>
      </p:sp>
    </p:spTree>
  </p:cSld>
  <p:clrMapOvr>
    <a:masterClrMapping/>
  </p:clrMapOvr>
  <p:transition>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282" y="357166"/>
            <a:ext cx="6715172" cy="923330"/>
          </a:xfrm>
          <a:prstGeom prst="rect">
            <a:avLst/>
          </a:prstGeom>
        </p:spPr>
        <p:txBody>
          <a:bodyPr wrap="square">
            <a:spAutoFit/>
          </a:bodyPr>
          <a:lstStyle/>
          <a:p>
            <a:pPr algn="just">
              <a:buFont typeface="Wingdings" pitchFamily="2" charset="2"/>
              <a:buChar char="q"/>
            </a:pPr>
            <a:r>
              <a:rPr lang="fr-FR" b="1" dirty="0" smtClean="0">
                <a:solidFill>
                  <a:srgbClr val="0070C0"/>
                </a:solidFill>
              </a:rPr>
              <a:t> Comprimés enrobés : </a:t>
            </a:r>
            <a:r>
              <a:rPr lang="fr-FR" b="1" dirty="0" smtClean="0">
                <a:solidFill>
                  <a:schemeClr val="bg1"/>
                </a:solidFill>
              </a:rPr>
              <a:t>recouvert d’une ou plusieurs couches constituant l’enrobage, lorsque l’enrobage est très mince : comprimé pelliculé.</a:t>
            </a:r>
            <a:endParaRPr lang="fr-FR" b="1" dirty="0">
              <a:solidFill>
                <a:schemeClr val="bg1"/>
              </a:solidFill>
            </a:endParaRPr>
          </a:p>
        </p:txBody>
      </p:sp>
      <p:pic>
        <p:nvPicPr>
          <p:cNvPr id="17410" name="Picture 2" descr="Image associée"/>
          <p:cNvPicPr>
            <a:picLocks noChangeAspect="1" noChangeArrowheads="1"/>
          </p:cNvPicPr>
          <p:nvPr/>
        </p:nvPicPr>
        <p:blipFill>
          <a:blip r:embed="rId2"/>
          <a:srcRect t="14249" b="14500"/>
          <a:stretch>
            <a:fillRect/>
          </a:stretch>
        </p:blipFill>
        <p:spPr bwMode="auto">
          <a:xfrm>
            <a:off x="7143769" y="214290"/>
            <a:ext cx="2000264" cy="1285884"/>
          </a:xfrm>
          <a:prstGeom prst="rect">
            <a:avLst/>
          </a:prstGeom>
          <a:noFill/>
        </p:spPr>
      </p:pic>
      <p:sp>
        <p:nvSpPr>
          <p:cNvPr id="4" name="Rectangle 3"/>
          <p:cNvSpPr/>
          <p:nvPr/>
        </p:nvSpPr>
        <p:spPr>
          <a:xfrm>
            <a:off x="214282" y="1500174"/>
            <a:ext cx="6715172" cy="1200329"/>
          </a:xfrm>
          <a:prstGeom prst="rect">
            <a:avLst/>
          </a:prstGeom>
        </p:spPr>
        <p:txBody>
          <a:bodyPr wrap="square">
            <a:spAutoFit/>
          </a:bodyPr>
          <a:lstStyle/>
          <a:p>
            <a:pPr algn="just">
              <a:buFont typeface="Wingdings" pitchFamily="2" charset="2"/>
              <a:buChar char="q"/>
            </a:pPr>
            <a:r>
              <a:rPr lang="fr-FR" b="1" dirty="0" smtClean="0">
                <a:solidFill>
                  <a:srgbClr val="0070C0"/>
                </a:solidFill>
              </a:rPr>
              <a:t>Comprimés gastorésistants </a:t>
            </a:r>
            <a:r>
              <a:rPr lang="fr-FR" b="1" dirty="0" smtClean="0">
                <a:solidFill>
                  <a:schemeClr val="bg1"/>
                </a:solidFill>
              </a:rPr>
              <a:t>:</a:t>
            </a:r>
            <a:r>
              <a:rPr lang="fr-FR" dirty="0" smtClean="0"/>
              <a:t> </a:t>
            </a:r>
            <a:r>
              <a:rPr lang="fr-FR" b="1" dirty="0" smtClean="0">
                <a:solidFill>
                  <a:schemeClr val="bg1"/>
                </a:solidFill>
              </a:rPr>
              <a:t>destiné à résister aux sucs gastriques et à libérer leur principe actif dans l’intestin. Ils sont utilisés pour les principes actifs détruits par l’acidité gastrique.</a:t>
            </a:r>
            <a:endParaRPr lang="fr-FR" b="1" dirty="0">
              <a:solidFill>
                <a:schemeClr val="bg1"/>
              </a:solidFill>
            </a:endParaRPr>
          </a:p>
        </p:txBody>
      </p:sp>
      <p:pic>
        <p:nvPicPr>
          <p:cNvPr id="17412" name="Picture 4" descr="https://www.notrepharma.com/8159-thickbox_default/mopralpro-20mg-cpr-gast-film-14.jpg"/>
          <p:cNvPicPr>
            <a:picLocks noChangeAspect="1" noChangeArrowheads="1"/>
          </p:cNvPicPr>
          <p:nvPr/>
        </p:nvPicPr>
        <p:blipFill>
          <a:blip r:embed="rId3" cstate="print"/>
          <a:srcRect l="7333" t="17999" r="8291" b="21063"/>
          <a:stretch>
            <a:fillRect/>
          </a:stretch>
        </p:blipFill>
        <p:spPr bwMode="auto">
          <a:xfrm>
            <a:off x="7143768" y="1571612"/>
            <a:ext cx="1928826" cy="1393041"/>
          </a:xfrm>
          <a:prstGeom prst="rect">
            <a:avLst/>
          </a:prstGeom>
          <a:noFill/>
        </p:spPr>
      </p:pic>
      <p:sp>
        <p:nvSpPr>
          <p:cNvPr id="7" name="Rectangle 6"/>
          <p:cNvSpPr/>
          <p:nvPr/>
        </p:nvSpPr>
        <p:spPr>
          <a:xfrm>
            <a:off x="285720" y="3214686"/>
            <a:ext cx="6357982" cy="2031325"/>
          </a:xfrm>
          <a:prstGeom prst="rect">
            <a:avLst/>
          </a:prstGeom>
        </p:spPr>
        <p:txBody>
          <a:bodyPr wrap="square">
            <a:spAutoFit/>
          </a:bodyPr>
          <a:lstStyle/>
          <a:p>
            <a:pPr algn="just">
              <a:buFont typeface="Wingdings" pitchFamily="2" charset="2"/>
              <a:buChar char="q"/>
            </a:pPr>
            <a:r>
              <a:rPr lang="fr-FR" b="1" dirty="0" smtClean="0">
                <a:solidFill>
                  <a:srgbClr val="0070C0"/>
                </a:solidFill>
              </a:rPr>
              <a:t>Comprimés à libération modifiée : </a:t>
            </a:r>
            <a:r>
              <a:rPr lang="fr-FR" b="1" dirty="0" smtClean="0">
                <a:solidFill>
                  <a:schemeClr val="bg1"/>
                </a:solidFill>
              </a:rPr>
              <a:t>fabriquée de façon particulier avec des excipients spéciaux permettent de modifier la vitesse ou le lieu de libération du principe actif.</a:t>
            </a:r>
          </a:p>
          <a:p>
            <a:pPr algn="just"/>
            <a:r>
              <a:rPr lang="fr-FR" b="1" dirty="0" smtClean="0">
                <a:solidFill>
                  <a:schemeClr val="bg1"/>
                </a:solidFill>
              </a:rPr>
              <a:t>Comprimé à libération prolongé (LP) dont le principe actif est libéré durant un temps assez long. Cela réduit le nombre de prise journalière.</a:t>
            </a:r>
            <a:endParaRPr lang="fr-FR" b="1" dirty="0">
              <a:solidFill>
                <a:schemeClr val="bg1"/>
              </a:solidFill>
            </a:endParaRPr>
          </a:p>
        </p:txBody>
      </p:sp>
      <p:sp>
        <p:nvSpPr>
          <p:cNvPr id="8" name="Rectangle 7"/>
          <p:cNvSpPr/>
          <p:nvPr/>
        </p:nvSpPr>
        <p:spPr>
          <a:xfrm>
            <a:off x="142844" y="5500702"/>
            <a:ext cx="9001156" cy="923330"/>
          </a:xfrm>
          <a:prstGeom prst="rect">
            <a:avLst/>
          </a:prstGeom>
        </p:spPr>
        <p:txBody>
          <a:bodyPr wrap="square">
            <a:spAutoFit/>
          </a:bodyPr>
          <a:lstStyle/>
          <a:p>
            <a:pPr algn="just">
              <a:buFont typeface="Wingdings" pitchFamily="2" charset="2"/>
              <a:buChar char="q"/>
            </a:pPr>
            <a:r>
              <a:rPr lang="fr-FR" b="1" dirty="0" smtClean="0">
                <a:solidFill>
                  <a:srgbClr val="0070C0"/>
                </a:solidFill>
              </a:rPr>
              <a:t>Comprimés à utiliser dans la cavité buccale : </a:t>
            </a:r>
            <a:r>
              <a:rPr lang="fr-FR" b="1" dirty="0" smtClean="0">
                <a:solidFill>
                  <a:schemeClr val="bg1"/>
                </a:solidFill>
              </a:rPr>
              <a:t>destinés à se dissoudre dans la bouche, 2 application : comprimé à sucer avec action locale du principe actif, comprimé sublinguaux avec absorption de principe actif par la muqueuse buccale.</a:t>
            </a:r>
            <a:endParaRPr lang="fr-FR" b="1" dirty="0">
              <a:solidFill>
                <a:schemeClr val="bg1"/>
              </a:solidFill>
            </a:endParaRPr>
          </a:p>
        </p:txBody>
      </p:sp>
      <p:pic>
        <p:nvPicPr>
          <p:cNvPr id="17414" name="Picture 6" descr="Image associée"/>
          <p:cNvPicPr>
            <a:picLocks noChangeAspect="1" noChangeArrowheads="1"/>
          </p:cNvPicPr>
          <p:nvPr/>
        </p:nvPicPr>
        <p:blipFill>
          <a:blip r:embed="rId4"/>
          <a:srcRect/>
          <a:stretch>
            <a:fillRect/>
          </a:stretch>
        </p:blipFill>
        <p:spPr bwMode="auto">
          <a:xfrm>
            <a:off x="6715140" y="3214686"/>
            <a:ext cx="2343150" cy="1857376"/>
          </a:xfrm>
          <a:prstGeom prst="rect">
            <a:avLst/>
          </a:prstGeom>
          <a:noFill/>
        </p:spPr>
      </p:pic>
    </p:spTree>
  </p:cSld>
  <p:clrMapOvr>
    <a:masterClrMapping/>
  </p:clrMapOvr>
  <p:transition>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Image associée"/>
          <p:cNvPicPr>
            <a:picLocks noChangeAspect="1" noChangeArrowheads="1"/>
          </p:cNvPicPr>
          <p:nvPr/>
        </p:nvPicPr>
        <p:blipFill>
          <a:blip r:embed="rId2"/>
          <a:srcRect l="7500" t="4245" r="7187" b="5188"/>
          <a:stretch>
            <a:fillRect/>
          </a:stretch>
        </p:blipFill>
        <p:spPr bwMode="auto">
          <a:xfrm>
            <a:off x="6000760" y="357166"/>
            <a:ext cx="2945701" cy="2071702"/>
          </a:xfrm>
          <a:prstGeom prst="rect">
            <a:avLst/>
          </a:prstGeom>
          <a:noFill/>
        </p:spPr>
      </p:pic>
      <p:sp>
        <p:nvSpPr>
          <p:cNvPr id="3" name="Rectangle 2"/>
          <p:cNvSpPr/>
          <p:nvPr/>
        </p:nvSpPr>
        <p:spPr>
          <a:xfrm>
            <a:off x="214282" y="214290"/>
            <a:ext cx="5715040" cy="2123658"/>
          </a:xfrm>
          <a:prstGeom prst="rect">
            <a:avLst/>
          </a:prstGeom>
        </p:spPr>
        <p:txBody>
          <a:bodyPr wrap="square">
            <a:spAutoFit/>
          </a:bodyPr>
          <a:lstStyle/>
          <a:p>
            <a:r>
              <a:rPr lang="fr-FR" sz="2400" b="1" dirty="0" smtClean="0">
                <a:solidFill>
                  <a:srgbClr val="FF0066"/>
                </a:solidFill>
              </a:rPr>
              <a:t>b ) </a:t>
            </a:r>
            <a:r>
              <a:rPr lang="fr-FR" sz="2400" b="1" dirty="0" smtClean="0">
                <a:solidFill>
                  <a:srgbClr val="FF0066"/>
                </a:solidFill>
              </a:rPr>
              <a:t>Granulés</a:t>
            </a:r>
            <a:endParaRPr lang="fr-FR" sz="2400" b="1" dirty="0" smtClean="0">
              <a:solidFill>
                <a:srgbClr val="FF0066"/>
              </a:solidFill>
            </a:endParaRPr>
          </a:p>
          <a:p>
            <a:pPr algn="just"/>
            <a:r>
              <a:rPr lang="fr-FR" b="1" dirty="0" smtClean="0">
                <a:solidFill>
                  <a:schemeClr val="bg1"/>
                </a:solidFill>
              </a:rPr>
              <a:t>Ce sont des préparations constituées par des grains solides et secs formés par agrégation de particules de poudre. Avalés tels quels, croqués, dissout ou désagrégés dans l’eau, effervescent. Présentés soit dans une boite multidoses où l’on prélève à la cuillère soit en dose unitaire. </a:t>
            </a:r>
            <a:endParaRPr lang="fr-FR" b="1" dirty="0">
              <a:solidFill>
                <a:schemeClr val="bg1"/>
              </a:solidFill>
            </a:endParaRPr>
          </a:p>
        </p:txBody>
      </p:sp>
      <p:sp>
        <p:nvSpPr>
          <p:cNvPr id="4" name="Rectangle 3"/>
          <p:cNvSpPr/>
          <p:nvPr/>
        </p:nvSpPr>
        <p:spPr>
          <a:xfrm>
            <a:off x="285720" y="3286124"/>
            <a:ext cx="8358246" cy="923330"/>
          </a:xfrm>
          <a:prstGeom prst="rect">
            <a:avLst/>
          </a:prstGeom>
        </p:spPr>
        <p:txBody>
          <a:bodyPr wrap="square">
            <a:spAutoFit/>
          </a:bodyPr>
          <a:lstStyle/>
          <a:p>
            <a:pPr algn="just"/>
            <a:r>
              <a:rPr lang="fr-FR" b="1" dirty="0" smtClean="0">
                <a:solidFill>
                  <a:schemeClr val="bg1"/>
                </a:solidFill>
              </a:rPr>
              <a:t>Constituées d’une enveloppe épaisse, de forme variable renfermant une unité de prise de médicament. Enveloppe = gélatine élastique, contenu pâteux ou liquide, conservé à l’abris de la chaleur. </a:t>
            </a:r>
            <a:endParaRPr lang="fr-FR" b="1" dirty="0">
              <a:solidFill>
                <a:schemeClr val="bg1"/>
              </a:solidFill>
            </a:endParaRPr>
          </a:p>
        </p:txBody>
      </p:sp>
      <p:sp>
        <p:nvSpPr>
          <p:cNvPr id="5" name="Rectangle 4"/>
          <p:cNvSpPr/>
          <p:nvPr/>
        </p:nvSpPr>
        <p:spPr>
          <a:xfrm>
            <a:off x="428596" y="2571744"/>
            <a:ext cx="2958117" cy="461665"/>
          </a:xfrm>
          <a:prstGeom prst="rect">
            <a:avLst/>
          </a:prstGeom>
        </p:spPr>
        <p:txBody>
          <a:bodyPr wrap="none">
            <a:spAutoFit/>
          </a:bodyPr>
          <a:lstStyle/>
          <a:p>
            <a:r>
              <a:rPr lang="fr-FR" sz="2400" b="1" dirty="0" smtClean="0">
                <a:solidFill>
                  <a:srgbClr val="7030A0"/>
                </a:solidFill>
                <a:latin typeface="Aharoni" pitchFamily="2" charset="-79"/>
                <a:cs typeface="Aharoni" pitchFamily="2" charset="-79"/>
              </a:rPr>
              <a:t>4 ) Capsules molles</a:t>
            </a:r>
          </a:p>
        </p:txBody>
      </p:sp>
      <p:pic>
        <p:nvPicPr>
          <p:cNvPr id="22532" name="Picture 4" descr="Résultat de recherche d'images pour &quot;Capsules molles&quot;"/>
          <p:cNvPicPr>
            <a:picLocks noChangeAspect="1" noChangeArrowheads="1"/>
          </p:cNvPicPr>
          <p:nvPr/>
        </p:nvPicPr>
        <p:blipFill>
          <a:blip r:embed="rId3"/>
          <a:srcRect t="11910" b="16981"/>
          <a:stretch>
            <a:fillRect/>
          </a:stretch>
        </p:blipFill>
        <p:spPr bwMode="auto">
          <a:xfrm>
            <a:off x="2714612" y="4429132"/>
            <a:ext cx="3286148" cy="1821769"/>
          </a:xfrm>
          <a:prstGeom prst="rect">
            <a:avLst/>
          </a:prstGeom>
          <a:noFill/>
        </p:spPr>
      </p:pic>
    </p:spTree>
  </p:cSld>
  <p:clrMapOvr>
    <a:masterClrMapping/>
  </p:clrMapOvr>
  <p:transition>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7158" y="214290"/>
            <a:ext cx="4020909" cy="523220"/>
          </a:xfrm>
          <a:prstGeom prst="rect">
            <a:avLst/>
          </a:prstGeom>
        </p:spPr>
        <p:txBody>
          <a:bodyPr wrap="none">
            <a:spAutoFit/>
          </a:bodyPr>
          <a:lstStyle/>
          <a:p>
            <a:r>
              <a:rPr lang="fr-FR" sz="2800" b="1" dirty="0" smtClean="0">
                <a:solidFill>
                  <a:srgbClr val="0070C0"/>
                </a:solidFill>
              </a:rPr>
              <a:t>B ) Les formes liquides</a:t>
            </a:r>
            <a:endParaRPr lang="fr-FR" sz="2800" b="1" dirty="0">
              <a:solidFill>
                <a:srgbClr val="0070C0"/>
              </a:solidFill>
            </a:endParaRPr>
          </a:p>
        </p:txBody>
      </p:sp>
      <p:sp>
        <p:nvSpPr>
          <p:cNvPr id="3" name="Rectangle 2"/>
          <p:cNvSpPr/>
          <p:nvPr/>
        </p:nvSpPr>
        <p:spPr>
          <a:xfrm>
            <a:off x="500034" y="785794"/>
            <a:ext cx="3332322" cy="461665"/>
          </a:xfrm>
          <a:prstGeom prst="rect">
            <a:avLst/>
          </a:prstGeom>
        </p:spPr>
        <p:txBody>
          <a:bodyPr wrap="none">
            <a:spAutoFit/>
          </a:bodyPr>
          <a:lstStyle/>
          <a:p>
            <a:r>
              <a:rPr lang="fr-FR" sz="2400" b="1" dirty="0" smtClean="0">
                <a:solidFill>
                  <a:srgbClr val="7030A0"/>
                </a:solidFill>
              </a:rPr>
              <a:t>1 ) Formes multidoses</a:t>
            </a:r>
            <a:endParaRPr lang="fr-FR" sz="2400" b="1" dirty="0">
              <a:solidFill>
                <a:srgbClr val="7030A0"/>
              </a:solidFill>
            </a:endParaRPr>
          </a:p>
        </p:txBody>
      </p:sp>
      <p:sp>
        <p:nvSpPr>
          <p:cNvPr id="4" name="Rectangle 3"/>
          <p:cNvSpPr/>
          <p:nvPr/>
        </p:nvSpPr>
        <p:spPr>
          <a:xfrm>
            <a:off x="1000100" y="1428736"/>
            <a:ext cx="1514325" cy="461665"/>
          </a:xfrm>
          <a:prstGeom prst="rect">
            <a:avLst/>
          </a:prstGeom>
        </p:spPr>
        <p:txBody>
          <a:bodyPr wrap="none">
            <a:spAutoFit/>
          </a:bodyPr>
          <a:lstStyle/>
          <a:p>
            <a:r>
              <a:rPr lang="fr-FR" sz="2400" b="1" dirty="0" smtClean="0">
                <a:solidFill>
                  <a:srgbClr val="FF0066"/>
                </a:solidFill>
              </a:rPr>
              <a:t>a ) Sirops</a:t>
            </a:r>
            <a:endParaRPr lang="fr-FR" sz="2400" b="1" dirty="0">
              <a:solidFill>
                <a:srgbClr val="FF0066"/>
              </a:solidFill>
            </a:endParaRPr>
          </a:p>
        </p:txBody>
      </p:sp>
      <p:sp>
        <p:nvSpPr>
          <p:cNvPr id="5" name="Rectangle 4"/>
          <p:cNvSpPr/>
          <p:nvPr/>
        </p:nvSpPr>
        <p:spPr>
          <a:xfrm>
            <a:off x="0" y="2000240"/>
            <a:ext cx="9144000" cy="646331"/>
          </a:xfrm>
          <a:prstGeom prst="rect">
            <a:avLst/>
          </a:prstGeom>
        </p:spPr>
        <p:txBody>
          <a:bodyPr wrap="square">
            <a:spAutoFit/>
          </a:bodyPr>
          <a:lstStyle/>
          <a:p>
            <a:r>
              <a:rPr lang="fr-FR" b="1" dirty="0" smtClean="0">
                <a:solidFill>
                  <a:schemeClr val="bg1"/>
                </a:solidFill>
              </a:rPr>
              <a:t>Préparation aqueuse de saveur sucré et de consistance visqueuse. La forte teneur en sucre assure une protection antimicrobienne.</a:t>
            </a:r>
            <a:endParaRPr lang="fr-FR" b="1" dirty="0">
              <a:solidFill>
                <a:schemeClr val="bg1"/>
              </a:solidFill>
            </a:endParaRPr>
          </a:p>
        </p:txBody>
      </p:sp>
      <p:sp>
        <p:nvSpPr>
          <p:cNvPr id="6" name="Rectangle 5"/>
          <p:cNvSpPr/>
          <p:nvPr/>
        </p:nvSpPr>
        <p:spPr>
          <a:xfrm>
            <a:off x="0" y="2643182"/>
            <a:ext cx="9144000" cy="1292662"/>
          </a:xfrm>
          <a:prstGeom prst="rect">
            <a:avLst/>
          </a:prstGeom>
        </p:spPr>
        <p:txBody>
          <a:bodyPr wrap="square">
            <a:spAutoFit/>
          </a:bodyPr>
          <a:lstStyle/>
          <a:p>
            <a:pPr algn="just"/>
            <a:r>
              <a:rPr lang="fr-FR" sz="2400" b="1" dirty="0" smtClean="0">
                <a:solidFill>
                  <a:srgbClr val="FF0066"/>
                </a:solidFill>
              </a:rPr>
              <a:t>              b ) Liquides pour admission orale</a:t>
            </a:r>
          </a:p>
          <a:p>
            <a:pPr algn="just"/>
            <a:r>
              <a:rPr lang="fr-FR" b="1" dirty="0" smtClean="0">
                <a:solidFill>
                  <a:schemeClr val="bg1"/>
                </a:solidFill>
              </a:rPr>
              <a:t>Solution, émulsion ou suspension contenant un ou plusieurs principes actifs dans un solvant approprié : eau, alcool et les huiles. Administration à la cuillère ou par goutte diluée dans de l’eau.</a:t>
            </a:r>
            <a:endParaRPr lang="fr-FR" b="1" dirty="0">
              <a:solidFill>
                <a:schemeClr val="bg1"/>
              </a:solidFill>
            </a:endParaRPr>
          </a:p>
        </p:txBody>
      </p:sp>
      <p:sp>
        <p:nvSpPr>
          <p:cNvPr id="7" name="Rectangle 6"/>
          <p:cNvSpPr/>
          <p:nvPr/>
        </p:nvSpPr>
        <p:spPr>
          <a:xfrm>
            <a:off x="571472" y="3929066"/>
            <a:ext cx="3052054" cy="461665"/>
          </a:xfrm>
          <a:prstGeom prst="rect">
            <a:avLst/>
          </a:prstGeom>
        </p:spPr>
        <p:txBody>
          <a:bodyPr wrap="none">
            <a:spAutoFit/>
          </a:bodyPr>
          <a:lstStyle/>
          <a:p>
            <a:r>
              <a:rPr lang="fr-FR" sz="2400" b="1" dirty="0" smtClean="0">
                <a:solidFill>
                  <a:srgbClr val="7030A0"/>
                </a:solidFill>
              </a:rPr>
              <a:t>2 ) Formes unitaires</a:t>
            </a:r>
            <a:endParaRPr lang="fr-FR" sz="2400" b="1" dirty="0">
              <a:solidFill>
                <a:srgbClr val="7030A0"/>
              </a:solidFill>
            </a:endParaRPr>
          </a:p>
        </p:txBody>
      </p:sp>
      <p:sp>
        <p:nvSpPr>
          <p:cNvPr id="8" name="Rectangle 7"/>
          <p:cNvSpPr/>
          <p:nvPr/>
        </p:nvSpPr>
        <p:spPr>
          <a:xfrm>
            <a:off x="0" y="4429132"/>
            <a:ext cx="9144000" cy="1015663"/>
          </a:xfrm>
          <a:prstGeom prst="rect">
            <a:avLst/>
          </a:prstGeom>
        </p:spPr>
        <p:txBody>
          <a:bodyPr wrap="square">
            <a:spAutoFit/>
          </a:bodyPr>
          <a:lstStyle/>
          <a:p>
            <a:r>
              <a:rPr lang="fr-FR" sz="2400" b="1" dirty="0" smtClean="0">
                <a:solidFill>
                  <a:srgbClr val="FF0066"/>
                </a:solidFill>
              </a:rPr>
              <a:t>                a ) Ampoules buvables</a:t>
            </a:r>
          </a:p>
          <a:p>
            <a:pPr algn="just"/>
            <a:r>
              <a:rPr lang="fr-FR" b="1" dirty="0" smtClean="0">
                <a:solidFill>
                  <a:schemeClr val="bg1"/>
                </a:solidFill>
              </a:rPr>
              <a:t>Répartition d’un soluté buvable dans des ampoules (en verre jaune ; ampoule injectable : verre incolore). </a:t>
            </a:r>
            <a:endParaRPr lang="fr-FR" b="1" dirty="0">
              <a:solidFill>
                <a:schemeClr val="bg1"/>
              </a:solidFill>
            </a:endParaRPr>
          </a:p>
        </p:txBody>
      </p:sp>
      <p:pic>
        <p:nvPicPr>
          <p:cNvPr id="21506" name="Picture 2" descr="Résultat de recherche d'images pour &quot;Ampoules buvables&quot;"/>
          <p:cNvPicPr>
            <a:picLocks noChangeAspect="1" noChangeArrowheads="1"/>
          </p:cNvPicPr>
          <p:nvPr/>
        </p:nvPicPr>
        <p:blipFill>
          <a:blip r:embed="rId2" cstate="print"/>
          <a:srcRect t="4092" b="31644"/>
          <a:stretch>
            <a:fillRect/>
          </a:stretch>
        </p:blipFill>
        <p:spPr bwMode="auto">
          <a:xfrm>
            <a:off x="6786578" y="5214950"/>
            <a:ext cx="2286016" cy="1571612"/>
          </a:xfrm>
          <a:prstGeom prst="rect">
            <a:avLst/>
          </a:prstGeom>
          <a:noFill/>
        </p:spPr>
      </p:pic>
    </p:spTree>
  </p:cSld>
  <p:clrMapOvr>
    <a:masterClrMapping/>
  </p:clrMapOvr>
  <p:transition>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1472" y="117439"/>
            <a:ext cx="8072494" cy="954107"/>
          </a:xfrm>
          <a:prstGeom prst="rect">
            <a:avLst/>
          </a:prstGeom>
        </p:spPr>
        <p:txBody>
          <a:bodyPr wrap="square">
            <a:spAutoFit/>
          </a:bodyPr>
          <a:lstStyle/>
          <a:p>
            <a:pPr algn="ctr"/>
            <a:r>
              <a:rPr lang="fr-FR" sz="2800" dirty="0" smtClean="0">
                <a:ln w="10160">
                  <a:solidFill>
                    <a:srgbClr val="C00000"/>
                  </a:solidFill>
                  <a:prstDash val="solid"/>
                </a:ln>
                <a:solidFill>
                  <a:srgbClr val="FF0000"/>
                </a:solidFill>
                <a:effectLst>
                  <a:outerShdw blurRad="38100" dist="32000" dir="5400000" algn="tl">
                    <a:srgbClr val="000000">
                      <a:alpha val="30000"/>
                    </a:srgbClr>
                  </a:outerShdw>
                </a:effectLst>
              </a:rPr>
              <a:t>II ) Formes pharmaceutiques destinées à la voie parentérale</a:t>
            </a:r>
            <a:endParaRPr lang="fr-FR" sz="2800" dirty="0">
              <a:ln w="10160">
                <a:solidFill>
                  <a:srgbClr val="C00000"/>
                </a:solidFill>
                <a:prstDash val="solid"/>
              </a:ln>
              <a:solidFill>
                <a:srgbClr val="FF0000"/>
              </a:solidFill>
              <a:effectLst>
                <a:outerShdw blurRad="38100" dist="32000" dir="5400000" algn="tl">
                  <a:srgbClr val="000000">
                    <a:alpha val="30000"/>
                  </a:srgbClr>
                </a:outerShdw>
              </a:effectLst>
            </a:endParaRPr>
          </a:p>
        </p:txBody>
      </p:sp>
      <p:sp>
        <p:nvSpPr>
          <p:cNvPr id="4" name="Rectangle 3"/>
          <p:cNvSpPr/>
          <p:nvPr/>
        </p:nvSpPr>
        <p:spPr>
          <a:xfrm>
            <a:off x="214282" y="1857364"/>
            <a:ext cx="8929718" cy="3139321"/>
          </a:xfrm>
          <a:prstGeom prst="rect">
            <a:avLst/>
          </a:prstGeom>
        </p:spPr>
        <p:txBody>
          <a:bodyPr wrap="square">
            <a:spAutoFit/>
          </a:bodyPr>
          <a:lstStyle/>
          <a:p>
            <a:pPr algn="just"/>
            <a:r>
              <a:rPr lang="fr-FR" b="1" dirty="0" smtClean="0">
                <a:solidFill>
                  <a:schemeClr val="bg1"/>
                </a:solidFill>
              </a:rPr>
              <a:t>La voie parentérale regroupe tout mode d'administration de médicaments par effraction de la peau.</a:t>
            </a:r>
          </a:p>
          <a:p>
            <a:pPr algn="just"/>
            <a:endParaRPr lang="fr-FR" b="1" dirty="0" smtClean="0">
              <a:solidFill>
                <a:schemeClr val="bg1"/>
              </a:solidFill>
            </a:endParaRPr>
          </a:p>
          <a:p>
            <a:pPr algn="just"/>
            <a:r>
              <a:rPr lang="fr-FR" b="1" dirty="0" smtClean="0">
                <a:solidFill>
                  <a:schemeClr val="bg1"/>
                </a:solidFill>
              </a:rPr>
              <a:t>On distingue :</a:t>
            </a:r>
          </a:p>
          <a:p>
            <a:pPr algn="just"/>
            <a:endParaRPr lang="fr-FR" b="1" dirty="0" smtClean="0">
              <a:solidFill>
                <a:schemeClr val="bg1"/>
              </a:solidFill>
            </a:endParaRPr>
          </a:p>
          <a:p>
            <a:pPr algn="just"/>
            <a:r>
              <a:rPr lang="fr-FR" b="1" dirty="0" smtClean="0">
                <a:solidFill>
                  <a:schemeClr val="bg1"/>
                </a:solidFill>
              </a:rPr>
              <a:t> la voie intraveineuse (IV)</a:t>
            </a:r>
          </a:p>
          <a:p>
            <a:pPr algn="just"/>
            <a:r>
              <a:rPr lang="fr-FR" b="1" dirty="0" smtClean="0">
                <a:solidFill>
                  <a:schemeClr val="bg1"/>
                </a:solidFill>
              </a:rPr>
              <a:t> la voie intramusculaire (IM)</a:t>
            </a:r>
          </a:p>
          <a:p>
            <a:pPr algn="just"/>
            <a:r>
              <a:rPr lang="fr-FR" b="1" dirty="0" smtClean="0">
                <a:solidFill>
                  <a:schemeClr val="bg1"/>
                </a:solidFill>
              </a:rPr>
              <a:t> la voie sous-cutanée (SC)</a:t>
            </a:r>
          </a:p>
          <a:p>
            <a:pPr algn="just"/>
            <a:endParaRPr lang="fr-FR" b="1" dirty="0" smtClean="0">
              <a:solidFill>
                <a:schemeClr val="bg1"/>
              </a:solidFill>
            </a:endParaRPr>
          </a:p>
          <a:p>
            <a:pPr algn="just"/>
            <a:r>
              <a:rPr lang="fr-FR" b="1" dirty="0" smtClean="0">
                <a:solidFill>
                  <a:schemeClr val="bg1"/>
                </a:solidFill>
              </a:rPr>
              <a:t> d'autres voies moins fréquemment utilisées : intradermique, intra-artérielle, </a:t>
            </a:r>
            <a:r>
              <a:rPr lang="fr-FR" b="1" dirty="0" err="1" smtClean="0">
                <a:solidFill>
                  <a:schemeClr val="bg1"/>
                </a:solidFill>
              </a:rPr>
              <a:t>intra-rachidienne</a:t>
            </a:r>
            <a:r>
              <a:rPr lang="fr-FR" b="1" dirty="0" smtClean="0">
                <a:solidFill>
                  <a:schemeClr val="bg1"/>
                </a:solidFill>
              </a:rPr>
              <a:t> ...</a:t>
            </a:r>
            <a:endParaRPr lang="fr-FR" b="1" dirty="0">
              <a:solidFill>
                <a:schemeClr val="bg1"/>
              </a:solidFill>
            </a:endParaRPr>
          </a:p>
        </p:txBody>
      </p:sp>
    </p:spTree>
  </p:cSld>
  <p:clrMapOvr>
    <a:masterClrMapping/>
  </p:clrMapOvr>
  <p:transition>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85728"/>
            <a:ext cx="5857884" cy="923330"/>
          </a:xfrm>
          <a:prstGeom prst="rect">
            <a:avLst/>
          </a:prstGeom>
        </p:spPr>
        <p:txBody>
          <a:bodyPr wrap="square">
            <a:spAutoFit/>
          </a:bodyPr>
          <a:lstStyle/>
          <a:p>
            <a:r>
              <a:rPr lang="fr-FR" b="1" dirty="0" smtClean="0">
                <a:solidFill>
                  <a:srgbClr val="0070C0"/>
                </a:solidFill>
              </a:rPr>
              <a:t>1. La voie intraveineuse - IV</a:t>
            </a:r>
          </a:p>
          <a:p>
            <a:r>
              <a:rPr lang="fr-FR" b="1" dirty="0" smtClean="0">
                <a:solidFill>
                  <a:schemeClr val="bg1"/>
                </a:solidFill>
              </a:rPr>
              <a:t>Le médicament est directement injecté dans la veine à l'aide d'une aiguille .</a:t>
            </a:r>
            <a:endParaRPr lang="fr-FR" b="1" dirty="0">
              <a:solidFill>
                <a:schemeClr val="bg1"/>
              </a:solidFill>
            </a:endParaRPr>
          </a:p>
        </p:txBody>
      </p:sp>
      <p:pic>
        <p:nvPicPr>
          <p:cNvPr id="3" name="Picture 2" descr="Image associée"/>
          <p:cNvPicPr>
            <a:picLocks noChangeAspect="1" noChangeArrowheads="1"/>
          </p:cNvPicPr>
          <p:nvPr/>
        </p:nvPicPr>
        <p:blipFill>
          <a:blip r:embed="rId2"/>
          <a:srcRect/>
          <a:stretch>
            <a:fillRect/>
          </a:stretch>
        </p:blipFill>
        <p:spPr bwMode="auto">
          <a:xfrm>
            <a:off x="5929290" y="214290"/>
            <a:ext cx="3214710" cy="2286016"/>
          </a:xfrm>
          <a:prstGeom prst="rect">
            <a:avLst/>
          </a:prstGeom>
          <a:noFill/>
        </p:spPr>
      </p:pic>
      <p:sp>
        <p:nvSpPr>
          <p:cNvPr id="4" name="Rectangle 3"/>
          <p:cNvSpPr/>
          <p:nvPr/>
        </p:nvSpPr>
        <p:spPr>
          <a:xfrm>
            <a:off x="0" y="2786058"/>
            <a:ext cx="9144000" cy="923330"/>
          </a:xfrm>
          <a:prstGeom prst="rect">
            <a:avLst/>
          </a:prstGeom>
        </p:spPr>
        <p:txBody>
          <a:bodyPr wrap="square">
            <a:spAutoFit/>
          </a:bodyPr>
          <a:lstStyle/>
          <a:p>
            <a:r>
              <a:rPr lang="fr-FR" b="1" dirty="0" smtClean="0">
                <a:solidFill>
                  <a:srgbClr val="0070C0"/>
                </a:solidFill>
              </a:rPr>
              <a:t>2. La voie sous-cutanée : SC</a:t>
            </a:r>
          </a:p>
          <a:p>
            <a:r>
              <a:rPr lang="fr-FR" b="1" dirty="0" smtClean="0">
                <a:solidFill>
                  <a:schemeClr val="bg1"/>
                </a:solidFill>
              </a:rPr>
              <a:t>Le médicament est injecté sous la peau dans le tissu conjonctif ( épaule, cuisse) à l'aide d'une aiguille fine et courte.</a:t>
            </a:r>
            <a:endParaRPr lang="fr-FR" b="1" dirty="0">
              <a:solidFill>
                <a:schemeClr val="bg1"/>
              </a:solidFill>
            </a:endParaRPr>
          </a:p>
        </p:txBody>
      </p:sp>
      <p:sp>
        <p:nvSpPr>
          <p:cNvPr id="6" name="Rectangle 5"/>
          <p:cNvSpPr/>
          <p:nvPr/>
        </p:nvSpPr>
        <p:spPr>
          <a:xfrm>
            <a:off x="0" y="4143380"/>
            <a:ext cx="8858280" cy="1200329"/>
          </a:xfrm>
          <a:prstGeom prst="rect">
            <a:avLst/>
          </a:prstGeom>
        </p:spPr>
        <p:txBody>
          <a:bodyPr wrap="square">
            <a:spAutoFit/>
          </a:bodyPr>
          <a:lstStyle/>
          <a:p>
            <a:r>
              <a:rPr lang="fr-FR" b="1" dirty="0" smtClean="0">
                <a:solidFill>
                  <a:srgbClr val="0070C0"/>
                </a:solidFill>
              </a:rPr>
              <a:t>3. La voie intramusculaire - IM</a:t>
            </a:r>
          </a:p>
          <a:p>
            <a:pPr algn="just"/>
            <a:r>
              <a:rPr lang="fr-FR" b="1" dirty="0" smtClean="0">
                <a:solidFill>
                  <a:schemeClr val="bg1"/>
                </a:solidFill>
              </a:rPr>
              <a:t>Le médicament est injecté directement dans un muscle profond avec une aiguille longue. Le muscle étant richement vascularisé, le médicament va diffuser dans les vaisseaux sanguins et la circulation générale.</a:t>
            </a:r>
            <a:endParaRPr lang="fr-FR" b="1" dirty="0">
              <a:solidFill>
                <a:schemeClr val="bg1"/>
              </a:solidFill>
            </a:endParaRPr>
          </a:p>
        </p:txBody>
      </p:sp>
    </p:spTree>
  </p:cSld>
  <p:clrMapOvr>
    <a:masterClrMapping/>
  </p:clrMapOvr>
  <p:transition>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 associée"/>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ransition>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42852"/>
            <a:ext cx="6572264" cy="2308324"/>
          </a:xfrm>
          <a:prstGeom prst="rect">
            <a:avLst/>
          </a:prstGeom>
        </p:spPr>
        <p:txBody>
          <a:bodyPr wrap="square">
            <a:spAutoFit/>
          </a:bodyPr>
          <a:lstStyle/>
          <a:p>
            <a:pPr algn="just"/>
            <a:r>
              <a:rPr lang="fr-FR" b="1" dirty="0" smtClean="0">
                <a:solidFill>
                  <a:schemeClr val="bg1"/>
                </a:solidFill>
              </a:rPr>
              <a:t>Il existe 3 catégories principales de préparation destinées à être injectée, perfusée ou implanté.</a:t>
            </a:r>
          </a:p>
          <a:p>
            <a:pPr algn="just"/>
            <a:endParaRPr lang="fr-FR" b="1" dirty="0" smtClean="0">
              <a:solidFill>
                <a:schemeClr val="bg1"/>
              </a:solidFill>
            </a:endParaRPr>
          </a:p>
          <a:p>
            <a:pPr algn="just">
              <a:buFontTx/>
              <a:buChar char="-"/>
            </a:pPr>
            <a:r>
              <a:rPr lang="fr-FR" b="1" dirty="0" smtClean="0">
                <a:solidFill>
                  <a:srgbClr val="FF0066"/>
                </a:solidFill>
              </a:rPr>
              <a:t>Préparations injectables : </a:t>
            </a:r>
          </a:p>
          <a:p>
            <a:pPr algn="just"/>
            <a:r>
              <a:rPr lang="fr-FR" b="1" dirty="0" smtClean="0">
                <a:solidFill>
                  <a:schemeClr val="bg1"/>
                </a:solidFill>
              </a:rPr>
              <a:t>ce sont des solutions, des émulsions ou des suspensions </a:t>
            </a:r>
          </a:p>
          <a:p>
            <a:pPr algn="just"/>
            <a:r>
              <a:rPr lang="fr-FR" b="1" dirty="0" smtClean="0">
                <a:solidFill>
                  <a:schemeClr val="bg1"/>
                </a:solidFill>
              </a:rPr>
              <a:t>stériles dans l’eau pour préparation injectable ou un</a:t>
            </a:r>
          </a:p>
          <a:p>
            <a:pPr algn="just"/>
            <a:r>
              <a:rPr lang="fr-FR" b="1" dirty="0" smtClean="0">
                <a:solidFill>
                  <a:schemeClr val="bg1"/>
                </a:solidFill>
              </a:rPr>
              <a:t> liquide stérile non aqueux ou un mélange de ces deux liquides. Elles doivent être apyrogènes.</a:t>
            </a:r>
            <a:endParaRPr lang="fr-FR" b="1" dirty="0">
              <a:solidFill>
                <a:schemeClr val="bg1"/>
              </a:solidFill>
            </a:endParaRPr>
          </a:p>
        </p:txBody>
      </p:sp>
      <p:sp>
        <p:nvSpPr>
          <p:cNvPr id="23554" name="AutoShape 2" descr="Résultat de recherche d'images pour &quot;Préparations injectables&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3556" name="AutoShape 4" descr="Résultat de recherche d'images pour &quot;Préparations injectables&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23558" name="Picture 6" descr="Résultat de recherche d'images pour &quot;Préparations injectables&quot;"/>
          <p:cNvPicPr>
            <a:picLocks noChangeAspect="1" noChangeArrowheads="1"/>
          </p:cNvPicPr>
          <p:nvPr/>
        </p:nvPicPr>
        <p:blipFill>
          <a:blip r:embed="rId2"/>
          <a:srcRect/>
          <a:stretch>
            <a:fillRect/>
          </a:stretch>
        </p:blipFill>
        <p:spPr bwMode="auto">
          <a:xfrm>
            <a:off x="6572264" y="928670"/>
            <a:ext cx="2500330" cy="1659812"/>
          </a:xfrm>
          <a:prstGeom prst="rect">
            <a:avLst/>
          </a:prstGeom>
          <a:noFill/>
        </p:spPr>
      </p:pic>
      <p:sp>
        <p:nvSpPr>
          <p:cNvPr id="6" name="Rectangle 5"/>
          <p:cNvSpPr/>
          <p:nvPr/>
        </p:nvSpPr>
        <p:spPr>
          <a:xfrm>
            <a:off x="0" y="2857496"/>
            <a:ext cx="6357950" cy="1477328"/>
          </a:xfrm>
          <a:prstGeom prst="rect">
            <a:avLst/>
          </a:prstGeom>
        </p:spPr>
        <p:txBody>
          <a:bodyPr wrap="square">
            <a:spAutoFit/>
          </a:bodyPr>
          <a:lstStyle/>
          <a:p>
            <a:pPr algn="just"/>
            <a:r>
              <a:rPr lang="fr-FR" b="1" dirty="0" smtClean="0">
                <a:solidFill>
                  <a:srgbClr val="FF0066"/>
                </a:solidFill>
              </a:rPr>
              <a:t>- Préparations pour perfusions I.V : </a:t>
            </a:r>
          </a:p>
          <a:p>
            <a:pPr algn="just"/>
            <a:endParaRPr lang="fr-FR" b="1" dirty="0" smtClean="0">
              <a:solidFill>
                <a:schemeClr val="bg1"/>
              </a:solidFill>
            </a:endParaRPr>
          </a:p>
          <a:p>
            <a:pPr algn="just"/>
            <a:r>
              <a:rPr lang="fr-FR" b="1" dirty="0" smtClean="0">
                <a:solidFill>
                  <a:schemeClr val="bg1"/>
                </a:solidFill>
              </a:rPr>
              <a:t>ce sont des solutions aqueuses ou des émulsions en phase aqueuse stériles et apyrogènes. Elles sont destinées à être administrée en </a:t>
            </a:r>
            <a:r>
              <a:rPr lang="fr-FR" b="1" smtClean="0">
                <a:solidFill>
                  <a:schemeClr val="bg1"/>
                </a:solidFill>
              </a:rPr>
              <a:t>grand </a:t>
            </a:r>
            <a:r>
              <a:rPr lang="fr-FR" b="1" smtClean="0">
                <a:solidFill>
                  <a:schemeClr val="bg1"/>
                </a:solidFill>
              </a:rPr>
              <a:t>volume.</a:t>
            </a:r>
            <a:endParaRPr lang="fr-FR" b="1" dirty="0">
              <a:solidFill>
                <a:schemeClr val="bg1"/>
              </a:solidFill>
            </a:endParaRPr>
          </a:p>
        </p:txBody>
      </p:sp>
      <p:pic>
        <p:nvPicPr>
          <p:cNvPr id="23560" name="Picture 8" descr="Résultat de recherche d'images pour &quot;Préparations pour perfusions I.V&quot;"/>
          <p:cNvPicPr>
            <a:picLocks noChangeAspect="1" noChangeArrowheads="1"/>
          </p:cNvPicPr>
          <p:nvPr/>
        </p:nvPicPr>
        <p:blipFill>
          <a:blip r:embed="rId3" cstate="print"/>
          <a:srcRect/>
          <a:stretch>
            <a:fillRect/>
          </a:stretch>
        </p:blipFill>
        <p:spPr bwMode="auto">
          <a:xfrm>
            <a:off x="6643702" y="2714620"/>
            <a:ext cx="2143140" cy="2143140"/>
          </a:xfrm>
          <a:prstGeom prst="rect">
            <a:avLst/>
          </a:prstGeom>
          <a:noFill/>
        </p:spPr>
      </p:pic>
      <p:sp>
        <p:nvSpPr>
          <p:cNvPr id="8" name="Rectangle 7"/>
          <p:cNvSpPr/>
          <p:nvPr/>
        </p:nvSpPr>
        <p:spPr>
          <a:xfrm>
            <a:off x="0" y="4500570"/>
            <a:ext cx="6572264" cy="1754326"/>
          </a:xfrm>
          <a:prstGeom prst="rect">
            <a:avLst/>
          </a:prstGeom>
        </p:spPr>
        <p:txBody>
          <a:bodyPr wrap="square">
            <a:spAutoFit/>
          </a:bodyPr>
          <a:lstStyle/>
          <a:p>
            <a:pPr algn="just"/>
            <a:r>
              <a:rPr lang="fr-FR" b="1" dirty="0" smtClean="0">
                <a:solidFill>
                  <a:srgbClr val="FF0066"/>
                </a:solidFill>
              </a:rPr>
              <a:t>- Poudres pour injection ou perfusion I.V : </a:t>
            </a:r>
          </a:p>
          <a:p>
            <a:pPr algn="just"/>
            <a:endParaRPr lang="fr-FR" b="1" dirty="0" smtClean="0">
              <a:solidFill>
                <a:schemeClr val="bg1"/>
              </a:solidFill>
            </a:endParaRPr>
          </a:p>
          <a:p>
            <a:pPr algn="just"/>
            <a:r>
              <a:rPr lang="fr-FR" b="1" dirty="0" smtClean="0">
                <a:solidFill>
                  <a:schemeClr val="bg1"/>
                </a:solidFill>
              </a:rPr>
              <a:t>ce sont des substances solides et stériles répartie dans leur récipient définitif, elles forment rapidement une solution ou une suspension après agitation avec le volume prescrit d’un liquide approprié et stérile.</a:t>
            </a:r>
            <a:endParaRPr lang="fr-FR" b="1" dirty="0">
              <a:solidFill>
                <a:schemeClr val="bg1"/>
              </a:solidFill>
            </a:endParaRPr>
          </a:p>
        </p:txBody>
      </p:sp>
      <p:pic>
        <p:nvPicPr>
          <p:cNvPr id="23562" name="Picture 10" descr="Image associée"/>
          <p:cNvPicPr>
            <a:picLocks noChangeAspect="1" noChangeArrowheads="1"/>
          </p:cNvPicPr>
          <p:nvPr/>
        </p:nvPicPr>
        <p:blipFill>
          <a:blip r:embed="rId4"/>
          <a:srcRect t="17500" b="19999"/>
          <a:stretch>
            <a:fillRect/>
          </a:stretch>
        </p:blipFill>
        <p:spPr bwMode="auto">
          <a:xfrm>
            <a:off x="6572264" y="5072074"/>
            <a:ext cx="2514562" cy="1571612"/>
          </a:xfrm>
          <a:prstGeom prst="rect">
            <a:avLst/>
          </a:prstGeom>
          <a:noFill/>
        </p:spPr>
      </p:pic>
    </p:spTree>
  </p:cSld>
  <p:clrMapOvr>
    <a:masterClrMapping/>
  </p:clrMapOvr>
  <p:transition>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71546"/>
            <a:ext cx="9144000" cy="4247317"/>
          </a:xfrm>
          <a:prstGeom prst="rect">
            <a:avLst/>
          </a:prstGeom>
        </p:spPr>
        <p:txBody>
          <a:bodyPr wrap="square">
            <a:spAutoFit/>
          </a:bodyPr>
          <a:lstStyle/>
          <a:p>
            <a:r>
              <a:rPr lang="fr-FR" b="1" dirty="0" smtClean="0">
                <a:solidFill>
                  <a:schemeClr val="bg1"/>
                </a:solidFill>
              </a:rPr>
              <a:t>Etant destinées à être introduites dans l'organisme par effraction  de la peau, les solutions injectable doivent posséder les qualités suivantes:</a:t>
            </a:r>
          </a:p>
          <a:p>
            <a:endParaRPr lang="fr-FR" dirty="0" smtClean="0"/>
          </a:p>
          <a:p>
            <a:pPr algn="just"/>
            <a:r>
              <a:rPr lang="fr-FR" b="1" dirty="0" smtClean="0">
                <a:solidFill>
                  <a:srgbClr val="FFFF00"/>
                </a:solidFill>
              </a:rPr>
              <a:t>- </a:t>
            </a:r>
            <a:r>
              <a:rPr lang="fr-FR" b="1" dirty="0" smtClean="0">
                <a:solidFill>
                  <a:srgbClr val="FF0066"/>
                </a:solidFill>
              </a:rPr>
              <a:t>Stérilité</a:t>
            </a:r>
            <a:r>
              <a:rPr lang="fr-FR" b="1" dirty="0" smtClean="0">
                <a:solidFill>
                  <a:srgbClr val="FFFF00"/>
                </a:solidFill>
              </a:rPr>
              <a:t> </a:t>
            </a:r>
            <a:r>
              <a:rPr lang="fr-FR" b="1" dirty="0" smtClean="0">
                <a:solidFill>
                  <a:schemeClr val="bg1"/>
                </a:solidFill>
              </a:rPr>
              <a:t>: une préparation injectable ne doit pas contenir de microorganisme vivant qui provoquerait une infection lors de l’injection.</a:t>
            </a:r>
          </a:p>
          <a:p>
            <a:pPr>
              <a:buFontTx/>
              <a:buChar char="-"/>
            </a:pPr>
            <a:endParaRPr lang="fr-FR" b="1" dirty="0" smtClean="0">
              <a:solidFill>
                <a:schemeClr val="bg1"/>
              </a:solidFill>
            </a:endParaRPr>
          </a:p>
          <a:p>
            <a:pPr>
              <a:buFontTx/>
              <a:buChar char="-"/>
            </a:pPr>
            <a:endParaRPr lang="fr-FR" b="1" dirty="0" smtClean="0">
              <a:solidFill>
                <a:schemeClr val="bg1"/>
              </a:solidFill>
            </a:endParaRPr>
          </a:p>
          <a:p>
            <a:r>
              <a:rPr lang="fr-FR" b="1" dirty="0" smtClean="0">
                <a:solidFill>
                  <a:srgbClr val="FFFF00"/>
                </a:solidFill>
              </a:rPr>
              <a:t>- </a:t>
            </a:r>
            <a:r>
              <a:rPr lang="fr-FR" b="1" dirty="0" smtClean="0">
                <a:solidFill>
                  <a:srgbClr val="FF0066"/>
                </a:solidFill>
              </a:rPr>
              <a:t>apyrogénicité</a:t>
            </a:r>
            <a:r>
              <a:rPr lang="fr-FR" b="1" dirty="0" smtClean="0">
                <a:solidFill>
                  <a:srgbClr val="FFFF00"/>
                </a:solidFill>
              </a:rPr>
              <a:t> </a:t>
            </a:r>
            <a:r>
              <a:rPr lang="fr-FR" b="1" dirty="0" smtClean="0">
                <a:solidFill>
                  <a:schemeClr val="bg1"/>
                </a:solidFill>
              </a:rPr>
              <a:t>: c'est l'absence de pyrogènes, c'est-à-dire de substances d'origine bactérienne qui peuvent provoquer une augmentation de la température corporelle.</a:t>
            </a:r>
          </a:p>
          <a:p>
            <a:endParaRPr lang="fr-FR" b="1" dirty="0" smtClean="0">
              <a:solidFill>
                <a:schemeClr val="bg1"/>
              </a:solidFill>
            </a:endParaRPr>
          </a:p>
          <a:p>
            <a:endParaRPr lang="fr-FR" b="1" dirty="0" smtClean="0">
              <a:solidFill>
                <a:schemeClr val="bg1"/>
              </a:solidFill>
            </a:endParaRPr>
          </a:p>
          <a:p>
            <a:r>
              <a:rPr lang="fr-FR" b="1" dirty="0" smtClean="0">
                <a:solidFill>
                  <a:srgbClr val="FFFF00"/>
                </a:solidFill>
              </a:rPr>
              <a:t>- </a:t>
            </a:r>
            <a:r>
              <a:rPr lang="fr-FR" b="1" dirty="0" smtClean="0">
                <a:solidFill>
                  <a:srgbClr val="FF0066"/>
                </a:solidFill>
              </a:rPr>
              <a:t>neutralité</a:t>
            </a:r>
            <a:r>
              <a:rPr lang="fr-FR" b="1" dirty="0" smtClean="0">
                <a:solidFill>
                  <a:srgbClr val="FFFF00"/>
                </a:solidFill>
              </a:rPr>
              <a:t> : </a:t>
            </a:r>
            <a:r>
              <a:rPr lang="fr-FR" b="1" dirty="0" smtClean="0">
                <a:solidFill>
                  <a:schemeClr val="bg1"/>
                </a:solidFill>
              </a:rPr>
              <a:t>le pH doit être le plus proche possible du pH sanguin, lorsque cela est compatible avec la stabilité du PA. Le sang a cependant un certain pouvoir tampon qui permet l'utilisation de produits dont le pH est acide ou alcalin.</a:t>
            </a:r>
            <a:endParaRPr lang="fr-FR" b="1" dirty="0">
              <a:solidFill>
                <a:schemeClr val="bg1"/>
              </a:solidFill>
            </a:endParaRPr>
          </a:p>
        </p:txBody>
      </p:sp>
      <p:sp>
        <p:nvSpPr>
          <p:cNvPr id="3" name="Rectangle 2"/>
          <p:cNvSpPr/>
          <p:nvPr/>
        </p:nvSpPr>
        <p:spPr>
          <a:xfrm>
            <a:off x="142844" y="500042"/>
            <a:ext cx="9001156" cy="461665"/>
          </a:xfrm>
          <a:prstGeom prst="rect">
            <a:avLst/>
          </a:prstGeom>
        </p:spPr>
        <p:txBody>
          <a:bodyPr wrap="square">
            <a:spAutoFit/>
          </a:bodyPr>
          <a:lstStyle/>
          <a:p>
            <a:r>
              <a:rPr lang="fr-FR" sz="2400" b="1" dirty="0" smtClean="0">
                <a:solidFill>
                  <a:srgbClr val="7030A0"/>
                </a:solidFill>
              </a:rPr>
              <a:t>Caractéristiques des solutions injectables</a:t>
            </a:r>
          </a:p>
        </p:txBody>
      </p:sp>
      <p:sp>
        <p:nvSpPr>
          <p:cNvPr id="4" name="Rectangle 3"/>
          <p:cNvSpPr/>
          <p:nvPr/>
        </p:nvSpPr>
        <p:spPr>
          <a:xfrm>
            <a:off x="0" y="5572140"/>
            <a:ext cx="9144000" cy="507831"/>
          </a:xfrm>
          <a:prstGeom prst="rect">
            <a:avLst/>
          </a:prstGeom>
        </p:spPr>
        <p:txBody>
          <a:bodyPr wrap="square">
            <a:spAutoFit/>
          </a:bodyPr>
          <a:lstStyle/>
          <a:p>
            <a:pPr>
              <a:lnSpc>
                <a:spcPct val="150000"/>
              </a:lnSpc>
            </a:pPr>
            <a:r>
              <a:rPr lang="fr-FR" b="1" dirty="0" smtClean="0">
                <a:solidFill>
                  <a:srgbClr val="FFFF00"/>
                </a:solidFill>
              </a:rPr>
              <a:t>- </a:t>
            </a:r>
            <a:r>
              <a:rPr lang="fr-FR" b="1" dirty="0" smtClean="0">
                <a:solidFill>
                  <a:srgbClr val="FF0066"/>
                </a:solidFill>
              </a:rPr>
              <a:t>limpidité</a:t>
            </a:r>
            <a:r>
              <a:rPr lang="fr-FR" b="1" dirty="0" smtClean="0">
                <a:solidFill>
                  <a:srgbClr val="FFFF00"/>
                </a:solidFill>
              </a:rPr>
              <a:t> : </a:t>
            </a:r>
            <a:r>
              <a:rPr lang="fr-FR" b="1" dirty="0" smtClean="0">
                <a:solidFill>
                  <a:schemeClr val="bg1"/>
                </a:solidFill>
              </a:rPr>
              <a:t>le soluté doit être transparent.</a:t>
            </a:r>
            <a:endParaRPr lang="fr-FR" b="1" dirty="0">
              <a:solidFill>
                <a:schemeClr val="bg1"/>
              </a:solidFill>
            </a:endParaRPr>
          </a:p>
        </p:txBody>
      </p:sp>
    </p:spTree>
  </p:cSld>
  <p:clrMapOvr>
    <a:masterClrMapping/>
  </p:clrMapOvr>
  <p:transition>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282" y="714356"/>
            <a:ext cx="8929718" cy="5078313"/>
          </a:xfrm>
          <a:prstGeom prst="rect">
            <a:avLst/>
          </a:prstGeom>
        </p:spPr>
        <p:txBody>
          <a:bodyPr wrap="square">
            <a:spAutoFit/>
          </a:bodyPr>
          <a:lstStyle/>
          <a:p>
            <a:pPr>
              <a:lnSpc>
                <a:spcPct val="150000"/>
              </a:lnSpc>
              <a:buFontTx/>
              <a:buNone/>
            </a:pPr>
            <a:r>
              <a:rPr lang="fr-FR" b="1" dirty="0" smtClean="0">
                <a:solidFill>
                  <a:schemeClr val="bg1"/>
                </a:solidFill>
              </a:rPr>
              <a:t>une cellule peut être placée dans </a:t>
            </a:r>
          </a:p>
          <a:p>
            <a:pPr>
              <a:lnSpc>
                <a:spcPct val="150000"/>
              </a:lnSpc>
            </a:pPr>
            <a:r>
              <a:rPr lang="fr-FR" b="1" u="sng" dirty="0" smtClean="0">
                <a:solidFill>
                  <a:srgbClr val="FF0000"/>
                </a:solidFill>
              </a:rPr>
              <a:t>Un milieu isotonique</a:t>
            </a:r>
            <a:r>
              <a:rPr lang="fr-FR" b="1" dirty="0" smtClean="0">
                <a:solidFill>
                  <a:srgbClr val="FF0000"/>
                </a:solidFill>
              </a:rPr>
              <a:t> : </a:t>
            </a:r>
            <a:r>
              <a:rPr lang="fr-FR" b="1" dirty="0" smtClean="0">
                <a:solidFill>
                  <a:schemeClr val="bg1"/>
                </a:solidFill>
              </a:rPr>
              <a:t>milieu de même pression osmotique que le milieu intracellulaire, donc pas de mouvement net d'eau au travers de la membrane plasmique. </a:t>
            </a:r>
          </a:p>
          <a:p>
            <a:pPr>
              <a:lnSpc>
                <a:spcPct val="150000"/>
              </a:lnSpc>
            </a:pPr>
            <a:endParaRPr lang="fr-FR" b="1" dirty="0" smtClean="0">
              <a:solidFill>
                <a:schemeClr val="bg1"/>
              </a:solidFill>
            </a:endParaRPr>
          </a:p>
          <a:p>
            <a:pPr>
              <a:lnSpc>
                <a:spcPct val="150000"/>
              </a:lnSpc>
            </a:pPr>
            <a:r>
              <a:rPr lang="fr-FR" b="1" u="sng" dirty="0" smtClean="0">
                <a:solidFill>
                  <a:srgbClr val="FF0000"/>
                </a:solidFill>
              </a:rPr>
              <a:t>Un milieu hypotonique</a:t>
            </a:r>
            <a:r>
              <a:rPr lang="fr-FR" b="1" dirty="0" smtClean="0">
                <a:solidFill>
                  <a:srgbClr val="FF0000"/>
                </a:solidFill>
              </a:rPr>
              <a:t> : </a:t>
            </a:r>
            <a:r>
              <a:rPr lang="fr-FR" b="1" dirty="0" smtClean="0">
                <a:solidFill>
                  <a:schemeClr val="bg1"/>
                </a:solidFill>
              </a:rPr>
              <a:t>milieu dont la pression osmotique est plus faible que la pression intracellulaire car la concentration totale en solutés est plus faible dans le milieu extracellulaire par rapport au milieu intracellulaire.</a:t>
            </a:r>
          </a:p>
          <a:p>
            <a:pPr>
              <a:lnSpc>
                <a:spcPct val="150000"/>
              </a:lnSpc>
            </a:pPr>
            <a:endParaRPr lang="fr-FR" b="1" dirty="0" smtClean="0">
              <a:solidFill>
                <a:schemeClr val="bg1"/>
              </a:solidFill>
            </a:endParaRPr>
          </a:p>
          <a:p>
            <a:pPr>
              <a:lnSpc>
                <a:spcPct val="150000"/>
              </a:lnSpc>
            </a:pPr>
            <a:r>
              <a:rPr lang="fr-FR" b="1" u="sng" dirty="0" smtClean="0">
                <a:solidFill>
                  <a:srgbClr val="FF0000"/>
                </a:solidFill>
              </a:rPr>
              <a:t>Un milieu hypertonique</a:t>
            </a:r>
            <a:r>
              <a:rPr lang="fr-FR" b="1" dirty="0" smtClean="0">
                <a:solidFill>
                  <a:srgbClr val="FF0000"/>
                </a:solidFill>
              </a:rPr>
              <a:t> : </a:t>
            </a:r>
            <a:r>
              <a:rPr lang="fr-FR" b="1" dirty="0" smtClean="0">
                <a:solidFill>
                  <a:schemeClr val="bg1"/>
                </a:solidFill>
              </a:rPr>
              <a:t>milieu de pression osmotique plus forte que la pression intracellulaire car la concentration totale en solutés est plus élevée dans le milieu extracellulaire par rapport au milieu intracellulaire.</a:t>
            </a:r>
            <a:endParaRPr lang="fr-FR" b="1" dirty="0">
              <a:solidFill>
                <a:schemeClr val="bg1"/>
              </a:solidFill>
            </a:endParaRPr>
          </a:p>
        </p:txBody>
      </p:sp>
      <p:sp>
        <p:nvSpPr>
          <p:cNvPr id="3" name="Rectangle 2"/>
          <p:cNvSpPr/>
          <p:nvPr/>
        </p:nvSpPr>
        <p:spPr>
          <a:xfrm>
            <a:off x="285720" y="285728"/>
            <a:ext cx="2160463" cy="461665"/>
          </a:xfrm>
          <a:prstGeom prst="rect">
            <a:avLst/>
          </a:prstGeom>
        </p:spPr>
        <p:txBody>
          <a:bodyPr wrap="none">
            <a:spAutoFit/>
          </a:bodyPr>
          <a:lstStyle/>
          <a:p>
            <a:r>
              <a:rPr lang="fr-FR" sz="2400" dirty="0" smtClean="0">
                <a:solidFill>
                  <a:srgbClr val="FF0066"/>
                </a:solidFill>
              </a:rPr>
              <a:t>- </a:t>
            </a:r>
            <a:r>
              <a:rPr lang="fr-FR" sz="2400" b="1" dirty="0" smtClean="0">
                <a:solidFill>
                  <a:srgbClr val="FF0066"/>
                </a:solidFill>
              </a:rPr>
              <a:t>isotonicité : </a:t>
            </a:r>
            <a:endParaRPr lang="fr-FR" sz="2400" dirty="0">
              <a:solidFill>
                <a:srgbClr val="FF0066"/>
              </a:solidFill>
            </a:endParaRPr>
          </a:p>
        </p:txBody>
      </p:sp>
    </p:spTree>
  </p:cSld>
  <p:clrMapOvr>
    <a:masterClrMapping/>
  </p:clrMapOvr>
  <p:transition>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8429684" cy="2031325"/>
          </a:xfrm>
          <a:prstGeom prst="rect">
            <a:avLst/>
          </a:prstGeom>
        </p:spPr>
        <p:txBody>
          <a:bodyPr wrap="square">
            <a:spAutoFit/>
          </a:bodyPr>
          <a:lstStyle/>
          <a:p>
            <a:pPr algn="just">
              <a:buFont typeface="Wingdings" pitchFamily="2" charset="2"/>
              <a:buChar char="Ø"/>
            </a:pPr>
            <a:r>
              <a:rPr lang="fr-FR" b="1" dirty="0" smtClean="0">
                <a:solidFill>
                  <a:schemeClr val="bg1"/>
                </a:solidFill>
              </a:rPr>
              <a:t>Dans une </a:t>
            </a:r>
            <a:r>
              <a:rPr lang="fr-FR" b="1" dirty="0" smtClean="0">
                <a:solidFill>
                  <a:srgbClr val="FFFF00"/>
                </a:solidFill>
              </a:rPr>
              <a:t>solution isotonique </a:t>
            </a:r>
            <a:r>
              <a:rPr lang="fr-FR" b="1" dirty="0" smtClean="0">
                <a:solidFill>
                  <a:schemeClr val="bg1"/>
                </a:solidFill>
              </a:rPr>
              <a:t>les globules rouges demeurent inchangés</a:t>
            </a:r>
          </a:p>
          <a:p>
            <a:pPr algn="just"/>
            <a:endParaRPr lang="fr-FR" b="1" dirty="0" smtClean="0">
              <a:solidFill>
                <a:schemeClr val="bg1"/>
              </a:solidFill>
            </a:endParaRPr>
          </a:p>
          <a:p>
            <a:pPr algn="just">
              <a:buFont typeface="Wingdings" pitchFamily="2" charset="2"/>
              <a:buChar char="Ø"/>
            </a:pPr>
            <a:r>
              <a:rPr lang="fr-FR" b="1" dirty="0" smtClean="0">
                <a:solidFill>
                  <a:schemeClr val="bg1"/>
                </a:solidFill>
              </a:rPr>
              <a:t>Dans une </a:t>
            </a:r>
            <a:r>
              <a:rPr lang="fr-FR" b="1" dirty="0" smtClean="0">
                <a:solidFill>
                  <a:srgbClr val="FFFF00"/>
                </a:solidFill>
              </a:rPr>
              <a:t>solution hypotonique </a:t>
            </a:r>
            <a:r>
              <a:rPr lang="fr-FR" b="1" dirty="0" smtClean="0">
                <a:solidFill>
                  <a:schemeClr val="bg1"/>
                </a:solidFill>
              </a:rPr>
              <a:t>les globules rouges deviennent turgescents et  finissent par éclater = hémolyse</a:t>
            </a:r>
          </a:p>
          <a:p>
            <a:pPr algn="just"/>
            <a:endParaRPr lang="fr-FR" b="1" dirty="0" smtClean="0">
              <a:solidFill>
                <a:schemeClr val="bg1"/>
              </a:solidFill>
            </a:endParaRPr>
          </a:p>
          <a:p>
            <a:pPr algn="just">
              <a:buFont typeface="Wingdings" pitchFamily="2" charset="2"/>
              <a:buChar char="Ø"/>
            </a:pPr>
            <a:r>
              <a:rPr lang="fr-FR" b="1" dirty="0" smtClean="0">
                <a:solidFill>
                  <a:schemeClr val="bg1"/>
                </a:solidFill>
              </a:rPr>
              <a:t>Dans une solution </a:t>
            </a:r>
            <a:r>
              <a:rPr lang="fr-FR" b="1" dirty="0" smtClean="0">
                <a:solidFill>
                  <a:srgbClr val="FFFF00"/>
                </a:solidFill>
              </a:rPr>
              <a:t>hypertonique</a:t>
            </a:r>
            <a:r>
              <a:rPr lang="fr-FR" b="1" dirty="0" smtClean="0">
                <a:solidFill>
                  <a:schemeClr val="bg1"/>
                </a:solidFill>
              </a:rPr>
              <a:t> les globules rouges se déshydratent et   deviennent crénelés. </a:t>
            </a:r>
            <a:endParaRPr lang="fr-FR" b="1" dirty="0">
              <a:solidFill>
                <a:schemeClr val="bg1"/>
              </a:solidFill>
            </a:endParaRPr>
          </a:p>
        </p:txBody>
      </p:sp>
      <p:sp>
        <p:nvSpPr>
          <p:cNvPr id="5" name="Rectangle 4"/>
          <p:cNvSpPr/>
          <p:nvPr/>
        </p:nvSpPr>
        <p:spPr>
          <a:xfrm>
            <a:off x="0" y="4433083"/>
            <a:ext cx="9144000" cy="3231654"/>
          </a:xfrm>
          <a:prstGeom prst="rect">
            <a:avLst/>
          </a:prstGeom>
        </p:spPr>
        <p:txBody>
          <a:bodyPr wrap="square">
            <a:spAutoFit/>
          </a:bodyPr>
          <a:lstStyle/>
          <a:p>
            <a:pPr algn="just">
              <a:buFont typeface="Wingdings" pitchFamily="2" charset="2"/>
              <a:buChar char="v"/>
            </a:pPr>
            <a:r>
              <a:rPr lang="fr-FR" b="1" dirty="0" smtClean="0">
                <a:solidFill>
                  <a:schemeClr val="bg1"/>
                </a:solidFill>
              </a:rPr>
              <a:t>Donc dans les solution injectables la pression osmotique de la solution doit être proche de celle du plasma sanguin. On peut cependant utiliser des solutions hypo ou hypertoniques grâce au pouvoir de dilution du sang mais l’injection doit être lente (sinon lyse des GR).</a:t>
            </a:r>
          </a:p>
          <a:p>
            <a:endParaRPr lang="fr-FR" b="1" dirty="0" smtClean="0">
              <a:solidFill>
                <a:schemeClr val="bg1"/>
              </a:solidFill>
            </a:endParaRPr>
          </a:p>
          <a:p>
            <a:r>
              <a:rPr lang="fr-FR" sz="2400" b="1" dirty="0" smtClean="0">
                <a:solidFill>
                  <a:srgbClr val="FF0000"/>
                </a:solidFill>
              </a:rPr>
              <a:t>Par exemple :</a:t>
            </a:r>
          </a:p>
          <a:p>
            <a:r>
              <a:rPr lang="fr-FR" b="1" dirty="0" smtClean="0">
                <a:solidFill>
                  <a:schemeClr val="bg1"/>
                </a:solidFill>
              </a:rPr>
              <a:t>solution isotonique : Glucose 5%; Chlorure de Sodium 0,9%,</a:t>
            </a:r>
          </a:p>
          <a:p>
            <a:r>
              <a:rPr lang="fr-FR" b="1" dirty="0" smtClean="0">
                <a:solidFill>
                  <a:schemeClr val="bg1"/>
                </a:solidFill>
              </a:rPr>
              <a:t>solution hypertonique : Glucose 10%. Chlorure de Sodium 10%</a:t>
            </a:r>
          </a:p>
          <a:p>
            <a:pPr>
              <a:lnSpc>
                <a:spcPct val="150000"/>
              </a:lnSpc>
            </a:pPr>
            <a:endParaRPr lang="fr-FR" dirty="0" smtClean="0"/>
          </a:p>
          <a:p>
            <a:pPr>
              <a:lnSpc>
                <a:spcPct val="150000"/>
              </a:lnSpc>
            </a:pPr>
            <a:endParaRPr lang="fr-FR" dirty="0" smtClean="0"/>
          </a:p>
        </p:txBody>
      </p:sp>
      <p:pic>
        <p:nvPicPr>
          <p:cNvPr id="6" name="Picture 3" descr="image005"/>
          <p:cNvPicPr>
            <a:picLocks noChangeAspect="1" noChangeArrowheads="1"/>
          </p:cNvPicPr>
          <p:nvPr/>
        </p:nvPicPr>
        <p:blipFill>
          <a:blip r:embed="rId2"/>
          <a:srcRect/>
          <a:stretch>
            <a:fillRect/>
          </a:stretch>
        </p:blipFill>
        <p:spPr>
          <a:xfrm>
            <a:off x="2214546" y="2071678"/>
            <a:ext cx="4071966" cy="2286016"/>
          </a:xfrm>
          <a:prstGeom prst="rect">
            <a:avLst/>
          </a:prstGeom>
          <a:noFill/>
          <a:ln/>
        </p:spPr>
      </p:pic>
    </p:spTree>
  </p:cSld>
  <p:clrMapOvr>
    <a:masterClrMapping/>
  </p:clrMapOvr>
  <p:transition>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85720" y="874670"/>
            <a:ext cx="8572560" cy="5632311"/>
          </a:xfrm>
          <a:prstGeom prst="rect">
            <a:avLst/>
          </a:prstGeom>
        </p:spPr>
        <p:txBody>
          <a:bodyPr wrap="square">
            <a:spAutoFit/>
          </a:bodyPr>
          <a:lstStyle/>
          <a:p>
            <a:pPr algn="just">
              <a:lnSpc>
                <a:spcPct val="200000"/>
              </a:lnSpc>
            </a:pPr>
            <a:r>
              <a:rPr lang="fr-FR" b="1" dirty="0" smtClean="0">
                <a:solidFill>
                  <a:schemeClr val="bg1"/>
                </a:solidFill>
              </a:rPr>
              <a:t>Le Médicament est un produit complexe dont la partie active ou </a:t>
            </a:r>
            <a:r>
              <a:rPr lang="fr-FR" b="1" dirty="0" smtClean="0">
                <a:solidFill>
                  <a:srgbClr val="FF0066"/>
                </a:solidFill>
              </a:rPr>
              <a:t>principe actif </a:t>
            </a:r>
            <a:r>
              <a:rPr lang="fr-FR" b="1" dirty="0" smtClean="0">
                <a:solidFill>
                  <a:schemeClr val="bg1"/>
                </a:solidFill>
              </a:rPr>
              <a:t>ou encore "drogue" sera aménagée à l'aide </a:t>
            </a:r>
            <a:r>
              <a:rPr lang="fr-FR" b="1" dirty="0" smtClean="0">
                <a:solidFill>
                  <a:srgbClr val="FF0066"/>
                </a:solidFill>
              </a:rPr>
              <a:t>d'excipients</a:t>
            </a:r>
            <a:r>
              <a:rPr lang="fr-FR" b="1" dirty="0" smtClean="0">
                <a:solidFill>
                  <a:schemeClr val="bg1"/>
                </a:solidFill>
              </a:rPr>
              <a:t> ou substances auxiliaires pour lui permettre une efficacité optimale.</a:t>
            </a:r>
          </a:p>
          <a:p>
            <a:pPr algn="just">
              <a:lnSpc>
                <a:spcPct val="200000"/>
              </a:lnSpc>
            </a:pPr>
            <a:r>
              <a:rPr lang="fr-FR" b="1" dirty="0" smtClean="0">
                <a:solidFill>
                  <a:schemeClr val="bg1"/>
                </a:solidFill>
              </a:rPr>
              <a:t>le principe actif (PA), seul ou en association, qui est le support de l'activité thérapeutique.</a:t>
            </a:r>
          </a:p>
          <a:p>
            <a:pPr algn="just">
              <a:lnSpc>
                <a:spcPct val="200000"/>
              </a:lnSpc>
            </a:pPr>
            <a:r>
              <a:rPr lang="fr-FR" b="1" dirty="0" smtClean="0">
                <a:solidFill>
                  <a:schemeClr val="bg1"/>
                </a:solidFill>
              </a:rPr>
              <a:t>les excipients ou adjuvants ou véhicules ou substances auxiliaires, dépourvus d'activité thérapeutique, qui sont destinés à faciliter la fabrication, l'administration ou la conservation du médicament.</a:t>
            </a:r>
          </a:p>
          <a:p>
            <a:pPr algn="just">
              <a:lnSpc>
                <a:spcPct val="200000"/>
              </a:lnSpc>
            </a:pPr>
            <a:r>
              <a:rPr lang="fr-FR" b="1" dirty="0" smtClean="0">
                <a:solidFill>
                  <a:schemeClr val="bg1"/>
                </a:solidFill>
              </a:rPr>
              <a:t>L'excipient, bien que souvent défini comme inerte, va parfois avoir un rôle prépondérant : c'est tout l'art de la galénique.</a:t>
            </a:r>
            <a:endParaRPr lang="fr-FR" b="1" dirty="0">
              <a:solidFill>
                <a:schemeClr val="bg1"/>
              </a:solidFill>
            </a:endParaRPr>
          </a:p>
        </p:txBody>
      </p:sp>
      <p:sp>
        <p:nvSpPr>
          <p:cNvPr id="4" name="Rectangle 3"/>
          <p:cNvSpPr/>
          <p:nvPr/>
        </p:nvSpPr>
        <p:spPr>
          <a:xfrm>
            <a:off x="928662" y="285728"/>
            <a:ext cx="7360861" cy="646331"/>
          </a:xfrm>
          <a:prstGeom prst="rect">
            <a:avLst/>
          </a:prstGeom>
        </p:spPr>
        <p:txBody>
          <a:bodyPr wrap="none">
            <a:spAutoFit/>
          </a:bodyPr>
          <a:lstStyle/>
          <a:p>
            <a:r>
              <a:rPr lang="fr-FR" sz="3600" b="1" dirty="0" smtClean="0">
                <a:ln w="900" cmpd="sng">
                  <a:solidFill>
                    <a:srgbClr val="FF0000">
                      <a:alpha val="55000"/>
                    </a:srgbClr>
                  </a:solidFill>
                  <a:prstDash val="solid"/>
                </a:ln>
                <a:solidFill>
                  <a:srgbClr val="FF0000"/>
                </a:solidFill>
                <a:effectLst>
                  <a:innerShdw blurRad="101600" dist="76200" dir="5400000">
                    <a:schemeClr val="accent1">
                      <a:satMod val="190000"/>
                      <a:tint val="100000"/>
                      <a:alpha val="74000"/>
                    </a:schemeClr>
                  </a:innerShdw>
                </a:effectLst>
              </a:rPr>
              <a:t>INTRODUCTION - DEFINITIONS</a:t>
            </a:r>
            <a:endParaRPr lang="fr-FR" sz="3600" b="1" dirty="0">
              <a:ln w="900" cmpd="sng">
                <a:solidFill>
                  <a:srgbClr val="FF0000">
                    <a:alpha val="55000"/>
                  </a:srgbClr>
                </a:solidFill>
                <a:prstDash val="solid"/>
              </a:ln>
              <a:solidFill>
                <a:srgbClr val="FF0000"/>
              </a:solidFill>
              <a:effectLst>
                <a:innerShdw blurRad="101600" dist="76200" dir="5400000">
                  <a:schemeClr val="accent1">
                    <a:satMod val="190000"/>
                    <a:tint val="100000"/>
                    <a:alpha val="74000"/>
                  </a:schemeClr>
                </a:innerShdw>
              </a:effectLst>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linds(horizontal)">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box(in)">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box(in)">
                                      <p:cBhvr>
                                        <p:cTn id="23" dur="500"/>
                                        <p:tgtEl>
                                          <p:spTgt spid="3">
                                            <p:txEl>
                                              <p:pRg st="2" end="2"/>
                                            </p:txEl>
                                          </p:spTgt>
                                        </p:tgtEl>
                                      </p:cBhvr>
                                    </p:animEffect>
                                  </p:childTnLst>
                                </p:cTn>
                              </p:par>
                              <p:par>
                                <p:cTn id="24" presetID="4" presetClass="entr" presetSubtype="16" fill="hold"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box(in)">
                                      <p:cBhvr>
                                        <p:cTn id="2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allAtOnce"/>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57166"/>
            <a:ext cx="9144000" cy="5386090"/>
          </a:xfrm>
          <a:prstGeom prst="rect">
            <a:avLst/>
          </a:prstGeom>
        </p:spPr>
        <p:txBody>
          <a:bodyPr wrap="square">
            <a:spAutoFit/>
          </a:bodyPr>
          <a:lstStyle/>
          <a:p>
            <a:pPr>
              <a:lnSpc>
                <a:spcPct val="200000"/>
              </a:lnSpc>
            </a:pPr>
            <a:r>
              <a:rPr lang="fr-FR" sz="2400" b="1" dirty="0" smtClean="0">
                <a:solidFill>
                  <a:srgbClr val="7030A0"/>
                </a:solidFill>
              </a:rPr>
              <a:t>Récipients utilisées</a:t>
            </a:r>
          </a:p>
          <a:p>
            <a:pPr>
              <a:lnSpc>
                <a:spcPct val="200000"/>
              </a:lnSpc>
            </a:pPr>
            <a:r>
              <a:rPr lang="fr-FR" sz="2000" b="1" dirty="0" smtClean="0">
                <a:solidFill>
                  <a:srgbClr val="FF0066"/>
                </a:solidFill>
              </a:rPr>
              <a:t>a ) En verre</a:t>
            </a:r>
          </a:p>
          <a:p>
            <a:pPr>
              <a:lnSpc>
                <a:spcPct val="200000"/>
              </a:lnSpc>
            </a:pPr>
            <a:r>
              <a:rPr lang="fr-FR" b="1" dirty="0" smtClean="0">
                <a:solidFill>
                  <a:schemeClr val="bg1"/>
                </a:solidFill>
              </a:rPr>
              <a:t>Les ampoules et flacons doivent être en verre incolore afin d’éviter une confusion avec les ampoules buvables en verre jaune. Avantages : transparence, résistance à la chaleur, inertie chimique et imperméabilité aux gaz.</a:t>
            </a:r>
          </a:p>
          <a:p>
            <a:pPr>
              <a:lnSpc>
                <a:spcPct val="200000"/>
              </a:lnSpc>
            </a:pPr>
            <a:endParaRPr lang="fr-FR" b="1" dirty="0" smtClean="0">
              <a:solidFill>
                <a:schemeClr val="bg1"/>
              </a:solidFill>
            </a:endParaRPr>
          </a:p>
          <a:p>
            <a:pPr>
              <a:lnSpc>
                <a:spcPct val="200000"/>
              </a:lnSpc>
            </a:pPr>
            <a:r>
              <a:rPr lang="fr-FR" sz="2000" b="1" dirty="0" smtClean="0">
                <a:solidFill>
                  <a:srgbClr val="FF0066"/>
                </a:solidFill>
              </a:rPr>
              <a:t>b ) En matières plastiques</a:t>
            </a:r>
          </a:p>
          <a:p>
            <a:pPr>
              <a:lnSpc>
                <a:spcPct val="200000"/>
              </a:lnSpc>
            </a:pPr>
            <a:r>
              <a:rPr lang="fr-FR" b="1" dirty="0" smtClean="0">
                <a:solidFill>
                  <a:schemeClr val="bg1"/>
                </a:solidFill>
              </a:rPr>
              <a:t>Les flacons, poches et seringues préremplis doivent être en matière plastique transparente.</a:t>
            </a:r>
          </a:p>
        </p:txBody>
      </p:sp>
    </p:spTree>
  </p:cSld>
  <p:clrMapOvr>
    <a:masterClrMapping/>
  </p:clrMapOvr>
  <p:transition>
    <p:wipe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406" y="642918"/>
            <a:ext cx="8929718" cy="5970865"/>
          </a:xfrm>
          <a:prstGeom prst="rect">
            <a:avLst/>
          </a:prstGeom>
        </p:spPr>
        <p:txBody>
          <a:bodyPr wrap="square">
            <a:spAutoFit/>
          </a:bodyPr>
          <a:lstStyle/>
          <a:p>
            <a:endParaRPr lang="fr-FR" dirty="0" smtClean="0"/>
          </a:p>
          <a:p>
            <a:endParaRPr lang="fr-FR" dirty="0" smtClean="0"/>
          </a:p>
          <a:p>
            <a:pPr algn="just"/>
            <a:r>
              <a:rPr lang="fr-FR" b="1" dirty="0" smtClean="0">
                <a:solidFill>
                  <a:schemeClr val="bg1"/>
                </a:solidFill>
              </a:rPr>
              <a:t>                 Elles sont appliquées sur la peau ou certaines muqueuses afin d’exercer une action locale ou de réaliser la pénétration percutanée des principes actifs.</a:t>
            </a:r>
          </a:p>
          <a:p>
            <a:pPr algn="just"/>
            <a:endParaRPr lang="fr-FR" b="1" dirty="0" smtClean="0">
              <a:solidFill>
                <a:srgbClr val="FFFF00"/>
              </a:solidFill>
            </a:endParaRPr>
          </a:p>
          <a:p>
            <a:pPr algn="just"/>
            <a:r>
              <a:rPr lang="fr-FR" sz="2000" b="1" dirty="0" smtClean="0">
                <a:solidFill>
                  <a:srgbClr val="FF0066"/>
                </a:solidFill>
              </a:rPr>
              <a:t>1 ) Pommades</a:t>
            </a:r>
          </a:p>
          <a:p>
            <a:pPr algn="just"/>
            <a:endParaRPr lang="fr-FR" b="1" dirty="0" smtClean="0">
              <a:solidFill>
                <a:srgbClr val="FFFF00"/>
              </a:solidFill>
            </a:endParaRPr>
          </a:p>
          <a:p>
            <a:r>
              <a:rPr lang="fr-FR" b="1" dirty="0" smtClean="0">
                <a:solidFill>
                  <a:schemeClr val="bg1"/>
                </a:solidFill>
              </a:rPr>
              <a:t>Ce sont de préparations composées d’un excipient mono phase hydrophile ou lipophile (corps gras: vaseline, lanoline) dans lequel sont dispersé des substances liquides ou solides, leur consistance est semi solide.</a:t>
            </a:r>
          </a:p>
          <a:p>
            <a:r>
              <a:rPr lang="fr-FR" b="1" dirty="0" smtClean="0">
                <a:solidFill>
                  <a:schemeClr val="bg1"/>
                </a:solidFill>
              </a:rPr>
              <a:t>Les pommades ne sont pas lavables à l'eau et sont difficiles à enlever </a:t>
            </a:r>
          </a:p>
          <a:p>
            <a:pPr algn="just"/>
            <a:endParaRPr lang="fr-FR" b="1" dirty="0" smtClean="0">
              <a:solidFill>
                <a:schemeClr val="bg1"/>
              </a:solidFill>
            </a:endParaRPr>
          </a:p>
          <a:p>
            <a:pPr algn="just"/>
            <a:r>
              <a:rPr lang="fr-FR" sz="2000" b="1" dirty="0" smtClean="0">
                <a:solidFill>
                  <a:srgbClr val="FF0066"/>
                </a:solidFill>
              </a:rPr>
              <a:t>2 ) Crèmes</a:t>
            </a:r>
          </a:p>
          <a:p>
            <a:pPr algn="just"/>
            <a:endParaRPr lang="fr-FR" b="1" dirty="0" smtClean="0">
              <a:solidFill>
                <a:schemeClr val="bg1"/>
              </a:solidFill>
            </a:endParaRPr>
          </a:p>
          <a:p>
            <a:pPr algn="just"/>
            <a:r>
              <a:rPr lang="fr-FR" b="1" dirty="0" smtClean="0">
                <a:solidFill>
                  <a:schemeClr val="bg1"/>
                </a:solidFill>
              </a:rPr>
              <a:t>Ce sont des préparations composée d’une phase lipophile et d’une phase aqueuse (huile et l’eau), le tout ayant une consistance fluide.</a:t>
            </a:r>
          </a:p>
          <a:p>
            <a:pPr algn="just"/>
            <a:endParaRPr lang="fr-FR" b="1" dirty="0" smtClean="0">
              <a:solidFill>
                <a:schemeClr val="bg1"/>
              </a:solidFill>
            </a:endParaRPr>
          </a:p>
          <a:p>
            <a:pPr algn="just"/>
            <a:r>
              <a:rPr lang="fr-FR" sz="2000" b="1" dirty="0" smtClean="0">
                <a:solidFill>
                  <a:srgbClr val="FF0066"/>
                </a:solidFill>
              </a:rPr>
              <a:t>3 ) Gels</a:t>
            </a:r>
          </a:p>
          <a:p>
            <a:pPr algn="just"/>
            <a:endParaRPr lang="fr-FR" b="1" dirty="0" smtClean="0">
              <a:solidFill>
                <a:srgbClr val="FFFF00"/>
              </a:solidFill>
            </a:endParaRPr>
          </a:p>
          <a:p>
            <a:pPr algn="just"/>
            <a:r>
              <a:rPr lang="fr-FR" b="1" dirty="0" smtClean="0">
                <a:solidFill>
                  <a:schemeClr val="bg1"/>
                </a:solidFill>
              </a:rPr>
              <a:t>Ce sont des liquides gélifiés à l’aide d’agent approprié, la consistance est visqueuse.</a:t>
            </a:r>
            <a:endParaRPr lang="fr-FR" b="1" dirty="0">
              <a:solidFill>
                <a:schemeClr val="bg1"/>
              </a:solidFill>
            </a:endParaRPr>
          </a:p>
        </p:txBody>
      </p:sp>
      <p:sp>
        <p:nvSpPr>
          <p:cNvPr id="3" name="Rectangle 2"/>
          <p:cNvSpPr/>
          <p:nvPr/>
        </p:nvSpPr>
        <p:spPr>
          <a:xfrm>
            <a:off x="571472" y="117439"/>
            <a:ext cx="8072494" cy="954107"/>
          </a:xfrm>
          <a:prstGeom prst="rect">
            <a:avLst/>
          </a:prstGeom>
        </p:spPr>
        <p:txBody>
          <a:bodyPr wrap="square">
            <a:spAutoFit/>
          </a:bodyPr>
          <a:lstStyle/>
          <a:p>
            <a:pPr algn="ctr"/>
            <a:r>
              <a:rPr lang="fr-FR" sz="2800" dirty="0" smtClean="0">
                <a:ln w="10160">
                  <a:solidFill>
                    <a:srgbClr val="C00000"/>
                  </a:solidFill>
                  <a:prstDash val="solid"/>
                </a:ln>
                <a:solidFill>
                  <a:srgbClr val="FF0000"/>
                </a:solidFill>
                <a:effectLst>
                  <a:outerShdw blurRad="38100" dist="32000" dir="5400000" algn="tl">
                    <a:srgbClr val="000000">
                      <a:alpha val="30000"/>
                    </a:srgbClr>
                  </a:outerShdw>
                </a:effectLst>
              </a:rPr>
              <a:t>III) Formes pharmaceutiques destinées à la voie cutanée</a:t>
            </a:r>
            <a:endParaRPr lang="fr-FR" sz="2800" dirty="0">
              <a:ln w="10160">
                <a:solidFill>
                  <a:srgbClr val="C00000"/>
                </a:solidFill>
                <a:prstDash val="solid"/>
              </a:ln>
              <a:solidFill>
                <a:srgbClr val="FF0000"/>
              </a:solidFill>
              <a:effectLst>
                <a:outerShdw blurRad="38100" dist="32000" dir="5400000" algn="tl">
                  <a:srgbClr val="000000">
                    <a:alpha val="30000"/>
                  </a:srgbClr>
                </a:outerShdw>
              </a:effectLst>
            </a:endParaRPr>
          </a:p>
        </p:txBody>
      </p:sp>
      <p:pic>
        <p:nvPicPr>
          <p:cNvPr id="29698" name="Picture 2" descr="Image associée"/>
          <p:cNvPicPr>
            <a:picLocks noChangeAspect="1" noChangeArrowheads="1"/>
          </p:cNvPicPr>
          <p:nvPr/>
        </p:nvPicPr>
        <p:blipFill>
          <a:blip r:embed="rId2" cstate="print"/>
          <a:srcRect/>
          <a:stretch>
            <a:fillRect/>
          </a:stretch>
        </p:blipFill>
        <p:spPr bwMode="auto">
          <a:xfrm>
            <a:off x="2071670" y="1785926"/>
            <a:ext cx="1605980" cy="857256"/>
          </a:xfrm>
          <a:prstGeom prst="rect">
            <a:avLst/>
          </a:prstGeom>
          <a:noFill/>
        </p:spPr>
      </p:pic>
    </p:spTree>
  </p:cSld>
  <p:clrMapOvr>
    <a:masterClrMapping/>
  </p:clrMapOvr>
  <p:transition>
    <p:wipe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5720" y="357166"/>
            <a:ext cx="8429652" cy="3970318"/>
          </a:xfrm>
          <a:prstGeom prst="rect">
            <a:avLst/>
          </a:prstGeom>
        </p:spPr>
        <p:txBody>
          <a:bodyPr wrap="square">
            <a:spAutoFit/>
          </a:bodyPr>
          <a:lstStyle/>
          <a:p>
            <a:r>
              <a:rPr lang="fr-FR" sz="2000" b="1" dirty="0" smtClean="0">
                <a:solidFill>
                  <a:srgbClr val="FF0066"/>
                </a:solidFill>
              </a:rPr>
              <a:t>4. Systèmes transdermiques ou patch</a:t>
            </a:r>
          </a:p>
          <a:p>
            <a:endParaRPr lang="fr-FR" dirty="0" smtClean="0"/>
          </a:p>
          <a:p>
            <a:pPr algn="just">
              <a:lnSpc>
                <a:spcPct val="150000"/>
              </a:lnSpc>
            </a:pPr>
            <a:r>
              <a:rPr lang="fr-FR" b="1" dirty="0" smtClean="0">
                <a:solidFill>
                  <a:schemeClr val="bg1"/>
                </a:solidFill>
              </a:rPr>
              <a:t>Les systèmes transdermiques sont des articles médicamenteux destinés à être appliqués sur la peau, sur un site déterminé. Ils servent de support ou de véhicule à un ou plusieurs PA destinés à exercer une action générale après libération et passage à travers la barrière cutanée.</a:t>
            </a:r>
          </a:p>
          <a:p>
            <a:pPr algn="just">
              <a:lnSpc>
                <a:spcPct val="150000"/>
              </a:lnSpc>
            </a:pPr>
            <a:r>
              <a:rPr lang="fr-FR" b="1" dirty="0" smtClean="0">
                <a:solidFill>
                  <a:schemeClr val="bg1"/>
                </a:solidFill>
              </a:rPr>
              <a:t>Le patch est constitué d'un élément de contrôle de libération du PA, généralement un polymère qui constitue un frein à la diffusion passive du PA vers la peau. En régulant sa vitesse de transfert, il contrôle sa résorption cutané et sanguine.</a:t>
            </a:r>
            <a:endParaRPr lang="fr-FR" b="1" dirty="0">
              <a:solidFill>
                <a:schemeClr val="bg1"/>
              </a:solidFill>
            </a:endParaRPr>
          </a:p>
        </p:txBody>
      </p:sp>
      <p:pic>
        <p:nvPicPr>
          <p:cNvPr id="24578" name="Picture 2" descr="Image associée"/>
          <p:cNvPicPr>
            <a:picLocks noChangeAspect="1" noChangeArrowheads="1"/>
          </p:cNvPicPr>
          <p:nvPr/>
        </p:nvPicPr>
        <p:blipFill>
          <a:blip r:embed="rId2"/>
          <a:srcRect l="18750" t="17500" r="24062" b="16875"/>
          <a:stretch>
            <a:fillRect/>
          </a:stretch>
        </p:blipFill>
        <p:spPr bwMode="auto">
          <a:xfrm>
            <a:off x="5429256" y="3857652"/>
            <a:ext cx="3357586" cy="2928934"/>
          </a:xfrm>
          <a:prstGeom prst="rect">
            <a:avLst/>
          </a:prstGeom>
          <a:noFill/>
        </p:spPr>
      </p:pic>
    </p:spTree>
  </p:cSld>
  <p:clrMapOvr>
    <a:masterClrMapping/>
  </p:clrMapOvr>
  <p:transition>
    <p:wipe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314" y="1142984"/>
            <a:ext cx="8858280" cy="4385816"/>
          </a:xfrm>
          <a:prstGeom prst="rect">
            <a:avLst/>
          </a:prstGeom>
        </p:spPr>
        <p:txBody>
          <a:bodyPr wrap="square">
            <a:spAutoFit/>
          </a:bodyPr>
          <a:lstStyle/>
          <a:p>
            <a:pPr algn="just"/>
            <a:r>
              <a:rPr lang="fr-FR" b="1" dirty="0" smtClean="0">
                <a:solidFill>
                  <a:schemeClr val="bg1"/>
                </a:solidFill>
              </a:rPr>
              <a:t>Elles permettent une action locale ou systémique du principe actif.</a:t>
            </a:r>
          </a:p>
          <a:p>
            <a:pPr algn="just"/>
            <a:endParaRPr lang="fr-FR" b="1" dirty="0" smtClean="0">
              <a:solidFill>
                <a:schemeClr val="bg1"/>
              </a:solidFill>
            </a:endParaRPr>
          </a:p>
          <a:p>
            <a:pPr algn="just"/>
            <a:r>
              <a:rPr lang="fr-FR" sz="2000" b="1" dirty="0" smtClean="0">
                <a:solidFill>
                  <a:srgbClr val="FF0066"/>
                </a:solidFill>
              </a:rPr>
              <a:t>1 ) Les suppositoires</a:t>
            </a:r>
          </a:p>
          <a:p>
            <a:pPr algn="just"/>
            <a:endParaRPr lang="fr-FR" b="1" dirty="0" smtClean="0">
              <a:solidFill>
                <a:srgbClr val="FFFF00"/>
              </a:solidFill>
            </a:endParaRPr>
          </a:p>
          <a:p>
            <a:pPr algn="just">
              <a:lnSpc>
                <a:spcPct val="150000"/>
              </a:lnSpc>
            </a:pPr>
            <a:r>
              <a:rPr lang="fr-FR" b="1" dirty="0" smtClean="0">
                <a:solidFill>
                  <a:schemeClr val="bg1"/>
                </a:solidFill>
              </a:rPr>
              <a:t>Ce sont des préparations solides qu’il faut garder dans le réfrigérateur, contenant une unité de prise du principe actif. Le PA, incorporé dans un excipient qui fond ou se ramollit à 37°C peut avoir une action locale ou générale :</a:t>
            </a:r>
          </a:p>
          <a:p>
            <a:pPr algn="just">
              <a:lnSpc>
                <a:spcPct val="150000"/>
              </a:lnSpc>
            </a:pPr>
            <a:r>
              <a:rPr lang="fr-FR" b="1" dirty="0" smtClean="0">
                <a:solidFill>
                  <a:schemeClr val="bg1"/>
                </a:solidFill>
              </a:rPr>
              <a:t>- action générale : antipyrétique (paracétamol)</a:t>
            </a:r>
          </a:p>
          <a:p>
            <a:pPr algn="just">
              <a:lnSpc>
                <a:spcPct val="150000"/>
              </a:lnSpc>
            </a:pPr>
            <a:r>
              <a:rPr lang="fr-FR" b="1" dirty="0" smtClean="0">
                <a:solidFill>
                  <a:schemeClr val="bg1"/>
                </a:solidFill>
              </a:rPr>
              <a:t>- action locale : </a:t>
            </a:r>
            <a:r>
              <a:rPr lang="fr-FR" b="1" dirty="0" err="1" smtClean="0">
                <a:solidFill>
                  <a:schemeClr val="bg1"/>
                </a:solidFill>
              </a:rPr>
              <a:t>antihémorroïdaire</a:t>
            </a:r>
            <a:endParaRPr lang="fr-FR" b="1" dirty="0" smtClean="0">
              <a:solidFill>
                <a:schemeClr val="bg1"/>
              </a:solidFill>
            </a:endParaRPr>
          </a:p>
          <a:p>
            <a:pPr algn="just">
              <a:lnSpc>
                <a:spcPct val="150000"/>
              </a:lnSpc>
            </a:pPr>
            <a:r>
              <a:rPr lang="fr-FR" b="1" dirty="0" smtClean="0">
                <a:solidFill>
                  <a:schemeClr val="bg1"/>
                </a:solidFill>
              </a:rPr>
              <a:t>Leurs formes, volumes et consistances sont adaptées à </a:t>
            </a:r>
          </a:p>
          <a:p>
            <a:pPr algn="just">
              <a:lnSpc>
                <a:spcPct val="150000"/>
              </a:lnSpc>
            </a:pPr>
            <a:r>
              <a:rPr lang="fr-FR" b="1" dirty="0" smtClean="0">
                <a:solidFill>
                  <a:schemeClr val="bg1"/>
                </a:solidFill>
              </a:rPr>
              <a:t>l’administration par voie rectale.</a:t>
            </a:r>
          </a:p>
          <a:p>
            <a:pPr algn="just"/>
            <a:endParaRPr lang="fr-FR" b="1" dirty="0" smtClean="0">
              <a:solidFill>
                <a:schemeClr val="bg1"/>
              </a:solidFill>
            </a:endParaRPr>
          </a:p>
        </p:txBody>
      </p:sp>
      <p:sp>
        <p:nvSpPr>
          <p:cNvPr id="4" name="Rectangle 3"/>
          <p:cNvSpPr/>
          <p:nvPr/>
        </p:nvSpPr>
        <p:spPr>
          <a:xfrm>
            <a:off x="571472" y="117439"/>
            <a:ext cx="8072494" cy="954107"/>
          </a:xfrm>
          <a:prstGeom prst="rect">
            <a:avLst/>
          </a:prstGeom>
        </p:spPr>
        <p:txBody>
          <a:bodyPr wrap="square">
            <a:spAutoFit/>
          </a:bodyPr>
          <a:lstStyle/>
          <a:p>
            <a:pPr algn="ctr"/>
            <a:r>
              <a:rPr lang="fr-FR" sz="2800" dirty="0" smtClean="0">
                <a:ln w="10160">
                  <a:solidFill>
                    <a:srgbClr val="C00000"/>
                  </a:solidFill>
                  <a:prstDash val="solid"/>
                </a:ln>
                <a:solidFill>
                  <a:srgbClr val="FF0000"/>
                </a:solidFill>
                <a:effectLst>
                  <a:outerShdw blurRad="38100" dist="32000" dir="5400000" algn="tl">
                    <a:srgbClr val="000000">
                      <a:alpha val="30000"/>
                    </a:srgbClr>
                  </a:outerShdw>
                </a:effectLst>
              </a:rPr>
              <a:t>IV) Formes pharmaceutiques destinées à la voie rectale</a:t>
            </a:r>
            <a:endParaRPr lang="fr-FR" sz="2800" dirty="0">
              <a:ln w="10160">
                <a:solidFill>
                  <a:srgbClr val="C00000"/>
                </a:solidFill>
                <a:prstDash val="solid"/>
              </a:ln>
              <a:solidFill>
                <a:srgbClr val="FF0000"/>
              </a:solidFill>
              <a:effectLst>
                <a:outerShdw blurRad="38100" dist="32000" dir="5400000" algn="tl">
                  <a:srgbClr val="000000">
                    <a:alpha val="30000"/>
                  </a:srgbClr>
                </a:outerShdw>
              </a:effectLst>
            </a:endParaRPr>
          </a:p>
        </p:txBody>
      </p:sp>
      <p:pic>
        <p:nvPicPr>
          <p:cNvPr id="28676" name="Picture 4" descr="Image associée"/>
          <p:cNvPicPr>
            <a:picLocks noChangeAspect="1" noChangeArrowheads="1"/>
          </p:cNvPicPr>
          <p:nvPr/>
        </p:nvPicPr>
        <p:blipFill>
          <a:blip r:embed="rId2" cstate="print"/>
          <a:srcRect t="33000" b="33500"/>
          <a:stretch>
            <a:fillRect/>
          </a:stretch>
        </p:blipFill>
        <p:spPr bwMode="auto">
          <a:xfrm>
            <a:off x="5500694" y="4786322"/>
            <a:ext cx="3357586" cy="2071678"/>
          </a:xfrm>
          <a:prstGeom prst="rect">
            <a:avLst/>
          </a:prstGeom>
          <a:noFill/>
        </p:spPr>
      </p:pic>
    </p:spTree>
  </p:cSld>
  <p:clrMapOvr>
    <a:masterClrMapping/>
  </p:clrMapOvr>
  <p:transition>
    <p:wipe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714752"/>
            <a:ext cx="9144000" cy="1231106"/>
          </a:xfrm>
          <a:prstGeom prst="rect">
            <a:avLst/>
          </a:prstGeom>
        </p:spPr>
        <p:txBody>
          <a:bodyPr wrap="square">
            <a:spAutoFit/>
          </a:bodyPr>
          <a:lstStyle/>
          <a:p>
            <a:r>
              <a:rPr lang="fr-FR" sz="2000" b="1" dirty="0" smtClean="0">
                <a:solidFill>
                  <a:srgbClr val="FF0066"/>
                </a:solidFill>
              </a:rPr>
              <a:t>3) Pommades rectales</a:t>
            </a:r>
          </a:p>
          <a:p>
            <a:endParaRPr lang="fr-FR" b="1" dirty="0" smtClean="0">
              <a:solidFill>
                <a:srgbClr val="FFFF00"/>
              </a:solidFill>
            </a:endParaRPr>
          </a:p>
          <a:p>
            <a:r>
              <a:rPr lang="fr-FR" b="1" dirty="0" smtClean="0">
                <a:solidFill>
                  <a:schemeClr val="bg1"/>
                </a:solidFill>
              </a:rPr>
              <a:t>Le PA est incorporé dans un excipient de consistance molle. L'application est locale, externe ou interne, et dans ce cas là, le tube est muni d'un embout applicateur.</a:t>
            </a:r>
            <a:endParaRPr lang="fr-FR" b="1" dirty="0">
              <a:solidFill>
                <a:schemeClr val="bg1"/>
              </a:solidFill>
            </a:endParaRPr>
          </a:p>
        </p:txBody>
      </p:sp>
      <p:pic>
        <p:nvPicPr>
          <p:cNvPr id="31746" name="Picture 2" descr="Image associée"/>
          <p:cNvPicPr>
            <a:picLocks noChangeAspect="1" noChangeArrowheads="1"/>
          </p:cNvPicPr>
          <p:nvPr/>
        </p:nvPicPr>
        <p:blipFill>
          <a:blip r:embed="rId2"/>
          <a:srcRect t="20000" b="19999"/>
          <a:stretch>
            <a:fillRect/>
          </a:stretch>
        </p:blipFill>
        <p:spPr bwMode="auto">
          <a:xfrm>
            <a:off x="2714612" y="5000636"/>
            <a:ext cx="2738438" cy="1643074"/>
          </a:xfrm>
          <a:prstGeom prst="rect">
            <a:avLst/>
          </a:prstGeom>
          <a:noFill/>
        </p:spPr>
      </p:pic>
      <p:sp>
        <p:nvSpPr>
          <p:cNvPr id="4" name="Rectangle 3"/>
          <p:cNvSpPr/>
          <p:nvPr/>
        </p:nvSpPr>
        <p:spPr>
          <a:xfrm>
            <a:off x="214282" y="214290"/>
            <a:ext cx="8715436" cy="1785104"/>
          </a:xfrm>
          <a:prstGeom prst="rect">
            <a:avLst/>
          </a:prstGeom>
        </p:spPr>
        <p:txBody>
          <a:bodyPr wrap="square">
            <a:spAutoFit/>
          </a:bodyPr>
          <a:lstStyle/>
          <a:p>
            <a:pPr algn="just"/>
            <a:r>
              <a:rPr lang="fr-FR" sz="2000" b="1" dirty="0" smtClean="0">
                <a:solidFill>
                  <a:srgbClr val="FF0066"/>
                </a:solidFill>
              </a:rPr>
              <a:t>2 ) Suspensions et solutions à usage rectales</a:t>
            </a:r>
          </a:p>
          <a:p>
            <a:pPr algn="just"/>
            <a:endParaRPr lang="fr-FR" b="1" dirty="0" smtClean="0">
              <a:solidFill>
                <a:srgbClr val="FFFF00"/>
              </a:solidFill>
            </a:endParaRPr>
          </a:p>
          <a:p>
            <a:pPr algn="just"/>
            <a:r>
              <a:rPr lang="fr-FR" b="1" dirty="0" smtClean="0">
                <a:solidFill>
                  <a:schemeClr val="bg1"/>
                </a:solidFill>
              </a:rPr>
              <a:t>Ce sont des préparations liquides contenant une unité de prise de médicament. Le principe actif est dissout ou dispersé dans un excipient comme l’eau ou la glycérine. Leur volume varie de 2.5 à 2000 ml. Le récipient est de forme adapté à l’administration dans le rectum.</a:t>
            </a:r>
            <a:endParaRPr lang="fr-FR" b="1" dirty="0">
              <a:solidFill>
                <a:schemeClr val="bg1"/>
              </a:solidFill>
            </a:endParaRPr>
          </a:p>
        </p:txBody>
      </p:sp>
      <p:pic>
        <p:nvPicPr>
          <p:cNvPr id="5" name="Picture 6" descr="Résultat de recherche d'images pour &quot;solutions réctale&quot;"/>
          <p:cNvPicPr>
            <a:picLocks noChangeAspect="1" noChangeArrowheads="1"/>
          </p:cNvPicPr>
          <p:nvPr/>
        </p:nvPicPr>
        <p:blipFill>
          <a:blip r:embed="rId3"/>
          <a:srcRect l="10135" t="19500" r="11035" b="17499"/>
          <a:stretch>
            <a:fillRect/>
          </a:stretch>
        </p:blipFill>
        <p:spPr bwMode="auto">
          <a:xfrm>
            <a:off x="2643175" y="1928802"/>
            <a:ext cx="2857520" cy="1714512"/>
          </a:xfrm>
          <a:prstGeom prst="rect">
            <a:avLst/>
          </a:prstGeom>
          <a:noFill/>
        </p:spPr>
      </p:pic>
    </p:spTree>
  </p:cSld>
  <p:clrMapOvr>
    <a:masterClrMapping/>
  </p:clrMapOvr>
  <p:transition>
    <p:wipe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2844" y="1285860"/>
            <a:ext cx="9144000" cy="3754874"/>
          </a:xfrm>
          <a:prstGeom prst="rect">
            <a:avLst/>
          </a:prstGeom>
        </p:spPr>
        <p:txBody>
          <a:bodyPr wrap="square">
            <a:spAutoFit/>
          </a:bodyPr>
          <a:lstStyle/>
          <a:p>
            <a:r>
              <a:rPr lang="fr-FR" sz="2000" b="1" dirty="0" smtClean="0">
                <a:solidFill>
                  <a:srgbClr val="FF0066"/>
                </a:solidFill>
              </a:rPr>
              <a:t>1 ) Ovules</a:t>
            </a:r>
          </a:p>
          <a:p>
            <a:endParaRPr lang="fr-FR" b="1" dirty="0" smtClean="0">
              <a:solidFill>
                <a:srgbClr val="FFFF00"/>
              </a:solidFill>
            </a:endParaRPr>
          </a:p>
          <a:p>
            <a:r>
              <a:rPr lang="fr-FR" b="1" dirty="0" smtClean="0">
                <a:solidFill>
                  <a:schemeClr val="bg1"/>
                </a:solidFill>
              </a:rPr>
              <a:t>Ce sont des préparations solides de forme ovoïde contenant une unité de prise du médicament. Leurs volumes et leurs consistance sont adaptés à l’administration par voie vaginale.</a:t>
            </a:r>
          </a:p>
          <a:p>
            <a:endParaRPr lang="fr-FR" b="1" dirty="0" smtClean="0">
              <a:solidFill>
                <a:schemeClr val="bg1"/>
              </a:solidFill>
            </a:endParaRPr>
          </a:p>
          <a:p>
            <a:endParaRPr lang="fr-FR" b="1" dirty="0" smtClean="0">
              <a:solidFill>
                <a:srgbClr val="FFFF00"/>
              </a:solidFill>
            </a:endParaRPr>
          </a:p>
          <a:p>
            <a:endParaRPr lang="fr-FR" b="1" dirty="0" smtClean="0">
              <a:solidFill>
                <a:srgbClr val="FFFF00"/>
              </a:solidFill>
            </a:endParaRPr>
          </a:p>
          <a:p>
            <a:endParaRPr lang="fr-FR" b="1" dirty="0" smtClean="0">
              <a:solidFill>
                <a:srgbClr val="FFFF00"/>
              </a:solidFill>
            </a:endParaRPr>
          </a:p>
          <a:p>
            <a:r>
              <a:rPr lang="fr-FR" sz="2000" b="1" dirty="0" smtClean="0">
                <a:solidFill>
                  <a:srgbClr val="FF0066"/>
                </a:solidFill>
              </a:rPr>
              <a:t>2 ) Capsules vaginales</a:t>
            </a:r>
          </a:p>
          <a:p>
            <a:endParaRPr lang="fr-FR" b="1" dirty="0" smtClean="0">
              <a:solidFill>
                <a:srgbClr val="FFFF00"/>
              </a:solidFill>
            </a:endParaRPr>
          </a:p>
          <a:p>
            <a:r>
              <a:rPr lang="fr-FR" b="1" dirty="0" smtClean="0">
                <a:solidFill>
                  <a:schemeClr val="bg1"/>
                </a:solidFill>
              </a:rPr>
              <a:t>Ce sont des capsules molles de formes ovoïdes à paroi lisse et contenant une unité de prise de médicament.</a:t>
            </a:r>
            <a:endParaRPr lang="fr-FR" b="1" dirty="0">
              <a:solidFill>
                <a:schemeClr val="bg1"/>
              </a:solidFill>
            </a:endParaRPr>
          </a:p>
        </p:txBody>
      </p:sp>
      <p:sp>
        <p:nvSpPr>
          <p:cNvPr id="3" name="Rectangle 2"/>
          <p:cNvSpPr/>
          <p:nvPr/>
        </p:nvSpPr>
        <p:spPr>
          <a:xfrm>
            <a:off x="571472" y="117439"/>
            <a:ext cx="8072494" cy="954107"/>
          </a:xfrm>
          <a:prstGeom prst="rect">
            <a:avLst/>
          </a:prstGeom>
        </p:spPr>
        <p:txBody>
          <a:bodyPr wrap="square">
            <a:spAutoFit/>
          </a:bodyPr>
          <a:lstStyle/>
          <a:p>
            <a:pPr algn="ctr"/>
            <a:r>
              <a:rPr lang="fr-FR" sz="2800" dirty="0" smtClean="0">
                <a:ln w="10160">
                  <a:solidFill>
                    <a:srgbClr val="C00000"/>
                  </a:solidFill>
                  <a:prstDash val="solid"/>
                </a:ln>
                <a:solidFill>
                  <a:srgbClr val="FF0000"/>
                </a:solidFill>
                <a:effectLst>
                  <a:outerShdw blurRad="38100" dist="32000" dir="5400000" algn="tl">
                    <a:srgbClr val="000000">
                      <a:alpha val="30000"/>
                    </a:srgbClr>
                  </a:outerShdw>
                </a:effectLst>
              </a:rPr>
              <a:t>V) Formes pharmaceutiques destinées à la voie vaginale</a:t>
            </a:r>
            <a:endParaRPr lang="fr-FR" sz="2800" dirty="0">
              <a:ln w="10160">
                <a:solidFill>
                  <a:srgbClr val="C00000"/>
                </a:solidFill>
                <a:prstDash val="solid"/>
              </a:ln>
              <a:solidFill>
                <a:srgbClr val="FF0000"/>
              </a:solidFill>
              <a:effectLst>
                <a:outerShdw blurRad="38100" dist="32000" dir="5400000" algn="tl">
                  <a:srgbClr val="000000">
                    <a:alpha val="30000"/>
                  </a:srgbClr>
                </a:outerShdw>
              </a:effectLst>
            </a:endParaRPr>
          </a:p>
        </p:txBody>
      </p:sp>
      <p:pic>
        <p:nvPicPr>
          <p:cNvPr id="27650" name="Picture 2" descr="Image associée"/>
          <p:cNvPicPr>
            <a:picLocks noChangeAspect="1" noChangeArrowheads="1"/>
          </p:cNvPicPr>
          <p:nvPr/>
        </p:nvPicPr>
        <p:blipFill>
          <a:blip r:embed="rId2"/>
          <a:srcRect t="31125" b="18250"/>
          <a:stretch>
            <a:fillRect/>
          </a:stretch>
        </p:blipFill>
        <p:spPr bwMode="auto">
          <a:xfrm>
            <a:off x="5286380" y="2500306"/>
            <a:ext cx="3429024" cy="1785950"/>
          </a:xfrm>
          <a:prstGeom prst="rect">
            <a:avLst/>
          </a:prstGeom>
          <a:noFill/>
        </p:spPr>
      </p:pic>
      <p:pic>
        <p:nvPicPr>
          <p:cNvPr id="27652" name="Picture 4" descr="Résultat de recherche d'images pour &quot;Capsules vaginales&quot;"/>
          <p:cNvPicPr>
            <a:picLocks noChangeAspect="1" noChangeArrowheads="1"/>
          </p:cNvPicPr>
          <p:nvPr/>
        </p:nvPicPr>
        <p:blipFill>
          <a:blip r:embed="rId3"/>
          <a:srcRect t="19565" b="20109"/>
          <a:stretch>
            <a:fillRect/>
          </a:stretch>
        </p:blipFill>
        <p:spPr bwMode="auto">
          <a:xfrm>
            <a:off x="5286380" y="4714884"/>
            <a:ext cx="3560805" cy="2000264"/>
          </a:xfrm>
          <a:prstGeom prst="rect">
            <a:avLst/>
          </a:prstGeom>
          <a:noFill/>
        </p:spPr>
      </p:pic>
    </p:spTree>
  </p:cSld>
  <p:clrMapOvr>
    <a:masterClrMapping/>
  </p:clrMapOvr>
  <p:transition>
    <p:wipe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71546"/>
            <a:ext cx="9144000" cy="3231654"/>
          </a:xfrm>
          <a:prstGeom prst="rect">
            <a:avLst/>
          </a:prstGeom>
        </p:spPr>
        <p:txBody>
          <a:bodyPr wrap="square">
            <a:spAutoFit/>
          </a:bodyPr>
          <a:lstStyle/>
          <a:p>
            <a:r>
              <a:rPr lang="fr-FR" b="1" dirty="0" smtClean="0">
                <a:solidFill>
                  <a:schemeClr val="bg1"/>
                </a:solidFill>
              </a:rPr>
              <a:t>Le médicament (collyre ou pommade ophtalmique) libère le PA qui est résorbé par la cornée et/ou la conjonctive ou bien exerce un effet de surface.</a:t>
            </a:r>
          </a:p>
          <a:p>
            <a:endParaRPr lang="fr-FR" b="1" dirty="0" smtClean="0">
              <a:solidFill>
                <a:schemeClr val="bg1"/>
              </a:solidFill>
            </a:endParaRPr>
          </a:p>
          <a:p>
            <a:r>
              <a:rPr lang="fr-FR" sz="2400" b="1" dirty="0" smtClean="0">
                <a:solidFill>
                  <a:srgbClr val="FF0066"/>
                </a:solidFill>
              </a:rPr>
              <a:t>1 ) Collyres</a:t>
            </a:r>
          </a:p>
          <a:p>
            <a:endParaRPr lang="fr-FR" b="1" dirty="0" smtClean="0">
              <a:solidFill>
                <a:srgbClr val="FFFF00"/>
              </a:solidFill>
            </a:endParaRPr>
          </a:p>
          <a:p>
            <a:pPr algn="just"/>
            <a:r>
              <a:rPr lang="fr-FR" b="1" dirty="0" smtClean="0">
                <a:solidFill>
                  <a:schemeClr val="bg1"/>
                </a:solidFill>
              </a:rPr>
              <a:t>Ce sont des solutions ou suspensions stériles, aqueuse ou huileuses contenant un ou plusieurs principes actifs et destinés à l’instillation oculaire. Les flacons sont multidoses : un conservateur anti microbiens et leurs volumes est limité à 10 ml. L’étiquette doit indiquer la durée limite d’utilisation après ouverture (maximum 4 semaines). Il existe des récipients uni dose notamment pour la chirurgie ophtalmologique.</a:t>
            </a:r>
            <a:endParaRPr lang="fr-FR" b="1" dirty="0">
              <a:solidFill>
                <a:schemeClr val="bg1"/>
              </a:solidFill>
            </a:endParaRPr>
          </a:p>
        </p:txBody>
      </p:sp>
      <p:sp>
        <p:nvSpPr>
          <p:cNvPr id="4" name="Rectangle 3"/>
          <p:cNvSpPr/>
          <p:nvPr/>
        </p:nvSpPr>
        <p:spPr>
          <a:xfrm>
            <a:off x="571472" y="117439"/>
            <a:ext cx="8072494" cy="954107"/>
          </a:xfrm>
          <a:prstGeom prst="rect">
            <a:avLst/>
          </a:prstGeom>
        </p:spPr>
        <p:txBody>
          <a:bodyPr wrap="square">
            <a:spAutoFit/>
          </a:bodyPr>
          <a:lstStyle/>
          <a:p>
            <a:pPr algn="ctr"/>
            <a:r>
              <a:rPr lang="fr-FR" sz="2800" dirty="0" smtClean="0">
                <a:ln w="10160">
                  <a:solidFill>
                    <a:srgbClr val="C00000"/>
                  </a:solidFill>
                  <a:prstDash val="solid"/>
                </a:ln>
                <a:solidFill>
                  <a:srgbClr val="FF0000"/>
                </a:solidFill>
                <a:effectLst>
                  <a:outerShdw blurRad="38100" dist="32000" dir="5400000" algn="tl">
                    <a:srgbClr val="000000">
                      <a:alpha val="30000"/>
                    </a:srgbClr>
                  </a:outerShdw>
                </a:effectLst>
              </a:rPr>
              <a:t>VI) Formes pharmaceutiques destinées à la voie oculaire</a:t>
            </a:r>
            <a:endParaRPr lang="fr-FR" sz="2800" dirty="0">
              <a:ln w="10160">
                <a:solidFill>
                  <a:srgbClr val="C00000"/>
                </a:solidFill>
                <a:prstDash val="solid"/>
              </a:ln>
              <a:solidFill>
                <a:srgbClr val="FF0000"/>
              </a:solidFill>
              <a:effectLst>
                <a:outerShdw blurRad="38100" dist="32000" dir="5400000" algn="tl">
                  <a:srgbClr val="000000">
                    <a:alpha val="30000"/>
                  </a:srgbClr>
                </a:outerShdw>
              </a:effectLst>
            </a:endParaRPr>
          </a:p>
        </p:txBody>
      </p:sp>
      <p:pic>
        <p:nvPicPr>
          <p:cNvPr id="26626" name="Picture 2" descr="Image associée"/>
          <p:cNvPicPr>
            <a:picLocks noChangeAspect="1" noChangeArrowheads="1"/>
          </p:cNvPicPr>
          <p:nvPr/>
        </p:nvPicPr>
        <p:blipFill>
          <a:blip r:embed="rId3"/>
          <a:srcRect/>
          <a:stretch>
            <a:fillRect/>
          </a:stretch>
        </p:blipFill>
        <p:spPr bwMode="auto">
          <a:xfrm>
            <a:off x="2571736" y="4102341"/>
            <a:ext cx="3143271" cy="2541370"/>
          </a:xfrm>
          <a:prstGeom prst="rect">
            <a:avLst/>
          </a:prstGeom>
          <a:noFill/>
        </p:spPr>
      </p:pic>
    </p:spTree>
  </p:cSld>
  <p:clrMapOvr>
    <a:masterClrMapping/>
  </p:clrMapOvr>
  <p:transition>
    <p:wipe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8596" y="1214422"/>
            <a:ext cx="8358246" cy="2769989"/>
          </a:xfrm>
          <a:prstGeom prst="rect">
            <a:avLst/>
          </a:prstGeom>
        </p:spPr>
        <p:txBody>
          <a:bodyPr wrap="square">
            <a:spAutoFit/>
          </a:bodyPr>
          <a:lstStyle/>
          <a:p>
            <a:pPr algn="just"/>
            <a:r>
              <a:rPr lang="fr-FR" b="1" dirty="0" smtClean="0">
                <a:solidFill>
                  <a:schemeClr val="bg1"/>
                </a:solidFill>
              </a:rPr>
              <a:t>Les collyres doivent avoir les qualités demandées aux préparations injectables, à savoir :</a:t>
            </a:r>
          </a:p>
          <a:p>
            <a:endParaRPr lang="fr-FR" b="1" dirty="0" smtClean="0">
              <a:solidFill>
                <a:schemeClr val="bg1"/>
              </a:solidFill>
            </a:endParaRPr>
          </a:p>
          <a:p>
            <a:pPr>
              <a:buFont typeface="Wingdings" pitchFamily="2" charset="2"/>
              <a:buChar char="Ø"/>
            </a:pPr>
            <a:r>
              <a:rPr lang="fr-FR" sz="2400" b="1" dirty="0" smtClean="0">
                <a:solidFill>
                  <a:srgbClr val="FF0066"/>
                </a:solidFill>
              </a:rPr>
              <a:t> stérilité,</a:t>
            </a:r>
          </a:p>
          <a:p>
            <a:endParaRPr lang="fr-FR" sz="2400" b="1" dirty="0" smtClean="0">
              <a:solidFill>
                <a:srgbClr val="FF0066"/>
              </a:solidFill>
            </a:endParaRPr>
          </a:p>
          <a:p>
            <a:pPr>
              <a:buFont typeface="Wingdings" pitchFamily="2" charset="2"/>
              <a:buChar char="Ø"/>
            </a:pPr>
            <a:r>
              <a:rPr lang="fr-FR" sz="2400" b="1" dirty="0" smtClean="0">
                <a:solidFill>
                  <a:srgbClr val="FF0066"/>
                </a:solidFill>
              </a:rPr>
              <a:t> isotonicité aux larmes</a:t>
            </a:r>
          </a:p>
          <a:p>
            <a:endParaRPr lang="fr-FR" sz="2400" b="1" dirty="0" smtClean="0">
              <a:solidFill>
                <a:srgbClr val="FF0066"/>
              </a:solidFill>
            </a:endParaRPr>
          </a:p>
          <a:p>
            <a:pPr>
              <a:buFont typeface="Wingdings" pitchFamily="2" charset="2"/>
              <a:buChar char="Ø"/>
            </a:pPr>
            <a:r>
              <a:rPr lang="fr-FR" sz="2400" b="1" dirty="0" smtClean="0">
                <a:solidFill>
                  <a:srgbClr val="FF0066"/>
                </a:solidFill>
              </a:rPr>
              <a:t> neutralité (pH compris entre 6.4 et 7.8)</a:t>
            </a:r>
            <a:endParaRPr lang="fr-FR" sz="2400" b="1" dirty="0">
              <a:solidFill>
                <a:srgbClr val="FF0066"/>
              </a:solidFill>
            </a:endParaRPr>
          </a:p>
        </p:txBody>
      </p:sp>
      <p:sp>
        <p:nvSpPr>
          <p:cNvPr id="3" name="Rectangle 2"/>
          <p:cNvSpPr/>
          <p:nvPr/>
        </p:nvSpPr>
        <p:spPr>
          <a:xfrm>
            <a:off x="357158" y="357166"/>
            <a:ext cx="3133037" cy="523220"/>
          </a:xfrm>
          <a:prstGeom prst="rect">
            <a:avLst/>
          </a:prstGeom>
        </p:spPr>
        <p:txBody>
          <a:bodyPr wrap="none">
            <a:spAutoFit/>
          </a:bodyPr>
          <a:lstStyle/>
          <a:p>
            <a:r>
              <a:rPr lang="fr-FR" sz="2800" b="1" dirty="0" smtClean="0">
                <a:solidFill>
                  <a:srgbClr val="7030A0"/>
                </a:solidFill>
              </a:rPr>
              <a:t>Caractéristiques :</a:t>
            </a:r>
          </a:p>
        </p:txBody>
      </p:sp>
    </p:spTree>
  </p:cSld>
  <p:clrMapOvr>
    <a:masterClrMapping/>
  </p:clrMapOvr>
  <p:transition>
    <p:wipe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1480"/>
            <a:ext cx="7572396" cy="1569660"/>
          </a:xfrm>
          <a:prstGeom prst="rect">
            <a:avLst/>
          </a:prstGeom>
        </p:spPr>
        <p:txBody>
          <a:bodyPr wrap="square">
            <a:spAutoFit/>
          </a:bodyPr>
          <a:lstStyle/>
          <a:p>
            <a:r>
              <a:rPr lang="fr-FR" sz="2400" b="1" dirty="0" smtClean="0">
                <a:solidFill>
                  <a:srgbClr val="FF0066"/>
                </a:solidFill>
              </a:rPr>
              <a:t>2 ) Les solutions pour lavage ophtalmologique</a:t>
            </a:r>
          </a:p>
          <a:p>
            <a:endParaRPr lang="fr-FR" b="1" dirty="0" smtClean="0">
              <a:solidFill>
                <a:srgbClr val="FFFF00"/>
              </a:solidFill>
            </a:endParaRPr>
          </a:p>
          <a:p>
            <a:pPr algn="just"/>
            <a:r>
              <a:rPr lang="fr-FR" b="1" dirty="0" smtClean="0">
                <a:solidFill>
                  <a:schemeClr val="bg1"/>
                </a:solidFill>
              </a:rPr>
              <a:t>Ce sont des solutions aqueuses, stériles destinées à rincer ou à baigner les yeux. Elles ont les même caractéristiques que les collyres sauf que les flacons multidoses contiennent au max 200 ml.</a:t>
            </a:r>
            <a:endParaRPr lang="fr-FR" dirty="0"/>
          </a:p>
        </p:txBody>
      </p:sp>
      <p:pic>
        <p:nvPicPr>
          <p:cNvPr id="32770" name="Picture 2" descr="Résultat de recherche d'images pour &quot;Les solutions pour lavage ophtalmologique 50 ml&quot;"/>
          <p:cNvPicPr>
            <a:picLocks noChangeAspect="1" noChangeArrowheads="1"/>
          </p:cNvPicPr>
          <p:nvPr/>
        </p:nvPicPr>
        <p:blipFill>
          <a:blip r:embed="rId2"/>
          <a:srcRect l="33985" t="3125" r="35546" b="3124"/>
          <a:stretch>
            <a:fillRect/>
          </a:stretch>
        </p:blipFill>
        <p:spPr bwMode="auto">
          <a:xfrm>
            <a:off x="7715272" y="214290"/>
            <a:ext cx="1143008" cy="2637711"/>
          </a:xfrm>
          <a:prstGeom prst="rect">
            <a:avLst/>
          </a:prstGeom>
          <a:noFill/>
        </p:spPr>
      </p:pic>
      <p:sp>
        <p:nvSpPr>
          <p:cNvPr id="4" name="Rectangle 3"/>
          <p:cNvSpPr/>
          <p:nvPr/>
        </p:nvSpPr>
        <p:spPr>
          <a:xfrm>
            <a:off x="0" y="2928934"/>
            <a:ext cx="9144000" cy="2123658"/>
          </a:xfrm>
          <a:prstGeom prst="rect">
            <a:avLst/>
          </a:prstGeom>
        </p:spPr>
        <p:txBody>
          <a:bodyPr wrap="square">
            <a:spAutoFit/>
          </a:bodyPr>
          <a:lstStyle/>
          <a:p>
            <a:r>
              <a:rPr lang="fr-FR" sz="2400" b="1" dirty="0" smtClean="0">
                <a:solidFill>
                  <a:srgbClr val="FF0066"/>
                </a:solidFill>
              </a:rPr>
              <a:t>3) Pommades ophtalmiques</a:t>
            </a:r>
          </a:p>
          <a:p>
            <a:endParaRPr lang="fr-FR" b="1" dirty="0" smtClean="0">
              <a:solidFill>
                <a:srgbClr val="FFFF00"/>
              </a:solidFill>
            </a:endParaRPr>
          </a:p>
          <a:p>
            <a:pPr algn="just"/>
            <a:r>
              <a:rPr lang="fr-FR" b="1" dirty="0" smtClean="0">
                <a:solidFill>
                  <a:schemeClr val="bg1"/>
                </a:solidFill>
              </a:rPr>
              <a:t>De consistance semi-solide, elles sont utilisées pour avoir un effet plus prolongé car le PA est maintenu au contact de l'</a:t>
            </a:r>
            <a:r>
              <a:rPr lang="fr-FR" b="1" dirty="0" err="1" smtClean="0">
                <a:solidFill>
                  <a:schemeClr val="bg1"/>
                </a:solidFill>
              </a:rPr>
              <a:t>oeil</a:t>
            </a:r>
            <a:r>
              <a:rPr lang="fr-FR" b="1" dirty="0" smtClean="0">
                <a:solidFill>
                  <a:schemeClr val="bg1"/>
                </a:solidFill>
              </a:rPr>
              <a:t> plus longtemps. Elles sont également prescrites dans le traitement des affections des paupières.</a:t>
            </a:r>
          </a:p>
          <a:p>
            <a:pPr algn="just"/>
            <a:r>
              <a:rPr lang="fr-FR" b="1" dirty="0" smtClean="0">
                <a:solidFill>
                  <a:schemeClr val="bg1"/>
                </a:solidFill>
              </a:rPr>
              <a:t>Il vaut mieux, en cas d'application sur la cornée, les utiliser au coucher car elles brouillent la vue.</a:t>
            </a:r>
            <a:endParaRPr lang="fr-FR" b="1" dirty="0">
              <a:solidFill>
                <a:schemeClr val="bg1"/>
              </a:solidFill>
            </a:endParaRPr>
          </a:p>
        </p:txBody>
      </p:sp>
      <p:sp>
        <p:nvSpPr>
          <p:cNvPr id="32772" name="AutoShape 4" descr="Résultat de recherche d'images pour &quot;Pommades ophtalmiques&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32774" name="AutoShape 6" descr="Résultat de recherche d'images pour &quot;Pommades ophtalmiques&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32776" name="AutoShape 8" descr="Résultat de recherche d'images pour &quot;Pommades ophtalmiques&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32778" name="Picture 10" descr="Image associée"/>
          <p:cNvPicPr>
            <a:picLocks noChangeAspect="1" noChangeArrowheads="1"/>
          </p:cNvPicPr>
          <p:nvPr/>
        </p:nvPicPr>
        <p:blipFill>
          <a:blip r:embed="rId3"/>
          <a:srcRect/>
          <a:stretch>
            <a:fillRect/>
          </a:stretch>
        </p:blipFill>
        <p:spPr bwMode="auto">
          <a:xfrm>
            <a:off x="7000892" y="4714884"/>
            <a:ext cx="2071702" cy="1906980"/>
          </a:xfrm>
          <a:prstGeom prst="rect">
            <a:avLst/>
          </a:prstGeom>
          <a:noFill/>
        </p:spPr>
      </p:pic>
    </p:spTree>
  </p:cSld>
  <p:clrMapOvr>
    <a:masterClrMapping/>
  </p:clrMapOvr>
  <p:transition>
    <p:wipe di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71546"/>
            <a:ext cx="9144000" cy="3139321"/>
          </a:xfrm>
          <a:prstGeom prst="rect">
            <a:avLst/>
          </a:prstGeom>
        </p:spPr>
        <p:txBody>
          <a:bodyPr wrap="square">
            <a:spAutoFit/>
          </a:bodyPr>
          <a:lstStyle/>
          <a:p>
            <a:r>
              <a:rPr lang="fr-FR" b="1" dirty="0" smtClean="0">
                <a:solidFill>
                  <a:schemeClr val="bg1"/>
                </a:solidFill>
              </a:rPr>
              <a:t>Ce sont des préparations solides ou liquides destinées à être administrées sous forme de vapeur, d’aérosol ou de poudre dans la partie inférieure des voies respiratoires en vue d’une action locale ou systémique.</a:t>
            </a:r>
          </a:p>
          <a:p>
            <a:endParaRPr lang="fr-FR" b="1" dirty="0" smtClean="0">
              <a:solidFill>
                <a:schemeClr val="bg1"/>
              </a:solidFill>
            </a:endParaRPr>
          </a:p>
          <a:p>
            <a:r>
              <a:rPr lang="fr-FR" b="1" dirty="0" smtClean="0">
                <a:solidFill>
                  <a:srgbClr val="FF0066"/>
                </a:solidFill>
              </a:rPr>
              <a:t>1 ) Liquides pour nébulisation</a:t>
            </a:r>
          </a:p>
          <a:p>
            <a:endParaRPr lang="fr-FR" b="1" dirty="0" smtClean="0">
              <a:solidFill>
                <a:srgbClr val="FF0066"/>
              </a:solidFill>
            </a:endParaRPr>
          </a:p>
          <a:p>
            <a:r>
              <a:rPr lang="fr-FR" b="1" dirty="0" smtClean="0">
                <a:solidFill>
                  <a:schemeClr val="bg1"/>
                </a:solidFill>
              </a:rPr>
              <a:t>Ce sont des solutions, des suspensions ou des émulsions aqueuses destinées à être convertit en aérosol au moyen de nébuliseur. Les aérosols sont constitués par une dispersion de particules liquides  dans un gaz. Il y a les nébuliseurs pneumatiques et ultrasons. </a:t>
            </a:r>
          </a:p>
          <a:p>
            <a:endParaRPr lang="fr-FR" b="1" dirty="0" smtClean="0">
              <a:solidFill>
                <a:schemeClr val="bg1"/>
              </a:solidFill>
            </a:endParaRPr>
          </a:p>
        </p:txBody>
      </p:sp>
      <p:sp>
        <p:nvSpPr>
          <p:cNvPr id="3" name="Rectangle 2"/>
          <p:cNvSpPr/>
          <p:nvPr/>
        </p:nvSpPr>
        <p:spPr>
          <a:xfrm>
            <a:off x="571472" y="117439"/>
            <a:ext cx="8072494" cy="954107"/>
          </a:xfrm>
          <a:prstGeom prst="rect">
            <a:avLst/>
          </a:prstGeom>
        </p:spPr>
        <p:txBody>
          <a:bodyPr wrap="square">
            <a:spAutoFit/>
          </a:bodyPr>
          <a:lstStyle/>
          <a:p>
            <a:pPr algn="ctr"/>
            <a:r>
              <a:rPr lang="fr-FR" sz="2800" dirty="0" smtClean="0">
                <a:ln w="10160">
                  <a:solidFill>
                    <a:srgbClr val="C00000"/>
                  </a:solidFill>
                  <a:prstDash val="solid"/>
                </a:ln>
                <a:solidFill>
                  <a:srgbClr val="FF0000"/>
                </a:solidFill>
                <a:effectLst>
                  <a:outerShdw blurRad="38100" dist="32000" dir="5400000" algn="tl">
                    <a:srgbClr val="000000">
                      <a:alpha val="30000"/>
                    </a:srgbClr>
                  </a:outerShdw>
                </a:effectLst>
              </a:rPr>
              <a:t>VI) Formes pharmaceutiques destinées à la voie respiratoire</a:t>
            </a:r>
            <a:endParaRPr lang="fr-FR" sz="2800" dirty="0">
              <a:ln w="10160">
                <a:solidFill>
                  <a:srgbClr val="C00000"/>
                </a:solidFill>
                <a:prstDash val="solid"/>
              </a:ln>
              <a:solidFill>
                <a:srgbClr val="FF0000"/>
              </a:solidFill>
              <a:effectLst>
                <a:outerShdw blurRad="38100" dist="32000" dir="5400000" algn="tl">
                  <a:srgbClr val="000000">
                    <a:alpha val="30000"/>
                  </a:srgbClr>
                </a:outerShdw>
              </a:effectLst>
            </a:endParaRPr>
          </a:p>
        </p:txBody>
      </p:sp>
      <p:pic>
        <p:nvPicPr>
          <p:cNvPr id="25602" name="Picture 2" descr="Résultat de recherche d'images pour &quot;Liquides pour nébulisation&quot;"/>
          <p:cNvPicPr>
            <a:picLocks noChangeAspect="1" noChangeArrowheads="1"/>
          </p:cNvPicPr>
          <p:nvPr/>
        </p:nvPicPr>
        <p:blipFill>
          <a:blip r:embed="rId2"/>
          <a:srcRect l="12676" r="7042"/>
          <a:stretch>
            <a:fillRect/>
          </a:stretch>
        </p:blipFill>
        <p:spPr bwMode="auto">
          <a:xfrm>
            <a:off x="2928926" y="3643314"/>
            <a:ext cx="3214710" cy="3071810"/>
          </a:xfrm>
          <a:prstGeom prst="rect">
            <a:avLst/>
          </a:prstGeom>
          <a:noFill/>
        </p:spPr>
      </p:pic>
    </p:spTree>
  </p:cSld>
  <p:clrMapOvr>
    <a:masterClrMapping/>
  </p:clrMapOvr>
  <p:transition>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e 14"/>
          <p:cNvGrpSpPr/>
          <p:nvPr/>
        </p:nvGrpSpPr>
        <p:grpSpPr>
          <a:xfrm>
            <a:off x="1357290" y="142852"/>
            <a:ext cx="6215106" cy="5147192"/>
            <a:chOff x="1357290" y="142852"/>
            <a:chExt cx="6215106" cy="5147192"/>
          </a:xfrm>
        </p:grpSpPr>
        <p:sp>
          <p:nvSpPr>
            <p:cNvPr id="3" name="Rectangle à coins arrondis 2"/>
            <p:cNvSpPr/>
            <p:nvPr/>
          </p:nvSpPr>
          <p:spPr>
            <a:xfrm>
              <a:off x="2857488" y="142852"/>
              <a:ext cx="3357586" cy="714380"/>
            </a:xfrm>
            <a:prstGeom prst="roundRect">
              <a:avLst/>
            </a:prstGeom>
            <a:solidFill>
              <a:srgbClr val="00B0F0"/>
            </a:solidFill>
            <a:ln>
              <a:solidFill>
                <a:srgbClr val="0070C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bg1"/>
                  </a:solidFill>
                </a:rPr>
                <a:t>La pharmacie galénique</a:t>
              </a:r>
              <a:endParaRPr lang="fr-FR" dirty="0"/>
            </a:p>
          </p:txBody>
        </p:sp>
        <p:sp>
          <p:nvSpPr>
            <p:cNvPr id="4" name="Flèche vers le bas 3"/>
            <p:cNvSpPr/>
            <p:nvPr/>
          </p:nvSpPr>
          <p:spPr>
            <a:xfrm rot="2503994">
              <a:off x="3412669" y="634508"/>
              <a:ext cx="473650" cy="1309012"/>
            </a:xfrm>
            <a:prstGeom prst="downArrow">
              <a:avLst/>
            </a:prstGeom>
            <a:solidFill>
              <a:srgbClr val="C00000"/>
            </a:solidFill>
            <a:ln>
              <a:solidFill>
                <a:srgbClr val="C00000"/>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Flèche vers le bas 4"/>
            <p:cNvSpPr/>
            <p:nvPr/>
          </p:nvSpPr>
          <p:spPr>
            <a:xfrm rot="18923963">
              <a:off x="5003063" y="594158"/>
              <a:ext cx="454970" cy="1448110"/>
            </a:xfrm>
            <a:prstGeom prst="downArrow">
              <a:avLst/>
            </a:prstGeom>
            <a:solidFill>
              <a:srgbClr val="C00000"/>
            </a:solidFill>
            <a:ln>
              <a:solidFill>
                <a:srgbClr val="C00000"/>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Flèche vers le bas 5"/>
            <p:cNvSpPr/>
            <p:nvPr/>
          </p:nvSpPr>
          <p:spPr>
            <a:xfrm>
              <a:off x="4214810" y="785819"/>
              <a:ext cx="428628" cy="1285859"/>
            </a:xfrm>
            <a:prstGeom prst="downArrow">
              <a:avLst/>
            </a:prstGeom>
            <a:solidFill>
              <a:srgbClr val="C00000"/>
            </a:solidFill>
            <a:ln>
              <a:solidFill>
                <a:srgbClr val="C00000"/>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Ellipse 6"/>
            <p:cNvSpPr/>
            <p:nvPr/>
          </p:nvSpPr>
          <p:spPr>
            <a:xfrm>
              <a:off x="1357290" y="1571612"/>
              <a:ext cx="2071702" cy="92869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bg1"/>
                  </a:solidFill>
                </a:rPr>
                <a:t>préparer</a:t>
              </a:r>
              <a:endParaRPr lang="fr-FR" dirty="0"/>
            </a:p>
          </p:txBody>
        </p:sp>
        <p:sp>
          <p:nvSpPr>
            <p:cNvPr id="8" name="Ellipse 7"/>
            <p:cNvSpPr/>
            <p:nvPr/>
          </p:nvSpPr>
          <p:spPr>
            <a:xfrm>
              <a:off x="3428992" y="2071678"/>
              <a:ext cx="2071702" cy="92869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bg1"/>
                  </a:solidFill>
                </a:rPr>
                <a:t>conserver</a:t>
              </a:r>
              <a:endParaRPr lang="fr-FR" dirty="0"/>
            </a:p>
          </p:txBody>
        </p:sp>
        <p:sp>
          <p:nvSpPr>
            <p:cNvPr id="9" name="Ellipse 8"/>
            <p:cNvSpPr/>
            <p:nvPr/>
          </p:nvSpPr>
          <p:spPr>
            <a:xfrm>
              <a:off x="5500694" y="1643050"/>
              <a:ext cx="2071702" cy="92869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bg1"/>
                  </a:solidFill>
                </a:rPr>
                <a:t>présenter</a:t>
              </a:r>
              <a:endParaRPr lang="fr-FR" dirty="0"/>
            </a:p>
          </p:txBody>
        </p:sp>
        <p:sp>
          <p:nvSpPr>
            <p:cNvPr id="10" name="Flèche vers le bas 9"/>
            <p:cNvSpPr/>
            <p:nvPr/>
          </p:nvSpPr>
          <p:spPr>
            <a:xfrm>
              <a:off x="4286248" y="3071810"/>
              <a:ext cx="428628" cy="928694"/>
            </a:xfrm>
            <a:prstGeom prst="downArrow">
              <a:avLst/>
            </a:prstGeom>
            <a:solidFill>
              <a:srgbClr val="C00000"/>
            </a:solidFill>
            <a:ln>
              <a:solidFill>
                <a:srgbClr val="C00000"/>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37890" name="Picture 2" descr="Résultat de recherche d'images pour &quot;médicaments&quot;"/>
            <p:cNvPicPr>
              <a:picLocks noChangeAspect="1" noChangeArrowheads="1"/>
            </p:cNvPicPr>
            <p:nvPr/>
          </p:nvPicPr>
          <p:blipFill>
            <a:blip r:embed="rId2"/>
            <a:srcRect/>
            <a:stretch>
              <a:fillRect/>
            </a:stretch>
          </p:blipFill>
          <p:spPr bwMode="auto">
            <a:xfrm>
              <a:off x="3571868" y="4000504"/>
              <a:ext cx="2286016" cy="1289540"/>
            </a:xfrm>
            <a:prstGeom prst="rect">
              <a:avLst/>
            </a:prstGeom>
            <a:noFill/>
          </p:spPr>
        </p:pic>
      </p:grpSp>
      <p:grpSp>
        <p:nvGrpSpPr>
          <p:cNvPr id="16" name="Groupe 15"/>
          <p:cNvGrpSpPr/>
          <p:nvPr/>
        </p:nvGrpSpPr>
        <p:grpSpPr>
          <a:xfrm>
            <a:off x="0" y="3571876"/>
            <a:ext cx="2571768" cy="3000396"/>
            <a:chOff x="0" y="3571876"/>
            <a:chExt cx="2571768" cy="3000396"/>
          </a:xfrm>
        </p:grpSpPr>
        <p:pic>
          <p:nvPicPr>
            <p:cNvPr id="37892" name="Picture 4" descr="Image associée"/>
            <p:cNvPicPr>
              <a:picLocks noChangeAspect="1" noChangeArrowheads="1"/>
            </p:cNvPicPr>
            <p:nvPr/>
          </p:nvPicPr>
          <p:blipFill>
            <a:blip r:embed="rId3"/>
            <a:srcRect l="18749" t="3750" r="21250" b="8124"/>
            <a:stretch>
              <a:fillRect/>
            </a:stretch>
          </p:blipFill>
          <p:spPr bwMode="auto">
            <a:xfrm>
              <a:off x="500034" y="4572008"/>
              <a:ext cx="1361882" cy="2000264"/>
            </a:xfrm>
            <a:prstGeom prst="rect">
              <a:avLst/>
            </a:prstGeom>
            <a:ln>
              <a:noFill/>
            </a:ln>
            <a:effectLst>
              <a:softEdge rad="112500"/>
            </a:effectLst>
          </p:spPr>
        </p:pic>
        <p:sp>
          <p:nvSpPr>
            <p:cNvPr id="13" name="Explosion 2 12"/>
            <p:cNvSpPr/>
            <p:nvPr/>
          </p:nvSpPr>
          <p:spPr>
            <a:xfrm>
              <a:off x="0" y="3571876"/>
              <a:ext cx="2571768" cy="1143008"/>
            </a:xfrm>
            <a:prstGeom prst="irregularSeal2">
              <a:avLst/>
            </a:prstGeom>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smtClean="0">
                  <a:ln w="18415" cmpd="sng">
                    <a:solidFill>
                      <a:srgbClr val="FF0000"/>
                    </a:solidFill>
                    <a:prstDash val="solid"/>
                  </a:ln>
                  <a:solidFill>
                    <a:srgbClr val="FF0000"/>
                  </a:solidFill>
                  <a:effectLst>
                    <a:outerShdw blurRad="63500" dir="3600000" algn="tl" rotWithShape="0">
                      <a:srgbClr val="000000">
                        <a:alpha val="70000"/>
                      </a:srgbClr>
                    </a:outerShdw>
                  </a:effectLst>
                </a:rPr>
                <a:t>But?</a:t>
              </a:r>
              <a:endParaRPr lang="fr-FR" sz="2800" dirty="0">
                <a:ln w="18415" cmpd="sng">
                  <a:solidFill>
                    <a:srgbClr val="FF0000"/>
                  </a:solidFill>
                  <a:prstDash val="solid"/>
                </a:ln>
                <a:solidFill>
                  <a:srgbClr val="FF0000"/>
                </a:solidFill>
                <a:effectLst>
                  <a:outerShdw blurRad="63500" dir="3600000" algn="tl" rotWithShape="0">
                    <a:srgbClr val="000000">
                      <a:alpha val="70000"/>
                    </a:srgbClr>
                  </a:outerShdw>
                </a:effectLst>
              </a:endParaRPr>
            </a:p>
          </p:txBody>
        </p:sp>
      </p:grpSp>
      <p:sp>
        <p:nvSpPr>
          <p:cNvPr id="14" name="Rectangle 13"/>
          <p:cNvSpPr/>
          <p:nvPr/>
        </p:nvSpPr>
        <p:spPr>
          <a:xfrm>
            <a:off x="1785918" y="5929330"/>
            <a:ext cx="7215206" cy="646331"/>
          </a:xfrm>
          <a:prstGeom prst="rect">
            <a:avLst/>
          </a:prstGeom>
          <a:ln w="38100">
            <a:solidFill>
              <a:srgbClr val="C00000"/>
            </a:solidFill>
          </a:ln>
        </p:spPr>
        <p:txBody>
          <a:bodyPr wrap="square">
            <a:spAutoFit/>
          </a:bodyPr>
          <a:lstStyle/>
          <a:p>
            <a:r>
              <a:rPr lang="fr-FR" b="1" dirty="0" smtClean="0">
                <a:solidFill>
                  <a:schemeClr val="bg1"/>
                </a:solidFill>
              </a:rPr>
              <a:t>Trouver pour chaque substance active, la présentation la mieux adaptée au traitement d'une maladie déterminée.</a:t>
            </a:r>
            <a:endParaRPr lang="fr-FR" b="1" dirty="0">
              <a:solidFill>
                <a:schemeClr val="bg1"/>
              </a:solidFill>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amond(in)">
                                      <p:cBhvr>
                                        <p:cTn id="7" dur="1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linds(horizontal)">
                                      <p:cBhvr>
                                        <p:cTn id="12" dur="10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28604"/>
            <a:ext cx="9144000" cy="2616101"/>
          </a:xfrm>
          <a:prstGeom prst="rect">
            <a:avLst/>
          </a:prstGeom>
        </p:spPr>
        <p:txBody>
          <a:bodyPr wrap="square">
            <a:spAutoFit/>
          </a:bodyPr>
          <a:lstStyle/>
          <a:p>
            <a:r>
              <a:rPr lang="fr-FR" sz="2000" b="1" dirty="0" smtClean="0">
                <a:solidFill>
                  <a:srgbClr val="FF0066"/>
                </a:solidFill>
              </a:rPr>
              <a:t>2 ) Inhalateurs pressurisés à valve doseuse</a:t>
            </a:r>
          </a:p>
          <a:p>
            <a:endParaRPr lang="fr-FR" b="1" dirty="0" smtClean="0">
              <a:solidFill>
                <a:srgbClr val="FFFF00"/>
              </a:solidFill>
            </a:endParaRPr>
          </a:p>
          <a:p>
            <a:r>
              <a:rPr lang="fr-FR" b="1" dirty="0" smtClean="0">
                <a:solidFill>
                  <a:schemeClr val="bg1"/>
                </a:solidFill>
              </a:rPr>
              <a:t>Ils sont constitués d’une solution, suspension ou émulsion conditionnée dans un récipient comportant une valve doseuse et maintenu sous pression avec un gaz propulseur liquéfié.</a:t>
            </a:r>
          </a:p>
          <a:p>
            <a:endParaRPr lang="fr-FR" b="1" dirty="0" smtClean="0">
              <a:solidFill>
                <a:schemeClr val="bg1"/>
              </a:solidFill>
            </a:endParaRPr>
          </a:p>
          <a:p>
            <a:r>
              <a:rPr lang="fr-FR" b="1" dirty="0" smtClean="0">
                <a:solidFill>
                  <a:schemeClr val="bg1"/>
                </a:solidFill>
              </a:rPr>
              <a:t>L’ouverture de la valve permet l’injection d’une quantité déterminé de médicaments, sous forme d’aérosol quelque soit la durée d’ouverture. </a:t>
            </a:r>
          </a:p>
          <a:p>
            <a:r>
              <a:rPr lang="fr-FR" b="1" dirty="0" smtClean="0">
                <a:solidFill>
                  <a:schemeClr val="bg1"/>
                </a:solidFill>
              </a:rPr>
              <a:t>Les gaz utilisés sont le butane ou le propane.</a:t>
            </a:r>
          </a:p>
        </p:txBody>
      </p:sp>
      <p:pic>
        <p:nvPicPr>
          <p:cNvPr id="35842" name="Picture 2" descr="Résultat de recherche d'images pour &quot;Inhalateurs pressurisés à valve doseuse&quot;"/>
          <p:cNvPicPr>
            <a:picLocks noChangeAspect="1" noChangeArrowheads="1"/>
          </p:cNvPicPr>
          <p:nvPr/>
        </p:nvPicPr>
        <p:blipFill>
          <a:blip r:embed="rId2">
            <a:lum bright="-20000" contrast="40000"/>
          </a:blip>
          <a:srcRect/>
          <a:stretch>
            <a:fillRect/>
          </a:stretch>
        </p:blipFill>
        <p:spPr bwMode="auto">
          <a:xfrm>
            <a:off x="571472" y="3214686"/>
            <a:ext cx="7929618" cy="3214710"/>
          </a:xfrm>
          <a:prstGeom prst="rect">
            <a:avLst/>
          </a:prstGeom>
          <a:noFill/>
        </p:spPr>
      </p:pic>
    </p:spTree>
  </p:cSld>
  <p:clrMapOvr>
    <a:masterClrMapping/>
  </p:clrMapOvr>
  <p:transition>
    <p:wipe di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42918"/>
            <a:ext cx="9144000" cy="3004027"/>
          </a:xfrm>
          <a:prstGeom prst="rect">
            <a:avLst/>
          </a:prstGeom>
        </p:spPr>
        <p:txBody>
          <a:bodyPr wrap="square">
            <a:spAutoFit/>
          </a:bodyPr>
          <a:lstStyle/>
          <a:p>
            <a:pPr>
              <a:lnSpc>
                <a:spcPct val="150000"/>
              </a:lnSpc>
            </a:pPr>
            <a:r>
              <a:rPr lang="fr-FR" sz="2000" b="1" dirty="0" smtClean="0">
                <a:solidFill>
                  <a:srgbClr val="FF0066"/>
                </a:solidFill>
              </a:rPr>
              <a:t>3 ) Inhalateurs à poudre sèche</a:t>
            </a:r>
          </a:p>
          <a:p>
            <a:pPr>
              <a:lnSpc>
                <a:spcPct val="150000"/>
              </a:lnSpc>
            </a:pPr>
            <a:endParaRPr lang="fr-FR" b="1" dirty="0" smtClean="0">
              <a:solidFill>
                <a:schemeClr val="bg1"/>
              </a:solidFill>
            </a:endParaRPr>
          </a:p>
          <a:p>
            <a:pPr>
              <a:lnSpc>
                <a:spcPct val="150000"/>
              </a:lnSpc>
            </a:pPr>
            <a:r>
              <a:rPr lang="fr-FR" b="1" dirty="0" smtClean="0">
                <a:solidFill>
                  <a:schemeClr val="bg1"/>
                </a:solidFill>
              </a:rPr>
              <a:t>Ce sont des dispositifs permettant l’inhalation d’une poudre médicamenteuses sous l’effet d’une profonde inspiration. Formes multidoses, la quantité de poudres est mesuré à chaque utilisation par un système doseur intégré dans l’inhalateur ou des formes uni doses dans un cupule porté par un disque qui est introduit dans l’inhalateur.</a:t>
            </a:r>
            <a:endParaRPr lang="fr-FR" b="1" dirty="0">
              <a:solidFill>
                <a:schemeClr val="bg1"/>
              </a:solidFill>
            </a:endParaRPr>
          </a:p>
        </p:txBody>
      </p:sp>
      <p:pic>
        <p:nvPicPr>
          <p:cNvPr id="36866" name="Picture 2" descr="Image associée"/>
          <p:cNvPicPr>
            <a:picLocks noChangeAspect="1" noChangeArrowheads="1"/>
          </p:cNvPicPr>
          <p:nvPr/>
        </p:nvPicPr>
        <p:blipFill>
          <a:blip r:embed="rId2"/>
          <a:srcRect b="7308"/>
          <a:stretch>
            <a:fillRect/>
          </a:stretch>
        </p:blipFill>
        <p:spPr bwMode="auto">
          <a:xfrm>
            <a:off x="2571736" y="3643314"/>
            <a:ext cx="3643338" cy="2786082"/>
          </a:xfrm>
          <a:prstGeom prst="rect">
            <a:avLst/>
          </a:prstGeom>
          <a:noFill/>
        </p:spPr>
      </p:pic>
    </p:spTree>
  </p:cSld>
  <p:clrMapOvr>
    <a:masterClrMapping/>
  </p:clrMapOvr>
  <p:transition>
    <p:wipe di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7158" y="785794"/>
            <a:ext cx="8572560" cy="2031325"/>
          </a:xfrm>
          <a:prstGeom prst="rect">
            <a:avLst/>
          </a:prstGeom>
        </p:spPr>
        <p:txBody>
          <a:bodyPr wrap="square">
            <a:spAutoFit/>
          </a:bodyPr>
          <a:lstStyle/>
          <a:p>
            <a:endParaRPr lang="fr-FR" dirty="0" smtClean="0">
              <a:ln w="18415" cmpd="sng">
                <a:solidFill>
                  <a:srgbClr val="FF0000"/>
                </a:solidFill>
                <a:prstDash val="solid"/>
              </a:ln>
              <a:solidFill>
                <a:srgbClr val="FF0000"/>
              </a:solidFill>
              <a:effectLst>
                <a:outerShdw blurRad="63500" dir="3600000" algn="tl" rotWithShape="0">
                  <a:srgbClr val="000000">
                    <a:alpha val="70000"/>
                  </a:srgbClr>
                </a:outerShdw>
              </a:effectLst>
            </a:endParaRPr>
          </a:p>
          <a:p>
            <a:r>
              <a:rPr lang="fr-FR" b="1" dirty="0" smtClean="0">
                <a:solidFill>
                  <a:schemeClr val="bg1"/>
                </a:solidFill>
              </a:rPr>
              <a:t>Le choix de la voie d'administration dépend :</a:t>
            </a:r>
          </a:p>
          <a:p>
            <a:endParaRPr lang="fr-FR" dirty="0" smtClean="0">
              <a:solidFill>
                <a:srgbClr val="FF0066"/>
              </a:solidFill>
            </a:endParaRPr>
          </a:p>
          <a:p>
            <a:pPr algn="just"/>
            <a:r>
              <a:rPr lang="fr-FR" b="1" dirty="0" smtClean="0">
                <a:solidFill>
                  <a:srgbClr val="FF0066"/>
                </a:solidFill>
              </a:rPr>
              <a:t>De critères cliniques </a:t>
            </a:r>
            <a:r>
              <a:rPr lang="fr-FR" b="1" dirty="0" smtClean="0">
                <a:solidFill>
                  <a:schemeClr val="bg1"/>
                </a:solidFill>
              </a:rPr>
              <a:t>: urgence (voie IV),</a:t>
            </a:r>
          </a:p>
          <a:p>
            <a:pPr algn="just"/>
            <a:endParaRPr lang="fr-FR" b="1" dirty="0" smtClean="0">
              <a:solidFill>
                <a:schemeClr val="bg1"/>
              </a:solidFill>
            </a:endParaRPr>
          </a:p>
          <a:p>
            <a:pPr algn="just"/>
            <a:r>
              <a:rPr lang="fr-FR" b="1" dirty="0" smtClean="0">
                <a:solidFill>
                  <a:srgbClr val="FF0066"/>
                </a:solidFill>
              </a:rPr>
              <a:t>De critères pharmacologiques </a:t>
            </a:r>
            <a:r>
              <a:rPr lang="fr-FR" b="1" dirty="0" smtClean="0">
                <a:solidFill>
                  <a:schemeClr val="bg1"/>
                </a:solidFill>
              </a:rPr>
              <a:t>: si le PA est détruit par les sucs digestifs ou non résorbé par le tractus digestif, on utilisera la voie parentérale</a:t>
            </a:r>
            <a:endParaRPr lang="fr-FR" b="1" dirty="0">
              <a:solidFill>
                <a:schemeClr val="bg1"/>
              </a:solidFill>
            </a:endParaRPr>
          </a:p>
        </p:txBody>
      </p:sp>
      <p:sp>
        <p:nvSpPr>
          <p:cNvPr id="3" name="Rectangle 2"/>
          <p:cNvSpPr/>
          <p:nvPr/>
        </p:nvSpPr>
        <p:spPr>
          <a:xfrm>
            <a:off x="285720" y="3214686"/>
            <a:ext cx="8858280" cy="2031325"/>
          </a:xfrm>
          <a:prstGeom prst="rect">
            <a:avLst/>
          </a:prstGeom>
        </p:spPr>
        <p:txBody>
          <a:bodyPr wrap="square">
            <a:spAutoFit/>
          </a:bodyPr>
          <a:lstStyle/>
          <a:p>
            <a:pPr algn="just"/>
            <a:r>
              <a:rPr lang="fr-FR" b="1" dirty="0" smtClean="0">
                <a:solidFill>
                  <a:srgbClr val="FF0066"/>
                </a:solidFill>
              </a:rPr>
              <a:t>De critères physiopathologiques </a:t>
            </a:r>
            <a:r>
              <a:rPr lang="fr-FR" b="1" dirty="0" smtClean="0">
                <a:solidFill>
                  <a:schemeClr val="bg1"/>
                </a:solidFill>
              </a:rPr>
              <a:t>: âge du patient (enfants, personnes âgées), acceptabilité et observance (forme bien acceptée et avec le moins de prise possible), pathologie associée (vomissement, diarrhée…) </a:t>
            </a:r>
          </a:p>
          <a:p>
            <a:pPr algn="just"/>
            <a:endParaRPr lang="fr-FR" b="1" dirty="0" smtClean="0">
              <a:solidFill>
                <a:schemeClr val="bg1"/>
              </a:solidFill>
            </a:endParaRPr>
          </a:p>
          <a:p>
            <a:pPr algn="just"/>
            <a:r>
              <a:rPr lang="fr-FR" b="1" dirty="0" smtClean="0">
                <a:solidFill>
                  <a:srgbClr val="FF0066"/>
                </a:solidFill>
              </a:rPr>
              <a:t>Coût du traitement : </a:t>
            </a:r>
            <a:r>
              <a:rPr lang="fr-FR" b="1" dirty="0" smtClean="0">
                <a:solidFill>
                  <a:schemeClr val="bg1"/>
                </a:solidFill>
              </a:rPr>
              <a:t>généralement la voie orale est moins chère que les voies parentérales (matériel de préparation et d’injection, temps infirmier, coût du médicament, hospitalisation).</a:t>
            </a:r>
            <a:endParaRPr lang="fr-FR" b="1" dirty="0">
              <a:solidFill>
                <a:schemeClr val="bg1"/>
              </a:solidFill>
            </a:endParaRPr>
          </a:p>
        </p:txBody>
      </p:sp>
      <p:sp>
        <p:nvSpPr>
          <p:cNvPr id="4" name="Rectangle 3"/>
          <p:cNvSpPr/>
          <p:nvPr/>
        </p:nvSpPr>
        <p:spPr>
          <a:xfrm>
            <a:off x="1928794" y="142852"/>
            <a:ext cx="5937395" cy="461665"/>
          </a:xfrm>
          <a:prstGeom prst="rect">
            <a:avLst/>
          </a:prstGeom>
        </p:spPr>
        <p:txBody>
          <a:bodyPr wrap="none">
            <a:spAutoFit/>
          </a:bodyPr>
          <a:lstStyle/>
          <a:p>
            <a:r>
              <a:rPr lang="fr-FR" sz="2400" dirty="0" smtClean="0">
                <a:ln w="18415" cmpd="sng">
                  <a:solidFill>
                    <a:srgbClr val="FF0000"/>
                  </a:solidFill>
                  <a:prstDash val="solid"/>
                </a:ln>
                <a:solidFill>
                  <a:srgbClr val="FF0000"/>
                </a:solidFill>
                <a:effectLst>
                  <a:outerShdw blurRad="63500" dir="3600000" algn="tl" rotWithShape="0">
                    <a:srgbClr val="000000">
                      <a:alpha val="70000"/>
                    </a:srgbClr>
                  </a:outerShdw>
                </a:effectLst>
              </a:rPr>
              <a:t>CHOIX DE LA VOIE D'ADMINISTRATION</a:t>
            </a:r>
          </a:p>
        </p:txBody>
      </p:sp>
    </p:spTree>
  </p:cSld>
  <p:clrMapOvr>
    <a:masterClrMapping/>
  </p:clrMapOvr>
  <p:transition>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85720" y="857232"/>
            <a:ext cx="8572560" cy="2031325"/>
          </a:xfrm>
          <a:prstGeom prst="rect">
            <a:avLst/>
          </a:prstGeom>
        </p:spPr>
        <p:txBody>
          <a:bodyPr wrap="square">
            <a:spAutoFit/>
          </a:bodyPr>
          <a:lstStyle/>
          <a:p>
            <a:endParaRPr lang="fr-FR" b="1" dirty="0" smtClean="0"/>
          </a:p>
          <a:p>
            <a:pPr algn="just"/>
            <a:r>
              <a:rPr lang="fr-FR" b="1" dirty="0" smtClean="0">
                <a:solidFill>
                  <a:schemeClr val="bg1"/>
                </a:solidFill>
              </a:rPr>
              <a:t>Un médicament est défini par sa formule galénique qui énumère en qualité et quantité les différents éléments qui entrent dans sa composition. On distingue :</a:t>
            </a:r>
          </a:p>
          <a:p>
            <a:pPr algn="just"/>
            <a:endParaRPr lang="fr-FR" b="1" dirty="0" smtClean="0">
              <a:solidFill>
                <a:schemeClr val="bg1"/>
              </a:solidFill>
            </a:endParaRPr>
          </a:p>
          <a:p>
            <a:pPr algn="just">
              <a:buFontTx/>
              <a:buChar char="-"/>
            </a:pPr>
            <a:r>
              <a:rPr lang="fr-FR" b="1" dirty="0" smtClean="0">
                <a:solidFill>
                  <a:schemeClr val="bg1"/>
                </a:solidFill>
              </a:rPr>
              <a:t>le principe actif (PA), </a:t>
            </a:r>
          </a:p>
          <a:p>
            <a:pPr algn="just">
              <a:buFontTx/>
              <a:buChar char="-"/>
            </a:pPr>
            <a:r>
              <a:rPr lang="fr-FR" b="1" dirty="0" smtClean="0">
                <a:solidFill>
                  <a:schemeClr val="bg1"/>
                </a:solidFill>
              </a:rPr>
              <a:t>les excipients.</a:t>
            </a:r>
            <a:endParaRPr lang="fr-FR" b="1" dirty="0">
              <a:solidFill>
                <a:schemeClr val="bg1"/>
              </a:solidFill>
            </a:endParaRPr>
          </a:p>
        </p:txBody>
      </p:sp>
      <p:sp>
        <p:nvSpPr>
          <p:cNvPr id="4" name="Rectangle 3"/>
          <p:cNvSpPr/>
          <p:nvPr/>
        </p:nvSpPr>
        <p:spPr>
          <a:xfrm>
            <a:off x="2428860" y="285728"/>
            <a:ext cx="3828292" cy="584775"/>
          </a:xfrm>
          <a:prstGeom prst="rect">
            <a:avLst/>
          </a:prstGeom>
        </p:spPr>
        <p:txBody>
          <a:bodyPr wrap="none">
            <a:spAutoFit/>
          </a:bodyPr>
          <a:lstStyle/>
          <a:p>
            <a:r>
              <a:rPr lang="fr-FR" sz="3200" b="1" dirty="0" smtClean="0">
                <a:solidFill>
                  <a:srgbClr val="0070C0"/>
                </a:solidFill>
              </a:rPr>
              <a:t>Formule galénique</a:t>
            </a:r>
          </a:p>
        </p:txBody>
      </p:sp>
      <p:sp>
        <p:nvSpPr>
          <p:cNvPr id="5" name="Rectangle 4"/>
          <p:cNvSpPr/>
          <p:nvPr/>
        </p:nvSpPr>
        <p:spPr>
          <a:xfrm>
            <a:off x="357158" y="3000372"/>
            <a:ext cx="7929618" cy="2062103"/>
          </a:xfrm>
          <a:prstGeom prst="rect">
            <a:avLst/>
          </a:prstGeom>
        </p:spPr>
        <p:txBody>
          <a:bodyPr wrap="square">
            <a:spAutoFit/>
          </a:bodyPr>
          <a:lstStyle/>
          <a:p>
            <a:r>
              <a:rPr lang="fr-FR" sz="2800" b="1" dirty="0" smtClean="0">
                <a:solidFill>
                  <a:srgbClr val="FF0000"/>
                </a:solidFill>
              </a:rPr>
              <a:t>Exemple :</a:t>
            </a:r>
          </a:p>
          <a:p>
            <a:endParaRPr lang="fr-FR" sz="2800" b="1" dirty="0" smtClean="0">
              <a:solidFill>
                <a:srgbClr val="FF0000"/>
              </a:solidFill>
            </a:endParaRPr>
          </a:p>
          <a:p>
            <a:r>
              <a:rPr lang="fr-FR" b="1" dirty="0" smtClean="0">
                <a:solidFill>
                  <a:schemeClr val="bg1"/>
                </a:solidFill>
              </a:rPr>
              <a:t>Furosémide 20,00 mg                                                                        principe actif</a:t>
            </a:r>
          </a:p>
          <a:p>
            <a:r>
              <a:rPr lang="da-DK" b="1" dirty="0" smtClean="0">
                <a:solidFill>
                  <a:schemeClr val="bg1"/>
                </a:solidFill>
              </a:rPr>
              <a:t>Chlorure de sodium 15,00 mg                                                         excipient</a:t>
            </a:r>
          </a:p>
          <a:p>
            <a:r>
              <a:rPr lang="fr-FR" b="1" dirty="0" smtClean="0">
                <a:solidFill>
                  <a:schemeClr val="bg1"/>
                </a:solidFill>
              </a:rPr>
              <a:t>Hydroxyde de sodium         pH 9                                                     excipient</a:t>
            </a:r>
          </a:p>
          <a:p>
            <a:r>
              <a:rPr lang="fr-FR" b="1" dirty="0" smtClean="0">
                <a:solidFill>
                  <a:schemeClr val="bg1"/>
                </a:solidFill>
              </a:rPr>
              <a:t>Eau pour préparation injectable 2ml                                           excipient</a:t>
            </a:r>
            <a:endParaRPr lang="fr-FR" b="1" dirty="0">
              <a:solidFill>
                <a:schemeClr val="bg1"/>
              </a:solidFill>
            </a:endParaRPr>
          </a:p>
        </p:txBody>
      </p:sp>
    </p:spTree>
  </p:cSld>
  <p:clrMapOvr>
    <a:masterClrMapping/>
  </p:clrMapOvr>
  <p:transition>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4282" y="1142984"/>
            <a:ext cx="8643966" cy="1477328"/>
          </a:xfrm>
          <a:prstGeom prst="rect">
            <a:avLst/>
          </a:prstGeom>
        </p:spPr>
        <p:txBody>
          <a:bodyPr wrap="square">
            <a:spAutoFit/>
          </a:bodyPr>
          <a:lstStyle/>
          <a:p>
            <a:r>
              <a:rPr lang="fr-FR" b="1" dirty="0" smtClean="0">
                <a:solidFill>
                  <a:schemeClr val="bg1"/>
                </a:solidFill>
              </a:rPr>
              <a:t>La voie d'administration indique la façon dont le médicament est administré au malade. Elle définit le mode d'acheminement du principe actif à son lieu d'action.</a:t>
            </a:r>
          </a:p>
          <a:p>
            <a:endParaRPr lang="fr-FR" b="1" dirty="0" smtClean="0">
              <a:solidFill>
                <a:schemeClr val="bg1"/>
              </a:solidFill>
            </a:endParaRPr>
          </a:p>
          <a:p>
            <a:r>
              <a:rPr lang="fr-FR" b="1" dirty="0" smtClean="0">
                <a:solidFill>
                  <a:schemeClr val="bg1"/>
                </a:solidFill>
              </a:rPr>
              <a:t>On distingue la voie générale et la voie locale.</a:t>
            </a:r>
            <a:endParaRPr lang="fr-FR" b="1" dirty="0">
              <a:solidFill>
                <a:schemeClr val="bg1"/>
              </a:solidFill>
            </a:endParaRPr>
          </a:p>
        </p:txBody>
      </p:sp>
      <p:sp>
        <p:nvSpPr>
          <p:cNvPr id="4" name="Rectangle 3"/>
          <p:cNvSpPr/>
          <p:nvPr/>
        </p:nvSpPr>
        <p:spPr>
          <a:xfrm>
            <a:off x="214282" y="428604"/>
            <a:ext cx="3781356" cy="461665"/>
          </a:xfrm>
          <a:prstGeom prst="rect">
            <a:avLst/>
          </a:prstGeom>
        </p:spPr>
        <p:txBody>
          <a:bodyPr wrap="none">
            <a:spAutoFit/>
          </a:bodyPr>
          <a:lstStyle/>
          <a:p>
            <a:r>
              <a:rPr lang="fr-FR" sz="2400" b="1" dirty="0" smtClean="0">
                <a:solidFill>
                  <a:srgbClr val="0070C0"/>
                </a:solidFill>
              </a:rPr>
              <a:t>La voie d'administration </a:t>
            </a:r>
            <a:endParaRPr lang="fr-FR" sz="2400" dirty="0">
              <a:solidFill>
                <a:srgbClr val="0070C0"/>
              </a:solidFill>
            </a:endParaRPr>
          </a:p>
        </p:txBody>
      </p:sp>
      <p:sp>
        <p:nvSpPr>
          <p:cNvPr id="5" name="Rectangle 4"/>
          <p:cNvSpPr/>
          <p:nvPr/>
        </p:nvSpPr>
        <p:spPr>
          <a:xfrm>
            <a:off x="214282" y="2714620"/>
            <a:ext cx="8429684" cy="1231106"/>
          </a:xfrm>
          <a:prstGeom prst="rect">
            <a:avLst/>
          </a:prstGeom>
        </p:spPr>
        <p:txBody>
          <a:bodyPr wrap="square">
            <a:spAutoFit/>
          </a:bodyPr>
          <a:lstStyle/>
          <a:p>
            <a:r>
              <a:rPr lang="fr-FR" sz="2000" b="1" dirty="0" smtClean="0">
                <a:solidFill>
                  <a:srgbClr val="0070C0"/>
                </a:solidFill>
              </a:rPr>
              <a:t>LA VOIE GÉNÉRALE</a:t>
            </a:r>
          </a:p>
          <a:p>
            <a:pPr algn="just"/>
            <a:endParaRPr lang="fr-FR" b="1" dirty="0" smtClean="0">
              <a:solidFill>
                <a:schemeClr val="bg1"/>
              </a:solidFill>
            </a:endParaRPr>
          </a:p>
          <a:p>
            <a:pPr algn="just"/>
            <a:r>
              <a:rPr lang="fr-FR" b="1" dirty="0" smtClean="0">
                <a:solidFill>
                  <a:schemeClr val="bg1"/>
                </a:solidFill>
              </a:rPr>
              <a:t>Dans la voie générale ou voie systémique, le principe actif (PA) emprunte la circulation sanguine pour atteindre son site d'action.</a:t>
            </a:r>
            <a:endParaRPr lang="fr-FR" b="1" dirty="0">
              <a:solidFill>
                <a:schemeClr val="bg1"/>
              </a:solidFill>
            </a:endParaRPr>
          </a:p>
        </p:txBody>
      </p:sp>
      <p:sp>
        <p:nvSpPr>
          <p:cNvPr id="6" name="Rectangle 5"/>
          <p:cNvSpPr/>
          <p:nvPr/>
        </p:nvSpPr>
        <p:spPr>
          <a:xfrm>
            <a:off x="0" y="4714884"/>
            <a:ext cx="8858280" cy="1477328"/>
          </a:xfrm>
          <a:prstGeom prst="rect">
            <a:avLst/>
          </a:prstGeom>
        </p:spPr>
        <p:txBody>
          <a:bodyPr wrap="square">
            <a:spAutoFit/>
          </a:bodyPr>
          <a:lstStyle/>
          <a:p>
            <a:pPr algn="just"/>
            <a:r>
              <a:rPr lang="fr-FR" b="1" dirty="0" smtClean="0">
                <a:solidFill>
                  <a:schemeClr val="bg1"/>
                </a:solidFill>
              </a:rPr>
              <a:t>Le médicament, directement appliqué sur son lieu d'action, exerce son effet pharmacologique sur le site précis de l'affection. </a:t>
            </a:r>
          </a:p>
          <a:p>
            <a:pPr algn="just"/>
            <a:endParaRPr lang="fr-FR" b="1" dirty="0" smtClean="0">
              <a:solidFill>
                <a:schemeClr val="bg1"/>
              </a:solidFill>
            </a:endParaRPr>
          </a:p>
          <a:p>
            <a:pPr algn="just"/>
            <a:r>
              <a:rPr lang="fr-FR" b="1" dirty="0" smtClean="0">
                <a:solidFill>
                  <a:schemeClr val="bg1"/>
                </a:solidFill>
              </a:rPr>
              <a:t>Le but de la voie locale est de limiter la diffusion du PA à partir de son lieu d'administration permettant </a:t>
            </a:r>
            <a:r>
              <a:rPr lang="fr-FR" b="1" dirty="0" smtClean="0">
                <a:solidFill>
                  <a:schemeClr val="bg1"/>
                </a:solidFill>
              </a:rPr>
              <a:t>un minimum </a:t>
            </a:r>
            <a:r>
              <a:rPr lang="fr-FR" b="1" dirty="0" smtClean="0">
                <a:solidFill>
                  <a:schemeClr val="bg1"/>
                </a:solidFill>
              </a:rPr>
              <a:t>d'effets indésirables.</a:t>
            </a:r>
            <a:endParaRPr lang="fr-FR" b="1" dirty="0">
              <a:solidFill>
                <a:schemeClr val="bg1"/>
              </a:solidFill>
            </a:endParaRPr>
          </a:p>
        </p:txBody>
      </p:sp>
      <p:sp>
        <p:nvSpPr>
          <p:cNvPr id="7" name="Rectangle 6"/>
          <p:cNvSpPr/>
          <p:nvPr/>
        </p:nvSpPr>
        <p:spPr>
          <a:xfrm>
            <a:off x="214282" y="4214818"/>
            <a:ext cx="2248629" cy="400110"/>
          </a:xfrm>
          <a:prstGeom prst="rect">
            <a:avLst/>
          </a:prstGeom>
        </p:spPr>
        <p:txBody>
          <a:bodyPr wrap="none">
            <a:spAutoFit/>
          </a:bodyPr>
          <a:lstStyle/>
          <a:p>
            <a:r>
              <a:rPr lang="fr-FR" sz="2000" b="1" dirty="0" smtClean="0">
                <a:solidFill>
                  <a:srgbClr val="0070C0"/>
                </a:solidFill>
              </a:rPr>
              <a:t>LA VOIE LOCALE</a:t>
            </a:r>
            <a:endParaRPr lang="fr-FR" sz="2000" dirty="0">
              <a:solidFill>
                <a:srgbClr val="0070C0"/>
              </a:solidFill>
            </a:endParaRPr>
          </a:p>
        </p:txBody>
      </p:sp>
    </p:spTree>
  </p:cSld>
  <p:clrMapOvr>
    <a:masterClrMapping/>
  </p:clrMapOvr>
  <p:transition>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85852" y="428604"/>
            <a:ext cx="6695103" cy="400110"/>
          </a:xfrm>
          <a:prstGeom prst="rect">
            <a:avLst/>
          </a:prstGeom>
        </p:spPr>
        <p:txBody>
          <a:bodyPr wrap="none">
            <a:spAutoFit/>
          </a:bodyPr>
          <a:lstStyle/>
          <a:p>
            <a:r>
              <a:rPr lang="fr-FR" sz="2000" b="1" dirty="0" smtClean="0">
                <a:solidFill>
                  <a:srgbClr val="FF0000"/>
                </a:solidFill>
              </a:rPr>
              <a:t> CLASSIFICATION DES FORMES PHARMACEUTIQUES</a:t>
            </a:r>
            <a:endParaRPr lang="fr-FR" sz="2000" dirty="0">
              <a:solidFill>
                <a:srgbClr val="FF0000"/>
              </a:solidFill>
            </a:endParaRPr>
          </a:p>
        </p:txBody>
      </p:sp>
      <p:grpSp>
        <p:nvGrpSpPr>
          <p:cNvPr id="12" name="Groupe 11"/>
          <p:cNvGrpSpPr/>
          <p:nvPr/>
        </p:nvGrpSpPr>
        <p:grpSpPr>
          <a:xfrm>
            <a:off x="928662" y="1285860"/>
            <a:ext cx="8215338" cy="4084108"/>
            <a:chOff x="928662" y="1285860"/>
            <a:chExt cx="8215338" cy="4084108"/>
          </a:xfrm>
        </p:grpSpPr>
        <p:sp>
          <p:nvSpPr>
            <p:cNvPr id="5" name="Rectangle 4"/>
            <p:cNvSpPr/>
            <p:nvPr/>
          </p:nvSpPr>
          <p:spPr>
            <a:xfrm>
              <a:off x="928662" y="1285860"/>
              <a:ext cx="6715172" cy="369332"/>
            </a:xfrm>
            <a:prstGeom prst="rect">
              <a:avLst/>
            </a:prstGeom>
          </p:spPr>
          <p:txBody>
            <a:bodyPr wrap="square">
              <a:spAutoFit/>
            </a:bodyPr>
            <a:lstStyle/>
            <a:p>
              <a:r>
                <a:rPr lang="fr-FR" b="1" dirty="0" smtClean="0">
                  <a:solidFill>
                    <a:schemeClr val="bg1"/>
                  </a:solidFill>
                </a:rPr>
                <a:t>I ) Formes pharmaceutiques destinées à la voie orale</a:t>
              </a:r>
              <a:endParaRPr lang="fr-FR" b="1" dirty="0">
                <a:solidFill>
                  <a:schemeClr val="bg1"/>
                </a:solidFill>
              </a:endParaRPr>
            </a:p>
          </p:txBody>
        </p:sp>
        <p:sp>
          <p:nvSpPr>
            <p:cNvPr id="6" name="Rectangle 5"/>
            <p:cNvSpPr/>
            <p:nvPr/>
          </p:nvSpPr>
          <p:spPr>
            <a:xfrm>
              <a:off x="928662" y="1857364"/>
              <a:ext cx="7572428" cy="369332"/>
            </a:xfrm>
            <a:prstGeom prst="rect">
              <a:avLst/>
            </a:prstGeom>
          </p:spPr>
          <p:txBody>
            <a:bodyPr wrap="square">
              <a:spAutoFit/>
            </a:bodyPr>
            <a:lstStyle/>
            <a:p>
              <a:r>
                <a:rPr lang="fr-FR" b="1" dirty="0" smtClean="0">
                  <a:solidFill>
                    <a:schemeClr val="bg1"/>
                  </a:solidFill>
                </a:rPr>
                <a:t>II ) Les formes pharmaceutiques destinées à la voie parentérale</a:t>
              </a:r>
              <a:endParaRPr lang="fr-FR" b="1" dirty="0">
                <a:solidFill>
                  <a:schemeClr val="bg1"/>
                </a:solidFill>
              </a:endParaRPr>
            </a:p>
          </p:txBody>
        </p:sp>
        <p:sp>
          <p:nvSpPr>
            <p:cNvPr id="7" name="Rectangle 6"/>
            <p:cNvSpPr/>
            <p:nvPr/>
          </p:nvSpPr>
          <p:spPr>
            <a:xfrm>
              <a:off x="928662" y="2428868"/>
              <a:ext cx="6929486" cy="369332"/>
            </a:xfrm>
            <a:prstGeom prst="rect">
              <a:avLst/>
            </a:prstGeom>
          </p:spPr>
          <p:txBody>
            <a:bodyPr wrap="square">
              <a:spAutoFit/>
            </a:bodyPr>
            <a:lstStyle/>
            <a:p>
              <a:r>
                <a:rPr lang="fr-FR" b="1" dirty="0" smtClean="0">
                  <a:solidFill>
                    <a:schemeClr val="bg1"/>
                  </a:solidFill>
                </a:rPr>
                <a:t>III ) Formes pharmaceutiques destinées à la voie cutanée</a:t>
              </a:r>
              <a:endParaRPr lang="fr-FR" b="1" dirty="0">
                <a:solidFill>
                  <a:schemeClr val="bg1"/>
                </a:solidFill>
              </a:endParaRPr>
            </a:p>
          </p:txBody>
        </p:sp>
        <p:sp>
          <p:nvSpPr>
            <p:cNvPr id="8" name="Rectangle 7"/>
            <p:cNvSpPr/>
            <p:nvPr/>
          </p:nvSpPr>
          <p:spPr>
            <a:xfrm>
              <a:off x="928678" y="3071810"/>
              <a:ext cx="7215222" cy="369332"/>
            </a:xfrm>
            <a:prstGeom prst="rect">
              <a:avLst/>
            </a:prstGeom>
          </p:spPr>
          <p:txBody>
            <a:bodyPr wrap="square">
              <a:spAutoFit/>
            </a:bodyPr>
            <a:lstStyle/>
            <a:p>
              <a:r>
                <a:rPr lang="fr-FR" b="1" dirty="0" smtClean="0">
                  <a:solidFill>
                    <a:schemeClr val="bg1"/>
                  </a:solidFill>
                </a:rPr>
                <a:t>IV ) Formes pharmaceutiques destinées à la voie rectale</a:t>
              </a:r>
              <a:endParaRPr lang="fr-FR" b="1" dirty="0">
                <a:solidFill>
                  <a:schemeClr val="bg1"/>
                </a:solidFill>
              </a:endParaRPr>
            </a:p>
          </p:txBody>
        </p:sp>
        <p:sp>
          <p:nvSpPr>
            <p:cNvPr id="9" name="Rectangle 8"/>
            <p:cNvSpPr/>
            <p:nvPr/>
          </p:nvSpPr>
          <p:spPr>
            <a:xfrm>
              <a:off x="928662" y="3714752"/>
              <a:ext cx="8001056" cy="369332"/>
            </a:xfrm>
            <a:prstGeom prst="rect">
              <a:avLst/>
            </a:prstGeom>
          </p:spPr>
          <p:txBody>
            <a:bodyPr wrap="square">
              <a:spAutoFit/>
            </a:bodyPr>
            <a:lstStyle/>
            <a:p>
              <a:r>
                <a:rPr lang="fr-FR" b="1" dirty="0" smtClean="0">
                  <a:solidFill>
                    <a:schemeClr val="bg1"/>
                  </a:solidFill>
                </a:rPr>
                <a:t>V ) Formes pharmaceutiques destinées à la voie vaginale</a:t>
              </a:r>
              <a:endParaRPr lang="fr-FR" b="1" dirty="0">
                <a:solidFill>
                  <a:schemeClr val="bg1"/>
                </a:solidFill>
              </a:endParaRPr>
            </a:p>
          </p:txBody>
        </p:sp>
        <p:sp>
          <p:nvSpPr>
            <p:cNvPr id="10" name="Rectangle 9"/>
            <p:cNvSpPr/>
            <p:nvPr/>
          </p:nvSpPr>
          <p:spPr>
            <a:xfrm>
              <a:off x="928662" y="4429132"/>
              <a:ext cx="6715172" cy="369332"/>
            </a:xfrm>
            <a:prstGeom prst="rect">
              <a:avLst/>
            </a:prstGeom>
          </p:spPr>
          <p:txBody>
            <a:bodyPr wrap="square">
              <a:spAutoFit/>
            </a:bodyPr>
            <a:lstStyle/>
            <a:p>
              <a:r>
                <a:rPr lang="fr-FR" b="1" dirty="0" smtClean="0">
                  <a:solidFill>
                    <a:schemeClr val="bg1"/>
                  </a:solidFill>
                </a:rPr>
                <a:t>VI ) Formes pharmaceutiques destinées à la voie oculaire</a:t>
              </a:r>
              <a:endParaRPr lang="fr-FR" b="1" dirty="0">
                <a:solidFill>
                  <a:schemeClr val="bg1"/>
                </a:solidFill>
              </a:endParaRPr>
            </a:p>
          </p:txBody>
        </p:sp>
        <p:sp>
          <p:nvSpPr>
            <p:cNvPr id="11" name="Rectangle 10"/>
            <p:cNvSpPr/>
            <p:nvPr/>
          </p:nvSpPr>
          <p:spPr>
            <a:xfrm>
              <a:off x="928662" y="5000636"/>
              <a:ext cx="8215338" cy="369332"/>
            </a:xfrm>
            <a:prstGeom prst="rect">
              <a:avLst/>
            </a:prstGeom>
          </p:spPr>
          <p:txBody>
            <a:bodyPr wrap="square">
              <a:spAutoFit/>
            </a:bodyPr>
            <a:lstStyle/>
            <a:p>
              <a:r>
                <a:rPr lang="fr-FR" b="1" dirty="0" smtClean="0">
                  <a:solidFill>
                    <a:schemeClr val="bg1"/>
                  </a:solidFill>
                </a:rPr>
                <a:t>VII ) Formes pharmaceutiques destinées à la voie respiratoire</a:t>
              </a:r>
              <a:endParaRPr lang="fr-FR" b="1" dirty="0">
                <a:solidFill>
                  <a:schemeClr val="bg1"/>
                </a:solidFill>
              </a:endParaRPr>
            </a:p>
          </p:txBody>
        </p:sp>
      </p:gr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00100" y="928670"/>
            <a:ext cx="3488840" cy="523220"/>
          </a:xfrm>
          <a:prstGeom prst="rect">
            <a:avLst/>
          </a:prstGeom>
        </p:spPr>
        <p:txBody>
          <a:bodyPr wrap="none">
            <a:spAutoFit/>
          </a:bodyPr>
          <a:lstStyle/>
          <a:p>
            <a:r>
              <a:rPr lang="fr-FR" sz="2400" b="1" dirty="0" smtClean="0">
                <a:solidFill>
                  <a:srgbClr val="0070C0"/>
                </a:solidFill>
              </a:rPr>
              <a:t>A ) Les </a:t>
            </a:r>
            <a:r>
              <a:rPr lang="fr-FR" sz="2800" b="1" dirty="0" smtClean="0">
                <a:solidFill>
                  <a:srgbClr val="0070C0"/>
                </a:solidFill>
              </a:rPr>
              <a:t>formes</a:t>
            </a:r>
            <a:r>
              <a:rPr lang="fr-FR" sz="2400" b="1" dirty="0" smtClean="0">
                <a:solidFill>
                  <a:srgbClr val="0070C0"/>
                </a:solidFill>
              </a:rPr>
              <a:t> solides</a:t>
            </a:r>
            <a:endParaRPr lang="fr-FR" sz="2400" b="1" dirty="0">
              <a:solidFill>
                <a:srgbClr val="0070C0"/>
              </a:solidFill>
            </a:endParaRPr>
          </a:p>
        </p:txBody>
      </p:sp>
      <p:sp>
        <p:nvSpPr>
          <p:cNvPr id="3" name="Rectangle 2"/>
          <p:cNvSpPr/>
          <p:nvPr/>
        </p:nvSpPr>
        <p:spPr>
          <a:xfrm>
            <a:off x="857224" y="71414"/>
            <a:ext cx="8072494" cy="954107"/>
          </a:xfrm>
          <a:prstGeom prst="rect">
            <a:avLst/>
          </a:prstGeom>
        </p:spPr>
        <p:txBody>
          <a:bodyPr wrap="square">
            <a:spAutoFit/>
          </a:bodyPr>
          <a:lstStyle/>
          <a:p>
            <a:pPr algn="ctr"/>
            <a:r>
              <a:rPr lang="fr-FR" sz="2800" dirty="0" smtClean="0">
                <a:ln w="10160">
                  <a:solidFill>
                    <a:srgbClr val="C00000"/>
                  </a:solidFill>
                  <a:prstDash val="solid"/>
                </a:ln>
                <a:solidFill>
                  <a:srgbClr val="FF0000"/>
                </a:solidFill>
                <a:effectLst>
                  <a:outerShdw blurRad="38100" dist="32000" dir="5400000" algn="tl">
                    <a:srgbClr val="000000">
                      <a:alpha val="30000"/>
                    </a:srgbClr>
                  </a:outerShdw>
                </a:effectLst>
              </a:rPr>
              <a:t>I ) Formes pharmaceutiques destinées à la voie orale</a:t>
            </a:r>
            <a:endParaRPr lang="fr-FR" sz="2800" dirty="0">
              <a:ln w="10160">
                <a:solidFill>
                  <a:srgbClr val="C00000"/>
                </a:solidFill>
                <a:prstDash val="solid"/>
              </a:ln>
              <a:solidFill>
                <a:srgbClr val="FF0000"/>
              </a:solidFill>
              <a:effectLst>
                <a:outerShdw blurRad="38100" dist="32000" dir="5400000" algn="tl">
                  <a:srgbClr val="000000">
                    <a:alpha val="30000"/>
                  </a:srgbClr>
                </a:outerShdw>
              </a:effectLst>
            </a:endParaRPr>
          </a:p>
        </p:txBody>
      </p:sp>
      <p:sp>
        <p:nvSpPr>
          <p:cNvPr id="4" name="Rectangle 3"/>
          <p:cNvSpPr/>
          <p:nvPr/>
        </p:nvSpPr>
        <p:spPr>
          <a:xfrm>
            <a:off x="0" y="1571612"/>
            <a:ext cx="9144000" cy="2339102"/>
          </a:xfrm>
          <a:prstGeom prst="rect">
            <a:avLst/>
          </a:prstGeom>
        </p:spPr>
        <p:txBody>
          <a:bodyPr wrap="square">
            <a:spAutoFit/>
          </a:bodyPr>
          <a:lstStyle/>
          <a:p>
            <a:pPr algn="just"/>
            <a:r>
              <a:rPr lang="fr-FR" sz="2000" b="1" dirty="0" smtClean="0">
                <a:solidFill>
                  <a:srgbClr val="7030A0"/>
                </a:solidFill>
                <a:latin typeface="Aharoni" pitchFamily="2" charset="-79"/>
                <a:cs typeface="Aharoni" pitchFamily="2" charset="-79"/>
              </a:rPr>
              <a:t>1. Les poudres orales :</a:t>
            </a:r>
          </a:p>
          <a:p>
            <a:pPr algn="just"/>
            <a:endParaRPr lang="fr-FR" b="1" dirty="0" smtClean="0">
              <a:solidFill>
                <a:srgbClr val="00B050"/>
              </a:solidFill>
            </a:endParaRPr>
          </a:p>
          <a:p>
            <a:pPr algn="just"/>
            <a:r>
              <a:rPr lang="fr-FR" b="1" dirty="0" smtClean="0">
                <a:solidFill>
                  <a:schemeClr val="bg1"/>
                </a:solidFill>
              </a:rPr>
              <a:t>Les poudres orales sont des préparations constituées de particules solides sèches, libre, plus ou moins fines. Elles contiennent un ou plusieurs P.A additionnés si nécessaire d’excipients, colorants et aromatisants. Généralement administrées avec de l’eau, elles peuvent dans certains cas être avalées telles quelles. Elles se présentent sous forme de poudres </a:t>
            </a:r>
            <a:r>
              <a:rPr lang="fr-FR" b="1" dirty="0" err="1" smtClean="0">
                <a:solidFill>
                  <a:schemeClr val="bg1"/>
                </a:solidFill>
              </a:rPr>
              <a:t>unidoses</a:t>
            </a:r>
            <a:r>
              <a:rPr lang="fr-FR" b="1" dirty="0" smtClean="0">
                <a:solidFill>
                  <a:schemeClr val="bg1"/>
                </a:solidFill>
              </a:rPr>
              <a:t> ou multidoses. Exemples : Sachets, paquets en vrac, flacon</a:t>
            </a:r>
            <a:endParaRPr lang="fr-FR" b="1" dirty="0">
              <a:solidFill>
                <a:schemeClr val="bg1"/>
              </a:solidFill>
            </a:endParaRPr>
          </a:p>
        </p:txBody>
      </p:sp>
      <p:pic>
        <p:nvPicPr>
          <p:cNvPr id="15362" name="Picture 2" descr="Résultat de recherche d'images pour &quot;les poudre orale&quot;"/>
          <p:cNvPicPr>
            <a:picLocks noChangeAspect="1" noChangeArrowheads="1"/>
          </p:cNvPicPr>
          <p:nvPr/>
        </p:nvPicPr>
        <p:blipFill>
          <a:blip r:embed="rId2"/>
          <a:srcRect l="7110" t="16458" b="11246"/>
          <a:stretch>
            <a:fillRect/>
          </a:stretch>
        </p:blipFill>
        <p:spPr bwMode="auto">
          <a:xfrm>
            <a:off x="2928926" y="3929066"/>
            <a:ext cx="2774490" cy="2500330"/>
          </a:xfrm>
          <a:prstGeom prst="rect">
            <a:avLst/>
          </a:prstGeom>
          <a:noFill/>
        </p:spPr>
      </p:pic>
    </p:spTree>
  </p:cSld>
  <p:clrMapOvr>
    <a:masterClrMapping/>
  </p:clrMapOvr>
  <p:transition>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7158" y="500042"/>
            <a:ext cx="8572560" cy="400110"/>
          </a:xfrm>
          <a:prstGeom prst="rect">
            <a:avLst/>
          </a:prstGeom>
        </p:spPr>
        <p:txBody>
          <a:bodyPr wrap="square">
            <a:spAutoFit/>
          </a:bodyPr>
          <a:lstStyle/>
          <a:p>
            <a:r>
              <a:rPr lang="fr-FR" sz="2000" dirty="0" smtClean="0">
                <a:solidFill>
                  <a:srgbClr val="7030A0"/>
                </a:solidFill>
                <a:latin typeface="Aharoni" pitchFamily="2" charset="-79"/>
                <a:cs typeface="Aharoni" pitchFamily="2" charset="-79"/>
              </a:rPr>
              <a:t>2 ) Formes obtenues par répartition des poudres dans des enveloppes</a:t>
            </a:r>
            <a:endParaRPr lang="fr-FR" sz="2000" dirty="0">
              <a:solidFill>
                <a:srgbClr val="7030A0"/>
              </a:solidFill>
              <a:latin typeface="Aharoni" pitchFamily="2" charset="-79"/>
              <a:cs typeface="Aharoni" pitchFamily="2" charset="-79"/>
            </a:endParaRPr>
          </a:p>
        </p:txBody>
      </p:sp>
      <p:sp>
        <p:nvSpPr>
          <p:cNvPr id="3" name="Rectangle 2"/>
          <p:cNvSpPr/>
          <p:nvPr/>
        </p:nvSpPr>
        <p:spPr>
          <a:xfrm>
            <a:off x="500034" y="1000108"/>
            <a:ext cx="3530710" cy="369332"/>
          </a:xfrm>
          <a:prstGeom prst="rect">
            <a:avLst/>
          </a:prstGeom>
        </p:spPr>
        <p:txBody>
          <a:bodyPr wrap="none">
            <a:spAutoFit/>
          </a:bodyPr>
          <a:lstStyle/>
          <a:p>
            <a:pPr>
              <a:buFont typeface="Wingdings" pitchFamily="2" charset="2"/>
              <a:buChar char="v"/>
            </a:pPr>
            <a:r>
              <a:rPr lang="fr-FR" b="1" dirty="0" smtClean="0">
                <a:solidFill>
                  <a:srgbClr val="FF0066"/>
                </a:solidFill>
              </a:rPr>
              <a:t>Les gélules ou capsules dures</a:t>
            </a:r>
            <a:endParaRPr lang="fr-FR" b="1" dirty="0">
              <a:solidFill>
                <a:srgbClr val="FF0066"/>
              </a:solidFill>
            </a:endParaRPr>
          </a:p>
        </p:txBody>
      </p:sp>
      <p:sp>
        <p:nvSpPr>
          <p:cNvPr id="4" name="Rectangle 3"/>
          <p:cNvSpPr/>
          <p:nvPr/>
        </p:nvSpPr>
        <p:spPr>
          <a:xfrm>
            <a:off x="0" y="1571612"/>
            <a:ext cx="9001156" cy="2585323"/>
          </a:xfrm>
          <a:prstGeom prst="rect">
            <a:avLst/>
          </a:prstGeom>
        </p:spPr>
        <p:txBody>
          <a:bodyPr wrap="square">
            <a:spAutoFit/>
          </a:bodyPr>
          <a:lstStyle/>
          <a:p>
            <a:pPr algn="just"/>
            <a:r>
              <a:rPr lang="fr-FR" b="1" dirty="0" smtClean="0">
                <a:solidFill>
                  <a:schemeClr val="bg1"/>
                </a:solidFill>
              </a:rPr>
              <a:t>Constituée d’une enveloppe de forme cylindrique à base hémisphérique renfermant une unité de prise du médicament. L’enveloppe est constitué de deux capsules à emboîtement dont la paroi à base de gélatine est dure et mince. </a:t>
            </a:r>
            <a:endParaRPr lang="fr-FR" b="1" dirty="0" smtClean="0">
              <a:solidFill>
                <a:schemeClr val="bg1"/>
              </a:solidFill>
            </a:endParaRPr>
          </a:p>
          <a:p>
            <a:pPr algn="just"/>
            <a:endParaRPr lang="fr-FR" b="1" dirty="0" smtClean="0">
              <a:solidFill>
                <a:schemeClr val="bg1"/>
              </a:solidFill>
            </a:endParaRPr>
          </a:p>
          <a:p>
            <a:pPr algn="just"/>
            <a:r>
              <a:rPr lang="fr-FR" b="1" dirty="0" smtClean="0">
                <a:solidFill>
                  <a:schemeClr val="bg1"/>
                </a:solidFill>
              </a:rPr>
              <a:t>Le contenu peut être pulvérulent ou granuleux. Elle se conserve à l’abris de la chaleur (température inférieure à 30°C). Formes industrielles très utilisée. Avantages : fabrication simple et rapide, principe actif très vite libéré dans le tube digestif par destruction de l’enveloppe. Il est possible de fabriquer des gélules </a:t>
            </a:r>
            <a:r>
              <a:rPr lang="fr-FR" b="1" dirty="0" err="1" smtClean="0">
                <a:solidFill>
                  <a:schemeClr val="bg1"/>
                </a:solidFill>
              </a:rPr>
              <a:t>gastro</a:t>
            </a:r>
            <a:r>
              <a:rPr lang="fr-FR" b="1" dirty="0" smtClean="0">
                <a:solidFill>
                  <a:schemeClr val="bg1"/>
                </a:solidFill>
              </a:rPr>
              <a:t> résistantes ou à libération modifiée.</a:t>
            </a:r>
            <a:endParaRPr lang="fr-FR" b="1" dirty="0">
              <a:solidFill>
                <a:schemeClr val="bg1"/>
              </a:solidFill>
            </a:endParaRPr>
          </a:p>
        </p:txBody>
      </p:sp>
      <p:pic>
        <p:nvPicPr>
          <p:cNvPr id="14338" name="Picture 2" descr="Image associée"/>
          <p:cNvPicPr>
            <a:picLocks noChangeAspect="1" noChangeArrowheads="1"/>
          </p:cNvPicPr>
          <p:nvPr/>
        </p:nvPicPr>
        <p:blipFill>
          <a:blip r:embed="rId2"/>
          <a:srcRect/>
          <a:stretch>
            <a:fillRect/>
          </a:stretch>
        </p:blipFill>
        <p:spPr bwMode="auto">
          <a:xfrm>
            <a:off x="3214678" y="4214818"/>
            <a:ext cx="3000396" cy="2127571"/>
          </a:xfrm>
          <a:prstGeom prst="rect">
            <a:avLst/>
          </a:prstGeom>
          <a:noFill/>
        </p:spPr>
      </p:pic>
    </p:spTree>
  </p:cSld>
  <p:clrMapOvr>
    <a:masterClrMapping/>
  </p:clrMapOvr>
  <p:transition>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7158" y="357166"/>
            <a:ext cx="8072494" cy="400110"/>
          </a:xfrm>
          <a:prstGeom prst="rect">
            <a:avLst/>
          </a:prstGeom>
        </p:spPr>
        <p:txBody>
          <a:bodyPr wrap="square">
            <a:spAutoFit/>
          </a:bodyPr>
          <a:lstStyle/>
          <a:p>
            <a:r>
              <a:rPr lang="fr-FR" sz="2000" b="1" dirty="0" smtClean="0">
                <a:solidFill>
                  <a:srgbClr val="7030A0"/>
                </a:solidFill>
                <a:latin typeface="Aharoni" pitchFamily="2" charset="-79"/>
                <a:cs typeface="Aharoni" pitchFamily="2" charset="-79"/>
              </a:rPr>
              <a:t>3 ) Formes obtenues par traitement des poudres</a:t>
            </a:r>
            <a:endParaRPr lang="fr-FR" sz="2000" b="1" dirty="0">
              <a:solidFill>
                <a:srgbClr val="7030A0"/>
              </a:solidFill>
              <a:latin typeface="Aharoni" pitchFamily="2" charset="-79"/>
              <a:cs typeface="Aharoni" pitchFamily="2" charset="-79"/>
            </a:endParaRPr>
          </a:p>
        </p:txBody>
      </p:sp>
      <p:sp>
        <p:nvSpPr>
          <p:cNvPr id="3" name="Rectangle 2"/>
          <p:cNvSpPr/>
          <p:nvPr/>
        </p:nvSpPr>
        <p:spPr>
          <a:xfrm>
            <a:off x="714348" y="857232"/>
            <a:ext cx="1946687" cy="400110"/>
          </a:xfrm>
          <a:prstGeom prst="rect">
            <a:avLst/>
          </a:prstGeom>
        </p:spPr>
        <p:txBody>
          <a:bodyPr wrap="none">
            <a:spAutoFit/>
          </a:bodyPr>
          <a:lstStyle/>
          <a:p>
            <a:r>
              <a:rPr lang="fr-FR" sz="2000" b="1" dirty="0" smtClean="0">
                <a:solidFill>
                  <a:srgbClr val="FF0066"/>
                </a:solidFill>
              </a:rPr>
              <a:t>a ) Comprimés</a:t>
            </a:r>
            <a:endParaRPr lang="fr-FR" sz="2000" b="1" dirty="0">
              <a:solidFill>
                <a:srgbClr val="FF0066"/>
              </a:solidFill>
            </a:endParaRPr>
          </a:p>
        </p:txBody>
      </p:sp>
      <p:sp>
        <p:nvSpPr>
          <p:cNvPr id="4" name="Rectangle 3"/>
          <p:cNvSpPr/>
          <p:nvPr/>
        </p:nvSpPr>
        <p:spPr>
          <a:xfrm>
            <a:off x="0" y="1428736"/>
            <a:ext cx="9144000" cy="923330"/>
          </a:xfrm>
          <a:prstGeom prst="rect">
            <a:avLst/>
          </a:prstGeom>
        </p:spPr>
        <p:txBody>
          <a:bodyPr wrap="square">
            <a:spAutoFit/>
          </a:bodyPr>
          <a:lstStyle/>
          <a:p>
            <a:pPr algn="just"/>
            <a:r>
              <a:rPr lang="fr-FR" b="1" dirty="0" smtClean="0">
                <a:solidFill>
                  <a:schemeClr val="bg1"/>
                </a:solidFill>
              </a:rPr>
              <a:t>Les comprimés sont des préparation de consistance solide obtenu en agglomérant par compression des particules de poudres renfermant une unité de prise du médicaments avalé, croqué ou dissout dans l’eau.</a:t>
            </a:r>
            <a:endParaRPr lang="fr-FR" b="1" dirty="0">
              <a:solidFill>
                <a:schemeClr val="bg1"/>
              </a:solidFill>
            </a:endParaRPr>
          </a:p>
        </p:txBody>
      </p:sp>
      <p:sp>
        <p:nvSpPr>
          <p:cNvPr id="5" name="Rectangle 4"/>
          <p:cNvSpPr/>
          <p:nvPr/>
        </p:nvSpPr>
        <p:spPr>
          <a:xfrm>
            <a:off x="785786" y="2357430"/>
            <a:ext cx="3148682" cy="400110"/>
          </a:xfrm>
          <a:prstGeom prst="rect">
            <a:avLst/>
          </a:prstGeom>
        </p:spPr>
        <p:txBody>
          <a:bodyPr wrap="none">
            <a:spAutoFit/>
          </a:bodyPr>
          <a:lstStyle/>
          <a:p>
            <a:r>
              <a:rPr lang="fr-FR" sz="2000" b="1" dirty="0" smtClean="0">
                <a:solidFill>
                  <a:srgbClr val="FF0066"/>
                </a:solidFill>
              </a:rPr>
              <a:t>les types des Comprimés</a:t>
            </a:r>
            <a:endParaRPr lang="fr-FR" sz="2000" b="1" dirty="0">
              <a:solidFill>
                <a:srgbClr val="FF0066"/>
              </a:solidFill>
            </a:endParaRPr>
          </a:p>
        </p:txBody>
      </p:sp>
      <p:sp>
        <p:nvSpPr>
          <p:cNvPr id="6" name="Rectangle 5"/>
          <p:cNvSpPr/>
          <p:nvPr/>
        </p:nvSpPr>
        <p:spPr>
          <a:xfrm>
            <a:off x="285720" y="3071810"/>
            <a:ext cx="3233129" cy="369332"/>
          </a:xfrm>
          <a:prstGeom prst="rect">
            <a:avLst/>
          </a:prstGeom>
        </p:spPr>
        <p:txBody>
          <a:bodyPr wrap="none">
            <a:spAutoFit/>
          </a:bodyPr>
          <a:lstStyle/>
          <a:p>
            <a:pPr>
              <a:buFont typeface="Wingdings" pitchFamily="2" charset="2"/>
              <a:buChar char="q"/>
            </a:pPr>
            <a:r>
              <a:rPr lang="fr-FR" b="1" dirty="0" smtClean="0">
                <a:solidFill>
                  <a:srgbClr val="0070C0"/>
                </a:solidFill>
              </a:rPr>
              <a:t>Comprimés non enrobés : </a:t>
            </a:r>
            <a:endParaRPr lang="fr-FR" b="1" dirty="0">
              <a:solidFill>
                <a:srgbClr val="0070C0"/>
              </a:solidFill>
            </a:endParaRPr>
          </a:p>
        </p:txBody>
      </p:sp>
      <p:sp>
        <p:nvSpPr>
          <p:cNvPr id="7" name="Rectangle 6"/>
          <p:cNvSpPr/>
          <p:nvPr/>
        </p:nvSpPr>
        <p:spPr>
          <a:xfrm>
            <a:off x="3428992" y="3059668"/>
            <a:ext cx="5572132" cy="369332"/>
          </a:xfrm>
          <a:prstGeom prst="rect">
            <a:avLst/>
          </a:prstGeom>
        </p:spPr>
        <p:txBody>
          <a:bodyPr wrap="square">
            <a:spAutoFit/>
          </a:bodyPr>
          <a:lstStyle/>
          <a:p>
            <a:r>
              <a:rPr lang="fr-FR" b="1" dirty="0" smtClean="0">
                <a:solidFill>
                  <a:schemeClr val="bg1"/>
                </a:solidFill>
              </a:rPr>
              <a:t>plus simple et plus répandue</a:t>
            </a:r>
            <a:endParaRPr lang="fr-FR" b="1" dirty="0">
              <a:solidFill>
                <a:schemeClr val="bg1"/>
              </a:solidFill>
            </a:endParaRPr>
          </a:p>
        </p:txBody>
      </p:sp>
      <p:sp>
        <p:nvSpPr>
          <p:cNvPr id="8" name="Rectangle 7"/>
          <p:cNvSpPr/>
          <p:nvPr/>
        </p:nvSpPr>
        <p:spPr>
          <a:xfrm>
            <a:off x="214282" y="3714752"/>
            <a:ext cx="3250570" cy="369332"/>
          </a:xfrm>
          <a:prstGeom prst="rect">
            <a:avLst/>
          </a:prstGeom>
        </p:spPr>
        <p:txBody>
          <a:bodyPr wrap="none">
            <a:spAutoFit/>
          </a:bodyPr>
          <a:lstStyle/>
          <a:p>
            <a:pPr>
              <a:buFont typeface="Wingdings" pitchFamily="2" charset="2"/>
              <a:buChar char="q"/>
            </a:pPr>
            <a:r>
              <a:rPr lang="fr-FR" b="1" dirty="0" smtClean="0">
                <a:solidFill>
                  <a:srgbClr val="0070C0"/>
                </a:solidFill>
              </a:rPr>
              <a:t>Comprimés effervescents :</a:t>
            </a:r>
            <a:endParaRPr lang="fr-FR" b="1" dirty="0">
              <a:solidFill>
                <a:srgbClr val="0070C0"/>
              </a:solidFill>
            </a:endParaRPr>
          </a:p>
        </p:txBody>
      </p:sp>
      <p:sp>
        <p:nvSpPr>
          <p:cNvPr id="9" name="Rectangle 8"/>
          <p:cNvSpPr/>
          <p:nvPr/>
        </p:nvSpPr>
        <p:spPr>
          <a:xfrm>
            <a:off x="214282" y="3714752"/>
            <a:ext cx="8929718" cy="923330"/>
          </a:xfrm>
          <a:prstGeom prst="rect">
            <a:avLst/>
          </a:prstGeom>
        </p:spPr>
        <p:txBody>
          <a:bodyPr wrap="square">
            <a:spAutoFit/>
          </a:bodyPr>
          <a:lstStyle/>
          <a:p>
            <a:pPr algn="just"/>
            <a:r>
              <a:rPr lang="fr-FR" dirty="0" smtClean="0"/>
              <a:t>                                                        </a:t>
            </a:r>
            <a:r>
              <a:rPr lang="fr-FR" b="1" dirty="0" smtClean="0">
                <a:solidFill>
                  <a:schemeClr val="bg1"/>
                </a:solidFill>
              </a:rPr>
              <a:t>renferment dans leur composition des produits acides et bicarbonate qui réagissent rapidement avec l’eau : libération de gaz carbonique. Dissolution rapide.</a:t>
            </a:r>
            <a:endParaRPr lang="fr-FR" b="1" dirty="0">
              <a:solidFill>
                <a:schemeClr val="bg1"/>
              </a:solidFill>
            </a:endParaRPr>
          </a:p>
        </p:txBody>
      </p:sp>
      <p:pic>
        <p:nvPicPr>
          <p:cNvPr id="1026" name="Picture 2" descr="Résultat de recherche d'images pour &quot;Comprimés effervescents&quot;"/>
          <p:cNvPicPr>
            <a:picLocks noChangeAspect="1" noChangeArrowheads="1"/>
          </p:cNvPicPr>
          <p:nvPr/>
        </p:nvPicPr>
        <p:blipFill>
          <a:blip r:embed="rId2"/>
          <a:srcRect l="12135" r="19077"/>
          <a:stretch>
            <a:fillRect/>
          </a:stretch>
        </p:blipFill>
        <p:spPr bwMode="auto">
          <a:xfrm>
            <a:off x="6438318" y="4500570"/>
            <a:ext cx="2062772" cy="2000264"/>
          </a:xfrm>
          <a:prstGeom prst="rect">
            <a:avLst/>
          </a:prstGeom>
          <a:noFill/>
        </p:spPr>
      </p:pic>
      <p:sp>
        <p:nvSpPr>
          <p:cNvPr id="11" name="Rectangle 10"/>
          <p:cNvSpPr/>
          <p:nvPr/>
        </p:nvSpPr>
        <p:spPr>
          <a:xfrm>
            <a:off x="285720" y="4857760"/>
            <a:ext cx="4304896" cy="369332"/>
          </a:xfrm>
          <a:prstGeom prst="rect">
            <a:avLst/>
          </a:prstGeom>
        </p:spPr>
        <p:txBody>
          <a:bodyPr wrap="none">
            <a:spAutoFit/>
          </a:bodyPr>
          <a:lstStyle/>
          <a:p>
            <a:pPr>
              <a:buFont typeface="Wingdings" pitchFamily="2" charset="2"/>
              <a:buChar char="q"/>
            </a:pPr>
            <a:r>
              <a:rPr lang="fr-FR" b="1" dirty="0" smtClean="0">
                <a:solidFill>
                  <a:srgbClr val="0070C0"/>
                </a:solidFill>
              </a:rPr>
              <a:t>Comprimés solubles ou dispersibles</a:t>
            </a:r>
            <a:endParaRPr lang="fr-FR" b="1" dirty="0">
              <a:solidFill>
                <a:srgbClr val="0070C0"/>
              </a:solidFill>
            </a:endParaRPr>
          </a:p>
        </p:txBody>
      </p:sp>
      <p:sp>
        <p:nvSpPr>
          <p:cNvPr id="12" name="Rectangle 11"/>
          <p:cNvSpPr/>
          <p:nvPr/>
        </p:nvSpPr>
        <p:spPr>
          <a:xfrm>
            <a:off x="357158" y="5363190"/>
            <a:ext cx="6000792" cy="923330"/>
          </a:xfrm>
          <a:prstGeom prst="rect">
            <a:avLst/>
          </a:prstGeom>
        </p:spPr>
        <p:txBody>
          <a:bodyPr wrap="square">
            <a:spAutoFit/>
          </a:bodyPr>
          <a:lstStyle/>
          <a:p>
            <a:pPr algn="just"/>
            <a:r>
              <a:rPr lang="fr-FR" b="1" dirty="0" smtClean="0">
                <a:solidFill>
                  <a:schemeClr val="bg1"/>
                </a:solidFill>
              </a:rPr>
              <a:t>Comme les effervescents mais sans effervescence, facilement mis en solution ou en suspension dans l’eau avant absorption.</a:t>
            </a:r>
            <a:endParaRPr lang="fr-FR" b="1" dirty="0">
              <a:solidFill>
                <a:schemeClr val="bg1"/>
              </a:solidFill>
            </a:endParaRPr>
          </a:p>
        </p:txBody>
      </p:sp>
    </p:spTree>
  </p:cSld>
  <p:clrMapOvr>
    <a:masterClrMapping/>
  </p:clrMapOvr>
  <p:transition>
    <p:wipe dir="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ier">
  <a:themeElements>
    <a:clrScheme name="Personnalisé 1">
      <a:dk1>
        <a:sysClr val="windowText" lastClr="000000"/>
      </a:dk1>
      <a:lt1>
        <a:sysClr val="window" lastClr="FFFFFF"/>
      </a:lt1>
      <a:dk2>
        <a:srgbClr val="D8D8D8"/>
      </a:dk2>
      <a:lt2>
        <a:srgbClr val="FFFFFF"/>
      </a:lt2>
      <a:accent1>
        <a:srgbClr val="D8D8D8"/>
      </a:accent1>
      <a:accent2>
        <a:srgbClr val="FFFFFF"/>
      </a:accent2>
      <a:accent3>
        <a:srgbClr val="BFBFBF"/>
      </a:accent3>
      <a:accent4>
        <a:srgbClr val="D8D8D8"/>
      </a:accent4>
      <a:accent5>
        <a:srgbClr val="FFFFFF"/>
      </a:accent5>
      <a:accent6>
        <a:srgbClr val="A5A5A5"/>
      </a:accent6>
      <a:hlink>
        <a:srgbClr val="BFBFBF"/>
      </a:hlink>
      <a:folHlink>
        <a:srgbClr val="7F7F7F"/>
      </a:folHlink>
    </a:clrScheme>
    <a:fontScheme name="Papi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i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6497</TotalTime>
  <Words>2796</Words>
  <PresentationFormat>Affichage à l'écran (4:3)</PresentationFormat>
  <Paragraphs>243</Paragraphs>
  <Slides>32</Slides>
  <Notes>1</Notes>
  <HiddenSlides>0</HiddenSlides>
  <MMClips>0</MMClips>
  <ScaleCrop>false</ScaleCrop>
  <HeadingPairs>
    <vt:vector size="4" baseType="variant">
      <vt:variant>
        <vt:lpstr>Thème</vt:lpstr>
      </vt:variant>
      <vt:variant>
        <vt:i4>1</vt:i4>
      </vt:variant>
      <vt:variant>
        <vt:lpstr>Titres des diapositives</vt:lpstr>
      </vt:variant>
      <vt:variant>
        <vt:i4>32</vt:i4>
      </vt:variant>
    </vt:vector>
  </HeadingPairs>
  <TitlesOfParts>
    <vt:vector size="33" baseType="lpstr">
      <vt:lpstr>Papier</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lpstr>Diapositive 31</vt:lpstr>
      <vt:lpstr>Diapositive 32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aci</dc:creator>
  <cp:lastModifiedBy>aci</cp:lastModifiedBy>
  <cp:revision>179</cp:revision>
  <dcterms:created xsi:type="dcterms:W3CDTF">2019-02-17T18:41:49Z</dcterms:created>
  <dcterms:modified xsi:type="dcterms:W3CDTF">2019-05-09T07:28:57Z</dcterms:modified>
</cp:coreProperties>
</file>