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61" r:id="rId3"/>
    <p:sldId id="258" r:id="rId4"/>
    <p:sldId id="263" r:id="rId5"/>
    <p:sldId id="264" r:id="rId6"/>
    <p:sldId id="265"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37197-770C-4110-BAF9-3ACCACEE3E1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20A9C9CA-8F65-42C5-B632-024B9B67C6B8}">
      <dgm:prSet phldrT="[Texte]"/>
      <dgm:spPr/>
      <dgm:t>
        <a:bodyPr/>
        <a:lstStyle/>
        <a:p>
          <a:r>
            <a:rPr lang="fr-FR" dirty="0" smtClean="0"/>
            <a:t>Entr orienté vers l’end (60%end gle</a:t>
          </a:r>
          <a:endParaRPr lang="fr-FR" dirty="0"/>
        </a:p>
      </dgm:t>
    </dgm:pt>
    <dgm:pt modelId="{9510D4D8-D59F-41C0-B815-FD496A62938E}" type="parTrans" cxnId="{77B6CFD8-8C5F-43DE-B646-F9D391DFED33}">
      <dgm:prSet/>
      <dgm:spPr/>
      <dgm:t>
        <a:bodyPr/>
        <a:lstStyle/>
        <a:p>
          <a:endParaRPr lang="fr-FR"/>
        </a:p>
      </dgm:t>
    </dgm:pt>
    <dgm:pt modelId="{2683B2C1-9501-4AB9-84BA-4D76126D10A4}" type="sibTrans" cxnId="{77B6CFD8-8C5F-43DE-B646-F9D391DFED33}">
      <dgm:prSet/>
      <dgm:spPr/>
      <dgm:t>
        <a:bodyPr/>
        <a:lstStyle/>
        <a:p>
          <a:endParaRPr lang="fr-FR"/>
        </a:p>
      </dgm:t>
    </dgm:pt>
    <dgm:pt modelId="{821C178B-843E-4709-87AE-3AE063AB51E7}">
      <dgm:prSet phldrT="[Texte]"/>
      <dgm:spPr/>
      <dgm:t>
        <a:bodyPr/>
        <a:lstStyle/>
        <a:p>
          <a:r>
            <a:rPr lang="fr-FR" dirty="0" smtClean="0"/>
            <a:t>+25% exercices explosifs +vitesse)</a:t>
          </a:r>
          <a:endParaRPr lang="fr-FR" dirty="0"/>
        </a:p>
      </dgm:t>
    </dgm:pt>
    <dgm:pt modelId="{AB666287-0BC0-4446-B900-7AD7977A3E4F}" type="parTrans" cxnId="{A1EBD94A-AB48-44B7-9B1D-3D60DEE6A11C}">
      <dgm:prSet/>
      <dgm:spPr/>
      <dgm:t>
        <a:bodyPr/>
        <a:lstStyle/>
        <a:p>
          <a:endParaRPr lang="fr-FR"/>
        </a:p>
      </dgm:t>
    </dgm:pt>
    <dgm:pt modelId="{0AE7F8BC-1B0A-423C-8DBB-335DF1F0EA2E}" type="sibTrans" cxnId="{A1EBD94A-AB48-44B7-9B1D-3D60DEE6A11C}">
      <dgm:prSet/>
      <dgm:spPr/>
      <dgm:t>
        <a:bodyPr/>
        <a:lstStyle/>
        <a:p>
          <a:endParaRPr lang="fr-FR"/>
        </a:p>
      </dgm:t>
    </dgm:pt>
    <dgm:pt modelId="{A80B7499-FB46-41F4-A457-A742105220CC}">
      <dgm:prSet phldrT="[Texte]"/>
      <dgm:spPr/>
      <dgm:t>
        <a:bodyPr/>
        <a:lstStyle/>
        <a:p>
          <a:r>
            <a:rPr lang="fr-FR" dirty="0" smtClean="0"/>
            <a:t>Haut niveau de perf à long terme, chez un jeune sprinteur</a:t>
          </a:r>
          <a:endParaRPr lang="fr-FR" dirty="0"/>
        </a:p>
      </dgm:t>
    </dgm:pt>
    <dgm:pt modelId="{ACEACADF-EF6F-4DB9-A0C8-D520A03F65FA}" type="parTrans" cxnId="{CC566F56-6847-487A-889E-6E20DBB6247C}">
      <dgm:prSet/>
      <dgm:spPr/>
      <dgm:t>
        <a:bodyPr/>
        <a:lstStyle/>
        <a:p>
          <a:endParaRPr lang="fr-FR"/>
        </a:p>
      </dgm:t>
    </dgm:pt>
    <dgm:pt modelId="{FCFD7274-1F63-4936-B64E-8DD54AF67A8D}" type="sibTrans" cxnId="{CC566F56-6847-487A-889E-6E20DBB6247C}">
      <dgm:prSet/>
      <dgm:spPr/>
      <dgm:t>
        <a:bodyPr/>
        <a:lstStyle/>
        <a:p>
          <a:endParaRPr lang="fr-FR"/>
        </a:p>
      </dgm:t>
    </dgm:pt>
    <dgm:pt modelId="{41503731-D007-4F1A-A861-7E615CC6FBEF}" type="pres">
      <dgm:prSet presAssocID="{DA737197-770C-4110-BAF9-3ACCACEE3E18}" presName="linearFlow" presStyleCnt="0">
        <dgm:presLayoutVars>
          <dgm:dir/>
          <dgm:resizeHandles val="exact"/>
        </dgm:presLayoutVars>
      </dgm:prSet>
      <dgm:spPr/>
    </dgm:pt>
    <dgm:pt modelId="{A847B52A-8405-4B80-8D0C-4B0BD32BBFB1}" type="pres">
      <dgm:prSet presAssocID="{20A9C9CA-8F65-42C5-B632-024B9B67C6B8}" presName="node" presStyleLbl="node1" presStyleIdx="0" presStyleCnt="3">
        <dgm:presLayoutVars>
          <dgm:bulletEnabled val="1"/>
        </dgm:presLayoutVars>
      </dgm:prSet>
      <dgm:spPr/>
      <dgm:t>
        <a:bodyPr/>
        <a:lstStyle/>
        <a:p>
          <a:endParaRPr lang="fr-FR"/>
        </a:p>
      </dgm:t>
    </dgm:pt>
    <dgm:pt modelId="{260E54AB-3801-4738-BB09-DAC07D0560F2}" type="pres">
      <dgm:prSet presAssocID="{2683B2C1-9501-4AB9-84BA-4D76126D10A4}" presName="spacerL" presStyleCnt="0"/>
      <dgm:spPr/>
    </dgm:pt>
    <dgm:pt modelId="{D2B60CE9-622B-4A86-B20F-324D633409E6}" type="pres">
      <dgm:prSet presAssocID="{2683B2C1-9501-4AB9-84BA-4D76126D10A4}" presName="sibTrans" presStyleLbl="sibTrans2D1" presStyleIdx="0" presStyleCnt="2"/>
      <dgm:spPr/>
      <dgm:t>
        <a:bodyPr/>
        <a:lstStyle/>
        <a:p>
          <a:endParaRPr lang="fr-FR"/>
        </a:p>
      </dgm:t>
    </dgm:pt>
    <dgm:pt modelId="{E99BF744-EFF4-462A-9DAC-BFDF030B5A62}" type="pres">
      <dgm:prSet presAssocID="{2683B2C1-9501-4AB9-84BA-4D76126D10A4}" presName="spacerR" presStyleCnt="0"/>
      <dgm:spPr/>
    </dgm:pt>
    <dgm:pt modelId="{72397B54-4A1A-4348-8ABD-FC303EE2943B}" type="pres">
      <dgm:prSet presAssocID="{821C178B-843E-4709-87AE-3AE063AB51E7}" presName="node" presStyleLbl="node1" presStyleIdx="1" presStyleCnt="3">
        <dgm:presLayoutVars>
          <dgm:bulletEnabled val="1"/>
        </dgm:presLayoutVars>
      </dgm:prSet>
      <dgm:spPr/>
      <dgm:t>
        <a:bodyPr/>
        <a:lstStyle/>
        <a:p>
          <a:endParaRPr lang="fr-FR"/>
        </a:p>
      </dgm:t>
    </dgm:pt>
    <dgm:pt modelId="{E298BE48-77CD-4EA9-8422-156BF6443CF9}" type="pres">
      <dgm:prSet presAssocID="{0AE7F8BC-1B0A-423C-8DBB-335DF1F0EA2E}" presName="spacerL" presStyleCnt="0"/>
      <dgm:spPr/>
    </dgm:pt>
    <dgm:pt modelId="{2AB120C6-9786-40EA-9167-30A15E55D8D9}" type="pres">
      <dgm:prSet presAssocID="{0AE7F8BC-1B0A-423C-8DBB-335DF1F0EA2E}" presName="sibTrans" presStyleLbl="sibTrans2D1" presStyleIdx="1" presStyleCnt="2"/>
      <dgm:spPr/>
      <dgm:t>
        <a:bodyPr/>
        <a:lstStyle/>
        <a:p>
          <a:endParaRPr lang="fr-FR"/>
        </a:p>
      </dgm:t>
    </dgm:pt>
    <dgm:pt modelId="{55B4FE05-FBF7-4180-86BE-4C7871B8A346}" type="pres">
      <dgm:prSet presAssocID="{0AE7F8BC-1B0A-423C-8DBB-335DF1F0EA2E}" presName="spacerR" presStyleCnt="0"/>
      <dgm:spPr/>
    </dgm:pt>
    <dgm:pt modelId="{9366ACBA-8E57-40A1-9DB5-DE4E81946DA0}" type="pres">
      <dgm:prSet presAssocID="{A80B7499-FB46-41F4-A457-A742105220CC}" presName="node" presStyleLbl="node1" presStyleIdx="2" presStyleCnt="3">
        <dgm:presLayoutVars>
          <dgm:bulletEnabled val="1"/>
        </dgm:presLayoutVars>
      </dgm:prSet>
      <dgm:spPr/>
      <dgm:t>
        <a:bodyPr/>
        <a:lstStyle/>
        <a:p>
          <a:endParaRPr lang="fr-FR"/>
        </a:p>
      </dgm:t>
    </dgm:pt>
  </dgm:ptLst>
  <dgm:cxnLst>
    <dgm:cxn modelId="{FF2739B9-B57F-45DE-BA79-17EE8B0B7E40}" type="presOf" srcId="{2683B2C1-9501-4AB9-84BA-4D76126D10A4}" destId="{D2B60CE9-622B-4A86-B20F-324D633409E6}" srcOrd="0" destOrd="0" presId="urn:microsoft.com/office/officeart/2005/8/layout/equation1"/>
    <dgm:cxn modelId="{386B4D0C-A4E3-4C7F-AF23-7C9E00D74606}" type="presOf" srcId="{A80B7499-FB46-41F4-A457-A742105220CC}" destId="{9366ACBA-8E57-40A1-9DB5-DE4E81946DA0}" srcOrd="0" destOrd="0" presId="urn:microsoft.com/office/officeart/2005/8/layout/equation1"/>
    <dgm:cxn modelId="{77B6CFD8-8C5F-43DE-B646-F9D391DFED33}" srcId="{DA737197-770C-4110-BAF9-3ACCACEE3E18}" destId="{20A9C9CA-8F65-42C5-B632-024B9B67C6B8}" srcOrd="0" destOrd="0" parTransId="{9510D4D8-D59F-41C0-B815-FD496A62938E}" sibTransId="{2683B2C1-9501-4AB9-84BA-4D76126D10A4}"/>
    <dgm:cxn modelId="{CC566F56-6847-487A-889E-6E20DBB6247C}" srcId="{DA737197-770C-4110-BAF9-3ACCACEE3E18}" destId="{A80B7499-FB46-41F4-A457-A742105220CC}" srcOrd="2" destOrd="0" parTransId="{ACEACADF-EF6F-4DB9-A0C8-D520A03F65FA}" sibTransId="{FCFD7274-1F63-4936-B64E-8DD54AF67A8D}"/>
    <dgm:cxn modelId="{A1EBD94A-AB48-44B7-9B1D-3D60DEE6A11C}" srcId="{DA737197-770C-4110-BAF9-3ACCACEE3E18}" destId="{821C178B-843E-4709-87AE-3AE063AB51E7}" srcOrd="1" destOrd="0" parTransId="{AB666287-0BC0-4446-B900-7AD7977A3E4F}" sibTransId="{0AE7F8BC-1B0A-423C-8DBB-335DF1F0EA2E}"/>
    <dgm:cxn modelId="{160FF234-9F4D-4EC6-A1B0-D4DC338358ED}" type="presOf" srcId="{821C178B-843E-4709-87AE-3AE063AB51E7}" destId="{72397B54-4A1A-4348-8ABD-FC303EE2943B}" srcOrd="0" destOrd="0" presId="urn:microsoft.com/office/officeart/2005/8/layout/equation1"/>
    <dgm:cxn modelId="{FABDC1FB-62F2-46EB-B9C8-D8A115C36C35}" type="presOf" srcId="{DA737197-770C-4110-BAF9-3ACCACEE3E18}" destId="{41503731-D007-4F1A-A861-7E615CC6FBEF}" srcOrd="0" destOrd="0" presId="urn:microsoft.com/office/officeart/2005/8/layout/equation1"/>
    <dgm:cxn modelId="{BDDB7F51-7E39-4750-98ED-EE1AA8912A48}" type="presOf" srcId="{20A9C9CA-8F65-42C5-B632-024B9B67C6B8}" destId="{A847B52A-8405-4B80-8D0C-4B0BD32BBFB1}" srcOrd="0" destOrd="0" presId="urn:microsoft.com/office/officeart/2005/8/layout/equation1"/>
    <dgm:cxn modelId="{F7B4D25B-E60E-4600-87A6-522D2E07EB93}" type="presOf" srcId="{0AE7F8BC-1B0A-423C-8DBB-335DF1F0EA2E}" destId="{2AB120C6-9786-40EA-9167-30A15E55D8D9}" srcOrd="0" destOrd="0" presId="urn:microsoft.com/office/officeart/2005/8/layout/equation1"/>
    <dgm:cxn modelId="{74A209DC-6E61-4A3F-BF1A-501CD94F0D40}" type="presParOf" srcId="{41503731-D007-4F1A-A861-7E615CC6FBEF}" destId="{A847B52A-8405-4B80-8D0C-4B0BD32BBFB1}" srcOrd="0" destOrd="0" presId="urn:microsoft.com/office/officeart/2005/8/layout/equation1"/>
    <dgm:cxn modelId="{B6002BA7-BCCC-48BC-8234-51A758D9FA73}" type="presParOf" srcId="{41503731-D007-4F1A-A861-7E615CC6FBEF}" destId="{260E54AB-3801-4738-BB09-DAC07D0560F2}" srcOrd="1" destOrd="0" presId="urn:microsoft.com/office/officeart/2005/8/layout/equation1"/>
    <dgm:cxn modelId="{0C0454E3-0880-4B79-9BAD-77FC947A3C4B}" type="presParOf" srcId="{41503731-D007-4F1A-A861-7E615CC6FBEF}" destId="{D2B60CE9-622B-4A86-B20F-324D633409E6}" srcOrd="2" destOrd="0" presId="urn:microsoft.com/office/officeart/2005/8/layout/equation1"/>
    <dgm:cxn modelId="{D8A3838C-127B-4C97-B6DC-938597049848}" type="presParOf" srcId="{41503731-D007-4F1A-A861-7E615CC6FBEF}" destId="{E99BF744-EFF4-462A-9DAC-BFDF030B5A62}" srcOrd="3" destOrd="0" presId="urn:microsoft.com/office/officeart/2005/8/layout/equation1"/>
    <dgm:cxn modelId="{DCD046F7-EA87-45F1-B005-09A0153BC1E5}" type="presParOf" srcId="{41503731-D007-4F1A-A861-7E615CC6FBEF}" destId="{72397B54-4A1A-4348-8ABD-FC303EE2943B}" srcOrd="4" destOrd="0" presId="urn:microsoft.com/office/officeart/2005/8/layout/equation1"/>
    <dgm:cxn modelId="{98D6C2EF-8035-4F9B-B957-6D555E265FED}" type="presParOf" srcId="{41503731-D007-4F1A-A861-7E615CC6FBEF}" destId="{E298BE48-77CD-4EA9-8422-156BF6443CF9}" srcOrd="5" destOrd="0" presId="urn:microsoft.com/office/officeart/2005/8/layout/equation1"/>
    <dgm:cxn modelId="{02B49E02-3B0B-45C8-ABF8-DE4E357CB7D7}" type="presParOf" srcId="{41503731-D007-4F1A-A861-7E615CC6FBEF}" destId="{2AB120C6-9786-40EA-9167-30A15E55D8D9}" srcOrd="6" destOrd="0" presId="urn:microsoft.com/office/officeart/2005/8/layout/equation1"/>
    <dgm:cxn modelId="{F0E54593-FC04-4B78-840B-212DD82327C0}" type="presParOf" srcId="{41503731-D007-4F1A-A861-7E615CC6FBEF}" destId="{55B4FE05-FBF7-4180-86BE-4C7871B8A346}" srcOrd="7" destOrd="0" presId="urn:microsoft.com/office/officeart/2005/8/layout/equation1"/>
    <dgm:cxn modelId="{C555430B-1F75-4F06-B19C-59BAE28C6ACA}" type="presParOf" srcId="{41503731-D007-4F1A-A861-7E615CC6FBEF}" destId="{9366ACBA-8E57-40A1-9DB5-DE4E81946DA0}" srcOrd="8" destOrd="0" presId="urn:microsoft.com/office/officeart/2005/8/layout/equation1"/>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Cliquez pour modifier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D2B54D0C-91D7-43A3-8722-DDEE226E1675}" type="datetimeFigureOut">
              <a:rPr lang="fr-FR" smtClean="0"/>
              <a:pPr/>
              <a:t>21/11/2021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9520-F808-4F96-87DC-C279A28B5DEC}" type="slidenum">
              <a:rPr lang="fr-FR" smtClean="0"/>
              <a:pPr/>
              <a:t>‹N°›</a:t>
            </a:fld>
            <a:endParaRPr lang="fr-F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2B54D0C-91D7-43A3-8722-DDEE226E1675}" type="datetimeFigureOut">
              <a:rPr lang="fr-FR" smtClean="0"/>
              <a:pPr/>
              <a:t>21/11/2021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2B54D0C-91D7-43A3-8722-DDEE226E1675}" type="datetimeFigureOut">
              <a:rPr lang="fr-FR" smtClean="0"/>
              <a:pPr/>
              <a:t>21/11/2021</a:t>
            </a:fld>
            <a:endParaRPr lang="fr-FR"/>
          </a:p>
        </p:txBody>
      </p:sp>
      <p:sp>
        <p:nvSpPr>
          <p:cNvPr id="5" name="Espace réservé du pied de page 4"/>
          <p:cNvSpPr>
            <a:spLocks noGrp="1"/>
          </p:cNvSpPr>
          <p:nvPr>
            <p:ph type="ftr" sz="quarter" idx="11"/>
          </p:nvPr>
        </p:nvSpPr>
        <p:spPr>
          <a:xfrm>
            <a:off x="2640597" y="6377459"/>
            <a:ext cx="3836404" cy="365125"/>
          </a:xfrm>
        </p:spPr>
        <p:txBody>
          <a:bodyPr/>
          <a:lstStyle/>
          <a:p>
            <a:endParaRPr lang="fr-FR"/>
          </a:p>
        </p:txBody>
      </p:sp>
      <p:sp>
        <p:nvSpPr>
          <p:cNvPr id="6" name="Espace réservé du numéro de diapositive 5"/>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2B54D0C-91D7-43A3-8722-DDEE226E1675}" type="datetimeFigureOut">
              <a:rPr lang="fr-FR" smtClean="0"/>
              <a:pPr/>
              <a:t>21/11/2021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2B54D0C-91D7-43A3-8722-DDEE226E1675}" type="datetimeFigureOut">
              <a:rPr lang="fr-FR" smtClean="0"/>
              <a:pPr/>
              <a:t>21/11/2021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9520-F808-4F96-87DC-C279A28B5DE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2B54D0C-91D7-43A3-8722-DDEE226E1675}" type="datetimeFigureOut">
              <a:rPr lang="fr-FR" smtClean="0"/>
              <a:pPr/>
              <a:t>21/11/2021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2B54D0C-91D7-43A3-8722-DDEE226E1675}" type="datetimeFigureOut">
              <a:rPr lang="fr-FR" smtClean="0"/>
              <a:pPr/>
              <a:t>21/11/2021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2B54D0C-91D7-43A3-8722-DDEE226E1675}" type="datetimeFigureOut">
              <a:rPr lang="fr-FR" smtClean="0"/>
              <a:pPr/>
              <a:t>21/11/2021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B54D0C-91D7-43A3-8722-DDEE226E1675}" type="datetimeFigureOut">
              <a:rPr lang="fr-FR" smtClean="0"/>
              <a:pPr/>
              <a:t>21/11/2021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2B54D0C-91D7-43A3-8722-DDEE226E1675}" type="datetimeFigureOut">
              <a:rPr lang="fr-FR" smtClean="0"/>
              <a:pPr/>
              <a:t>21/11/2021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9B9520-F808-4F96-87DC-C279A28B5DEC}" type="slidenum">
              <a:rPr lang="fr-FR" smtClean="0"/>
              <a:pPr/>
              <a:t>‹N°›</a:t>
            </a:fld>
            <a:endParaRPr lang="fr-F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D2B54D0C-91D7-43A3-8722-DDEE226E1675}" type="datetimeFigureOut">
              <a:rPr lang="fr-FR" smtClean="0"/>
              <a:pPr/>
              <a:t>21/11/2021</a:t>
            </a:fld>
            <a:endParaRPr lang="fr-F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FR"/>
          </a:p>
        </p:txBody>
      </p:sp>
      <p:sp>
        <p:nvSpPr>
          <p:cNvPr id="7" name="Espace réservé du numéro de diapositive 6"/>
          <p:cNvSpPr>
            <a:spLocks noGrp="1"/>
          </p:cNvSpPr>
          <p:nvPr>
            <p:ph type="sldNum" sz="quarter" idx="12"/>
          </p:nvPr>
        </p:nvSpPr>
        <p:spPr>
          <a:xfrm>
            <a:off x="8339328" y="1170432"/>
            <a:ext cx="733864" cy="201168"/>
          </a:xfrm>
        </p:spPr>
        <p:txBody>
          <a:bodyPr/>
          <a:lstStyle/>
          <a:p>
            <a:fld id="{B09B9520-F808-4F96-87DC-C279A28B5DE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2B54D0C-91D7-43A3-8722-DDEE226E1675}" type="datetimeFigureOut">
              <a:rPr lang="fr-FR" smtClean="0"/>
              <a:pPr/>
              <a:t>21/11/2021</a:t>
            </a:fld>
            <a:endParaRPr lang="fr-FR"/>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FR"/>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09B9520-F808-4F96-87DC-C279A28B5DE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642918"/>
            <a:ext cx="8229600" cy="2786082"/>
          </a:xfrm>
          <a:ln/>
        </p:spPr>
        <p:style>
          <a:lnRef idx="3">
            <a:schemeClr val="lt1"/>
          </a:lnRef>
          <a:fillRef idx="1">
            <a:schemeClr val="accent4"/>
          </a:fillRef>
          <a:effectRef idx="1">
            <a:schemeClr val="accent4"/>
          </a:effectRef>
          <a:fontRef idx="minor">
            <a:schemeClr val="lt1"/>
          </a:fontRef>
        </p:style>
        <p:txBody>
          <a:bodyPr>
            <a:normAutofit/>
          </a:bodyPr>
          <a:lstStyle/>
          <a:p>
            <a:r>
              <a:rPr lang="fr-FR" dirty="0" smtClean="0"/>
              <a:t>Déterminants de L’entrainement de l’endurance </a:t>
            </a:r>
            <a:r>
              <a:rPr lang="fr-FR" smtClean="0"/>
              <a:t>chez l’adolescent</a:t>
            </a:r>
            <a:endParaRPr lang="fr-FR" dirty="0"/>
          </a:p>
        </p:txBody>
      </p:sp>
      <p:sp>
        <p:nvSpPr>
          <p:cNvPr id="3" name="Sous-titre 2"/>
          <p:cNvSpPr>
            <a:spLocks noGrp="1"/>
          </p:cNvSpPr>
          <p:nvPr>
            <p:ph type="subTitle" idx="1"/>
          </p:nvPr>
        </p:nvSpPr>
        <p:spPr>
          <a:xfrm>
            <a:off x="1857356" y="4286256"/>
            <a:ext cx="6400800" cy="1752600"/>
          </a:xfrm>
        </p:spPr>
        <p:txBody>
          <a:bodyPr/>
          <a:lstStyle/>
          <a:p>
            <a:pPr algn="r"/>
            <a:r>
              <a:rPr lang="fr-FR" dirty="0" smtClean="0"/>
              <a:t>Réalisé par:</a:t>
            </a:r>
          </a:p>
          <a:p>
            <a:pPr algn="r"/>
            <a:r>
              <a:rPr lang="fr-FR" dirty="0" smtClean="0"/>
              <a:t>Pr . S.Smail</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Entrainement de l’endurance</a:t>
            </a:r>
            <a:endParaRPr lang="fr-FR" dirty="0"/>
          </a:p>
        </p:txBody>
      </p:sp>
      <p:sp>
        <p:nvSpPr>
          <p:cNvPr id="3" name="Espace réservé du contenu 2"/>
          <p:cNvSpPr>
            <a:spLocks noGrp="1"/>
          </p:cNvSpPr>
          <p:nvPr>
            <p:ph idx="1"/>
          </p:nvPr>
        </p:nvSpPr>
        <p:spPr>
          <a:xfrm>
            <a:off x="457200" y="1600200"/>
            <a:ext cx="8229600" cy="5043510"/>
          </a:xfrm>
        </p:spPr>
        <p:txBody>
          <a:bodyPr>
            <a:normAutofit fontScale="85000" lnSpcReduction="10000"/>
          </a:bodyPr>
          <a:lstStyle/>
          <a:p>
            <a:pPr lvl="0"/>
            <a:r>
              <a:rPr lang="fr-FR" dirty="0" smtClean="0"/>
              <a:t>Le cœur de l’enfant  et l’ados soit inachevé et que sa capacité fonctionnelle soit limitée, ne tient plus aujourd’hui.</a:t>
            </a:r>
          </a:p>
          <a:p>
            <a:pPr lvl="0"/>
            <a:r>
              <a:rPr lang="fr-FR" dirty="0" smtClean="0"/>
              <a:t>Le Phénomène d’adaptation de L’enfant et l’ados lors d’1 </a:t>
            </a:r>
            <a:r>
              <a:rPr lang="fr-FR" dirty="0" err="1" smtClean="0"/>
              <a:t>entr</a:t>
            </a:r>
            <a:r>
              <a:rPr lang="fr-FR" dirty="0" smtClean="0"/>
              <a:t> en endu = celui de l’adulte</a:t>
            </a:r>
          </a:p>
          <a:p>
            <a:pPr lvl="0"/>
            <a:r>
              <a:rPr lang="fr-FR" dirty="0" smtClean="0"/>
              <a:t>Le phénomène d’</a:t>
            </a:r>
            <a:r>
              <a:rPr lang="fr-FR" dirty="0" err="1" smtClean="0"/>
              <a:t>adapt</a:t>
            </a:r>
            <a:r>
              <a:rPr lang="fr-FR" dirty="0" smtClean="0"/>
              <a:t> structurelle et fonctionnelle dans chaque organe ou système organique, responsable du maintien de la perf ou de sa limitation apparait dés l’enfance </a:t>
            </a:r>
          </a:p>
          <a:p>
            <a:pPr lvl="0"/>
            <a:r>
              <a:rPr lang="fr-FR" dirty="0" smtClean="0"/>
              <a:t>Le cœur et la fibre du muscle cardiaque chez l’enfant ont un développement parallèle et harmonieux au cours de la croissance et l’entr</a:t>
            </a:r>
          </a:p>
          <a:p>
            <a:pPr lvl="0"/>
            <a:r>
              <a:rPr lang="fr-FR" dirty="0" smtClean="0"/>
              <a:t>Pas de danger pour que l’enfant suive 1 </a:t>
            </a:r>
            <a:r>
              <a:rPr lang="fr-FR" dirty="0" err="1" smtClean="0"/>
              <a:t>entr</a:t>
            </a:r>
            <a:r>
              <a:rPr lang="fr-FR" dirty="0" smtClean="0"/>
              <a:t> en end</a:t>
            </a:r>
          </a:p>
          <a:p>
            <a:pPr lvl="0"/>
            <a:endParaRPr lang="fr-FR" dirty="0" smtClean="0"/>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t="7795" b="7795"/>
          <a:stretch>
            <a:fillRect/>
          </a:stretch>
        </p:blipFill>
        <p:spPr bwMode="auto">
          <a:xfrm rot="16200000">
            <a:off x="1273473" y="-1215245"/>
            <a:ext cx="6597055" cy="91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solidFill>
            <a:schemeClr val="bg1"/>
          </a:solidFill>
        </p:spPr>
        <p:txBody>
          <a:bodyPr>
            <a:normAutofit fontScale="85000" lnSpcReduction="20000"/>
          </a:bodyPr>
          <a:lstStyle/>
          <a:p>
            <a:r>
              <a:rPr lang="fr-FR" dirty="0" smtClean="0"/>
              <a:t>Des modifications d’adaptation positives en    résulteront.</a:t>
            </a:r>
          </a:p>
          <a:p>
            <a:r>
              <a:rPr lang="fr-FR" dirty="0" smtClean="0"/>
              <a:t>Grandes facultés d’adaptation en performance aérobie: l’enfant de 5-12 ans atteint 41-45%de son vo2max dés </a:t>
            </a:r>
            <a:r>
              <a:rPr lang="fr-FR" dirty="0" smtClean="0"/>
              <a:t>les 30 </a:t>
            </a:r>
            <a:r>
              <a:rPr lang="fr-FR" dirty="0" smtClean="0"/>
              <a:t>1ere secondes d’effort maximale, alors que l’adulte n’atteint que 29-35% dans les mêmes conditions.</a:t>
            </a:r>
          </a:p>
          <a:p>
            <a:pPr>
              <a:tabLst>
                <a:tab pos="7629525" algn="l"/>
                <a:tab pos="8874125" algn="l"/>
              </a:tabLst>
            </a:pPr>
            <a:r>
              <a:rPr lang="fr-FR" dirty="0" smtClean="0"/>
              <a:t>Effet de l’</a:t>
            </a:r>
            <a:r>
              <a:rPr lang="fr-FR" dirty="0" err="1" smtClean="0"/>
              <a:t>Ent</a:t>
            </a:r>
            <a:r>
              <a:rPr lang="fr-FR" dirty="0" smtClean="0"/>
              <a:t> d’end chez l’enfant de 10 ans :               *v.c =14.9- 18.1 ml/kg de poids corporel (valeurs normales 12 ml/kg) (Chrustschov et col.1975)                                                     *Vo2 max = 60 ml/mn/kg (V.N 40-48 ml/mn/kg) (labitzke et Vogt. 1976).</a:t>
            </a:r>
          </a:p>
          <a:p>
            <a:pPr>
              <a:tabLst>
                <a:tab pos="7629525" algn="l"/>
                <a:tab pos="8874125" algn="l"/>
              </a:tabLst>
            </a:pPr>
            <a:r>
              <a:rPr lang="fr-FR" dirty="0" smtClean="0"/>
              <a:t>Crainte pour les enfants sédentaires.</a:t>
            </a:r>
          </a:p>
          <a:p>
            <a:pPr>
              <a:tabLst>
                <a:tab pos="7629525" algn="l"/>
                <a:tab pos="8874125" algn="l"/>
              </a:tabLst>
            </a:pPr>
            <a:r>
              <a:rPr lang="fr-FR" dirty="0" smtClean="0"/>
              <a:t>L’</a:t>
            </a:r>
            <a:r>
              <a:rPr lang="fr-FR" dirty="0" err="1" smtClean="0"/>
              <a:t>Ent</a:t>
            </a:r>
            <a:r>
              <a:rPr lang="fr-FR" dirty="0" smtClean="0"/>
              <a:t> de l’end chez l’enfant et l’ados a la plus grande influence sur tout les paramètres déterminant la capacité de performance de l’organisme (médecine).</a:t>
            </a:r>
          </a:p>
          <a:p>
            <a:pPr>
              <a:tabLst>
                <a:tab pos="7629525" algn="l"/>
                <a:tab pos="8874125" algn="l"/>
              </a:tabLst>
            </a:pPr>
            <a:r>
              <a:rPr lang="fr-FR" dirty="0" smtClean="0"/>
              <a:t>Capacité d’end élevée= protection solide, stabilité pour la santé gle.</a:t>
            </a:r>
          </a:p>
          <a:p>
            <a:pPr>
              <a:tabLst>
                <a:tab pos="7629525" algn="l"/>
                <a:tab pos="8874125" algn="l"/>
              </a:tabLst>
            </a:pPr>
            <a:r>
              <a:rPr lang="fr-FR" dirty="0" smtClean="0"/>
              <a:t>Le progrès de la C.End se répercute sur d’autres facteurs physiques de la performance ( vitesse, explosivité, end-vitesse, force, end-force et adresse).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solidFill>
            <a:schemeClr val="bg1"/>
          </a:solidFill>
        </p:spPr>
        <p:txBody>
          <a:bodyPr>
            <a:normAutofit lnSpcReduction="10000"/>
          </a:bodyPr>
          <a:lstStyle/>
          <a:p>
            <a:r>
              <a:rPr lang="fr-FR" dirty="0" smtClean="0"/>
              <a:t>Effets à retardement de l’</a:t>
            </a:r>
            <a:r>
              <a:rPr lang="fr-FR" dirty="0" err="1" smtClean="0"/>
              <a:t>ent</a:t>
            </a:r>
            <a:r>
              <a:rPr lang="fr-FR" dirty="0" smtClean="0"/>
              <a:t> polyvalent et à dominante end, par rapport à la vitesse et l’explosivité chez l’enfant et l’ados:</a:t>
            </a:r>
          </a:p>
          <a:p>
            <a:endParaRPr lang="fr-FR" dirty="0" smtClean="0"/>
          </a:p>
          <a:p>
            <a:endParaRPr lang="fr-FR" dirty="0" smtClean="0"/>
          </a:p>
          <a:p>
            <a:endParaRPr lang="fr-FR" dirty="0" smtClean="0"/>
          </a:p>
          <a:p>
            <a:endParaRPr lang="fr-FR" dirty="0" smtClean="0"/>
          </a:p>
          <a:p>
            <a:r>
              <a:rPr lang="fr-FR" dirty="0" smtClean="0"/>
              <a:t>La capacité de résistance à la fatigue = condition préalable , essentielle à l’application de toutes forme d’entrainement disponible </a:t>
            </a:r>
          </a:p>
          <a:p>
            <a:r>
              <a:rPr lang="fr-FR" dirty="0" smtClean="0"/>
              <a:t>Une intensification des charges d’</a:t>
            </a:r>
            <a:r>
              <a:rPr lang="fr-FR" dirty="0" err="1" smtClean="0"/>
              <a:t>ent</a:t>
            </a:r>
            <a:r>
              <a:rPr lang="fr-FR" dirty="0" smtClean="0"/>
              <a:t> grâce à une variation adéquate de ces charges dans les limites acceptables ne peut </a:t>
            </a:r>
            <a:r>
              <a:rPr lang="fr-FR" dirty="0" err="1" smtClean="0"/>
              <a:t>étre</a:t>
            </a:r>
            <a:r>
              <a:rPr lang="fr-FR" dirty="0" smtClean="0"/>
              <a:t> optimale que si l’end générale de base à été développée (</a:t>
            </a:r>
            <a:r>
              <a:rPr lang="fr-FR" dirty="0" err="1" smtClean="0"/>
              <a:t>Tschiene</a:t>
            </a:r>
            <a:r>
              <a:rPr lang="fr-FR" dirty="0" smtClean="0"/>
              <a:t>.1980)</a:t>
            </a:r>
          </a:p>
        </p:txBody>
      </p:sp>
      <p:graphicFrame>
        <p:nvGraphicFramePr>
          <p:cNvPr id="5" name="Diagramme 4"/>
          <p:cNvGraphicFramePr/>
          <p:nvPr/>
        </p:nvGraphicFramePr>
        <p:xfrm>
          <a:off x="428596" y="1428736"/>
          <a:ext cx="8358246" cy="142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Particularités de l’</a:t>
            </a:r>
            <a:r>
              <a:rPr lang="fr-FR" dirty="0" err="1" smtClean="0"/>
              <a:t>ent</a:t>
            </a:r>
            <a:r>
              <a:rPr lang="fr-FR" dirty="0" smtClean="0"/>
              <a:t> en end chez l’enfant et l’ados</a:t>
            </a:r>
            <a:endParaRPr lang="fr-FR" dirty="0"/>
          </a:p>
        </p:txBody>
      </p:sp>
      <p:sp>
        <p:nvSpPr>
          <p:cNvPr id="3" name="Espace réservé du contenu 2"/>
          <p:cNvSpPr>
            <a:spLocks noGrp="1"/>
          </p:cNvSpPr>
          <p:nvPr>
            <p:ph idx="1"/>
          </p:nvPr>
        </p:nvSpPr>
        <p:spPr>
          <a:xfrm>
            <a:off x="457200" y="1600200"/>
            <a:ext cx="8258204" cy="5043510"/>
          </a:xfrm>
        </p:spPr>
        <p:txBody>
          <a:bodyPr>
            <a:normAutofit fontScale="70000" lnSpcReduction="20000"/>
          </a:bodyPr>
          <a:lstStyle/>
          <a:p>
            <a:r>
              <a:rPr lang="fr-FR" dirty="0" smtClean="0"/>
              <a:t>L’enfant ou l’ados n’a pas une aussi grande aptitude à  supporter des efforts anaérobie .</a:t>
            </a:r>
          </a:p>
          <a:p>
            <a:r>
              <a:rPr lang="fr-FR" dirty="0" smtClean="0"/>
              <a:t>Il a une production d’énergie anaérobie plus faible qu’un adulte car l’élimination du lactate ( capacité de récupération) est plus faible (Bormann. Pahlke et Peters.1981).</a:t>
            </a:r>
          </a:p>
          <a:p>
            <a:r>
              <a:rPr lang="fr-FR" dirty="0" smtClean="0"/>
              <a:t>l’effort anaérobie chez l’enfant = élévation 10 fois plus grande des catécholamines (adrénaline et noradrénaline) que chez l’adulte(accumulation de lactate dans le sang).</a:t>
            </a:r>
          </a:p>
          <a:p>
            <a:r>
              <a:rPr lang="fr-FR" dirty="0" smtClean="0"/>
              <a:t>La faible capacité glycolytique et le faible taux des catécholamines préservent l’organisme de l’enfant contre l’acidification et l’augmentation de catabolisme et permettre aux autres organes d’utiliser les réserves d’hydrates de carbones (cerveau).</a:t>
            </a:r>
          </a:p>
          <a:p>
            <a:r>
              <a:rPr lang="fr-FR" dirty="0" smtClean="0"/>
              <a:t>Il capacité enzymatique anaérobie moindre (faible taux de testostérone)</a:t>
            </a:r>
          </a:p>
          <a:p>
            <a:r>
              <a:rPr lang="fr-FR" dirty="0" smtClean="0"/>
              <a:t>L’activité enzymatique de la glycolyse  (phosphofructokinase, PFK) n’augmente qu’avec la croissance.</a:t>
            </a:r>
          </a:p>
          <a:p>
            <a:r>
              <a:rPr lang="fr-FR" dirty="0" smtClean="0"/>
              <a:t>L’accélération de l’augmentation de la c. anaérobie jusqu’au début de la puberté( Tanaka &amp; </a:t>
            </a:r>
            <a:r>
              <a:rPr lang="fr-FR" dirty="0" err="1" smtClean="0"/>
              <a:t>Shindo</a:t>
            </a:r>
            <a:r>
              <a:rPr lang="fr-FR" dirty="0" smtClean="0"/>
              <a:t>.1985).</a:t>
            </a:r>
          </a:p>
          <a:p>
            <a:endParaRPr lang="fr-FR" dirty="0" smtClean="0"/>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514</TotalTime>
  <Words>534</Words>
  <Application>Microsoft Office PowerPoint</Application>
  <PresentationFormat>Affichage à l'écran (4:3)</PresentationFormat>
  <Paragraphs>34</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Module</vt:lpstr>
      <vt:lpstr>Déterminants de L’entrainement de l’endurance chez l’adolescent</vt:lpstr>
      <vt:lpstr>Entrainement de l’endurance</vt:lpstr>
      <vt:lpstr>Diapositive 3</vt:lpstr>
      <vt:lpstr>Diapositive 4</vt:lpstr>
      <vt:lpstr>Diapositive 5</vt:lpstr>
      <vt:lpstr>Particularités de l’ent en end chez l’enfant et l’ados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L’entrainement des principales formes de sollicitation motrice chez l’enfant et l’adolescent</dc:title>
  <dc:creator>ADMIN</dc:creator>
  <cp:lastModifiedBy>ADMIN</cp:lastModifiedBy>
  <cp:revision>50</cp:revision>
  <dcterms:created xsi:type="dcterms:W3CDTF">2016-12-09T11:05:16Z</dcterms:created>
  <dcterms:modified xsi:type="dcterms:W3CDTF">2021-11-21T07:02:23Z</dcterms:modified>
</cp:coreProperties>
</file>