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12192000" cy="6858000"/>
  <p:notesSz cx="6858000" cy="9144000"/>
  <p:defaultTextStyle>
    <a:defPPr>
      <a:defRPr lang="ar-E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C0DBF-4F43-9651-3720-F1D0084076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EG"/>
          </a:p>
        </p:txBody>
      </p:sp>
      <p:sp>
        <p:nvSpPr>
          <p:cNvPr id="3" name="Subtitle 2">
            <a:extLst>
              <a:ext uri="{FF2B5EF4-FFF2-40B4-BE49-F238E27FC236}">
                <a16:creationId xmlns:a16="http://schemas.microsoft.com/office/drawing/2014/main" id="{6D9CB5B1-BEE6-8F6D-A5AE-64D381649E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EG"/>
          </a:p>
        </p:txBody>
      </p:sp>
      <p:sp>
        <p:nvSpPr>
          <p:cNvPr id="4" name="Date Placeholder 3">
            <a:extLst>
              <a:ext uri="{FF2B5EF4-FFF2-40B4-BE49-F238E27FC236}">
                <a16:creationId xmlns:a16="http://schemas.microsoft.com/office/drawing/2014/main" id="{F612A17E-5087-0064-CB67-3D1DA52DD6DF}"/>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8C0B4DFE-7260-7063-E39A-4E4DAC3E5367}"/>
              </a:ext>
            </a:extLst>
          </p:cNvPr>
          <p:cNvSpPr>
            <a:spLocks noGrp="1"/>
          </p:cNvSpPr>
          <p:nvPr>
            <p:ph type="ftr" sz="quarter" idx="11"/>
          </p:nvPr>
        </p:nvSpPr>
        <p:spPr/>
        <p:txBody>
          <a:bodyPr/>
          <a:lstStyle/>
          <a:p>
            <a:endParaRPr lang="ar-EG"/>
          </a:p>
        </p:txBody>
      </p:sp>
      <p:sp>
        <p:nvSpPr>
          <p:cNvPr id="6" name="Slide Number Placeholder 5">
            <a:extLst>
              <a:ext uri="{FF2B5EF4-FFF2-40B4-BE49-F238E27FC236}">
                <a16:creationId xmlns:a16="http://schemas.microsoft.com/office/drawing/2014/main" id="{84A955C9-7C70-24A0-D49B-5C8E6F4713E7}"/>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348786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CA4B3-5DEA-89E5-E42F-8FCF61E00606}"/>
              </a:ext>
            </a:extLst>
          </p:cNvPr>
          <p:cNvSpPr>
            <a:spLocks noGrp="1"/>
          </p:cNvSpPr>
          <p:nvPr>
            <p:ph type="title"/>
          </p:nvPr>
        </p:nvSpPr>
        <p:spPr/>
        <p:txBody>
          <a:bodyPr/>
          <a:lstStyle/>
          <a:p>
            <a:r>
              <a:rPr lang="en-US"/>
              <a:t>Click to edit Master title style</a:t>
            </a:r>
            <a:endParaRPr lang="ar-EG"/>
          </a:p>
        </p:txBody>
      </p:sp>
      <p:sp>
        <p:nvSpPr>
          <p:cNvPr id="3" name="Vertical Text Placeholder 2">
            <a:extLst>
              <a:ext uri="{FF2B5EF4-FFF2-40B4-BE49-F238E27FC236}">
                <a16:creationId xmlns:a16="http://schemas.microsoft.com/office/drawing/2014/main" id="{3B820E70-8224-6303-C3AD-DEA8F6873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a:extLst>
              <a:ext uri="{FF2B5EF4-FFF2-40B4-BE49-F238E27FC236}">
                <a16:creationId xmlns:a16="http://schemas.microsoft.com/office/drawing/2014/main" id="{F3A4B088-75BC-52E8-0E44-4ED978BC4B68}"/>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15978741-D7C1-AF1D-B3B4-1EDECE155E91}"/>
              </a:ext>
            </a:extLst>
          </p:cNvPr>
          <p:cNvSpPr>
            <a:spLocks noGrp="1"/>
          </p:cNvSpPr>
          <p:nvPr>
            <p:ph type="ftr" sz="quarter" idx="11"/>
          </p:nvPr>
        </p:nvSpPr>
        <p:spPr/>
        <p:txBody>
          <a:bodyPr/>
          <a:lstStyle/>
          <a:p>
            <a:endParaRPr lang="ar-EG"/>
          </a:p>
        </p:txBody>
      </p:sp>
      <p:sp>
        <p:nvSpPr>
          <p:cNvPr id="6" name="Slide Number Placeholder 5">
            <a:extLst>
              <a:ext uri="{FF2B5EF4-FFF2-40B4-BE49-F238E27FC236}">
                <a16:creationId xmlns:a16="http://schemas.microsoft.com/office/drawing/2014/main" id="{B5512BF1-B8FA-EC06-104C-81508063A051}"/>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2452482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AEA1FC-ACE6-19F2-3E1E-BD5B1816E5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EG"/>
          </a:p>
        </p:txBody>
      </p:sp>
      <p:sp>
        <p:nvSpPr>
          <p:cNvPr id="3" name="Vertical Text Placeholder 2">
            <a:extLst>
              <a:ext uri="{FF2B5EF4-FFF2-40B4-BE49-F238E27FC236}">
                <a16:creationId xmlns:a16="http://schemas.microsoft.com/office/drawing/2014/main" id="{56B7E86B-9F8C-21C8-BD92-F5AD38EDF3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a:extLst>
              <a:ext uri="{FF2B5EF4-FFF2-40B4-BE49-F238E27FC236}">
                <a16:creationId xmlns:a16="http://schemas.microsoft.com/office/drawing/2014/main" id="{025B7516-325E-66D8-1BB8-8D62CBA6D6A5}"/>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C03F10AB-C941-A41E-7535-07698F48DD6B}"/>
              </a:ext>
            </a:extLst>
          </p:cNvPr>
          <p:cNvSpPr>
            <a:spLocks noGrp="1"/>
          </p:cNvSpPr>
          <p:nvPr>
            <p:ph type="ftr" sz="quarter" idx="11"/>
          </p:nvPr>
        </p:nvSpPr>
        <p:spPr/>
        <p:txBody>
          <a:bodyPr/>
          <a:lstStyle/>
          <a:p>
            <a:endParaRPr lang="ar-EG"/>
          </a:p>
        </p:txBody>
      </p:sp>
      <p:sp>
        <p:nvSpPr>
          <p:cNvPr id="6" name="Slide Number Placeholder 5">
            <a:extLst>
              <a:ext uri="{FF2B5EF4-FFF2-40B4-BE49-F238E27FC236}">
                <a16:creationId xmlns:a16="http://schemas.microsoft.com/office/drawing/2014/main" id="{30F8CC59-3C5A-80EB-2ECC-8DC36978A520}"/>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418105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A1853-B525-4364-724E-6B046C8AB971}"/>
              </a:ext>
            </a:extLst>
          </p:cNvPr>
          <p:cNvSpPr>
            <a:spLocks noGrp="1"/>
          </p:cNvSpPr>
          <p:nvPr>
            <p:ph type="title"/>
          </p:nvPr>
        </p:nvSpPr>
        <p:spPr/>
        <p:txBody>
          <a:bodyPr/>
          <a:lstStyle/>
          <a:p>
            <a:r>
              <a:rPr lang="en-US"/>
              <a:t>Click to edit Master title style</a:t>
            </a:r>
            <a:endParaRPr lang="ar-EG"/>
          </a:p>
        </p:txBody>
      </p:sp>
      <p:sp>
        <p:nvSpPr>
          <p:cNvPr id="3" name="Content Placeholder 2">
            <a:extLst>
              <a:ext uri="{FF2B5EF4-FFF2-40B4-BE49-F238E27FC236}">
                <a16:creationId xmlns:a16="http://schemas.microsoft.com/office/drawing/2014/main" id="{1738CD47-F24C-70F0-1B99-7B14D88528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a:extLst>
              <a:ext uri="{FF2B5EF4-FFF2-40B4-BE49-F238E27FC236}">
                <a16:creationId xmlns:a16="http://schemas.microsoft.com/office/drawing/2014/main" id="{4BA73680-E287-BD73-F3B9-21AE13B02A8E}"/>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DDADC9E8-26A9-6F57-F6F9-416166522B20}"/>
              </a:ext>
            </a:extLst>
          </p:cNvPr>
          <p:cNvSpPr>
            <a:spLocks noGrp="1"/>
          </p:cNvSpPr>
          <p:nvPr>
            <p:ph type="ftr" sz="quarter" idx="11"/>
          </p:nvPr>
        </p:nvSpPr>
        <p:spPr/>
        <p:txBody>
          <a:bodyPr/>
          <a:lstStyle/>
          <a:p>
            <a:endParaRPr lang="ar-EG"/>
          </a:p>
        </p:txBody>
      </p:sp>
      <p:sp>
        <p:nvSpPr>
          <p:cNvPr id="6" name="Slide Number Placeholder 5">
            <a:extLst>
              <a:ext uri="{FF2B5EF4-FFF2-40B4-BE49-F238E27FC236}">
                <a16:creationId xmlns:a16="http://schemas.microsoft.com/office/drawing/2014/main" id="{937B6133-D9A1-4852-811E-E4346509B138}"/>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399410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9DD1B-52B3-C0A0-5D5F-2AE5A3DEF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EG"/>
          </a:p>
        </p:txBody>
      </p:sp>
      <p:sp>
        <p:nvSpPr>
          <p:cNvPr id="3" name="Text Placeholder 2">
            <a:extLst>
              <a:ext uri="{FF2B5EF4-FFF2-40B4-BE49-F238E27FC236}">
                <a16:creationId xmlns:a16="http://schemas.microsoft.com/office/drawing/2014/main" id="{CC04E7C9-BE9A-8FC5-F4BF-F29FFAD0C3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C41785-30CB-8F57-4205-C0EE9ACBE805}"/>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94B021C0-5720-B378-B504-7D2FEC9DFEB6}"/>
              </a:ext>
            </a:extLst>
          </p:cNvPr>
          <p:cNvSpPr>
            <a:spLocks noGrp="1"/>
          </p:cNvSpPr>
          <p:nvPr>
            <p:ph type="ftr" sz="quarter" idx="11"/>
          </p:nvPr>
        </p:nvSpPr>
        <p:spPr/>
        <p:txBody>
          <a:bodyPr/>
          <a:lstStyle/>
          <a:p>
            <a:endParaRPr lang="ar-EG"/>
          </a:p>
        </p:txBody>
      </p:sp>
      <p:sp>
        <p:nvSpPr>
          <p:cNvPr id="6" name="Slide Number Placeholder 5">
            <a:extLst>
              <a:ext uri="{FF2B5EF4-FFF2-40B4-BE49-F238E27FC236}">
                <a16:creationId xmlns:a16="http://schemas.microsoft.com/office/drawing/2014/main" id="{5EB104A3-C0E6-1BE4-A9A3-AA334BA4B656}"/>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43103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CD7E4-9915-1EFE-C213-6B90A3DBE775}"/>
              </a:ext>
            </a:extLst>
          </p:cNvPr>
          <p:cNvSpPr>
            <a:spLocks noGrp="1"/>
          </p:cNvSpPr>
          <p:nvPr>
            <p:ph type="title"/>
          </p:nvPr>
        </p:nvSpPr>
        <p:spPr/>
        <p:txBody>
          <a:bodyPr/>
          <a:lstStyle/>
          <a:p>
            <a:r>
              <a:rPr lang="en-US"/>
              <a:t>Click to edit Master title style</a:t>
            </a:r>
            <a:endParaRPr lang="ar-EG"/>
          </a:p>
        </p:txBody>
      </p:sp>
      <p:sp>
        <p:nvSpPr>
          <p:cNvPr id="3" name="Content Placeholder 2">
            <a:extLst>
              <a:ext uri="{FF2B5EF4-FFF2-40B4-BE49-F238E27FC236}">
                <a16:creationId xmlns:a16="http://schemas.microsoft.com/office/drawing/2014/main" id="{3C7927AB-6EA2-6024-853D-C855447DF0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Content Placeholder 3">
            <a:extLst>
              <a:ext uri="{FF2B5EF4-FFF2-40B4-BE49-F238E27FC236}">
                <a16:creationId xmlns:a16="http://schemas.microsoft.com/office/drawing/2014/main" id="{FF8F4F20-5B61-8E06-E07C-08FF0B6FF0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5" name="Date Placeholder 4">
            <a:extLst>
              <a:ext uri="{FF2B5EF4-FFF2-40B4-BE49-F238E27FC236}">
                <a16:creationId xmlns:a16="http://schemas.microsoft.com/office/drawing/2014/main" id="{EDDB9890-77D8-E1C8-D9FE-4902A4FB038A}"/>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6" name="Footer Placeholder 5">
            <a:extLst>
              <a:ext uri="{FF2B5EF4-FFF2-40B4-BE49-F238E27FC236}">
                <a16:creationId xmlns:a16="http://schemas.microsoft.com/office/drawing/2014/main" id="{C42A05F6-C267-0AC2-7ADE-6FA0CAAC774D}"/>
              </a:ext>
            </a:extLst>
          </p:cNvPr>
          <p:cNvSpPr>
            <a:spLocks noGrp="1"/>
          </p:cNvSpPr>
          <p:nvPr>
            <p:ph type="ftr" sz="quarter" idx="11"/>
          </p:nvPr>
        </p:nvSpPr>
        <p:spPr/>
        <p:txBody>
          <a:bodyPr/>
          <a:lstStyle/>
          <a:p>
            <a:endParaRPr lang="ar-EG"/>
          </a:p>
        </p:txBody>
      </p:sp>
      <p:sp>
        <p:nvSpPr>
          <p:cNvPr id="7" name="Slide Number Placeholder 6">
            <a:extLst>
              <a:ext uri="{FF2B5EF4-FFF2-40B4-BE49-F238E27FC236}">
                <a16:creationId xmlns:a16="http://schemas.microsoft.com/office/drawing/2014/main" id="{DFF445B1-2B60-BA0F-7729-77E1E61943B4}"/>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353098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68269-92E5-62F4-708D-8F190C9FCFEA}"/>
              </a:ext>
            </a:extLst>
          </p:cNvPr>
          <p:cNvSpPr>
            <a:spLocks noGrp="1"/>
          </p:cNvSpPr>
          <p:nvPr>
            <p:ph type="title"/>
          </p:nvPr>
        </p:nvSpPr>
        <p:spPr>
          <a:xfrm>
            <a:off x="839788" y="365125"/>
            <a:ext cx="10515600" cy="1325563"/>
          </a:xfrm>
        </p:spPr>
        <p:txBody>
          <a:bodyPr/>
          <a:lstStyle/>
          <a:p>
            <a:r>
              <a:rPr lang="en-US"/>
              <a:t>Click to edit Master title style</a:t>
            </a:r>
            <a:endParaRPr lang="ar-EG"/>
          </a:p>
        </p:txBody>
      </p:sp>
      <p:sp>
        <p:nvSpPr>
          <p:cNvPr id="3" name="Text Placeholder 2">
            <a:extLst>
              <a:ext uri="{FF2B5EF4-FFF2-40B4-BE49-F238E27FC236}">
                <a16:creationId xmlns:a16="http://schemas.microsoft.com/office/drawing/2014/main" id="{429B2C7D-FE69-A584-B8D3-672DB6CE1C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1175A-8169-0081-0E4E-200DE3DA55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5" name="Text Placeholder 4">
            <a:extLst>
              <a:ext uri="{FF2B5EF4-FFF2-40B4-BE49-F238E27FC236}">
                <a16:creationId xmlns:a16="http://schemas.microsoft.com/office/drawing/2014/main" id="{E105906F-9D6A-1F31-265C-DD0496C52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242EB3-6AF1-748E-77F0-F4390F720A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7" name="Date Placeholder 6">
            <a:extLst>
              <a:ext uri="{FF2B5EF4-FFF2-40B4-BE49-F238E27FC236}">
                <a16:creationId xmlns:a16="http://schemas.microsoft.com/office/drawing/2014/main" id="{DD771BE2-AFFD-11D3-3C08-8C4635C5CAF0}"/>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8" name="Footer Placeholder 7">
            <a:extLst>
              <a:ext uri="{FF2B5EF4-FFF2-40B4-BE49-F238E27FC236}">
                <a16:creationId xmlns:a16="http://schemas.microsoft.com/office/drawing/2014/main" id="{ADD83ECD-5A15-F80A-8BA3-3D66963EBA31}"/>
              </a:ext>
            </a:extLst>
          </p:cNvPr>
          <p:cNvSpPr>
            <a:spLocks noGrp="1"/>
          </p:cNvSpPr>
          <p:nvPr>
            <p:ph type="ftr" sz="quarter" idx="11"/>
          </p:nvPr>
        </p:nvSpPr>
        <p:spPr/>
        <p:txBody>
          <a:bodyPr/>
          <a:lstStyle/>
          <a:p>
            <a:endParaRPr lang="ar-EG"/>
          </a:p>
        </p:txBody>
      </p:sp>
      <p:sp>
        <p:nvSpPr>
          <p:cNvPr id="9" name="Slide Number Placeholder 8">
            <a:extLst>
              <a:ext uri="{FF2B5EF4-FFF2-40B4-BE49-F238E27FC236}">
                <a16:creationId xmlns:a16="http://schemas.microsoft.com/office/drawing/2014/main" id="{C5464C0A-392C-11E5-8697-B7D4147A3B94}"/>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1733146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03F52-9DAC-0F68-57AC-5504300C4716}"/>
              </a:ext>
            </a:extLst>
          </p:cNvPr>
          <p:cNvSpPr>
            <a:spLocks noGrp="1"/>
          </p:cNvSpPr>
          <p:nvPr>
            <p:ph type="title"/>
          </p:nvPr>
        </p:nvSpPr>
        <p:spPr/>
        <p:txBody>
          <a:bodyPr/>
          <a:lstStyle/>
          <a:p>
            <a:r>
              <a:rPr lang="en-US"/>
              <a:t>Click to edit Master title style</a:t>
            </a:r>
            <a:endParaRPr lang="ar-EG"/>
          </a:p>
        </p:txBody>
      </p:sp>
      <p:sp>
        <p:nvSpPr>
          <p:cNvPr id="3" name="Date Placeholder 2">
            <a:extLst>
              <a:ext uri="{FF2B5EF4-FFF2-40B4-BE49-F238E27FC236}">
                <a16:creationId xmlns:a16="http://schemas.microsoft.com/office/drawing/2014/main" id="{95C41EF0-CBF3-DB2A-9CDB-71DD20F87787}"/>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4" name="Footer Placeholder 3">
            <a:extLst>
              <a:ext uri="{FF2B5EF4-FFF2-40B4-BE49-F238E27FC236}">
                <a16:creationId xmlns:a16="http://schemas.microsoft.com/office/drawing/2014/main" id="{D6CF510D-DB4C-320C-C597-2E0A8822B5B6}"/>
              </a:ext>
            </a:extLst>
          </p:cNvPr>
          <p:cNvSpPr>
            <a:spLocks noGrp="1"/>
          </p:cNvSpPr>
          <p:nvPr>
            <p:ph type="ftr" sz="quarter" idx="11"/>
          </p:nvPr>
        </p:nvSpPr>
        <p:spPr/>
        <p:txBody>
          <a:bodyPr/>
          <a:lstStyle/>
          <a:p>
            <a:endParaRPr lang="ar-EG"/>
          </a:p>
        </p:txBody>
      </p:sp>
      <p:sp>
        <p:nvSpPr>
          <p:cNvPr id="5" name="Slide Number Placeholder 4">
            <a:extLst>
              <a:ext uri="{FF2B5EF4-FFF2-40B4-BE49-F238E27FC236}">
                <a16:creationId xmlns:a16="http://schemas.microsoft.com/office/drawing/2014/main" id="{E73B7DDD-04F4-8249-BB3B-F7CB4802C349}"/>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3451745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E82D93-A034-7317-F357-270A36BCB86F}"/>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3" name="Footer Placeholder 2">
            <a:extLst>
              <a:ext uri="{FF2B5EF4-FFF2-40B4-BE49-F238E27FC236}">
                <a16:creationId xmlns:a16="http://schemas.microsoft.com/office/drawing/2014/main" id="{B39BAC28-B1EC-C516-57D2-7A4EC248D8CA}"/>
              </a:ext>
            </a:extLst>
          </p:cNvPr>
          <p:cNvSpPr>
            <a:spLocks noGrp="1"/>
          </p:cNvSpPr>
          <p:nvPr>
            <p:ph type="ftr" sz="quarter" idx="11"/>
          </p:nvPr>
        </p:nvSpPr>
        <p:spPr/>
        <p:txBody>
          <a:bodyPr/>
          <a:lstStyle/>
          <a:p>
            <a:endParaRPr lang="ar-EG"/>
          </a:p>
        </p:txBody>
      </p:sp>
      <p:sp>
        <p:nvSpPr>
          <p:cNvPr id="4" name="Slide Number Placeholder 3">
            <a:extLst>
              <a:ext uri="{FF2B5EF4-FFF2-40B4-BE49-F238E27FC236}">
                <a16:creationId xmlns:a16="http://schemas.microsoft.com/office/drawing/2014/main" id="{850EDDF1-B95E-135B-9DDB-F07A831C7ED3}"/>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275132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BD81B-F3F1-A12C-C778-B4C03A985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EG"/>
          </a:p>
        </p:txBody>
      </p:sp>
      <p:sp>
        <p:nvSpPr>
          <p:cNvPr id="3" name="Content Placeholder 2">
            <a:extLst>
              <a:ext uri="{FF2B5EF4-FFF2-40B4-BE49-F238E27FC236}">
                <a16:creationId xmlns:a16="http://schemas.microsoft.com/office/drawing/2014/main" id="{0958B4E7-B13D-BC4E-22DF-D46BCDF67E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Text Placeholder 3">
            <a:extLst>
              <a:ext uri="{FF2B5EF4-FFF2-40B4-BE49-F238E27FC236}">
                <a16:creationId xmlns:a16="http://schemas.microsoft.com/office/drawing/2014/main" id="{B8B8ABD5-E490-700D-4DFD-DB2D9EB4D5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BAFF2-06E2-1730-C166-8B2C104E0A5C}"/>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6" name="Footer Placeholder 5">
            <a:extLst>
              <a:ext uri="{FF2B5EF4-FFF2-40B4-BE49-F238E27FC236}">
                <a16:creationId xmlns:a16="http://schemas.microsoft.com/office/drawing/2014/main" id="{82822D80-876C-42E3-CBD2-2CEA4DA7C0D7}"/>
              </a:ext>
            </a:extLst>
          </p:cNvPr>
          <p:cNvSpPr>
            <a:spLocks noGrp="1"/>
          </p:cNvSpPr>
          <p:nvPr>
            <p:ph type="ftr" sz="quarter" idx="11"/>
          </p:nvPr>
        </p:nvSpPr>
        <p:spPr/>
        <p:txBody>
          <a:bodyPr/>
          <a:lstStyle/>
          <a:p>
            <a:endParaRPr lang="ar-EG"/>
          </a:p>
        </p:txBody>
      </p:sp>
      <p:sp>
        <p:nvSpPr>
          <p:cNvPr id="7" name="Slide Number Placeholder 6">
            <a:extLst>
              <a:ext uri="{FF2B5EF4-FFF2-40B4-BE49-F238E27FC236}">
                <a16:creationId xmlns:a16="http://schemas.microsoft.com/office/drawing/2014/main" id="{90F62263-0297-4041-178F-2E655377AB94}"/>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16055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9B30C-14CC-C1ED-E717-E27147578F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EG"/>
          </a:p>
        </p:txBody>
      </p:sp>
      <p:sp>
        <p:nvSpPr>
          <p:cNvPr id="3" name="Picture Placeholder 2">
            <a:extLst>
              <a:ext uri="{FF2B5EF4-FFF2-40B4-BE49-F238E27FC236}">
                <a16:creationId xmlns:a16="http://schemas.microsoft.com/office/drawing/2014/main" id="{031D34C3-6812-9875-E8E4-F136A9F938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a:extLst>
              <a:ext uri="{FF2B5EF4-FFF2-40B4-BE49-F238E27FC236}">
                <a16:creationId xmlns:a16="http://schemas.microsoft.com/office/drawing/2014/main" id="{5C91558F-7E61-6CF6-BE25-1B2ADCEFF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DAF2EC-4132-54C3-5118-1178EBCC41B4}"/>
              </a:ext>
            </a:extLst>
          </p:cNvPr>
          <p:cNvSpPr>
            <a:spLocks noGrp="1"/>
          </p:cNvSpPr>
          <p:nvPr>
            <p:ph type="dt" sz="half" idx="10"/>
          </p:nvPr>
        </p:nvSpPr>
        <p:spPr/>
        <p:txBody>
          <a:bodyPr/>
          <a:lstStyle/>
          <a:p>
            <a:fld id="{ED194788-FC36-0046-8E3A-7B600276072A}" type="datetimeFigureOut">
              <a:rPr lang="ar-EG"/>
              <a:t>23/04/1444</a:t>
            </a:fld>
            <a:endParaRPr lang="ar-EG"/>
          </a:p>
        </p:txBody>
      </p:sp>
      <p:sp>
        <p:nvSpPr>
          <p:cNvPr id="6" name="Footer Placeholder 5">
            <a:extLst>
              <a:ext uri="{FF2B5EF4-FFF2-40B4-BE49-F238E27FC236}">
                <a16:creationId xmlns:a16="http://schemas.microsoft.com/office/drawing/2014/main" id="{B40F46B2-CC96-4F09-84D2-9A668D7CE7A8}"/>
              </a:ext>
            </a:extLst>
          </p:cNvPr>
          <p:cNvSpPr>
            <a:spLocks noGrp="1"/>
          </p:cNvSpPr>
          <p:nvPr>
            <p:ph type="ftr" sz="quarter" idx="11"/>
          </p:nvPr>
        </p:nvSpPr>
        <p:spPr/>
        <p:txBody>
          <a:bodyPr/>
          <a:lstStyle/>
          <a:p>
            <a:endParaRPr lang="ar-EG"/>
          </a:p>
        </p:txBody>
      </p:sp>
      <p:sp>
        <p:nvSpPr>
          <p:cNvPr id="7" name="Slide Number Placeholder 6">
            <a:extLst>
              <a:ext uri="{FF2B5EF4-FFF2-40B4-BE49-F238E27FC236}">
                <a16:creationId xmlns:a16="http://schemas.microsoft.com/office/drawing/2014/main" id="{A723F81E-F4B7-6E65-8092-6C8B8B120DF0}"/>
              </a:ext>
            </a:extLst>
          </p:cNvPr>
          <p:cNvSpPr>
            <a:spLocks noGrp="1"/>
          </p:cNvSpPr>
          <p:nvPr>
            <p:ph type="sldNum" sz="quarter" idx="12"/>
          </p:nvPr>
        </p:nvSpPr>
        <p:spPr/>
        <p:txBody>
          <a:bodyPr/>
          <a:lstStyle/>
          <a:p>
            <a:fld id="{49DA4E2C-7811-1A4D-B9B8-BDA12BC20A9D}" type="slidenum">
              <a:rPr lang="ar-EG"/>
              <a:t>‹#›</a:t>
            </a:fld>
            <a:endParaRPr lang="ar-EG"/>
          </a:p>
        </p:txBody>
      </p:sp>
    </p:spTree>
    <p:extLst>
      <p:ext uri="{BB962C8B-B14F-4D97-AF65-F5344CB8AC3E}">
        <p14:creationId xmlns:p14="http://schemas.microsoft.com/office/powerpoint/2010/main" val="106258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56533D-EC1E-77AB-91C0-F26D6B1D3A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EG"/>
          </a:p>
        </p:txBody>
      </p:sp>
      <p:sp>
        <p:nvSpPr>
          <p:cNvPr id="3" name="Text Placeholder 2">
            <a:extLst>
              <a:ext uri="{FF2B5EF4-FFF2-40B4-BE49-F238E27FC236}">
                <a16:creationId xmlns:a16="http://schemas.microsoft.com/office/drawing/2014/main" id="{C2464BA9-99FD-4F72-848C-0753B3DF90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4" name="Date Placeholder 3">
            <a:extLst>
              <a:ext uri="{FF2B5EF4-FFF2-40B4-BE49-F238E27FC236}">
                <a16:creationId xmlns:a16="http://schemas.microsoft.com/office/drawing/2014/main" id="{DAECA1F4-96B3-9705-3200-FB8EC32888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94788-FC36-0046-8E3A-7B600276072A}" type="datetimeFigureOut">
              <a:rPr lang="ar-EG"/>
              <a:t>23/04/1444</a:t>
            </a:fld>
            <a:endParaRPr lang="ar-EG"/>
          </a:p>
        </p:txBody>
      </p:sp>
      <p:sp>
        <p:nvSpPr>
          <p:cNvPr id="5" name="Footer Placeholder 4">
            <a:extLst>
              <a:ext uri="{FF2B5EF4-FFF2-40B4-BE49-F238E27FC236}">
                <a16:creationId xmlns:a16="http://schemas.microsoft.com/office/drawing/2014/main" id="{F8D21FC6-A335-192A-B7E5-F8754D5606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EG"/>
          </a:p>
        </p:txBody>
      </p:sp>
      <p:sp>
        <p:nvSpPr>
          <p:cNvPr id="6" name="Slide Number Placeholder 5">
            <a:extLst>
              <a:ext uri="{FF2B5EF4-FFF2-40B4-BE49-F238E27FC236}">
                <a16:creationId xmlns:a16="http://schemas.microsoft.com/office/drawing/2014/main" id="{1433B7BC-673E-FD68-E215-3DBF2E8979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A4E2C-7811-1A4D-B9B8-BDA12BC20A9D}" type="slidenum">
              <a:rPr lang="ar-EG"/>
              <a:t>‹#›</a:t>
            </a:fld>
            <a:endParaRPr lang="ar-EG"/>
          </a:p>
        </p:txBody>
      </p:sp>
    </p:spTree>
    <p:extLst>
      <p:ext uri="{BB962C8B-B14F-4D97-AF65-F5344CB8AC3E}">
        <p14:creationId xmlns:p14="http://schemas.microsoft.com/office/powerpoint/2010/main" val="3170228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4DDDF-5104-9E5F-BDB7-6A17B1DE8DF8}"/>
              </a:ext>
            </a:extLst>
          </p:cNvPr>
          <p:cNvSpPr>
            <a:spLocks noGrp="1"/>
          </p:cNvSpPr>
          <p:nvPr>
            <p:ph type="ctrTitle"/>
          </p:nvPr>
        </p:nvSpPr>
        <p:spPr/>
        <p:txBody>
          <a:bodyPr/>
          <a:lstStyle/>
          <a:p>
            <a:r>
              <a:rPr lang="ar-EG"/>
              <a:t>بحث حول دراسة جدوى مشروع</a:t>
            </a:r>
          </a:p>
        </p:txBody>
      </p:sp>
      <p:sp>
        <p:nvSpPr>
          <p:cNvPr id="3" name="Subtitle 2">
            <a:extLst>
              <a:ext uri="{FF2B5EF4-FFF2-40B4-BE49-F238E27FC236}">
                <a16:creationId xmlns:a16="http://schemas.microsoft.com/office/drawing/2014/main" id="{4730A521-8AEB-46B1-E353-BDF0A091FD04}"/>
              </a:ext>
            </a:extLst>
          </p:cNvPr>
          <p:cNvSpPr>
            <a:spLocks noGrp="1"/>
          </p:cNvSpPr>
          <p:nvPr>
            <p:ph type="subTitle" idx="1"/>
          </p:nvPr>
        </p:nvSpPr>
        <p:spPr/>
        <p:txBody>
          <a:bodyPr anchor="ctr"/>
          <a:lstStyle/>
          <a:p>
            <a:pPr algn="r"/>
            <a:r>
              <a:rPr lang="ar-EG"/>
              <a:t>إعداد الطالب :</a:t>
            </a:r>
          </a:p>
          <a:p>
            <a:pPr algn="r"/>
            <a:r>
              <a:rPr lang="ar-EG"/>
              <a:t>بربيحة أسامة</a:t>
            </a:r>
          </a:p>
        </p:txBody>
      </p:sp>
    </p:spTree>
    <p:extLst>
      <p:ext uri="{BB962C8B-B14F-4D97-AF65-F5344CB8AC3E}">
        <p14:creationId xmlns:p14="http://schemas.microsoft.com/office/powerpoint/2010/main" val="398495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707C-7D4E-6193-483D-228FCB115E6E}"/>
              </a:ext>
            </a:extLst>
          </p:cNvPr>
          <p:cNvSpPr>
            <a:spLocks noGrp="1"/>
          </p:cNvSpPr>
          <p:nvPr>
            <p:ph type="title"/>
          </p:nvPr>
        </p:nvSpPr>
        <p:spPr>
          <a:xfrm>
            <a:off x="679279" y="171764"/>
            <a:ext cx="10515600" cy="781755"/>
          </a:xfrm>
        </p:spPr>
        <p:txBody>
          <a:bodyPr/>
          <a:lstStyle/>
          <a:p>
            <a:pPr algn="ctr"/>
            <a:r>
              <a:rPr lang="ar-EG"/>
              <a:t>المبحث الثاني</a:t>
            </a:r>
          </a:p>
        </p:txBody>
      </p:sp>
      <p:sp>
        <p:nvSpPr>
          <p:cNvPr id="3" name="Content Placeholder 2">
            <a:extLst>
              <a:ext uri="{FF2B5EF4-FFF2-40B4-BE49-F238E27FC236}">
                <a16:creationId xmlns:a16="http://schemas.microsoft.com/office/drawing/2014/main" id="{8D50257E-8B43-2566-1E38-B424BCE6A095}"/>
              </a:ext>
            </a:extLst>
          </p:cNvPr>
          <p:cNvSpPr>
            <a:spLocks noGrp="1"/>
          </p:cNvSpPr>
          <p:nvPr>
            <p:ph idx="1"/>
          </p:nvPr>
        </p:nvSpPr>
        <p:spPr>
          <a:xfrm>
            <a:off x="97797" y="1087990"/>
            <a:ext cx="12001705" cy="5598246"/>
          </a:xfrm>
        </p:spPr>
        <p:txBody>
          <a:bodyPr/>
          <a:lstStyle/>
          <a:p>
            <a:pPr marL="0" indent="0" algn="r">
              <a:buNone/>
            </a:pPr>
            <a:r>
              <a:rPr lang="ar-EG">
                <a:solidFill>
                  <a:schemeClr val="accent6"/>
                </a:solidFill>
              </a:rPr>
              <a:t>المطلب الاول: مرحلة دراسة الجدوى المبدئية و التفصيلية</a:t>
            </a:r>
          </a:p>
          <a:p>
            <a:pPr marL="0" indent="0" algn="r">
              <a:buNone/>
            </a:pPr>
            <a:r>
              <a:rPr lang="ar-EG">
                <a:solidFill>
                  <a:schemeClr val="accent6"/>
                </a:solidFill>
              </a:rPr>
              <a:t>أولا: المبدئية:</a:t>
            </a:r>
            <a:r>
              <a:rPr lang="ar-EG"/>
              <a:t>هي عبارة عن دراسة أو تقرير أولي يمثل الخطوط العامة لكافة جوانب المشروع أو المشاريع المقترحة للإستثمار والتي يمكن من خلالها التوصل إلى إتخاذ قرار إما بالتخلي عن المشروع أو الإنتقال إلى دراسة أكثر تفصيلا.</a:t>
            </a:r>
          </a:p>
          <a:p>
            <a:pPr marL="0" indent="0" algn="r">
              <a:buNone/>
            </a:pPr>
            <a:r>
              <a:rPr lang="ar-EG"/>
              <a:t>وفي هذا الإطار تقدم دراسة الجدوى المبدئية إنطباعا للمستثمر عن إمكانية وإحتمال النجاح أو الفشل المبدئي للمشروع قبل الخوض في تفاصيله ،وتشمل على عدد من الجوانب التي يتم جمع المعلومات عنها وتحليلها نذكر منها:</a:t>
            </a:r>
          </a:p>
          <a:p>
            <a:pPr marL="0" indent="0" algn="r">
              <a:buNone/>
            </a:pPr>
            <a:r>
              <a:rPr lang="ar-EG"/>
              <a:t>✓ البحث عن الموانع الجوهرية التي تعيق تنفيذ الفكرة الإستثمارية.</a:t>
            </a:r>
          </a:p>
          <a:p>
            <a:pPr marL="0" indent="0" algn="r">
              <a:buNone/>
            </a:pPr>
            <a:r>
              <a:rPr lang="ar-EG"/>
              <a:t>✓تحديد المناخ العام للإستثمار بصفة عامة والبيئة الإستثمارية بصفة خاصة.</a:t>
            </a:r>
          </a:p>
          <a:p>
            <a:pPr marL="0" indent="0" algn="r">
              <a:buNone/>
            </a:pPr>
            <a:r>
              <a:rPr lang="ar-EG"/>
              <a:t>✓مدى الحاجة إلى منتجات المشروع.</a:t>
            </a:r>
          </a:p>
          <a:p>
            <a:pPr marL="0" indent="0" algn="r">
              <a:buNone/>
            </a:pPr>
            <a:r>
              <a:rPr lang="ar-EG"/>
              <a:t>✓مدى توافر عوامل الإنتاج الأساسية لإقامة المشروع وتشغيله.</a:t>
            </a:r>
          </a:p>
          <a:p>
            <a:pPr marL="0" indent="0" algn="r">
              <a:buNone/>
            </a:pPr>
            <a:r>
              <a:rPr lang="ar-EG"/>
              <a:t>✓مدى كفاءة الموارد المالية المتاحة.</a:t>
            </a:r>
          </a:p>
        </p:txBody>
      </p:sp>
    </p:spTree>
    <p:extLst>
      <p:ext uri="{BB962C8B-B14F-4D97-AF65-F5344CB8AC3E}">
        <p14:creationId xmlns:p14="http://schemas.microsoft.com/office/powerpoint/2010/main" val="2667996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6426C-2E79-06E9-9417-63FB59492EB0}"/>
              </a:ext>
            </a:extLst>
          </p:cNvPr>
          <p:cNvSpPr>
            <a:spLocks noGrp="1"/>
          </p:cNvSpPr>
          <p:nvPr>
            <p:ph type="title"/>
          </p:nvPr>
        </p:nvSpPr>
        <p:spPr>
          <a:xfrm>
            <a:off x="642607" y="1"/>
            <a:ext cx="10515600" cy="855722"/>
          </a:xfrm>
        </p:spPr>
        <p:txBody>
          <a:bodyPr/>
          <a:lstStyle/>
          <a:p>
            <a:pPr algn="ctr"/>
            <a:r>
              <a:rPr lang="ar-EG"/>
              <a:t>المبحث الثاني</a:t>
            </a:r>
          </a:p>
        </p:txBody>
      </p:sp>
      <p:sp>
        <p:nvSpPr>
          <p:cNvPr id="3" name="Content Placeholder 2">
            <a:extLst>
              <a:ext uri="{FF2B5EF4-FFF2-40B4-BE49-F238E27FC236}">
                <a16:creationId xmlns:a16="http://schemas.microsoft.com/office/drawing/2014/main" id="{326A9E7B-397A-9B42-6840-19C966C93600}"/>
              </a:ext>
            </a:extLst>
          </p:cNvPr>
          <p:cNvSpPr>
            <a:spLocks noGrp="1"/>
          </p:cNvSpPr>
          <p:nvPr>
            <p:ph idx="1"/>
          </p:nvPr>
        </p:nvSpPr>
        <p:spPr>
          <a:xfrm>
            <a:off x="0" y="855723"/>
            <a:ext cx="12192000" cy="5843357"/>
          </a:xfrm>
        </p:spPr>
        <p:txBody>
          <a:bodyPr/>
          <a:lstStyle/>
          <a:p>
            <a:pPr marL="0" indent="0" algn="r">
              <a:buNone/>
            </a:pPr>
            <a:r>
              <a:rPr lang="ar-EG"/>
              <a:t>✓ أهم المشاكل التي يمكن أن يواجهها المشروع والحلول المقترحة.</a:t>
            </a:r>
          </a:p>
          <a:p>
            <a:pPr marL="0" indent="0" algn="r">
              <a:buNone/>
            </a:pPr>
            <a:r>
              <a:rPr lang="ar-EG"/>
              <a:t>✓تقدير تكاليف الدراسة التفصيلية.</a:t>
            </a:r>
          </a:p>
          <a:p>
            <a:pPr marL="0" indent="0" algn="r">
              <a:buNone/>
            </a:pPr>
            <a:r>
              <a:rPr lang="ar-EG">
                <a:solidFill>
                  <a:schemeClr val="accent6"/>
                </a:solidFill>
              </a:rPr>
              <a:t>ثانيا : التفصيلية: </a:t>
            </a:r>
            <a:r>
              <a:rPr lang="ar-EG"/>
              <a:t>بعد أن يتم التأكد من أن الدراسة المبدئية تشير إلى جدوى المشروع يتم الإنتقال إلى إعداد الدراسات الإقتصادية التفصيلية وهي عبارة عن الجوانب البيئة و التسويقية والمالية والإجتماعية والقانونية وهي كالتالي :</a:t>
            </a:r>
          </a:p>
          <a:p>
            <a:pPr marL="0" indent="0" algn="r">
              <a:buNone/>
            </a:pPr>
            <a:r>
              <a:rPr lang="ar-EG">
                <a:solidFill>
                  <a:schemeClr val="accent6"/>
                </a:solidFill>
              </a:rPr>
              <a:t>1- دراسة الجدوى البيئية:</a:t>
            </a:r>
            <a:r>
              <a:rPr lang="ar-EG"/>
              <a:t> هذه الدراسة تهدف في جانبها التحليلي إلى محاولة التعرف على أثر المشروع على البيئة.</a:t>
            </a:r>
          </a:p>
          <a:p>
            <a:pPr marL="0" indent="0" algn="r">
              <a:buNone/>
            </a:pPr>
            <a:r>
              <a:rPr lang="ar-EG">
                <a:solidFill>
                  <a:schemeClr val="accent6"/>
                </a:solidFill>
              </a:rPr>
              <a:t>2- دراسة الجدوى القانونية: </a:t>
            </a:r>
            <a:r>
              <a:rPr lang="ar-EG"/>
              <a:t>هذه الدراسة تحدد العلاقة بين المشروع والقوانين والتشريعات المؤثرة فيه.</a:t>
            </a:r>
          </a:p>
          <a:p>
            <a:pPr marL="0" indent="0" algn="r">
              <a:buNone/>
            </a:pPr>
            <a:r>
              <a:rPr lang="ar-EG">
                <a:solidFill>
                  <a:schemeClr val="accent6"/>
                </a:solidFill>
              </a:rPr>
              <a:t>3- دراسة الجدوى التسويقية: </a:t>
            </a:r>
            <a:r>
              <a:rPr lang="ar-EG"/>
              <a:t>تتضمن هذه الدراسة تقدير الطلب على منتجات المشروع وتحديد هيكل ونوع السوق الذي يعمل في إطاره المشروع.</a:t>
            </a:r>
          </a:p>
          <a:p>
            <a:pPr marL="0" indent="0" algn="r">
              <a:buNone/>
            </a:pPr>
            <a:r>
              <a:rPr lang="ar-EG">
                <a:solidFill>
                  <a:schemeClr val="accent6"/>
                </a:solidFill>
              </a:rPr>
              <a:t>4- دراسة الجدوى الفنية: </a:t>
            </a:r>
            <a:r>
              <a:rPr lang="ar-EG"/>
              <a:t>تتضمن هذه الدراسة التخطيط وإعداد الطاقات الإنتاجية للمشروع بناء على ماتم من نتائج وتقديرات دراسة الجدوى التسويقية وتحديد حجم الإنتاج .</a:t>
            </a:r>
          </a:p>
          <a:p>
            <a:pPr marL="0" indent="0" algn="r">
              <a:buNone/>
            </a:pPr>
            <a:endParaRPr lang="ar-EG">
              <a:solidFill>
                <a:schemeClr val="accent6"/>
              </a:solidFill>
            </a:endParaRPr>
          </a:p>
        </p:txBody>
      </p:sp>
    </p:spTree>
    <p:extLst>
      <p:ext uri="{BB962C8B-B14F-4D97-AF65-F5344CB8AC3E}">
        <p14:creationId xmlns:p14="http://schemas.microsoft.com/office/powerpoint/2010/main" val="2999755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140C6-5A87-C4E6-0AA9-ED9C78F092E5}"/>
              </a:ext>
            </a:extLst>
          </p:cNvPr>
          <p:cNvSpPr>
            <a:spLocks noGrp="1"/>
          </p:cNvSpPr>
          <p:nvPr>
            <p:ph type="title"/>
          </p:nvPr>
        </p:nvSpPr>
        <p:spPr>
          <a:xfrm>
            <a:off x="797451" y="0"/>
            <a:ext cx="10515600" cy="843497"/>
          </a:xfrm>
        </p:spPr>
        <p:txBody>
          <a:bodyPr/>
          <a:lstStyle/>
          <a:p>
            <a:pPr algn="ctr"/>
            <a:r>
              <a:rPr lang="ar-EG"/>
              <a:t>المبحث الثاني</a:t>
            </a:r>
          </a:p>
        </p:txBody>
      </p:sp>
      <p:sp>
        <p:nvSpPr>
          <p:cNvPr id="3" name="Content Placeholder 2">
            <a:extLst>
              <a:ext uri="{FF2B5EF4-FFF2-40B4-BE49-F238E27FC236}">
                <a16:creationId xmlns:a16="http://schemas.microsoft.com/office/drawing/2014/main" id="{B775D3C0-3CA5-2081-BFDD-94967CA8A64A}"/>
              </a:ext>
            </a:extLst>
          </p:cNvPr>
          <p:cNvSpPr>
            <a:spLocks noGrp="1"/>
          </p:cNvSpPr>
          <p:nvPr>
            <p:ph idx="1"/>
          </p:nvPr>
        </p:nvSpPr>
        <p:spPr>
          <a:xfrm>
            <a:off x="0" y="843498"/>
            <a:ext cx="12192000" cy="6014502"/>
          </a:xfrm>
        </p:spPr>
        <p:txBody>
          <a:bodyPr/>
          <a:lstStyle/>
          <a:p>
            <a:pPr marL="0" indent="0" algn="r">
              <a:buNone/>
            </a:pPr>
            <a:r>
              <a:rPr lang="ar-EG">
                <a:solidFill>
                  <a:schemeClr val="accent6"/>
                </a:solidFill>
              </a:rPr>
              <a:t>5- دراسة الجدوى الإجتماعية: </a:t>
            </a:r>
            <a:r>
              <a:rPr lang="ar-EG"/>
              <a:t>هذه الدراسة تحاول تقييم أثر المشروع على الإقتصاد القومي ومدى مساهمته في تحقيق الأهداف الإقتصادية الكلية للمجتمع.</a:t>
            </a:r>
          </a:p>
          <a:p>
            <a:pPr marL="0" indent="0" algn="r">
              <a:buNone/>
            </a:pPr>
            <a:r>
              <a:rPr lang="ar-EG">
                <a:solidFill>
                  <a:schemeClr val="accent6"/>
                </a:solidFill>
              </a:rPr>
              <a:t>6- دراسة الجدوى المالية: </a:t>
            </a:r>
            <a:r>
              <a:rPr lang="ar-EG"/>
              <a:t>تعتمد هذه الدراسة على الدراسات الأخرى وبصفة أساسية على الدراسات التسويقية والفنية بما تعكسه من نتائج وآثار على التدفقات النقدية الخارجة والداخلية خلال العمر الإنتاجي للمشروع.</a:t>
            </a:r>
          </a:p>
          <a:p>
            <a:pPr marL="0" indent="0" algn="r">
              <a:buNone/>
            </a:pPr>
            <a:endParaRPr lang="ar-EG">
              <a:solidFill>
                <a:schemeClr val="accent6"/>
              </a:solidFill>
            </a:endParaRPr>
          </a:p>
          <a:p>
            <a:pPr marL="0" indent="0" algn="r">
              <a:buNone/>
            </a:pPr>
            <a:r>
              <a:rPr lang="ar-EG">
                <a:solidFill>
                  <a:schemeClr val="accent6"/>
                </a:solidFill>
              </a:rPr>
              <a:t>المطلب الثاني : العلاقات المتداخلة بين دراسات الجدوى</a:t>
            </a:r>
          </a:p>
          <a:p>
            <a:pPr marL="0" indent="0" algn="r">
              <a:buNone/>
            </a:pPr>
            <a:r>
              <a:rPr lang="ar-EG">
                <a:solidFill>
                  <a:schemeClr val="accent6"/>
                </a:solidFill>
              </a:rPr>
              <a:t>تنقسم دراسات الجدوى الاقتصادية إلى مرحلتين رئيسيتين هي دراسة الجدوى المبدئية ودراسة الجدوى التفصيلية وتنقسم الأخيرة إلى عدة أنواع هي دراسة الجدوى البيئية و التسويقية والمالية والإجتماعية والقانونية وبينما توجد علاقة داخلية بين دراسة الجدوى المبدئية والتفصيلية فإنه توجد علاقات داخلية أكثر بين أنواع الدراسة التفصيلية.</a:t>
            </a:r>
            <a:endParaRPr lang="ar-EG"/>
          </a:p>
        </p:txBody>
      </p:sp>
    </p:spTree>
    <p:extLst>
      <p:ext uri="{BB962C8B-B14F-4D97-AF65-F5344CB8AC3E}">
        <p14:creationId xmlns:p14="http://schemas.microsoft.com/office/powerpoint/2010/main" val="3628169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5094-8704-9B53-B236-38EFB51D103B}"/>
              </a:ext>
            </a:extLst>
          </p:cNvPr>
          <p:cNvSpPr>
            <a:spLocks noGrp="1"/>
          </p:cNvSpPr>
          <p:nvPr>
            <p:ph type="title"/>
          </p:nvPr>
        </p:nvSpPr>
        <p:spPr>
          <a:xfrm>
            <a:off x="838200" y="85573"/>
            <a:ext cx="10515600" cy="892395"/>
          </a:xfrm>
        </p:spPr>
        <p:txBody>
          <a:bodyPr/>
          <a:lstStyle/>
          <a:p>
            <a:pPr algn="ctr"/>
            <a:r>
              <a:rPr lang="ar-EG"/>
              <a:t>المبحث الثاني</a:t>
            </a:r>
          </a:p>
        </p:txBody>
      </p:sp>
      <p:sp>
        <p:nvSpPr>
          <p:cNvPr id="3" name="Content Placeholder 2">
            <a:extLst>
              <a:ext uri="{FF2B5EF4-FFF2-40B4-BE49-F238E27FC236}">
                <a16:creationId xmlns:a16="http://schemas.microsoft.com/office/drawing/2014/main" id="{63C6A413-5C53-8D3A-41F9-53371808FD2E}"/>
              </a:ext>
            </a:extLst>
          </p:cNvPr>
          <p:cNvSpPr>
            <a:spLocks noGrp="1"/>
          </p:cNvSpPr>
          <p:nvPr>
            <p:ph idx="1"/>
          </p:nvPr>
        </p:nvSpPr>
        <p:spPr>
          <a:xfrm>
            <a:off x="1" y="977969"/>
            <a:ext cx="12192000" cy="5880032"/>
          </a:xfrm>
        </p:spPr>
        <p:txBody>
          <a:bodyPr/>
          <a:lstStyle/>
          <a:p>
            <a:pPr marL="0" indent="0" algn="r">
              <a:buNone/>
            </a:pPr>
            <a:r>
              <a:rPr lang="ar-EG">
                <a:solidFill>
                  <a:schemeClr val="accent6"/>
                </a:solidFill>
              </a:rPr>
              <a:t>المطلب الثالث: صعوبات إجراء دراسة الجدوى</a:t>
            </a:r>
          </a:p>
        </p:txBody>
      </p:sp>
      <p:pic>
        <p:nvPicPr>
          <p:cNvPr id="4" name="Picture 4">
            <a:extLst>
              <a:ext uri="{FF2B5EF4-FFF2-40B4-BE49-F238E27FC236}">
                <a16:creationId xmlns:a16="http://schemas.microsoft.com/office/drawing/2014/main" id="{C7370173-2AA3-A158-F179-E46678754C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7945" y="1692948"/>
            <a:ext cx="6494826" cy="4627170"/>
          </a:xfrm>
          <a:prstGeom prst="rect">
            <a:avLst/>
          </a:prstGeom>
        </p:spPr>
      </p:pic>
    </p:spTree>
    <p:extLst>
      <p:ext uri="{BB962C8B-B14F-4D97-AF65-F5344CB8AC3E}">
        <p14:creationId xmlns:p14="http://schemas.microsoft.com/office/powerpoint/2010/main" val="1830929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670A5-40E9-70C9-309D-0EE44F55AC55}"/>
              </a:ext>
            </a:extLst>
          </p:cNvPr>
          <p:cNvSpPr>
            <a:spLocks noGrp="1"/>
          </p:cNvSpPr>
          <p:nvPr>
            <p:ph type="title"/>
          </p:nvPr>
        </p:nvSpPr>
        <p:spPr>
          <a:xfrm>
            <a:off x="838200" y="365125"/>
            <a:ext cx="10515600" cy="869559"/>
          </a:xfrm>
        </p:spPr>
        <p:txBody>
          <a:bodyPr/>
          <a:lstStyle/>
          <a:p>
            <a:pPr algn="ctr"/>
            <a:r>
              <a:rPr lang="ar-EG"/>
              <a:t>الخاتمة</a:t>
            </a:r>
          </a:p>
        </p:txBody>
      </p:sp>
      <p:sp>
        <p:nvSpPr>
          <p:cNvPr id="3" name="Content Placeholder 2">
            <a:extLst>
              <a:ext uri="{FF2B5EF4-FFF2-40B4-BE49-F238E27FC236}">
                <a16:creationId xmlns:a16="http://schemas.microsoft.com/office/drawing/2014/main" id="{ACD641F6-81A7-39F5-3614-89F4A9948EC2}"/>
              </a:ext>
            </a:extLst>
          </p:cNvPr>
          <p:cNvSpPr>
            <a:spLocks noGrp="1"/>
          </p:cNvSpPr>
          <p:nvPr>
            <p:ph idx="1"/>
          </p:nvPr>
        </p:nvSpPr>
        <p:spPr/>
        <p:txBody>
          <a:bodyPr/>
          <a:lstStyle/>
          <a:p>
            <a:pPr marL="0" indent="0" algn="r">
              <a:buNone/>
            </a:pPr>
            <a:r>
              <a:rPr lang="ar-EG"/>
              <a:t>وفي الأخير تبقى دراسة جدوى مشروع من أهم مراحل إنجاز أي مشروع نظرا لما تقدمه  من معلومات  وتبقى مهمة دائما.</a:t>
            </a:r>
          </a:p>
        </p:txBody>
      </p:sp>
    </p:spTree>
    <p:extLst>
      <p:ext uri="{BB962C8B-B14F-4D97-AF65-F5344CB8AC3E}">
        <p14:creationId xmlns:p14="http://schemas.microsoft.com/office/powerpoint/2010/main" val="3675117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EB705-9A68-6827-BEB9-02ADDE9F8664}"/>
              </a:ext>
            </a:extLst>
          </p:cNvPr>
          <p:cNvSpPr>
            <a:spLocks noGrp="1"/>
          </p:cNvSpPr>
          <p:nvPr>
            <p:ph type="title"/>
          </p:nvPr>
        </p:nvSpPr>
        <p:spPr/>
        <p:txBody>
          <a:bodyPr/>
          <a:lstStyle/>
          <a:p>
            <a:pPr algn="ctr"/>
            <a:r>
              <a:rPr lang="ar-EG"/>
              <a:t>ملخص</a:t>
            </a:r>
          </a:p>
        </p:txBody>
      </p:sp>
      <p:sp>
        <p:nvSpPr>
          <p:cNvPr id="3" name="Content Placeholder 2">
            <a:extLst>
              <a:ext uri="{FF2B5EF4-FFF2-40B4-BE49-F238E27FC236}">
                <a16:creationId xmlns:a16="http://schemas.microsoft.com/office/drawing/2014/main" id="{A403D8CD-530A-79BE-B640-42A197815933}"/>
              </a:ext>
            </a:extLst>
          </p:cNvPr>
          <p:cNvSpPr>
            <a:spLocks noGrp="1"/>
          </p:cNvSpPr>
          <p:nvPr>
            <p:ph idx="1"/>
          </p:nvPr>
        </p:nvSpPr>
        <p:spPr/>
        <p:txBody>
          <a:bodyPr/>
          <a:lstStyle/>
          <a:p>
            <a:pPr marL="0" indent="0" algn="r">
              <a:buNone/>
            </a:pPr>
            <a:r>
              <a:rPr lang="ar-EG"/>
              <a:t>إن دراسات الجدوى هي طريقة تستند إلى الواقع في المفاضلة بين الإختبارات المتاحة تبعا للمعايير المالية والاقتصادية الموضوعية وهي عبارة عن سلسلة مترابطة ومتكاملة من الدراسات الواجب القيام بها قبل الإستثمار في مشروع معين.</a:t>
            </a:r>
          </a:p>
        </p:txBody>
      </p:sp>
    </p:spTree>
    <p:extLst>
      <p:ext uri="{BB962C8B-B14F-4D97-AF65-F5344CB8AC3E}">
        <p14:creationId xmlns:p14="http://schemas.microsoft.com/office/powerpoint/2010/main" val="304042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4D45B-935F-3E93-BB7D-CAED4D75177B}"/>
              </a:ext>
            </a:extLst>
          </p:cNvPr>
          <p:cNvSpPr>
            <a:spLocks noGrp="1"/>
          </p:cNvSpPr>
          <p:nvPr>
            <p:ph type="title"/>
          </p:nvPr>
        </p:nvSpPr>
        <p:spPr/>
        <p:txBody>
          <a:bodyPr/>
          <a:lstStyle/>
          <a:p>
            <a:pPr algn="ctr"/>
            <a:r>
              <a:rPr lang="ar-EG"/>
              <a:t>خطة البحث</a:t>
            </a:r>
          </a:p>
        </p:txBody>
      </p:sp>
      <p:sp>
        <p:nvSpPr>
          <p:cNvPr id="3" name="Content Placeholder 2">
            <a:extLst>
              <a:ext uri="{FF2B5EF4-FFF2-40B4-BE49-F238E27FC236}">
                <a16:creationId xmlns:a16="http://schemas.microsoft.com/office/drawing/2014/main" id="{1C5821C7-910F-7ECE-18AB-1C3F43749351}"/>
              </a:ext>
            </a:extLst>
          </p:cNvPr>
          <p:cNvSpPr>
            <a:spLocks noGrp="1"/>
          </p:cNvSpPr>
          <p:nvPr>
            <p:ph idx="1"/>
          </p:nvPr>
        </p:nvSpPr>
        <p:spPr>
          <a:xfrm>
            <a:off x="0" y="1454725"/>
            <a:ext cx="12232749" cy="5574419"/>
          </a:xfrm>
        </p:spPr>
        <p:txBody>
          <a:bodyPr>
            <a:normAutofit lnSpcReduction="10000"/>
          </a:bodyPr>
          <a:lstStyle/>
          <a:p>
            <a:pPr marL="0" indent="0" algn="r">
              <a:buNone/>
            </a:pPr>
            <a:r>
              <a:rPr lang="ar-EG"/>
              <a:t>المقدمة</a:t>
            </a:r>
          </a:p>
          <a:p>
            <a:pPr marL="0" indent="0" algn="r">
              <a:buNone/>
            </a:pPr>
            <a:r>
              <a:rPr lang="ar-EG"/>
              <a:t>المبحث الأول: ماهية دراسة جدوى مشروع</a:t>
            </a:r>
          </a:p>
          <a:p>
            <a:pPr marL="0" indent="0" algn="r">
              <a:buNone/>
            </a:pPr>
            <a:r>
              <a:rPr lang="ar-EG"/>
              <a:t>    المطلب الاول: تعريف دراسة الجدوى وخصائصها</a:t>
            </a:r>
          </a:p>
          <a:p>
            <a:pPr marL="0" indent="0" algn="r">
              <a:buNone/>
            </a:pPr>
            <a:r>
              <a:rPr lang="ar-EG"/>
              <a:t>    المطلب الثاني:تصنيفاتها وأهميتها</a:t>
            </a:r>
          </a:p>
          <a:p>
            <a:pPr marL="0" indent="0" algn="r">
              <a:buNone/>
            </a:pPr>
            <a:r>
              <a:rPr lang="ar-EG"/>
              <a:t>    المطلب الثالث: متطلباتها وأساسياتها</a:t>
            </a:r>
          </a:p>
          <a:p>
            <a:pPr marL="0" indent="0" algn="r">
              <a:buNone/>
            </a:pPr>
            <a:r>
              <a:rPr lang="ar-EG"/>
              <a:t>المبحث الثاني: مراحل تحليل دراسة الجدوى وصعوباتها</a:t>
            </a:r>
          </a:p>
          <a:p>
            <a:pPr marL="0" indent="0" algn="r">
              <a:buNone/>
            </a:pPr>
            <a:r>
              <a:rPr lang="ar-EG"/>
              <a:t>    المطلب الأول: مرحلة دراسة الجدوى المبدئية والتفصيلية</a:t>
            </a:r>
          </a:p>
          <a:p>
            <a:pPr marL="0" indent="0" algn="r">
              <a:buNone/>
            </a:pPr>
            <a:r>
              <a:rPr lang="ar-EG"/>
              <a:t>    المطلب الثاني: العلاقات المتداخلة بين دراسات الجدوى</a:t>
            </a:r>
          </a:p>
          <a:p>
            <a:pPr marL="0" indent="0" algn="r">
              <a:buNone/>
            </a:pPr>
            <a:r>
              <a:rPr lang="ar-EG"/>
              <a:t>    المطلب الثالث: صعوبات إجراء دراسة الجدوى</a:t>
            </a:r>
          </a:p>
          <a:p>
            <a:pPr marL="0" indent="0" algn="r">
              <a:buNone/>
            </a:pPr>
            <a:r>
              <a:rPr lang="ar-EG"/>
              <a:t>الخاتمة</a:t>
            </a:r>
          </a:p>
          <a:p>
            <a:pPr marL="0" indent="0" algn="r">
              <a:buNone/>
            </a:pPr>
            <a:r>
              <a:rPr lang="ar-EG"/>
              <a:t>قائمة المراجع</a:t>
            </a:r>
          </a:p>
        </p:txBody>
      </p:sp>
    </p:spTree>
    <p:extLst>
      <p:ext uri="{BB962C8B-B14F-4D97-AF65-F5344CB8AC3E}">
        <p14:creationId xmlns:p14="http://schemas.microsoft.com/office/powerpoint/2010/main" val="2270775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DCABB-83DF-08FC-670E-4B6C3F8F4671}"/>
              </a:ext>
            </a:extLst>
          </p:cNvPr>
          <p:cNvSpPr>
            <a:spLocks noGrp="1"/>
          </p:cNvSpPr>
          <p:nvPr>
            <p:ph type="title"/>
          </p:nvPr>
        </p:nvSpPr>
        <p:spPr/>
        <p:txBody>
          <a:bodyPr/>
          <a:lstStyle/>
          <a:p>
            <a:pPr algn="ctr"/>
            <a:r>
              <a:rPr lang="ar-EG"/>
              <a:t>المقدمة</a:t>
            </a:r>
          </a:p>
        </p:txBody>
      </p:sp>
      <p:sp>
        <p:nvSpPr>
          <p:cNvPr id="3" name="Content Placeholder 2">
            <a:extLst>
              <a:ext uri="{FF2B5EF4-FFF2-40B4-BE49-F238E27FC236}">
                <a16:creationId xmlns:a16="http://schemas.microsoft.com/office/drawing/2014/main" id="{7807FFDA-6079-001D-68C7-98E0B89BCE85}"/>
              </a:ext>
            </a:extLst>
          </p:cNvPr>
          <p:cNvSpPr>
            <a:spLocks noGrp="1"/>
          </p:cNvSpPr>
          <p:nvPr>
            <p:ph idx="1"/>
          </p:nvPr>
        </p:nvSpPr>
        <p:spPr/>
        <p:txBody>
          <a:bodyPr/>
          <a:lstStyle/>
          <a:p>
            <a:pPr marL="0" indent="0" algn="r">
              <a:buNone/>
            </a:pPr>
            <a:r>
              <a:rPr lang="ar-EG"/>
              <a:t>تعد دراسات الجدوى أحد فروع العلوم التجارية الحديثة وتعد من الدراسات الهامة في الآونة الأخيرة مع تزايد التحرر الإقتصادي والعولمة وتحرك الإستثمارات بين الدول وزيادة التقدم التكنولوجي وتعقد الإستثمارات وزيادة المنافسة بين المشروعات.</a:t>
            </a:r>
          </a:p>
          <a:p>
            <a:pPr marL="0" indent="0" algn="r">
              <a:buNone/>
            </a:pPr>
            <a:r>
              <a:rPr lang="ar-EG"/>
              <a:t>ومن هذا المنطلق نطرح التساؤل التالي:</a:t>
            </a:r>
          </a:p>
          <a:p>
            <a:pPr marL="0" indent="0" algn="r">
              <a:buNone/>
            </a:pPr>
            <a:r>
              <a:rPr lang="ar-EG"/>
              <a:t>ماهية دراسة الجدوى وتصنيفاتها وصعوباتها؟</a:t>
            </a:r>
          </a:p>
        </p:txBody>
      </p:sp>
    </p:spTree>
    <p:extLst>
      <p:ext uri="{BB962C8B-B14F-4D97-AF65-F5344CB8AC3E}">
        <p14:creationId xmlns:p14="http://schemas.microsoft.com/office/powerpoint/2010/main" val="3019602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42A20-E79D-B90A-751F-1CEA3EB9AAE1}"/>
              </a:ext>
            </a:extLst>
          </p:cNvPr>
          <p:cNvSpPr>
            <a:spLocks noGrp="1"/>
          </p:cNvSpPr>
          <p:nvPr>
            <p:ph type="title"/>
          </p:nvPr>
        </p:nvSpPr>
        <p:spPr/>
        <p:txBody>
          <a:bodyPr/>
          <a:lstStyle/>
          <a:p>
            <a:pPr algn="ctr"/>
            <a:r>
              <a:rPr lang="ar-EG"/>
              <a:t>المبحث الأول</a:t>
            </a:r>
          </a:p>
        </p:txBody>
      </p:sp>
      <p:sp>
        <p:nvSpPr>
          <p:cNvPr id="3" name="Content Placeholder 2">
            <a:extLst>
              <a:ext uri="{FF2B5EF4-FFF2-40B4-BE49-F238E27FC236}">
                <a16:creationId xmlns:a16="http://schemas.microsoft.com/office/drawing/2014/main" id="{2614FF08-447D-81DC-040D-654D9D88E68C}"/>
              </a:ext>
            </a:extLst>
          </p:cNvPr>
          <p:cNvSpPr>
            <a:spLocks noGrp="1"/>
          </p:cNvSpPr>
          <p:nvPr>
            <p:ph idx="1"/>
          </p:nvPr>
        </p:nvSpPr>
        <p:spPr>
          <a:xfrm>
            <a:off x="97797" y="1238843"/>
            <a:ext cx="12094203" cy="5619157"/>
          </a:xfrm>
        </p:spPr>
        <p:txBody>
          <a:bodyPr anchor="t">
            <a:normAutofit lnSpcReduction="10000"/>
          </a:bodyPr>
          <a:lstStyle/>
          <a:p>
            <a:pPr marL="0" indent="0" algn="r">
              <a:buNone/>
            </a:pPr>
            <a:r>
              <a:rPr lang="ar-EG">
                <a:solidFill>
                  <a:schemeClr val="accent2">
                    <a:lumMod val="75000"/>
                  </a:schemeClr>
                </a:solidFill>
              </a:rPr>
              <a:t>المطلب الأول: تعريف دراسة الجدوى وخصائصها</a:t>
            </a:r>
          </a:p>
          <a:p>
            <a:pPr marL="0" indent="0" algn="r">
              <a:buNone/>
            </a:pPr>
            <a:r>
              <a:rPr lang="ar-EG">
                <a:solidFill>
                  <a:schemeClr val="accent2">
                    <a:lumMod val="75000"/>
                  </a:schemeClr>
                </a:solidFill>
              </a:rPr>
              <a:t>أولا: تعريفها:</a:t>
            </a:r>
            <a:r>
              <a:rPr lang="ar-EG"/>
              <a:t>هي مجموعة من الدراسات التخصصية المتكاملة التي تجرى لتقييم مدى صلاحية مشروع </a:t>
            </a:r>
            <a:endParaRPr lang="ar-EG">
              <a:solidFill>
                <a:schemeClr val="accent4"/>
              </a:solidFill>
            </a:endParaRPr>
          </a:p>
          <a:p>
            <a:pPr marL="0" indent="0" algn="r">
              <a:buNone/>
            </a:pPr>
            <a:r>
              <a:rPr lang="ar-EG">
                <a:solidFill>
                  <a:schemeClr val="accent2">
                    <a:lumMod val="75000"/>
                  </a:schemeClr>
                </a:solidFill>
              </a:rPr>
              <a:t>إستثماري معين لتحقيق أهداف متعددة وتوصف بأنها الجسر أو الطريق الذي لابد من عبوره بشكل صحيح حتى يمكن إتخاذ قرار الإستثمار المناسب الذي يحقق الأهداف المنشودة.</a:t>
            </a:r>
          </a:p>
          <a:p>
            <a:pPr marL="0" indent="0" algn="r">
              <a:buNone/>
            </a:pPr>
            <a:endParaRPr lang="ar-EG">
              <a:solidFill>
                <a:schemeClr val="accent2">
                  <a:lumMod val="75000"/>
                </a:schemeClr>
              </a:solidFill>
            </a:endParaRPr>
          </a:p>
          <a:p>
            <a:pPr marL="0" indent="0" algn="r">
              <a:buNone/>
            </a:pPr>
            <a:r>
              <a:rPr lang="ar-EG">
                <a:solidFill>
                  <a:schemeClr val="accent6"/>
                </a:solidFill>
              </a:rPr>
              <a:t>ثانيا: خصائصها:</a:t>
            </a:r>
            <a:r>
              <a:rPr lang="ar-EG"/>
              <a:t>تتميز دراسة الجدوى بعدة خصائص منها:</a:t>
            </a:r>
          </a:p>
          <a:p>
            <a:pPr lvl="1" algn="r" rtl="1"/>
            <a:r>
              <a:rPr lang="ar-EG"/>
              <a:t>هي عبارة عن مراحل متتابعة ومتتالية وفي كل مرحلة تتم دراسة مجال أو جانب معين.</a:t>
            </a:r>
          </a:p>
          <a:p>
            <a:pPr lvl="1" algn="r" rtl="1"/>
            <a:r>
              <a:rPr lang="ar-EG"/>
              <a:t>دراسة الجدوى لازمة لكل أنواع المشرعات مهما كانت أهدافها.</a:t>
            </a:r>
          </a:p>
          <a:p>
            <a:pPr lvl="1" algn="r" rtl="1"/>
            <a:r>
              <a:rPr lang="ar-EG"/>
              <a:t>يتم في كل مرحلة أستخدام مجموعة من الأساليب والأدوات التحليلية تختلف عن الأخرى.</a:t>
            </a:r>
          </a:p>
          <a:p>
            <a:pPr lvl="1" algn="r" rtl="1"/>
            <a:r>
              <a:rPr lang="ar-EG"/>
              <a:t>تتطلب دراسة الجدوى إشراك عدد كبير من المختصين لما تتطلبه من أنواع مختلفة من المعارف.</a:t>
            </a:r>
          </a:p>
          <a:p>
            <a:pPr lvl="1" algn="r" rtl="1"/>
            <a:r>
              <a:rPr lang="ar-EG"/>
              <a:t>تعتبر نتائج كل مرحلة من الدراسات مدخلات للمرحلة التالية لها.</a:t>
            </a:r>
          </a:p>
          <a:p>
            <a:pPr lvl="1" algn="r" rtl="1"/>
            <a:r>
              <a:rPr lang="ar-EG"/>
              <a:t>حجم هذه الدراسة وتكلفتها تتوقف على حجم هذا المشروع وحجم الأموال المستثمرة فيه.</a:t>
            </a:r>
          </a:p>
          <a:p>
            <a:pPr lvl="1" algn="r" rtl="1"/>
            <a:r>
              <a:rPr lang="ar-EG"/>
              <a:t>تقييم فكرة المشروع من عدة جوانب متكاملة يتوقف عليها إتخاذ قرارتنفيذ وتمويل المشروع من عدمه.</a:t>
            </a:r>
          </a:p>
          <a:p>
            <a:pPr lvl="1" algn="r" rtl="1"/>
            <a:r>
              <a:rPr lang="ar-EG"/>
              <a:t>إن دراسات الجدوى هي نموذج محاكات للمشروع يتم تصوره قبل البدء في التنفيذ.</a:t>
            </a:r>
          </a:p>
        </p:txBody>
      </p:sp>
    </p:spTree>
    <p:extLst>
      <p:ext uri="{BB962C8B-B14F-4D97-AF65-F5344CB8AC3E}">
        <p14:creationId xmlns:p14="http://schemas.microsoft.com/office/powerpoint/2010/main" val="139949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FA050-41D4-B139-38D2-71AC47BE0A67}"/>
              </a:ext>
            </a:extLst>
          </p:cNvPr>
          <p:cNvSpPr>
            <a:spLocks noGrp="1"/>
          </p:cNvSpPr>
          <p:nvPr>
            <p:ph type="title"/>
          </p:nvPr>
        </p:nvSpPr>
        <p:spPr/>
        <p:txBody>
          <a:bodyPr/>
          <a:lstStyle/>
          <a:p>
            <a:pPr algn="ctr"/>
            <a:r>
              <a:rPr lang="ar-EG"/>
              <a:t>المبحث الأول</a:t>
            </a:r>
          </a:p>
        </p:txBody>
      </p:sp>
      <p:sp>
        <p:nvSpPr>
          <p:cNvPr id="3" name="Content Placeholder 2">
            <a:extLst>
              <a:ext uri="{FF2B5EF4-FFF2-40B4-BE49-F238E27FC236}">
                <a16:creationId xmlns:a16="http://schemas.microsoft.com/office/drawing/2014/main" id="{8A8A4F6D-A4B3-2FE0-8F5B-EB2647109989}"/>
              </a:ext>
            </a:extLst>
          </p:cNvPr>
          <p:cNvSpPr>
            <a:spLocks noGrp="1"/>
          </p:cNvSpPr>
          <p:nvPr>
            <p:ph idx="1"/>
          </p:nvPr>
        </p:nvSpPr>
        <p:spPr>
          <a:xfrm>
            <a:off x="0" y="1222460"/>
            <a:ext cx="12192000" cy="5549968"/>
          </a:xfrm>
        </p:spPr>
        <p:txBody>
          <a:bodyPr anchor="t"/>
          <a:lstStyle/>
          <a:p>
            <a:pPr marL="0" indent="0" algn="r">
              <a:buNone/>
            </a:pPr>
            <a:r>
              <a:rPr lang="ar-EG">
                <a:solidFill>
                  <a:schemeClr val="accent2">
                    <a:lumMod val="75000"/>
                  </a:schemeClr>
                </a:solidFill>
              </a:rPr>
              <a:t>المطلب الثاني:تصنيفاتها وأهميتها</a:t>
            </a:r>
          </a:p>
          <a:p>
            <a:pPr marL="0" indent="0" algn="r">
              <a:buNone/>
            </a:pPr>
            <a:r>
              <a:rPr lang="ar-EG">
                <a:solidFill>
                  <a:schemeClr val="accent2">
                    <a:lumMod val="75000"/>
                  </a:schemeClr>
                </a:solidFill>
              </a:rPr>
              <a:t>أولا:تصنيفاتها:</a:t>
            </a:r>
            <a:r>
              <a:rPr lang="ar-EG"/>
              <a:t>هناك مداخل تحليلية مختلفة يتم من خلالها النظر إلى طبيعة دراسة جدوى المشروعات ويمكن التمييز بين التصنيفات التالية :</a:t>
            </a:r>
          </a:p>
          <a:p>
            <a:pPr marL="457200" lvl="1" indent="0" algn="r">
              <a:buNone/>
            </a:pPr>
            <a:r>
              <a:rPr lang="ar-EG">
                <a:solidFill>
                  <a:schemeClr val="accent2">
                    <a:lumMod val="75000"/>
                  </a:schemeClr>
                </a:solidFill>
              </a:rPr>
              <a:t>1- التصنيف النفعي : </a:t>
            </a:r>
            <a:r>
              <a:rPr lang="ar-EG"/>
              <a:t>قائم على المنفعة أي منفعة المستثمر الفرد وكذلك المستثمر القومي أي الإقتصاد القومي ،ويتم قياس المنفعة التي تعود على صاحب المشروع من خلال معايير الإستثمار التي تعظم منفعة الشخصية الذاتية،أما المنفعة التي تعود على المستثمر القومي يتم قياسها من خلال معايير الربحية الإجتماعية التي تعظم المنفعة والعائد الإجتماعي وهي مرتبطة بتحقيق الأهداف الإقتصادية الكلية ،وهكذا تحسم جدوى المشروع من عدمه طبقا الإتجاه تلك المعايير ونتائجها.</a:t>
            </a:r>
          </a:p>
          <a:p>
            <a:pPr marL="457200" lvl="1" indent="0" algn="r">
              <a:buNone/>
            </a:pPr>
            <a:r>
              <a:rPr lang="ar-EG">
                <a:solidFill>
                  <a:schemeClr val="accent2">
                    <a:lumMod val="75000"/>
                  </a:schemeClr>
                </a:solidFill>
              </a:rPr>
              <a:t>2- التصنيف الوظيفي:</a:t>
            </a:r>
            <a:r>
              <a:rPr lang="ar-EG"/>
              <a:t>تتناول دراسات الجدوى الاقتصادية على أنها مجموعة من الوظائف يقوم بكل وظيفة مجموعة</a:t>
            </a:r>
          </a:p>
          <a:p>
            <a:pPr marL="457200" lvl="1" indent="0" algn="r">
              <a:buNone/>
            </a:pPr>
            <a:r>
              <a:rPr lang="ar-EG">
                <a:solidFill>
                  <a:schemeClr val="accent2">
                    <a:lumMod val="75000"/>
                  </a:schemeClr>
                </a:solidFill>
              </a:rPr>
              <a:t>من الخبراء المتخصصين في شكل فريق عمل ،</a:t>
            </a:r>
            <a:r>
              <a:rPr lang="ar-EG"/>
              <a:t>وتتضمن تلك الوظائف: الوظيفة البيئة،القانونية،التسويقية،الفنية،المالية </a:t>
            </a:r>
          </a:p>
          <a:p>
            <a:pPr marL="457200" lvl="1" indent="0" algn="r">
              <a:buNone/>
            </a:pPr>
            <a:r>
              <a:rPr lang="ar-EG">
                <a:solidFill>
                  <a:schemeClr val="accent2">
                    <a:lumMod val="75000"/>
                  </a:schemeClr>
                </a:solidFill>
              </a:rPr>
              <a:t>والإجتماعية...إلخ.</a:t>
            </a:r>
            <a:r>
              <a:rPr lang="ar-EG"/>
              <a:t>ولايشترط في المدخل الوظيفي الترتيب والتتبع إلا أنه لابد من وجود تخصصاتمختلفةلعمل دراسات جدوى وتقييم المشروع من منظور متكامل.</a:t>
            </a:r>
          </a:p>
          <a:p>
            <a:pPr marL="457200" lvl="1" indent="0" algn="r">
              <a:buNone/>
            </a:pPr>
            <a:r>
              <a:rPr lang="ar-EG">
                <a:solidFill>
                  <a:schemeClr val="accent2">
                    <a:lumMod val="75000"/>
                  </a:schemeClr>
                </a:solidFill>
              </a:rPr>
              <a:t>3-التصنيف التحليلي: </a:t>
            </a:r>
            <a:r>
              <a:rPr lang="ar-EG"/>
              <a:t>يميز بين دراسة جدوى المشروعات وفقا لإختلاف درجة التفصيل وعمق التحليل المستخدم         في الدراسة حيث يتم التمييز بين دراسة الجدوى المبدئية والتفصيلية.وتماشيا مع المفهوم الواسع لدراسة الجدوى الذي سبق الإشارة إليه فإننا ستعتمد التصنيف التحليلي الذي يميز بين دراسة الجدوى المبدئية و التفصيلية.</a:t>
            </a:r>
            <a:endParaRPr lang="ar-EG">
              <a:solidFill>
                <a:schemeClr val="accent2">
                  <a:lumMod val="75000"/>
                </a:schemeClr>
              </a:solidFill>
            </a:endParaRPr>
          </a:p>
          <a:p>
            <a:pPr marL="457200" lvl="1" indent="0" algn="r">
              <a:buNone/>
            </a:pPr>
            <a:endParaRPr lang="ar-EG"/>
          </a:p>
        </p:txBody>
      </p:sp>
    </p:spTree>
    <p:extLst>
      <p:ext uri="{BB962C8B-B14F-4D97-AF65-F5344CB8AC3E}">
        <p14:creationId xmlns:p14="http://schemas.microsoft.com/office/powerpoint/2010/main" val="2669738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FE008-27DB-9CE6-99A4-9324C50C27C5}"/>
              </a:ext>
            </a:extLst>
          </p:cNvPr>
          <p:cNvSpPr>
            <a:spLocks noGrp="1"/>
          </p:cNvSpPr>
          <p:nvPr>
            <p:ph type="title"/>
          </p:nvPr>
        </p:nvSpPr>
        <p:spPr>
          <a:xfrm>
            <a:off x="838200" y="0"/>
            <a:ext cx="10515600" cy="1325563"/>
          </a:xfrm>
        </p:spPr>
        <p:txBody>
          <a:bodyPr/>
          <a:lstStyle/>
          <a:p>
            <a:pPr algn="ctr"/>
            <a:r>
              <a:rPr lang="ar-EG"/>
              <a:t>المبحث الأول</a:t>
            </a:r>
          </a:p>
        </p:txBody>
      </p:sp>
      <p:sp>
        <p:nvSpPr>
          <p:cNvPr id="3" name="Content Placeholder 2">
            <a:extLst>
              <a:ext uri="{FF2B5EF4-FFF2-40B4-BE49-F238E27FC236}">
                <a16:creationId xmlns:a16="http://schemas.microsoft.com/office/drawing/2014/main" id="{C7FBBF6A-0624-6916-64DC-32BA2FDA82BB}"/>
              </a:ext>
            </a:extLst>
          </p:cNvPr>
          <p:cNvSpPr>
            <a:spLocks noGrp="1"/>
          </p:cNvSpPr>
          <p:nvPr>
            <p:ph idx="1"/>
          </p:nvPr>
        </p:nvSpPr>
        <p:spPr>
          <a:xfrm>
            <a:off x="43601" y="930355"/>
            <a:ext cx="12148399" cy="5842073"/>
          </a:xfrm>
        </p:spPr>
        <p:txBody>
          <a:bodyPr/>
          <a:lstStyle/>
          <a:p>
            <a:pPr marL="0" indent="0" algn="r">
              <a:buNone/>
            </a:pPr>
            <a:r>
              <a:rPr lang="ar-EG">
                <a:solidFill>
                  <a:schemeClr val="accent2">
                    <a:lumMod val="75000"/>
                  </a:schemeClr>
                </a:solidFill>
              </a:rPr>
              <a:t>ثانيا: أهميتها: </a:t>
            </a:r>
            <a:r>
              <a:rPr lang="ar-EG"/>
              <a:t>تحظى دراسات الجدوى الاقتصادية للمشروعات بإهتمام أطراف عديدة وذلك لأهميتها </a:t>
            </a:r>
          </a:p>
          <a:p>
            <a:pPr marL="0" indent="0" algn="r">
              <a:buNone/>
            </a:pPr>
            <a:r>
              <a:rPr lang="ar-EG"/>
              <a:t>في صناعة القرار الإستثماري ويمكن إبراز أهميتها لهذه الجهات فيما يلي :</a:t>
            </a:r>
          </a:p>
          <a:p>
            <a:pPr marL="0" indent="0" algn="r">
              <a:buNone/>
            </a:pPr>
            <a:r>
              <a:rPr lang="ar-EG"/>
              <a:t>✓ </a:t>
            </a:r>
            <a:r>
              <a:rPr lang="ar-EG">
                <a:solidFill>
                  <a:schemeClr val="accent1"/>
                </a:solidFill>
              </a:rPr>
              <a:t>بالنسبة المستثمر الفرد:</a:t>
            </a:r>
          </a:p>
          <a:p>
            <a:pPr marL="0" indent="0" algn="r">
              <a:buNone/>
            </a:pPr>
            <a:r>
              <a:rPr lang="ar-EG">
                <a:solidFill>
                  <a:schemeClr val="accent1"/>
                </a:solidFill>
              </a:rPr>
              <a:t>   _ </a:t>
            </a:r>
            <a:r>
              <a:rPr lang="ar-EG"/>
              <a:t>تساعد دراسة الجدوى المستثمر على المفاضلة بين فرص الإستثمار المتاحة.</a:t>
            </a:r>
          </a:p>
          <a:p>
            <a:pPr marL="0" indent="0" algn="r">
              <a:buNone/>
            </a:pPr>
            <a:r>
              <a:rPr lang="ar-EG"/>
              <a:t>   _ وسيلة علمية وعملية لتقييم المشروع المقترح وفقا لمعايير مالية وإقتصادية موضوعية بعيدة عن العشوائية.</a:t>
            </a:r>
          </a:p>
          <a:p>
            <a:pPr marL="0" indent="0" algn="r">
              <a:buNone/>
            </a:pPr>
            <a:r>
              <a:rPr lang="ar-EG"/>
              <a:t>   _ تمثل مرشد للمستثمر على ضوء ما تحمله من نتائج ومعلومات خلال المراحل المختلفة لتنفيذ المشروع يمكن الرجوع إليها في مختلف مراحل التنفيذ.</a:t>
            </a:r>
          </a:p>
          <a:p>
            <a:pPr marL="0" indent="0" algn="r">
              <a:buNone/>
            </a:pPr>
            <a:r>
              <a:rPr lang="ar-EG"/>
              <a:t>.  _ تجنب المستثمر المخاطر وتحمل الخسائر وضياع الموارد خاصة في المشروعات الكبيرة التي يرصد لها موارد ضخمة.</a:t>
            </a:r>
          </a:p>
          <a:p>
            <a:pPr marL="0" indent="0" algn="r">
              <a:buNone/>
            </a:pPr>
            <a:r>
              <a:rPr lang="ar-EG"/>
              <a:t>. _ تساعد الدراسة المستثمر على معرفة إحتياجات المشروع من الموارد المالية.</a:t>
            </a:r>
          </a:p>
        </p:txBody>
      </p:sp>
    </p:spTree>
    <p:extLst>
      <p:ext uri="{BB962C8B-B14F-4D97-AF65-F5344CB8AC3E}">
        <p14:creationId xmlns:p14="http://schemas.microsoft.com/office/powerpoint/2010/main" val="76001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8451-9AE9-88AC-DA8D-0C030E850BF2}"/>
              </a:ext>
            </a:extLst>
          </p:cNvPr>
          <p:cNvSpPr>
            <a:spLocks noGrp="1"/>
          </p:cNvSpPr>
          <p:nvPr>
            <p:ph type="title"/>
          </p:nvPr>
        </p:nvSpPr>
        <p:spPr>
          <a:xfrm>
            <a:off x="870799" y="-111635"/>
            <a:ext cx="10515600" cy="1040705"/>
          </a:xfrm>
        </p:spPr>
        <p:txBody>
          <a:bodyPr/>
          <a:lstStyle/>
          <a:p>
            <a:pPr algn="ctr"/>
            <a:r>
              <a:rPr lang="ar-EG"/>
              <a:t>المبحث الأول</a:t>
            </a:r>
          </a:p>
        </p:txBody>
      </p:sp>
      <p:sp>
        <p:nvSpPr>
          <p:cNvPr id="3" name="Content Placeholder 2">
            <a:extLst>
              <a:ext uri="{FF2B5EF4-FFF2-40B4-BE49-F238E27FC236}">
                <a16:creationId xmlns:a16="http://schemas.microsoft.com/office/drawing/2014/main" id="{5E71A4F6-24D4-38E8-AAAF-A3EF64FA4A80}"/>
              </a:ext>
            </a:extLst>
          </p:cNvPr>
          <p:cNvSpPr>
            <a:spLocks noGrp="1"/>
          </p:cNvSpPr>
          <p:nvPr>
            <p:ph idx="1"/>
          </p:nvPr>
        </p:nvSpPr>
        <p:spPr>
          <a:xfrm>
            <a:off x="32599" y="681035"/>
            <a:ext cx="12192000" cy="6274761"/>
          </a:xfrm>
        </p:spPr>
        <p:txBody>
          <a:bodyPr/>
          <a:lstStyle/>
          <a:p>
            <a:pPr marL="0" indent="0" algn="r">
              <a:buNone/>
            </a:pPr>
            <a:r>
              <a:rPr lang="ar-EG"/>
              <a:t>✓</a:t>
            </a:r>
            <a:r>
              <a:rPr lang="ar-EG">
                <a:solidFill>
                  <a:schemeClr val="accent1"/>
                </a:solidFill>
              </a:rPr>
              <a:t>بالنسبة للبنك :</a:t>
            </a:r>
          </a:p>
          <a:p>
            <a:pPr marL="0" indent="0" algn="r">
              <a:buNone/>
            </a:pPr>
            <a:r>
              <a:rPr lang="ar-EG">
                <a:solidFill>
                  <a:schemeClr val="accent1"/>
                </a:solidFill>
              </a:rPr>
              <a:t>   </a:t>
            </a:r>
            <a:r>
              <a:rPr lang="ar-EG"/>
              <a:t>- ضرورة تعرف البنك على ظروف وأحوال البيئة التي يعمل فيها المشروع.</a:t>
            </a:r>
          </a:p>
          <a:p>
            <a:pPr marL="0" indent="0" algn="r">
              <a:buNone/>
            </a:pPr>
            <a:r>
              <a:rPr lang="ar-EG"/>
              <a:t>   -تأكد البنك من جدوى القرض إقتصاديا وعدم الإكتفاء بالنظر إلى سجلات الماضي فقط.</a:t>
            </a:r>
          </a:p>
          <a:p>
            <a:pPr marL="0" indent="0" algn="r">
              <a:buNone/>
            </a:pPr>
            <a:r>
              <a:rPr lang="ar-EG"/>
              <a:t>   -تقييم المخاطر عند إتخاذ قرارات الإقتراض في المستقبل ودرجة التأكد من إمكانية إسترداده في موعد إستحقاقه.</a:t>
            </a:r>
          </a:p>
          <a:p>
            <a:pPr marL="0" indent="0" algn="r">
              <a:buNone/>
            </a:pPr>
            <a:r>
              <a:rPr lang="ar-EG"/>
              <a:t>✓</a:t>
            </a:r>
            <a:r>
              <a:rPr lang="ar-EG">
                <a:solidFill>
                  <a:schemeClr val="accent1"/>
                </a:solidFill>
              </a:rPr>
              <a:t>بالنسبة للدولة:</a:t>
            </a:r>
          </a:p>
          <a:p>
            <a:pPr marL="0" indent="0" algn="r">
              <a:buNone/>
            </a:pPr>
            <a:r>
              <a:rPr lang="ar-EG">
                <a:solidFill>
                  <a:schemeClr val="accent1"/>
                </a:solidFill>
              </a:rPr>
              <a:t>   </a:t>
            </a:r>
            <a:r>
              <a:rPr lang="ar-EG"/>
              <a:t>-تحتاج الدولة إلى أسلوب لإختيار المشروعات ذات النفع العام والمفاضلة بينها من خلال مجموعة من المعايير تقدمها دراسة الجدوى.</a:t>
            </a:r>
          </a:p>
          <a:p>
            <a:pPr marL="0" indent="0" algn="r">
              <a:buNone/>
            </a:pPr>
            <a:r>
              <a:rPr lang="ar-EG"/>
              <a:t>   - تعمل دراسة الجدوى على تحديد علاقة المشروع محل الدراسة بغيره من المشروعات الأخرى لضمان تجانس الأهداف المحددة في الخطة التنموية.</a:t>
            </a:r>
          </a:p>
          <a:p>
            <a:pPr marL="0" indent="0" algn="r">
              <a:buNone/>
            </a:pPr>
            <a:r>
              <a:rPr lang="ar-EG"/>
              <a:t>.  - إختيار المشروعات الإستثمارية التي تحقق أعلى منفعة صافية على أساس تحديد المنافع والتكاليف الإجمالية لكل مشروع.</a:t>
            </a:r>
          </a:p>
          <a:p>
            <a:pPr marL="0" indent="0" algn="r">
              <a:buNone/>
            </a:pPr>
            <a:r>
              <a:rPr lang="ar-EG"/>
              <a:t>.  - تساهم في حل المشاكل الإقتصادية والإجتماعية مثل: البطالة،التضخم ،....</a:t>
            </a:r>
          </a:p>
        </p:txBody>
      </p:sp>
    </p:spTree>
    <p:extLst>
      <p:ext uri="{BB962C8B-B14F-4D97-AF65-F5344CB8AC3E}">
        <p14:creationId xmlns:p14="http://schemas.microsoft.com/office/powerpoint/2010/main" val="2704987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979E2-C872-B5B5-D047-26F4B25DA0BB}"/>
              </a:ext>
            </a:extLst>
          </p:cNvPr>
          <p:cNvSpPr>
            <a:spLocks noGrp="1"/>
          </p:cNvSpPr>
          <p:nvPr>
            <p:ph type="title"/>
          </p:nvPr>
        </p:nvSpPr>
        <p:spPr>
          <a:xfrm>
            <a:off x="740403" y="0"/>
            <a:ext cx="10515600" cy="880171"/>
          </a:xfrm>
        </p:spPr>
        <p:txBody>
          <a:bodyPr/>
          <a:lstStyle/>
          <a:p>
            <a:pPr algn="ctr"/>
            <a:r>
              <a:rPr lang="ar-EG"/>
              <a:t>المبحث الأول</a:t>
            </a:r>
          </a:p>
        </p:txBody>
      </p:sp>
      <p:sp>
        <p:nvSpPr>
          <p:cNvPr id="3" name="Content Placeholder 2">
            <a:extLst>
              <a:ext uri="{FF2B5EF4-FFF2-40B4-BE49-F238E27FC236}">
                <a16:creationId xmlns:a16="http://schemas.microsoft.com/office/drawing/2014/main" id="{93D2E164-AF59-4D26-991D-327243799979}"/>
              </a:ext>
            </a:extLst>
          </p:cNvPr>
          <p:cNvSpPr>
            <a:spLocks noGrp="1"/>
          </p:cNvSpPr>
          <p:nvPr>
            <p:ph idx="1"/>
          </p:nvPr>
        </p:nvSpPr>
        <p:spPr>
          <a:xfrm>
            <a:off x="0" y="691975"/>
            <a:ext cx="11845636" cy="6166025"/>
          </a:xfrm>
        </p:spPr>
        <p:txBody>
          <a:bodyPr/>
          <a:lstStyle/>
          <a:p>
            <a:pPr marL="0" indent="0" algn="r">
              <a:buNone/>
            </a:pPr>
            <a:r>
              <a:rPr lang="ar-EG">
                <a:solidFill>
                  <a:schemeClr val="accent2"/>
                </a:solidFill>
              </a:rPr>
              <a:t>المطلب الثالث: متطلباتها وأساسياتها</a:t>
            </a:r>
          </a:p>
          <a:p>
            <a:pPr marL="0" indent="0" algn="r">
              <a:buNone/>
            </a:pPr>
            <a:r>
              <a:rPr lang="ar-EG">
                <a:solidFill>
                  <a:schemeClr val="accent2"/>
                </a:solidFill>
              </a:rPr>
              <a:t>أولا: متطلباتها : </a:t>
            </a:r>
            <a:r>
              <a:rPr lang="ar-EG"/>
              <a:t>تتوقف جودة دراسة الجدوى على درجة تقدم المجتمع والوعي فهي نتائج العديد من العوامل مثل :التعلم والتكنولوجيا والمستوى الحضاري والإقتصادي ونمط الخبرة والمعرفة، وتستند دراسة الجدوى على بعض المتطلبات التي يجب توافرها في المجتمع وأهمها :</a:t>
            </a:r>
          </a:p>
          <a:p>
            <a:pPr marL="0" indent="0" algn="r">
              <a:buNone/>
            </a:pPr>
            <a:r>
              <a:rPr lang="ar-EG">
                <a:solidFill>
                  <a:schemeClr val="accent6"/>
                </a:solidFill>
              </a:rPr>
              <a:t>✓ </a:t>
            </a:r>
            <a:r>
              <a:rPr lang="ar-EG"/>
              <a:t>توافر كافة البيانات والمعلومات وثيقة الصلة بالأهداف الرئيسية للمشروعات من قريب أو بعيد.</a:t>
            </a:r>
          </a:p>
          <a:p>
            <a:pPr marL="0" indent="0" algn="r">
              <a:buNone/>
            </a:pPr>
            <a:r>
              <a:rPr lang="ar-EG">
                <a:solidFill>
                  <a:schemeClr val="accent6"/>
                </a:solidFill>
              </a:rPr>
              <a:t>✓ </a:t>
            </a:r>
            <a:r>
              <a:rPr lang="ar-EG"/>
              <a:t>توافر خبرة تكنولوجية وفنية واسعة لمجموعة الخبراء المتخصصين القائمين على دراسة الجدوى.</a:t>
            </a:r>
          </a:p>
          <a:p>
            <a:pPr marL="0" indent="0" algn="r">
              <a:buNone/>
            </a:pPr>
            <a:r>
              <a:rPr lang="ar-EG">
                <a:solidFill>
                  <a:schemeClr val="accent6"/>
                </a:solidFill>
              </a:rPr>
              <a:t>✓ </a:t>
            </a:r>
            <a:r>
              <a:rPr lang="ar-EG"/>
              <a:t>توافر المقدرة على المعالجة الإلكترونية للبيانات.</a:t>
            </a:r>
          </a:p>
          <a:p>
            <a:pPr marL="0" indent="0" algn="r">
              <a:buNone/>
            </a:pPr>
            <a:r>
              <a:rPr lang="ar-EG">
                <a:solidFill>
                  <a:schemeClr val="accent6"/>
                </a:solidFill>
              </a:rPr>
              <a:t>✓ </a:t>
            </a:r>
            <a:r>
              <a:rPr lang="ar-EG"/>
              <a:t>الدراية الكاملة بإقتصاديات المشروعات المماثلة.الإلمام الكافي بالسياسة الإقتصادية وما تتضمنه من سياسات.</a:t>
            </a:r>
          </a:p>
          <a:p>
            <a:pPr marL="0" indent="0" algn="r">
              <a:buNone/>
            </a:pPr>
            <a:r>
              <a:rPr lang="ar-EG">
                <a:solidFill>
                  <a:schemeClr val="accent2">
                    <a:lumMod val="60000"/>
                    <a:lumOff val="40000"/>
                  </a:schemeClr>
                </a:solidFill>
              </a:rPr>
              <a:t>ثانيا :أساسياتها:</a:t>
            </a:r>
            <a:r>
              <a:rPr lang="ar-EG"/>
              <a:t>كما يجب على المهتمين بدراسة الجدوى والقائمين عليها الإلمام بالعديد من الأساسيات اللازمة لمرحلة دراسة الجدوى،أهمها مايلي:</a:t>
            </a:r>
          </a:p>
          <a:p>
            <a:pPr marL="0" indent="0" algn="r">
              <a:buNone/>
            </a:pPr>
            <a:r>
              <a:rPr lang="ar-EG">
                <a:solidFill>
                  <a:schemeClr val="accent2">
                    <a:lumMod val="50000"/>
                  </a:schemeClr>
                </a:solidFill>
              </a:rPr>
              <a:t>✓ الإلمام بالتوجه الإستراتيجي.</a:t>
            </a:r>
          </a:p>
          <a:p>
            <a:pPr marL="0" indent="0" algn="r">
              <a:buNone/>
            </a:pPr>
            <a:r>
              <a:rPr lang="ar-EG">
                <a:solidFill>
                  <a:schemeClr val="accent2">
                    <a:lumMod val="50000"/>
                  </a:schemeClr>
                </a:solidFill>
              </a:rPr>
              <a:t>✓المعرفة التامة بنطاق المشروع .</a:t>
            </a:r>
            <a:endParaRPr lang="ar-EG"/>
          </a:p>
          <a:p>
            <a:pPr marL="0" indent="0" algn="r">
              <a:buNone/>
            </a:pPr>
            <a:endParaRPr lang="ar-EG">
              <a:solidFill>
                <a:schemeClr val="accent2">
                  <a:lumMod val="50000"/>
                </a:schemeClr>
              </a:solidFill>
            </a:endParaRPr>
          </a:p>
        </p:txBody>
      </p:sp>
    </p:spTree>
    <p:extLst>
      <p:ext uri="{BB962C8B-B14F-4D97-AF65-F5344CB8AC3E}">
        <p14:creationId xmlns:p14="http://schemas.microsoft.com/office/powerpoint/2010/main" val="1147479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A757B-CB30-4D15-A021-2FDF4FB5CF11}"/>
              </a:ext>
            </a:extLst>
          </p:cNvPr>
          <p:cNvSpPr>
            <a:spLocks noGrp="1"/>
          </p:cNvSpPr>
          <p:nvPr>
            <p:ph type="title"/>
          </p:nvPr>
        </p:nvSpPr>
        <p:spPr>
          <a:xfrm>
            <a:off x="577409" y="0"/>
            <a:ext cx="10515600" cy="806823"/>
          </a:xfrm>
        </p:spPr>
        <p:txBody>
          <a:bodyPr/>
          <a:lstStyle/>
          <a:p>
            <a:pPr algn="ctr"/>
            <a:r>
              <a:rPr lang="ar-EG"/>
              <a:t>المبحث الأول</a:t>
            </a:r>
          </a:p>
        </p:txBody>
      </p:sp>
      <p:sp>
        <p:nvSpPr>
          <p:cNvPr id="3" name="Content Placeholder 2">
            <a:extLst>
              <a:ext uri="{FF2B5EF4-FFF2-40B4-BE49-F238E27FC236}">
                <a16:creationId xmlns:a16="http://schemas.microsoft.com/office/drawing/2014/main" id="{0852BB40-8AB9-0112-C8A5-F49B1ABF793A}"/>
              </a:ext>
            </a:extLst>
          </p:cNvPr>
          <p:cNvSpPr>
            <a:spLocks noGrp="1"/>
          </p:cNvSpPr>
          <p:nvPr>
            <p:ph idx="1"/>
          </p:nvPr>
        </p:nvSpPr>
        <p:spPr>
          <a:xfrm>
            <a:off x="105947" y="672353"/>
            <a:ext cx="11971956" cy="6221035"/>
          </a:xfrm>
        </p:spPr>
        <p:txBody>
          <a:bodyPr/>
          <a:lstStyle/>
          <a:p>
            <a:pPr marL="0" indent="0" algn="r">
              <a:buNone/>
            </a:pPr>
            <a:r>
              <a:rPr lang="ar-EG">
                <a:solidFill>
                  <a:schemeClr val="accent2">
                    <a:lumMod val="50000"/>
                  </a:schemeClr>
                </a:solidFill>
              </a:rPr>
              <a:t>✓الإختيار بين البدائل والتحقق منها.</a:t>
            </a:r>
          </a:p>
          <a:p>
            <a:pPr marL="0" indent="0" algn="r">
              <a:buNone/>
            </a:pPr>
            <a:r>
              <a:rPr lang="ar-EG">
                <a:solidFill>
                  <a:schemeClr val="accent2">
                    <a:lumMod val="50000"/>
                  </a:schemeClr>
                </a:solidFill>
              </a:rPr>
              <a:t>✓الحصول على البيانات اللازمة وجودتها.</a:t>
            </a:r>
          </a:p>
          <a:p>
            <a:pPr marL="0" indent="0" algn="r">
              <a:buNone/>
            </a:pPr>
            <a:r>
              <a:rPr lang="ar-EG">
                <a:solidFill>
                  <a:schemeClr val="accent2">
                    <a:lumMod val="50000"/>
                  </a:schemeClr>
                </a:solidFill>
              </a:rPr>
              <a:t>✓هيكل فريق الدراسة.</a:t>
            </a:r>
          </a:p>
        </p:txBody>
      </p:sp>
    </p:spTree>
    <p:extLst>
      <p:ext uri="{BB962C8B-B14F-4D97-AF65-F5344CB8AC3E}">
        <p14:creationId xmlns:p14="http://schemas.microsoft.com/office/powerpoint/2010/main" val="4050419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بحث حول دراسة جدوى مشروع</vt:lpstr>
      <vt:lpstr>خطة البحث</vt:lpstr>
      <vt:lpstr>المقدمة</vt:lpstr>
      <vt:lpstr>المبحث الأول</vt:lpstr>
      <vt:lpstr>المبحث الأول</vt:lpstr>
      <vt:lpstr>المبحث الأول</vt:lpstr>
      <vt:lpstr>المبحث الأول</vt:lpstr>
      <vt:lpstr>المبحث الأول</vt:lpstr>
      <vt:lpstr>المبحث الأول</vt:lpstr>
      <vt:lpstr>المبحث الثاني</vt:lpstr>
      <vt:lpstr>المبحث الثاني</vt:lpstr>
      <vt:lpstr>المبحث الثاني</vt:lpstr>
      <vt:lpstr>المبحث الثاني</vt:lpstr>
      <vt:lpstr>الخاتمة</vt:lpstr>
      <vt:lpstr>ملخص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حول دراسة جدوى مشروع</dc:title>
  <dc:creator>Unknown User</dc:creator>
  <cp:lastModifiedBy>Unknown User</cp:lastModifiedBy>
  <cp:revision>4</cp:revision>
  <dcterms:created xsi:type="dcterms:W3CDTF">2022-11-16T15:18:42Z</dcterms:created>
  <dcterms:modified xsi:type="dcterms:W3CDTF">2022-11-17T09:57:58Z</dcterms:modified>
</cp:coreProperties>
</file>