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62" r:id="rId4"/>
    <p:sldId id="263" r:id="rId5"/>
    <p:sldId id="257" r:id="rId6"/>
    <p:sldId id="258" r:id="rId7"/>
    <p:sldId id="259" r:id="rId8"/>
    <p:sldId id="260" r:id="rId9"/>
    <p:sldId id="266" r:id="rId10"/>
    <p:sldId id="264" r:id="rId11"/>
    <p:sldId id="265" r:id="rId12"/>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535" autoAdjust="0"/>
    <p:restoredTop sz="94660"/>
  </p:normalViewPr>
  <p:slideViewPr>
    <p:cSldViewPr snapToGrid="0">
      <p:cViewPr varScale="1">
        <p:scale>
          <a:sx n="63" d="100"/>
          <a:sy n="63" d="100"/>
        </p:scale>
        <p:origin x="96" y="1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EEADA3A3-1091-403B-A020-F4300D921F6F}" type="datetimeFigureOut">
              <a:rPr lang="fr-FR" smtClean="0"/>
              <a:t>16/10/2021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38A89AA-E77E-4B94-887A-152FA253F94F}" type="slidenum">
              <a:rPr lang="fr-FR" smtClean="0"/>
              <a:t>‹N°›</a:t>
            </a:fld>
            <a:endParaRPr lang="fr-FR"/>
          </a:p>
        </p:txBody>
      </p:sp>
    </p:spTree>
    <p:extLst>
      <p:ext uri="{BB962C8B-B14F-4D97-AF65-F5344CB8AC3E}">
        <p14:creationId xmlns:p14="http://schemas.microsoft.com/office/powerpoint/2010/main" val="40374170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EADA3A3-1091-403B-A020-F4300D921F6F}" type="datetimeFigureOut">
              <a:rPr lang="fr-FR" smtClean="0"/>
              <a:t>16/10/2021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38A89AA-E77E-4B94-887A-152FA253F94F}" type="slidenum">
              <a:rPr lang="fr-FR" smtClean="0"/>
              <a:t>‹N°›</a:t>
            </a:fld>
            <a:endParaRPr lang="fr-FR"/>
          </a:p>
        </p:txBody>
      </p:sp>
    </p:spTree>
    <p:extLst>
      <p:ext uri="{BB962C8B-B14F-4D97-AF65-F5344CB8AC3E}">
        <p14:creationId xmlns:p14="http://schemas.microsoft.com/office/powerpoint/2010/main" val="27952729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EADA3A3-1091-403B-A020-F4300D921F6F}" type="datetimeFigureOut">
              <a:rPr lang="fr-FR" smtClean="0"/>
              <a:t>16/10/2021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38A89AA-E77E-4B94-887A-152FA253F94F}" type="slidenum">
              <a:rPr lang="fr-FR" smtClean="0"/>
              <a:t>‹N°›</a:t>
            </a:fld>
            <a:endParaRPr lang="fr-FR"/>
          </a:p>
        </p:txBody>
      </p:sp>
    </p:spTree>
    <p:extLst>
      <p:ext uri="{BB962C8B-B14F-4D97-AF65-F5344CB8AC3E}">
        <p14:creationId xmlns:p14="http://schemas.microsoft.com/office/powerpoint/2010/main" val="37828616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EADA3A3-1091-403B-A020-F4300D921F6F}" type="datetimeFigureOut">
              <a:rPr lang="fr-FR" smtClean="0"/>
              <a:t>16/10/2021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38A89AA-E77E-4B94-887A-152FA253F94F}" type="slidenum">
              <a:rPr lang="fr-FR" smtClean="0"/>
              <a:t>‹N°›</a:t>
            </a:fld>
            <a:endParaRPr lang="fr-FR"/>
          </a:p>
        </p:txBody>
      </p:sp>
    </p:spTree>
    <p:extLst>
      <p:ext uri="{BB962C8B-B14F-4D97-AF65-F5344CB8AC3E}">
        <p14:creationId xmlns:p14="http://schemas.microsoft.com/office/powerpoint/2010/main" val="27597607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EEADA3A3-1091-403B-A020-F4300D921F6F}" type="datetimeFigureOut">
              <a:rPr lang="fr-FR" smtClean="0"/>
              <a:t>16/10/2021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38A89AA-E77E-4B94-887A-152FA253F94F}" type="slidenum">
              <a:rPr lang="fr-FR" smtClean="0"/>
              <a:t>‹N°›</a:t>
            </a:fld>
            <a:endParaRPr lang="fr-FR"/>
          </a:p>
        </p:txBody>
      </p:sp>
    </p:spTree>
    <p:extLst>
      <p:ext uri="{BB962C8B-B14F-4D97-AF65-F5344CB8AC3E}">
        <p14:creationId xmlns:p14="http://schemas.microsoft.com/office/powerpoint/2010/main" val="7396446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EEADA3A3-1091-403B-A020-F4300D921F6F}" type="datetimeFigureOut">
              <a:rPr lang="fr-FR" smtClean="0"/>
              <a:t>16/10/2021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38A89AA-E77E-4B94-887A-152FA253F94F}" type="slidenum">
              <a:rPr lang="fr-FR" smtClean="0"/>
              <a:t>‹N°›</a:t>
            </a:fld>
            <a:endParaRPr lang="fr-FR"/>
          </a:p>
        </p:txBody>
      </p:sp>
    </p:spTree>
    <p:extLst>
      <p:ext uri="{BB962C8B-B14F-4D97-AF65-F5344CB8AC3E}">
        <p14:creationId xmlns:p14="http://schemas.microsoft.com/office/powerpoint/2010/main" val="1266751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EEADA3A3-1091-403B-A020-F4300D921F6F}" type="datetimeFigureOut">
              <a:rPr lang="fr-FR" smtClean="0"/>
              <a:t>16/10/2021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838A89AA-E77E-4B94-887A-152FA253F94F}" type="slidenum">
              <a:rPr lang="fr-FR" smtClean="0"/>
              <a:t>‹N°›</a:t>
            </a:fld>
            <a:endParaRPr lang="fr-FR"/>
          </a:p>
        </p:txBody>
      </p:sp>
    </p:spTree>
    <p:extLst>
      <p:ext uri="{BB962C8B-B14F-4D97-AF65-F5344CB8AC3E}">
        <p14:creationId xmlns:p14="http://schemas.microsoft.com/office/powerpoint/2010/main" val="42231249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EEADA3A3-1091-403B-A020-F4300D921F6F}" type="datetimeFigureOut">
              <a:rPr lang="fr-FR" smtClean="0"/>
              <a:t>16/10/2021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838A89AA-E77E-4B94-887A-152FA253F94F}" type="slidenum">
              <a:rPr lang="fr-FR" smtClean="0"/>
              <a:t>‹N°›</a:t>
            </a:fld>
            <a:endParaRPr lang="fr-FR"/>
          </a:p>
        </p:txBody>
      </p:sp>
    </p:spTree>
    <p:extLst>
      <p:ext uri="{BB962C8B-B14F-4D97-AF65-F5344CB8AC3E}">
        <p14:creationId xmlns:p14="http://schemas.microsoft.com/office/powerpoint/2010/main" val="6126187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EEADA3A3-1091-403B-A020-F4300D921F6F}" type="datetimeFigureOut">
              <a:rPr lang="fr-FR" smtClean="0"/>
              <a:t>16/10/2021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838A89AA-E77E-4B94-887A-152FA253F94F}" type="slidenum">
              <a:rPr lang="fr-FR" smtClean="0"/>
              <a:t>‹N°›</a:t>
            </a:fld>
            <a:endParaRPr lang="fr-FR"/>
          </a:p>
        </p:txBody>
      </p:sp>
    </p:spTree>
    <p:extLst>
      <p:ext uri="{BB962C8B-B14F-4D97-AF65-F5344CB8AC3E}">
        <p14:creationId xmlns:p14="http://schemas.microsoft.com/office/powerpoint/2010/main" val="25477648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EEADA3A3-1091-403B-A020-F4300D921F6F}" type="datetimeFigureOut">
              <a:rPr lang="fr-FR" smtClean="0"/>
              <a:t>16/10/2021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38A89AA-E77E-4B94-887A-152FA253F94F}" type="slidenum">
              <a:rPr lang="fr-FR" smtClean="0"/>
              <a:t>‹N°›</a:t>
            </a:fld>
            <a:endParaRPr lang="fr-FR"/>
          </a:p>
        </p:txBody>
      </p:sp>
    </p:spTree>
    <p:extLst>
      <p:ext uri="{BB962C8B-B14F-4D97-AF65-F5344CB8AC3E}">
        <p14:creationId xmlns:p14="http://schemas.microsoft.com/office/powerpoint/2010/main" val="26546028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EEADA3A3-1091-403B-A020-F4300D921F6F}" type="datetimeFigureOut">
              <a:rPr lang="fr-FR" smtClean="0"/>
              <a:t>16/10/2021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38A89AA-E77E-4B94-887A-152FA253F94F}" type="slidenum">
              <a:rPr lang="fr-FR" smtClean="0"/>
              <a:t>‹N°›</a:t>
            </a:fld>
            <a:endParaRPr lang="fr-FR"/>
          </a:p>
        </p:txBody>
      </p:sp>
    </p:spTree>
    <p:extLst>
      <p:ext uri="{BB962C8B-B14F-4D97-AF65-F5344CB8AC3E}">
        <p14:creationId xmlns:p14="http://schemas.microsoft.com/office/powerpoint/2010/main" val="917081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EADA3A3-1091-403B-A020-F4300D921F6F}" type="datetimeFigureOut">
              <a:rPr lang="fr-FR" smtClean="0"/>
              <a:t>16/10/2021</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38A89AA-E77E-4B94-887A-152FA253F94F}" type="slidenum">
              <a:rPr lang="fr-FR" smtClean="0"/>
              <a:t>‹N°›</a:t>
            </a:fld>
            <a:endParaRPr lang="fr-FR"/>
          </a:p>
        </p:txBody>
      </p:sp>
    </p:spTree>
    <p:extLst>
      <p:ext uri="{BB962C8B-B14F-4D97-AF65-F5344CB8AC3E}">
        <p14:creationId xmlns:p14="http://schemas.microsoft.com/office/powerpoint/2010/main" val="2255521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info.worldbank.org/governance/wgi/"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asjp.cerist.dz/en/article/33845" TargetMode="External"/><Relationship Id="rId2" Type="http://schemas.openxmlformats.org/officeDocument/2006/relationships/hyperlink" Target="http://www.undp.org/content/dam/rbas/doc/DemGov/Governance%20data%20in%20the%20Arab%20Region%20Arabic.pptx" TargetMode="External"/><Relationship Id="rId1" Type="http://schemas.openxmlformats.org/officeDocument/2006/relationships/slideLayout" Target="../slideLayouts/slideLayout2.xml"/><Relationship Id="rId5" Type="http://schemas.openxmlformats.org/officeDocument/2006/relationships/hyperlink" Target="https://www.asjp.cerist.dz/en/article/36051" TargetMode="External"/><Relationship Id="rId4" Type="http://schemas.openxmlformats.org/officeDocument/2006/relationships/hyperlink" Target="https://www.asjp.cerist.dz/en/article/68490" TargetMode="External"/></Relationships>
</file>

<file path=ppt/slides/_rels/slide2.xml.rels><?xml version="1.0" encoding="UTF-8" standalone="yes"?>
<Relationships xmlns="http://schemas.openxmlformats.org/package/2006/relationships"><Relationship Id="rId2" Type="http://schemas.openxmlformats.org/officeDocument/2006/relationships/hyperlink" Target="https://www.persee.fr/doc/quad_0987-1381_2007_num_63_1_1778"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persee.fr/doc/quad_0987-1381_2007_num_63_1_1778"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persee.fr/doc/quad_0987-1381_2007_num_63_1_1778"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hyperlink" Target="https://www.un.org/ruleoflaw/ar/author/kostovaun-org/" TargetMode="External"/><Relationship Id="rId3" Type="http://schemas.openxmlformats.org/officeDocument/2006/relationships/hyperlink" Target="http://wwwdev.un.org/ruleoflaw/ar/thematic-areas/governance/parliaments/" TargetMode="External"/><Relationship Id="rId7" Type="http://schemas.openxmlformats.org/officeDocument/2006/relationships/hyperlink" Target="https://www.un.org/ruleoflaw/ar/thematic-areas/governance/" TargetMode="External"/><Relationship Id="rId2" Type="http://schemas.openxmlformats.org/officeDocument/2006/relationships/hyperlink" Target="http://wwwdev.un.org/ruleoflaw/ar/thematic-areas/governance/good-governance/" TargetMode="External"/><Relationship Id="rId1" Type="http://schemas.openxmlformats.org/officeDocument/2006/relationships/slideLayout" Target="../slideLayouts/slideLayout2.xml"/><Relationship Id="rId6" Type="http://schemas.openxmlformats.org/officeDocument/2006/relationships/hyperlink" Target="http://www.unodc.org/unodc/en/treaties/CAC/" TargetMode="External"/><Relationship Id="rId5" Type="http://schemas.openxmlformats.org/officeDocument/2006/relationships/hyperlink" Target="http://wwwdev.un.org/ruleoflaw/ar/thematic-areas/governance/corruption/" TargetMode="External"/><Relationship Id="rId4" Type="http://schemas.openxmlformats.org/officeDocument/2006/relationships/hyperlink" Target="http://wwwdev.un.org/ruleoflaw/ar/thematic-areas/governance/freedom-of-information/"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doi.org/10.4000/etudescaribeennes.6784" TargetMode="External"/><Relationship Id="rId2" Type="http://schemas.openxmlformats.org/officeDocument/2006/relationships/hyperlink" Target="http://journals.openedition.org/etudescaribeennes/6784"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doi.org/10.4000/etudescaribeennes.6784" TargetMode="External"/><Relationship Id="rId2" Type="http://schemas.openxmlformats.org/officeDocument/2006/relationships/hyperlink" Target="http://journals.openedition.org/etudescaribeennes/6784"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doi.org/10.4000/etudescaribeennes.6784" TargetMode="External"/><Relationship Id="rId2" Type="http://schemas.openxmlformats.org/officeDocument/2006/relationships/hyperlink" Target="http://journals.openedition.org/etudescaribeennes/6784"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919797"/>
          </a:xfrm>
        </p:spPr>
        <p:txBody>
          <a:bodyPr>
            <a:normAutofit/>
          </a:bodyPr>
          <a:lstStyle/>
          <a:p>
            <a:r>
              <a:rPr lang="ar-DZ" b="1" dirty="0" smtClean="0"/>
              <a:t>الحكم </a:t>
            </a:r>
            <a:r>
              <a:rPr lang="ar-DZ" b="1" dirty="0" smtClean="0"/>
              <a:t>الراشد</a:t>
            </a:r>
            <a:endParaRPr lang="fr-FR" b="1" dirty="0"/>
          </a:p>
        </p:txBody>
      </p:sp>
      <p:sp>
        <p:nvSpPr>
          <p:cNvPr id="3" name="Sous-titre 2"/>
          <p:cNvSpPr>
            <a:spLocks noGrp="1"/>
          </p:cNvSpPr>
          <p:nvPr>
            <p:ph type="subTitle" idx="1"/>
          </p:nvPr>
        </p:nvSpPr>
        <p:spPr>
          <a:xfrm>
            <a:off x="1524000" y="3556318"/>
            <a:ext cx="9144000" cy="2173922"/>
          </a:xfrm>
        </p:spPr>
        <p:txBody>
          <a:bodyPr>
            <a:normAutofit/>
          </a:bodyPr>
          <a:lstStyle/>
          <a:p>
            <a:r>
              <a:rPr lang="ar-DZ" dirty="0" smtClean="0">
                <a:solidFill>
                  <a:srgbClr val="00B050"/>
                </a:solidFill>
              </a:rPr>
              <a:t>_____________________________________</a:t>
            </a:r>
          </a:p>
          <a:p>
            <a:pPr rtl="1"/>
            <a:r>
              <a:rPr lang="ar-DZ" b="1" u="sng" dirty="0" smtClean="0"/>
              <a:t>مخصص لطلبة  الإعلام و الاتصال </a:t>
            </a:r>
          </a:p>
          <a:p>
            <a:pPr rtl="1"/>
            <a:endParaRPr lang="ar-DZ" b="1" u="sng" dirty="0" smtClean="0"/>
          </a:p>
          <a:p>
            <a:pPr rtl="1"/>
            <a:r>
              <a:rPr lang="ar-DZ" sz="1400" b="1" u="sng" dirty="0" smtClean="0"/>
              <a:t>2021-2022   </a:t>
            </a:r>
          </a:p>
          <a:p>
            <a:pPr algn="r" rtl="1"/>
            <a:r>
              <a:rPr lang="ar-DZ" sz="1600" b="1" dirty="0" smtClean="0"/>
              <a:t>د. مداني عزالدين</a:t>
            </a:r>
            <a:endParaRPr lang="fr-FR" sz="1600" b="1" dirty="0"/>
          </a:p>
        </p:txBody>
      </p:sp>
    </p:spTree>
    <p:extLst>
      <p:ext uri="{BB962C8B-B14F-4D97-AF65-F5344CB8AC3E}">
        <p14:creationId xmlns:p14="http://schemas.microsoft.com/office/powerpoint/2010/main" val="11818399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396240"/>
            <a:ext cx="10820400" cy="5943600"/>
          </a:xfrm>
        </p:spPr>
        <p:style>
          <a:lnRef idx="2">
            <a:schemeClr val="dk1"/>
          </a:lnRef>
          <a:fillRef idx="1">
            <a:schemeClr val="lt1"/>
          </a:fillRef>
          <a:effectRef idx="0">
            <a:schemeClr val="dk1"/>
          </a:effectRef>
          <a:fontRef idx="minor">
            <a:schemeClr val="dk1"/>
          </a:fontRef>
        </p:style>
        <p:txBody>
          <a:bodyPr/>
          <a:lstStyle/>
          <a:p>
            <a:pPr marL="0" indent="0" algn="ctr">
              <a:buNone/>
            </a:pPr>
            <a:r>
              <a:rPr lang="en-US" b="1" dirty="0" smtClean="0"/>
              <a:t>The Worldwide Governance Indicators (</a:t>
            </a:r>
            <a:r>
              <a:rPr lang="en-US" b="1" dirty="0" err="1" smtClean="0"/>
              <a:t>WGI</a:t>
            </a:r>
            <a:r>
              <a:rPr lang="en-US" b="1" dirty="0" smtClean="0"/>
              <a:t>)</a:t>
            </a:r>
            <a:r>
              <a:rPr lang="ar-DZ" b="1" dirty="0" smtClean="0"/>
              <a:t>  </a:t>
            </a:r>
            <a:r>
              <a:rPr lang="fr-FR" b="1" dirty="0" smtClean="0"/>
              <a:t>2020</a:t>
            </a:r>
            <a:endParaRPr lang="ar-DZ" b="1" dirty="0" smtClean="0"/>
          </a:p>
          <a:p>
            <a:pPr marL="0" indent="0" algn="ctr" rtl="1">
              <a:buNone/>
            </a:pPr>
            <a:r>
              <a:rPr lang="ar-DZ" dirty="0" smtClean="0"/>
              <a:t>معايير قياس الحكم الراشد</a:t>
            </a:r>
            <a:endParaRPr lang="ar-DZ" dirty="0"/>
          </a:p>
          <a:p>
            <a:pPr algn="r" rtl="1"/>
            <a:r>
              <a:rPr lang="ar-DZ" dirty="0" smtClean="0"/>
              <a:t>الصوت والمساءلة</a:t>
            </a:r>
          </a:p>
          <a:p>
            <a:pPr algn="r" rtl="1"/>
            <a:r>
              <a:rPr lang="ar-DZ" dirty="0" smtClean="0"/>
              <a:t>الاستقرار السياسي وغياب العنف / الإرهاب</a:t>
            </a:r>
          </a:p>
          <a:p>
            <a:pPr algn="r" rtl="1"/>
            <a:r>
              <a:rPr lang="ar-DZ" dirty="0" smtClean="0"/>
              <a:t>فعالية الحكومة</a:t>
            </a:r>
          </a:p>
          <a:p>
            <a:pPr algn="r" rtl="1"/>
            <a:r>
              <a:rPr lang="ar-DZ" dirty="0" smtClean="0"/>
              <a:t>الجودة التنظيمية</a:t>
            </a:r>
          </a:p>
          <a:p>
            <a:pPr algn="r" rtl="1"/>
            <a:r>
              <a:rPr lang="ar-DZ" dirty="0" smtClean="0"/>
              <a:t>قواعد القانون</a:t>
            </a:r>
          </a:p>
          <a:p>
            <a:pPr algn="r" rtl="1"/>
            <a:r>
              <a:rPr lang="ar-DZ" dirty="0" smtClean="0"/>
              <a:t>السيطرة على الفساد</a:t>
            </a:r>
          </a:p>
          <a:p>
            <a:pPr marL="0" indent="0" algn="r" rtl="1">
              <a:buNone/>
            </a:pPr>
            <a:endParaRPr lang="ar-DZ" dirty="0"/>
          </a:p>
          <a:p>
            <a:pPr marL="0" indent="0" algn="r" rtl="1">
              <a:buNone/>
            </a:pPr>
            <a:r>
              <a:rPr lang="ar-DZ" sz="1600" b="1" dirty="0" smtClean="0"/>
              <a:t>المصدر:</a:t>
            </a:r>
          </a:p>
          <a:p>
            <a:pPr marL="0" indent="0" algn="r" rtl="1">
              <a:buNone/>
            </a:pPr>
            <a:r>
              <a:rPr lang="fr-FR" sz="1600" dirty="0" smtClean="0">
                <a:hlinkClick r:id="rId2"/>
              </a:rPr>
              <a:t>https://info.worldbank.org/governance/wgi/</a:t>
            </a:r>
            <a:r>
              <a:rPr lang="ar-DZ" sz="1600" dirty="0" smtClean="0"/>
              <a:t> </a:t>
            </a:r>
            <a:endParaRPr lang="fr-FR" sz="1600" dirty="0"/>
          </a:p>
        </p:txBody>
      </p:sp>
      <p:sp>
        <p:nvSpPr>
          <p:cNvPr id="4" name="Rectangle à coins arrondis 3"/>
          <p:cNvSpPr/>
          <p:nvPr/>
        </p:nvSpPr>
        <p:spPr>
          <a:xfrm>
            <a:off x="1005840" y="1485900"/>
            <a:ext cx="4922520" cy="376428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342900" indent="-342900">
              <a:buFont typeface="Wingdings" panose="05000000000000000000" pitchFamily="2" charset="2"/>
              <a:buChar char="ü"/>
            </a:pPr>
            <a:r>
              <a:rPr lang="en-US" sz="2400" dirty="0" smtClean="0"/>
              <a:t>Voice and accountability</a:t>
            </a:r>
          </a:p>
          <a:p>
            <a:pPr marL="342900" indent="-342900">
              <a:buFont typeface="Wingdings" panose="05000000000000000000" pitchFamily="2" charset="2"/>
              <a:buChar char="ü"/>
            </a:pPr>
            <a:r>
              <a:rPr lang="en-US" sz="2400" dirty="0" smtClean="0"/>
              <a:t>Political stability and absence of violence / terrorism</a:t>
            </a:r>
          </a:p>
          <a:p>
            <a:pPr marL="342900" indent="-342900">
              <a:buFont typeface="Wingdings" panose="05000000000000000000" pitchFamily="2" charset="2"/>
              <a:buChar char="ü"/>
            </a:pPr>
            <a:r>
              <a:rPr lang="en-US" sz="2400" dirty="0" smtClean="0"/>
              <a:t>Government effectiveness</a:t>
            </a:r>
          </a:p>
          <a:p>
            <a:pPr marL="342900" indent="-342900">
              <a:buFont typeface="Wingdings" panose="05000000000000000000" pitchFamily="2" charset="2"/>
              <a:buChar char="ü"/>
            </a:pPr>
            <a:r>
              <a:rPr lang="en-US" sz="2400" dirty="0" smtClean="0"/>
              <a:t>Organizational quality</a:t>
            </a:r>
            <a:r>
              <a:rPr lang="ar-DZ" sz="2400" dirty="0" smtClean="0"/>
              <a:t> </a:t>
            </a:r>
            <a:r>
              <a:rPr lang="en-US" sz="2400" dirty="0" smtClean="0"/>
              <a:t>Law rules</a:t>
            </a:r>
          </a:p>
          <a:p>
            <a:pPr marL="342900" indent="-342900">
              <a:buFont typeface="Wingdings" panose="05000000000000000000" pitchFamily="2" charset="2"/>
              <a:buChar char="ü"/>
            </a:pPr>
            <a:r>
              <a:rPr lang="en-US" sz="2400" dirty="0" smtClean="0"/>
              <a:t>Control of corruption</a:t>
            </a:r>
            <a:endParaRPr lang="fr-FR" sz="2400" dirty="0"/>
          </a:p>
        </p:txBody>
      </p:sp>
      <p:sp>
        <p:nvSpPr>
          <p:cNvPr id="5" name="Flèche vers le bas 4"/>
          <p:cNvSpPr/>
          <p:nvPr/>
        </p:nvSpPr>
        <p:spPr>
          <a:xfrm>
            <a:off x="1219200" y="5360670"/>
            <a:ext cx="1158240" cy="868680"/>
          </a:xfrm>
          <a:prstGeom prst="down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16840925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381000"/>
            <a:ext cx="10515600" cy="5795963"/>
          </a:xfrm>
        </p:spPr>
        <p:txBody>
          <a:bodyPr/>
          <a:lstStyle/>
          <a:p>
            <a:pPr marL="0" indent="0" algn="ctr" rtl="1">
              <a:buNone/>
            </a:pPr>
            <a:r>
              <a:rPr lang="ar-DZ" b="1" dirty="0" smtClean="0"/>
              <a:t>بعض </a:t>
            </a:r>
            <a:r>
              <a:rPr lang="ar-DZ" b="1" dirty="0" smtClean="0"/>
              <a:t>المراجع </a:t>
            </a:r>
            <a:endParaRPr lang="ar-DZ" b="1" dirty="0" smtClean="0"/>
          </a:p>
          <a:p>
            <a:pPr marL="0" indent="0" algn="ctr" rtl="1">
              <a:buNone/>
            </a:pPr>
            <a:r>
              <a:rPr lang="ar-DZ" sz="1800" dirty="0" smtClean="0"/>
              <a:t> </a:t>
            </a:r>
            <a:r>
              <a:rPr lang="ar-DZ" sz="1800" b="1" dirty="0">
                <a:solidFill>
                  <a:srgbClr val="0000FF"/>
                </a:solidFill>
              </a:rPr>
              <a:t>لمزيد من المعلومات الاطلاع على روابط المقالات و </a:t>
            </a:r>
            <a:r>
              <a:rPr lang="ar-DZ" sz="1800" b="1" dirty="0" smtClean="0">
                <a:solidFill>
                  <a:srgbClr val="0000FF"/>
                </a:solidFill>
              </a:rPr>
              <a:t>المداخلة التالية</a:t>
            </a:r>
            <a:endParaRPr lang="ar-DZ" sz="1800" b="1" dirty="0">
              <a:solidFill>
                <a:srgbClr val="0000FF"/>
              </a:solidFill>
            </a:endParaRPr>
          </a:p>
          <a:p>
            <a:pPr marL="0" indent="0" algn="r" rtl="1">
              <a:buNone/>
            </a:pPr>
            <a:endParaRPr lang="ar-DZ" sz="1600" dirty="0" smtClean="0"/>
          </a:p>
          <a:p>
            <a:pPr algn="r" rtl="1">
              <a:buFont typeface="Wingdings" panose="05000000000000000000" pitchFamily="2" charset="2"/>
              <a:buChar char="ü"/>
            </a:pPr>
            <a:r>
              <a:rPr lang="ar-DZ" sz="2000" b="1" dirty="0" smtClean="0"/>
              <a:t>مداخلة : الحكم الرشيد في العالم العربي : الفجوات المعلوماتية وخارطة الطريق</a:t>
            </a:r>
            <a:endParaRPr lang="ar-DZ" sz="2000" b="1" dirty="0"/>
          </a:p>
          <a:p>
            <a:pPr marL="0" indent="0" algn="r" rtl="1">
              <a:buNone/>
            </a:pPr>
            <a:r>
              <a:rPr lang="fr-FR" sz="1600" dirty="0" smtClean="0">
                <a:hlinkClick r:id="rId2"/>
              </a:rPr>
              <a:t>http://www.undp.org/content/dam/rbas/doc/DemGov/Governance%2x</a:t>
            </a:r>
            <a:r>
              <a:rPr lang="ar-DZ" sz="1600" dirty="0" smtClean="0"/>
              <a:t> </a:t>
            </a:r>
            <a:r>
              <a:rPr lang="fr-FR" sz="1600" dirty="0" smtClean="0">
                <a:hlinkClick r:id="rId2"/>
              </a:rPr>
              <a:t>0data%20in%20the%20Arab%20Region%20Arabic.ppt</a:t>
            </a:r>
            <a:endParaRPr lang="ar-DZ" sz="1600" dirty="0" smtClean="0"/>
          </a:p>
          <a:p>
            <a:pPr algn="r" rtl="1">
              <a:buFont typeface="Wingdings" panose="05000000000000000000" pitchFamily="2" charset="2"/>
              <a:buChar char="ü"/>
            </a:pPr>
            <a:r>
              <a:rPr lang="ar-DZ" sz="2000" b="1" dirty="0" smtClean="0"/>
              <a:t>مقال: </a:t>
            </a:r>
            <a:r>
              <a:rPr lang="ar-DZ" sz="2000" b="1" dirty="0"/>
              <a:t>الحكم الراشد ودوره في تحقيق التنمية المستدامة في </a:t>
            </a:r>
            <a:r>
              <a:rPr lang="ar-DZ" sz="2000" b="1" dirty="0" smtClean="0"/>
              <a:t>الجزائر</a:t>
            </a:r>
          </a:p>
          <a:p>
            <a:pPr marL="0" indent="0" algn="r" rtl="1">
              <a:buNone/>
            </a:pPr>
            <a:r>
              <a:rPr lang="fr-FR" sz="1600" dirty="0">
                <a:hlinkClick r:id="rId3"/>
              </a:rPr>
              <a:t>https://</a:t>
            </a:r>
            <a:r>
              <a:rPr lang="fr-FR" sz="1600" dirty="0" smtClean="0">
                <a:hlinkClick r:id="rId3"/>
              </a:rPr>
              <a:t>www.asjp.cerist.dz/en/article/33845</a:t>
            </a:r>
            <a:r>
              <a:rPr lang="ar-DZ" sz="1600" dirty="0" smtClean="0"/>
              <a:t> </a:t>
            </a:r>
            <a:endParaRPr lang="ar-DZ" sz="1600" dirty="0"/>
          </a:p>
          <a:p>
            <a:pPr algn="r" rtl="1">
              <a:buFont typeface="Wingdings" panose="05000000000000000000" pitchFamily="2" charset="2"/>
              <a:buChar char="ü"/>
            </a:pPr>
            <a:r>
              <a:rPr lang="ar-DZ" sz="2000" b="1" dirty="0" smtClean="0"/>
              <a:t>مقال:  </a:t>
            </a:r>
            <a:r>
              <a:rPr lang="ar-DZ" sz="2000" b="1" dirty="0" smtClean="0"/>
              <a:t>واقع الحكم الراشد في الجزائر</a:t>
            </a:r>
          </a:p>
          <a:p>
            <a:pPr marL="0" indent="0" algn="r" rtl="1">
              <a:buNone/>
            </a:pPr>
            <a:r>
              <a:rPr lang="fr-FR" sz="1600" dirty="0" smtClean="0">
                <a:hlinkClick r:id="rId4"/>
              </a:rPr>
              <a:t>https://www.asjp.cerist.dz/en/article/68490</a:t>
            </a:r>
            <a:r>
              <a:rPr lang="ar-DZ" sz="1600" dirty="0" smtClean="0"/>
              <a:t> </a:t>
            </a:r>
          </a:p>
          <a:p>
            <a:pPr algn="r" rtl="1">
              <a:buFont typeface="Wingdings" panose="05000000000000000000" pitchFamily="2" charset="2"/>
              <a:buChar char="ü"/>
            </a:pPr>
            <a:r>
              <a:rPr lang="ar-DZ" sz="2000" b="1" dirty="0" smtClean="0"/>
              <a:t>مقال: </a:t>
            </a:r>
            <a:r>
              <a:rPr lang="ar-DZ" sz="2000" b="1" dirty="0"/>
              <a:t>دور آليات الحكم الراشد في تحقيق التنمية المستدامة في </a:t>
            </a:r>
            <a:r>
              <a:rPr lang="ar-DZ" sz="2000" b="1" dirty="0" smtClean="0"/>
              <a:t>الجزائر</a:t>
            </a:r>
          </a:p>
          <a:p>
            <a:pPr marL="0" indent="0" algn="r" rtl="1">
              <a:buNone/>
            </a:pPr>
            <a:r>
              <a:rPr lang="fr-FR" sz="1600" dirty="0">
                <a:hlinkClick r:id="rId5"/>
              </a:rPr>
              <a:t>https://</a:t>
            </a:r>
            <a:r>
              <a:rPr lang="fr-FR" sz="1600" dirty="0" smtClean="0">
                <a:hlinkClick r:id="rId5"/>
              </a:rPr>
              <a:t>www.asjp.cerist.dz/en/article/36051</a:t>
            </a:r>
            <a:r>
              <a:rPr lang="ar-DZ" sz="2000" b="1" dirty="0" smtClean="0"/>
              <a:t> </a:t>
            </a:r>
            <a:endParaRPr lang="ar-DZ" sz="2000" b="1" dirty="0"/>
          </a:p>
          <a:p>
            <a:pPr marL="0" indent="0" algn="ctr" rtl="1">
              <a:buNone/>
            </a:pPr>
            <a:r>
              <a:rPr lang="ar-DZ" sz="3200" b="1" dirty="0" smtClean="0">
                <a:solidFill>
                  <a:srgbClr val="0000FF"/>
                </a:solidFill>
              </a:rPr>
              <a:t>بالتوفيق</a:t>
            </a:r>
            <a:r>
              <a:rPr lang="ar-DZ" sz="1600" dirty="0" smtClean="0"/>
              <a:t> </a:t>
            </a:r>
            <a:endParaRPr lang="fr-FR" sz="1600" dirty="0"/>
          </a:p>
        </p:txBody>
      </p:sp>
    </p:spTree>
    <p:extLst>
      <p:ext uri="{BB962C8B-B14F-4D97-AF65-F5344CB8AC3E}">
        <p14:creationId xmlns:p14="http://schemas.microsoft.com/office/powerpoint/2010/main" val="31587407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365760"/>
            <a:ext cx="10515600" cy="5811203"/>
          </a:xfrm>
        </p:spPr>
        <p:txBody>
          <a:bodyPr>
            <a:normAutofit fontScale="92500" lnSpcReduction="10000"/>
          </a:bodyPr>
          <a:lstStyle/>
          <a:p>
            <a:pPr marL="0" indent="0" algn="ctr">
              <a:buNone/>
            </a:pPr>
            <a:endParaRPr lang="ar-DZ" dirty="0" smtClean="0"/>
          </a:p>
          <a:p>
            <a:pPr marL="0" indent="0" algn="ctr">
              <a:buNone/>
            </a:pPr>
            <a:r>
              <a:rPr lang="fr-FR" dirty="0" smtClean="0"/>
              <a:t>Un peu d’histoire</a:t>
            </a:r>
          </a:p>
          <a:p>
            <a:pPr algn="just"/>
            <a:r>
              <a:rPr lang="fr-FR" dirty="0" smtClean="0"/>
              <a:t>« Gouvernance est attesté dès le XIIIe siècle comme synonyme de gouvernement, issu du latin </a:t>
            </a:r>
            <a:r>
              <a:rPr lang="fr-FR" dirty="0" err="1" smtClean="0"/>
              <a:t>gubernare</a:t>
            </a:r>
            <a:r>
              <a:rPr lang="fr-FR" dirty="0" smtClean="0"/>
              <a:t> et du grec </a:t>
            </a:r>
            <a:r>
              <a:rPr lang="fr-FR" dirty="0" err="1" smtClean="0"/>
              <a:t>kubernân</a:t>
            </a:r>
            <a:r>
              <a:rPr lang="fr-FR" dirty="0" smtClean="0"/>
              <a:t>, signifiant à l'origine « diriger un navire ». Il recouvre à la fois l'action d'exercer un pouvoir politique et celle de diriger quelqu'un ou quelque chose »</a:t>
            </a:r>
            <a:endParaRPr lang="ar-DZ" dirty="0" smtClean="0"/>
          </a:p>
          <a:p>
            <a:pPr algn="just"/>
            <a:endParaRPr lang="fr-FR" dirty="0" smtClean="0"/>
          </a:p>
          <a:p>
            <a:pPr algn="just" rtl="1"/>
            <a:r>
              <a:rPr lang="ar-DZ" dirty="0" smtClean="0"/>
              <a:t>«تم إثبات </a:t>
            </a:r>
            <a:r>
              <a:rPr lang="ar-DZ" dirty="0" err="1" smtClean="0"/>
              <a:t>الحوكمة</a:t>
            </a:r>
            <a:r>
              <a:rPr lang="ar-DZ" dirty="0" smtClean="0"/>
              <a:t> في وقت مبكر من القرن الثالث عشر كمرادف للحكومة ، مشتق من اللغة اللاتينية </a:t>
            </a:r>
            <a:r>
              <a:rPr lang="fr-FR" dirty="0" err="1" smtClean="0"/>
              <a:t>gubernare</a:t>
            </a:r>
            <a:r>
              <a:rPr lang="fr-FR" dirty="0" smtClean="0"/>
              <a:t> </a:t>
            </a:r>
            <a:r>
              <a:rPr lang="ar-DZ" dirty="0" smtClean="0"/>
              <a:t> والمصطلح الإغريقي </a:t>
            </a:r>
            <a:r>
              <a:rPr lang="fr-FR" dirty="0" err="1" smtClean="0"/>
              <a:t>kubernân</a:t>
            </a:r>
            <a:r>
              <a:rPr lang="fr-FR" dirty="0" smtClean="0"/>
              <a:t> ، </a:t>
            </a:r>
            <a:r>
              <a:rPr lang="ar-DZ" dirty="0" smtClean="0"/>
              <a:t>والتي تعني في الأصل "قيادة السفينة". إنه يغطي فعل ممارسة السلطة السياسية وفعل قيادة شخص ما أو شيء ما»</a:t>
            </a:r>
          </a:p>
          <a:p>
            <a:pPr marL="0" indent="0" algn="just" rtl="1">
              <a:buNone/>
            </a:pPr>
            <a:endParaRPr lang="ar-DZ" dirty="0"/>
          </a:p>
          <a:p>
            <a:pPr marL="0" indent="0" algn="just" rtl="1">
              <a:buNone/>
            </a:pPr>
            <a:r>
              <a:rPr lang="ar-DZ" dirty="0" smtClean="0"/>
              <a:t>---------</a:t>
            </a:r>
          </a:p>
          <a:p>
            <a:pPr lvl="0" algn="just" rtl="1"/>
            <a:r>
              <a:rPr lang="ar-DZ" sz="1600" b="1" dirty="0">
                <a:solidFill>
                  <a:prstClr val="black"/>
                </a:solidFill>
              </a:rPr>
              <a:t>المصدر:</a:t>
            </a:r>
          </a:p>
          <a:p>
            <a:pPr lvl="0" algn="just" rtl="1"/>
            <a:r>
              <a:rPr lang="fr-FR" sz="1600" dirty="0">
                <a:solidFill>
                  <a:prstClr val="black"/>
                </a:solidFill>
              </a:rPr>
              <a:t>Gobin, C. (2007). Gouvernance. </a:t>
            </a:r>
            <a:r>
              <a:rPr lang="fr-FR" sz="1600" i="1" dirty="0" err="1">
                <a:solidFill>
                  <a:prstClr val="black"/>
                </a:solidFill>
              </a:rPr>
              <a:t>Quaderni</a:t>
            </a:r>
            <a:r>
              <a:rPr lang="fr-FR" sz="1600" dirty="0">
                <a:solidFill>
                  <a:prstClr val="black"/>
                </a:solidFill>
              </a:rPr>
              <a:t>, </a:t>
            </a:r>
            <a:r>
              <a:rPr lang="fr-FR" sz="1600" i="1" dirty="0">
                <a:solidFill>
                  <a:prstClr val="black"/>
                </a:solidFill>
              </a:rPr>
              <a:t>63</a:t>
            </a:r>
            <a:r>
              <a:rPr lang="fr-FR" sz="1600" dirty="0">
                <a:solidFill>
                  <a:prstClr val="black"/>
                </a:solidFill>
              </a:rPr>
              <a:t>(1), 54-57.</a:t>
            </a:r>
            <a:endParaRPr lang="ar-DZ" sz="1600" dirty="0">
              <a:solidFill>
                <a:prstClr val="black"/>
              </a:solidFill>
            </a:endParaRPr>
          </a:p>
          <a:p>
            <a:pPr lvl="0" algn="just" rtl="1"/>
            <a:r>
              <a:rPr lang="fr-FR" sz="1600" dirty="0">
                <a:solidFill>
                  <a:prstClr val="black"/>
                </a:solidFill>
                <a:hlinkClick r:id="rId2"/>
              </a:rPr>
              <a:t>https://www.persee.fr/doc/quad_0987-1381_2007_num_63_1_1778</a:t>
            </a:r>
            <a:endParaRPr lang="ar-DZ" dirty="0" smtClean="0"/>
          </a:p>
          <a:p>
            <a:pPr algn="just" rtl="1"/>
            <a:endParaRPr lang="ar-DZ" dirty="0" smtClean="0"/>
          </a:p>
          <a:p>
            <a:pPr algn="just" rtl="1"/>
            <a:endParaRPr lang="fr-FR" dirty="0" smtClean="0"/>
          </a:p>
          <a:p>
            <a:pPr algn="just"/>
            <a:endParaRPr lang="fr-FR" dirty="0" smtClean="0"/>
          </a:p>
          <a:p>
            <a:endParaRPr lang="fr-FR" dirty="0" smtClean="0"/>
          </a:p>
          <a:p>
            <a:pPr marL="0" indent="0">
              <a:buNone/>
            </a:pPr>
            <a:endParaRPr lang="fr-FR" dirty="0"/>
          </a:p>
        </p:txBody>
      </p:sp>
      <p:sp>
        <p:nvSpPr>
          <p:cNvPr id="4" name="Flèche vers le bas 3"/>
          <p:cNvSpPr/>
          <p:nvPr/>
        </p:nvSpPr>
        <p:spPr>
          <a:xfrm>
            <a:off x="1203960" y="4648200"/>
            <a:ext cx="1325880" cy="960120"/>
          </a:xfrm>
          <a:prstGeom prst="downArrow">
            <a:avLst/>
          </a:prstGeom>
        </p:spPr>
        <p:style>
          <a:lnRef idx="3">
            <a:schemeClr val="lt1"/>
          </a:lnRef>
          <a:fillRef idx="1">
            <a:schemeClr val="accent2"/>
          </a:fillRef>
          <a:effectRef idx="1">
            <a:schemeClr val="accent2"/>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5018458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182880"/>
            <a:ext cx="10515600" cy="5994083"/>
          </a:xfrm>
        </p:spPr>
        <p:txBody>
          <a:bodyPr>
            <a:normAutofit lnSpcReduction="10000"/>
          </a:bodyPr>
          <a:lstStyle/>
          <a:p>
            <a:pPr algn="just"/>
            <a:r>
              <a:rPr lang="fr-FR" dirty="0" smtClean="0"/>
              <a:t>« Quelques usages de gouvernance apparaissent dans le monde académique de l'administration publique à la fin des années 1970. La Banque mondiale le consacre comme notion fétiche au début des années 1990, dans un contexte général d'écroulement du système soviétique et du renforcement du contrôle des États-Unis sur les organisations économiques internationales »</a:t>
            </a:r>
          </a:p>
          <a:p>
            <a:pPr algn="just"/>
            <a:endParaRPr lang="fr-FR" dirty="0"/>
          </a:p>
          <a:p>
            <a:pPr algn="just" rtl="1"/>
            <a:r>
              <a:rPr lang="ar-DZ" dirty="0" smtClean="0"/>
              <a:t>«ظهرت بعض استخدامات </a:t>
            </a:r>
            <a:r>
              <a:rPr lang="ar-DZ" dirty="0" err="1" smtClean="0"/>
              <a:t>الحوكمة</a:t>
            </a:r>
            <a:r>
              <a:rPr lang="ar-DZ" dirty="0" smtClean="0"/>
              <a:t> في العالم الأكاديمي للإدارة العامة في نهاية السبعينيات. وقد أسسها البنك الدولي كمفهوم رائد في أوائل التسعينيات ، في سياق عام لانهيار النظام السوفيتي وتعزيز سيطرة الولايات المتحدة على المنظمات الاقتصادية الدولية» </a:t>
            </a:r>
          </a:p>
          <a:p>
            <a:pPr algn="just" rtl="1"/>
            <a:endParaRPr lang="ar-DZ" sz="1600" b="1" dirty="0"/>
          </a:p>
          <a:p>
            <a:pPr algn="just" rtl="1"/>
            <a:r>
              <a:rPr lang="ar-DZ" sz="1600" b="1" dirty="0" smtClean="0"/>
              <a:t>المصدر:</a:t>
            </a:r>
            <a:endParaRPr lang="ar-DZ" sz="1600" b="1" dirty="0"/>
          </a:p>
          <a:p>
            <a:pPr algn="just" rtl="1"/>
            <a:r>
              <a:rPr lang="fr-FR" sz="1600" dirty="0" smtClean="0"/>
              <a:t>Gobin, C. (2007). Gouvernance. </a:t>
            </a:r>
            <a:r>
              <a:rPr lang="fr-FR" sz="1600" i="1" dirty="0" err="1" smtClean="0"/>
              <a:t>Quaderni</a:t>
            </a:r>
            <a:r>
              <a:rPr lang="fr-FR" sz="1600" dirty="0" smtClean="0"/>
              <a:t>, </a:t>
            </a:r>
            <a:r>
              <a:rPr lang="fr-FR" sz="1600" i="1" dirty="0" smtClean="0"/>
              <a:t>63</a:t>
            </a:r>
            <a:r>
              <a:rPr lang="fr-FR" sz="1600" dirty="0" smtClean="0"/>
              <a:t>(1), 54-57.</a:t>
            </a:r>
            <a:endParaRPr lang="ar-DZ" sz="1600" dirty="0" smtClean="0"/>
          </a:p>
          <a:p>
            <a:pPr algn="just" rtl="1"/>
            <a:r>
              <a:rPr lang="fr-FR" sz="1600" dirty="0" smtClean="0">
                <a:hlinkClick r:id="rId2"/>
              </a:rPr>
              <a:t>https://www.persee.fr/doc/quad_0987-1381_2007_num_63_1_1778</a:t>
            </a:r>
            <a:r>
              <a:rPr lang="ar-DZ" sz="1600" dirty="0" smtClean="0"/>
              <a:t> </a:t>
            </a:r>
          </a:p>
          <a:p>
            <a:pPr marL="0" indent="0" algn="just" rtl="1">
              <a:buNone/>
            </a:pPr>
            <a:r>
              <a:rPr lang="ar-DZ" sz="1600" dirty="0" smtClean="0"/>
              <a:t>  </a:t>
            </a:r>
            <a:endParaRPr lang="fr-FR" sz="1600" dirty="0"/>
          </a:p>
        </p:txBody>
      </p:sp>
      <p:sp>
        <p:nvSpPr>
          <p:cNvPr id="4" name="Flèche vers le bas 3"/>
          <p:cNvSpPr/>
          <p:nvPr/>
        </p:nvSpPr>
        <p:spPr>
          <a:xfrm>
            <a:off x="1051560" y="4419600"/>
            <a:ext cx="1158240" cy="868680"/>
          </a:xfrm>
          <a:prstGeom prst="down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6417333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259080"/>
            <a:ext cx="10515600" cy="5917883"/>
          </a:xfrm>
        </p:spPr>
        <p:txBody>
          <a:bodyPr>
            <a:normAutofit fontScale="92500" lnSpcReduction="20000"/>
          </a:bodyPr>
          <a:lstStyle/>
          <a:p>
            <a:pPr algn="just"/>
            <a:r>
              <a:rPr lang="fr-FR" dirty="0" smtClean="0"/>
              <a:t>« Il s'agit alors de modifier le système politique des États du tiers monde sous tutelle financière de la Banque mondiale afin que l'apprentissage de « bonnes pratiques démocratiques » (soit d'une « bonne gouvernance ») apparaisse comme corollaire et intrinsèque au développement des marchés mondiaux (selon l'équation reçue : marché = démocratie). Le terme se diffuse dès lors très largement dans les milieux de la coopération internationale (</a:t>
            </a:r>
            <a:r>
              <a:rPr lang="fr-FR" dirty="0" err="1" smtClean="0"/>
              <a:t>OIG</a:t>
            </a:r>
            <a:r>
              <a:rPr lang="fr-FR" dirty="0" smtClean="0"/>
              <a:t> dont l'OCDE, le FMI, l'Unesco et ONG) »</a:t>
            </a:r>
            <a:endParaRPr lang="ar-DZ" dirty="0" smtClean="0"/>
          </a:p>
          <a:p>
            <a:pPr algn="just"/>
            <a:endParaRPr lang="ar-DZ" dirty="0" smtClean="0"/>
          </a:p>
          <a:p>
            <a:pPr algn="just" rtl="1"/>
            <a:r>
              <a:rPr lang="ar-DZ" dirty="0" smtClean="0"/>
              <a:t>«إنها إذن مسألة تعديل النظام السياسي لدول العالم الثالث تحت الإشراف المالي للبنك الدولي بحيث يظهر تعلم "الممارسات الديمقراطية الجيدة" (أو "الحكم الرشيد أو الراشد") كنتيجة طبيعية وجوهرية للتنمية. الأسواق العالمية (حسب المعادلة الواردة: السوق = الديمقراطية). ولذلك يستخدم المصطلح على نطاق واسع في دوائر التعاون الدولي (المنظمات الحكومية الدولية بما في ذلك منظمة التعاون والتنمية في الميدان الاقتصادي وصندوق النقد الدولي واليونسكو والمنظمات غير الحكومية)»</a:t>
            </a:r>
          </a:p>
          <a:p>
            <a:pPr marL="0" indent="0" algn="just" rtl="1">
              <a:buNone/>
            </a:pPr>
            <a:endParaRPr lang="ar-DZ" dirty="0"/>
          </a:p>
          <a:p>
            <a:pPr marL="0" indent="0" algn="just" rtl="1">
              <a:buNone/>
            </a:pPr>
            <a:endParaRPr lang="ar-DZ" dirty="0" smtClean="0"/>
          </a:p>
          <a:p>
            <a:pPr lvl="0" algn="just" rtl="1"/>
            <a:r>
              <a:rPr lang="ar-DZ" sz="1600" b="1" dirty="0">
                <a:solidFill>
                  <a:prstClr val="black"/>
                </a:solidFill>
              </a:rPr>
              <a:t>المصدر:</a:t>
            </a:r>
          </a:p>
          <a:p>
            <a:pPr lvl="0" algn="just" rtl="1"/>
            <a:r>
              <a:rPr lang="fr-FR" sz="1600" dirty="0">
                <a:solidFill>
                  <a:prstClr val="black"/>
                </a:solidFill>
              </a:rPr>
              <a:t>Gobin, C. (2007). Gouvernance. </a:t>
            </a:r>
            <a:r>
              <a:rPr lang="fr-FR" sz="1600" i="1" dirty="0" err="1">
                <a:solidFill>
                  <a:prstClr val="black"/>
                </a:solidFill>
              </a:rPr>
              <a:t>Quaderni</a:t>
            </a:r>
            <a:r>
              <a:rPr lang="fr-FR" sz="1600" dirty="0">
                <a:solidFill>
                  <a:prstClr val="black"/>
                </a:solidFill>
              </a:rPr>
              <a:t>, </a:t>
            </a:r>
            <a:r>
              <a:rPr lang="fr-FR" sz="1600" i="1" dirty="0">
                <a:solidFill>
                  <a:prstClr val="black"/>
                </a:solidFill>
              </a:rPr>
              <a:t>63</a:t>
            </a:r>
            <a:r>
              <a:rPr lang="fr-FR" sz="1600" dirty="0">
                <a:solidFill>
                  <a:prstClr val="black"/>
                </a:solidFill>
              </a:rPr>
              <a:t>(1), 54-57.</a:t>
            </a:r>
            <a:endParaRPr lang="ar-DZ" sz="1600" dirty="0">
              <a:solidFill>
                <a:prstClr val="black"/>
              </a:solidFill>
            </a:endParaRPr>
          </a:p>
          <a:p>
            <a:pPr lvl="0" algn="just" rtl="1"/>
            <a:r>
              <a:rPr lang="fr-FR" sz="1600" dirty="0">
                <a:solidFill>
                  <a:prstClr val="black"/>
                </a:solidFill>
                <a:hlinkClick r:id="rId2"/>
              </a:rPr>
              <a:t>https://www.persee.fr/doc/quad_0987-1381_2007_num_63_1_1778</a:t>
            </a:r>
            <a:r>
              <a:rPr lang="ar-DZ" sz="1600" dirty="0">
                <a:solidFill>
                  <a:prstClr val="black"/>
                </a:solidFill>
              </a:rPr>
              <a:t> </a:t>
            </a:r>
          </a:p>
          <a:p>
            <a:pPr algn="just" rtl="1"/>
            <a:endParaRPr lang="ar-DZ" dirty="0" smtClean="0"/>
          </a:p>
          <a:p>
            <a:pPr algn="just" rtl="1"/>
            <a:endParaRPr lang="fr-FR" dirty="0" smtClean="0"/>
          </a:p>
          <a:p>
            <a:endParaRPr lang="fr-FR" dirty="0"/>
          </a:p>
        </p:txBody>
      </p:sp>
      <p:sp>
        <p:nvSpPr>
          <p:cNvPr id="4" name="Flèche vers le bas 3"/>
          <p:cNvSpPr/>
          <p:nvPr/>
        </p:nvSpPr>
        <p:spPr>
          <a:xfrm>
            <a:off x="1173480" y="4632960"/>
            <a:ext cx="1158240" cy="868680"/>
          </a:xfrm>
          <a:prstGeom prst="down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2192506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81000" y="335280"/>
            <a:ext cx="11536680" cy="6187440"/>
          </a:xfrm>
        </p:spPr>
        <p:txBody>
          <a:bodyPr>
            <a:normAutofit fontScale="92500" lnSpcReduction="10000"/>
          </a:bodyPr>
          <a:lstStyle/>
          <a:p>
            <a:pPr marL="0" indent="0" algn="just" rtl="1">
              <a:buNone/>
            </a:pPr>
            <a:r>
              <a:rPr lang="ar-DZ" dirty="0" smtClean="0"/>
              <a:t>«في </a:t>
            </a:r>
            <a:r>
              <a:rPr lang="ar-DZ" dirty="0"/>
              <a:t>التقرير المعنون “حياة كريمة للجميع: التعجيل بالتقدم نحو تحقيق الأهداف الإنمائية للألفية والنهوض بخطة الأمم المتحدة للتنمية لما بعد عام 2015” (</a:t>
            </a:r>
            <a:r>
              <a:rPr lang="fr-FR" dirty="0"/>
              <a:t>A/68/202)، </a:t>
            </a:r>
            <a:r>
              <a:rPr lang="ar-DZ" dirty="0"/>
              <a:t>جرى التأكيد على أهمية بناء السلام </a:t>
            </a:r>
            <a:r>
              <a:rPr lang="ar-DZ" dirty="0" err="1"/>
              <a:t>و</a:t>
            </a:r>
            <a:r>
              <a:rPr lang="ar-DZ" dirty="0" err="1">
                <a:hlinkClick r:id="rId2"/>
              </a:rPr>
              <a:t>الحوكمة</a:t>
            </a:r>
            <a:r>
              <a:rPr lang="ar-DZ" dirty="0"/>
              <a:t> الفعالة القائمة على حقوق الإنسان وسيادة القانون من خلال مؤسسات سليمة. وتدعم المؤسسات الخاضعة للمساءلة، والتي يمكن الوصول إليها، تنفيذ وتطبيق سيادة القانون وحقوق الإنسان وبالتالي تعزز القدرة على الحفاظ على السلام الدائم وبناء التنمية المستدامة للجميع. ويجري أيضا تعزيز الانفتاح والمساءلة في المؤسسات، بما في ذلك </a:t>
            </a:r>
            <a:r>
              <a:rPr lang="ar-DZ" dirty="0">
                <a:hlinkClick r:id="rId3"/>
              </a:rPr>
              <a:t>البرلمانات</a:t>
            </a:r>
            <a:r>
              <a:rPr lang="ar-DZ" dirty="0"/>
              <a:t>، عن طريق ضمان </a:t>
            </a:r>
            <a:r>
              <a:rPr lang="ar-DZ" dirty="0">
                <a:hlinkClick r:id="rId4"/>
              </a:rPr>
              <a:t>حق الناس في حرية الحصول على المعلومات</a:t>
            </a:r>
            <a:r>
              <a:rPr lang="ar-DZ" dirty="0"/>
              <a:t>. وعلاوة على ذلك، تمثل الانتخابات جزءا حيويا في التحولات الديمقراطية، وإنهاء الاستعمار، وتنفيذ اتفاقات السلام في جميع أنحاء </a:t>
            </a:r>
            <a:r>
              <a:rPr lang="ar-DZ" dirty="0" smtClean="0"/>
              <a:t>العالم»</a:t>
            </a:r>
            <a:endParaRPr lang="ar-DZ" dirty="0"/>
          </a:p>
          <a:p>
            <a:pPr marL="0" indent="0" algn="just" rtl="1">
              <a:buNone/>
            </a:pPr>
            <a:r>
              <a:rPr lang="ar-DZ" dirty="0" smtClean="0"/>
              <a:t>«وتشكل </a:t>
            </a:r>
            <a:r>
              <a:rPr lang="ar-DZ" dirty="0"/>
              <a:t>الدساتير الإطار القانوني الأساسي الداعم لنظام سيادة القانون. وكثيرا ما تكون عمليات صياغة أو إصلاح الدساتير، التي تجسد مبادئ المساواة وعدم التمييز، أساسية لاتفاقات السلام ولجهود بناء </a:t>
            </a:r>
            <a:r>
              <a:rPr lang="ar-DZ" dirty="0" smtClean="0"/>
              <a:t>السلام»</a:t>
            </a:r>
            <a:endParaRPr lang="ar-DZ" dirty="0"/>
          </a:p>
          <a:p>
            <a:pPr marL="0" indent="0" algn="just" rtl="1">
              <a:buNone/>
            </a:pPr>
            <a:r>
              <a:rPr lang="ar-DZ" dirty="0" smtClean="0"/>
              <a:t>«وتوطيد </a:t>
            </a:r>
            <a:r>
              <a:rPr lang="ar-DZ" dirty="0"/>
              <a:t>سيادة القانون أمر حاسم </a:t>
            </a:r>
            <a:r>
              <a:rPr lang="ar-DZ" dirty="0">
                <a:hlinkClick r:id="rId5"/>
              </a:rPr>
              <a:t>لمكافحة الفساد</a:t>
            </a:r>
            <a:r>
              <a:rPr lang="ar-DZ" dirty="0"/>
              <a:t>. وفي هذا الصدد، اعتمدت الجمعية العامة </a:t>
            </a:r>
            <a:r>
              <a:rPr lang="ar-DZ" dirty="0">
                <a:hlinkClick r:id="rId6"/>
              </a:rPr>
              <a:t>اتفاقية الأمم المتحدة لمكافحة الفساد</a:t>
            </a:r>
            <a:r>
              <a:rPr lang="ar-DZ" dirty="0"/>
              <a:t> في 31 تشرين الأول/أكتوبر 2003. وفي حين أن المؤسسات الخاضعة للمساءلة والمتسمة بالشفافية تشكل وسيلة لتقديم الخدمات وفقا لمبادئ حقوق الإنسان وسيادة القانون، يؤدي الفساد إلى تبديد الموارد اللازمة للتنمية وتقويض ثقة الجمهور في المؤسسات</a:t>
            </a:r>
            <a:r>
              <a:rPr lang="ar-DZ" dirty="0" smtClean="0"/>
              <a:t>.»</a:t>
            </a:r>
          </a:p>
          <a:p>
            <a:pPr marL="0" indent="0" algn="just" rtl="1">
              <a:buNone/>
            </a:pPr>
            <a:endParaRPr lang="ar-DZ" dirty="0"/>
          </a:p>
          <a:p>
            <a:pPr algn="r" rtl="1"/>
            <a:r>
              <a:rPr lang="ar-DZ" sz="1700" b="1" dirty="0" smtClean="0"/>
              <a:t>المصدر: </a:t>
            </a:r>
            <a:r>
              <a:rPr lang="fr-FR" sz="1700" dirty="0" smtClean="0">
                <a:hlinkClick r:id="rId7"/>
              </a:rPr>
              <a:t>https://www.un.org/ruleoflaw/ar/thematic-areas/governance/</a:t>
            </a:r>
            <a:r>
              <a:rPr lang="ar-DZ" sz="1700" dirty="0"/>
              <a:t> </a:t>
            </a:r>
            <a:endParaRPr lang="ar-DZ" sz="1700" dirty="0" smtClean="0"/>
          </a:p>
          <a:p>
            <a:pPr marL="0" indent="0" algn="r" rtl="1">
              <a:buNone/>
            </a:pPr>
            <a:r>
              <a:rPr lang="ar-DZ" sz="1700" dirty="0" err="1" smtClean="0"/>
              <a:t>الحوكمة</a:t>
            </a:r>
            <a:r>
              <a:rPr lang="ar-DZ" sz="1700" dirty="0" smtClean="0"/>
              <a:t> </a:t>
            </a:r>
            <a:r>
              <a:rPr lang="fr-FR" sz="1700" dirty="0" smtClean="0">
                <a:hlinkClick r:id="rId8" tooltip="مقالات Bissera Kostova"/>
              </a:rPr>
              <a:t>Bissera Kostova</a:t>
            </a:r>
            <a:r>
              <a:rPr lang="fr-FR" sz="1700" dirty="0" smtClean="0"/>
              <a:t>2015-08-12T10:50:31-04:00</a:t>
            </a:r>
            <a:r>
              <a:rPr lang="ar-DZ" dirty="0" smtClean="0"/>
              <a:t>  </a:t>
            </a:r>
            <a:endParaRPr lang="fr-FR" dirty="0"/>
          </a:p>
        </p:txBody>
      </p:sp>
      <p:sp>
        <p:nvSpPr>
          <p:cNvPr id="4" name="Flèche vers le bas 3"/>
          <p:cNvSpPr/>
          <p:nvPr/>
        </p:nvSpPr>
        <p:spPr>
          <a:xfrm>
            <a:off x="929640" y="5318760"/>
            <a:ext cx="1158240" cy="868680"/>
          </a:xfrm>
          <a:prstGeom prst="down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5075420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213360"/>
            <a:ext cx="10515600" cy="6172200"/>
          </a:xfrm>
        </p:spPr>
        <p:txBody>
          <a:bodyPr>
            <a:normAutofit fontScale="92500" lnSpcReduction="10000"/>
          </a:bodyPr>
          <a:lstStyle/>
          <a:p>
            <a:pPr algn="just"/>
            <a:r>
              <a:rPr lang="fr-FR" sz="3000" dirty="0" smtClean="0"/>
              <a:t>« Selon le consensus de Washington (1989), la Banque mondiale et les institutions internationales, la bonne gouvernance signifie la gestion saine du développement. Cette notion fait référence à un ensemble de règles et de principes qui définissent les caractéristiques et critères de comportement auxquels un gouvernement doit se conformer »</a:t>
            </a:r>
            <a:endParaRPr lang="ar-DZ" sz="3000" dirty="0" smtClean="0"/>
          </a:p>
          <a:p>
            <a:pPr algn="just"/>
            <a:endParaRPr lang="ar-DZ" sz="3000" dirty="0" smtClean="0"/>
          </a:p>
          <a:p>
            <a:pPr algn="just" rtl="1"/>
            <a:r>
              <a:rPr lang="ar-DZ" sz="3000" dirty="0" smtClean="0"/>
              <a:t>«وفقًا لإجماع واشنطن (1989) والبنك الدولي والمؤسسات الدولية ، فإن الحكم الرشيد يعني الإدارة السليمة للتنمية. يشير هذا المفهوم إلى مجموعة من القواعد والمبادئ التي تحدد خصائص ومعايير السلوك التي يجب أن تمتثل لها الحكومة»</a:t>
            </a:r>
            <a:endParaRPr lang="ar-DZ" dirty="0"/>
          </a:p>
          <a:p>
            <a:pPr marL="0" indent="0" algn="just" rtl="1">
              <a:buNone/>
            </a:pPr>
            <a:endParaRPr lang="ar-DZ" dirty="0" smtClean="0"/>
          </a:p>
          <a:p>
            <a:pPr marL="0" indent="0" algn="just" rtl="1">
              <a:buNone/>
            </a:pPr>
            <a:endParaRPr lang="ar-DZ" dirty="0" smtClean="0"/>
          </a:p>
          <a:p>
            <a:pPr algn="just" rtl="1"/>
            <a:r>
              <a:rPr lang="ar-DZ" sz="1600" b="1" dirty="0" smtClean="0"/>
              <a:t>المصدر: </a:t>
            </a:r>
            <a:r>
              <a:rPr lang="fr-FR" sz="1600" b="1" dirty="0" err="1" smtClean="0"/>
              <a:t>Electronic</a:t>
            </a:r>
            <a:r>
              <a:rPr lang="fr-FR" sz="1600" b="1" dirty="0" smtClean="0"/>
              <a:t> </a:t>
            </a:r>
            <a:r>
              <a:rPr lang="fr-FR" sz="1600" b="1" dirty="0" err="1" smtClean="0"/>
              <a:t>reference</a:t>
            </a:r>
            <a:endParaRPr lang="fr-FR" sz="1600" b="1" dirty="0" smtClean="0"/>
          </a:p>
          <a:p>
            <a:pPr rtl="1"/>
            <a:r>
              <a:rPr lang="fr-FR" sz="1600" dirty="0" err="1" smtClean="0"/>
              <a:t>Elina</a:t>
            </a:r>
            <a:r>
              <a:rPr lang="fr-FR" sz="1600" dirty="0" smtClean="0"/>
              <a:t> </a:t>
            </a:r>
            <a:r>
              <a:rPr lang="fr-FR" sz="1600" dirty="0" err="1" smtClean="0"/>
              <a:t>Devoue</a:t>
            </a:r>
            <a:r>
              <a:rPr lang="fr-FR" sz="1600" dirty="0" smtClean="0"/>
              <a:t>, « Bonne gouvernance et insularité », Études caribéennes [Online], 27-28 | Avril-Août 2014, Online </a:t>
            </a:r>
            <a:r>
              <a:rPr lang="fr-FR" sz="1600" dirty="0" err="1" smtClean="0"/>
              <a:t>since</a:t>
            </a:r>
            <a:r>
              <a:rPr lang="fr-FR" sz="1600" dirty="0" smtClean="0"/>
              <a:t> 15 August 2014, </a:t>
            </a:r>
            <a:r>
              <a:rPr lang="fr-FR" sz="1600" dirty="0" err="1" smtClean="0"/>
              <a:t>connection</a:t>
            </a:r>
            <a:r>
              <a:rPr lang="fr-FR" sz="1600" dirty="0" smtClean="0"/>
              <a:t> on 02 </a:t>
            </a:r>
            <a:r>
              <a:rPr lang="fr-FR" sz="1600" dirty="0" err="1" smtClean="0"/>
              <a:t>January</a:t>
            </a:r>
            <a:r>
              <a:rPr lang="fr-FR" sz="1600" dirty="0" smtClean="0"/>
              <a:t> 2021. URL : </a:t>
            </a:r>
            <a:r>
              <a:rPr lang="fr-FR" sz="1600" dirty="0" smtClean="0">
                <a:hlinkClick r:id="rId2"/>
              </a:rPr>
              <a:t>http://journals.openedition.org/etudescaribeennes/6784</a:t>
            </a:r>
            <a:r>
              <a:rPr lang="ar-DZ" sz="1600" dirty="0" smtClean="0"/>
              <a:t> </a:t>
            </a:r>
            <a:r>
              <a:rPr lang="fr-FR" sz="1600" dirty="0" smtClean="0"/>
              <a:t> ; </a:t>
            </a:r>
            <a:r>
              <a:rPr lang="fr-FR" sz="1600" dirty="0" err="1" smtClean="0"/>
              <a:t>DOI</a:t>
            </a:r>
            <a:r>
              <a:rPr lang="fr-FR" sz="1600" dirty="0" smtClean="0"/>
              <a:t> : </a:t>
            </a:r>
            <a:r>
              <a:rPr lang="fr-FR" sz="1600" dirty="0" smtClean="0">
                <a:hlinkClick r:id="rId3"/>
              </a:rPr>
              <a:t>https://doi.org/10.4000/etudescaribeennes.6784</a:t>
            </a:r>
            <a:endParaRPr lang="ar-DZ" sz="1600" dirty="0"/>
          </a:p>
        </p:txBody>
      </p:sp>
      <p:sp>
        <p:nvSpPr>
          <p:cNvPr id="4" name="Flèche vers le bas 3"/>
          <p:cNvSpPr/>
          <p:nvPr/>
        </p:nvSpPr>
        <p:spPr>
          <a:xfrm>
            <a:off x="1112520" y="4038600"/>
            <a:ext cx="1158240" cy="868680"/>
          </a:xfrm>
          <a:prstGeom prst="down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8471428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259080"/>
            <a:ext cx="10515600" cy="5917883"/>
          </a:xfrm>
        </p:spPr>
        <p:txBody>
          <a:bodyPr>
            <a:normAutofit lnSpcReduction="10000"/>
          </a:bodyPr>
          <a:lstStyle/>
          <a:p>
            <a:pPr algn="just"/>
            <a:r>
              <a:rPr lang="fr-FR" dirty="0" smtClean="0"/>
              <a:t>« Pour le Programme national des Nations Unies pour le Développement (PNUD, 2001, 2002, 2006), la gouvernance exprime la capacité des autorités d’un pays à gérer les ressources disponibles matérielles et humaines dans un souci de stabilité politique, de cohésion sociale et de croissance économique afin d’améliorer les conditions de vie de la population et de réduire la pauvreté de façon durable. »</a:t>
            </a:r>
          </a:p>
          <a:p>
            <a:pPr algn="just" rtl="1"/>
            <a:r>
              <a:rPr lang="ar-DZ" dirty="0" smtClean="0"/>
              <a:t>«بالنسبة لبرنامج الأمم المتحدة للتنمية الوطنية (برنامج الأمم المتحدة الإنمائي ، 2001 ، 2002 ، 2006) ، الحكم</a:t>
            </a:r>
            <a:r>
              <a:rPr lang="fr-FR" dirty="0" smtClean="0"/>
              <a:t> </a:t>
            </a:r>
            <a:r>
              <a:rPr lang="ar-DZ" dirty="0" smtClean="0"/>
              <a:t>يعبر عن قدرة سلطات الدولة على إدارة الموارد المادية والبشرية المتاحة مع الاهتمام بالاستقرار السياسي والتماسك الاجتماعي. والنمو الاقتصادي من أجل تحسين الظروف المعيشية للسكان والحد من الفقر بطريقة مستدامة» </a:t>
            </a:r>
          </a:p>
          <a:p>
            <a:pPr algn="just" rtl="1"/>
            <a:endParaRPr lang="ar-DZ" dirty="0"/>
          </a:p>
          <a:p>
            <a:pPr algn="just" rtl="1"/>
            <a:r>
              <a:rPr lang="ar-DZ" sz="1700" b="1" dirty="0" smtClean="0"/>
              <a:t>المصدر: </a:t>
            </a:r>
            <a:r>
              <a:rPr lang="fr-FR" sz="1700" b="1" dirty="0" err="1" smtClean="0"/>
              <a:t>Electronic</a:t>
            </a:r>
            <a:r>
              <a:rPr lang="fr-FR" sz="1700" b="1" dirty="0" smtClean="0"/>
              <a:t> </a:t>
            </a:r>
            <a:r>
              <a:rPr lang="fr-FR" sz="1700" b="1" dirty="0" err="1" smtClean="0"/>
              <a:t>reference</a:t>
            </a:r>
            <a:endParaRPr lang="fr-FR" sz="1700" b="1" dirty="0" smtClean="0"/>
          </a:p>
          <a:p>
            <a:pPr rtl="1"/>
            <a:r>
              <a:rPr lang="fr-FR" sz="1700" dirty="0" err="1" smtClean="0"/>
              <a:t>Elina</a:t>
            </a:r>
            <a:r>
              <a:rPr lang="fr-FR" sz="1700" dirty="0" smtClean="0"/>
              <a:t> </a:t>
            </a:r>
            <a:r>
              <a:rPr lang="fr-FR" sz="1700" dirty="0" err="1" smtClean="0"/>
              <a:t>Devoue</a:t>
            </a:r>
            <a:r>
              <a:rPr lang="fr-FR" sz="1700" dirty="0" smtClean="0"/>
              <a:t>, « Bonne gouvernance et insularité », Études caribéennes [Online], 27-28 | Avril-Août 2014, Online </a:t>
            </a:r>
            <a:r>
              <a:rPr lang="fr-FR" sz="1700" dirty="0" err="1" smtClean="0"/>
              <a:t>since</a:t>
            </a:r>
            <a:r>
              <a:rPr lang="fr-FR" sz="1700" dirty="0" smtClean="0"/>
              <a:t> 15 August 2014, </a:t>
            </a:r>
            <a:r>
              <a:rPr lang="fr-FR" sz="1700" dirty="0" err="1" smtClean="0"/>
              <a:t>connection</a:t>
            </a:r>
            <a:r>
              <a:rPr lang="fr-FR" sz="1700" dirty="0" smtClean="0"/>
              <a:t> on 02 </a:t>
            </a:r>
            <a:r>
              <a:rPr lang="fr-FR" sz="1700" dirty="0" err="1" smtClean="0"/>
              <a:t>January</a:t>
            </a:r>
            <a:r>
              <a:rPr lang="fr-FR" sz="1700" dirty="0" smtClean="0"/>
              <a:t> 2021. URL : </a:t>
            </a:r>
            <a:r>
              <a:rPr lang="fr-FR" sz="1700" dirty="0" smtClean="0">
                <a:hlinkClick r:id="rId2"/>
              </a:rPr>
              <a:t>http://journals.openedition.org/etudescaribeennes/6784</a:t>
            </a:r>
            <a:r>
              <a:rPr lang="ar-DZ" sz="1700" dirty="0" smtClean="0"/>
              <a:t> </a:t>
            </a:r>
            <a:r>
              <a:rPr lang="fr-FR" sz="1700" dirty="0" smtClean="0"/>
              <a:t> ; </a:t>
            </a:r>
            <a:r>
              <a:rPr lang="fr-FR" sz="1700" dirty="0" err="1" smtClean="0"/>
              <a:t>DOI</a:t>
            </a:r>
            <a:r>
              <a:rPr lang="fr-FR" sz="1700" dirty="0" smtClean="0"/>
              <a:t> : </a:t>
            </a:r>
            <a:r>
              <a:rPr lang="fr-FR" sz="1700" dirty="0" smtClean="0">
                <a:hlinkClick r:id="rId3"/>
              </a:rPr>
              <a:t>https://doi.org/10.4000/etudescaribeennes.6784</a:t>
            </a:r>
            <a:r>
              <a:rPr lang="ar-DZ" sz="1700" dirty="0" smtClean="0"/>
              <a:t> </a:t>
            </a:r>
            <a:endParaRPr lang="fr-FR" sz="1700" dirty="0"/>
          </a:p>
        </p:txBody>
      </p:sp>
      <p:sp>
        <p:nvSpPr>
          <p:cNvPr id="5" name="Flèche vers le bas 4"/>
          <p:cNvSpPr/>
          <p:nvPr/>
        </p:nvSpPr>
        <p:spPr>
          <a:xfrm>
            <a:off x="1051560" y="4053840"/>
            <a:ext cx="1158240" cy="868680"/>
          </a:xfrm>
          <a:prstGeom prst="down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294222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289560"/>
            <a:ext cx="10515600" cy="5887403"/>
          </a:xfrm>
        </p:spPr>
        <p:txBody>
          <a:bodyPr>
            <a:normAutofit fontScale="92500" lnSpcReduction="10000"/>
          </a:bodyPr>
          <a:lstStyle/>
          <a:p>
            <a:pPr algn="just"/>
            <a:r>
              <a:rPr lang="fr-FR" dirty="0" smtClean="0"/>
              <a:t>« On parle de bonne gouvernance quand la gestion devient optimale, c’est-à-dire efficace en termes de croissance économique, équitable en termes de redistribution des richesses entre catégories sociales et localités. Le PNUD ne distingue pas la bonne gouvernance de la gouvernance démocratique. Les Nations Unies (2006) distinguent huit caractéristiques de la bonne gouvernance : elle repose sur la participation, la recherche de consensus ; elle se montre responsable, transparente, réactive, effective et efficace, équitable et inclusive, et respecte l’Etat de droit »</a:t>
            </a:r>
            <a:endParaRPr lang="ar-DZ" dirty="0" smtClean="0"/>
          </a:p>
          <a:p>
            <a:pPr algn="just" rtl="1"/>
            <a:r>
              <a:rPr lang="ar-DZ" dirty="0" smtClean="0"/>
              <a:t>«نتحدث عن </a:t>
            </a:r>
            <a:r>
              <a:rPr lang="ar-DZ" dirty="0" err="1" smtClean="0"/>
              <a:t>الحوكمة</a:t>
            </a:r>
            <a:r>
              <a:rPr lang="ar-DZ" dirty="0" smtClean="0"/>
              <a:t> الرشيدة عندما تصبح الإدارة مثالية ، أي فعالة من حيث النمو الاقتصادي ، ومنصفة من حيث إعادة توزيع الثروة بين الفئات الاجتماعية والمناطق. لا يميز برنامج الأمم المتحدة الإنمائي بين الحكم الرشيد والحكم الديمقراطي. </a:t>
            </a:r>
            <a:r>
              <a:rPr lang="ar-DZ" b="1" u="sng" dirty="0" smtClean="0"/>
              <a:t>تميز الأمم المتحدة (2006</a:t>
            </a:r>
            <a:r>
              <a:rPr lang="ar-DZ" dirty="0" smtClean="0"/>
              <a:t>) </a:t>
            </a:r>
            <a:r>
              <a:rPr lang="ar-DZ" u="sng" dirty="0" smtClean="0"/>
              <a:t>ثماني خصائص للحكم الرشيد:</a:t>
            </a:r>
            <a:r>
              <a:rPr lang="ar-DZ" dirty="0" smtClean="0"/>
              <a:t> فهي تقوم على </a:t>
            </a:r>
            <a:r>
              <a:rPr lang="ar-DZ" u="sng" dirty="0" smtClean="0">
                <a:solidFill>
                  <a:srgbClr val="0070C0"/>
                </a:solidFill>
              </a:rPr>
              <a:t>المشاركة</a:t>
            </a:r>
            <a:r>
              <a:rPr lang="ar-DZ" dirty="0" smtClean="0"/>
              <a:t> والبحث عن </a:t>
            </a:r>
            <a:r>
              <a:rPr lang="ar-DZ" dirty="0" smtClean="0">
                <a:solidFill>
                  <a:srgbClr val="0070C0"/>
                </a:solidFill>
              </a:rPr>
              <a:t>الإجماع</a:t>
            </a:r>
            <a:r>
              <a:rPr lang="ar-DZ" dirty="0" smtClean="0"/>
              <a:t>. وهي </a:t>
            </a:r>
            <a:r>
              <a:rPr lang="ar-DZ" dirty="0" smtClean="0">
                <a:solidFill>
                  <a:srgbClr val="0070C0"/>
                </a:solidFill>
              </a:rPr>
              <a:t>مسؤولة</a:t>
            </a:r>
            <a:r>
              <a:rPr lang="ar-DZ" dirty="0" smtClean="0"/>
              <a:t> و</a:t>
            </a:r>
            <a:r>
              <a:rPr lang="ar-DZ" dirty="0" smtClean="0">
                <a:solidFill>
                  <a:srgbClr val="0070C0"/>
                </a:solidFill>
              </a:rPr>
              <a:t>شفافة</a:t>
            </a:r>
            <a:r>
              <a:rPr lang="ar-DZ" dirty="0" smtClean="0"/>
              <a:t> و</a:t>
            </a:r>
            <a:r>
              <a:rPr lang="ar-DZ" dirty="0" smtClean="0">
                <a:solidFill>
                  <a:srgbClr val="0070C0"/>
                </a:solidFill>
              </a:rPr>
              <a:t>متجاوبة</a:t>
            </a:r>
            <a:r>
              <a:rPr lang="ar-DZ" dirty="0" smtClean="0"/>
              <a:t> و</a:t>
            </a:r>
            <a:r>
              <a:rPr lang="ar-DZ" dirty="0" smtClean="0">
                <a:solidFill>
                  <a:srgbClr val="0070C0"/>
                </a:solidFill>
              </a:rPr>
              <a:t>فعالة</a:t>
            </a:r>
            <a:r>
              <a:rPr lang="ar-DZ" dirty="0" smtClean="0"/>
              <a:t> و</a:t>
            </a:r>
            <a:r>
              <a:rPr lang="ar-DZ" dirty="0" smtClean="0">
                <a:solidFill>
                  <a:srgbClr val="0070C0"/>
                </a:solidFill>
              </a:rPr>
              <a:t>كفؤة</a:t>
            </a:r>
            <a:r>
              <a:rPr lang="ar-DZ" dirty="0" smtClean="0"/>
              <a:t> و</a:t>
            </a:r>
            <a:r>
              <a:rPr lang="ar-DZ" dirty="0" smtClean="0">
                <a:solidFill>
                  <a:srgbClr val="0070C0"/>
                </a:solidFill>
              </a:rPr>
              <a:t>عادلة</a:t>
            </a:r>
            <a:r>
              <a:rPr lang="ar-DZ" dirty="0" smtClean="0"/>
              <a:t> و</a:t>
            </a:r>
            <a:r>
              <a:rPr lang="ar-DZ" dirty="0" smtClean="0">
                <a:solidFill>
                  <a:srgbClr val="0070C0"/>
                </a:solidFill>
              </a:rPr>
              <a:t>شاملة</a:t>
            </a:r>
            <a:r>
              <a:rPr lang="ar-DZ" dirty="0" smtClean="0"/>
              <a:t> و</a:t>
            </a:r>
            <a:r>
              <a:rPr lang="ar-DZ" dirty="0" smtClean="0">
                <a:solidFill>
                  <a:srgbClr val="0070C0"/>
                </a:solidFill>
              </a:rPr>
              <a:t>تحترم سيادة القانون</a:t>
            </a:r>
            <a:r>
              <a:rPr lang="ar-DZ" dirty="0" smtClean="0"/>
              <a:t>»</a:t>
            </a:r>
            <a:endParaRPr lang="ar-DZ" dirty="0"/>
          </a:p>
          <a:p>
            <a:pPr algn="just"/>
            <a:endParaRPr lang="ar-DZ" dirty="0" smtClean="0"/>
          </a:p>
          <a:p>
            <a:pPr lvl="0" algn="just" rtl="1"/>
            <a:r>
              <a:rPr lang="ar-DZ" sz="1700" b="1" dirty="0">
                <a:solidFill>
                  <a:prstClr val="black"/>
                </a:solidFill>
              </a:rPr>
              <a:t>المصدر: </a:t>
            </a:r>
            <a:r>
              <a:rPr lang="fr-FR" sz="1700" b="1" dirty="0" err="1">
                <a:solidFill>
                  <a:prstClr val="black"/>
                </a:solidFill>
              </a:rPr>
              <a:t>Electronic</a:t>
            </a:r>
            <a:r>
              <a:rPr lang="fr-FR" sz="1700" b="1" dirty="0">
                <a:solidFill>
                  <a:prstClr val="black"/>
                </a:solidFill>
              </a:rPr>
              <a:t> </a:t>
            </a:r>
            <a:r>
              <a:rPr lang="fr-FR" sz="1700" b="1" dirty="0" err="1">
                <a:solidFill>
                  <a:prstClr val="black"/>
                </a:solidFill>
              </a:rPr>
              <a:t>reference</a:t>
            </a:r>
            <a:endParaRPr lang="fr-FR" sz="1700" b="1" dirty="0">
              <a:solidFill>
                <a:prstClr val="black"/>
              </a:solidFill>
            </a:endParaRPr>
          </a:p>
          <a:p>
            <a:pPr lvl="0" rtl="1"/>
            <a:r>
              <a:rPr lang="fr-FR" sz="1700" dirty="0" err="1">
                <a:solidFill>
                  <a:prstClr val="black"/>
                </a:solidFill>
              </a:rPr>
              <a:t>Elina</a:t>
            </a:r>
            <a:r>
              <a:rPr lang="fr-FR" sz="1700" dirty="0">
                <a:solidFill>
                  <a:prstClr val="black"/>
                </a:solidFill>
              </a:rPr>
              <a:t> </a:t>
            </a:r>
            <a:r>
              <a:rPr lang="fr-FR" sz="1700" dirty="0" err="1">
                <a:solidFill>
                  <a:prstClr val="black"/>
                </a:solidFill>
              </a:rPr>
              <a:t>Devoue</a:t>
            </a:r>
            <a:r>
              <a:rPr lang="fr-FR" sz="1700" dirty="0">
                <a:solidFill>
                  <a:prstClr val="black"/>
                </a:solidFill>
              </a:rPr>
              <a:t>, « Bonne gouvernance et insularité », Études caribéennes [Online], 27-28 | Avril-Août 2014, Online </a:t>
            </a:r>
            <a:r>
              <a:rPr lang="fr-FR" sz="1700" dirty="0" err="1">
                <a:solidFill>
                  <a:prstClr val="black"/>
                </a:solidFill>
              </a:rPr>
              <a:t>since</a:t>
            </a:r>
            <a:r>
              <a:rPr lang="fr-FR" sz="1700" dirty="0">
                <a:solidFill>
                  <a:prstClr val="black"/>
                </a:solidFill>
              </a:rPr>
              <a:t> 15 August 2014, </a:t>
            </a:r>
            <a:r>
              <a:rPr lang="fr-FR" sz="1700" dirty="0" err="1">
                <a:solidFill>
                  <a:prstClr val="black"/>
                </a:solidFill>
              </a:rPr>
              <a:t>connection</a:t>
            </a:r>
            <a:r>
              <a:rPr lang="fr-FR" sz="1700" dirty="0">
                <a:solidFill>
                  <a:prstClr val="black"/>
                </a:solidFill>
              </a:rPr>
              <a:t> on 02 </a:t>
            </a:r>
            <a:r>
              <a:rPr lang="fr-FR" sz="1700" dirty="0" err="1">
                <a:solidFill>
                  <a:prstClr val="black"/>
                </a:solidFill>
              </a:rPr>
              <a:t>January</a:t>
            </a:r>
            <a:r>
              <a:rPr lang="fr-FR" sz="1700" dirty="0">
                <a:solidFill>
                  <a:prstClr val="black"/>
                </a:solidFill>
              </a:rPr>
              <a:t> 2021. URL : </a:t>
            </a:r>
            <a:r>
              <a:rPr lang="fr-FR" sz="1700" dirty="0">
                <a:solidFill>
                  <a:prstClr val="black"/>
                </a:solidFill>
                <a:hlinkClick r:id="rId2"/>
              </a:rPr>
              <a:t>http://journals.openedition.org/etudescaribeennes/6784</a:t>
            </a:r>
            <a:r>
              <a:rPr lang="ar-DZ" sz="1700" dirty="0">
                <a:solidFill>
                  <a:prstClr val="black"/>
                </a:solidFill>
              </a:rPr>
              <a:t> </a:t>
            </a:r>
            <a:r>
              <a:rPr lang="fr-FR" sz="1700" dirty="0">
                <a:solidFill>
                  <a:prstClr val="black"/>
                </a:solidFill>
              </a:rPr>
              <a:t> ; </a:t>
            </a:r>
            <a:r>
              <a:rPr lang="fr-FR" sz="1700" dirty="0" err="1">
                <a:solidFill>
                  <a:prstClr val="black"/>
                </a:solidFill>
              </a:rPr>
              <a:t>DOI</a:t>
            </a:r>
            <a:r>
              <a:rPr lang="fr-FR" sz="1700" dirty="0">
                <a:solidFill>
                  <a:prstClr val="black"/>
                </a:solidFill>
              </a:rPr>
              <a:t> : </a:t>
            </a:r>
            <a:r>
              <a:rPr lang="fr-FR" sz="1700" dirty="0">
                <a:solidFill>
                  <a:prstClr val="black"/>
                </a:solidFill>
                <a:hlinkClick r:id="rId3"/>
              </a:rPr>
              <a:t>https://doi.org/10.4000/etudescaribeennes.6784</a:t>
            </a:r>
            <a:endParaRPr lang="fr-FR" dirty="0" smtClean="0"/>
          </a:p>
          <a:p>
            <a:pPr algn="just"/>
            <a:endParaRPr lang="fr-FR" dirty="0"/>
          </a:p>
        </p:txBody>
      </p:sp>
      <p:sp>
        <p:nvSpPr>
          <p:cNvPr id="4" name="Flèche vers le bas 3"/>
          <p:cNvSpPr/>
          <p:nvPr/>
        </p:nvSpPr>
        <p:spPr>
          <a:xfrm>
            <a:off x="1051560" y="4419600"/>
            <a:ext cx="1158240" cy="868680"/>
          </a:xfrm>
          <a:prstGeom prst="down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45503385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350520"/>
            <a:ext cx="10515600" cy="5826443"/>
          </a:xfrm>
        </p:spPr>
        <p:txBody>
          <a:bodyPr>
            <a:normAutofit lnSpcReduction="10000"/>
          </a:bodyPr>
          <a:lstStyle/>
          <a:p>
            <a:pPr marL="0" indent="0" algn="ctr" rtl="1">
              <a:buNone/>
            </a:pPr>
            <a:r>
              <a:rPr lang="ar-DZ" b="1" dirty="0"/>
              <a:t>آ</a:t>
            </a:r>
            <a:r>
              <a:rPr lang="ar-DZ" b="1" dirty="0" smtClean="0"/>
              <a:t>ليات الحكم الراشد</a:t>
            </a:r>
          </a:p>
          <a:p>
            <a:pPr algn="r" rtl="1">
              <a:buFont typeface="Wingdings" panose="05000000000000000000" pitchFamily="2" charset="2"/>
              <a:buChar char="§"/>
            </a:pPr>
            <a:r>
              <a:rPr lang="ar-DZ" dirty="0" smtClean="0"/>
              <a:t>الشفافية</a:t>
            </a:r>
          </a:p>
          <a:p>
            <a:pPr algn="r" rtl="1">
              <a:buFont typeface="Wingdings" panose="05000000000000000000" pitchFamily="2" charset="2"/>
              <a:buChar char="§"/>
            </a:pPr>
            <a:r>
              <a:rPr lang="ar-DZ" dirty="0" smtClean="0"/>
              <a:t>المشاركة</a:t>
            </a:r>
          </a:p>
          <a:p>
            <a:pPr algn="r" rtl="1">
              <a:buFont typeface="Wingdings" panose="05000000000000000000" pitchFamily="2" charset="2"/>
              <a:buChar char="§"/>
            </a:pPr>
            <a:r>
              <a:rPr lang="ar-DZ" dirty="0" smtClean="0"/>
              <a:t>حكم القانون</a:t>
            </a:r>
          </a:p>
          <a:p>
            <a:pPr algn="r" rtl="1">
              <a:buFont typeface="Wingdings" panose="05000000000000000000" pitchFamily="2" charset="2"/>
              <a:buChar char="§"/>
            </a:pPr>
            <a:r>
              <a:rPr lang="ar-DZ" dirty="0" smtClean="0"/>
              <a:t>المساءلة </a:t>
            </a:r>
            <a:endParaRPr lang="ar-DZ" dirty="0" smtClean="0"/>
          </a:p>
          <a:p>
            <a:pPr algn="r" rtl="1">
              <a:buFont typeface="Wingdings" panose="05000000000000000000" pitchFamily="2" charset="2"/>
              <a:buChar char="§"/>
            </a:pPr>
            <a:r>
              <a:rPr lang="ar-DZ" dirty="0" smtClean="0"/>
              <a:t>حرية الصحافة</a:t>
            </a:r>
          </a:p>
          <a:p>
            <a:pPr algn="r" rtl="1">
              <a:buFont typeface="Wingdings" panose="05000000000000000000" pitchFamily="2" charset="2"/>
              <a:buChar char="§"/>
            </a:pPr>
            <a:r>
              <a:rPr lang="ar-DZ" dirty="0" smtClean="0"/>
              <a:t>الإجماع</a:t>
            </a:r>
            <a:endParaRPr lang="ar-DZ" dirty="0" smtClean="0"/>
          </a:p>
          <a:p>
            <a:pPr algn="r" rtl="1">
              <a:buFont typeface="Wingdings" panose="05000000000000000000" pitchFamily="2" charset="2"/>
              <a:buChar char="§"/>
            </a:pPr>
            <a:r>
              <a:rPr lang="ar-DZ" dirty="0" smtClean="0"/>
              <a:t>المساواة</a:t>
            </a:r>
          </a:p>
          <a:p>
            <a:pPr algn="r" rtl="1">
              <a:buFont typeface="Wingdings" panose="05000000000000000000" pitchFamily="2" charset="2"/>
              <a:buChar char="§"/>
            </a:pPr>
            <a:r>
              <a:rPr lang="ar-DZ" dirty="0" smtClean="0"/>
              <a:t>الكفاءة</a:t>
            </a:r>
          </a:p>
          <a:p>
            <a:pPr algn="r" rtl="1">
              <a:buFont typeface="Wingdings" panose="05000000000000000000" pitchFamily="2" charset="2"/>
              <a:buChar char="§"/>
            </a:pPr>
            <a:r>
              <a:rPr lang="ar-DZ" dirty="0" smtClean="0"/>
              <a:t>العدل الاجتماعي </a:t>
            </a:r>
          </a:p>
          <a:p>
            <a:pPr algn="r" rtl="1">
              <a:buFont typeface="Wingdings" panose="05000000000000000000" pitchFamily="2" charset="2"/>
              <a:buChar char="§"/>
            </a:pPr>
            <a:r>
              <a:rPr lang="ar-DZ" dirty="0" smtClean="0"/>
              <a:t>الرؤية </a:t>
            </a:r>
            <a:r>
              <a:rPr lang="ar-DZ" dirty="0" err="1" smtClean="0"/>
              <a:t>الإستراتيجية</a:t>
            </a:r>
            <a:endParaRPr lang="ar-DZ" dirty="0" smtClean="0"/>
          </a:p>
          <a:p>
            <a:pPr algn="r" rtl="1">
              <a:buFont typeface="Wingdings" panose="05000000000000000000" pitchFamily="2" charset="2"/>
              <a:buChar char="§"/>
            </a:pPr>
            <a:r>
              <a:rPr lang="ar-DZ" dirty="0" smtClean="0"/>
              <a:t>اللامركزية</a:t>
            </a:r>
            <a:endParaRPr lang="fr-FR" dirty="0"/>
          </a:p>
        </p:txBody>
      </p:sp>
      <p:sp>
        <p:nvSpPr>
          <p:cNvPr id="4" name="Flèche vers le bas 3"/>
          <p:cNvSpPr/>
          <p:nvPr/>
        </p:nvSpPr>
        <p:spPr>
          <a:xfrm>
            <a:off x="1097280" y="5308283"/>
            <a:ext cx="1158240" cy="868680"/>
          </a:xfrm>
          <a:prstGeom prst="down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452237289"/>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4648</TotalTime>
  <Words>200</Words>
  <Application>Microsoft Office PowerPoint</Application>
  <PresentationFormat>Grand écran</PresentationFormat>
  <Paragraphs>99</Paragraphs>
  <Slides>11</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11</vt:i4>
      </vt:variant>
    </vt:vector>
  </HeadingPairs>
  <TitlesOfParts>
    <vt:vector size="17" baseType="lpstr">
      <vt:lpstr>Arial</vt:lpstr>
      <vt:lpstr>Calibri</vt:lpstr>
      <vt:lpstr>Calibri Light</vt:lpstr>
      <vt:lpstr>Times New Roman</vt:lpstr>
      <vt:lpstr>Wingdings</vt:lpstr>
      <vt:lpstr>Thème Office</vt:lpstr>
      <vt:lpstr>الحكم الراشد</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الحكم الراشد</dc:title>
  <dc:creator>évaluateur</dc:creator>
  <cp:lastModifiedBy>évaluateur</cp:lastModifiedBy>
  <cp:revision>34</cp:revision>
  <dcterms:created xsi:type="dcterms:W3CDTF">2021-01-02T14:44:26Z</dcterms:created>
  <dcterms:modified xsi:type="dcterms:W3CDTF">2021-10-16T19:51:40Z</dcterms:modified>
</cp:coreProperties>
</file>