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7E3DF-4716-46B1-AA45-45DEEDB128E0}"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fr-FR"/>
        </a:p>
      </dgm:t>
    </dgm:pt>
    <dgm:pt modelId="{4169B889-2377-4513-A3EE-CC8F958D0ADA}">
      <dgm:prSet phldrT="[Texte]"/>
      <dgm:spPr/>
      <dgm:t>
        <a:bodyPr/>
        <a:lstStyle/>
        <a:p>
          <a:r>
            <a:rPr lang="fr-FR" b="1" dirty="0" smtClean="0"/>
            <a:t>Stérilisation par la chaleur </a:t>
          </a:r>
          <a:endParaRPr lang="fr-FR" b="1" dirty="0"/>
        </a:p>
      </dgm:t>
    </dgm:pt>
    <dgm:pt modelId="{399EBD88-AACC-4CAD-9579-5C16E1D5BF82}" type="parTrans" cxnId="{939DC536-B5B3-4B2C-BA41-E8DB60B9C61B}">
      <dgm:prSet/>
      <dgm:spPr/>
      <dgm:t>
        <a:bodyPr/>
        <a:lstStyle/>
        <a:p>
          <a:endParaRPr lang="fr-FR"/>
        </a:p>
      </dgm:t>
    </dgm:pt>
    <dgm:pt modelId="{9593C4AB-47B7-4E5E-B517-28C41917E635}" type="sibTrans" cxnId="{939DC536-B5B3-4B2C-BA41-E8DB60B9C61B}">
      <dgm:prSet/>
      <dgm:spPr/>
      <dgm:t>
        <a:bodyPr/>
        <a:lstStyle/>
        <a:p>
          <a:endParaRPr lang="fr-FR"/>
        </a:p>
      </dgm:t>
    </dgm:pt>
    <dgm:pt modelId="{BBEA49AA-9F0C-4E1B-967B-AAB5CE3C4834}">
      <dgm:prSet phldrT="[Texte]"/>
      <dgm:spPr/>
      <dgm:t>
        <a:bodyPr/>
        <a:lstStyle/>
        <a:p>
          <a:r>
            <a:rPr lang="fr-FR" b="1" dirty="0" smtClean="0"/>
            <a:t>Stérilisation par gaz </a:t>
          </a:r>
          <a:endParaRPr lang="fr-FR" b="1" dirty="0"/>
        </a:p>
      </dgm:t>
    </dgm:pt>
    <dgm:pt modelId="{88F31DF6-FCC8-461B-AA48-AA04E639C832}" type="parTrans" cxnId="{B92B37BA-D45F-47CE-9724-BA1761F33925}">
      <dgm:prSet/>
      <dgm:spPr/>
      <dgm:t>
        <a:bodyPr/>
        <a:lstStyle/>
        <a:p>
          <a:endParaRPr lang="fr-FR"/>
        </a:p>
      </dgm:t>
    </dgm:pt>
    <dgm:pt modelId="{CB480EDF-AE63-4EF6-98FD-93392F9F4453}" type="sibTrans" cxnId="{B92B37BA-D45F-47CE-9724-BA1761F33925}">
      <dgm:prSet/>
      <dgm:spPr/>
      <dgm:t>
        <a:bodyPr/>
        <a:lstStyle/>
        <a:p>
          <a:endParaRPr lang="fr-FR"/>
        </a:p>
      </dgm:t>
    </dgm:pt>
    <dgm:pt modelId="{9085A4A5-3250-4420-BFD3-C6E35612AA88}">
      <dgm:prSet phldrT="[Texte]"/>
      <dgm:spPr/>
      <dgm:t>
        <a:bodyPr/>
        <a:lstStyle/>
        <a:p>
          <a:r>
            <a:rPr lang="fr-FR" b="1" dirty="0" smtClean="0"/>
            <a:t>Stérilisation par action des radiations</a:t>
          </a:r>
          <a:endParaRPr lang="fr-FR" b="1" dirty="0"/>
        </a:p>
      </dgm:t>
    </dgm:pt>
    <dgm:pt modelId="{E0BE081D-1E38-4EC6-987E-434021542001}" type="parTrans" cxnId="{56BF552A-625F-4B93-815A-19DCA40B8917}">
      <dgm:prSet/>
      <dgm:spPr/>
      <dgm:t>
        <a:bodyPr/>
        <a:lstStyle/>
        <a:p>
          <a:endParaRPr lang="fr-FR"/>
        </a:p>
      </dgm:t>
    </dgm:pt>
    <dgm:pt modelId="{145D5BE2-4DF3-42CB-B7A8-567616D3C9A7}" type="sibTrans" cxnId="{56BF552A-625F-4B93-815A-19DCA40B8917}">
      <dgm:prSet/>
      <dgm:spPr/>
      <dgm:t>
        <a:bodyPr/>
        <a:lstStyle/>
        <a:p>
          <a:endParaRPr lang="fr-FR"/>
        </a:p>
      </dgm:t>
    </dgm:pt>
    <dgm:pt modelId="{111CE6B3-167A-43ED-A1D8-79316A5D7C3D}">
      <dgm:prSet phldrT="[Texte]"/>
      <dgm:spPr/>
      <dgm:t>
        <a:bodyPr/>
        <a:lstStyle/>
        <a:p>
          <a:r>
            <a:rPr lang="fr-FR" b="1" dirty="0" smtClean="0"/>
            <a:t>Stérilisation par des agents chimiques </a:t>
          </a:r>
          <a:endParaRPr lang="fr-FR" b="1" dirty="0"/>
        </a:p>
      </dgm:t>
    </dgm:pt>
    <dgm:pt modelId="{10BB730E-57B6-49B0-AF8D-8D2FA9EE3B02}" type="parTrans" cxnId="{8EB4ACD0-4C54-4ACC-8D1F-D3BD0992634C}">
      <dgm:prSet/>
      <dgm:spPr/>
      <dgm:t>
        <a:bodyPr/>
        <a:lstStyle/>
        <a:p>
          <a:endParaRPr lang="fr-FR"/>
        </a:p>
      </dgm:t>
    </dgm:pt>
    <dgm:pt modelId="{840BEC00-5F41-4BE4-8E32-01DCBAA9EDC5}" type="sibTrans" cxnId="{8EB4ACD0-4C54-4ACC-8D1F-D3BD0992634C}">
      <dgm:prSet/>
      <dgm:spPr/>
      <dgm:t>
        <a:bodyPr/>
        <a:lstStyle/>
        <a:p>
          <a:endParaRPr lang="fr-FR"/>
        </a:p>
      </dgm:t>
    </dgm:pt>
    <dgm:pt modelId="{60467FD4-CC55-46EA-8F5D-CED20404035A}">
      <dgm:prSet phldrT="[Texte]"/>
      <dgm:spPr/>
      <dgm:t>
        <a:bodyPr/>
        <a:lstStyle/>
        <a:p>
          <a:r>
            <a:rPr lang="fr-FR" b="1" dirty="0" smtClean="0"/>
            <a:t>Stérilisation par filtration</a:t>
          </a:r>
          <a:endParaRPr lang="fr-FR" b="1" dirty="0"/>
        </a:p>
      </dgm:t>
    </dgm:pt>
    <dgm:pt modelId="{39725D6B-8A68-4C0D-82A1-53C0CFEF8A68}" type="parTrans" cxnId="{093010C8-ECAA-47CB-A2A4-D479583E5E5C}">
      <dgm:prSet/>
      <dgm:spPr/>
      <dgm:t>
        <a:bodyPr/>
        <a:lstStyle/>
        <a:p>
          <a:endParaRPr lang="fr-FR"/>
        </a:p>
      </dgm:t>
    </dgm:pt>
    <dgm:pt modelId="{6A2E89CA-6E1B-4187-8078-142239434FCB}" type="sibTrans" cxnId="{093010C8-ECAA-47CB-A2A4-D479583E5E5C}">
      <dgm:prSet/>
      <dgm:spPr/>
      <dgm:t>
        <a:bodyPr/>
        <a:lstStyle/>
        <a:p>
          <a:endParaRPr lang="fr-FR"/>
        </a:p>
      </dgm:t>
    </dgm:pt>
    <dgm:pt modelId="{35FB9394-DFF5-40FB-B7DB-7B549AF57C29}" type="pres">
      <dgm:prSet presAssocID="{3D47E3DF-4716-46B1-AA45-45DEEDB128E0}" presName="cycle" presStyleCnt="0">
        <dgm:presLayoutVars>
          <dgm:dir/>
          <dgm:resizeHandles val="exact"/>
        </dgm:presLayoutVars>
      </dgm:prSet>
      <dgm:spPr/>
      <dgm:t>
        <a:bodyPr/>
        <a:lstStyle/>
        <a:p>
          <a:endParaRPr lang="fr-FR"/>
        </a:p>
      </dgm:t>
    </dgm:pt>
    <dgm:pt modelId="{C69B602F-56D6-4931-BE03-FA64C88F6853}" type="pres">
      <dgm:prSet presAssocID="{4169B889-2377-4513-A3EE-CC8F958D0ADA}" presName="node" presStyleLbl="node1" presStyleIdx="0" presStyleCnt="5" custScaleX="155345">
        <dgm:presLayoutVars>
          <dgm:bulletEnabled val="1"/>
        </dgm:presLayoutVars>
      </dgm:prSet>
      <dgm:spPr/>
      <dgm:t>
        <a:bodyPr/>
        <a:lstStyle/>
        <a:p>
          <a:endParaRPr lang="fr-FR"/>
        </a:p>
      </dgm:t>
    </dgm:pt>
    <dgm:pt modelId="{6AD24EB6-5149-45BD-B413-3D88FD6A56CC}" type="pres">
      <dgm:prSet presAssocID="{9593C4AB-47B7-4E5E-B517-28C41917E635}" presName="sibTrans" presStyleLbl="sibTrans2D1" presStyleIdx="0" presStyleCnt="5"/>
      <dgm:spPr/>
      <dgm:t>
        <a:bodyPr/>
        <a:lstStyle/>
        <a:p>
          <a:endParaRPr lang="fr-FR"/>
        </a:p>
      </dgm:t>
    </dgm:pt>
    <dgm:pt modelId="{31209AE4-23DD-4230-831A-E5825952ADA9}" type="pres">
      <dgm:prSet presAssocID="{9593C4AB-47B7-4E5E-B517-28C41917E635}" presName="connectorText" presStyleLbl="sibTrans2D1" presStyleIdx="0" presStyleCnt="5"/>
      <dgm:spPr/>
      <dgm:t>
        <a:bodyPr/>
        <a:lstStyle/>
        <a:p>
          <a:endParaRPr lang="fr-FR"/>
        </a:p>
      </dgm:t>
    </dgm:pt>
    <dgm:pt modelId="{507E4104-679F-477C-A525-CF65905B5F02}" type="pres">
      <dgm:prSet presAssocID="{BBEA49AA-9F0C-4E1B-967B-AAB5CE3C4834}" presName="node" presStyleLbl="node1" presStyleIdx="1" presStyleCnt="5" custScaleX="156776" custRadScaleRad="140346" custRadScaleInc="19030">
        <dgm:presLayoutVars>
          <dgm:bulletEnabled val="1"/>
        </dgm:presLayoutVars>
      </dgm:prSet>
      <dgm:spPr/>
      <dgm:t>
        <a:bodyPr/>
        <a:lstStyle/>
        <a:p>
          <a:endParaRPr lang="fr-FR"/>
        </a:p>
      </dgm:t>
    </dgm:pt>
    <dgm:pt modelId="{8A3282F8-D130-495D-A854-844369441B62}" type="pres">
      <dgm:prSet presAssocID="{CB480EDF-AE63-4EF6-98FD-93392F9F4453}" presName="sibTrans" presStyleLbl="sibTrans2D1" presStyleIdx="1" presStyleCnt="5"/>
      <dgm:spPr/>
      <dgm:t>
        <a:bodyPr/>
        <a:lstStyle/>
        <a:p>
          <a:endParaRPr lang="fr-FR"/>
        </a:p>
      </dgm:t>
    </dgm:pt>
    <dgm:pt modelId="{C0862D85-63C0-4776-AB15-E364DE51AF03}" type="pres">
      <dgm:prSet presAssocID="{CB480EDF-AE63-4EF6-98FD-93392F9F4453}" presName="connectorText" presStyleLbl="sibTrans2D1" presStyleIdx="1" presStyleCnt="5"/>
      <dgm:spPr/>
      <dgm:t>
        <a:bodyPr/>
        <a:lstStyle/>
        <a:p>
          <a:endParaRPr lang="fr-FR"/>
        </a:p>
      </dgm:t>
    </dgm:pt>
    <dgm:pt modelId="{2F68503B-9DA7-4FA2-930E-948F4435940F}" type="pres">
      <dgm:prSet presAssocID="{9085A4A5-3250-4420-BFD3-C6E35612AA88}" presName="node" presStyleLbl="node1" presStyleIdx="2" presStyleCnt="5" custScaleX="161564" custRadScaleRad="119000" custRadScaleInc="-10808">
        <dgm:presLayoutVars>
          <dgm:bulletEnabled val="1"/>
        </dgm:presLayoutVars>
      </dgm:prSet>
      <dgm:spPr/>
      <dgm:t>
        <a:bodyPr/>
        <a:lstStyle/>
        <a:p>
          <a:endParaRPr lang="fr-FR"/>
        </a:p>
      </dgm:t>
    </dgm:pt>
    <dgm:pt modelId="{D60CD521-9D59-484E-B838-F01EF59841A2}" type="pres">
      <dgm:prSet presAssocID="{145D5BE2-4DF3-42CB-B7A8-567616D3C9A7}" presName="sibTrans" presStyleLbl="sibTrans2D1" presStyleIdx="2" presStyleCnt="5"/>
      <dgm:spPr/>
      <dgm:t>
        <a:bodyPr/>
        <a:lstStyle/>
        <a:p>
          <a:endParaRPr lang="fr-FR"/>
        </a:p>
      </dgm:t>
    </dgm:pt>
    <dgm:pt modelId="{24986CC8-E99A-4085-B320-81B0EBE0322A}" type="pres">
      <dgm:prSet presAssocID="{145D5BE2-4DF3-42CB-B7A8-567616D3C9A7}" presName="connectorText" presStyleLbl="sibTrans2D1" presStyleIdx="2" presStyleCnt="5"/>
      <dgm:spPr/>
      <dgm:t>
        <a:bodyPr/>
        <a:lstStyle/>
        <a:p>
          <a:endParaRPr lang="fr-FR"/>
        </a:p>
      </dgm:t>
    </dgm:pt>
    <dgm:pt modelId="{119CCC5D-6577-4F2A-B0C7-B18EF9F178D5}" type="pres">
      <dgm:prSet presAssocID="{111CE6B3-167A-43ED-A1D8-79316A5D7C3D}" presName="node" presStyleLbl="node1" presStyleIdx="3" presStyleCnt="5" custScaleX="166917" custRadScaleRad="115790" custRadScaleInc="24380">
        <dgm:presLayoutVars>
          <dgm:bulletEnabled val="1"/>
        </dgm:presLayoutVars>
      </dgm:prSet>
      <dgm:spPr/>
      <dgm:t>
        <a:bodyPr/>
        <a:lstStyle/>
        <a:p>
          <a:endParaRPr lang="fr-FR"/>
        </a:p>
      </dgm:t>
    </dgm:pt>
    <dgm:pt modelId="{D97163B1-5666-4F37-8B0C-66CA48B08A11}" type="pres">
      <dgm:prSet presAssocID="{840BEC00-5F41-4BE4-8E32-01DCBAA9EDC5}" presName="sibTrans" presStyleLbl="sibTrans2D1" presStyleIdx="3" presStyleCnt="5"/>
      <dgm:spPr/>
      <dgm:t>
        <a:bodyPr/>
        <a:lstStyle/>
        <a:p>
          <a:endParaRPr lang="fr-FR"/>
        </a:p>
      </dgm:t>
    </dgm:pt>
    <dgm:pt modelId="{5BAEFE7B-1666-449F-85CA-CF30AE9C5D5D}" type="pres">
      <dgm:prSet presAssocID="{840BEC00-5F41-4BE4-8E32-01DCBAA9EDC5}" presName="connectorText" presStyleLbl="sibTrans2D1" presStyleIdx="3" presStyleCnt="5"/>
      <dgm:spPr/>
      <dgm:t>
        <a:bodyPr/>
        <a:lstStyle/>
        <a:p>
          <a:endParaRPr lang="fr-FR"/>
        </a:p>
      </dgm:t>
    </dgm:pt>
    <dgm:pt modelId="{3DE17749-0946-4BC3-B7B7-FD44E6C2E33A}" type="pres">
      <dgm:prSet presAssocID="{60467FD4-CC55-46EA-8F5D-CED20404035A}" presName="node" presStyleLbl="node1" presStyleIdx="4" presStyleCnt="5" custScaleX="167216" custRadScaleRad="158015" custRadScaleInc="-13162">
        <dgm:presLayoutVars>
          <dgm:bulletEnabled val="1"/>
        </dgm:presLayoutVars>
      </dgm:prSet>
      <dgm:spPr/>
      <dgm:t>
        <a:bodyPr/>
        <a:lstStyle/>
        <a:p>
          <a:endParaRPr lang="fr-FR"/>
        </a:p>
      </dgm:t>
    </dgm:pt>
    <dgm:pt modelId="{2F20DF03-6A56-40B7-8A1B-4819F1E01771}" type="pres">
      <dgm:prSet presAssocID="{6A2E89CA-6E1B-4187-8078-142239434FCB}" presName="sibTrans" presStyleLbl="sibTrans2D1" presStyleIdx="4" presStyleCnt="5"/>
      <dgm:spPr/>
      <dgm:t>
        <a:bodyPr/>
        <a:lstStyle/>
        <a:p>
          <a:endParaRPr lang="fr-FR"/>
        </a:p>
      </dgm:t>
    </dgm:pt>
    <dgm:pt modelId="{46B13146-A295-47E6-BCFF-76F6F06DC3F5}" type="pres">
      <dgm:prSet presAssocID="{6A2E89CA-6E1B-4187-8078-142239434FCB}" presName="connectorText" presStyleLbl="sibTrans2D1" presStyleIdx="4" presStyleCnt="5"/>
      <dgm:spPr/>
      <dgm:t>
        <a:bodyPr/>
        <a:lstStyle/>
        <a:p>
          <a:endParaRPr lang="fr-FR"/>
        </a:p>
      </dgm:t>
    </dgm:pt>
  </dgm:ptLst>
  <dgm:cxnLst>
    <dgm:cxn modelId="{C8DE35BB-C2AA-42BB-B24E-DFEEB5656F6A}" type="presOf" srcId="{145D5BE2-4DF3-42CB-B7A8-567616D3C9A7}" destId="{24986CC8-E99A-4085-B320-81B0EBE0322A}" srcOrd="1" destOrd="0" presId="urn:microsoft.com/office/officeart/2005/8/layout/cycle2"/>
    <dgm:cxn modelId="{B92B37BA-D45F-47CE-9724-BA1761F33925}" srcId="{3D47E3DF-4716-46B1-AA45-45DEEDB128E0}" destId="{BBEA49AA-9F0C-4E1B-967B-AAB5CE3C4834}" srcOrd="1" destOrd="0" parTransId="{88F31DF6-FCC8-461B-AA48-AA04E639C832}" sibTransId="{CB480EDF-AE63-4EF6-98FD-93392F9F4453}"/>
    <dgm:cxn modelId="{03B8A122-4410-408B-8131-6832DC633660}" type="presOf" srcId="{BBEA49AA-9F0C-4E1B-967B-AAB5CE3C4834}" destId="{507E4104-679F-477C-A525-CF65905B5F02}" srcOrd="0" destOrd="0" presId="urn:microsoft.com/office/officeart/2005/8/layout/cycle2"/>
    <dgm:cxn modelId="{56BF552A-625F-4B93-815A-19DCA40B8917}" srcId="{3D47E3DF-4716-46B1-AA45-45DEEDB128E0}" destId="{9085A4A5-3250-4420-BFD3-C6E35612AA88}" srcOrd="2" destOrd="0" parTransId="{E0BE081D-1E38-4EC6-987E-434021542001}" sibTransId="{145D5BE2-4DF3-42CB-B7A8-567616D3C9A7}"/>
    <dgm:cxn modelId="{C7B23E86-EE85-4E6D-A858-74804F388C55}" type="presOf" srcId="{145D5BE2-4DF3-42CB-B7A8-567616D3C9A7}" destId="{D60CD521-9D59-484E-B838-F01EF59841A2}" srcOrd="0" destOrd="0" presId="urn:microsoft.com/office/officeart/2005/8/layout/cycle2"/>
    <dgm:cxn modelId="{B62123AC-D568-40AD-9CCB-647F138EA802}" type="presOf" srcId="{60467FD4-CC55-46EA-8F5D-CED20404035A}" destId="{3DE17749-0946-4BC3-B7B7-FD44E6C2E33A}" srcOrd="0" destOrd="0" presId="urn:microsoft.com/office/officeart/2005/8/layout/cycle2"/>
    <dgm:cxn modelId="{13CEB46B-7AB5-4264-B04C-F41194763643}" type="presOf" srcId="{111CE6B3-167A-43ED-A1D8-79316A5D7C3D}" destId="{119CCC5D-6577-4F2A-B0C7-B18EF9F178D5}" srcOrd="0" destOrd="0" presId="urn:microsoft.com/office/officeart/2005/8/layout/cycle2"/>
    <dgm:cxn modelId="{093010C8-ECAA-47CB-A2A4-D479583E5E5C}" srcId="{3D47E3DF-4716-46B1-AA45-45DEEDB128E0}" destId="{60467FD4-CC55-46EA-8F5D-CED20404035A}" srcOrd="4" destOrd="0" parTransId="{39725D6B-8A68-4C0D-82A1-53C0CFEF8A68}" sibTransId="{6A2E89CA-6E1B-4187-8078-142239434FCB}"/>
    <dgm:cxn modelId="{9F1C490B-5DDB-484D-B1C6-86F5D6212142}" type="presOf" srcId="{6A2E89CA-6E1B-4187-8078-142239434FCB}" destId="{2F20DF03-6A56-40B7-8A1B-4819F1E01771}" srcOrd="0" destOrd="0" presId="urn:microsoft.com/office/officeart/2005/8/layout/cycle2"/>
    <dgm:cxn modelId="{8EB4ACD0-4C54-4ACC-8D1F-D3BD0992634C}" srcId="{3D47E3DF-4716-46B1-AA45-45DEEDB128E0}" destId="{111CE6B3-167A-43ED-A1D8-79316A5D7C3D}" srcOrd="3" destOrd="0" parTransId="{10BB730E-57B6-49B0-AF8D-8D2FA9EE3B02}" sibTransId="{840BEC00-5F41-4BE4-8E32-01DCBAA9EDC5}"/>
    <dgm:cxn modelId="{E425A00B-065D-40AE-9F6A-7F10C98AB0D1}" type="presOf" srcId="{9593C4AB-47B7-4E5E-B517-28C41917E635}" destId="{6AD24EB6-5149-45BD-B413-3D88FD6A56CC}" srcOrd="0" destOrd="0" presId="urn:microsoft.com/office/officeart/2005/8/layout/cycle2"/>
    <dgm:cxn modelId="{C1DAD13E-C8FB-4B04-8586-DCB3BF96A8D0}" type="presOf" srcId="{9593C4AB-47B7-4E5E-B517-28C41917E635}" destId="{31209AE4-23DD-4230-831A-E5825952ADA9}" srcOrd="1" destOrd="0" presId="urn:microsoft.com/office/officeart/2005/8/layout/cycle2"/>
    <dgm:cxn modelId="{672E9F39-3AAF-412B-A6CA-504151ED2F12}" type="presOf" srcId="{CB480EDF-AE63-4EF6-98FD-93392F9F4453}" destId="{C0862D85-63C0-4776-AB15-E364DE51AF03}" srcOrd="1" destOrd="0" presId="urn:microsoft.com/office/officeart/2005/8/layout/cycle2"/>
    <dgm:cxn modelId="{14851CE5-AF7D-40B4-A558-FFABA4ECA585}" type="presOf" srcId="{3D47E3DF-4716-46B1-AA45-45DEEDB128E0}" destId="{35FB9394-DFF5-40FB-B7DB-7B549AF57C29}" srcOrd="0" destOrd="0" presId="urn:microsoft.com/office/officeart/2005/8/layout/cycle2"/>
    <dgm:cxn modelId="{32F5384E-BFF1-4E1B-98D0-88401634D35F}" type="presOf" srcId="{CB480EDF-AE63-4EF6-98FD-93392F9F4453}" destId="{8A3282F8-D130-495D-A854-844369441B62}" srcOrd="0" destOrd="0" presId="urn:microsoft.com/office/officeart/2005/8/layout/cycle2"/>
    <dgm:cxn modelId="{939DC536-B5B3-4B2C-BA41-E8DB60B9C61B}" srcId="{3D47E3DF-4716-46B1-AA45-45DEEDB128E0}" destId="{4169B889-2377-4513-A3EE-CC8F958D0ADA}" srcOrd="0" destOrd="0" parTransId="{399EBD88-AACC-4CAD-9579-5C16E1D5BF82}" sibTransId="{9593C4AB-47B7-4E5E-B517-28C41917E635}"/>
    <dgm:cxn modelId="{035881DF-4010-4DF2-97C9-799E8E67A9E8}" type="presOf" srcId="{9085A4A5-3250-4420-BFD3-C6E35612AA88}" destId="{2F68503B-9DA7-4FA2-930E-948F4435940F}" srcOrd="0" destOrd="0" presId="urn:microsoft.com/office/officeart/2005/8/layout/cycle2"/>
    <dgm:cxn modelId="{FC349B9B-A834-40F9-99D4-C840B65A98D6}" type="presOf" srcId="{840BEC00-5F41-4BE4-8E32-01DCBAA9EDC5}" destId="{5BAEFE7B-1666-449F-85CA-CF30AE9C5D5D}" srcOrd="1" destOrd="0" presId="urn:microsoft.com/office/officeart/2005/8/layout/cycle2"/>
    <dgm:cxn modelId="{962912C7-F7FC-4CC6-9DD5-6B20B4C5464F}" type="presOf" srcId="{840BEC00-5F41-4BE4-8E32-01DCBAA9EDC5}" destId="{D97163B1-5666-4F37-8B0C-66CA48B08A11}" srcOrd="0" destOrd="0" presId="urn:microsoft.com/office/officeart/2005/8/layout/cycle2"/>
    <dgm:cxn modelId="{3921B5CE-6FB0-4A70-852A-5E7B0B59FA2C}" type="presOf" srcId="{4169B889-2377-4513-A3EE-CC8F958D0ADA}" destId="{C69B602F-56D6-4931-BE03-FA64C88F6853}" srcOrd="0" destOrd="0" presId="urn:microsoft.com/office/officeart/2005/8/layout/cycle2"/>
    <dgm:cxn modelId="{3702FC59-F5B4-4874-9631-2B791441FA31}" type="presOf" srcId="{6A2E89CA-6E1B-4187-8078-142239434FCB}" destId="{46B13146-A295-47E6-BCFF-76F6F06DC3F5}" srcOrd="1" destOrd="0" presId="urn:microsoft.com/office/officeart/2005/8/layout/cycle2"/>
    <dgm:cxn modelId="{EA9ED282-5904-486A-9A1D-14A93187D71D}" type="presParOf" srcId="{35FB9394-DFF5-40FB-B7DB-7B549AF57C29}" destId="{C69B602F-56D6-4931-BE03-FA64C88F6853}" srcOrd="0" destOrd="0" presId="urn:microsoft.com/office/officeart/2005/8/layout/cycle2"/>
    <dgm:cxn modelId="{703AD3BB-5D7F-4968-8E65-CF58C8A4FFB2}" type="presParOf" srcId="{35FB9394-DFF5-40FB-B7DB-7B549AF57C29}" destId="{6AD24EB6-5149-45BD-B413-3D88FD6A56CC}" srcOrd="1" destOrd="0" presId="urn:microsoft.com/office/officeart/2005/8/layout/cycle2"/>
    <dgm:cxn modelId="{C214837A-77CD-4D9B-985B-09BB95BD58A6}" type="presParOf" srcId="{6AD24EB6-5149-45BD-B413-3D88FD6A56CC}" destId="{31209AE4-23DD-4230-831A-E5825952ADA9}" srcOrd="0" destOrd="0" presId="urn:microsoft.com/office/officeart/2005/8/layout/cycle2"/>
    <dgm:cxn modelId="{D97D1B8E-565C-4226-9598-9E02C66EB6DF}" type="presParOf" srcId="{35FB9394-DFF5-40FB-B7DB-7B549AF57C29}" destId="{507E4104-679F-477C-A525-CF65905B5F02}" srcOrd="2" destOrd="0" presId="urn:microsoft.com/office/officeart/2005/8/layout/cycle2"/>
    <dgm:cxn modelId="{B667A159-3E60-4BFD-BBB8-803699CE05D4}" type="presParOf" srcId="{35FB9394-DFF5-40FB-B7DB-7B549AF57C29}" destId="{8A3282F8-D130-495D-A854-844369441B62}" srcOrd="3" destOrd="0" presId="urn:microsoft.com/office/officeart/2005/8/layout/cycle2"/>
    <dgm:cxn modelId="{0B66A2F4-527A-4397-B9B6-43D6F9B88D5B}" type="presParOf" srcId="{8A3282F8-D130-495D-A854-844369441B62}" destId="{C0862D85-63C0-4776-AB15-E364DE51AF03}" srcOrd="0" destOrd="0" presId="urn:microsoft.com/office/officeart/2005/8/layout/cycle2"/>
    <dgm:cxn modelId="{A8F641B0-5E98-4A46-BB52-1AFBAADA1C4D}" type="presParOf" srcId="{35FB9394-DFF5-40FB-B7DB-7B549AF57C29}" destId="{2F68503B-9DA7-4FA2-930E-948F4435940F}" srcOrd="4" destOrd="0" presId="urn:microsoft.com/office/officeart/2005/8/layout/cycle2"/>
    <dgm:cxn modelId="{3E870D8A-0982-48C8-B89E-436CA5171F49}" type="presParOf" srcId="{35FB9394-DFF5-40FB-B7DB-7B549AF57C29}" destId="{D60CD521-9D59-484E-B838-F01EF59841A2}" srcOrd="5" destOrd="0" presId="urn:microsoft.com/office/officeart/2005/8/layout/cycle2"/>
    <dgm:cxn modelId="{3E7F770B-BCC3-4047-8594-6E7250311E9F}" type="presParOf" srcId="{D60CD521-9D59-484E-B838-F01EF59841A2}" destId="{24986CC8-E99A-4085-B320-81B0EBE0322A}" srcOrd="0" destOrd="0" presId="urn:microsoft.com/office/officeart/2005/8/layout/cycle2"/>
    <dgm:cxn modelId="{F6753463-DAD2-475D-AE40-C9475E03F8B2}" type="presParOf" srcId="{35FB9394-DFF5-40FB-B7DB-7B549AF57C29}" destId="{119CCC5D-6577-4F2A-B0C7-B18EF9F178D5}" srcOrd="6" destOrd="0" presId="urn:microsoft.com/office/officeart/2005/8/layout/cycle2"/>
    <dgm:cxn modelId="{D42FC552-AFF1-4F6B-A42D-8A6AADC04711}" type="presParOf" srcId="{35FB9394-DFF5-40FB-B7DB-7B549AF57C29}" destId="{D97163B1-5666-4F37-8B0C-66CA48B08A11}" srcOrd="7" destOrd="0" presId="urn:microsoft.com/office/officeart/2005/8/layout/cycle2"/>
    <dgm:cxn modelId="{CD15EFD9-EBF5-47A4-8E8E-7FDCE8AF1532}" type="presParOf" srcId="{D97163B1-5666-4F37-8B0C-66CA48B08A11}" destId="{5BAEFE7B-1666-449F-85CA-CF30AE9C5D5D}" srcOrd="0" destOrd="0" presId="urn:microsoft.com/office/officeart/2005/8/layout/cycle2"/>
    <dgm:cxn modelId="{1CE4794D-E4F3-4133-BED2-91AAF39FCE0A}" type="presParOf" srcId="{35FB9394-DFF5-40FB-B7DB-7B549AF57C29}" destId="{3DE17749-0946-4BC3-B7B7-FD44E6C2E33A}" srcOrd="8" destOrd="0" presId="urn:microsoft.com/office/officeart/2005/8/layout/cycle2"/>
    <dgm:cxn modelId="{4771BE18-FB56-494B-A578-92AE0AB05FF5}" type="presParOf" srcId="{35FB9394-DFF5-40FB-B7DB-7B549AF57C29}" destId="{2F20DF03-6A56-40B7-8A1B-4819F1E01771}" srcOrd="9" destOrd="0" presId="urn:microsoft.com/office/officeart/2005/8/layout/cycle2"/>
    <dgm:cxn modelId="{39469377-1AE3-40D3-8229-06EAC0B2D655}" type="presParOf" srcId="{2F20DF03-6A56-40B7-8A1B-4819F1E01771}" destId="{46B13146-A295-47E6-BCFF-76F6F06DC3F5}"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25B307B7-D413-4340-8E6D-74F6BFC0B84C}"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fr-FR"/>
        </a:p>
      </dgm:t>
    </dgm:pt>
    <dgm:pt modelId="{DF3DFFA6-CBE1-40AC-A397-AB1C08E39942}">
      <dgm:prSet phldrT="[Texte]"/>
      <dgm:spPr/>
      <dgm:t>
        <a:bodyPr/>
        <a:lstStyle/>
        <a:p>
          <a:r>
            <a:rPr lang="fr-FR" b="1" dirty="0" smtClean="0"/>
            <a:t>Chaleur humide </a:t>
          </a:r>
          <a:endParaRPr lang="fr-FR" dirty="0"/>
        </a:p>
      </dgm:t>
    </dgm:pt>
    <dgm:pt modelId="{D4114B87-6ACF-4FE1-8BB7-937A365A21D0}" type="parTrans" cxnId="{E0EE10EF-ADC7-48DA-90CF-8BCC0B2CF8FD}">
      <dgm:prSet/>
      <dgm:spPr/>
      <dgm:t>
        <a:bodyPr/>
        <a:lstStyle/>
        <a:p>
          <a:endParaRPr lang="fr-FR"/>
        </a:p>
      </dgm:t>
    </dgm:pt>
    <dgm:pt modelId="{7E6052DB-506E-4410-9A95-9D32DAD746DB}" type="sibTrans" cxnId="{E0EE10EF-ADC7-48DA-90CF-8BCC0B2CF8FD}">
      <dgm:prSet/>
      <dgm:spPr/>
      <dgm:t>
        <a:bodyPr/>
        <a:lstStyle/>
        <a:p>
          <a:endParaRPr lang="fr-FR"/>
        </a:p>
      </dgm:t>
    </dgm:pt>
    <dgm:pt modelId="{6629984F-14CF-4D8D-AD33-9C291E336916}">
      <dgm:prSet phldrT="[Texte]"/>
      <dgm:spPr/>
      <dgm:t>
        <a:bodyPr/>
        <a:lstStyle/>
        <a:p>
          <a:r>
            <a:rPr lang="fr-FR" b="1" i="1" dirty="0" smtClean="0"/>
            <a:t>la stérilisation à l’autoclave </a:t>
          </a:r>
          <a:endParaRPr lang="fr-FR" b="1" i="1" dirty="0"/>
        </a:p>
      </dgm:t>
    </dgm:pt>
    <dgm:pt modelId="{9EB1FBE5-40D4-479D-85AC-7BD9D4F2862E}" type="parTrans" cxnId="{D0228EF1-39EC-4F60-8014-8CBA8A2911C9}">
      <dgm:prSet/>
      <dgm:spPr/>
      <dgm:t>
        <a:bodyPr/>
        <a:lstStyle/>
        <a:p>
          <a:endParaRPr lang="fr-FR"/>
        </a:p>
      </dgm:t>
    </dgm:pt>
    <dgm:pt modelId="{41B32CE9-49B5-490F-9168-7BB0C5DF16FC}" type="sibTrans" cxnId="{D0228EF1-39EC-4F60-8014-8CBA8A2911C9}">
      <dgm:prSet/>
      <dgm:spPr/>
      <dgm:t>
        <a:bodyPr/>
        <a:lstStyle/>
        <a:p>
          <a:endParaRPr lang="fr-FR"/>
        </a:p>
      </dgm:t>
    </dgm:pt>
    <dgm:pt modelId="{0487ADDC-FA73-4437-904A-437F8C6597E4}">
      <dgm:prSet phldrT="[Texte]"/>
      <dgm:spPr/>
      <dgm:t>
        <a:bodyPr/>
        <a:lstStyle/>
        <a:p>
          <a:r>
            <a:rPr lang="fr-FR" b="1" i="1" dirty="0" smtClean="0"/>
            <a:t>La Pasteurisation</a:t>
          </a:r>
          <a:endParaRPr lang="fr-FR" b="1" i="1" dirty="0"/>
        </a:p>
      </dgm:t>
    </dgm:pt>
    <dgm:pt modelId="{21EF39D2-EEA1-480B-8C52-83BF9CE043C2}" type="parTrans" cxnId="{922E4459-18A9-4755-9909-47F03DD0AEC8}">
      <dgm:prSet/>
      <dgm:spPr/>
      <dgm:t>
        <a:bodyPr/>
        <a:lstStyle/>
        <a:p>
          <a:endParaRPr lang="fr-FR"/>
        </a:p>
      </dgm:t>
    </dgm:pt>
    <dgm:pt modelId="{EAFF2213-481B-491F-93A8-7E5CF8392C69}" type="sibTrans" cxnId="{922E4459-18A9-4755-9909-47F03DD0AEC8}">
      <dgm:prSet/>
      <dgm:spPr/>
      <dgm:t>
        <a:bodyPr/>
        <a:lstStyle/>
        <a:p>
          <a:endParaRPr lang="fr-FR"/>
        </a:p>
      </dgm:t>
    </dgm:pt>
    <dgm:pt modelId="{1531A212-C4C3-4731-A670-FA66EC36D398}">
      <dgm:prSet phldrT="[Texte]"/>
      <dgm:spPr/>
      <dgm:t>
        <a:bodyPr/>
        <a:lstStyle/>
        <a:p>
          <a:r>
            <a:rPr lang="fr-FR" b="1" i="1" dirty="0" smtClean="0"/>
            <a:t>La Tyndallisation</a:t>
          </a:r>
          <a:endParaRPr lang="fr-FR" b="1" i="1" dirty="0"/>
        </a:p>
      </dgm:t>
    </dgm:pt>
    <dgm:pt modelId="{03A17189-115E-46B3-9A9D-A9D060E31756}" type="parTrans" cxnId="{6275FC12-C680-4754-9F20-42512744AC61}">
      <dgm:prSet/>
      <dgm:spPr/>
      <dgm:t>
        <a:bodyPr/>
        <a:lstStyle/>
        <a:p>
          <a:endParaRPr lang="fr-FR"/>
        </a:p>
      </dgm:t>
    </dgm:pt>
    <dgm:pt modelId="{81D97935-1776-4A65-981D-77D7D8220870}" type="sibTrans" cxnId="{6275FC12-C680-4754-9F20-42512744AC61}">
      <dgm:prSet/>
      <dgm:spPr/>
      <dgm:t>
        <a:bodyPr/>
        <a:lstStyle/>
        <a:p>
          <a:endParaRPr lang="fr-FR"/>
        </a:p>
      </dgm:t>
    </dgm:pt>
    <dgm:pt modelId="{B16E58C3-5A38-4F8A-A736-9CD388D8ACC9}" type="pres">
      <dgm:prSet presAssocID="{25B307B7-D413-4340-8E6D-74F6BFC0B84C}" presName="cycle" presStyleCnt="0">
        <dgm:presLayoutVars>
          <dgm:chMax val="1"/>
          <dgm:dir/>
          <dgm:animLvl val="ctr"/>
          <dgm:resizeHandles val="exact"/>
        </dgm:presLayoutVars>
      </dgm:prSet>
      <dgm:spPr/>
      <dgm:t>
        <a:bodyPr/>
        <a:lstStyle/>
        <a:p>
          <a:endParaRPr lang="fr-FR"/>
        </a:p>
      </dgm:t>
    </dgm:pt>
    <dgm:pt modelId="{F84940F7-D848-42FA-9F39-A83B960F05A2}" type="pres">
      <dgm:prSet presAssocID="{DF3DFFA6-CBE1-40AC-A397-AB1C08E39942}" presName="centerShape" presStyleLbl="node0" presStyleIdx="0" presStyleCnt="1"/>
      <dgm:spPr/>
      <dgm:t>
        <a:bodyPr/>
        <a:lstStyle/>
        <a:p>
          <a:endParaRPr lang="fr-FR"/>
        </a:p>
      </dgm:t>
    </dgm:pt>
    <dgm:pt modelId="{E9DC8937-3735-444E-92A2-A2FE427BB4C7}" type="pres">
      <dgm:prSet presAssocID="{9EB1FBE5-40D4-479D-85AC-7BD9D4F2862E}" presName="parTrans" presStyleLbl="bgSibTrans2D1" presStyleIdx="0" presStyleCnt="3" custScaleX="77887" custLinFactNeighborX="6512" custLinFactNeighborY="14260"/>
      <dgm:spPr/>
      <dgm:t>
        <a:bodyPr/>
        <a:lstStyle/>
        <a:p>
          <a:endParaRPr lang="fr-FR"/>
        </a:p>
      </dgm:t>
    </dgm:pt>
    <dgm:pt modelId="{A3B9CDBF-B71F-4A3D-89F9-C88EEE7C78E1}" type="pres">
      <dgm:prSet presAssocID="{6629984F-14CF-4D8D-AD33-9C291E336916}" presName="node" presStyleLbl="node1" presStyleIdx="0" presStyleCnt="3" custScaleX="133774" custRadScaleRad="123602" custRadScaleInc="-9621">
        <dgm:presLayoutVars>
          <dgm:bulletEnabled val="1"/>
        </dgm:presLayoutVars>
      </dgm:prSet>
      <dgm:spPr/>
      <dgm:t>
        <a:bodyPr/>
        <a:lstStyle/>
        <a:p>
          <a:endParaRPr lang="fr-FR"/>
        </a:p>
      </dgm:t>
    </dgm:pt>
    <dgm:pt modelId="{7EFF9448-31C5-4F22-B2EC-6FCD708DDF57}" type="pres">
      <dgm:prSet presAssocID="{21EF39D2-EEA1-480B-8C52-83BF9CE043C2}" presName="parTrans" presStyleLbl="bgSibTrans2D1" presStyleIdx="1" presStyleCnt="3"/>
      <dgm:spPr/>
      <dgm:t>
        <a:bodyPr/>
        <a:lstStyle/>
        <a:p>
          <a:endParaRPr lang="fr-FR"/>
        </a:p>
      </dgm:t>
    </dgm:pt>
    <dgm:pt modelId="{743D0697-DAF9-46A9-B9F7-FB9BE74A98E8}" type="pres">
      <dgm:prSet presAssocID="{0487ADDC-FA73-4437-904A-437F8C6597E4}" presName="node" presStyleLbl="node1" presStyleIdx="1" presStyleCnt="3" custScaleX="127390">
        <dgm:presLayoutVars>
          <dgm:bulletEnabled val="1"/>
        </dgm:presLayoutVars>
      </dgm:prSet>
      <dgm:spPr/>
      <dgm:t>
        <a:bodyPr/>
        <a:lstStyle/>
        <a:p>
          <a:endParaRPr lang="fr-FR"/>
        </a:p>
      </dgm:t>
    </dgm:pt>
    <dgm:pt modelId="{7E1069B0-ACE9-4E07-A7CC-AF7B4476A8D8}" type="pres">
      <dgm:prSet presAssocID="{03A17189-115E-46B3-9A9D-A9D060E31756}" presName="parTrans" presStyleLbl="bgSibTrans2D1" presStyleIdx="2" presStyleCnt="3"/>
      <dgm:spPr/>
      <dgm:t>
        <a:bodyPr/>
        <a:lstStyle/>
        <a:p>
          <a:endParaRPr lang="fr-FR"/>
        </a:p>
      </dgm:t>
    </dgm:pt>
    <dgm:pt modelId="{905F0616-92C1-400F-8606-99C016772C75}" type="pres">
      <dgm:prSet presAssocID="{1531A212-C4C3-4731-A670-FA66EC36D398}" presName="node" presStyleLbl="node1" presStyleIdx="2" presStyleCnt="3" custScaleX="113535" custRadScaleRad="111874" custRadScaleInc="3921">
        <dgm:presLayoutVars>
          <dgm:bulletEnabled val="1"/>
        </dgm:presLayoutVars>
      </dgm:prSet>
      <dgm:spPr/>
      <dgm:t>
        <a:bodyPr/>
        <a:lstStyle/>
        <a:p>
          <a:endParaRPr lang="fr-FR"/>
        </a:p>
      </dgm:t>
    </dgm:pt>
  </dgm:ptLst>
  <dgm:cxnLst>
    <dgm:cxn modelId="{108F83EA-A568-42B5-8E48-992CFF580B6F}" type="presOf" srcId="{6629984F-14CF-4D8D-AD33-9C291E336916}" destId="{A3B9CDBF-B71F-4A3D-89F9-C88EEE7C78E1}" srcOrd="0" destOrd="0" presId="urn:microsoft.com/office/officeart/2005/8/layout/radial4"/>
    <dgm:cxn modelId="{922E4459-18A9-4755-9909-47F03DD0AEC8}" srcId="{DF3DFFA6-CBE1-40AC-A397-AB1C08E39942}" destId="{0487ADDC-FA73-4437-904A-437F8C6597E4}" srcOrd="1" destOrd="0" parTransId="{21EF39D2-EEA1-480B-8C52-83BF9CE043C2}" sibTransId="{EAFF2213-481B-491F-93A8-7E5CF8392C69}"/>
    <dgm:cxn modelId="{22371D01-FCB8-4243-9FF8-AB855167D8A1}" type="presOf" srcId="{DF3DFFA6-CBE1-40AC-A397-AB1C08E39942}" destId="{F84940F7-D848-42FA-9F39-A83B960F05A2}" srcOrd="0" destOrd="0" presId="urn:microsoft.com/office/officeart/2005/8/layout/radial4"/>
    <dgm:cxn modelId="{503CEA7B-AEB0-4E1E-9E1D-BF5C73EFE85F}" type="presOf" srcId="{03A17189-115E-46B3-9A9D-A9D060E31756}" destId="{7E1069B0-ACE9-4E07-A7CC-AF7B4476A8D8}" srcOrd="0" destOrd="0" presId="urn:microsoft.com/office/officeart/2005/8/layout/radial4"/>
    <dgm:cxn modelId="{8BF34E5C-899A-4E83-B268-AA5C53C51AEC}" type="presOf" srcId="{21EF39D2-EEA1-480B-8C52-83BF9CE043C2}" destId="{7EFF9448-31C5-4F22-B2EC-6FCD708DDF57}" srcOrd="0" destOrd="0" presId="urn:microsoft.com/office/officeart/2005/8/layout/radial4"/>
    <dgm:cxn modelId="{A79818F8-68D9-4872-A5A7-DC3C4F2D32BC}" type="presOf" srcId="{0487ADDC-FA73-4437-904A-437F8C6597E4}" destId="{743D0697-DAF9-46A9-B9F7-FB9BE74A98E8}" srcOrd="0" destOrd="0" presId="urn:microsoft.com/office/officeart/2005/8/layout/radial4"/>
    <dgm:cxn modelId="{D0228EF1-39EC-4F60-8014-8CBA8A2911C9}" srcId="{DF3DFFA6-CBE1-40AC-A397-AB1C08E39942}" destId="{6629984F-14CF-4D8D-AD33-9C291E336916}" srcOrd="0" destOrd="0" parTransId="{9EB1FBE5-40D4-479D-85AC-7BD9D4F2862E}" sibTransId="{41B32CE9-49B5-490F-9168-7BB0C5DF16FC}"/>
    <dgm:cxn modelId="{6275FC12-C680-4754-9F20-42512744AC61}" srcId="{DF3DFFA6-CBE1-40AC-A397-AB1C08E39942}" destId="{1531A212-C4C3-4731-A670-FA66EC36D398}" srcOrd="2" destOrd="0" parTransId="{03A17189-115E-46B3-9A9D-A9D060E31756}" sibTransId="{81D97935-1776-4A65-981D-77D7D8220870}"/>
    <dgm:cxn modelId="{E0EE10EF-ADC7-48DA-90CF-8BCC0B2CF8FD}" srcId="{25B307B7-D413-4340-8E6D-74F6BFC0B84C}" destId="{DF3DFFA6-CBE1-40AC-A397-AB1C08E39942}" srcOrd="0" destOrd="0" parTransId="{D4114B87-6ACF-4FE1-8BB7-937A365A21D0}" sibTransId="{7E6052DB-506E-4410-9A95-9D32DAD746DB}"/>
    <dgm:cxn modelId="{863C3C61-3162-437A-88CB-0D8AB2506B44}" type="presOf" srcId="{9EB1FBE5-40D4-479D-85AC-7BD9D4F2862E}" destId="{E9DC8937-3735-444E-92A2-A2FE427BB4C7}" srcOrd="0" destOrd="0" presId="urn:microsoft.com/office/officeart/2005/8/layout/radial4"/>
    <dgm:cxn modelId="{77FA783E-DEA9-4DA6-98F4-02B239435CB2}" type="presOf" srcId="{1531A212-C4C3-4731-A670-FA66EC36D398}" destId="{905F0616-92C1-400F-8606-99C016772C75}" srcOrd="0" destOrd="0" presId="urn:microsoft.com/office/officeart/2005/8/layout/radial4"/>
    <dgm:cxn modelId="{AD4FD09C-3ABD-43D2-82CB-F2241D1CC425}" type="presOf" srcId="{25B307B7-D413-4340-8E6D-74F6BFC0B84C}" destId="{B16E58C3-5A38-4F8A-A736-9CD388D8ACC9}" srcOrd="0" destOrd="0" presId="urn:microsoft.com/office/officeart/2005/8/layout/radial4"/>
    <dgm:cxn modelId="{F1C7268A-0DB8-4E68-8102-AC49C1B9D09D}" type="presParOf" srcId="{B16E58C3-5A38-4F8A-A736-9CD388D8ACC9}" destId="{F84940F7-D848-42FA-9F39-A83B960F05A2}" srcOrd="0" destOrd="0" presId="urn:microsoft.com/office/officeart/2005/8/layout/radial4"/>
    <dgm:cxn modelId="{BF713FBC-1837-4D29-A95C-48A44A9A5E21}" type="presParOf" srcId="{B16E58C3-5A38-4F8A-A736-9CD388D8ACC9}" destId="{E9DC8937-3735-444E-92A2-A2FE427BB4C7}" srcOrd="1" destOrd="0" presId="urn:microsoft.com/office/officeart/2005/8/layout/radial4"/>
    <dgm:cxn modelId="{13041D82-0CE7-4AC8-8863-CAB73D0489C5}" type="presParOf" srcId="{B16E58C3-5A38-4F8A-A736-9CD388D8ACC9}" destId="{A3B9CDBF-B71F-4A3D-89F9-C88EEE7C78E1}" srcOrd="2" destOrd="0" presId="urn:microsoft.com/office/officeart/2005/8/layout/radial4"/>
    <dgm:cxn modelId="{1B4D45BA-18F7-442F-944C-8F2B373257C6}" type="presParOf" srcId="{B16E58C3-5A38-4F8A-A736-9CD388D8ACC9}" destId="{7EFF9448-31C5-4F22-B2EC-6FCD708DDF57}" srcOrd="3" destOrd="0" presId="urn:microsoft.com/office/officeart/2005/8/layout/radial4"/>
    <dgm:cxn modelId="{F3B0B40D-CDAA-4C45-985B-C84C9D8927CC}" type="presParOf" srcId="{B16E58C3-5A38-4F8A-A736-9CD388D8ACC9}" destId="{743D0697-DAF9-46A9-B9F7-FB9BE74A98E8}" srcOrd="4" destOrd="0" presId="urn:microsoft.com/office/officeart/2005/8/layout/radial4"/>
    <dgm:cxn modelId="{FF8CC503-D499-4C74-9252-396C2373E0C4}" type="presParOf" srcId="{B16E58C3-5A38-4F8A-A736-9CD388D8ACC9}" destId="{7E1069B0-ACE9-4E07-A7CC-AF7B4476A8D8}" srcOrd="5" destOrd="0" presId="urn:microsoft.com/office/officeart/2005/8/layout/radial4"/>
    <dgm:cxn modelId="{AA52DBA1-0A5E-41E0-9AC4-8E89F2B5CFFC}" type="presParOf" srcId="{B16E58C3-5A38-4F8A-A736-9CD388D8ACC9}" destId="{905F0616-92C1-400F-8606-99C016772C75}"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E7733-8237-4A88-96F1-18D9B56D9C9C}" type="datetimeFigureOut">
              <a:rPr lang="fr-FR" smtClean="0"/>
              <a:pPr/>
              <a:t>14/12/2019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1DF18-D5C3-4EDF-810D-C0CE339F9D1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261DF18-D5C3-4EDF-810D-C0CE339F9D12}" type="slidenum">
              <a:rPr lang="fr-FR" smtClean="0"/>
              <a:pPr/>
              <a:t>29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14/12/2019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ésultat de recherche d'images pour &quot;microbiologie&quot;"/>
          <p:cNvPicPr>
            <a:picLocks noChangeAspect="1" noChangeArrowheads="1"/>
          </p:cNvPicPr>
          <p:nvPr/>
        </p:nvPicPr>
        <p:blipFill>
          <a:blip r:embed="rId2">
            <a:lum bright="-30000"/>
          </a:blip>
          <a:srcRect l="12786" r="12214"/>
          <a:stretch>
            <a:fillRect/>
          </a:stretch>
        </p:blipFill>
        <p:spPr bwMode="auto">
          <a:xfrm>
            <a:off x="0" y="-1"/>
            <a:ext cx="9144000" cy="6858001"/>
          </a:xfrm>
          <a:prstGeom prst="rect">
            <a:avLst/>
          </a:prstGeom>
          <a:noFill/>
        </p:spPr>
      </p:pic>
      <p:grpSp>
        <p:nvGrpSpPr>
          <p:cNvPr id="2" name="Groupe 3"/>
          <p:cNvGrpSpPr/>
          <p:nvPr/>
        </p:nvGrpSpPr>
        <p:grpSpPr>
          <a:xfrm>
            <a:off x="0" y="142852"/>
            <a:ext cx="9352177" cy="6429420"/>
            <a:chOff x="0" y="142852"/>
            <a:chExt cx="9448753" cy="6429420"/>
          </a:xfrm>
        </p:grpSpPr>
        <p:sp>
          <p:nvSpPr>
            <p:cNvPr id="5" name="Rectangle 4"/>
            <p:cNvSpPr/>
            <p:nvPr/>
          </p:nvSpPr>
          <p:spPr>
            <a:xfrm>
              <a:off x="0" y="2285992"/>
              <a:ext cx="9448753" cy="1815882"/>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soft" dir="t">
                  <a:rot lat="0" lon="0" rev="10800000"/>
                </a:lightRig>
              </a:scene3d>
              <a:sp3d>
                <a:bevelT w="27940" h="12700"/>
                <a:contourClr>
                  <a:srgbClr val="DDDDDD"/>
                </a:contourClr>
              </a:sp3d>
            </a:bodyPr>
            <a:lstStyle/>
            <a:p>
              <a:pPr algn="ctr"/>
              <a:endParaRPr lang="fr-FR" sz="2800" b="1" spc="150" dirty="0" smtClean="0">
                <a:ln w="11430"/>
                <a:solidFill>
                  <a:schemeClr val="accent3">
                    <a:lumMod val="50000"/>
                  </a:schemeClr>
                </a:solidFill>
                <a:effectLst>
                  <a:outerShdw blurRad="25400" algn="tl" rotWithShape="0">
                    <a:srgbClr val="000000">
                      <a:alpha val="43000"/>
                    </a:srgbClr>
                  </a:outerShdw>
                </a:effectLst>
                <a:latin typeface="Times New Roman" pitchFamily="18" charset="0"/>
                <a:cs typeface="Times New Roman" pitchFamily="18" charset="0"/>
              </a:endParaRPr>
            </a:p>
            <a:p>
              <a:pPr algn="ctr"/>
              <a:r>
                <a:rPr lang="fr-FR" sz="2800" b="1" spc="150" smtClean="0">
                  <a:ln w="11430"/>
                  <a:solidFill>
                    <a:schemeClr val="accent3">
                      <a:lumMod val="50000"/>
                    </a:schemeClr>
                  </a:solidFill>
                  <a:effectLst>
                    <a:outerShdw blurRad="25400" algn="tl" rotWithShape="0">
                      <a:srgbClr val="000000">
                        <a:alpha val="43000"/>
                      </a:srgbClr>
                    </a:outerShdw>
                  </a:effectLst>
                  <a:latin typeface="Times New Roman" pitchFamily="18" charset="0"/>
                  <a:cs typeface="Times New Roman" pitchFamily="18" charset="0"/>
                </a:rPr>
                <a:t>CHAPITRE VI </a:t>
              </a:r>
              <a:r>
                <a:rPr lang="fr-FR" sz="2800" b="1" spc="150" dirty="0" smtClean="0">
                  <a:ln w="11430"/>
                  <a:solidFill>
                    <a:schemeClr val="accent3">
                      <a:lumMod val="50000"/>
                    </a:schemeClr>
                  </a:solidFill>
                  <a:effectLst>
                    <a:outerShdw blurRad="25400" algn="tl" rotWithShape="0">
                      <a:srgbClr val="000000">
                        <a:alpha val="43000"/>
                      </a:srgbClr>
                    </a:outerShdw>
                  </a:effectLst>
                  <a:latin typeface="Times New Roman" pitchFamily="18" charset="0"/>
                  <a:cs typeface="Times New Roman" pitchFamily="18" charset="0"/>
                </a:rPr>
                <a:t>. CONTRÔLE MICROBIOLOGIQUE</a:t>
              </a:r>
            </a:p>
            <a:p>
              <a:pPr algn="ctr"/>
              <a:r>
                <a:rPr lang="fr-FR" sz="2800" b="1" spc="150" dirty="0" smtClean="0">
                  <a:ln w="11430"/>
                  <a:solidFill>
                    <a:schemeClr val="accent3">
                      <a:lumMod val="50000"/>
                    </a:schemeClr>
                  </a:solidFill>
                  <a:effectLst>
                    <a:outerShdw blurRad="25400" algn="tl" rotWithShape="0">
                      <a:srgbClr val="000000">
                        <a:alpha val="43000"/>
                      </a:srgbClr>
                    </a:outerShdw>
                  </a:effectLst>
                  <a:latin typeface="Times New Roman" pitchFamily="18" charset="0"/>
                  <a:cs typeface="Times New Roman" pitchFamily="18" charset="0"/>
                </a:rPr>
                <a:t> DES MÉDICAMENTS</a:t>
              </a:r>
            </a:p>
            <a:p>
              <a:pPr algn="ctr"/>
              <a:endParaRPr lang="fr-FR" sz="2800" b="1" spc="150" dirty="0">
                <a:ln w="11430"/>
                <a:solidFill>
                  <a:schemeClr val="accent3">
                    <a:lumMod val="50000"/>
                  </a:schemeClr>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6" name="Rectangle 5"/>
            <p:cNvSpPr/>
            <p:nvPr/>
          </p:nvSpPr>
          <p:spPr>
            <a:xfrm>
              <a:off x="3464402" y="4214818"/>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Réalisé par : </a:t>
              </a:r>
            </a:p>
            <a:p>
              <a:pPr algn="ctr"/>
              <a:r>
                <a:rPr lang="fr-FR" sz="2400" b="1" dirty="0" smtClean="0">
                  <a:solidFill>
                    <a:schemeClr val="bg1"/>
                  </a:solidFill>
                </a:rPr>
                <a:t>Dr. FIZIR .M</a:t>
              </a:r>
              <a:endParaRPr lang="fr-FR" sz="2400" b="1" dirty="0">
                <a:solidFill>
                  <a:schemeClr val="bg1"/>
                </a:solidFill>
              </a:endParaRPr>
            </a:p>
          </p:txBody>
        </p:sp>
        <p:sp>
          <p:nvSpPr>
            <p:cNvPr id="8" name="Rectangle 7"/>
            <p:cNvSpPr/>
            <p:nvPr/>
          </p:nvSpPr>
          <p:spPr>
            <a:xfrm>
              <a:off x="0" y="5572140"/>
              <a:ext cx="61436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bg1"/>
                  </a:solidFill>
                </a:rPr>
                <a:t>Département : Science de la matière</a:t>
              </a:r>
            </a:p>
            <a:p>
              <a:r>
                <a:rPr lang="fr-FR" sz="2400" b="1" dirty="0" smtClean="0">
                  <a:solidFill>
                    <a:schemeClr val="bg1"/>
                  </a:solidFill>
                </a:rPr>
                <a:t>Spécialité : Chimie Pharmaceutiques</a:t>
              </a:r>
              <a:endParaRPr lang="fr-FR" sz="2400" b="1" dirty="0">
                <a:solidFill>
                  <a:schemeClr val="bg1"/>
                </a:solidFill>
              </a:endParaRPr>
            </a:p>
          </p:txBody>
        </p:sp>
        <p:sp>
          <p:nvSpPr>
            <p:cNvPr id="9" name="Rectangle 8"/>
            <p:cNvSpPr/>
            <p:nvPr/>
          </p:nvSpPr>
          <p:spPr>
            <a:xfrm>
              <a:off x="1643042" y="142852"/>
              <a:ext cx="628654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Module : Analyse et contrôle  des médicaments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000108"/>
            <a:ext cx="8501090" cy="461665"/>
          </a:xfrm>
          <a:prstGeom prst="rect">
            <a:avLst/>
          </a:prstGeom>
        </p:spPr>
        <p:txBody>
          <a:bodyPr wrap="square">
            <a:spAutoFit/>
          </a:bodyPr>
          <a:lstStyle/>
          <a:p>
            <a:r>
              <a:rPr lang="fr-FR" sz="2400" b="1" dirty="0" smtClean="0"/>
              <a:t>On distingue les procédés à chaleur « sèche » ou « humide »</a:t>
            </a:r>
            <a:endParaRPr lang="fr-FR" sz="2400" b="1" dirty="0"/>
          </a:p>
        </p:txBody>
      </p:sp>
      <p:sp>
        <p:nvSpPr>
          <p:cNvPr id="6" name="Rectangle 5"/>
          <p:cNvSpPr/>
          <p:nvPr/>
        </p:nvSpPr>
        <p:spPr>
          <a:xfrm>
            <a:off x="2000232" y="285728"/>
            <a:ext cx="5643602"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3200" b="1" dirty="0" smtClean="0">
                <a:latin typeface="Times New Roman" pitchFamily="18" charset="0"/>
                <a:cs typeface="Times New Roman" pitchFamily="18" charset="0"/>
              </a:rPr>
              <a:t> A. Stérilisation par la chaleur </a:t>
            </a:r>
          </a:p>
        </p:txBody>
      </p:sp>
      <p:sp>
        <p:nvSpPr>
          <p:cNvPr id="7" name="Rectangle 6"/>
          <p:cNvSpPr/>
          <p:nvPr/>
        </p:nvSpPr>
        <p:spPr>
          <a:xfrm>
            <a:off x="0" y="1500174"/>
            <a:ext cx="2621230" cy="523220"/>
          </a:xfrm>
          <a:prstGeom prst="rect">
            <a:avLst/>
          </a:prstGeom>
        </p:spPr>
        <p:txBody>
          <a:bodyPr wrap="none">
            <a:spAutoFit/>
          </a:bodyPr>
          <a:lstStyle/>
          <a:p>
            <a:r>
              <a:rPr lang="fr-FR" sz="2800" b="1" dirty="0" smtClean="0">
                <a:solidFill>
                  <a:srgbClr val="FF0000"/>
                </a:solidFill>
              </a:rPr>
              <a:t>I. Chaleur sèche </a:t>
            </a:r>
            <a:endParaRPr lang="fr-FR" sz="2800" b="1" dirty="0">
              <a:solidFill>
                <a:srgbClr val="FF0000"/>
              </a:solidFill>
            </a:endParaRPr>
          </a:p>
        </p:txBody>
      </p:sp>
      <p:sp>
        <p:nvSpPr>
          <p:cNvPr id="8" name="Rectangle 7"/>
          <p:cNvSpPr/>
          <p:nvPr/>
        </p:nvSpPr>
        <p:spPr>
          <a:xfrm>
            <a:off x="71438" y="2129561"/>
            <a:ext cx="6286512" cy="196977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b="1" dirty="0" smtClean="0">
                <a:latin typeface="Times New Roman" pitchFamily="18" charset="0"/>
                <a:cs typeface="Times New Roman" pitchFamily="18" charset="0"/>
              </a:rPr>
              <a:t>a/ Flambage</a:t>
            </a:r>
          </a:p>
          <a:p>
            <a:endParaRPr lang="fr-FR" dirty="0" smtClean="0"/>
          </a:p>
          <a:p>
            <a:pPr algn="just"/>
            <a:r>
              <a:rPr lang="fr-FR" sz="2000" dirty="0" smtClean="0"/>
              <a:t> </a:t>
            </a:r>
            <a:r>
              <a:rPr lang="fr-FR" sz="2000" b="1" dirty="0" smtClean="0">
                <a:latin typeface="Times New Roman" pitchFamily="18" charset="0"/>
                <a:cs typeface="Times New Roman" pitchFamily="18" charset="0"/>
              </a:rPr>
              <a:t>Le passage dans la flamme (bec BUNSEN) de la surface de matériel non inflammable assure une parfaite stérilisation. On stérilise de cette façon les fils de platine et les pipettes Pasteur</a:t>
            </a:r>
            <a:r>
              <a:rPr lang="fr-FR"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pic>
        <p:nvPicPr>
          <p:cNvPr id="10" name="Picture 5" descr="C:\Users\aci\Downloads\La+sterilisation+par+la+chaleur+seche.jpg"/>
          <p:cNvPicPr>
            <a:picLocks noChangeAspect="1" noChangeArrowheads="1"/>
          </p:cNvPicPr>
          <p:nvPr/>
        </p:nvPicPr>
        <p:blipFill>
          <a:blip r:embed="rId2"/>
          <a:srcRect t="34256"/>
          <a:stretch>
            <a:fillRect/>
          </a:stretch>
        </p:blipFill>
        <p:spPr bwMode="auto">
          <a:xfrm>
            <a:off x="3582896" y="4143380"/>
            <a:ext cx="5561104" cy="27146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ésultat de recherche d'images pour &quot;flambage sterilis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ésultat de recherche d'images pour &quot;flambage sterilis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142876" y="285728"/>
            <a:ext cx="7643834" cy="350865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latin typeface="Times New Roman" pitchFamily="18" charset="0"/>
                <a:cs typeface="Times New Roman" pitchFamily="18" charset="0"/>
              </a:rPr>
              <a:t> b/ Four Pasteur </a:t>
            </a:r>
          </a:p>
          <a:p>
            <a:endParaRPr lang="fr-FR" b="1" dirty="0" smtClean="0">
              <a:latin typeface="Times New Roman" pitchFamily="18" charset="0"/>
              <a:cs typeface="Times New Roman" pitchFamily="18" charset="0"/>
            </a:endParaRPr>
          </a:p>
          <a:p>
            <a:pPr algn="just"/>
            <a:r>
              <a:rPr lang="fr-FR" sz="2000" b="1" dirty="0" smtClean="0">
                <a:latin typeface="Times New Roman" pitchFamily="18" charset="0"/>
                <a:cs typeface="Times New Roman" pitchFamily="18" charset="0"/>
              </a:rPr>
              <a:t>C'est un four-étuve à air chaud et sec. </a:t>
            </a:r>
          </a:p>
          <a:p>
            <a:pPr algn="just"/>
            <a:r>
              <a:rPr lang="fr-FR" sz="2000" b="1" dirty="0" smtClean="0">
                <a:latin typeface="Times New Roman" pitchFamily="18" charset="0"/>
                <a:cs typeface="Times New Roman" pitchFamily="18" charset="0"/>
              </a:rPr>
              <a:t>Il est utilisé pour la stérilisation de la verrerie vide </a:t>
            </a:r>
          </a:p>
          <a:p>
            <a:pPr algn="just"/>
            <a:r>
              <a:rPr lang="fr-FR" sz="2000" b="1" dirty="0" smtClean="0">
                <a:latin typeface="Times New Roman" pitchFamily="18" charset="0"/>
                <a:cs typeface="Times New Roman" pitchFamily="18" charset="0"/>
              </a:rPr>
              <a:t>La verrerie à stériliser doit être propre et sèche, bouchée avec du coton et emballée dans du papier solide. Elle est alors disposée à l'intérieur du four et subit un chauffage de : </a:t>
            </a:r>
          </a:p>
          <a:p>
            <a:pPr algn="just">
              <a:buFontTx/>
              <a:buChar char="-"/>
            </a:pPr>
            <a:r>
              <a:rPr lang="fr-FR" sz="2000" b="1" dirty="0" smtClean="0">
                <a:latin typeface="Times New Roman" pitchFamily="18" charset="0"/>
                <a:cs typeface="Times New Roman" pitchFamily="18" charset="0"/>
              </a:rPr>
              <a:t>30 minutes à 1 heure à 170° - 180°C </a:t>
            </a:r>
          </a:p>
          <a:p>
            <a:pPr algn="just">
              <a:buFontTx/>
              <a:buChar char="-"/>
            </a:pPr>
            <a:r>
              <a:rPr lang="fr-FR" sz="2000" b="1" dirty="0" smtClean="0">
                <a:latin typeface="Times New Roman" pitchFamily="18" charset="0"/>
                <a:cs typeface="Times New Roman" pitchFamily="18" charset="0"/>
              </a:rPr>
              <a:t>- 2 heures à 160°C. </a:t>
            </a:r>
          </a:p>
          <a:p>
            <a:pPr algn="just">
              <a:buFontTx/>
              <a:buChar char="-"/>
            </a:pPr>
            <a:r>
              <a:rPr lang="fr-FR" sz="2000" b="1" dirty="0" smtClean="0">
                <a:latin typeface="Times New Roman" pitchFamily="18" charset="0"/>
                <a:cs typeface="Times New Roman" pitchFamily="18" charset="0"/>
              </a:rPr>
              <a:t>Le matériel ainsi stérilisé sera laissé dans l'étuve jusqu'à son refroidissement, puis stocké à l'abri des poussières.</a:t>
            </a:r>
            <a:endParaRPr lang="fr-FR" sz="2000" b="1" dirty="0">
              <a:latin typeface="Times New Roman" pitchFamily="18" charset="0"/>
              <a:cs typeface="Times New Roman" pitchFamily="18" charset="0"/>
            </a:endParaRPr>
          </a:p>
        </p:txBody>
      </p:sp>
      <p:pic>
        <p:nvPicPr>
          <p:cNvPr id="1031" name="Picture 7" descr="https://slideplayer.fr/slide/11973715/68/images/6/La+sterilisation+par+la+chaleur+seche.jpg"/>
          <p:cNvPicPr>
            <a:picLocks noChangeAspect="1" noChangeArrowheads="1"/>
          </p:cNvPicPr>
          <p:nvPr/>
        </p:nvPicPr>
        <p:blipFill>
          <a:blip r:embed="rId2"/>
          <a:srcRect t="41992" r="2587"/>
          <a:stretch>
            <a:fillRect/>
          </a:stretch>
        </p:blipFill>
        <p:spPr bwMode="auto">
          <a:xfrm>
            <a:off x="2428860" y="4071942"/>
            <a:ext cx="6500858" cy="25717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7929618" cy="523220"/>
          </a:xfrm>
          <a:prstGeom prst="rect">
            <a:avLst/>
          </a:prstGeom>
        </p:spPr>
        <p:txBody>
          <a:bodyPr wrap="square">
            <a:spAutoFit/>
          </a:bodyPr>
          <a:lstStyle/>
          <a:p>
            <a:r>
              <a:rPr lang="fr-FR" sz="2800" b="1" dirty="0" smtClean="0">
                <a:solidFill>
                  <a:srgbClr val="FF0000"/>
                </a:solidFill>
              </a:rPr>
              <a:t> II. Chaleur humide </a:t>
            </a:r>
          </a:p>
        </p:txBody>
      </p:sp>
      <p:sp>
        <p:nvSpPr>
          <p:cNvPr id="6" name="Rectangle 5"/>
          <p:cNvSpPr/>
          <p:nvPr/>
        </p:nvSpPr>
        <p:spPr>
          <a:xfrm>
            <a:off x="214282" y="1071546"/>
            <a:ext cx="8715404" cy="461665"/>
          </a:xfrm>
          <a:prstGeom prst="rect">
            <a:avLst/>
          </a:prstGeom>
        </p:spPr>
        <p:txBody>
          <a:bodyPr wrap="square">
            <a:spAutoFit/>
          </a:bodyPr>
          <a:lstStyle/>
          <a:p>
            <a:r>
              <a:rPr lang="fr-FR" sz="2400" b="1" dirty="0" smtClean="0">
                <a:latin typeface="Times New Roman" pitchFamily="18" charset="0"/>
                <a:cs typeface="Times New Roman" pitchFamily="18" charset="0"/>
              </a:rPr>
              <a:t>La stérilisation par la chaleur humide, reconnaît trois modalités:</a:t>
            </a:r>
          </a:p>
        </p:txBody>
      </p:sp>
      <p:graphicFrame>
        <p:nvGraphicFramePr>
          <p:cNvPr id="7" name="Diagramme 6"/>
          <p:cNvGraphicFramePr/>
          <p:nvPr/>
        </p:nvGraphicFramePr>
        <p:xfrm>
          <a:off x="1071538" y="1928802"/>
          <a:ext cx="742955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000108"/>
            <a:ext cx="9001156" cy="2862322"/>
          </a:xfrm>
          <a:prstGeom prst="rect">
            <a:avLst/>
          </a:prstGeom>
        </p:spPr>
        <p:txBody>
          <a:bodyPr wrap="square">
            <a:spAutoFit/>
          </a:bodyPr>
          <a:lstStyle/>
          <a:p>
            <a:pPr algn="just">
              <a:lnSpc>
                <a:spcPct val="150000"/>
              </a:lnSpc>
            </a:pPr>
            <a:r>
              <a:rPr lang="fr-FR" sz="2400" b="1" dirty="0" smtClean="0">
                <a:solidFill>
                  <a:srgbClr val="00B0F0"/>
                </a:solidFill>
                <a:latin typeface="Times New Roman" pitchFamily="18" charset="0"/>
                <a:cs typeface="Times New Roman" pitchFamily="18" charset="0"/>
              </a:rPr>
              <a:t>Autoclave</a:t>
            </a:r>
            <a:r>
              <a:rPr lang="fr-FR" sz="2400" b="1" dirty="0" smtClean="0">
                <a:latin typeface="Times New Roman" pitchFamily="18" charset="0"/>
                <a:cs typeface="Times New Roman" pitchFamily="18" charset="0"/>
              </a:rPr>
              <a:t> : c’est un appareil indispensable dans un laboratoire de microbiologie. Le chauffage a lieu </a:t>
            </a:r>
            <a:r>
              <a:rPr lang="fr-FR" sz="2400" b="1" dirty="0" smtClean="0">
                <a:solidFill>
                  <a:srgbClr val="C00000"/>
                </a:solidFill>
                <a:latin typeface="Times New Roman" pitchFamily="18" charset="0"/>
                <a:cs typeface="Times New Roman" pitchFamily="18" charset="0"/>
              </a:rPr>
              <a:t>sous pression </a:t>
            </a:r>
            <a:r>
              <a:rPr lang="fr-FR" sz="2400" b="1" dirty="0" smtClean="0">
                <a:latin typeface="Times New Roman" pitchFamily="18" charset="0"/>
                <a:cs typeface="Times New Roman" pitchFamily="18" charset="0"/>
              </a:rPr>
              <a:t>de </a:t>
            </a:r>
            <a:r>
              <a:rPr lang="fr-FR" sz="2400" b="1" dirty="0" smtClean="0">
                <a:solidFill>
                  <a:srgbClr val="C00000"/>
                </a:solidFill>
                <a:latin typeface="Times New Roman" pitchFamily="18" charset="0"/>
                <a:cs typeface="Times New Roman" pitchFamily="18" charset="0"/>
              </a:rPr>
              <a:t>vapeur d’eau</a:t>
            </a:r>
            <a:r>
              <a:rPr lang="fr-FR" sz="2400" b="1" dirty="0" smtClean="0">
                <a:latin typeface="Times New Roman" pitchFamily="18" charset="0"/>
                <a:cs typeface="Times New Roman" pitchFamily="18" charset="0"/>
              </a:rPr>
              <a:t>, à une T° de </a:t>
            </a:r>
            <a:r>
              <a:rPr lang="fr-FR" sz="2400" b="1" dirty="0" smtClean="0">
                <a:solidFill>
                  <a:srgbClr val="C00000"/>
                </a:solidFill>
                <a:latin typeface="Times New Roman" pitchFamily="18" charset="0"/>
                <a:cs typeface="Times New Roman" pitchFamily="18" charset="0"/>
              </a:rPr>
              <a:t>120 °C </a:t>
            </a:r>
            <a:r>
              <a:rPr lang="fr-FR" sz="2400" b="1" dirty="0" smtClean="0">
                <a:latin typeface="Times New Roman" pitchFamily="18" charset="0"/>
                <a:cs typeface="Times New Roman" pitchFamily="18" charset="0"/>
              </a:rPr>
              <a:t>pendant une durée qui varie en fonction du milieu, de la température utilisée et du volume des récipients. </a:t>
            </a:r>
          </a:p>
          <a:p>
            <a:pPr algn="just">
              <a:lnSpc>
                <a:spcPct val="150000"/>
              </a:lnSpc>
            </a:pPr>
            <a:r>
              <a:rPr lang="fr-FR" sz="2400" b="1" dirty="0" smtClean="0">
                <a:latin typeface="Times New Roman" pitchFamily="18" charset="0"/>
                <a:cs typeface="Times New Roman" pitchFamily="18" charset="0"/>
              </a:rPr>
              <a:t>Ce procédé tue toutes </a:t>
            </a:r>
            <a:r>
              <a:rPr lang="fr-FR" sz="2400" b="1" dirty="0" smtClean="0">
                <a:solidFill>
                  <a:srgbClr val="C00000"/>
                </a:solidFill>
                <a:latin typeface="Times New Roman" pitchFamily="18" charset="0"/>
                <a:cs typeface="Times New Roman" pitchFamily="18" charset="0"/>
              </a:rPr>
              <a:t>les cellules végétatives </a:t>
            </a:r>
            <a:r>
              <a:rPr lang="fr-FR" sz="2400" b="1" dirty="0" smtClean="0">
                <a:latin typeface="Times New Roman" pitchFamily="18" charset="0"/>
                <a:cs typeface="Times New Roman" pitchFamily="18" charset="0"/>
              </a:rPr>
              <a:t>et </a:t>
            </a:r>
            <a:r>
              <a:rPr lang="fr-FR" sz="2400" b="1" dirty="0" smtClean="0">
                <a:solidFill>
                  <a:srgbClr val="C00000"/>
                </a:solidFill>
                <a:latin typeface="Times New Roman" pitchFamily="18" charset="0"/>
                <a:cs typeface="Times New Roman" pitchFamily="18" charset="0"/>
              </a:rPr>
              <a:t>les endospores.</a:t>
            </a:r>
            <a:endParaRPr lang="fr-FR" sz="2400" b="1" dirty="0">
              <a:solidFill>
                <a:srgbClr val="C00000"/>
              </a:solidFill>
              <a:latin typeface="Times New Roman" pitchFamily="18" charset="0"/>
              <a:cs typeface="Times New Roman" pitchFamily="18" charset="0"/>
            </a:endParaRPr>
          </a:p>
        </p:txBody>
      </p:sp>
      <p:sp>
        <p:nvSpPr>
          <p:cNvPr id="5" name="Rectangle 4"/>
          <p:cNvSpPr/>
          <p:nvPr/>
        </p:nvSpPr>
        <p:spPr>
          <a:xfrm>
            <a:off x="214282" y="214290"/>
            <a:ext cx="4643470" cy="646331"/>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150000"/>
              </a:lnSpc>
            </a:pPr>
            <a:r>
              <a:rPr lang="fr-FR" sz="2400" b="1" dirty="0" smtClean="0">
                <a:latin typeface="Times New Roman" pitchFamily="18" charset="0"/>
                <a:cs typeface="Times New Roman" pitchFamily="18" charset="0"/>
              </a:rPr>
              <a:t>1. la stérilisation à l’autoclave </a:t>
            </a:r>
          </a:p>
        </p:txBody>
      </p:sp>
      <p:pic>
        <p:nvPicPr>
          <p:cNvPr id="24578" name="Picture 2" descr="Résultat de recherche d'images pour &quot;AUTOCLAVE&quot;"/>
          <p:cNvPicPr>
            <a:picLocks noChangeAspect="1" noChangeArrowheads="1"/>
          </p:cNvPicPr>
          <p:nvPr/>
        </p:nvPicPr>
        <p:blipFill>
          <a:blip r:embed="rId2"/>
          <a:srcRect t="3509" b="4386"/>
          <a:stretch>
            <a:fillRect/>
          </a:stretch>
        </p:blipFill>
        <p:spPr bwMode="auto">
          <a:xfrm>
            <a:off x="4572000" y="3857628"/>
            <a:ext cx="3257550" cy="3000372"/>
          </a:xfrm>
          <a:prstGeom prst="rect">
            <a:avLst/>
          </a:prstGeom>
          <a:noFill/>
        </p:spPr>
      </p:pic>
      <p:pic>
        <p:nvPicPr>
          <p:cNvPr id="24580" name="Picture 4" descr="Résultat de recherche d'images pour &quot;AUTOCLAVE&quot;"/>
          <p:cNvPicPr>
            <a:picLocks noChangeAspect="1" noChangeArrowheads="1"/>
          </p:cNvPicPr>
          <p:nvPr/>
        </p:nvPicPr>
        <p:blipFill>
          <a:blip r:embed="rId3"/>
          <a:srcRect t="7500" b="8499"/>
          <a:stretch>
            <a:fillRect/>
          </a:stretch>
        </p:blipFill>
        <p:spPr bwMode="auto">
          <a:xfrm>
            <a:off x="857224" y="3677585"/>
            <a:ext cx="3786182" cy="318041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071546"/>
            <a:ext cx="8501122" cy="1477328"/>
          </a:xfrm>
          <a:prstGeom prst="rect">
            <a:avLst/>
          </a:prstGeom>
        </p:spPr>
        <p:txBody>
          <a:bodyPr wrap="square">
            <a:spAutoFit/>
          </a:bodyPr>
          <a:lstStyle/>
          <a:p>
            <a:pPr algn="just">
              <a:lnSpc>
                <a:spcPct val="150000"/>
              </a:lnSpc>
            </a:pPr>
            <a:r>
              <a:rPr lang="fr-FR" sz="2000" b="1" dirty="0" smtClean="0">
                <a:latin typeface="Times New Roman" pitchFamily="18" charset="0"/>
                <a:cs typeface="Times New Roman" pitchFamily="18" charset="0"/>
              </a:rPr>
              <a:t>la pasteurisation est un traitement à chaud de liquides, tuant des pathogènes mais pas forcément toutes les bactéries. </a:t>
            </a:r>
          </a:p>
          <a:p>
            <a:pPr algn="just">
              <a:lnSpc>
                <a:spcPct val="150000"/>
              </a:lnSpc>
            </a:pPr>
            <a:r>
              <a:rPr lang="fr-FR" sz="2000" b="1" dirty="0" smtClean="0">
                <a:latin typeface="Times New Roman" pitchFamily="18" charset="0"/>
                <a:cs typeface="Times New Roman" pitchFamily="18" charset="0"/>
              </a:rPr>
              <a:t>Les températures de la pasteurisation se situent entre 75 à 80 °C </a:t>
            </a:r>
          </a:p>
        </p:txBody>
      </p:sp>
      <p:sp>
        <p:nvSpPr>
          <p:cNvPr id="5" name="Rectangle 4"/>
          <p:cNvSpPr/>
          <p:nvPr/>
        </p:nvSpPr>
        <p:spPr>
          <a:xfrm>
            <a:off x="357158" y="357166"/>
            <a:ext cx="3071834" cy="523220"/>
          </a:xfrm>
          <a:prstGeom prst="rect">
            <a:avLst/>
          </a:prstGeom>
          <a:solidFill>
            <a:srgbClr val="66FF33"/>
          </a:solidFill>
          <a:ln/>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800" b="1" dirty="0" smtClean="0">
                <a:latin typeface="Times New Roman" pitchFamily="18" charset="0"/>
                <a:cs typeface="Times New Roman" pitchFamily="18" charset="0"/>
              </a:rPr>
              <a:t>La Pasteurisation</a:t>
            </a:r>
          </a:p>
        </p:txBody>
      </p:sp>
      <p:sp>
        <p:nvSpPr>
          <p:cNvPr id="6" name="Rectangle 5"/>
          <p:cNvSpPr/>
          <p:nvPr/>
        </p:nvSpPr>
        <p:spPr>
          <a:xfrm>
            <a:off x="2571736" y="2571744"/>
            <a:ext cx="3935693" cy="461665"/>
          </a:xfrm>
          <a:prstGeom prst="rect">
            <a:avLst/>
          </a:prstGeom>
        </p:spPr>
        <p:txBody>
          <a:bodyPr wrap="none">
            <a:spAutoFit/>
          </a:bodyPr>
          <a:lstStyle/>
          <a:p>
            <a:pPr algn="just"/>
            <a:r>
              <a:rPr lang="fr-FR" sz="2400" b="1" dirty="0" smtClean="0">
                <a:solidFill>
                  <a:srgbClr val="FF0000"/>
                </a:solidFill>
                <a:latin typeface="Times New Roman" pitchFamily="18" charset="0"/>
                <a:cs typeface="Times New Roman" pitchFamily="18" charset="0"/>
              </a:rPr>
              <a:t>Principe de la pasteurisation</a:t>
            </a:r>
            <a:endParaRPr lang="fr-FR" sz="2400" b="1" dirty="0">
              <a:solidFill>
                <a:srgbClr val="FF0000"/>
              </a:solidFill>
              <a:latin typeface="Times New Roman" pitchFamily="18" charset="0"/>
              <a:cs typeface="Times New Roman" pitchFamily="18" charset="0"/>
            </a:endParaRPr>
          </a:p>
        </p:txBody>
      </p:sp>
      <p:pic>
        <p:nvPicPr>
          <p:cNvPr id="26626" name="Picture 2" descr="Résultat de recherche d'images pour &quot;pasteurisation&quot;"/>
          <p:cNvPicPr>
            <a:picLocks noChangeAspect="1" noChangeArrowheads="1"/>
          </p:cNvPicPr>
          <p:nvPr/>
        </p:nvPicPr>
        <p:blipFill>
          <a:blip r:embed="rId2">
            <a:lum bright="-20000" contrast="40000"/>
          </a:blip>
          <a:srcRect/>
          <a:stretch>
            <a:fillRect/>
          </a:stretch>
        </p:blipFill>
        <p:spPr bwMode="auto">
          <a:xfrm>
            <a:off x="2428860" y="3143248"/>
            <a:ext cx="4705350" cy="36861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214422"/>
            <a:ext cx="9001156" cy="2400657"/>
          </a:xfrm>
          <a:prstGeom prst="rect">
            <a:avLst/>
          </a:prstGeom>
        </p:spPr>
        <p:txBody>
          <a:bodyPr wrap="square">
            <a:spAutoFit/>
          </a:bodyPr>
          <a:lstStyle/>
          <a:p>
            <a:pPr algn="just">
              <a:lnSpc>
                <a:spcPct val="150000"/>
              </a:lnSpc>
            </a:pPr>
            <a:r>
              <a:rPr lang="fr-FR" sz="2000" b="1" dirty="0" smtClean="0">
                <a:latin typeface="Times New Roman" pitchFamily="18" charset="0"/>
                <a:cs typeface="Times New Roman" pitchFamily="18" charset="0"/>
              </a:rPr>
              <a:t>La tyndallisation est une série de </a:t>
            </a:r>
            <a:r>
              <a:rPr lang="fr-FR" sz="2000" b="1" dirty="0" smtClean="0">
                <a:solidFill>
                  <a:srgbClr val="FF0000"/>
                </a:solidFill>
                <a:latin typeface="Times New Roman" pitchFamily="18" charset="0"/>
                <a:cs typeface="Times New Roman" pitchFamily="18" charset="0"/>
              </a:rPr>
              <a:t>3 chauffages </a:t>
            </a:r>
            <a:r>
              <a:rPr lang="fr-FR" sz="2000" b="1" dirty="0" smtClean="0">
                <a:latin typeface="Times New Roman" pitchFamily="18" charset="0"/>
                <a:cs typeface="Times New Roman" pitchFamily="18" charset="0"/>
              </a:rPr>
              <a:t>bref à des températures de </a:t>
            </a:r>
            <a:r>
              <a:rPr lang="fr-FR" sz="2000" b="1" dirty="0" smtClean="0">
                <a:solidFill>
                  <a:srgbClr val="FF0000"/>
                </a:solidFill>
                <a:latin typeface="Times New Roman" pitchFamily="18" charset="0"/>
                <a:cs typeface="Times New Roman" pitchFamily="18" charset="0"/>
              </a:rPr>
              <a:t>70 °C</a:t>
            </a:r>
            <a:r>
              <a:rPr lang="fr-FR" sz="2000" b="1" dirty="0" smtClean="0">
                <a:latin typeface="Times New Roman" pitchFamily="18" charset="0"/>
                <a:cs typeface="Times New Roman" pitchFamily="18" charset="0"/>
              </a:rPr>
              <a:t> à intervalles réguliers, ceci afin de laisser aux </a:t>
            </a:r>
            <a:r>
              <a:rPr lang="fr-FR" sz="2000" b="1" dirty="0" smtClean="0">
                <a:solidFill>
                  <a:srgbClr val="FF0000"/>
                </a:solidFill>
                <a:latin typeface="Times New Roman" pitchFamily="18" charset="0"/>
                <a:cs typeface="Times New Roman" pitchFamily="18" charset="0"/>
              </a:rPr>
              <a:t>formes résistantes </a:t>
            </a:r>
            <a:r>
              <a:rPr lang="fr-FR" sz="2000" b="1" dirty="0" smtClean="0">
                <a:latin typeface="Times New Roman" pitchFamily="18" charset="0"/>
                <a:cs typeface="Times New Roman" pitchFamily="18" charset="0"/>
              </a:rPr>
              <a:t>la possibilité de germer pour les tuer au chauffage suivant. </a:t>
            </a:r>
          </a:p>
          <a:p>
            <a:pPr algn="just">
              <a:lnSpc>
                <a:spcPct val="150000"/>
              </a:lnSpc>
            </a:pPr>
            <a:r>
              <a:rPr lang="fr-FR" sz="2000" b="1" dirty="0" smtClean="0">
                <a:latin typeface="Times New Roman" pitchFamily="18" charset="0"/>
                <a:cs typeface="Times New Roman" pitchFamily="18" charset="0"/>
              </a:rPr>
              <a:t>Par exemple la destruction des pathogènes du lait se fait par un cycle de 63°C pendant 30 minutes suivie de 73 °C pendant 15 minutes.</a:t>
            </a:r>
            <a:endParaRPr lang="fr-FR" sz="2000" b="1" dirty="0">
              <a:latin typeface="Times New Roman" pitchFamily="18" charset="0"/>
              <a:cs typeface="Times New Roman" pitchFamily="18" charset="0"/>
            </a:endParaRPr>
          </a:p>
        </p:txBody>
      </p:sp>
      <p:sp>
        <p:nvSpPr>
          <p:cNvPr id="5" name="Rectangle 4"/>
          <p:cNvSpPr/>
          <p:nvPr/>
        </p:nvSpPr>
        <p:spPr>
          <a:xfrm>
            <a:off x="214282" y="285728"/>
            <a:ext cx="3286148" cy="52322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800" b="1" dirty="0" smtClean="0">
                <a:latin typeface="Times New Roman" pitchFamily="18" charset="0"/>
                <a:cs typeface="Times New Roman" pitchFamily="18" charset="0"/>
              </a:rPr>
              <a:t>La Tyndallisation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143108" y="98762"/>
            <a:ext cx="4214842" cy="1401412"/>
            <a:chOff x="0" y="1142870"/>
            <a:chExt cx="2343386" cy="1401412"/>
          </a:xfrm>
          <a:scene3d>
            <a:camera prst="orthographicFront"/>
            <a:lightRig rig="flat" dir="t"/>
          </a:scene3d>
        </p:grpSpPr>
        <p:sp>
          <p:nvSpPr>
            <p:cNvPr id="5" name="Ellipse 4"/>
            <p:cNvSpPr/>
            <p:nvPr/>
          </p:nvSpPr>
          <p:spPr>
            <a:xfrm>
              <a:off x="0" y="1142870"/>
              <a:ext cx="2343386" cy="14014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6" name="Ellipse 4"/>
            <p:cNvSpPr/>
            <p:nvPr/>
          </p:nvSpPr>
          <p:spPr>
            <a:xfrm>
              <a:off x="343181" y="1348102"/>
              <a:ext cx="1657024" cy="990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800" b="1" dirty="0" smtClean="0">
                  <a:latin typeface="Times New Roman" pitchFamily="18" charset="0"/>
                  <a:cs typeface="Times New Roman" pitchFamily="18" charset="0"/>
                </a:rPr>
                <a:t>B. </a:t>
              </a:r>
              <a:r>
                <a:rPr lang="fr-FR" sz="2800" b="1" kern="1200" dirty="0" smtClean="0">
                  <a:latin typeface="Times New Roman" pitchFamily="18" charset="0"/>
                  <a:cs typeface="Times New Roman" pitchFamily="18" charset="0"/>
                </a:rPr>
                <a:t>Stérilisation par filtration</a:t>
              </a:r>
              <a:endParaRPr lang="fr-FR" sz="2800" b="1" kern="1200" dirty="0">
                <a:latin typeface="Times New Roman" pitchFamily="18" charset="0"/>
                <a:cs typeface="Times New Roman" pitchFamily="18" charset="0"/>
              </a:endParaRPr>
            </a:p>
          </p:txBody>
        </p:sp>
      </p:grpSp>
      <p:sp>
        <p:nvSpPr>
          <p:cNvPr id="7" name="Rectangle 6"/>
          <p:cNvSpPr/>
          <p:nvPr/>
        </p:nvSpPr>
        <p:spPr>
          <a:xfrm>
            <a:off x="214282" y="1714488"/>
            <a:ext cx="8715404" cy="5078313"/>
          </a:xfrm>
          <a:prstGeom prst="rect">
            <a:avLst/>
          </a:prstGeom>
        </p:spPr>
        <p:txBody>
          <a:bodyPr wrap="square">
            <a:spAutoFit/>
          </a:bodyPr>
          <a:lstStyle/>
          <a:p>
            <a:pPr algn="just">
              <a:lnSpc>
                <a:spcPct val="150000"/>
              </a:lnSpc>
            </a:pPr>
            <a:r>
              <a:rPr lang="fr-FR" sz="2400" b="1" dirty="0" smtClean="0">
                <a:latin typeface="Times New Roman" pitchFamily="18" charset="0"/>
                <a:cs typeface="Times New Roman" pitchFamily="18" charset="0"/>
              </a:rPr>
              <a:t> La filtration est une technique qui consiste à faire passer un liquide à </a:t>
            </a:r>
            <a:r>
              <a:rPr lang="fr-FR" sz="2400" b="1" dirty="0" smtClean="0">
                <a:solidFill>
                  <a:srgbClr val="FF0000"/>
                </a:solidFill>
                <a:latin typeface="Times New Roman" pitchFamily="18" charset="0"/>
                <a:cs typeface="Times New Roman" pitchFamily="18" charset="0"/>
              </a:rPr>
              <a:t>travers un filtre </a:t>
            </a:r>
            <a:r>
              <a:rPr lang="fr-FR" sz="2400" b="1" dirty="0" smtClean="0">
                <a:latin typeface="Times New Roman" pitchFamily="18" charset="0"/>
                <a:cs typeface="Times New Roman" pitchFamily="18" charset="0"/>
              </a:rPr>
              <a:t>dont les pores ont un diamètre de 0,2 µm. </a:t>
            </a:r>
          </a:p>
          <a:p>
            <a:pPr algn="just">
              <a:lnSpc>
                <a:spcPct val="150000"/>
              </a:lnSpc>
            </a:pPr>
            <a:r>
              <a:rPr lang="fr-FR" sz="2400" b="1" dirty="0" smtClean="0">
                <a:latin typeface="Times New Roman" pitchFamily="18" charset="0"/>
                <a:cs typeface="Times New Roman" pitchFamily="18" charset="0"/>
              </a:rPr>
              <a:t>Les micro-organismes sont trop gros et sont donc retenus par le filtre. </a:t>
            </a:r>
          </a:p>
          <a:p>
            <a:pPr algn="just">
              <a:lnSpc>
                <a:spcPct val="150000"/>
              </a:lnSpc>
            </a:pPr>
            <a:r>
              <a:rPr lang="fr-FR" sz="2400" b="1" dirty="0" smtClean="0">
                <a:latin typeface="Times New Roman" pitchFamily="18" charset="0"/>
                <a:cs typeface="Times New Roman" pitchFamily="18" charset="0"/>
              </a:rPr>
              <a:t>Cette technique est intéressante lors d'utilisation de produits thermolabiles comme: certains acides aminés aromatiques, vitamines, hormones de croissance, acides nucléiques et une bonne partie des antibiotiques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2308324"/>
          </a:xfrm>
          <a:prstGeom prst="rect">
            <a:avLst/>
          </a:prstGeom>
        </p:spPr>
        <p:txBody>
          <a:bodyPr wrap="square">
            <a:spAutoFit/>
          </a:bodyPr>
          <a:lstStyle/>
          <a:p>
            <a:pPr algn="just">
              <a:lnSpc>
                <a:spcPct val="150000"/>
              </a:lnSpc>
            </a:pPr>
            <a:r>
              <a:rPr lang="fr-FR" sz="2400" b="1" dirty="0" smtClean="0">
                <a:latin typeface="Times New Roman" pitchFamily="18" charset="0"/>
                <a:cs typeface="Times New Roman" pitchFamily="18" charset="0"/>
              </a:rPr>
              <a:t>C’est une technique de séparation non dénaturante à travers des membranes poreuses </a:t>
            </a:r>
          </a:p>
          <a:p>
            <a:pPr algn="just">
              <a:lnSpc>
                <a:spcPct val="150000"/>
              </a:lnSpc>
            </a:pPr>
            <a:r>
              <a:rPr lang="fr-FR" sz="2400" b="1" dirty="0" smtClean="0">
                <a:latin typeface="Times New Roman" pitchFamily="18" charset="0"/>
                <a:cs typeface="Times New Roman" pitchFamily="18" charset="0"/>
              </a:rPr>
              <a:t>La phase traversant la membrane est appelée «</a:t>
            </a:r>
            <a:r>
              <a:rPr lang="fr-FR" sz="2400" b="1" dirty="0" smtClean="0">
                <a:solidFill>
                  <a:srgbClr val="FF0000"/>
                </a:solidFill>
                <a:latin typeface="Times New Roman" pitchFamily="18" charset="0"/>
                <a:cs typeface="Times New Roman" pitchFamily="18" charset="0"/>
              </a:rPr>
              <a:t> </a:t>
            </a:r>
            <a:r>
              <a:rPr lang="fr-FR" sz="2400" b="1" dirty="0" err="1" smtClean="0">
                <a:solidFill>
                  <a:srgbClr val="FF0000"/>
                </a:solidFill>
                <a:latin typeface="Times New Roman" pitchFamily="18" charset="0"/>
                <a:cs typeface="Times New Roman" pitchFamily="18" charset="0"/>
              </a:rPr>
              <a:t>Perméat</a:t>
            </a:r>
            <a:r>
              <a:rPr lang="fr-FR" sz="2400" b="1" dirty="0" smtClean="0">
                <a:solidFill>
                  <a:srgbClr val="FF0000"/>
                </a:solidFill>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p>
          <a:p>
            <a:pPr algn="just">
              <a:lnSpc>
                <a:spcPct val="150000"/>
              </a:lnSpc>
            </a:pPr>
            <a:r>
              <a:rPr lang="fr-FR" sz="2400" b="1" dirty="0" smtClean="0">
                <a:latin typeface="Times New Roman" pitchFamily="18" charset="0"/>
                <a:cs typeface="Times New Roman" pitchFamily="18" charset="0"/>
              </a:rPr>
              <a:t>La phase retenue par la membrane est appelée« </a:t>
            </a:r>
            <a:r>
              <a:rPr lang="fr-FR" sz="2400" b="1" dirty="0" err="1" smtClean="0">
                <a:solidFill>
                  <a:srgbClr val="FF0000"/>
                </a:solidFill>
                <a:latin typeface="Times New Roman" pitchFamily="18" charset="0"/>
                <a:cs typeface="Times New Roman" pitchFamily="18" charset="0"/>
              </a:rPr>
              <a:t>Rétentat</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5" name="Rectangle 4"/>
          <p:cNvSpPr/>
          <p:nvPr/>
        </p:nvSpPr>
        <p:spPr>
          <a:xfrm>
            <a:off x="0" y="214290"/>
            <a:ext cx="2007281"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Principe : </a:t>
            </a:r>
            <a:endParaRPr lang="fr-FR" sz="3200" b="1" dirty="0">
              <a:solidFill>
                <a:srgbClr val="FF0000"/>
              </a:solidFill>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a:srcRect r="2209"/>
          <a:stretch>
            <a:fillRect/>
          </a:stretch>
        </p:blipFill>
        <p:spPr bwMode="auto">
          <a:xfrm>
            <a:off x="357158" y="3571876"/>
            <a:ext cx="8429684" cy="30861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2285992"/>
            <a:ext cx="8929718"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b="1" dirty="0" smtClean="0">
                <a:solidFill>
                  <a:srgbClr val="FF0000"/>
                </a:solidFill>
                <a:latin typeface="Times New Roman" pitchFamily="18" charset="0"/>
                <a:cs typeface="Times New Roman" pitchFamily="18" charset="0"/>
              </a:rPr>
              <a:t>I / Antiseptiques </a:t>
            </a:r>
          </a:p>
          <a:p>
            <a:pPr algn="just"/>
            <a:r>
              <a:rPr lang="fr-FR" b="1" dirty="0" smtClean="0">
                <a:latin typeface="Times New Roman" pitchFamily="18" charset="0"/>
                <a:cs typeface="Times New Roman" pitchFamily="18" charset="0"/>
              </a:rPr>
              <a:t>-Tuent les cellules vivantes, microorganismes et autres. Leur action est quasi instantanée. Ils agissent à l'intérieur de l'organisme ou à sa surface : </a:t>
            </a:r>
            <a:r>
              <a:rPr lang="fr-FR" b="1" dirty="0" smtClean="0">
                <a:solidFill>
                  <a:srgbClr val="FF0000"/>
                </a:solidFill>
                <a:latin typeface="Times New Roman" pitchFamily="18" charset="0"/>
                <a:cs typeface="Times New Roman" pitchFamily="18" charset="0"/>
              </a:rPr>
              <a:t>teinture d'iode, , permanganate de potassium, eau oxygénée………</a:t>
            </a:r>
          </a:p>
          <a:p>
            <a:pPr algn="just"/>
            <a:endParaRPr lang="fr-FR" b="1" dirty="0" smtClean="0">
              <a:latin typeface="Times New Roman" pitchFamily="18" charset="0"/>
              <a:cs typeface="Times New Roman" pitchFamily="18" charset="0"/>
            </a:endParaRPr>
          </a:p>
          <a:p>
            <a:pPr algn="just"/>
            <a:r>
              <a:rPr lang="fr-FR" b="1" dirty="0" smtClean="0">
                <a:solidFill>
                  <a:srgbClr val="FF0000"/>
                </a:solidFill>
                <a:latin typeface="Times New Roman" pitchFamily="18" charset="0"/>
                <a:cs typeface="Times New Roman" pitchFamily="18" charset="0"/>
              </a:rPr>
              <a:t>II / Désinfectants </a:t>
            </a:r>
          </a:p>
          <a:p>
            <a:pPr algn="just">
              <a:buFontTx/>
              <a:buChar char="-"/>
            </a:pPr>
            <a:r>
              <a:rPr lang="fr-FR" b="1" dirty="0" smtClean="0">
                <a:latin typeface="Times New Roman" pitchFamily="18" charset="0"/>
                <a:cs typeface="Times New Roman" pitchFamily="18" charset="0"/>
              </a:rPr>
              <a:t>Empêche les contaminations humaines et animales - vapeurs ( formol, gaz sulfureux, oxyde d'éthylène ) - liquides ( phénols, sulfate de cuivre, de fer, eau de Javel, </a:t>
            </a:r>
            <a:r>
              <a:rPr lang="fr-FR" b="1" dirty="0" err="1" smtClean="0">
                <a:latin typeface="Times New Roman" pitchFamily="18" charset="0"/>
                <a:cs typeface="Times New Roman" pitchFamily="18" charset="0"/>
              </a:rPr>
              <a:t>permangante</a:t>
            </a:r>
            <a:r>
              <a:rPr lang="fr-FR" b="1" dirty="0" smtClean="0">
                <a:latin typeface="Times New Roman" pitchFamily="18" charset="0"/>
                <a:cs typeface="Times New Roman" pitchFamily="18" charset="0"/>
              </a:rPr>
              <a:t> de potassium ) -solide ( chaux vive ) </a:t>
            </a:r>
          </a:p>
          <a:p>
            <a:pPr algn="just">
              <a:buFontTx/>
              <a:buChar char="-"/>
            </a:pPr>
            <a:endParaRPr lang="fr-FR" b="1"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III / </a:t>
            </a:r>
            <a:r>
              <a:rPr lang="fr-FR" b="1" dirty="0" smtClean="0">
                <a:solidFill>
                  <a:srgbClr val="FF0000"/>
                </a:solidFill>
                <a:latin typeface="Times New Roman" pitchFamily="18" charset="0"/>
                <a:cs typeface="Times New Roman" pitchFamily="18" charset="0"/>
              </a:rPr>
              <a:t>Antibiotiques</a:t>
            </a:r>
            <a:r>
              <a:rPr lang="fr-FR" b="1" dirty="0" smtClean="0">
                <a:latin typeface="Times New Roman" pitchFamily="18" charset="0"/>
                <a:cs typeface="Times New Roman" pitchFamily="18" charset="0"/>
              </a:rPr>
              <a:t> </a:t>
            </a:r>
          </a:p>
          <a:p>
            <a:pPr algn="just"/>
            <a:r>
              <a:rPr lang="fr-FR" b="1" dirty="0" smtClean="0">
                <a:latin typeface="Times New Roman" pitchFamily="18" charset="0"/>
                <a:cs typeface="Times New Roman" pitchFamily="18" charset="0"/>
              </a:rPr>
              <a:t>Substances d'origine naturelle ou obtenues par synthèse chimique.</a:t>
            </a:r>
          </a:p>
          <a:p>
            <a:pPr algn="just"/>
            <a:r>
              <a:rPr lang="fr-FR" b="1" dirty="0" smtClean="0">
                <a:latin typeface="Times New Roman" pitchFamily="18" charset="0"/>
                <a:cs typeface="Times New Roman" pitchFamily="18" charset="0"/>
              </a:rPr>
              <a:t> On distingue :</a:t>
            </a:r>
          </a:p>
          <a:p>
            <a:pPr algn="just"/>
            <a:r>
              <a:rPr lang="fr-FR" b="1" dirty="0" smtClean="0">
                <a:latin typeface="Times New Roman" pitchFamily="18" charset="0"/>
                <a:cs typeface="Times New Roman" pitchFamily="18" charset="0"/>
              </a:rPr>
              <a:t> - les antibiotiques bactériostatiques qui stoppent la multiplication des bactéries sans les détruire</a:t>
            </a:r>
          </a:p>
          <a:p>
            <a:pPr algn="just"/>
            <a:r>
              <a:rPr lang="fr-FR" b="1" dirty="0" smtClean="0">
                <a:latin typeface="Times New Roman" pitchFamily="18" charset="0"/>
                <a:cs typeface="Times New Roman" pitchFamily="18" charset="0"/>
              </a:rPr>
              <a:t> - les antibiotiques bactéricides qui tuent les bactéries.</a:t>
            </a:r>
            <a:endParaRPr lang="fr-FR" b="1" dirty="0">
              <a:latin typeface="Times New Roman" pitchFamily="18" charset="0"/>
              <a:cs typeface="Times New Roman" pitchFamily="18" charset="0"/>
            </a:endParaRPr>
          </a:p>
        </p:txBody>
      </p:sp>
      <p:grpSp>
        <p:nvGrpSpPr>
          <p:cNvPr id="5" name="Groupe 4"/>
          <p:cNvGrpSpPr/>
          <p:nvPr/>
        </p:nvGrpSpPr>
        <p:grpSpPr>
          <a:xfrm>
            <a:off x="214282" y="0"/>
            <a:ext cx="4500594" cy="1214422"/>
            <a:chOff x="728253" y="3242057"/>
            <a:chExt cx="2339195" cy="1401412"/>
          </a:xfrm>
          <a:scene3d>
            <a:camera prst="orthographicFront"/>
            <a:lightRig rig="flat" dir="t"/>
          </a:scene3d>
        </p:grpSpPr>
        <p:sp>
          <p:nvSpPr>
            <p:cNvPr id="6" name="Ellipse 5"/>
            <p:cNvSpPr/>
            <p:nvPr/>
          </p:nvSpPr>
          <p:spPr>
            <a:xfrm>
              <a:off x="728253" y="3242057"/>
              <a:ext cx="2339195" cy="14014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7" name="Ellipse 4"/>
            <p:cNvSpPr/>
            <p:nvPr/>
          </p:nvSpPr>
          <p:spPr>
            <a:xfrm>
              <a:off x="1070820" y="3447289"/>
              <a:ext cx="1654061" cy="990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latin typeface="Times New Roman" pitchFamily="18" charset="0"/>
                  <a:cs typeface="Times New Roman" pitchFamily="18" charset="0"/>
                </a:rPr>
                <a:t>C. Stérilisation par des agents chimiques </a:t>
              </a:r>
              <a:endParaRPr lang="fr-FR" sz="2000" b="1" kern="1200" dirty="0">
                <a:latin typeface="Times New Roman" pitchFamily="18" charset="0"/>
                <a:cs typeface="Times New Roman" pitchFamily="18" charset="0"/>
              </a:endParaRPr>
            </a:p>
          </p:txBody>
        </p:sp>
      </p:grpSp>
      <p:sp>
        <p:nvSpPr>
          <p:cNvPr id="8" name="Rectangle 7"/>
          <p:cNvSpPr/>
          <p:nvPr/>
        </p:nvSpPr>
        <p:spPr>
          <a:xfrm>
            <a:off x="0" y="1285860"/>
            <a:ext cx="6143668"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rPr>
              <a:t>L'emploi d'agents chimiques vise la destruction d'espèces bactériennes déterminées au sein d'une flore poly-microbienne.</a:t>
            </a:r>
            <a:endParaRPr lang="fr-FR" sz="2000" b="1" dirty="0">
              <a:latin typeface="Times New Roman" pitchFamily="18" charset="0"/>
              <a:cs typeface="Times New Roman" pitchFamily="18" charset="0"/>
            </a:endParaRPr>
          </a:p>
        </p:txBody>
      </p:sp>
      <p:pic>
        <p:nvPicPr>
          <p:cNvPr id="9" name="Picture 2" descr="https://www.infirmiers.com/images/votre-carriere/liberal/antisepsie-bouteilles-g.jpg"/>
          <p:cNvPicPr>
            <a:picLocks noChangeAspect="1" noChangeArrowheads="1"/>
          </p:cNvPicPr>
          <p:nvPr/>
        </p:nvPicPr>
        <p:blipFill>
          <a:blip r:embed="rId2"/>
          <a:srcRect/>
          <a:stretch>
            <a:fillRect/>
          </a:stretch>
        </p:blipFill>
        <p:spPr bwMode="auto">
          <a:xfrm>
            <a:off x="6215074" y="1"/>
            <a:ext cx="2928926" cy="21431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1538" y="1714488"/>
            <a:ext cx="7429552" cy="4616648"/>
          </a:xfrm>
          <a:prstGeom prst="rect">
            <a:avLst/>
          </a:prstGeom>
        </p:spPr>
        <p:txBody>
          <a:bodyPr wrap="square">
            <a:spAutoFit/>
          </a:bodyPr>
          <a:lstStyle/>
          <a:p>
            <a:pPr algn="ctr">
              <a:lnSpc>
                <a:spcPct val="150000"/>
              </a:lnSpc>
            </a:pPr>
            <a:r>
              <a:rPr lang="fr-FR" sz="2800" b="1" dirty="0" smtClean="0">
                <a:latin typeface="Times New Roman" pitchFamily="18" charset="0"/>
                <a:cs typeface="Times New Roman" pitchFamily="18" charset="0"/>
              </a:rPr>
              <a:t>La radio-stérilisation est opérée par exposition du produit à </a:t>
            </a:r>
            <a:r>
              <a:rPr lang="fr-FR" sz="2800" b="1" dirty="0" smtClean="0">
                <a:solidFill>
                  <a:srgbClr val="FF0000"/>
                </a:solidFill>
                <a:latin typeface="Times New Roman" pitchFamily="18" charset="0"/>
                <a:cs typeface="Times New Roman" pitchFamily="18" charset="0"/>
              </a:rPr>
              <a:t>un rayonnement ionisant </a:t>
            </a:r>
            <a:r>
              <a:rPr lang="fr-FR" sz="2800" b="1" dirty="0" smtClean="0">
                <a:latin typeface="Times New Roman" pitchFamily="18" charset="0"/>
                <a:cs typeface="Times New Roman" pitchFamily="18" charset="0"/>
              </a:rPr>
              <a:t>, le principe repose sur l’ionisation et l’excitation des atomes des cellules et leur milieu avec formation de radicaux libres ; la rupture des liaisons protéiques altère les acides nucléiques des bactéries.</a:t>
            </a:r>
            <a:endParaRPr lang="fr-FR" sz="2800" b="1" dirty="0">
              <a:latin typeface="Times New Roman" pitchFamily="18" charset="0"/>
              <a:cs typeface="Times New Roman" pitchFamily="18" charset="0"/>
            </a:endParaRPr>
          </a:p>
        </p:txBody>
      </p:sp>
      <p:grpSp>
        <p:nvGrpSpPr>
          <p:cNvPr id="6" name="Groupe 5"/>
          <p:cNvGrpSpPr/>
          <p:nvPr/>
        </p:nvGrpSpPr>
        <p:grpSpPr>
          <a:xfrm>
            <a:off x="2357422" y="0"/>
            <a:ext cx="4143404" cy="1401412"/>
            <a:chOff x="3593133" y="3242057"/>
            <a:chExt cx="2264178" cy="1401412"/>
          </a:xfrm>
          <a:scene3d>
            <a:camera prst="orthographicFront"/>
            <a:lightRig rig="flat" dir="t"/>
          </a:scene3d>
        </p:grpSpPr>
        <p:sp>
          <p:nvSpPr>
            <p:cNvPr id="7" name="Ellipse 6"/>
            <p:cNvSpPr/>
            <p:nvPr/>
          </p:nvSpPr>
          <p:spPr>
            <a:xfrm>
              <a:off x="3593133" y="3242057"/>
              <a:ext cx="2264178" cy="14014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8" name="Ellipse 4"/>
            <p:cNvSpPr/>
            <p:nvPr/>
          </p:nvSpPr>
          <p:spPr>
            <a:xfrm>
              <a:off x="3924714" y="3447289"/>
              <a:ext cx="1601016" cy="990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400" b="1" kern="1200" dirty="0" smtClean="0">
                  <a:latin typeface="Times New Roman" pitchFamily="18" charset="0"/>
                  <a:cs typeface="Times New Roman" pitchFamily="18" charset="0"/>
                </a:rPr>
                <a:t>D. Stérilisation par action des radiations</a:t>
              </a:r>
              <a:endParaRPr lang="fr-FR" sz="2400" b="1" kern="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285860"/>
            <a:ext cx="8215338" cy="4401205"/>
          </a:xfrm>
          <a:prstGeom prst="rect">
            <a:avLst/>
          </a:prstGeom>
        </p:spPr>
        <p:txBody>
          <a:bodyPr wrap="square">
            <a:spAutoFit/>
          </a:bodyPr>
          <a:lstStyle/>
          <a:p>
            <a:pPr>
              <a:lnSpc>
                <a:spcPct val="250000"/>
              </a:lnSpc>
            </a:pPr>
            <a:r>
              <a:rPr lang="fr-FR" sz="2800" b="1" dirty="0" smtClean="0">
                <a:solidFill>
                  <a:schemeClr val="bg2">
                    <a:lumMod val="10000"/>
                  </a:schemeClr>
                </a:solidFill>
              </a:rPr>
              <a:t>1/Introduction</a:t>
            </a:r>
          </a:p>
          <a:p>
            <a:pPr>
              <a:lnSpc>
                <a:spcPct val="250000"/>
              </a:lnSpc>
            </a:pPr>
            <a:r>
              <a:rPr lang="fr-FR" sz="2800" b="1" dirty="0" smtClean="0">
                <a:solidFill>
                  <a:schemeClr val="bg2">
                    <a:lumMod val="10000"/>
                  </a:schemeClr>
                </a:solidFill>
              </a:rPr>
              <a:t>2/Les techniques microbiologique </a:t>
            </a:r>
          </a:p>
          <a:p>
            <a:pPr>
              <a:lnSpc>
                <a:spcPct val="250000"/>
              </a:lnSpc>
            </a:pPr>
            <a:r>
              <a:rPr lang="fr-FR" sz="2800" b="1" dirty="0" smtClean="0">
                <a:solidFill>
                  <a:schemeClr val="bg2">
                    <a:lumMod val="10000"/>
                  </a:schemeClr>
                </a:solidFill>
              </a:rPr>
              <a:t>3/ </a:t>
            </a:r>
            <a:r>
              <a:rPr lang="fr-FR" sz="2800" b="1" dirty="0" smtClean="0">
                <a:solidFill>
                  <a:schemeClr val="bg2">
                    <a:lumMod val="10000"/>
                  </a:schemeClr>
                </a:solidFill>
              </a:rPr>
              <a:t>Contrôle microbiologique des médicaments</a:t>
            </a:r>
          </a:p>
          <a:p>
            <a:pPr>
              <a:lnSpc>
                <a:spcPct val="250000"/>
              </a:lnSpc>
            </a:pPr>
            <a:r>
              <a:rPr lang="fr-FR" sz="2800" b="1" dirty="0" smtClean="0">
                <a:solidFill>
                  <a:schemeClr val="bg2">
                    <a:lumMod val="10000"/>
                  </a:schemeClr>
                </a:solidFill>
              </a:rPr>
              <a:t>4/Conclusion</a:t>
            </a:r>
            <a:endParaRPr lang="fr-FR" sz="2800" b="1" dirty="0">
              <a:solidFill>
                <a:schemeClr val="bg2">
                  <a:lumMod val="10000"/>
                </a:schemeClr>
              </a:solidFill>
            </a:endParaRPr>
          </a:p>
        </p:txBody>
      </p:sp>
      <p:sp>
        <p:nvSpPr>
          <p:cNvPr id="5" name="Rectangle 4"/>
          <p:cNvSpPr/>
          <p:nvPr/>
        </p:nvSpPr>
        <p:spPr>
          <a:xfrm>
            <a:off x="2714612" y="214290"/>
            <a:ext cx="407196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fr-FR" sz="5400" b="1" spc="150" dirty="0" smtClean="0">
                <a:ln w="11430"/>
                <a:solidFill>
                  <a:schemeClr val="tx1"/>
                </a:solidFill>
                <a:effectLst>
                  <a:outerShdw blurRad="25400" algn="tl" rotWithShape="0">
                    <a:srgbClr val="000000">
                      <a:alpha val="43000"/>
                    </a:srgbClr>
                  </a:outerShdw>
                </a:effectLst>
              </a:rPr>
              <a:t> Le plan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3050"/>
            <a:ext cx="8929718" cy="3785652"/>
          </a:xfrm>
          <a:prstGeom prst="rect">
            <a:avLst/>
          </a:prstGeom>
        </p:spPr>
        <p:txBody>
          <a:bodyPr wrap="square">
            <a:spAutoFit/>
          </a:bodyPr>
          <a:lstStyle/>
          <a:p>
            <a:pPr algn="ctr">
              <a:lnSpc>
                <a:spcPct val="200000"/>
              </a:lnSpc>
            </a:pPr>
            <a:r>
              <a:rPr lang="fr-FR" sz="2400" b="1" dirty="0" smtClean="0"/>
              <a:t>L’évolution des dispositifs médicaux et l’utilisation de plus en plus répandue des contenants en matière plastique (polymériques), se qui nécessite de technique de stérilisation à </a:t>
            </a:r>
            <a:r>
              <a:rPr lang="fr-FR" sz="2400" b="1" dirty="0" smtClean="0">
                <a:solidFill>
                  <a:srgbClr val="FF0000"/>
                </a:solidFill>
              </a:rPr>
              <a:t>basse température </a:t>
            </a:r>
            <a:r>
              <a:rPr lang="fr-FR" sz="2400" b="1" dirty="0" smtClean="0"/>
              <a:t>efficace, facile à mettre en œuvre , valable autant pour le petit matériel que des grands volumes (locaux).</a:t>
            </a:r>
            <a:endParaRPr lang="fr-FR" sz="2400" b="1" dirty="0"/>
          </a:p>
        </p:txBody>
      </p:sp>
      <p:grpSp>
        <p:nvGrpSpPr>
          <p:cNvPr id="5" name="Groupe 4"/>
          <p:cNvGrpSpPr/>
          <p:nvPr/>
        </p:nvGrpSpPr>
        <p:grpSpPr>
          <a:xfrm>
            <a:off x="2786050" y="0"/>
            <a:ext cx="4214842" cy="1401412"/>
            <a:chOff x="4446655" y="1306030"/>
            <a:chExt cx="2197078" cy="1401412"/>
          </a:xfrm>
          <a:scene3d>
            <a:camera prst="orthographicFront"/>
            <a:lightRig rig="flat" dir="t"/>
          </a:scene3d>
        </p:grpSpPr>
        <p:sp>
          <p:nvSpPr>
            <p:cNvPr id="6" name="Ellipse 5"/>
            <p:cNvSpPr/>
            <p:nvPr/>
          </p:nvSpPr>
          <p:spPr>
            <a:xfrm>
              <a:off x="4446655" y="1306030"/>
              <a:ext cx="2197078" cy="14014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1116192"/>
                <a:satOff val="6725"/>
                <a:lumOff val="539"/>
                <a:alphaOff val="0"/>
              </a:schemeClr>
            </a:fillRef>
            <a:effectRef idx="2">
              <a:schemeClr val="accent4">
                <a:hueOff val="-1116192"/>
                <a:satOff val="6725"/>
                <a:lumOff val="539"/>
                <a:alphaOff val="0"/>
              </a:schemeClr>
            </a:effectRef>
            <a:fontRef idx="minor">
              <a:schemeClr val="lt1"/>
            </a:fontRef>
          </p:style>
        </p:sp>
        <p:sp>
          <p:nvSpPr>
            <p:cNvPr id="7" name="Ellipse 4"/>
            <p:cNvSpPr/>
            <p:nvPr/>
          </p:nvSpPr>
          <p:spPr>
            <a:xfrm>
              <a:off x="4768410" y="1511262"/>
              <a:ext cx="1553568" cy="990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400" b="1" kern="1200" dirty="0" smtClean="0">
                  <a:latin typeface="Times New Roman" pitchFamily="18" charset="0"/>
                  <a:cs typeface="Times New Roman" pitchFamily="18" charset="0"/>
                </a:rPr>
                <a:t>E. Stérilisation par gaz </a:t>
              </a:r>
              <a:endParaRPr lang="fr-FR" sz="2400" b="1" kern="1200" dirty="0">
                <a:latin typeface="Times New Roman" pitchFamily="18" charset="0"/>
                <a:cs typeface="Times New Roman" pitchFamily="18"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714488"/>
            <a:ext cx="8715404" cy="34163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fr-FR" sz="2400" b="1" dirty="0" smtClean="0">
                <a:solidFill>
                  <a:srgbClr val="FF0000"/>
                </a:solidFill>
                <a:latin typeface="Times New Roman" pitchFamily="18" charset="0"/>
                <a:cs typeface="Times New Roman" pitchFamily="18" charset="0"/>
              </a:rPr>
              <a:t>Objectif</a:t>
            </a:r>
          </a:p>
          <a:p>
            <a:pPr algn="just">
              <a:lnSpc>
                <a:spcPct val="150000"/>
              </a:lnSpc>
            </a:pPr>
            <a:r>
              <a:rPr lang="fr-FR" sz="2400" b="1" dirty="0" smtClean="0">
                <a:latin typeface="Times New Roman" pitchFamily="18" charset="0"/>
                <a:cs typeface="Times New Roman" pitchFamily="18" charset="0"/>
              </a:rPr>
              <a:t>Lors d’un examen bactériologique, la mise en culture est toujours nécessaire. En effet, bien souvent les microorganismes, peu nombreux, n’ont pu être décelés lors de l’examen  microscopique.</a:t>
            </a:r>
          </a:p>
          <a:p>
            <a:pPr algn="just">
              <a:lnSpc>
                <a:spcPct val="150000"/>
              </a:lnSpc>
            </a:pPr>
            <a:r>
              <a:rPr lang="fr-FR" sz="2400" b="1" dirty="0" smtClean="0">
                <a:latin typeface="Times New Roman" pitchFamily="18" charset="0"/>
                <a:cs typeface="Times New Roman" pitchFamily="18" charset="0"/>
              </a:rPr>
              <a:t> Si le prélèvement contient plusieurs espèces bactériennes, culture et isolement sont indispensables. </a:t>
            </a:r>
            <a:endParaRPr lang="fr-FR" sz="2400" b="1" dirty="0">
              <a:latin typeface="Times New Roman" pitchFamily="18" charset="0"/>
              <a:cs typeface="Times New Roman" pitchFamily="18" charset="0"/>
            </a:endParaRPr>
          </a:p>
        </p:txBody>
      </p:sp>
      <p:sp>
        <p:nvSpPr>
          <p:cNvPr id="5" name="Rectangle 4"/>
          <p:cNvSpPr/>
          <p:nvPr/>
        </p:nvSpPr>
        <p:spPr>
          <a:xfrm>
            <a:off x="1928794" y="201019"/>
            <a:ext cx="5897512"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II. Techniques d’ensemencement</a:t>
            </a:r>
            <a:endParaRPr lang="fr-FR" sz="32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201019"/>
            <a:ext cx="5897512"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2. </a:t>
            </a:r>
            <a:r>
              <a:rPr lang="fr-FR" sz="3200" b="1" dirty="0" smtClean="0">
                <a:latin typeface="Times New Roman" pitchFamily="18" charset="0"/>
                <a:cs typeface="Times New Roman" pitchFamily="18" charset="0"/>
              </a:rPr>
              <a:t>Techniques d’ensemencement</a:t>
            </a:r>
            <a:endParaRPr lang="fr-FR" sz="3200" b="1" dirty="0">
              <a:latin typeface="Times New Roman" pitchFamily="18" charset="0"/>
              <a:cs typeface="Times New Roman" pitchFamily="18" charset="0"/>
            </a:endParaRPr>
          </a:p>
        </p:txBody>
      </p:sp>
      <p:sp>
        <p:nvSpPr>
          <p:cNvPr id="5" name="Rectangle 4"/>
          <p:cNvSpPr/>
          <p:nvPr/>
        </p:nvSpPr>
        <p:spPr>
          <a:xfrm>
            <a:off x="0" y="1357298"/>
            <a:ext cx="8786842" cy="1015663"/>
          </a:xfrm>
          <a:prstGeom prst="rect">
            <a:avLst/>
          </a:prstGeom>
        </p:spPr>
        <p:txBody>
          <a:bodyPr wrap="square">
            <a:spAutoFit/>
          </a:bodyPr>
          <a:lstStyle/>
          <a:p>
            <a:pPr algn="ctr"/>
            <a:r>
              <a:rPr lang="fr-FR" sz="2000" b="1" dirty="0" smtClean="0">
                <a:latin typeface="Times New Roman" pitchFamily="18" charset="0"/>
                <a:cs typeface="Times New Roman" pitchFamily="18" charset="0"/>
              </a:rPr>
              <a:t>L’ensemencement consiste à déposer dans un milieu neuf des germes prélevés dans un milieu de culture mère. Le transport est en général effectué avec une anse ou une pipette Pasteur.</a:t>
            </a:r>
            <a:endParaRPr lang="fr-FR" sz="2000" b="1" dirty="0">
              <a:latin typeface="Times New Roman" pitchFamily="18" charset="0"/>
              <a:cs typeface="Times New Roman" pitchFamily="18" charset="0"/>
            </a:endParaRPr>
          </a:p>
        </p:txBody>
      </p:sp>
      <p:sp>
        <p:nvSpPr>
          <p:cNvPr id="6" name="Rectangle 5"/>
          <p:cNvSpPr/>
          <p:nvPr/>
        </p:nvSpPr>
        <p:spPr>
          <a:xfrm>
            <a:off x="0" y="2631040"/>
            <a:ext cx="457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b="1" dirty="0" smtClean="0">
                <a:solidFill>
                  <a:schemeClr val="tx1"/>
                </a:solidFill>
              </a:rPr>
              <a:t> A / Ensemencement avec une anse</a:t>
            </a:r>
            <a:endParaRPr lang="fr-FR" b="1" dirty="0">
              <a:solidFill>
                <a:schemeClr val="tx1"/>
              </a:solidFill>
            </a:endParaRPr>
          </a:p>
        </p:txBody>
      </p:sp>
      <p:sp>
        <p:nvSpPr>
          <p:cNvPr id="7" name="Rectangle 6"/>
          <p:cNvSpPr/>
          <p:nvPr/>
        </p:nvSpPr>
        <p:spPr>
          <a:xfrm>
            <a:off x="4685103" y="2631040"/>
            <a:ext cx="431605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b="1" dirty="0" smtClean="0">
                <a:solidFill>
                  <a:schemeClr val="tx1"/>
                </a:solidFill>
              </a:rPr>
              <a:t> B/ ensemencement avec la pipette Pasteur</a:t>
            </a:r>
            <a:endParaRPr lang="fr-FR" b="1" dirty="0">
              <a:solidFill>
                <a:schemeClr val="tx1"/>
              </a:solidFill>
            </a:endParaRPr>
          </a:p>
        </p:txBody>
      </p:sp>
      <p:sp>
        <p:nvSpPr>
          <p:cNvPr id="32770" name="AutoShape 2" descr="Résultat de recherche d'images pour &quot;ensemenssement an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2" name="Picture 4" descr="Image associée"/>
          <p:cNvPicPr>
            <a:picLocks noChangeAspect="1" noChangeArrowheads="1"/>
          </p:cNvPicPr>
          <p:nvPr/>
        </p:nvPicPr>
        <p:blipFill>
          <a:blip r:embed="rId2"/>
          <a:srcRect/>
          <a:stretch>
            <a:fillRect/>
          </a:stretch>
        </p:blipFill>
        <p:spPr bwMode="auto">
          <a:xfrm>
            <a:off x="428596" y="3500438"/>
            <a:ext cx="3750690" cy="2495915"/>
          </a:xfrm>
          <a:prstGeom prst="rect">
            <a:avLst/>
          </a:prstGeom>
          <a:noFill/>
        </p:spPr>
      </p:pic>
      <p:sp>
        <p:nvSpPr>
          <p:cNvPr id="32774" name="AutoShape 6" descr="Résultat de recherche d'images pour &quot;ensemenssement avec pipette paste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5" name="Picture 7" descr="C:\Users\aci\Downloads\téléchargement.jpg"/>
          <p:cNvPicPr>
            <a:picLocks noChangeAspect="1" noChangeArrowheads="1"/>
          </p:cNvPicPr>
          <p:nvPr/>
        </p:nvPicPr>
        <p:blipFill>
          <a:blip r:embed="rId3"/>
          <a:srcRect/>
          <a:stretch>
            <a:fillRect/>
          </a:stretch>
        </p:blipFill>
        <p:spPr bwMode="auto">
          <a:xfrm>
            <a:off x="5143504" y="3445259"/>
            <a:ext cx="3429024" cy="26486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000240"/>
            <a:ext cx="8858280" cy="3785652"/>
          </a:xfrm>
          <a:prstGeom prst="rect">
            <a:avLst/>
          </a:prstGeom>
        </p:spPr>
        <p:txBody>
          <a:bodyPr wrap="square">
            <a:spAutoFit/>
          </a:bodyPr>
          <a:lstStyle/>
          <a:p>
            <a:pPr algn="just">
              <a:lnSpc>
                <a:spcPct val="200000"/>
              </a:lnSpc>
            </a:pPr>
            <a:r>
              <a:rPr lang="fr-FR" sz="2000" b="1" dirty="0" smtClean="0">
                <a:solidFill>
                  <a:srgbClr val="FF0000"/>
                </a:solidFill>
              </a:rPr>
              <a:t>Les milieux d’enrichissement : </a:t>
            </a:r>
            <a:r>
              <a:rPr lang="fr-FR" sz="2000" b="1" dirty="0" smtClean="0"/>
              <a:t>permettant de favoriser la croissance d’une espèce en faible quantité dans un échantillon. </a:t>
            </a:r>
          </a:p>
          <a:p>
            <a:pPr algn="just">
              <a:lnSpc>
                <a:spcPct val="200000"/>
              </a:lnSpc>
            </a:pPr>
            <a:r>
              <a:rPr lang="fr-FR" sz="2000" b="1" dirty="0" smtClean="0">
                <a:solidFill>
                  <a:srgbClr val="FF0000"/>
                </a:solidFill>
              </a:rPr>
              <a:t>les milieux d’isolement : </a:t>
            </a:r>
            <a:r>
              <a:rPr lang="fr-FR" sz="2000" b="1" dirty="0" smtClean="0"/>
              <a:t>permettant la croissance de plusieurs espèces bactériennes.</a:t>
            </a:r>
          </a:p>
          <a:p>
            <a:pPr algn="just">
              <a:lnSpc>
                <a:spcPct val="200000"/>
              </a:lnSpc>
            </a:pPr>
            <a:r>
              <a:rPr lang="fr-FR" sz="2000" b="1" dirty="0" smtClean="0"/>
              <a:t> </a:t>
            </a:r>
            <a:r>
              <a:rPr lang="fr-FR" sz="2000" b="1" dirty="0" smtClean="0">
                <a:solidFill>
                  <a:srgbClr val="FF0000"/>
                </a:solidFill>
              </a:rPr>
              <a:t>les milieux sélectifs : </a:t>
            </a:r>
            <a:r>
              <a:rPr lang="fr-FR" sz="2000" b="1" dirty="0" smtClean="0"/>
              <a:t>favorisant la croissance d’un type bactérien particulier tout en inhibant celle des autres types bactériens.</a:t>
            </a:r>
            <a:endParaRPr lang="fr-FR" sz="2000" b="1" dirty="0"/>
          </a:p>
        </p:txBody>
      </p:sp>
      <p:sp>
        <p:nvSpPr>
          <p:cNvPr id="5" name="Rectangle 4"/>
          <p:cNvSpPr/>
          <p:nvPr/>
        </p:nvSpPr>
        <p:spPr>
          <a:xfrm>
            <a:off x="2857488" y="214290"/>
            <a:ext cx="3666325"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fr-FR" sz="2800" b="1" dirty="0" smtClean="0">
                <a:latin typeface="Times New Roman" pitchFamily="18" charset="0"/>
                <a:cs typeface="Times New Roman" pitchFamily="18" charset="0"/>
              </a:rPr>
              <a:t>Les milieux de culture </a:t>
            </a:r>
            <a:endParaRPr lang="fr-FR" sz="2800" b="1" dirty="0">
              <a:latin typeface="Times New Roman" pitchFamily="18" charset="0"/>
              <a:cs typeface="Times New Roman" pitchFamily="18" charset="0"/>
            </a:endParaRPr>
          </a:p>
        </p:txBody>
      </p:sp>
      <p:sp>
        <p:nvSpPr>
          <p:cNvPr id="6" name="Rectangle 5"/>
          <p:cNvSpPr/>
          <p:nvPr/>
        </p:nvSpPr>
        <p:spPr>
          <a:xfrm>
            <a:off x="571472" y="1142984"/>
            <a:ext cx="7858180" cy="400110"/>
          </a:xfrm>
          <a:prstGeom prst="rect">
            <a:avLst/>
          </a:prstGeom>
        </p:spPr>
        <p:txBody>
          <a:bodyPr wrap="square">
            <a:spAutoFit/>
          </a:bodyPr>
          <a:lstStyle/>
          <a:p>
            <a:r>
              <a:rPr lang="fr-FR" sz="2000" b="1" dirty="0" smtClean="0">
                <a:latin typeface="Times New Roman" pitchFamily="18" charset="0"/>
                <a:cs typeface="Times New Roman" pitchFamily="18" charset="0"/>
              </a:rPr>
              <a:t>On distingue plusieurs types de milieux de culture selon leur fonction</a:t>
            </a:r>
            <a:endParaRPr lang="fr-FR" sz="200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lum bright="-10000" contrast="40000"/>
          </a:blip>
          <a:srcRect/>
          <a:stretch>
            <a:fillRect/>
          </a:stretch>
        </p:blipFill>
        <p:spPr bwMode="auto">
          <a:xfrm>
            <a:off x="0" y="1643050"/>
            <a:ext cx="9180556" cy="3162313"/>
          </a:xfrm>
          <a:prstGeom prst="rect">
            <a:avLst/>
          </a:prstGeom>
          <a:noFill/>
          <a:ln w="9525">
            <a:noFill/>
            <a:miter lim="800000"/>
            <a:headEnd/>
            <a:tailEnd/>
          </a:ln>
          <a:effectLst/>
        </p:spPr>
      </p:pic>
      <p:sp>
        <p:nvSpPr>
          <p:cNvPr id="5" name="Rectangle 4"/>
          <p:cNvSpPr/>
          <p:nvPr/>
        </p:nvSpPr>
        <p:spPr>
          <a:xfrm>
            <a:off x="2857488" y="214290"/>
            <a:ext cx="3666325"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fr-FR" sz="2800" b="1" dirty="0" smtClean="0">
                <a:latin typeface="Times New Roman" pitchFamily="18" charset="0"/>
                <a:cs typeface="Times New Roman" pitchFamily="18" charset="0"/>
              </a:rPr>
              <a:t>Les milieux de culture </a:t>
            </a:r>
            <a:endParaRPr lang="fr-FR" sz="2800"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428604"/>
            <a:ext cx="478634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smtClean="0">
                <a:solidFill>
                  <a:schemeClr val="bg1"/>
                </a:solidFill>
                <a:latin typeface="Times New Roman" pitchFamily="18" charset="0"/>
                <a:cs typeface="Times New Roman" pitchFamily="18" charset="0"/>
              </a:rPr>
              <a:t> A / Ensemencement avec une anse</a:t>
            </a:r>
            <a:endParaRPr lang="fr-FR" sz="2400" b="1" dirty="0">
              <a:solidFill>
                <a:schemeClr val="bg1"/>
              </a:solidFill>
              <a:latin typeface="Times New Roman" pitchFamily="18" charset="0"/>
              <a:cs typeface="Times New Roman" pitchFamily="18" charset="0"/>
            </a:endParaRPr>
          </a:p>
        </p:txBody>
      </p:sp>
      <p:sp>
        <p:nvSpPr>
          <p:cNvPr id="6" name="Rectangle 5"/>
          <p:cNvSpPr/>
          <p:nvPr/>
        </p:nvSpPr>
        <p:spPr>
          <a:xfrm>
            <a:off x="142844" y="1643050"/>
            <a:ext cx="8786874"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2000" b="1" dirty="0" smtClean="0">
                <a:latin typeface="Times New Roman" pitchFamily="18" charset="0"/>
                <a:cs typeface="Times New Roman" pitchFamily="18" charset="0"/>
              </a:rPr>
              <a:t>Stériliser l’anse en la portant au rouge dans la flamme du bec Bunsen, la laisser refroidir dans la zone stérile.</a:t>
            </a:r>
          </a:p>
        </p:txBody>
      </p:sp>
      <p:sp>
        <p:nvSpPr>
          <p:cNvPr id="7" name="Rectangle 6"/>
          <p:cNvSpPr/>
          <p:nvPr/>
        </p:nvSpPr>
        <p:spPr>
          <a:xfrm>
            <a:off x="2928926" y="1142984"/>
            <a:ext cx="3314112" cy="40011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2000" b="1" dirty="0" smtClean="0">
                <a:latin typeface="Times New Roman" pitchFamily="18" charset="0"/>
                <a:cs typeface="Times New Roman" pitchFamily="18" charset="0"/>
              </a:rPr>
              <a:t>Flamber l’ouverture du tube</a:t>
            </a:r>
          </a:p>
        </p:txBody>
      </p:sp>
      <p:sp>
        <p:nvSpPr>
          <p:cNvPr id="8" name="Rectangle 7"/>
          <p:cNvSpPr/>
          <p:nvPr/>
        </p:nvSpPr>
        <p:spPr>
          <a:xfrm>
            <a:off x="142876" y="2428868"/>
            <a:ext cx="8929718"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2000" b="1" dirty="0" smtClean="0">
                <a:latin typeface="Times New Roman" pitchFamily="18" charset="0"/>
                <a:cs typeface="Times New Roman" pitchFamily="18" charset="0"/>
              </a:rPr>
              <a:t> Prélever et repiquer rapidement dans le tube contenant le milieu de repiquage</a:t>
            </a:r>
            <a:endParaRPr lang="fr-FR" sz="2000" b="1" dirty="0">
              <a:latin typeface="Times New Roman" pitchFamily="18" charset="0"/>
              <a:cs typeface="Times New Roman" pitchFamily="18" charset="0"/>
            </a:endParaRPr>
          </a:p>
        </p:txBody>
      </p:sp>
      <p:cxnSp>
        <p:nvCxnSpPr>
          <p:cNvPr id="10" name="Connecteur droit avec flèche 9"/>
          <p:cNvCxnSpPr>
            <a:stCxn id="8" idx="2"/>
          </p:cNvCxnSpPr>
          <p:nvPr/>
        </p:nvCxnSpPr>
        <p:spPr>
          <a:xfrm rot="5400000">
            <a:off x="3146849" y="1825238"/>
            <a:ext cx="457146" cy="24646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a:stCxn id="8" idx="2"/>
          </p:cNvCxnSpPr>
          <p:nvPr/>
        </p:nvCxnSpPr>
        <p:spPr>
          <a:xfrm rot="16200000" flipH="1">
            <a:off x="5682898" y="1753814"/>
            <a:ext cx="457146" cy="26074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500066" y="3429000"/>
            <a:ext cx="4572000" cy="400110"/>
          </a:xfrm>
          <a:prstGeom prst="rect">
            <a:avLst/>
          </a:prstGeom>
        </p:spPr>
        <p:txBody>
          <a:bodyPr>
            <a:spAutoFit/>
          </a:bodyPr>
          <a:lstStyle/>
          <a:p>
            <a:r>
              <a:rPr lang="fr-FR" sz="2000" b="1" dirty="0" smtClean="0">
                <a:latin typeface="Times New Roman" pitchFamily="18" charset="0"/>
                <a:cs typeface="Times New Roman" pitchFamily="18" charset="0"/>
              </a:rPr>
              <a:t> Repiquage sur milieu solide</a:t>
            </a:r>
            <a:endParaRPr lang="fr-FR" sz="2000" b="1" dirty="0">
              <a:latin typeface="Times New Roman" pitchFamily="18" charset="0"/>
              <a:cs typeface="Times New Roman" pitchFamily="18" charset="0"/>
            </a:endParaRPr>
          </a:p>
        </p:txBody>
      </p:sp>
      <p:sp>
        <p:nvSpPr>
          <p:cNvPr id="16" name="Rectangle 15"/>
          <p:cNvSpPr/>
          <p:nvPr/>
        </p:nvSpPr>
        <p:spPr>
          <a:xfrm>
            <a:off x="4286248" y="3429000"/>
            <a:ext cx="4572000" cy="400110"/>
          </a:xfrm>
          <a:prstGeom prst="rect">
            <a:avLst/>
          </a:prstGeom>
        </p:spPr>
        <p:txBody>
          <a:bodyPr>
            <a:spAutoFit/>
          </a:bodyPr>
          <a:lstStyle/>
          <a:p>
            <a:pPr algn="ctr"/>
            <a:r>
              <a:rPr lang="fr-FR" sz="2000" b="1" dirty="0" smtClean="0">
                <a:latin typeface="Times New Roman" pitchFamily="18" charset="0"/>
                <a:cs typeface="Times New Roman" pitchFamily="18" charset="0"/>
              </a:rPr>
              <a:t> Repiquage dans un milieu liquide</a:t>
            </a:r>
            <a:endParaRPr lang="fr-FR" sz="2000" b="1" dirty="0">
              <a:latin typeface="Times New Roman" pitchFamily="18" charset="0"/>
              <a:cs typeface="Times New Roman" pitchFamily="18" charset="0"/>
            </a:endParaRPr>
          </a:p>
        </p:txBody>
      </p:sp>
      <p:sp>
        <p:nvSpPr>
          <p:cNvPr id="17" name="Rectangle 16"/>
          <p:cNvSpPr/>
          <p:nvPr/>
        </p:nvSpPr>
        <p:spPr>
          <a:xfrm>
            <a:off x="214282" y="4143380"/>
            <a:ext cx="8715436"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2000" b="1" dirty="0" smtClean="0">
                <a:latin typeface="Times New Roman" pitchFamily="18" charset="0"/>
                <a:cs typeface="Times New Roman" pitchFamily="18" charset="0"/>
              </a:rPr>
              <a:t>Repasser dans la flamme l’aiguille à ensemencer en la portant au rouge. L’aiguille est prête pour un nouvel ensemencement . </a:t>
            </a:r>
            <a:endParaRPr lang="fr-FR" sz="2000" b="1" dirty="0">
              <a:latin typeface="Times New Roman" pitchFamily="18" charset="0"/>
              <a:cs typeface="Times New Roman" pitchFamily="18" charset="0"/>
            </a:endParaRPr>
          </a:p>
        </p:txBody>
      </p:sp>
      <p:sp>
        <p:nvSpPr>
          <p:cNvPr id="18" name="Rectangle 17"/>
          <p:cNvSpPr/>
          <p:nvPr/>
        </p:nvSpPr>
        <p:spPr>
          <a:xfrm>
            <a:off x="500034" y="5429264"/>
            <a:ext cx="8358246"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2000" b="1" dirty="0" smtClean="0">
                <a:latin typeface="Times New Roman" pitchFamily="18" charset="0"/>
                <a:cs typeface="Times New Roman" pitchFamily="18" charset="0"/>
              </a:rPr>
              <a:t>Flamber l’ouverture des tubes, flamber légèrement les cotons, boucher</a:t>
            </a:r>
            <a:endParaRPr lang="fr-FR" sz="2000"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356"/>
            <a:ext cx="6858016" cy="1477328"/>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Repiquer en déplaçant en zig </a:t>
            </a:r>
            <a:r>
              <a:rPr lang="fr-FR" sz="2000" b="1" dirty="0" err="1" smtClean="0">
                <a:latin typeface="Times New Roman" pitchFamily="18" charset="0"/>
                <a:cs typeface="Times New Roman" pitchFamily="18" charset="0"/>
              </a:rPr>
              <a:t>zag</a:t>
            </a:r>
            <a:r>
              <a:rPr lang="fr-FR" sz="2000" b="1" dirty="0" smtClean="0">
                <a:latin typeface="Times New Roman" pitchFamily="18" charset="0"/>
                <a:cs typeface="Times New Roman" pitchFamily="18" charset="0"/>
              </a:rPr>
              <a:t> l’aiguille sur la surface de l’agar, du fond du tube vers l’ouverture, en prenant soin de ne pas érafler la gélose.</a:t>
            </a:r>
            <a:endParaRPr lang="fr-FR" sz="2000" b="1" dirty="0">
              <a:latin typeface="Times New Roman" pitchFamily="18" charset="0"/>
              <a:cs typeface="Times New Roman" pitchFamily="18" charset="0"/>
            </a:endParaRPr>
          </a:p>
        </p:txBody>
      </p:sp>
      <p:pic>
        <p:nvPicPr>
          <p:cNvPr id="5" name="Picture 2" descr="Image associée"/>
          <p:cNvPicPr>
            <a:picLocks noChangeAspect="1" noChangeArrowheads="1"/>
          </p:cNvPicPr>
          <p:nvPr/>
        </p:nvPicPr>
        <p:blipFill>
          <a:blip r:embed="rId2">
            <a:lum bright="-10000" contrast="30000"/>
          </a:blip>
          <a:srcRect/>
          <a:stretch>
            <a:fillRect/>
          </a:stretch>
        </p:blipFill>
        <p:spPr bwMode="auto">
          <a:xfrm>
            <a:off x="6810375" y="0"/>
            <a:ext cx="2333625" cy="2857500"/>
          </a:xfrm>
          <a:prstGeom prst="rect">
            <a:avLst/>
          </a:prstGeom>
          <a:noFill/>
        </p:spPr>
      </p:pic>
      <p:sp>
        <p:nvSpPr>
          <p:cNvPr id="7" name="Rectangle 6"/>
          <p:cNvSpPr/>
          <p:nvPr/>
        </p:nvSpPr>
        <p:spPr>
          <a:xfrm>
            <a:off x="142844" y="2285992"/>
            <a:ext cx="4572000" cy="400110"/>
          </a:xfrm>
          <a:prstGeom prst="rect">
            <a:avLst/>
          </a:prstGeom>
        </p:spPr>
        <p:txBody>
          <a:bodyPr>
            <a:spAutoFit/>
          </a:bodyPr>
          <a:lstStyle/>
          <a:p>
            <a:r>
              <a:rPr lang="fr-FR" sz="2000" b="1" dirty="0" smtClean="0">
                <a:solidFill>
                  <a:srgbClr val="FF0000"/>
                </a:solidFill>
                <a:latin typeface="Times New Roman" pitchFamily="18" charset="0"/>
                <a:cs typeface="Times New Roman" pitchFamily="18" charset="0"/>
              </a:rPr>
              <a:t> Repiquage dans un milieu liquide </a:t>
            </a:r>
          </a:p>
        </p:txBody>
      </p:sp>
      <p:sp>
        <p:nvSpPr>
          <p:cNvPr id="8" name="Rectangle 7"/>
          <p:cNvSpPr/>
          <p:nvPr/>
        </p:nvSpPr>
        <p:spPr>
          <a:xfrm>
            <a:off x="214282" y="285728"/>
            <a:ext cx="4572000" cy="400110"/>
          </a:xfrm>
          <a:prstGeom prst="rect">
            <a:avLst/>
          </a:prstGeom>
        </p:spPr>
        <p:txBody>
          <a:bodyPr>
            <a:spAutoFit/>
          </a:bodyPr>
          <a:lstStyle/>
          <a:p>
            <a:r>
              <a:rPr lang="fr-FR" sz="2000" b="1" dirty="0" smtClean="0">
                <a:solidFill>
                  <a:srgbClr val="FF0000"/>
                </a:solidFill>
                <a:latin typeface="Times New Roman" pitchFamily="18" charset="0"/>
                <a:cs typeface="Times New Roman" pitchFamily="18" charset="0"/>
              </a:rPr>
              <a:t> Repiquage sur milieu solide</a:t>
            </a:r>
            <a:endParaRPr lang="fr-FR" sz="2000" b="1" dirty="0">
              <a:solidFill>
                <a:srgbClr val="FF0000"/>
              </a:solidFill>
              <a:latin typeface="Times New Roman" pitchFamily="18" charset="0"/>
              <a:cs typeface="Times New Roman" pitchFamily="18" charset="0"/>
            </a:endParaRPr>
          </a:p>
        </p:txBody>
      </p:sp>
      <p:sp>
        <p:nvSpPr>
          <p:cNvPr id="9" name="Rectangle 8"/>
          <p:cNvSpPr/>
          <p:nvPr/>
        </p:nvSpPr>
        <p:spPr>
          <a:xfrm>
            <a:off x="71406" y="2857496"/>
            <a:ext cx="6286544" cy="400110"/>
          </a:xfrm>
          <a:prstGeom prst="rect">
            <a:avLst/>
          </a:prstGeom>
        </p:spPr>
        <p:txBody>
          <a:bodyPr wrap="square">
            <a:spAutoFit/>
          </a:bodyPr>
          <a:lstStyle/>
          <a:p>
            <a:r>
              <a:rPr lang="fr-FR" sz="2000" b="1" dirty="0" smtClean="0">
                <a:latin typeface="Times New Roman" pitchFamily="18" charset="0"/>
                <a:cs typeface="Times New Roman" pitchFamily="18" charset="0"/>
              </a:rPr>
              <a:t> Repiquer ce qui est prélevé à l’intérieur de la boucle.</a:t>
            </a:r>
            <a:endParaRPr lang="fr-FR" sz="2000" b="1" dirty="0">
              <a:latin typeface="Times New Roman" pitchFamily="18" charset="0"/>
              <a:cs typeface="Times New Roman" pitchFamily="18" charset="0"/>
            </a:endParaRPr>
          </a:p>
        </p:txBody>
      </p:sp>
      <p:pic>
        <p:nvPicPr>
          <p:cNvPr id="37890" name="Picture 2" descr="https://www.bio-top.net/Schemas/bact_lact_prep9.gif"/>
          <p:cNvPicPr>
            <a:picLocks noChangeAspect="1" noChangeArrowheads="1"/>
          </p:cNvPicPr>
          <p:nvPr/>
        </p:nvPicPr>
        <p:blipFill>
          <a:blip r:embed="rId3"/>
          <a:srcRect/>
          <a:stretch>
            <a:fillRect/>
          </a:stretch>
        </p:blipFill>
        <p:spPr bwMode="auto">
          <a:xfrm>
            <a:off x="928662" y="3429000"/>
            <a:ext cx="2324100" cy="3228975"/>
          </a:xfrm>
          <a:prstGeom prst="rect">
            <a:avLst/>
          </a:prstGeom>
          <a:noFill/>
        </p:spPr>
      </p:pic>
      <p:pic>
        <p:nvPicPr>
          <p:cNvPr id="37892" name="Picture 4" descr="https://www.bio-top.net/Schemas/bact_lact_prep10.gif"/>
          <p:cNvPicPr>
            <a:picLocks noChangeAspect="1" noChangeArrowheads="1"/>
          </p:cNvPicPr>
          <p:nvPr/>
        </p:nvPicPr>
        <p:blipFill>
          <a:blip r:embed="rId4"/>
          <a:srcRect/>
          <a:stretch>
            <a:fillRect/>
          </a:stretch>
        </p:blipFill>
        <p:spPr bwMode="auto">
          <a:xfrm>
            <a:off x="4857752" y="3429000"/>
            <a:ext cx="2409825" cy="321469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28" y="142852"/>
            <a:ext cx="6149233"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smtClean="0">
                <a:solidFill>
                  <a:schemeClr val="bg1"/>
                </a:solidFill>
                <a:latin typeface="Times New Roman" pitchFamily="18" charset="0"/>
                <a:cs typeface="Times New Roman" pitchFamily="18" charset="0"/>
              </a:rPr>
              <a:t> B/ Ensemencement avec la pipette Pasteur</a:t>
            </a:r>
            <a:endParaRPr lang="fr-FR" sz="2400" b="1" dirty="0">
              <a:solidFill>
                <a:schemeClr val="bg1"/>
              </a:solidFill>
              <a:latin typeface="Times New Roman" pitchFamily="18" charset="0"/>
              <a:cs typeface="Times New Roman" pitchFamily="18" charset="0"/>
            </a:endParaRPr>
          </a:p>
        </p:txBody>
      </p:sp>
      <p:pic>
        <p:nvPicPr>
          <p:cNvPr id="38914" name="Picture 2" descr="https://www.bio-top.net/Schemas/pasteur_obs1.gif"/>
          <p:cNvPicPr>
            <a:picLocks noChangeAspect="1" noChangeArrowheads="1"/>
          </p:cNvPicPr>
          <p:nvPr/>
        </p:nvPicPr>
        <p:blipFill>
          <a:blip r:embed="rId2">
            <a:lum bright="-20000" contrast="40000"/>
          </a:blip>
          <a:srcRect/>
          <a:stretch>
            <a:fillRect/>
          </a:stretch>
        </p:blipFill>
        <p:spPr bwMode="auto">
          <a:xfrm>
            <a:off x="214282" y="1500174"/>
            <a:ext cx="2476500" cy="2952751"/>
          </a:xfrm>
          <a:prstGeom prst="rect">
            <a:avLst/>
          </a:prstGeom>
          <a:noFill/>
        </p:spPr>
      </p:pic>
      <p:pic>
        <p:nvPicPr>
          <p:cNvPr id="38916" name="Picture 4" descr="https://www.bio-top.net/Schemas/pasteur_obs2.gif"/>
          <p:cNvPicPr>
            <a:picLocks noChangeAspect="1" noChangeArrowheads="1"/>
          </p:cNvPicPr>
          <p:nvPr/>
        </p:nvPicPr>
        <p:blipFill>
          <a:blip r:embed="rId3">
            <a:lum bright="-20000" contrast="40000"/>
          </a:blip>
          <a:srcRect/>
          <a:stretch>
            <a:fillRect/>
          </a:stretch>
        </p:blipFill>
        <p:spPr bwMode="auto">
          <a:xfrm>
            <a:off x="3214678" y="1571612"/>
            <a:ext cx="2276475" cy="2905125"/>
          </a:xfrm>
          <a:prstGeom prst="rect">
            <a:avLst/>
          </a:prstGeom>
          <a:noFill/>
        </p:spPr>
      </p:pic>
      <p:pic>
        <p:nvPicPr>
          <p:cNvPr id="38918" name="Picture 6" descr="https://www.bio-top.net/Schemas/pasteur_obs3.gif"/>
          <p:cNvPicPr>
            <a:picLocks noChangeAspect="1" noChangeArrowheads="1"/>
          </p:cNvPicPr>
          <p:nvPr/>
        </p:nvPicPr>
        <p:blipFill>
          <a:blip r:embed="rId4">
            <a:lum bright="-20000" contrast="40000"/>
          </a:blip>
          <a:srcRect/>
          <a:stretch>
            <a:fillRect/>
          </a:stretch>
        </p:blipFill>
        <p:spPr bwMode="auto">
          <a:xfrm>
            <a:off x="5786446" y="1571612"/>
            <a:ext cx="2924175" cy="2895601"/>
          </a:xfrm>
          <a:prstGeom prst="rect">
            <a:avLst/>
          </a:prstGeom>
          <a:noFill/>
        </p:spPr>
      </p:pic>
      <p:sp>
        <p:nvSpPr>
          <p:cNvPr id="8" name="Rectangle 7"/>
          <p:cNvSpPr/>
          <p:nvPr/>
        </p:nvSpPr>
        <p:spPr>
          <a:xfrm>
            <a:off x="214282" y="785794"/>
            <a:ext cx="8929718" cy="400110"/>
          </a:xfrm>
          <a:prstGeom prst="rect">
            <a:avLst/>
          </a:prstGeom>
        </p:spPr>
        <p:txBody>
          <a:bodyPr wrap="square">
            <a:spAutoFit/>
          </a:bodyPr>
          <a:lstStyle/>
          <a:p>
            <a:r>
              <a:rPr lang="fr-FR" sz="2000" b="1" dirty="0" smtClean="0">
                <a:latin typeface="Times New Roman" pitchFamily="18" charset="0"/>
                <a:cs typeface="Times New Roman" pitchFamily="18" charset="0"/>
              </a:rPr>
              <a:t>Les manipulations se différencient des précédentes par quelques détails :</a:t>
            </a:r>
          </a:p>
        </p:txBody>
      </p:sp>
      <p:sp>
        <p:nvSpPr>
          <p:cNvPr id="9" name="Rectangle 8"/>
          <p:cNvSpPr/>
          <p:nvPr/>
        </p:nvSpPr>
        <p:spPr>
          <a:xfrm>
            <a:off x="2786050" y="4643446"/>
            <a:ext cx="3000396" cy="646331"/>
          </a:xfrm>
          <a:prstGeom prst="rect">
            <a:avLst/>
          </a:prstGeom>
        </p:spPr>
        <p:txBody>
          <a:bodyPr wrap="square">
            <a:spAutoFit/>
          </a:bodyPr>
          <a:lstStyle/>
          <a:p>
            <a:pPr algn="ctr"/>
            <a:r>
              <a:rPr lang="fr-FR" b="1" dirty="0" smtClean="0">
                <a:latin typeface="Times New Roman" pitchFamily="18" charset="0"/>
                <a:cs typeface="Times New Roman" pitchFamily="18" charset="0"/>
              </a:rPr>
              <a:t> 2. On aspire les bouillons de culture </a:t>
            </a:r>
            <a:endParaRPr lang="fr-FR" dirty="0"/>
          </a:p>
        </p:txBody>
      </p:sp>
      <p:sp>
        <p:nvSpPr>
          <p:cNvPr id="10" name="Rectangle 9"/>
          <p:cNvSpPr/>
          <p:nvPr/>
        </p:nvSpPr>
        <p:spPr>
          <a:xfrm>
            <a:off x="5643570" y="4572008"/>
            <a:ext cx="3500430" cy="646331"/>
          </a:xfrm>
          <a:prstGeom prst="rect">
            <a:avLst/>
          </a:prstGeom>
        </p:spPr>
        <p:txBody>
          <a:bodyPr wrap="square">
            <a:spAutoFit/>
          </a:bodyPr>
          <a:lstStyle/>
          <a:p>
            <a:pPr algn="ctr"/>
            <a:r>
              <a:rPr lang="fr-FR" b="1" dirty="0" smtClean="0">
                <a:latin typeface="Times New Roman" pitchFamily="18" charset="0"/>
                <a:cs typeface="Times New Roman" pitchFamily="18" charset="0"/>
              </a:rPr>
              <a:t>3. On souffle pour ensemencer dans le tube stérile. </a:t>
            </a:r>
            <a:endParaRPr lang="fr-FR" b="1" dirty="0">
              <a:latin typeface="Times New Roman" pitchFamily="18" charset="0"/>
              <a:cs typeface="Times New Roman" pitchFamily="18" charset="0"/>
            </a:endParaRPr>
          </a:p>
        </p:txBody>
      </p:sp>
      <p:sp>
        <p:nvSpPr>
          <p:cNvPr id="11" name="Rectangle 10"/>
          <p:cNvSpPr/>
          <p:nvPr/>
        </p:nvSpPr>
        <p:spPr>
          <a:xfrm>
            <a:off x="0" y="4429132"/>
            <a:ext cx="3071802" cy="1200329"/>
          </a:xfrm>
          <a:prstGeom prst="rect">
            <a:avLst/>
          </a:prstGeom>
        </p:spPr>
        <p:txBody>
          <a:bodyPr wrap="square">
            <a:spAutoFit/>
          </a:bodyPr>
          <a:lstStyle/>
          <a:p>
            <a:pPr algn="ctr"/>
            <a:r>
              <a:rPr lang="fr-FR" b="1" dirty="0" smtClean="0">
                <a:latin typeface="Times New Roman" pitchFamily="18" charset="0"/>
                <a:cs typeface="Times New Roman" pitchFamily="18" charset="0"/>
              </a:rPr>
              <a:t> 1. La pipette est passée rapidement dans la flamme, l'effilure est cassée à la pince dans la zone stérile.</a:t>
            </a:r>
          </a:p>
        </p:txBody>
      </p:sp>
      <p:sp>
        <p:nvSpPr>
          <p:cNvPr id="12" name="Rectangle 11"/>
          <p:cNvSpPr/>
          <p:nvPr/>
        </p:nvSpPr>
        <p:spPr>
          <a:xfrm>
            <a:off x="2285984" y="6000768"/>
            <a:ext cx="4733988"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La pipette ne sert qu'une fois.</a:t>
            </a:r>
            <a:endParaRPr lang="fr-FR" sz="28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201019"/>
            <a:ext cx="4687245"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3. </a:t>
            </a:r>
            <a:r>
              <a:rPr lang="fr-FR" sz="3200" b="1" dirty="0" smtClean="0">
                <a:latin typeface="Times New Roman" pitchFamily="18" charset="0"/>
                <a:cs typeface="Times New Roman" pitchFamily="18" charset="0"/>
              </a:rPr>
              <a:t>Techniques d’isolement</a:t>
            </a:r>
            <a:endParaRPr lang="fr-FR" sz="3200" b="1" dirty="0">
              <a:latin typeface="Times New Roman" pitchFamily="18" charset="0"/>
              <a:cs typeface="Times New Roman" pitchFamily="18" charset="0"/>
            </a:endParaRPr>
          </a:p>
        </p:txBody>
      </p:sp>
      <p:sp>
        <p:nvSpPr>
          <p:cNvPr id="5" name="Rectangle 4"/>
          <p:cNvSpPr/>
          <p:nvPr/>
        </p:nvSpPr>
        <p:spPr>
          <a:xfrm>
            <a:off x="142844" y="1428736"/>
            <a:ext cx="8858312" cy="5262979"/>
          </a:xfrm>
          <a:prstGeom prst="rect">
            <a:avLst/>
          </a:prstGeom>
        </p:spPr>
        <p:txBody>
          <a:bodyPr wrap="square">
            <a:spAutoFit/>
          </a:bodyPr>
          <a:lstStyle/>
          <a:p>
            <a:pPr algn="just">
              <a:lnSpc>
                <a:spcPct val="150000"/>
              </a:lnSpc>
            </a:pPr>
            <a:r>
              <a:rPr lang="fr-FR" sz="2800" b="1" dirty="0" smtClean="0">
                <a:latin typeface="Times New Roman" pitchFamily="18" charset="0"/>
                <a:cs typeface="Times New Roman" pitchFamily="18" charset="0"/>
              </a:rPr>
              <a:t>Isoler consiste à séparer les divers microorganismes d'un mélange.</a:t>
            </a:r>
          </a:p>
          <a:p>
            <a:pPr algn="just">
              <a:lnSpc>
                <a:spcPct val="150000"/>
              </a:lnSpc>
            </a:pPr>
            <a:r>
              <a:rPr lang="fr-FR" sz="2800" b="1" dirty="0" smtClean="0">
                <a:latin typeface="Times New Roman" pitchFamily="18" charset="0"/>
                <a:cs typeface="Times New Roman" pitchFamily="18" charset="0"/>
              </a:rPr>
              <a:t>L'isolement permet :</a:t>
            </a:r>
          </a:p>
          <a:p>
            <a:pPr algn="just">
              <a:lnSpc>
                <a:spcPct val="150000"/>
              </a:lnSpc>
              <a:buFont typeface="Wingdings" pitchFamily="2" charset="2"/>
              <a:buChar char="Ø"/>
            </a:pPr>
            <a:r>
              <a:rPr lang="fr-FR" sz="2800" b="1" dirty="0" smtClean="0">
                <a:latin typeface="Times New Roman" pitchFamily="18" charset="0"/>
                <a:cs typeface="Times New Roman" pitchFamily="18" charset="0"/>
              </a:rPr>
              <a:t> d'isoler une ou plusieurs souches contenues dans un mélange : il y aura autant de colonies différentes que de souches différentes.</a:t>
            </a:r>
          </a:p>
          <a:p>
            <a:pPr algn="just">
              <a:lnSpc>
                <a:spcPct val="150000"/>
              </a:lnSpc>
              <a:buFont typeface="Wingdings" pitchFamily="2" charset="2"/>
              <a:buChar char="Ø"/>
            </a:pPr>
            <a:r>
              <a:rPr lang="fr-FR" sz="2800" b="1" dirty="0" smtClean="0">
                <a:latin typeface="Times New Roman" pitchFamily="18" charset="0"/>
                <a:cs typeface="Times New Roman" pitchFamily="18" charset="0"/>
              </a:rPr>
              <a:t> de vérifier la </a:t>
            </a:r>
            <a:r>
              <a:rPr lang="fr-FR" sz="2800" b="1" dirty="0" smtClean="0">
                <a:solidFill>
                  <a:srgbClr val="FF0000"/>
                </a:solidFill>
                <a:latin typeface="Times New Roman" pitchFamily="18" charset="0"/>
                <a:cs typeface="Times New Roman" pitchFamily="18" charset="0"/>
              </a:rPr>
              <a:t>pureté </a:t>
            </a:r>
            <a:r>
              <a:rPr lang="fr-FR" sz="2800" b="1" dirty="0" smtClean="0">
                <a:latin typeface="Times New Roman" pitchFamily="18" charset="0"/>
                <a:cs typeface="Times New Roman" pitchFamily="18" charset="0"/>
              </a:rPr>
              <a:t>d'une souche étudiée : une souche pure ne donnera qu'un type de colonie.</a:t>
            </a:r>
            <a:endParaRPr lang="fr-FR" sz="2800" b="1" dirty="0">
              <a:latin typeface="Times New Roman" pitchFamily="18" charset="0"/>
              <a:cs typeface="Times New Roman" pitchFamily="18" charset="0"/>
            </a:endParaRPr>
          </a:p>
        </p:txBody>
      </p:sp>
      <p:sp>
        <p:nvSpPr>
          <p:cNvPr id="6" name="Rectangle 5"/>
          <p:cNvSpPr/>
          <p:nvPr/>
        </p:nvSpPr>
        <p:spPr>
          <a:xfrm>
            <a:off x="285720" y="928670"/>
            <a:ext cx="1851789" cy="646331"/>
          </a:xfrm>
          <a:prstGeom prst="rect">
            <a:avLst/>
          </a:prstGeom>
        </p:spPr>
        <p:txBody>
          <a:bodyPr wrap="none">
            <a:spAutoFit/>
          </a:bodyPr>
          <a:lstStyle/>
          <a:p>
            <a:r>
              <a:rPr lang="fr-FR" sz="3600" b="1" dirty="0" smtClean="0">
                <a:solidFill>
                  <a:srgbClr val="FF0000"/>
                </a:solidFill>
                <a:latin typeface="Times New Roman" pitchFamily="18" charset="0"/>
                <a:cs typeface="Times New Roman" pitchFamily="18" charset="0"/>
              </a:rPr>
              <a:t>Principe</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i2.wp.com/www.magazinescience.com/wp-content/uploads/2018/04/img_5ac3c3836c6d8.png?w=640&amp;ssl=1"/>
          <p:cNvPicPr>
            <a:picLocks noChangeAspect="1" noChangeArrowheads="1"/>
          </p:cNvPicPr>
          <p:nvPr/>
        </p:nvPicPr>
        <p:blipFill>
          <a:blip r:embed="rId3"/>
          <a:srcRect b="23453"/>
          <a:stretch>
            <a:fillRect/>
          </a:stretch>
        </p:blipFill>
        <p:spPr bwMode="auto">
          <a:xfrm>
            <a:off x="261255" y="928670"/>
            <a:ext cx="8882745" cy="3000396"/>
          </a:xfrm>
          <a:prstGeom prst="rect">
            <a:avLst/>
          </a:prstGeom>
          <a:noFill/>
        </p:spPr>
      </p:pic>
      <p:pic>
        <p:nvPicPr>
          <p:cNvPr id="39940" name="Picture 4" descr="Image associée"/>
          <p:cNvPicPr>
            <a:picLocks noChangeAspect="1" noChangeArrowheads="1"/>
          </p:cNvPicPr>
          <p:nvPr/>
        </p:nvPicPr>
        <p:blipFill>
          <a:blip r:embed="rId4"/>
          <a:srcRect r="46875"/>
          <a:stretch>
            <a:fillRect/>
          </a:stretch>
        </p:blipFill>
        <p:spPr bwMode="auto">
          <a:xfrm>
            <a:off x="0" y="1785926"/>
            <a:ext cx="2285984" cy="2143140"/>
          </a:xfrm>
          <a:prstGeom prst="rect">
            <a:avLst/>
          </a:prstGeom>
          <a:ln>
            <a:noFill/>
          </a:ln>
          <a:effectLst>
            <a:softEdge rad="112500"/>
          </a:effectLst>
        </p:spPr>
      </p:pic>
      <p:sp>
        <p:nvSpPr>
          <p:cNvPr id="6" name="Rectangle 5"/>
          <p:cNvSpPr/>
          <p:nvPr/>
        </p:nvSpPr>
        <p:spPr>
          <a:xfrm>
            <a:off x="71406" y="4071942"/>
            <a:ext cx="1857388" cy="107157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Partager le fond de la boite en 3 parties.</a:t>
            </a:r>
            <a:endParaRPr lang="fr-FR" b="1" dirty="0">
              <a:solidFill>
                <a:schemeClr val="tx1"/>
              </a:solidFill>
              <a:latin typeface="Times New Roman" pitchFamily="18" charset="0"/>
              <a:cs typeface="Times New Roman" pitchFamily="18" charset="0"/>
            </a:endParaRPr>
          </a:p>
        </p:txBody>
      </p:sp>
      <p:sp>
        <p:nvSpPr>
          <p:cNvPr id="7" name="Rectangle 6"/>
          <p:cNvSpPr/>
          <p:nvPr/>
        </p:nvSpPr>
        <p:spPr>
          <a:xfrm>
            <a:off x="2071670" y="4071942"/>
            <a:ext cx="2571768" cy="178595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Prélever une colonie ou une goutte de suspension avec anse et étaler la colonie sur la moitié, repérée 1 sur la boite de pétrie.</a:t>
            </a:r>
            <a:endParaRPr lang="fr-FR" b="1" dirty="0">
              <a:solidFill>
                <a:schemeClr val="tx1"/>
              </a:solidFill>
              <a:latin typeface="Times New Roman" pitchFamily="18" charset="0"/>
              <a:cs typeface="Times New Roman" pitchFamily="18" charset="0"/>
            </a:endParaRPr>
          </a:p>
        </p:txBody>
      </p:sp>
      <p:sp>
        <p:nvSpPr>
          <p:cNvPr id="8" name="Rectangle 7"/>
          <p:cNvSpPr/>
          <p:nvPr/>
        </p:nvSpPr>
        <p:spPr>
          <a:xfrm>
            <a:off x="4786314" y="4014621"/>
            <a:ext cx="2000264" cy="1200329"/>
          </a:xfrm>
          <a:prstGeom prst="rect">
            <a:avLst/>
          </a:prstGeom>
          <a:ln w="19050">
            <a:solidFill>
              <a:srgbClr val="0070C0"/>
            </a:solidFill>
          </a:ln>
        </p:spPr>
        <p:txBody>
          <a:bodyPr wrap="square">
            <a:spAutoFit/>
          </a:bodyPr>
          <a:lstStyle/>
          <a:p>
            <a:pPr algn="ctr"/>
            <a:r>
              <a:rPr lang="fr-FR" b="1" dirty="0" smtClean="0">
                <a:latin typeface="Times New Roman" pitchFamily="18" charset="0"/>
                <a:cs typeface="Times New Roman" pitchFamily="18" charset="0"/>
              </a:rPr>
              <a:t>Etaler la colonie de la zone 1 sur la quart noté 2 sur la boite </a:t>
            </a:r>
            <a:endParaRPr lang="fr-FR" b="1" dirty="0">
              <a:latin typeface="Times New Roman" pitchFamily="18" charset="0"/>
              <a:cs typeface="Times New Roman" pitchFamily="18" charset="0"/>
            </a:endParaRPr>
          </a:p>
        </p:txBody>
      </p:sp>
      <p:sp>
        <p:nvSpPr>
          <p:cNvPr id="9" name="Rectangle 8"/>
          <p:cNvSpPr/>
          <p:nvPr/>
        </p:nvSpPr>
        <p:spPr>
          <a:xfrm>
            <a:off x="7000892" y="4000504"/>
            <a:ext cx="2071702" cy="1200329"/>
          </a:xfrm>
          <a:prstGeom prst="rect">
            <a:avLst/>
          </a:prstGeom>
          <a:ln w="19050">
            <a:solidFill>
              <a:srgbClr val="0070C0"/>
            </a:solidFill>
          </a:ln>
        </p:spPr>
        <p:txBody>
          <a:bodyPr wrap="square">
            <a:spAutoFit/>
          </a:bodyPr>
          <a:lstStyle/>
          <a:p>
            <a:pPr algn="ctr"/>
            <a:r>
              <a:rPr lang="fr-FR" b="1" dirty="0" smtClean="0">
                <a:latin typeface="Times New Roman" pitchFamily="18" charset="0"/>
                <a:cs typeface="Times New Roman" pitchFamily="18" charset="0"/>
              </a:rPr>
              <a:t>Etaler la colonie de la zone 2 sur la quart noté 3 sur la boite </a:t>
            </a:r>
            <a:endParaRPr lang="fr-FR" b="1" dirty="0">
              <a:latin typeface="Times New Roman" pitchFamily="18" charset="0"/>
              <a:cs typeface="Times New Roman" pitchFamily="18" charset="0"/>
            </a:endParaRPr>
          </a:p>
        </p:txBody>
      </p:sp>
      <p:sp>
        <p:nvSpPr>
          <p:cNvPr id="10" name="Rectangle 9"/>
          <p:cNvSpPr/>
          <p:nvPr/>
        </p:nvSpPr>
        <p:spPr>
          <a:xfrm>
            <a:off x="1928794" y="201019"/>
            <a:ext cx="6343147"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III. Techniques </a:t>
            </a:r>
            <a:r>
              <a:rPr lang="fr-FR" sz="3200" b="1" dirty="0" smtClean="0">
                <a:latin typeface="Times New Roman" pitchFamily="18" charset="0"/>
                <a:cs typeface="Times New Roman" pitchFamily="18" charset="0"/>
              </a:rPr>
              <a:t>d’isolement : stries </a:t>
            </a:r>
            <a:endParaRPr lang="fr-FR" sz="3200" b="1" dirty="0">
              <a:latin typeface="Times New Roman" pitchFamily="18" charset="0"/>
              <a:cs typeface="Times New Roman" pitchFamily="18" charset="0"/>
            </a:endParaRPr>
          </a:p>
        </p:txBody>
      </p:sp>
      <p:sp>
        <p:nvSpPr>
          <p:cNvPr id="11" name="Rectangle 10"/>
          <p:cNvSpPr/>
          <p:nvPr/>
        </p:nvSpPr>
        <p:spPr>
          <a:xfrm>
            <a:off x="-32" y="5929330"/>
            <a:ext cx="9144000" cy="923330"/>
          </a:xfrm>
          <a:prstGeom prst="rect">
            <a:avLst/>
          </a:prstGeom>
        </p:spPr>
        <p:txBody>
          <a:bodyPr wrap="square">
            <a:spAutoFit/>
          </a:bodyPr>
          <a:lstStyle/>
          <a:p>
            <a:pPr algn="ctr">
              <a:buFont typeface="Wingdings" pitchFamily="2" charset="2"/>
              <a:buChar char="ü"/>
            </a:pPr>
            <a:r>
              <a:rPr lang="fr-FR" b="1" dirty="0" smtClean="0">
                <a:latin typeface="Times New Roman" pitchFamily="18" charset="0"/>
                <a:cs typeface="Times New Roman" pitchFamily="18" charset="0"/>
              </a:rPr>
              <a:t> Finalement, les boites de Pétri sont mises en position renversée à l'étuve à 30°C. Observer après 24 à 48 heures selon le cas ( la position renversée permet à l'eau de condensation de s'évaporer</a:t>
            </a:r>
            <a:endParaRPr lang="fr-FR"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142984"/>
            <a:ext cx="8501090" cy="5078313"/>
          </a:xfrm>
          <a:prstGeom prst="rect">
            <a:avLst/>
          </a:prstGeom>
        </p:spPr>
        <p:txBody>
          <a:bodyPr wrap="square">
            <a:spAutoFit/>
          </a:bodyPr>
          <a:lstStyle/>
          <a:p>
            <a:pPr algn="just">
              <a:lnSpc>
                <a:spcPct val="200000"/>
              </a:lnSpc>
            </a:pPr>
            <a:r>
              <a:rPr lang="fr-FR" b="1" dirty="0" smtClean="0">
                <a:latin typeface="Times New Roman" pitchFamily="18" charset="0"/>
                <a:cs typeface="Times New Roman" pitchFamily="18" charset="0"/>
              </a:rPr>
              <a:t>Le médicament est l’un des produits de consommations le plus délicat. C’est pourquoi la stabilité et la régularité de ce produit est une exigence dans la fabrication pharmaceutique , et pour l’atteindre il faut une mise en place d’un contrôle de la qualité soigneusement dirigé par un système d’assurance qualité . parmi ces contrôles on a le contrôle microbiologique.</a:t>
            </a:r>
          </a:p>
          <a:p>
            <a:pPr algn="just">
              <a:lnSpc>
                <a:spcPct val="200000"/>
              </a:lnSpc>
            </a:pPr>
            <a:endParaRPr lang="fr-FR" b="1" dirty="0" smtClean="0">
              <a:latin typeface="Times New Roman" pitchFamily="18" charset="0"/>
              <a:cs typeface="Times New Roman" pitchFamily="18" charset="0"/>
            </a:endParaRPr>
          </a:p>
          <a:p>
            <a:pPr algn="just">
              <a:lnSpc>
                <a:spcPct val="200000"/>
              </a:lnSpc>
            </a:pPr>
            <a:r>
              <a:rPr lang="fr-FR" b="1" dirty="0" smtClean="0">
                <a:latin typeface="Times New Roman" pitchFamily="18" charset="0"/>
                <a:cs typeface="Times New Roman" pitchFamily="18" charset="0"/>
              </a:rPr>
              <a:t>Afin d’appliquer le contrôle microbiologique il faut d’abord savoir les différents origines des contaminations accidentelles qui peuvent toucher la santé des patients surtout lors du mélanges des matières premières qui sont résumé ci-dessous.</a:t>
            </a:r>
            <a:endParaRPr lang="fr-FR" b="1" dirty="0">
              <a:latin typeface="Times New Roman" pitchFamily="18" charset="0"/>
              <a:cs typeface="Times New Roman" pitchFamily="18" charset="0"/>
            </a:endParaRPr>
          </a:p>
        </p:txBody>
      </p:sp>
      <p:sp>
        <p:nvSpPr>
          <p:cNvPr id="5" name="Rectangle 4"/>
          <p:cNvSpPr/>
          <p:nvPr/>
        </p:nvSpPr>
        <p:spPr>
          <a:xfrm>
            <a:off x="2380163" y="214290"/>
            <a:ext cx="4594143"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soft" dir="t">
                <a:rot lat="0" lon="0" rev="10800000"/>
              </a:lightRig>
            </a:scene3d>
            <a:sp3d>
              <a:bevelT w="27940" h="12700"/>
              <a:contourClr>
                <a:srgbClr val="DDDDDD"/>
              </a:contourClr>
            </a:sp3d>
          </a:bodyPr>
          <a:lstStyle/>
          <a:p>
            <a:r>
              <a:rPr lang="fr-FR" sz="4800" b="1" spc="150" dirty="0" smtClean="0">
                <a:ln w="11430"/>
                <a:solidFill>
                  <a:schemeClr val="tx1"/>
                </a:solidFill>
                <a:effectLst>
                  <a:outerShdw blurRad="25400" algn="tl" rotWithShape="0">
                    <a:srgbClr val="000000">
                      <a:alpha val="43000"/>
                    </a:srgbClr>
                  </a:outerShdw>
                </a:effectLst>
              </a:rPr>
              <a:t> </a:t>
            </a:r>
            <a:r>
              <a:rPr lang="fr-FR" sz="4800" b="1" spc="150" dirty="0" smtClean="0">
                <a:ln w="11430"/>
                <a:solidFill>
                  <a:schemeClr val="tx1"/>
                </a:solidFill>
                <a:effectLst>
                  <a:outerShdw blurRad="25400" algn="tl" rotWithShape="0">
                    <a:srgbClr val="000000">
                      <a:alpha val="43000"/>
                    </a:srgbClr>
                  </a:outerShdw>
                </a:effectLst>
              </a:rPr>
              <a:t>I. Introduction </a:t>
            </a:r>
            <a:endParaRPr lang="fr-FR" sz="4800" b="1" spc="150" dirty="0" smtClean="0">
              <a:ln w="11430"/>
              <a:solidFill>
                <a:schemeClr val="tx1"/>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71612"/>
            <a:ext cx="9144000" cy="4524315"/>
          </a:xfrm>
          <a:prstGeom prst="rect">
            <a:avLst/>
          </a:prstGeom>
        </p:spPr>
        <p:txBody>
          <a:bodyPr wrap="square">
            <a:spAutoFit/>
          </a:bodyPr>
          <a:lstStyle/>
          <a:p>
            <a:pPr algn="just">
              <a:lnSpc>
                <a:spcPct val="150000"/>
              </a:lnSpc>
            </a:pPr>
            <a:r>
              <a:rPr lang="fr-FR" sz="2400" b="1" dirty="0" smtClean="0">
                <a:solidFill>
                  <a:srgbClr val="FF0000"/>
                </a:solidFill>
                <a:latin typeface="Times New Roman" pitchFamily="18" charset="0"/>
                <a:cs typeface="Times New Roman" pitchFamily="18" charset="0"/>
              </a:rPr>
              <a:t>Produits obligatoirement stériles </a:t>
            </a:r>
            <a:r>
              <a:rPr lang="fr-FR" sz="2400" b="1" dirty="0" smtClean="0">
                <a:solidFill>
                  <a:srgbClr val="FF0000"/>
                </a:solidFill>
                <a:latin typeface="Times New Roman" pitchFamily="18" charset="0"/>
                <a:cs typeface="Times New Roman" pitchFamily="18" charset="0"/>
              </a:rPr>
              <a:t>: </a:t>
            </a:r>
            <a:r>
              <a:rPr lang="fr-FR" sz="2400" b="1" dirty="0" smtClean="0">
                <a:latin typeface="Times New Roman" pitchFamily="18" charset="0"/>
                <a:cs typeface="Times New Roman" pitchFamily="18" charset="0"/>
              </a:rPr>
              <a:t>consiste </a:t>
            </a:r>
            <a:r>
              <a:rPr lang="fr-FR" sz="2400" b="1" dirty="0" smtClean="0">
                <a:latin typeface="Times New Roman" pitchFamily="18" charset="0"/>
                <a:cs typeface="Times New Roman" pitchFamily="18" charset="0"/>
              </a:rPr>
              <a:t>à vérifier l’absence de contamination bactérienne dans les substances ,les préparations et les produits qui doivent être stériles selon la pharmacopée</a:t>
            </a:r>
            <a:r>
              <a:rPr lang="fr-FR" sz="2400" b="1" dirty="0" smtClean="0">
                <a:latin typeface="Times New Roman" pitchFamily="18" charset="0"/>
                <a:cs typeface="Times New Roman" pitchFamily="18" charset="0"/>
              </a:rPr>
              <a:t>.</a:t>
            </a:r>
          </a:p>
          <a:p>
            <a:pPr algn="just">
              <a:lnSpc>
                <a:spcPct val="150000"/>
              </a:lnSpc>
            </a:pPr>
            <a:endParaRPr lang="fr-FR" sz="2400" b="1" dirty="0" smtClean="0">
              <a:latin typeface="Times New Roman" pitchFamily="18" charset="0"/>
              <a:cs typeface="Times New Roman" pitchFamily="18" charset="0"/>
            </a:endParaRPr>
          </a:p>
          <a:p>
            <a:pPr algn="just">
              <a:lnSpc>
                <a:spcPct val="150000"/>
              </a:lnSpc>
            </a:pPr>
            <a:r>
              <a:rPr lang="fr-FR" sz="2400" b="1" dirty="0" smtClean="0">
                <a:solidFill>
                  <a:srgbClr val="FF0000"/>
                </a:solidFill>
                <a:latin typeface="Times New Roman" pitchFamily="18" charset="0"/>
                <a:cs typeface="Times New Roman" pitchFamily="18" charset="0"/>
              </a:rPr>
              <a:t>Produits </a:t>
            </a:r>
            <a:r>
              <a:rPr lang="fr-FR" sz="2400" b="1" dirty="0" smtClean="0">
                <a:solidFill>
                  <a:srgbClr val="FF0000"/>
                </a:solidFill>
                <a:latin typeface="Times New Roman" pitchFamily="18" charset="0"/>
                <a:cs typeface="Times New Roman" pitchFamily="18" charset="0"/>
              </a:rPr>
              <a:t>non obligatoirement stériles </a:t>
            </a:r>
            <a:r>
              <a:rPr lang="fr-FR" sz="2400" b="1" dirty="0" smtClean="0">
                <a:solidFill>
                  <a:srgbClr val="FF0000"/>
                </a:solidFill>
                <a:latin typeface="Times New Roman" pitchFamily="18" charset="0"/>
                <a:cs typeface="Times New Roman" pitchFamily="18" charset="0"/>
              </a:rPr>
              <a:t>: </a:t>
            </a:r>
            <a:r>
              <a:rPr lang="fr-FR" sz="2400" b="1" dirty="0" smtClean="0">
                <a:latin typeface="Times New Roman" pitchFamily="18" charset="0"/>
                <a:cs typeface="Times New Roman" pitchFamily="18" charset="0"/>
              </a:rPr>
              <a:t>il </a:t>
            </a:r>
            <a:r>
              <a:rPr lang="fr-FR" sz="2400" b="1" dirty="0" smtClean="0">
                <a:latin typeface="Times New Roman" pitchFamily="18" charset="0"/>
                <a:cs typeface="Times New Roman" pitchFamily="18" charset="0"/>
              </a:rPr>
              <a:t>s’agit du dénombrement des germes aérobies viables totaux (les bactéries ,levures et moisissures ) et de rechercher des micro-organismes spécifiés : Escherichia coli</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Pseudomonas</a:t>
            </a:r>
            <a:endParaRPr lang="fr-FR" sz="2400" b="1" dirty="0">
              <a:latin typeface="Times New Roman" pitchFamily="18" charset="0"/>
              <a:cs typeface="Times New Roman" pitchFamily="18" charset="0"/>
            </a:endParaRPr>
          </a:p>
        </p:txBody>
      </p:sp>
      <p:sp>
        <p:nvSpPr>
          <p:cNvPr id="3" name="Rectangle 2"/>
          <p:cNvSpPr/>
          <p:nvPr/>
        </p:nvSpPr>
        <p:spPr>
          <a:xfrm>
            <a:off x="2000232" y="428604"/>
            <a:ext cx="6034024"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3200" b="1" dirty="0" smtClean="0">
                <a:latin typeface="Times New Roman" pitchFamily="18" charset="0"/>
                <a:cs typeface="Times New Roman" pitchFamily="18" charset="0"/>
              </a:rPr>
              <a:t>III. On </a:t>
            </a:r>
            <a:r>
              <a:rPr lang="fr-FR" sz="3200" b="1" dirty="0" smtClean="0">
                <a:latin typeface="Times New Roman" pitchFamily="18" charset="0"/>
                <a:cs typeface="Times New Roman" pitchFamily="18" charset="0"/>
              </a:rPr>
              <a:t>a deux types de contrôles:</a:t>
            </a:r>
            <a:endParaRPr lang="fr-FR" sz="32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071810"/>
            <a:ext cx="878684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Wingdings" pitchFamily="2" charset="2"/>
              <a:buChar char="v"/>
            </a:pPr>
            <a:r>
              <a:rPr lang="fr-FR" b="1" dirty="0" smtClean="0">
                <a:latin typeface="Times New Roman" pitchFamily="18" charset="0"/>
                <a:cs typeface="Times New Roman" pitchFamily="18" charset="0"/>
              </a:rPr>
              <a:t> Les germes </a:t>
            </a:r>
            <a:r>
              <a:rPr lang="fr-FR" b="1" dirty="0" smtClean="0">
                <a:latin typeface="Times New Roman" pitchFamily="18" charset="0"/>
                <a:cs typeface="Times New Roman" pitchFamily="18" charset="0"/>
              </a:rPr>
              <a:t>totaux</a:t>
            </a:r>
            <a:r>
              <a:rPr lang="fr-FR" b="1" dirty="0" smtClean="0">
                <a:latin typeface="Times New Roman" pitchFamily="18" charset="0"/>
                <a:cs typeface="Times New Roman" pitchFamily="18" charset="0"/>
              </a:rPr>
              <a:t>:</a:t>
            </a:r>
          </a:p>
          <a:p>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Concerne tous les micro-organismes capable de se multiplier à des températures </a:t>
            </a:r>
            <a:r>
              <a:rPr lang="fr-FR" b="1" dirty="0" smtClean="0">
                <a:latin typeface="Times New Roman" pitchFamily="18" charset="0"/>
                <a:cs typeface="Times New Roman" pitchFamily="18" charset="0"/>
              </a:rPr>
              <a:t>moyennes</a:t>
            </a:r>
          </a:p>
          <a:p>
            <a:r>
              <a:rPr lang="fr-FR" b="1" dirty="0" smtClean="0">
                <a:latin typeface="Times New Roman" pitchFamily="18" charset="0"/>
                <a:cs typeface="Times New Roman" pitchFamily="18" charset="0"/>
              </a:rPr>
              <a:t> </a:t>
            </a:r>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
        <p:nvSpPr>
          <p:cNvPr id="3" name="Rectangle 2"/>
          <p:cNvSpPr/>
          <p:nvPr/>
        </p:nvSpPr>
        <p:spPr>
          <a:xfrm>
            <a:off x="1785918" y="285728"/>
            <a:ext cx="6238118"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fr-FR" sz="2800" b="1" dirty="0" smtClean="0">
                <a:latin typeface="Times New Roman" pitchFamily="18" charset="0"/>
                <a:cs typeface="Times New Roman" pitchFamily="18" charset="0"/>
              </a:rPr>
              <a:t>Test de recherche des microorganismes </a:t>
            </a:r>
          </a:p>
        </p:txBody>
      </p:sp>
      <p:sp>
        <p:nvSpPr>
          <p:cNvPr id="4" name="Rectangle 3"/>
          <p:cNvSpPr/>
          <p:nvPr/>
        </p:nvSpPr>
        <p:spPr>
          <a:xfrm>
            <a:off x="357158" y="1357298"/>
            <a:ext cx="8501122" cy="14275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Wingdings" pitchFamily="2" charset="2"/>
              <a:buChar char="v"/>
            </a:pPr>
            <a:r>
              <a:rPr lang="fr-FR" b="1" dirty="0" smtClean="0">
                <a:latin typeface="Times New Roman" pitchFamily="18" charset="0"/>
                <a:cs typeface="Times New Roman" pitchFamily="18" charset="0"/>
              </a:rPr>
              <a:t> les germes fongiques :</a:t>
            </a:r>
          </a:p>
          <a:p>
            <a:endParaRPr lang="fr-FR" b="1" dirty="0" smtClean="0">
              <a:latin typeface="Times New Roman" pitchFamily="18" charset="0"/>
              <a:cs typeface="Times New Roman" pitchFamily="18" charset="0"/>
            </a:endParaRPr>
          </a:p>
          <a:p>
            <a:pPr>
              <a:lnSpc>
                <a:spcPct val="150000"/>
              </a:lnSpc>
            </a:pPr>
            <a:r>
              <a:rPr lang="fr-FR"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Concerne tous les micro-organismes capables de secréter des enzymes hydrolytiques provoquant plusieurs phénomènes d’altération.</a:t>
            </a:r>
            <a:endParaRPr lang="fr-FR" b="1" dirty="0">
              <a:latin typeface="Times New Roman" pitchFamily="18" charset="0"/>
              <a:cs typeface="Times New Roman" pitchFamily="18" charset="0"/>
            </a:endParaRPr>
          </a:p>
        </p:txBody>
      </p:sp>
      <p:sp>
        <p:nvSpPr>
          <p:cNvPr id="5" name="Rectangle 4"/>
          <p:cNvSpPr/>
          <p:nvPr/>
        </p:nvSpPr>
        <p:spPr>
          <a:xfrm>
            <a:off x="357158" y="5143512"/>
            <a:ext cx="850112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Wingdings" pitchFamily="2" charset="2"/>
              <a:buChar char="v"/>
            </a:pPr>
            <a:r>
              <a:rPr lang="fr-FR" b="1" dirty="0" smtClean="0">
                <a:latin typeface="Times New Roman" pitchFamily="18" charset="0"/>
                <a:cs typeface="Times New Roman" pitchFamily="18" charset="0"/>
              </a:rPr>
              <a:t> Les microorganismes spécifiques</a:t>
            </a:r>
          </a:p>
          <a:p>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Entérobactéries,  </a:t>
            </a:r>
            <a:r>
              <a:rPr lang="fr-FR" b="1" dirty="0" smtClean="0">
                <a:latin typeface="Times New Roman" pitchFamily="18" charset="0"/>
                <a:cs typeface="Times New Roman" pitchFamily="18" charset="0"/>
              </a:rPr>
              <a:t>Escherichia </a:t>
            </a:r>
            <a:r>
              <a:rPr lang="fr-FR" b="1" dirty="0" smtClean="0">
                <a:latin typeface="Times New Roman" pitchFamily="18" charset="0"/>
                <a:cs typeface="Times New Roman" pitchFamily="18" charset="0"/>
              </a:rPr>
              <a:t>coli,  </a:t>
            </a:r>
            <a:r>
              <a:rPr lang="fr-FR" b="1" dirty="0" err="1" smtClean="0">
                <a:latin typeface="Times New Roman" pitchFamily="18" charset="0"/>
                <a:cs typeface="Times New Roman" pitchFamily="18" charset="0"/>
              </a:rPr>
              <a:t>Staphylococcus</a:t>
            </a:r>
            <a:r>
              <a:rPr lang="fr-FR"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aureus et  </a:t>
            </a:r>
            <a:r>
              <a:rPr lang="fr-FR" b="1" dirty="0" smtClean="0">
                <a:latin typeface="Times New Roman" pitchFamily="18" charset="0"/>
                <a:cs typeface="Times New Roman" pitchFamily="18" charset="0"/>
              </a:rPr>
              <a:t>l</a:t>
            </a:r>
            <a:r>
              <a:rPr lang="fr-FR" b="1" dirty="0" smtClean="0">
                <a:latin typeface="Times New Roman" pitchFamily="18" charset="0"/>
                <a:cs typeface="Times New Roman" pitchFamily="18" charset="0"/>
              </a:rPr>
              <a:t>es Salmonelles</a:t>
            </a:r>
            <a:endParaRPr lang="fr-FR"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929718" cy="1289071"/>
          </a:xfrm>
          <a:prstGeom prst="rect">
            <a:avLst/>
          </a:prstGeom>
        </p:spPr>
        <p:txBody>
          <a:bodyPr wrap="square">
            <a:spAutoFit/>
          </a:bodyPr>
          <a:lstStyle/>
          <a:p>
            <a:pPr>
              <a:lnSpc>
                <a:spcPct val="150000"/>
              </a:lnSpc>
            </a:pPr>
            <a:r>
              <a:rPr lang="fr-FR" b="1" dirty="0" smtClean="0">
                <a:latin typeface="Times New Roman" pitchFamily="18" charset="0"/>
                <a:cs typeface="Times New Roman" pitchFamily="18" charset="0"/>
              </a:rPr>
              <a:t>Dans le but de rechercher ces différents microorganismes , on effectue des repiquages c’est-à-dire des transplantations des cultures pures sur des milieux de culture neufs spécifiques pour chaque microorganisme:</a:t>
            </a:r>
            <a:endParaRPr lang="fr-FR"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3687" t="2439" r="6261" b="4268"/>
          <a:stretch>
            <a:fillRect/>
          </a:stretch>
        </p:blipFill>
        <p:spPr bwMode="auto">
          <a:xfrm>
            <a:off x="0" y="1643050"/>
            <a:ext cx="9144000" cy="52149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174" y="214290"/>
            <a:ext cx="4609980" cy="70788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4000" b="1" dirty="0" smtClean="0">
                <a:latin typeface="Times New Roman" pitchFamily="18" charset="0"/>
                <a:cs typeface="Times New Roman" pitchFamily="18" charset="0"/>
              </a:rPr>
              <a:t>Lecture</a:t>
            </a:r>
            <a:r>
              <a:rPr lang="fr-FR" sz="4000" b="1" dirty="0" smtClean="0"/>
              <a:t> des colonies</a:t>
            </a:r>
            <a:endParaRPr lang="fr-FR" sz="4000" b="1" dirty="0"/>
          </a:p>
        </p:txBody>
      </p:sp>
      <p:pic>
        <p:nvPicPr>
          <p:cNvPr id="2050" name="Picture 2"/>
          <p:cNvPicPr>
            <a:picLocks noChangeAspect="1" noChangeArrowheads="1"/>
          </p:cNvPicPr>
          <p:nvPr/>
        </p:nvPicPr>
        <p:blipFill>
          <a:blip r:embed="rId2"/>
          <a:srcRect l="2343" t="2469" r="2343" b="4938"/>
          <a:stretch>
            <a:fillRect/>
          </a:stretch>
        </p:blipFill>
        <p:spPr bwMode="auto">
          <a:xfrm>
            <a:off x="214282" y="1214422"/>
            <a:ext cx="8715436" cy="53578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343" t="3125" r="2343" b="4166"/>
          <a:stretch>
            <a:fillRect/>
          </a:stretch>
        </p:blipFill>
        <p:spPr bwMode="auto">
          <a:xfrm>
            <a:off x="214282" y="214290"/>
            <a:ext cx="8715436" cy="635798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25689"/>
            <a:ext cx="9144000" cy="5632311"/>
          </a:xfrm>
          <a:prstGeom prst="rect">
            <a:avLst/>
          </a:prstGeom>
        </p:spPr>
        <p:txBody>
          <a:bodyPr wrap="square">
            <a:spAutoFit/>
          </a:bodyPr>
          <a:lstStyle/>
          <a:p>
            <a:pPr algn="just">
              <a:lnSpc>
                <a:spcPct val="150000"/>
              </a:lnSpc>
            </a:pPr>
            <a:r>
              <a:rPr lang="fr-FR" sz="2400" b="1" dirty="0" smtClean="0">
                <a:latin typeface="Times New Roman" pitchFamily="18" charset="0"/>
                <a:cs typeface="Times New Roman" pitchFamily="18" charset="0"/>
              </a:rPr>
              <a:t>          Le </a:t>
            </a:r>
            <a:r>
              <a:rPr lang="fr-FR" sz="2400" b="1" dirty="0" smtClean="0">
                <a:latin typeface="Times New Roman" pitchFamily="18" charset="0"/>
                <a:cs typeface="Times New Roman" pitchFamily="18" charset="0"/>
              </a:rPr>
              <a:t>médicament est sensé guérir un mal et </a:t>
            </a:r>
            <a:r>
              <a:rPr lang="fr-FR" sz="2400" b="1" dirty="0" smtClean="0">
                <a:latin typeface="Times New Roman" pitchFamily="18" charset="0"/>
                <a:cs typeface="Times New Roman" pitchFamily="18" charset="0"/>
              </a:rPr>
              <a:t>non pas </a:t>
            </a:r>
            <a:r>
              <a:rPr lang="fr-FR" sz="2400" b="1" dirty="0" smtClean="0">
                <a:latin typeface="Times New Roman" pitchFamily="18" charset="0"/>
                <a:cs typeface="Times New Roman" pitchFamily="18" charset="0"/>
              </a:rPr>
              <a:t>l’engendrer, pour cela il doit satisfaire </a:t>
            </a:r>
            <a:r>
              <a:rPr lang="fr-FR" sz="2400" b="1" dirty="0" smtClean="0">
                <a:latin typeface="Times New Roman" pitchFamily="18" charset="0"/>
                <a:cs typeface="Times New Roman" pitchFamily="18" charset="0"/>
              </a:rPr>
              <a:t>a l’attente </a:t>
            </a:r>
            <a:r>
              <a:rPr lang="fr-FR" sz="2400" b="1" dirty="0" smtClean="0">
                <a:latin typeface="Times New Roman" pitchFamily="18" charset="0"/>
                <a:cs typeface="Times New Roman" pitchFamily="18" charset="0"/>
              </a:rPr>
              <a:t>légitime du consommateur </a:t>
            </a:r>
            <a:r>
              <a:rPr lang="fr-FR" sz="2400" b="1" dirty="0" smtClean="0">
                <a:latin typeface="Times New Roman" pitchFamily="18" charset="0"/>
                <a:cs typeface="Times New Roman" pitchFamily="18" charset="0"/>
              </a:rPr>
              <a:t>concernant en </a:t>
            </a:r>
            <a:r>
              <a:rPr lang="fr-FR" sz="2400" b="1" dirty="0" smtClean="0">
                <a:latin typeface="Times New Roman" pitchFamily="18" charset="0"/>
                <a:cs typeface="Times New Roman" pitchFamily="18" charset="0"/>
              </a:rPr>
              <a:t>particulier sa composition, sa teneur </a:t>
            </a:r>
            <a:r>
              <a:rPr lang="fr-FR" sz="2400" b="1" dirty="0" smtClean="0">
                <a:latin typeface="Times New Roman" pitchFamily="18" charset="0"/>
                <a:cs typeface="Times New Roman" pitchFamily="18" charset="0"/>
              </a:rPr>
              <a:t>en substance </a:t>
            </a:r>
            <a:r>
              <a:rPr lang="fr-FR" sz="2400" b="1" dirty="0" smtClean="0">
                <a:latin typeface="Times New Roman" pitchFamily="18" charset="0"/>
                <a:cs typeface="Times New Roman" pitchFamily="18" charset="0"/>
              </a:rPr>
              <a:t>actives, son identité, sa quantité, </a:t>
            </a:r>
            <a:r>
              <a:rPr lang="fr-FR" sz="2400" b="1" dirty="0" smtClean="0">
                <a:latin typeface="Times New Roman" pitchFamily="18" charset="0"/>
                <a:cs typeface="Times New Roman" pitchFamily="18" charset="0"/>
              </a:rPr>
              <a:t>sa date </a:t>
            </a:r>
            <a:r>
              <a:rPr lang="fr-FR" sz="2400" b="1" dirty="0" smtClean="0">
                <a:latin typeface="Times New Roman" pitchFamily="18" charset="0"/>
                <a:cs typeface="Times New Roman" pitchFamily="18" charset="0"/>
              </a:rPr>
              <a:t>de fabrication et de péremption, son </a:t>
            </a:r>
            <a:r>
              <a:rPr lang="fr-FR" sz="2400" b="1" dirty="0" smtClean="0">
                <a:latin typeface="Times New Roman" pitchFamily="18" charset="0"/>
                <a:cs typeface="Times New Roman" pitchFamily="18" charset="0"/>
              </a:rPr>
              <a:t>mode d’utilisation </a:t>
            </a:r>
            <a:r>
              <a:rPr lang="fr-FR" sz="2400" b="1" dirty="0" smtClean="0">
                <a:latin typeface="Times New Roman" pitchFamily="18" charset="0"/>
                <a:cs typeface="Times New Roman" pitchFamily="18" charset="0"/>
              </a:rPr>
              <a:t>Le contrôle microbiologique permet :</a:t>
            </a:r>
          </a:p>
          <a:p>
            <a:pPr algn="just">
              <a:lnSpc>
                <a:spcPct val="150000"/>
              </a:lnSpc>
              <a:buFont typeface="Wingdings" pitchFamily="2" charset="2"/>
              <a:buChar char="ü"/>
            </a:pPr>
            <a:r>
              <a:rPr lang="fr-FR" sz="2400" b="1" dirty="0" smtClean="0">
                <a:latin typeface="Times New Roman" pitchFamily="18" charset="0"/>
                <a:cs typeface="Times New Roman" pitchFamily="18" charset="0"/>
              </a:rPr>
              <a:t>de </a:t>
            </a:r>
            <a:r>
              <a:rPr lang="fr-FR" sz="2400" b="1" dirty="0" smtClean="0">
                <a:latin typeface="Times New Roman" pitchFamily="18" charset="0"/>
                <a:cs typeface="Times New Roman" pitchFamily="18" charset="0"/>
              </a:rPr>
              <a:t>garantir une bonne qualité hygiénique</a:t>
            </a:r>
          </a:p>
          <a:p>
            <a:pPr algn="just">
              <a:lnSpc>
                <a:spcPct val="150000"/>
              </a:lnSpc>
              <a:buFont typeface="Wingdings" pitchFamily="2" charset="2"/>
              <a:buChar char="ü"/>
            </a:pPr>
            <a:r>
              <a:rPr lang="fr-FR" sz="2400" b="1" dirty="0" smtClean="0">
                <a:latin typeface="Times New Roman" pitchFamily="18" charset="0"/>
                <a:cs typeface="Times New Roman" pitchFamily="18" charset="0"/>
              </a:rPr>
              <a:t>minimiser </a:t>
            </a:r>
            <a:r>
              <a:rPr lang="fr-FR" sz="2400" b="1" dirty="0" smtClean="0">
                <a:latin typeface="Times New Roman" pitchFamily="18" charset="0"/>
                <a:cs typeface="Times New Roman" pitchFamily="18" charset="0"/>
              </a:rPr>
              <a:t>les pertes dues à des </a:t>
            </a:r>
            <a:r>
              <a:rPr lang="fr-FR" sz="2400" b="1" dirty="0" smtClean="0">
                <a:latin typeface="Times New Roman" pitchFamily="18" charset="0"/>
                <a:cs typeface="Times New Roman" pitchFamily="18" charset="0"/>
              </a:rPr>
              <a:t>mauvaises conditions </a:t>
            </a:r>
            <a:r>
              <a:rPr lang="fr-FR" sz="2400" b="1" dirty="0" smtClean="0">
                <a:latin typeface="Times New Roman" pitchFamily="18" charset="0"/>
                <a:cs typeface="Times New Roman" pitchFamily="18" charset="0"/>
              </a:rPr>
              <a:t>de stockage et donc avoir le </a:t>
            </a:r>
            <a:r>
              <a:rPr lang="fr-FR" sz="2400" b="1" dirty="0" smtClean="0">
                <a:latin typeface="Times New Roman" pitchFamily="18" charset="0"/>
                <a:cs typeface="Times New Roman" pitchFamily="18" charset="0"/>
              </a:rPr>
              <a:t>moins possible </a:t>
            </a:r>
            <a:r>
              <a:rPr lang="fr-FR" sz="2400" b="1" dirty="0" smtClean="0">
                <a:latin typeface="Times New Roman" pitchFamily="18" charset="0"/>
                <a:cs typeface="Times New Roman" pitchFamily="18" charset="0"/>
              </a:rPr>
              <a:t>de produits non conformes.</a:t>
            </a:r>
          </a:p>
          <a:p>
            <a:pPr algn="just">
              <a:lnSpc>
                <a:spcPct val="150000"/>
              </a:lnSpc>
              <a:buFont typeface="Wingdings" pitchFamily="2" charset="2"/>
              <a:buChar char="ü"/>
            </a:pPr>
            <a:r>
              <a:rPr lang="fr-FR" sz="2400" b="1" dirty="0" smtClean="0">
                <a:latin typeface="Times New Roman" pitchFamily="18" charset="0"/>
                <a:cs typeface="Times New Roman" pitchFamily="18" charset="0"/>
              </a:rPr>
              <a:t>garantir </a:t>
            </a:r>
            <a:r>
              <a:rPr lang="fr-FR" sz="2400" b="1" dirty="0" smtClean="0">
                <a:latin typeface="Times New Roman" pitchFamily="18" charset="0"/>
                <a:cs typeface="Times New Roman" pitchFamily="18" charset="0"/>
              </a:rPr>
              <a:t>un bon rendement</a:t>
            </a:r>
            <a:endParaRPr lang="fr-FR" sz="2400" b="1" dirty="0">
              <a:latin typeface="Times New Roman" pitchFamily="18" charset="0"/>
              <a:cs typeface="Times New Roman" pitchFamily="18" charset="0"/>
            </a:endParaRPr>
          </a:p>
        </p:txBody>
      </p:sp>
      <p:sp>
        <p:nvSpPr>
          <p:cNvPr id="5" name="Rectangle 4"/>
          <p:cNvSpPr/>
          <p:nvPr/>
        </p:nvSpPr>
        <p:spPr>
          <a:xfrm>
            <a:off x="2500298" y="214290"/>
            <a:ext cx="4429156"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4000" b="1" dirty="0" smtClean="0">
                <a:latin typeface="Times New Roman" pitchFamily="18" charset="0"/>
                <a:cs typeface="Times New Roman" pitchFamily="18" charset="0"/>
              </a:rPr>
              <a:t>IV. Conclusion</a:t>
            </a:r>
            <a:endParaRPr lang="fr-FR" sz="40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396261"/>
            <a:ext cx="8858312" cy="5346144"/>
          </a:xfrm>
          <a:prstGeom prst="rect">
            <a:avLst/>
          </a:prstGeom>
        </p:spPr>
        <p:txBody>
          <a:bodyPr wrap="square">
            <a:spAutoFit/>
          </a:bodyPr>
          <a:lstStyle/>
          <a:p>
            <a:pPr algn="ctr">
              <a:lnSpc>
                <a:spcPct val="250000"/>
              </a:lnSpc>
              <a:buFont typeface="Wingdings" pitchFamily="2" charset="2"/>
              <a:buChar char="v"/>
            </a:pPr>
            <a:r>
              <a:rPr lang="fr-FR" sz="2000" b="1" dirty="0" smtClean="0">
                <a:latin typeface="Times New Roman" pitchFamily="18" charset="0"/>
                <a:cs typeface="Times New Roman" pitchFamily="18" charset="0"/>
              </a:rPr>
              <a:t>Contamination par les surfaces et le matériel</a:t>
            </a:r>
          </a:p>
          <a:p>
            <a:pPr algn="ctr">
              <a:lnSpc>
                <a:spcPct val="250000"/>
              </a:lnSpc>
              <a:buFont typeface="Wingdings" pitchFamily="2" charset="2"/>
              <a:buChar char="v"/>
            </a:pPr>
            <a:r>
              <a:rPr lang="fr-FR" sz="2000" b="1" dirty="0" smtClean="0">
                <a:latin typeface="Times New Roman" pitchFamily="18" charset="0"/>
                <a:cs typeface="Times New Roman" pitchFamily="18" charset="0"/>
              </a:rPr>
              <a:t> Biocontamination d’origine humaine</a:t>
            </a:r>
          </a:p>
          <a:p>
            <a:pPr algn="ctr">
              <a:lnSpc>
                <a:spcPct val="250000"/>
              </a:lnSpc>
              <a:buFont typeface="Wingdings" pitchFamily="2" charset="2"/>
              <a:buChar char="v"/>
            </a:pPr>
            <a:r>
              <a:rPr lang="fr-FR" sz="2000" b="1" dirty="0" smtClean="0">
                <a:latin typeface="Times New Roman" pitchFamily="18" charset="0"/>
                <a:cs typeface="Times New Roman" pitchFamily="18" charset="0"/>
              </a:rPr>
              <a:t> Contamination par l’air </a:t>
            </a:r>
          </a:p>
          <a:p>
            <a:pPr algn="ctr">
              <a:lnSpc>
                <a:spcPct val="250000"/>
              </a:lnSpc>
              <a:buFont typeface="Wingdings" pitchFamily="2" charset="2"/>
              <a:buChar char="v"/>
            </a:pPr>
            <a:r>
              <a:rPr lang="fr-FR" sz="2000" b="1" dirty="0" smtClean="0">
                <a:latin typeface="Times New Roman" pitchFamily="18" charset="0"/>
                <a:cs typeface="Times New Roman" pitchFamily="18" charset="0"/>
              </a:rPr>
              <a:t>Contamination par l’eau</a:t>
            </a:r>
          </a:p>
          <a:p>
            <a:pPr algn="ctr">
              <a:lnSpc>
                <a:spcPct val="250000"/>
              </a:lnSpc>
              <a:buFont typeface="Wingdings" pitchFamily="2" charset="2"/>
              <a:buChar char="v"/>
            </a:pPr>
            <a:r>
              <a:rPr lang="fr-FR" sz="2000" b="1" dirty="0" smtClean="0">
                <a:latin typeface="Times New Roman" pitchFamily="18" charset="0"/>
                <a:cs typeface="Times New Roman" pitchFamily="18" charset="0"/>
              </a:rPr>
              <a:t> Matière premières</a:t>
            </a:r>
          </a:p>
          <a:p>
            <a:pPr algn="ctr">
              <a:lnSpc>
                <a:spcPct val="250000"/>
              </a:lnSpc>
              <a:buFont typeface="Wingdings" pitchFamily="2" charset="2"/>
              <a:buChar char="v"/>
            </a:pPr>
            <a:r>
              <a:rPr lang="fr-FR" sz="2000" b="1" dirty="0" smtClean="0">
                <a:latin typeface="Times New Roman" pitchFamily="18" charset="0"/>
                <a:cs typeface="Times New Roman" pitchFamily="18" charset="0"/>
              </a:rPr>
              <a:t> Conditions de fabrication</a:t>
            </a:r>
          </a:p>
          <a:p>
            <a:pPr algn="ctr">
              <a:lnSpc>
                <a:spcPct val="250000"/>
              </a:lnSpc>
              <a:buFont typeface="Wingdings" pitchFamily="2" charset="2"/>
              <a:buChar char="v"/>
            </a:pPr>
            <a:r>
              <a:rPr lang="fr-FR" sz="2000" b="1" dirty="0" smtClean="0">
                <a:latin typeface="Times New Roman" pitchFamily="18" charset="0"/>
                <a:cs typeface="Times New Roman" pitchFamily="18" charset="0"/>
              </a:rPr>
              <a:t> Condition de stockage</a:t>
            </a:r>
            <a:endParaRPr lang="fr-FR" sz="2000" b="1" dirty="0">
              <a:latin typeface="Times New Roman" pitchFamily="18" charset="0"/>
              <a:cs typeface="Times New Roman" pitchFamily="18" charset="0"/>
            </a:endParaRPr>
          </a:p>
        </p:txBody>
      </p:sp>
      <p:sp>
        <p:nvSpPr>
          <p:cNvPr id="6" name="Rectangle 5"/>
          <p:cNvSpPr/>
          <p:nvPr/>
        </p:nvSpPr>
        <p:spPr>
          <a:xfrm>
            <a:off x="2000232" y="357166"/>
            <a:ext cx="5643602"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400" b="1" dirty="0" smtClean="0">
                <a:ln w="38100"/>
                <a:solidFill>
                  <a:schemeClr val="tx1"/>
                </a:solidFill>
                <a:latin typeface="Times New Roman" pitchFamily="18" charset="0"/>
                <a:cs typeface="Times New Roman" pitchFamily="18" charset="0"/>
              </a:rPr>
              <a:t>Origine de contamination des produits pharmaceutiques </a:t>
            </a:r>
            <a:endParaRPr lang="fr-FR" sz="2400" b="1" dirty="0">
              <a:ln w="3810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62" y="1231793"/>
            <a:ext cx="6858000" cy="44117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200000"/>
              </a:lnSpc>
            </a:pPr>
            <a:r>
              <a:rPr lang="fr-FR" sz="2400" b="1" dirty="0" smtClean="0">
                <a:latin typeface="Times New Roman" pitchFamily="18" charset="0"/>
                <a:cs typeface="Times New Roman" pitchFamily="18" charset="0"/>
              </a:rPr>
              <a:t>Dans le but d’identifier toutes causes ou agent nuisibles afin de réduire ou d’éliminer ces contaminations pour assurer l’innocuité et la stabilité du médicament pendant toute la durée de sa validation des contrôles de qualité sont réaliser y compris physico-chimique et microbiologique.</a:t>
            </a:r>
            <a:endParaRPr lang="fr-FR" sz="24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279645"/>
            <a:ext cx="8429620" cy="5078313"/>
          </a:xfrm>
          <a:prstGeom prst="rect">
            <a:avLst/>
          </a:prstGeom>
        </p:spPr>
        <p:txBody>
          <a:bodyPr wrap="square">
            <a:spAutoFit/>
          </a:bodyPr>
          <a:lstStyle/>
          <a:p>
            <a:pPr algn="just">
              <a:lnSpc>
                <a:spcPct val="150000"/>
              </a:lnSpc>
            </a:pPr>
            <a:r>
              <a:rPr lang="fr-FR" b="1" dirty="0" smtClean="0">
                <a:latin typeface="Times New Roman" pitchFamily="18" charset="0"/>
                <a:cs typeface="Times New Roman" pitchFamily="18" charset="0"/>
              </a:rPr>
              <a:t>Afin d’apprécier la qualité microbiologique d'un médicament durant le procédé de fabrication des différents étapes sont utiliser dans le but de rechercher et dénombrer dans les différents échantillons prélevés les microorganismes suivant:</a:t>
            </a:r>
          </a:p>
          <a:p>
            <a:pPr algn="just">
              <a:lnSpc>
                <a:spcPct val="150000"/>
              </a:lnSpc>
            </a:pPr>
            <a:endParaRPr lang="fr-FR" b="1" dirty="0" smtClean="0">
              <a:latin typeface="Times New Roman" pitchFamily="18" charset="0"/>
              <a:cs typeface="Times New Roman" pitchFamily="18" charset="0"/>
            </a:endParaRPr>
          </a:p>
          <a:p>
            <a:pPr algn="just">
              <a:lnSpc>
                <a:spcPct val="150000"/>
              </a:lnSpc>
            </a:pPr>
            <a:r>
              <a:rPr lang="fr-FR" b="1" dirty="0" smtClean="0">
                <a:latin typeface="Times New Roman" pitchFamily="18" charset="0"/>
                <a:cs typeface="Times New Roman" pitchFamily="18" charset="0"/>
              </a:rPr>
              <a:t> •Les bactéries aérobies viable totale: concerne tous les microorganismes aptes a se multiplier a des températures moyennes</a:t>
            </a:r>
          </a:p>
          <a:p>
            <a:pPr algn="just">
              <a:lnSpc>
                <a:spcPct val="150000"/>
              </a:lnSpc>
            </a:pPr>
            <a:r>
              <a:rPr lang="fr-FR" b="1" dirty="0" smtClean="0">
                <a:latin typeface="Times New Roman" pitchFamily="18" charset="0"/>
                <a:cs typeface="Times New Roman" pitchFamily="18" charset="0"/>
              </a:rPr>
              <a:t> </a:t>
            </a:r>
          </a:p>
          <a:p>
            <a:pPr algn="just">
              <a:lnSpc>
                <a:spcPct val="150000"/>
              </a:lnSpc>
            </a:pPr>
            <a:r>
              <a:rPr lang="fr-FR" b="1" dirty="0" smtClean="0">
                <a:latin typeface="Times New Roman" pitchFamily="18" charset="0"/>
                <a:cs typeface="Times New Roman" pitchFamily="18" charset="0"/>
              </a:rPr>
              <a:t>•Les levures et moisissures: sont responsables de nombreux phénomènes d'altération d'enzymes hydrolytiques(amylases, protéases, lipases ,...)</a:t>
            </a:r>
          </a:p>
          <a:p>
            <a:pPr algn="just">
              <a:lnSpc>
                <a:spcPct val="150000"/>
              </a:lnSpc>
            </a:pPr>
            <a:r>
              <a:rPr lang="fr-FR" b="1" dirty="0" smtClean="0">
                <a:latin typeface="Times New Roman" pitchFamily="18" charset="0"/>
                <a:cs typeface="Times New Roman" pitchFamily="18" charset="0"/>
              </a:rPr>
              <a:t> </a:t>
            </a:r>
          </a:p>
          <a:p>
            <a:pPr algn="just">
              <a:lnSpc>
                <a:spcPct val="150000"/>
              </a:lnSpc>
            </a:pPr>
            <a:r>
              <a:rPr lang="fr-FR" b="1" dirty="0" smtClean="0">
                <a:latin typeface="Times New Roman" pitchFamily="18" charset="0"/>
                <a:cs typeface="Times New Roman" pitchFamily="18" charset="0"/>
              </a:rPr>
              <a:t>•Les germes spécifiques « </a:t>
            </a:r>
            <a:r>
              <a:rPr lang="fr-FR" b="1" dirty="0" err="1" smtClean="0">
                <a:latin typeface="Times New Roman" pitchFamily="18" charset="0"/>
                <a:cs typeface="Times New Roman" pitchFamily="18" charset="0"/>
              </a:rPr>
              <a:t>Staphylococcus</a:t>
            </a:r>
            <a:r>
              <a:rPr lang="fr-FR" b="1" dirty="0" smtClean="0">
                <a:latin typeface="Times New Roman" pitchFamily="18" charset="0"/>
                <a:cs typeface="Times New Roman" pitchFamily="18" charset="0"/>
              </a:rPr>
              <a:t> aureus , </a:t>
            </a:r>
            <a:r>
              <a:rPr lang="fr-FR" b="1" dirty="0" err="1" smtClean="0">
                <a:latin typeface="Times New Roman" pitchFamily="18" charset="0"/>
                <a:cs typeface="Times New Roman" pitchFamily="18" charset="0"/>
              </a:rPr>
              <a:t>Pseudomonas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E.coli</a:t>
            </a:r>
            <a:r>
              <a:rPr lang="fr-FR" b="1" dirty="0" smtClean="0">
                <a:latin typeface="Times New Roman" pitchFamily="18" charset="0"/>
                <a:cs typeface="Times New Roman" pitchFamily="18" charset="0"/>
              </a:rPr>
              <a:t> , entérobactéries. </a:t>
            </a:r>
            <a:endParaRPr lang="fr-FR" b="1" dirty="0">
              <a:latin typeface="Times New Roman" pitchFamily="18" charset="0"/>
              <a:cs typeface="Times New Roman" pitchFamily="18" charset="0"/>
            </a:endParaRPr>
          </a:p>
        </p:txBody>
      </p:sp>
      <p:sp>
        <p:nvSpPr>
          <p:cNvPr id="5" name="Rectangle 4"/>
          <p:cNvSpPr/>
          <p:nvPr/>
        </p:nvSpPr>
        <p:spPr>
          <a:xfrm>
            <a:off x="2214546" y="343895"/>
            <a:ext cx="4519763"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Analyse microbiologique</a:t>
            </a:r>
            <a:endParaRPr lang="fr-FR" sz="32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201019"/>
            <a:ext cx="5776261"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sz="3200" b="1" dirty="0" smtClean="0">
                <a:latin typeface="Times New Roman" pitchFamily="18" charset="0"/>
                <a:cs typeface="Times New Roman" pitchFamily="18" charset="0"/>
              </a:rPr>
              <a:t>II. Techniques </a:t>
            </a:r>
            <a:r>
              <a:rPr lang="fr-FR" sz="3200" b="1" dirty="0" smtClean="0">
                <a:latin typeface="Times New Roman" pitchFamily="18" charset="0"/>
                <a:cs typeface="Times New Roman" pitchFamily="18" charset="0"/>
              </a:rPr>
              <a:t>microbiologiques</a:t>
            </a:r>
            <a:endParaRPr lang="fr-FR" sz="3200" b="1" dirty="0">
              <a:latin typeface="Times New Roman" pitchFamily="18" charset="0"/>
              <a:cs typeface="Times New Roman" pitchFamily="18" charset="0"/>
            </a:endParaRPr>
          </a:p>
        </p:txBody>
      </p:sp>
      <p:sp>
        <p:nvSpPr>
          <p:cNvPr id="5" name="Rectangle à coins arrondis 4"/>
          <p:cNvSpPr/>
          <p:nvPr/>
        </p:nvSpPr>
        <p:spPr>
          <a:xfrm rot="19658603">
            <a:off x="558735" y="2092078"/>
            <a:ext cx="3857652" cy="107157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I. Stérilisation </a:t>
            </a:r>
            <a:endParaRPr lang="fr-FR" sz="3200" b="1" dirty="0">
              <a:solidFill>
                <a:schemeClr val="tx1"/>
              </a:solidFill>
              <a:latin typeface="Times New Roman" pitchFamily="18" charset="0"/>
              <a:cs typeface="Times New Roman" pitchFamily="18" charset="0"/>
            </a:endParaRPr>
          </a:p>
        </p:txBody>
      </p:sp>
      <p:sp>
        <p:nvSpPr>
          <p:cNvPr id="6" name="Rectangle à coins arrondis 5"/>
          <p:cNvSpPr/>
          <p:nvPr/>
        </p:nvSpPr>
        <p:spPr>
          <a:xfrm rot="19416329">
            <a:off x="2299109" y="3254502"/>
            <a:ext cx="3857652" cy="107157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II. Ensemencement </a:t>
            </a:r>
            <a:endParaRPr lang="fr-FR" sz="3200" b="1" dirty="0">
              <a:solidFill>
                <a:schemeClr val="tx1"/>
              </a:solidFill>
              <a:latin typeface="Times New Roman" pitchFamily="18" charset="0"/>
              <a:cs typeface="Times New Roman" pitchFamily="18" charset="0"/>
            </a:endParaRPr>
          </a:p>
        </p:txBody>
      </p:sp>
      <p:sp>
        <p:nvSpPr>
          <p:cNvPr id="7" name="Rectangle à coins arrondis 6"/>
          <p:cNvSpPr/>
          <p:nvPr/>
        </p:nvSpPr>
        <p:spPr>
          <a:xfrm rot="19221127">
            <a:off x="4113010" y="4536097"/>
            <a:ext cx="3857652" cy="107157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III. Isolation</a:t>
            </a:r>
            <a:endParaRPr lang="fr-FR" sz="3200" b="1"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546" y="343895"/>
            <a:ext cx="5179367"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I. Techniques de stérilisation</a:t>
            </a:r>
            <a:endParaRPr lang="fr-FR" sz="3200" b="1" dirty="0">
              <a:latin typeface="Times New Roman" pitchFamily="18" charset="0"/>
              <a:cs typeface="Times New Roman" pitchFamily="18" charset="0"/>
            </a:endParaRPr>
          </a:p>
        </p:txBody>
      </p:sp>
      <p:sp>
        <p:nvSpPr>
          <p:cNvPr id="5" name="Rectangle 4"/>
          <p:cNvSpPr/>
          <p:nvPr/>
        </p:nvSpPr>
        <p:spPr>
          <a:xfrm>
            <a:off x="285720" y="1571612"/>
            <a:ext cx="8643966" cy="1661993"/>
          </a:xfrm>
          <a:prstGeom prst="rect">
            <a:avLst/>
          </a:prstGeom>
        </p:spPr>
        <p:txBody>
          <a:bodyPr wrap="square">
            <a:spAutoFit/>
          </a:bodyPr>
          <a:lstStyle/>
          <a:p>
            <a:pPr algn="ctr"/>
            <a:r>
              <a:rPr lang="fr-FR" sz="2800" b="1" dirty="0" smtClean="0"/>
              <a:t>La stérilisation est une opération qui vise à détruire tous les micro-organismes d'un objet de façon durable. </a:t>
            </a:r>
          </a:p>
          <a:p>
            <a:pPr algn="ctr"/>
            <a:endParaRPr lang="fr-FR" sz="2800" b="1" dirty="0" smtClean="0"/>
          </a:p>
          <a:p>
            <a:endParaRPr lang="fr-FR" dirty="0" smtClean="0"/>
          </a:p>
        </p:txBody>
      </p:sp>
      <p:sp>
        <p:nvSpPr>
          <p:cNvPr id="7" name="Rectangle 6"/>
          <p:cNvSpPr/>
          <p:nvPr/>
        </p:nvSpPr>
        <p:spPr>
          <a:xfrm>
            <a:off x="1071538" y="3000372"/>
            <a:ext cx="6858000" cy="1384995"/>
          </a:xfrm>
          <a:prstGeom prst="rect">
            <a:avLst/>
          </a:prstGeom>
        </p:spPr>
        <p:txBody>
          <a:bodyPr wrap="square">
            <a:spAutoFit/>
          </a:bodyPr>
          <a:lstStyle/>
          <a:p>
            <a:pPr algn="ctr"/>
            <a:r>
              <a:rPr lang="fr-FR" sz="2800" b="1" u="sng" dirty="0" smtClean="0">
                <a:solidFill>
                  <a:srgbClr val="FF0000"/>
                </a:solidFill>
              </a:rPr>
              <a:t>Objectif</a:t>
            </a:r>
          </a:p>
          <a:p>
            <a:pPr algn="ctr"/>
            <a:r>
              <a:rPr lang="fr-FR" sz="2800" b="1" dirty="0" smtClean="0"/>
              <a:t> contrôler les micro-organismes. </a:t>
            </a:r>
          </a:p>
          <a:p>
            <a:pPr algn="ctr"/>
            <a:r>
              <a:rPr lang="fr-FR" sz="2800" b="1" dirty="0" smtClean="0"/>
              <a:t>prévenir une éventuelle contamination.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1000100" y="1428736"/>
          <a:ext cx="6643734"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214546" y="214290"/>
            <a:ext cx="5179367"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b="1" dirty="0" smtClean="0">
                <a:latin typeface="Times New Roman" pitchFamily="18" charset="0"/>
                <a:cs typeface="Times New Roman" pitchFamily="18" charset="0"/>
              </a:rPr>
              <a:t>I. Techniques de stérilisation</a:t>
            </a:r>
            <a:endParaRPr lang="fr-FR" sz="32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33412</TotalTime>
  <Words>1666</Words>
  <PresentationFormat>Affichage à l'écran (4:3)</PresentationFormat>
  <Paragraphs>172</Paragraphs>
  <Slides>35</Slides>
  <Notes>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82</cp:revision>
  <dcterms:created xsi:type="dcterms:W3CDTF">2019-11-04T11:09:12Z</dcterms:created>
  <dcterms:modified xsi:type="dcterms:W3CDTF">2019-12-15T18:07:22Z</dcterms:modified>
</cp:coreProperties>
</file>