
<file path=[Content_Types].xml><?xml version="1.0" encoding="utf-8"?>
<Types xmlns="http://schemas.openxmlformats.org/package/2006/content-types">
  <Default ContentType="image/gif" Extension="gif"/>
  <Default ContentType="application/xml" Extension="xml"/>
  <Default ContentType="image/jpeg" Extension="jpeg"/>
  <Default ContentType="application/vnd.openxmlformats-package.relationships+xml" Extension="rels"/>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y="6858000" cx="12192000"/>
  <p:notesSz cx="6858000" cy="9144000"/>
  <p:defaultTextStyle>
    <a:defPPr lvl="0">
      <a:defRPr lang="en-US"/>
    </a:defPPr>
    <a:lvl1pPr defTabSz="457200" eaLnBrk="1" hangingPunct="1" latinLnBrk="0" lvl="0" marL="0" rtl="0" algn="l">
      <a:defRPr kern="1200" sz="1800">
        <a:solidFill>
          <a:schemeClr val="tx1"/>
        </a:solidFill>
        <a:latin typeface="+mn-lt"/>
        <a:ea typeface="+mn-ea"/>
        <a:cs typeface="+mn-cs"/>
      </a:defRPr>
    </a:lvl1pPr>
    <a:lvl2pPr defTabSz="457200" eaLnBrk="1" hangingPunct="1" latinLnBrk="0" lvl="1" marL="457200" rtl="0" algn="l">
      <a:defRPr kern="1200" sz="1800">
        <a:solidFill>
          <a:schemeClr val="tx1"/>
        </a:solidFill>
        <a:latin typeface="+mn-lt"/>
        <a:ea typeface="+mn-ea"/>
        <a:cs typeface="+mn-cs"/>
      </a:defRPr>
    </a:lvl2pPr>
    <a:lvl3pPr defTabSz="457200" eaLnBrk="1" hangingPunct="1" latinLnBrk="0" lvl="2" marL="914400" rtl="0" algn="l">
      <a:defRPr kern="1200" sz="1800">
        <a:solidFill>
          <a:schemeClr val="tx1"/>
        </a:solidFill>
        <a:latin typeface="+mn-lt"/>
        <a:ea typeface="+mn-ea"/>
        <a:cs typeface="+mn-cs"/>
      </a:defRPr>
    </a:lvl3pPr>
    <a:lvl4pPr defTabSz="457200" eaLnBrk="1" hangingPunct="1" latinLnBrk="0" lvl="3" marL="1371600" rtl="0" algn="l">
      <a:defRPr kern="1200" sz="1800">
        <a:solidFill>
          <a:schemeClr val="tx1"/>
        </a:solidFill>
        <a:latin typeface="+mn-lt"/>
        <a:ea typeface="+mn-ea"/>
        <a:cs typeface="+mn-cs"/>
      </a:defRPr>
    </a:lvl4pPr>
    <a:lvl5pPr defTabSz="457200" eaLnBrk="1" hangingPunct="1" latinLnBrk="0" lvl="4" marL="1828800" rtl="0" algn="l">
      <a:defRPr kern="1200" sz="1800">
        <a:solidFill>
          <a:schemeClr val="tx1"/>
        </a:solidFill>
        <a:latin typeface="+mn-lt"/>
        <a:ea typeface="+mn-ea"/>
        <a:cs typeface="+mn-cs"/>
      </a:defRPr>
    </a:lvl5pPr>
    <a:lvl6pPr defTabSz="457200" eaLnBrk="1" hangingPunct="1" latinLnBrk="0" lvl="5" marL="2286000" rtl="0" algn="l">
      <a:defRPr kern="1200" sz="1800">
        <a:solidFill>
          <a:schemeClr val="tx1"/>
        </a:solidFill>
        <a:latin typeface="+mn-lt"/>
        <a:ea typeface="+mn-ea"/>
        <a:cs typeface="+mn-cs"/>
      </a:defRPr>
    </a:lvl6pPr>
    <a:lvl7pPr defTabSz="457200" eaLnBrk="1" hangingPunct="1" latinLnBrk="0" lvl="6" marL="2743200" rtl="0" algn="l">
      <a:defRPr kern="1200" sz="1800">
        <a:solidFill>
          <a:schemeClr val="tx1"/>
        </a:solidFill>
        <a:latin typeface="+mn-lt"/>
        <a:ea typeface="+mn-ea"/>
        <a:cs typeface="+mn-cs"/>
      </a:defRPr>
    </a:lvl7pPr>
    <a:lvl8pPr defTabSz="457200" eaLnBrk="1" hangingPunct="1" latinLnBrk="0" lvl="7" marL="3200400" rtl="0" algn="l">
      <a:defRPr kern="1200" sz="1800">
        <a:solidFill>
          <a:schemeClr val="tx1"/>
        </a:solidFill>
        <a:latin typeface="+mn-lt"/>
        <a:ea typeface="+mn-ea"/>
        <a:cs typeface="+mn-cs"/>
      </a:defRPr>
    </a:lvl8pPr>
    <a:lvl9pPr defTabSz="457200" eaLnBrk="1" hangingPunct="1" latinLnBrk="0" lvl="8" marL="3657600" rtl="0" algn="l">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7.xml"/><Relationship Id="rId11" Type="http://schemas.openxmlformats.org/officeDocument/2006/relationships/slide" Target="slides/slide8.xml"/><Relationship Id="rId22" Type="http://schemas.openxmlformats.org/officeDocument/2006/relationships/slide" Target="slides/slide19.xml"/><Relationship Id="rId10" Type="http://schemas.openxmlformats.org/officeDocument/2006/relationships/slide" Target="slides/slide7.xml"/><Relationship Id="rId21" Type="http://schemas.openxmlformats.org/officeDocument/2006/relationships/slide" Target="slides/slide18.xml"/><Relationship Id="rId13" Type="http://schemas.openxmlformats.org/officeDocument/2006/relationships/slide" Target="slides/slide10.xml"/><Relationship Id="rId12" Type="http://schemas.openxmlformats.org/officeDocument/2006/relationships/slide" Target="slides/slide9.xml"/><Relationship Id="rId23" Type="http://schemas.openxmlformats.org/officeDocument/2006/relationships/slide" Target="slides/slide20.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slideMaster" Target="slideMasters/slideMaster1.xml"/><Relationship Id="rId4" Type="http://schemas.openxmlformats.org/officeDocument/2006/relationships/slide" Target="slides/slide1.xml"/><Relationship Id="rId9" Type="http://schemas.openxmlformats.org/officeDocument/2006/relationships/slide" Target="slides/slide6.xml"/><Relationship Id="rId15" Type="http://schemas.openxmlformats.org/officeDocument/2006/relationships/slide" Target="slides/slide12.xml"/><Relationship Id="rId14" Type="http://schemas.openxmlformats.org/officeDocument/2006/relationships/slide" Target="slides/slide11.xml"/><Relationship Id="rId17" Type="http://schemas.openxmlformats.org/officeDocument/2006/relationships/slide" Target="slides/slide14.xml"/><Relationship Id="rId16" Type="http://schemas.openxmlformats.org/officeDocument/2006/relationships/slide" Target="slides/slide13.xml"/><Relationship Id="rId5" Type="http://schemas.openxmlformats.org/officeDocument/2006/relationships/slide" Target="slides/slide2.xml"/><Relationship Id="rId19" Type="http://schemas.openxmlformats.org/officeDocument/2006/relationships/slide" Target="slides/slide16.xml"/><Relationship Id="rId6" Type="http://schemas.openxmlformats.org/officeDocument/2006/relationships/slide" Target="slides/slide3.xml"/><Relationship Id="rId18" Type="http://schemas.openxmlformats.org/officeDocument/2006/relationships/slide" Target="slides/slide15.xml"/><Relationship Id="rId7" Type="http://schemas.openxmlformats.org/officeDocument/2006/relationships/slide" Target="slides/slide4.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214676276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135282252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99200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99313769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118685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270113826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215880077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195948320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143878500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925C1-6FD8-4054-B805-F0509D4C564B}" type="datetimeFigureOut">
              <a:rPr lang="fr-FR" smtClean="0"/>
              <a:t>11/06/3539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267268908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D925C1-6FD8-4054-B805-F0509D4C564B}" type="datetimeFigureOut">
              <a:rPr lang="fr-FR" smtClean="0"/>
              <a:t>11/06/3539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369736200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925C1-6FD8-4054-B805-F0509D4C564B}" type="datetimeFigureOut">
              <a:rPr lang="fr-FR" smtClean="0"/>
              <a:t>11/06/3539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404747468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D925C1-6FD8-4054-B805-F0509D4C564B}" type="datetimeFigureOut">
              <a:rPr lang="fr-FR" smtClean="0"/>
              <a:t>11/06/3539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94263184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925C1-6FD8-4054-B805-F0509D4C564B}" type="datetimeFigureOut">
              <a:rPr lang="fr-FR" smtClean="0"/>
              <a:t>11/06/3539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31454208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D925C1-6FD8-4054-B805-F0509D4C564B}" type="datetimeFigureOut">
              <a:rPr lang="fr-FR" smtClean="0"/>
              <a:t>11/06/3539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56534288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D925C1-6FD8-4054-B805-F0509D4C564B}" type="datetimeFigureOut">
              <a:rPr lang="fr-FR" smtClean="0"/>
              <a:t>11/06/3539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02E9BB0-8C61-42E8-9CD0-F78079D2D89F}" type="slidenum">
              <a:rPr lang="fr-FR" smtClean="0"/>
              <a:t>‹N°›</a:t>
            </a:fld>
            <a:endParaRPr lang="fr-FR"/>
          </a:p>
        </p:txBody>
      </p:sp>
    </p:spTree>
    <p:extLst>
      <p:ext uri="{BB962C8B-B14F-4D97-AF65-F5344CB8AC3E}">
        <p14:creationId xmlns:p14="http://schemas.microsoft.com/office/powerpoint/2010/main" val="37795546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D925C1-6FD8-4054-B805-F0509D4C564B}" type="datetimeFigureOut">
              <a:rPr lang="fr-FR" smtClean="0"/>
              <a:t>11/06/3539</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02E9BB0-8C61-42E8-9CD0-F78079D2D89F}" type="slidenum">
              <a:rPr lang="fr-FR" smtClean="0"/>
              <a:t>‹N°›</a:t>
            </a:fld>
            <a:endParaRPr lang="fr-FR"/>
          </a:p>
        </p:txBody>
      </p:sp>
    </p:spTree>
    <p:extLst>
      <p:ext uri="{BB962C8B-B14F-4D97-AF65-F5344CB8AC3E}">
        <p14:creationId xmlns:p14="http://schemas.microsoft.com/office/powerpoint/2010/main" val="102527387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s://sst5.com/Article/1706/56/Events.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1124" y="1170366"/>
            <a:ext cx="4848225" cy="2333625"/>
          </a:xfrm>
          <a:prstGeom prst="rect">
            <a:avLst/>
          </a:prstGeom>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421" y="1760561"/>
            <a:ext cx="6073254" cy="2938747"/>
          </a:xfrm>
          <a:prstGeom prst="rect">
            <a:avLst/>
          </a:prstGeom>
        </p:spPr>
      </p:pic>
    </p:spTree>
    <p:extLst>
      <p:ext uri="{BB962C8B-B14F-4D97-AF65-F5344CB8AC3E}">
        <p14:creationId xmlns:p14="http://schemas.microsoft.com/office/powerpoint/2010/main" val="412505544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ssolv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F15611D-15C6-FDA8-4021-09F08A5D9413}"/>
              </a:ext>
            </a:extLst>
          </p:cNvPr>
          <p:cNvSpPr>
            <a:spLocks noGrp="1"/>
          </p:cNvSpPr>
          <p:nvPr>
            <p:ph type="title"/>
          </p:nvPr>
        </p:nvSpPr>
        <p:spPr/>
        <p:txBody>
          <a:bodyPr/>
          <a:lstStyle/>
          <a:p>
            <a:r>
              <a:rPr lang="ar-SA" b="1" dirty="0">
                <a:solidFill>
                  <a:srgbClr val="000000"/>
                </a:solidFill>
                <a:latin typeface="Calibri" panose="020F0502020204030204" pitchFamily="34" charset="0"/>
                <a:ea typeface="Calibri" panose="020F0502020204030204" pitchFamily="34" charset="0"/>
                <a:cs typeface="Simplified Arabic" panose="02020603050405020304" pitchFamily="18" charset="-78"/>
              </a:rPr>
              <a:t>المطلب الأول: معايير اختيار هيكل تنظيم المشروع</a:t>
            </a:r>
            <a:r>
              <a:rPr lang="fr-FR" dirty="0">
                <a:latin typeface="Calibri" panose="020F0502020204030204" pitchFamily="34" charset="0"/>
                <a:ea typeface="Calibri" panose="020F0502020204030204" pitchFamily="34" charset="0"/>
                <a:cs typeface="Arial" panose="020B0604020202020204" pitchFamily="34" charset="0"/>
              </a:rPr>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Content Placeholder 2">
            <a:extLst>
              <a:ext uri="{FF2B5EF4-FFF2-40B4-BE49-F238E27FC236}">
                <a16:creationId xmlns="" xmlns:a16="http://schemas.microsoft.com/office/drawing/2014/main" id="{5B04EFA2-B11B-2244-4D17-2FB84A75F0C6}"/>
              </a:ext>
            </a:extLst>
          </p:cNvPr>
          <p:cNvSpPr>
            <a:spLocks noGrp="1"/>
          </p:cNvSpPr>
          <p:nvPr>
            <p:ph idx="1"/>
          </p:nvPr>
        </p:nvSpPr>
        <p:spPr>
          <a:xfrm>
            <a:off x="677334" y="1347537"/>
            <a:ext cx="8596668" cy="5213684"/>
          </a:xfrm>
        </p:spPr>
        <p:txBody>
          <a:bodyPr>
            <a:normAutofit/>
          </a:bodyPr>
          <a:lstStyle/>
          <a:p>
            <a:pPr algn="just" rtl="1">
              <a:lnSpc>
                <a:spcPct val="115000"/>
              </a:lnSpc>
              <a:spcAft>
                <a:spcPts val="600"/>
              </a:spcAft>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من ال</a:t>
            </a:r>
            <a:r>
              <a:rPr lang="ar-DZ"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معايير </a:t>
            </a: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الأساسية في بناء الهيكل التنظيمي بشكل عام هو استخدام معايير تنظيمية تحدد الأسس التي في ضوئها يتم بناء الوحدات التنظيمية والذي يظهر تخصص الوحدة مقارنة بالوحدات الأخرى من هـذه الأسس </a:t>
            </a:r>
            <a:r>
              <a:rPr lang="ar-SA" sz="1800"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مايلي</a:t>
            </a: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a:t>
            </a:r>
            <a:r>
              <a:rPr lang="ar-SA" sz="1800" baseline="300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الأساس الوظيفي : وهو الأكثر شيوعا حيث يتم تنظيم الأعمال في المشروع فـي ضـوء الوظـائف الرئيسية لها مثل الإنتاج، التسويق، التمويل</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نوع الزبون : أي على أساس فئات المستهلكين الذين سوف يتعاملون مع المنتجات المتوقعة.</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الموقع الجغرافي : عندما تتوزع أنشطة المشروع على عد ة مواقع جغرافية يتم تقسيم أعمالها حسب الموقع مثل الجنوب، الشمال</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الزمن: إذا كان المشروع يعمل بأكثر من طاقته يتم تنظيم العمل على أساس الفترة الصباحية والفترة المسائية</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العمليات الإنتاجية: إذا تم الاعتماد في المشروع خط الإنتاج المتسلسل بحيث يتم تنظيم الأعمال حسب كل عملية إنتاجية</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الأساس المركب: أي استخدام أكثر من أساس.</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14262632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688E6D0-2DF7-E23A-FA01-CA7160648C7F}"/>
              </a:ext>
            </a:extLst>
          </p:cNvPr>
          <p:cNvSpPr>
            <a:spLocks noGrp="1"/>
          </p:cNvSpPr>
          <p:nvPr>
            <p:ph type="title"/>
          </p:nvPr>
        </p:nvSpPr>
        <p:spPr/>
        <p:txBody>
          <a:bodyPr/>
          <a:lstStyle/>
          <a:p>
            <a:r>
              <a:rPr lang="ar-SA" b="1" dirty="0">
                <a:solidFill>
                  <a:srgbClr val="000000"/>
                </a:solidFill>
                <a:latin typeface="Calibri" panose="020F0502020204030204" pitchFamily="34" charset="0"/>
                <a:ea typeface="Calibri" panose="020F0502020204030204" pitchFamily="34" charset="0"/>
                <a:cs typeface="Simplified Arabic" panose="02020603050405020304" pitchFamily="18" charset="-78"/>
              </a:rPr>
              <a:t>المطلب الثاني: مبادئ الخارطة التنظيمية للمشروع</a:t>
            </a:r>
            <a:r>
              <a:rPr lang="fr-FR" dirty="0">
                <a:latin typeface="Calibri" panose="020F0502020204030204" pitchFamily="34" charset="0"/>
                <a:ea typeface="Calibri" panose="020F0502020204030204" pitchFamily="34" charset="0"/>
                <a:cs typeface="Arial" panose="020B0604020202020204" pitchFamily="34" charset="0"/>
              </a:rPr>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Content Placeholder 2">
            <a:extLst>
              <a:ext uri="{FF2B5EF4-FFF2-40B4-BE49-F238E27FC236}">
                <a16:creationId xmlns="" xmlns:a16="http://schemas.microsoft.com/office/drawing/2014/main" id="{DA8F2433-B2BE-9BAF-AB2D-BAC4B2C58CED}"/>
              </a:ext>
            </a:extLst>
          </p:cNvPr>
          <p:cNvSpPr>
            <a:spLocks noGrp="1"/>
          </p:cNvSpPr>
          <p:nvPr>
            <p:ph idx="1"/>
          </p:nvPr>
        </p:nvSpPr>
        <p:spPr>
          <a:xfrm>
            <a:off x="677334" y="1315453"/>
            <a:ext cx="8596668" cy="5390147"/>
          </a:xfrm>
        </p:spPr>
        <p:txBody>
          <a:bodyPr>
            <a:normAutofit/>
          </a:bodyPr>
          <a:lstStyle/>
          <a:p>
            <a:pPr algn="just" rtl="1">
              <a:lnSpc>
                <a:spcPct val="115000"/>
              </a:lnSpc>
              <a:spcAft>
                <a:spcPts val="600"/>
              </a:spcAft>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تتعدد المبادئ الواجب إتباعها عند تصميم الخارطة التنظيمية للمشروع، ومن أهم هذه المبادئ ما يلي</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التركيز على ناتج المشروع</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إمكانية تقسيم المشروع ككل حسب الحاجة</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أقل مستوى يجب أن يسمح بمراقبة كافية</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أقل مستوى لا يشكل عبء إدارياً</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كل حزمة عمل تحتوي على رقم تعريف فريد</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إمكانية متابعة المسؤولية من خلال حزم العمل</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شرح تفصيلي للمهام الوظيفية لكل حزمة عمل</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مراعاة إمكانية استخدام الخارطة التنظيمية للمشروع في كشف العمل والتصريح بالعمل وتقارير تقدم العمل</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ليس من الضروري وجود نفس مستوى التفصيل لجميع نشاطات المشروع.</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endParaRPr lang="fr-F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0274416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08878E7-92C5-F132-805A-B9E93322D416}"/>
              </a:ext>
            </a:extLst>
          </p:cNvPr>
          <p:cNvSpPr>
            <a:spLocks noGrp="1"/>
          </p:cNvSpPr>
          <p:nvPr>
            <p:ph type="title"/>
          </p:nvPr>
        </p:nvSpPr>
        <p:spPr/>
        <p:txBody>
          <a:bodyPr/>
          <a:lstStyle/>
          <a:p>
            <a:r>
              <a:rPr lang="ar-DZ" dirty="0"/>
              <a:t>المطلب الثالث: أشكال التنظيمية للمشروع </a:t>
            </a:r>
            <a:endParaRPr lang="fr-FR" dirty="0"/>
          </a:p>
        </p:txBody>
      </p:sp>
      <p:sp>
        <p:nvSpPr>
          <p:cNvPr id="3" name="Content Placeholder 2">
            <a:extLst>
              <a:ext uri="{FF2B5EF4-FFF2-40B4-BE49-F238E27FC236}">
                <a16:creationId xmlns="" xmlns:a16="http://schemas.microsoft.com/office/drawing/2014/main" id="{F0825AFD-1394-E195-1049-D434D28CAEF3}"/>
              </a:ext>
            </a:extLst>
          </p:cNvPr>
          <p:cNvSpPr>
            <a:spLocks noGrp="1"/>
          </p:cNvSpPr>
          <p:nvPr>
            <p:ph idx="1"/>
          </p:nvPr>
        </p:nvSpPr>
        <p:spPr>
          <a:xfrm>
            <a:off x="420660" y="1314951"/>
            <a:ext cx="8596668" cy="3880773"/>
          </a:xfrm>
        </p:spPr>
        <p:txBody>
          <a:bodyPr/>
          <a:lstStyle/>
          <a:p>
            <a:pPr marL="0" indent="0" algn="r" rtl="1">
              <a:buNone/>
            </a:pPr>
            <a:r>
              <a:rPr lang="ar-DZ" b="1" i="0" dirty="0">
                <a:solidFill>
                  <a:srgbClr val="161C2D"/>
                </a:solidFill>
                <a:effectLst/>
                <a:latin typeface="Aref+Ruqaa"/>
              </a:rPr>
              <a:t> هيكل التنظيم الوظيفي</a:t>
            </a:r>
          </a:p>
          <a:p>
            <a:pPr marL="0" indent="0" algn="r" rtl="1">
              <a:buNone/>
            </a:pPr>
            <a:endParaRPr lang="fr-FR" dirty="0"/>
          </a:p>
        </p:txBody>
      </p:sp>
      <p:pic>
        <p:nvPicPr>
          <p:cNvPr id="1026" name="Picture 2" descr="خصائص الهياكل التنظيمية الوظيفية">
            <a:extLst>
              <a:ext uri="{FF2B5EF4-FFF2-40B4-BE49-F238E27FC236}">
                <a16:creationId xmlns="" xmlns:a16="http://schemas.microsoft.com/office/drawing/2014/main" id="{6C12AFEC-0C07-4374-11D0-4BA33DDF79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6696" y="1724025"/>
            <a:ext cx="8097305" cy="47088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18016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020418" y="179249"/>
            <a:ext cx="8136834" cy="6678751"/>
          </a:xfrm>
          <a:prstGeom prst="rect">
            <a:avLst/>
          </a:prstGeom>
          <a:noFill/>
        </p:spPr>
        <p:txBody>
          <a:bodyPr wrap="square" rtlCol="0">
            <a:spAutoFit/>
          </a:bodyPr>
          <a:lstStyle/>
          <a:p>
            <a:pPr algn="r"/>
            <a:r>
              <a:rPr lang="ar-DZ" sz="2000" dirty="0" smtClean="0"/>
              <a:t>إيجابيات ان يكون المشروع </a:t>
            </a:r>
            <a:r>
              <a:rPr lang="ar-DZ" sz="2000" dirty="0" err="1" smtClean="0"/>
              <a:t>جزءمن</a:t>
            </a:r>
            <a:r>
              <a:rPr lang="ar-DZ" sz="2000" dirty="0" smtClean="0"/>
              <a:t> التنظيم الوظيفي :</a:t>
            </a:r>
          </a:p>
          <a:p>
            <a:pPr algn="r"/>
            <a:endParaRPr lang="ar-DZ" sz="2000" dirty="0" smtClean="0"/>
          </a:p>
          <a:p>
            <a:pPr marL="285750" indent="-285750" algn="r" rtl="1">
              <a:buFont typeface="Wingdings" panose="05000000000000000000" pitchFamily="2" charset="2"/>
              <a:buChar char="ü"/>
            </a:pPr>
            <a:r>
              <a:rPr lang="ar-DZ" sz="1600" dirty="0" smtClean="0"/>
              <a:t>مرونة عالية في </a:t>
            </a:r>
            <a:r>
              <a:rPr lang="ar-DZ" sz="1600" dirty="0" err="1" smtClean="0"/>
              <a:t>استحدام</a:t>
            </a:r>
            <a:r>
              <a:rPr lang="ar-DZ" sz="1600" dirty="0" smtClean="0"/>
              <a:t> العاملين , فيما ان المدير الوظيفي هو المسؤول الأول عن المشروع</a:t>
            </a:r>
          </a:p>
          <a:p>
            <a:pPr algn="r" rtl="1"/>
            <a:r>
              <a:rPr lang="ar-DZ" sz="1600" dirty="0" smtClean="0"/>
              <a:t>, </a:t>
            </a:r>
            <a:r>
              <a:rPr lang="ar-DZ" sz="1600" dirty="0" err="1" smtClean="0"/>
              <a:t>فائنه</a:t>
            </a:r>
            <a:r>
              <a:rPr lang="ar-DZ" sz="1600" dirty="0" smtClean="0"/>
              <a:t> سيسخر كل الكفاءات في القسم </a:t>
            </a:r>
            <a:r>
              <a:rPr lang="ar-DZ" sz="1600" dirty="0" err="1" smtClean="0"/>
              <a:t>لانجاح</a:t>
            </a:r>
            <a:r>
              <a:rPr lang="ar-DZ" sz="1600" dirty="0" smtClean="0"/>
              <a:t> المشروع.</a:t>
            </a:r>
          </a:p>
          <a:p>
            <a:pPr algn="r" rtl="1"/>
            <a:endParaRPr lang="ar-DZ" sz="1600" dirty="0" smtClean="0"/>
          </a:p>
          <a:p>
            <a:pPr marL="342900" indent="-342900" algn="r" rtl="1">
              <a:buFont typeface="Wingdings" panose="05000000000000000000" pitchFamily="2" charset="2"/>
              <a:buChar char="ü"/>
            </a:pPr>
            <a:r>
              <a:rPr lang="ar-DZ" sz="1600" dirty="0" smtClean="0"/>
              <a:t>الانتفاع من الخبرات الضرورية في اكثر من مشروع , عندما يحال اكثر من مشروع للقسم.</a:t>
            </a:r>
          </a:p>
          <a:p>
            <a:pPr marL="342900" indent="-342900" algn="r" rtl="1">
              <a:buFont typeface="Wingdings" panose="05000000000000000000" pitchFamily="2" charset="2"/>
              <a:buChar char="ü"/>
            </a:pPr>
            <a:endParaRPr lang="ar-DZ" sz="1600" dirty="0" smtClean="0"/>
          </a:p>
          <a:p>
            <a:pPr marL="342900" indent="-342900" algn="r" rtl="1">
              <a:buFont typeface="Wingdings" panose="05000000000000000000" pitchFamily="2" charset="2"/>
              <a:buChar char="ü"/>
            </a:pPr>
            <a:r>
              <a:rPr lang="ar-DZ" sz="1600" dirty="0" smtClean="0"/>
              <a:t>سهولة تبادل الحبرات والمعرفة بيب الخبرات لانهم يعلمون في نفس القسم.</a:t>
            </a:r>
          </a:p>
          <a:p>
            <a:pPr marL="342900" indent="-342900" algn="r" rtl="1">
              <a:buFont typeface="Wingdings" panose="05000000000000000000" pitchFamily="2" charset="2"/>
              <a:buChar char="ü"/>
            </a:pPr>
            <a:endParaRPr lang="ar-DZ" sz="1600" dirty="0" smtClean="0"/>
          </a:p>
          <a:p>
            <a:pPr marL="342900" indent="-342900" algn="r" rtl="1">
              <a:buFont typeface="Wingdings" panose="05000000000000000000" pitchFamily="2" charset="2"/>
              <a:buChar char="ü"/>
            </a:pPr>
            <a:r>
              <a:rPr lang="ar-DZ" sz="1600" dirty="0" smtClean="0"/>
              <a:t>تطوير المسار الوظيفي </a:t>
            </a:r>
            <a:r>
              <a:rPr lang="ar-DZ" sz="1600" dirty="0" err="1" smtClean="0"/>
              <a:t>للافراد</a:t>
            </a:r>
            <a:r>
              <a:rPr lang="ar-DZ" sz="1600" dirty="0" smtClean="0"/>
              <a:t> من خلال وظائفهم من داخل القسم الذي ينتمون اليه.</a:t>
            </a:r>
          </a:p>
          <a:p>
            <a:pPr algn="r" rtl="1"/>
            <a:endParaRPr lang="ar-DZ" sz="1600" dirty="0" smtClean="0"/>
          </a:p>
          <a:p>
            <a:pPr algn="r" rtl="1"/>
            <a:r>
              <a:rPr lang="ar-DZ" sz="2000" dirty="0" smtClean="0"/>
              <a:t>سلبيات ان يكون المشروع جزء من التنظيم الوظيفي:</a:t>
            </a:r>
          </a:p>
          <a:p>
            <a:pPr algn="r" rtl="1"/>
            <a:endParaRPr lang="ar-DZ" sz="1600" dirty="0"/>
          </a:p>
          <a:p>
            <a:pPr algn="r" rtl="1"/>
            <a:endParaRPr lang="ar-DZ" sz="1600" dirty="0" smtClean="0"/>
          </a:p>
          <a:p>
            <a:pPr marL="285750" indent="-285750" algn="r" rtl="1">
              <a:buFont typeface="Wingdings" panose="05000000000000000000" pitchFamily="2" charset="2"/>
              <a:buChar char="Ø"/>
            </a:pPr>
            <a:r>
              <a:rPr lang="ar-DZ" sz="1600" dirty="0" smtClean="0"/>
              <a:t>المشروع </a:t>
            </a:r>
            <a:r>
              <a:rPr lang="ar-DZ" sz="1600" dirty="0" err="1" smtClean="0"/>
              <a:t>لايكون</a:t>
            </a:r>
            <a:r>
              <a:rPr lang="ar-DZ" sz="1600" dirty="0" smtClean="0"/>
              <a:t> محور الاهتمام وبؤرة التركيز لان العاملين في القسم لديهم مسؤوليات أخرى</a:t>
            </a:r>
          </a:p>
          <a:p>
            <a:pPr marL="285750" indent="-285750" algn="r" rtl="1">
              <a:buFont typeface="Wingdings" panose="05000000000000000000" pitchFamily="2" charset="2"/>
              <a:buChar char="Ø"/>
            </a:pPr>
            <a:endParaRPr lang="ar-DZ" sz="1600" dirty="0"/>
          </a:p>
          <a:p>
            <a:pPr marL="285750" indent="-285750" algn="r" rtl="1">
              <a:buFont typeface="Wingdings" panose="05000000000000000000" pitchFamily="2" charset="2"/>
              <a:buChar char="Ø"/>
            </a:pPr>
            <a:r>
              <a:rPr lang="ar-DZ" sz="1600" dirty="0" smtClean="0"/>
              <a:t>حصول تشويش في الأدوار وفي تحميل المسؤوليات عن الأداء المشروع , بسبب عدم وجود</a:t>
            </a:r>
          </a:p>
          <a:p>
            <a:pPr algn="r" rtl="1"/>
            <a:r>
              <a:rPr lang="ar-DZ" sz="1600" dirty="0" smtClean="0"/>
              <a:t>شخص واحد مسؤول بشكل كامل عن المشروع.</a:t>
            </a:r>
          </a:p>
          <a:p>
            <a:pPr algn="r" rtl="1"/>
            <a:endParaRPr lang="ar-DZ" sz="1600" dirty="0"/>
          </a:p>
          <a:p>
            <a:pPr marL="285750" indent="-285750" algn="r" rtl="1">
              <a:buFont typeface="Wingdings" panose="05000000000000000000" pitchFamily="2" charset="2"/>
              <a:buChar char="Ø"/>
            </a:pPr>
            <a:r>
              <a:rPr lang="ar-DZ" sz="1600" dirty="0" err="1" smtClean="0"/>
              <a:t>تباطئ</a:t>
            </a:r>
            <a:r>
              <a:rPr lang="ar-DZ" sz="1600" dirty="0" smtClean="0"/>
              <a:t> في الاستجابة لمتطلبات العميل بسبب وجود مستويات إدارية متعددة في الأقسام الوظيفية تؤدي الى مشاكل في اتخاذ القرارات.</a:t>
            </a:r>
          </a:p>
          <a:p>
            <a:pPr marL="285750" indent="-285750" algn="r" rtl="1">
              <a:buFont typeface="Wingdings" panose="05000000000000000000" pitchFamily="2" charset="2"/>
              <a:buChar char="Ø"/>
            </a:pPr>
            <a:endParaRPr lang="ar-DZ" sz="1600" dirty="0"/>
          </a:p>
          <a:p>
            <a:pPr marL="285750" indent="-285750" algn="r" rtl="1">
              <a:buFont typeface="Wingdings" panose="05000000000000000000" pitchFamily="2" charset="2"/>
              <a:buChar char="Ø"/>
            </a:pPr>
            <a:r>
              <a:rPr lang="ar-DZ" sz="1600" dirty="0" smtClean="0"/>
              <a:t>ضعف التحفيز </a:t>
            </a:r>
            <a:r>
              <a:rPr lang="ar-DZ" sz="1600" dirty="0" err="1" smtClean="0"/>
              <a:t>لاسباب</a:t>
            </a:r>
            <a:r>
              <a:rPr lang="ar-DZ" sz="1600" dirty="0" smtClean="0"/>
              <a:t> تنظيمية .</a:t>
            </a:r>
          </a:p>
          <a:p>
            <a:pPr marL="285750" indent="-285750" algn="r" rtl="1">
              <a:buFont typeface="Wingdings" panose="05000000000000000000" pitchFamily="2" charset="2"/>
              <a:buChar char="Ø"/>
            </a:pPr>
            <a:endParaRPr lang="ar-DZ" sz="1600" dirty="0"/>
          </a:p>
          <a:p>
            <a:pPr marL="285750" indent="-285750" algn="r" rtl="1">
              <a:buFont typeface="Wingdings" panose="05000000000000000000" pitchFamily="2" charset="2"/>
              <a:buChar char="Ø"/>
            </a:pPr>
            <a:r>
              <a:rPr lang="ar-DZ" sz="1600" dirty="0" smtClean="0"/>
              <a:t>عدم صلاحية هدا الشكل للمشاريع الضحمة.</a:t>
            </a:r>
          </a:p>
        </p:txBody>
      </p:sp>
    </p:spTree>
    <p:extLst>
      <p:ext uri="{BB962C8B-B14F-4D97-AF65-F5344CB8AC3E}">
        <p14:creationId xmlns:p14="http://schemas.microsoft.com/office/powerpoint/2010/main" val="51533657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5EEC438-4DB5-6DA3-2B8A-B997DE024889}"/>
              </a:ext>
            </a:extLst>
          </p:cNvPr>
          <p:cNvSpPr>
            <a:spLocks noGrp="1"/>
          </p:cNvSpPr>
          <p:nvPr>
            <p:ph idx="1"/>
          </p:nvPr>
        </p:nvSpPr>
        <p:spPr>
          <a:xfrm>
            <a:off x="356492" y="1058779"/>
            <a:ext cx="8596668" cy="5239257"/>
          </a:xfrm>
        </p:spPr>
        <p:txBody>
          <a:bodyPr/>
          <a:lstStyle/>
          <a:p>
            <a:pPr algn="just" rtl="1"/>
            <a:r>
              <a:rPr lang="ar-DZ" b="1" i="0">
                <a:solidFill>
                  <a:srgbClr val="161C2D"/>
                </a:solidFill>
                <a:effectLst/>
                <a:latin typeface="Aref+Ruqaa"/>
              </a:rPr>
              <a:t>تنظيم المشروع المستقل</a:t>
            </a:r>
          </a:p>
        </p:txBody>
      </p:sp>
      <p:pic>
        <p:nvPicPr>
          <p:cNvPr id="2050" name="Picture 2" descr=" تنظيم المشروع المستقل">
            <a:extLst>
              <a:ext uri="{FF2B5EF4-FFF2-40B4-BE49-F238E27FC236}">
                <a16:creationId xmlns="" xmlns:a16="http://schemas.microsoft.com/office/drawing/2014/main" id="{179A2F25-8B6C-44B9-A54A-7C17D409AB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493" y="1512971"/>
            <a:ext cx="8739382" cy="5096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584778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75771" y="101600"/>
            <a:ext cx="8490858" cy="6678751"/>
          </a:xfrm>
          <a:prstGeom prst="rect">
            <a:avLst/>
          </a:prstGeom>
          <a:noFill/>
        </p:spPr>
        <p:txBody>
          <a:bodyPr wrap="square" rtlCol="0">
            <a:spAutoFit/>
          </a:bodyPr>
          <a:lstStyle/>
          <a:p>
            <a:pPr algn="r" rtl="1"/>
            <a:r>
              <a:rPr lang="ar-DZ" sz="2000" dirty="0" smtClean="0"/>
              <a:t>إيجابيات المشروع المستقل :</a:t>
            </a:r>
          </a:p>
          <a:p>
            <a:pPr algn="r" rtl="1"/>
            <a:endParaRPr lang="ar-DZ" sz="2000" dirty="0"/>
          </a:p>
          <a:p>
            <a:pPr algn="r" rtl="1"/>
            <a:r>
              <a:rPr lang="ar-DZ" sz="1600" dirty="0" smtClean="0"/>
              <a:t>1 يكون لمدير المشروع سلطة الكاملة على المشروع.</a:t>
            </a:r>
          </a:p>
          <a:p>
            <a:pPr algn="r" rtl="1"/>
            <a:endParaRPr lang="ar-DZ" sz="1600" dirty="0"/>
          </a:p>
          <a:p>
            <a:pPr algn="r" rtl="1"/>
            <a:r>
              <a:rPr lang="ar-DZ" sz="1600" dirty="0" smtClean="0"/>
              <a:t>2 يكون جميع افراد المشروع مسؤولين مسؤولية مباشرة امام مدير المشروع.</a:t>
            </a:r>
          </a:p>
          <a:p>
            <a:pPr algn="r" rtl="1"/>
            <a:endParaRPr lang="ar-DZ" sz="1600" dirty="0"/>
          </a:p>
          <a:p>
            <a:pPr algn="r" rtl="1"/>
            <a:r>
              <a:rPr lang="ar-DZ" sz="1600" dirty="0" smtClean="0"/>
              <a:t>3 عندما يتم فصل المشروع عن الأقسام الوظيفية </a:t>
            </a:r>
            <a:r>
              <a:rPr lang="ar-DZ" sz="1600" dirty="0" err="1" smtClean="0"/>
              <a:t>فاءن</a:t>
            </a:r>
            <a:r>
              <a:rPr lang="ar-DZ" sz="1600" dirty="0" smtClean="0"/>
              <a:t> خطوط الاتصال تصبح اقصر وهذا يسرع الأداء.</a:t>
            </a:r>
          </a:p>
          <a:p>
            <a:pPr algn="r" rtl="1"/>
            <a:endParaRPr lang="ar-DZ" sz="1600" dirty="0"/>
          </a:p>
          <a:p>
            <a:pPr algn="r" rtl="1"/>
            <a:r>
              <a:rPr lang="ar-DZ" sz="1600" dirty="0" smtClean="0"/>
              <a:t>4 في حال وجود مشاريع عديدة ومتتابعة من نفس النوع , </a:t>
            </a:r>
            <a:r>
              <a:rPr lang="ar-DZ" sz="1600" dirty="0" err="1" smtClean="0"/>
              <a:t>فاءن</a:t>
            </a:r>
            <a:r>
              <a:rPr lang="ar-DZ" sz="1600" dirty="0" smtClean="0"/>
              <a:t> المشروع المستقل يمكن ان يحتفظ</a:t>
            </a:r>
          </a:p>
          <a:p>
            <a:pPr algn="r" rtl="1"/>
            <a:endParaRPr lang="ar-DZ" sz="1600" dirty="0"/>
          </a:p>
          <a:p>
            <a:pPr algn="r" rtl="1"/>
            <a:r>
              <a:rPr lang="ar-DZ" sz="1600" dirty="0" smtClean="0"/>
              <a:t>بكادر دائم من الخبراء في ذلك المجال .</a:t>
            </a:r>
          </a:p>
          <a:p>
            <a:pPr algn="r" rtl="1"/>
            <a:endParaRPr lang="ar-DZ" sz="1600" dirty="0"/>
          </a:p>
          <a:p>
            <a:pPr algn="r" rtl="1"/>
            <a:r>
              <a:rPr lang="ar-DZ" sz="1600" dirty="0" smtClean="0"/>
              <a:t>5 تكوين هوية قوية لدى فريق العمل .</a:t>
            </a:r>
          </a:p>
          <a:p>
            <a:pPr algn="r" rtl="1"/>
            <a:endParaRPr lang="ar-DZ" sz="1600" dirty="0"/>
          </a:p>
          <a:p>
            <a:pPr algn="r" rtl="1"/>
            <a:r>
              <a:rPr lang="ar-DZ" sz="1600" dirty="0" smtClean="0"/>
              <a:t>6 وجود هياكل بسيطة ومرنة مما يسهل الاستجابة للمتغيرات الداخلية والخارجية.</a:t>
            </a:r>
          </a:p>
          <a:p>
            <a:pPr algn="r" rtl="1"/>
            <a:endParaRPr lang="ar-DZ" sz="1600" dirty="0"/>
          </a:p>
          <a:p>
            <a:pPr algn="r" rtl="1"/>
            <a:endParaRPr lang="ar-DZ" sz="1600" dirty="0" smtClean="0"/>
          </a:p>
          <a:p>
            <a:pPr algn="r" rtl="1"/>
            <a:r>
              <a:rPr lang="ar-DZ" sz="2000" dirty="0" smtClean="0"/>
              <a:t>سلبيات المشروع المستقل :</a:t>
            </a:r>
          </a:p>
          <a:p>
            <a:pPr algn="r" rtl="1"/>
            <a:r>
              <a:rPr lang="ar-DZ" sz="1600" dirty="0" smtClean="0"/>
              <a:t>1 ازدواجية وظائف الدعم على مستوى المنظمة الام في حالة تقديم هذه الأخيرة الدعم لعدة              مشاريع في فترة زمنية واحدة .</a:t>
            </a:r>
          </a:p>
          <a:p>
            <a:pPr algn="r" rtl="1"/>
            <a:endParaRPr lang="ar-DZ" sz="1600" dirty="0" smtClean="0"/>
          </a:p>
          <a:p>
            <a:pPr algn="r" rtl="1"/>
            <a:r>
              <a:rPr lang="ar-DZ" sz="1600" dirty="0" smtClean="0"/>
              <a:t>2 تخزين المستلزمات : بهدف ضمان نجاح المشروع , يحتاج مدير المشروع الى الاحتفاظ بالخبرات </a:t>
            </a:r>
          </a:p>
          <a:p>
            <a:pPr algn="r" rtl="1"/>
            <a:r>
              <a:rPr lang="ar-DZ" sz="1600" dirty="0" smtClean="0"/>
              <a:t>والافراد والمعدات , مما يؤدي الى تجميد هده الطاقات .</a:t>
            </a:r>
            <a:endParaRPr lang="ar-DZ" sz="1600" dirty="0"/>
          </a:p>
          <a:p>
            <a:pPr algn="r" rtl="1"/>
            <a:endParaRPr lang="ar-DZ" sz="1600" dirty="0" smtClean="0"/>
          </a:p>
          <a:p>
            <a:pPr algn="r" rtl="1"/>
            <a:r>
              <a:rPr lang="ar-DZ" sz="1600" dirty="0" smtClean="0"/>
              <a:t>3 قد تحدث صراعات بين افراد المشروع المستقل وافراد المنظمة الام بسبب الامتيازات , مما قد يعيق</a:t>
            </a:r>
          </a:p>
          <a:p>
            <a:pPr algn="r" rtl="1"/>
            <a:r>
              <a:rPr lang="ar-DZ" sz="1600" dirty="0" smtClean="0"/>
              <a:t>تحقيق الأهداف .</a:t>
            </a:r>
          </a:p>
        </p:txBody>
      </p:sp>
    </p:spTree>
    <p:extLst>
      <p:ext uri="{BB962C8B-B14F-4D97-AF65-F5344CB8AC3E}">
        <p14:creationId xmlns:p14="http://schemas.microsoft.com/office/powerpoint/2010/main" val="158729970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FAD2AF4-18FF-3D6A-7B06-63C0C142DBAC}"/>
              </a:ext>
            </a:extLst>
          </p:cNvPr>
          <p:cNvSpPr>
            <a:spLocks noGrp="1"/>
          </p:cNvSpPr>
          <p:nvPr>
            <p:ph idx="1"/>
          </p:nvPr>
        </p:nvSpPr>
        <p:spPr>
          <a:xfrm>
            <a:off x="677334" y="609601"/>
            <a:ext cx="8596668" cy="5431762"/>
          </a:xfrm>
        </p:spPr>
        <p:txBody>
          <a:bodyPr/>
          <a:lstStyle/>
          <a:p>
            <a:pPr algn="just" rtl="1"/>
            <a:r>
              <a:rPr lang="ar-DZ" b="1" i="0">
                <a:solidFill>
                  <a:srgbClr val="161C2D"/>
                </a:solidFill>
                <a:effectLst/>
                <a:latin typeface="Aref+Ruqaa"/>
              </a:rPr>
              <a:t> تنظيم المصفوفة</a:t>
            </a:r>
          </a:p>
        </p:txBody>
      </p:sp>
      <p:pic>
        <p:nvPicPr>
          <p:cNvPr id="3074" name="Picture 2" descr="تنظيم المشروع المصفوفة">
            <a:extLst>
              <a:ext uri="{FF2B5EF4-FFF2-40B4-BE49-F238E27FC236}">
                <a16:creationId xmlns="" xmlns:a16="http://schemas.microsoft.com/office/drawing/2014/main" id="{18259C9D-589C-A910-737D-B564829669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213" y="1074821"/>
            <a:ext cx="8572500" cy="5669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361195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17714" y="203200"/>
            <a:ext cx="8708572" cy="5509200"/>
          </a:xfrm>
          <a:prstGeom prst="rect">
            <a:avLst/>
          </a:prstGeom>
          <a:noFill/>
        </p:spPr>
        <p:txBody>
          <a:bodyPr wrap="square" rtlCol="0">
            <a:spAutoFit/>
          </a:bodyPr>
          <a:lstStyle/>
          <a:p>
            <a:pPr algn="r" rtl="1"/>
            <a:r>
              <a:rPr lang="ar-DZ" sz="2000" dirty="0" smtClean="0"/>
              <a:t>أنواع تنظيم المصفوفة :</a:t>
            </a:r>
          </a:p>
          <a:p>
            <a:pPr marL="342900" indent="-342900" algn="r" rtl="1">
              <a:buFont typeface="Wingdings" panose="05000000000000000000" pitchFamily="2" charset="2"/>
              <a:buChar char="v"/>
            </a:pPr>
            <a:r>
              <a:rPr lang="ar-DZ" sz="1600" b="1" dirty="0" smtClean="0"/>
              <a:t>المصفوفة القوية : </a:t>
            </a:r>
            <a:r>
              <a:rPr lang="ar-DZ" sz="1600" dirty="0" smtClean="0"/>
              <a:t>وتسمى كذلك مصفوفة المشروع , وتكون </a:t>
            </a:r>
            <a:r>
              <a:rPr lang="ar-DZ" sz="1600" dirty="0" err="1" smtClean="0"/>
              <a:t>حصائصها</a:t>
            </a:r>
            <a:r>
              <a:rPr lang="ar-DZ" sz="1600" dirty="0" smtClean="0"/>
              <a:t> اقرب الى المشروع المستقل ,لكن مع بقاء العلاقة مع المنظمة الام .</a:t>
            </a:r>
          </a:p>
          <a:p>
            <a:pPr marL="285750" indent="-285750" algn="r" rtl="1">
              <a:buFont typeface="Wingdings" panose="05000000000000000000" pitchFamily="2" charset="2"/>
              <a:buChar char="v"/>
            </a:pPr>
            <a:r>
              <a:rPr lang="ar-DZ" sz="1600" b="1" dirty="0" smtClean="0"/>
              <a:t>المصفوفة الوظيفية :</a:t>
            </a:r>
            <a:r>
              <a:rPr lang="ar-DZ" sz="1600" dirty="0" smtClean="0"/>
              <a:t> وتسمى كذلك المصفوفة الضعيفة , وتكون خصائصها اقرب الى المشروع</a:t>
            </a:r>
          </a:p>
          <a:p>
            <a:pPr algn="r" rtl="1"/>
            <a:r>
              <a:rPr lang="ar-DZ" sz="1600" dirty="0" smtClean="0"/>
              <a:t>الوظيفي , لكن يتمتع بجزء من استقلالية المشروع المستقل . </a:t>
            </a:r>
          </a:p>
          <a:p>
            <a:pPr marL="285750" indent="-285750" algn="r" rtl="1">
              <a:buFont typeface="Wingdings" panose="05000000000000000000" pitchFamily="2" charset="2"/>
              <a:buChar char="v"/>
            </a:pPr>
            <a:r>
              <a:rPr lang="ar-DZ" sz="1600" b="1" dirty="0" smtClean="0"/>
              <a:t>المصفوفة المتوازنة : </a:t>
            </a:r>
            <a:r>
              <a:rPr lang="ar-DZ" sz="1600" dirty="0" smtClean="0"/>
              <a:t>خصائصها تقع بين النوعين السابقين .</a:t>
            </a:r>
          </a:p>
          <a:p>
            <a:pPr marL="285750" indent="-285750" algn="r" rtl="1">
              <a:buFont typeface="Wingdings" panose="05000000000000000000" pitchFamily="2" charset="2"/>
              <a:buChar char="v"/>
            </a:pPr>
            <a:endParaRPr lang="ar-DZ" sz="1600" dirty="0"/>
          </a:p>
          <a:p>
            <a:pPr algn="r" rtl="1"/>
            <a:r>
              <a:rPr lang="ar-DZ" sz="2000" dirty="0" smtClean="0"/>
              <a:t>مزايا تنظيم المصفوفة :</a:t>
            </a:r>
          </a:p>
          <a:p>
            <a:pPr algn="r" rtl="1"/>
            <a:r>
              <a:rPr lang="ar-DZ" sz="1600" dirty="0" smtClean="0"/>
              <a:t>1 يكون المشروع هو النقطة التركيز بسبب وجود مدير متفرغ للمشروع</a:t>
            </a:r>
          </a:p>
          <a:p>
            <a:pPr algn="r" rtl="1"/>
            <a:r>
              <a:rPr lang="ar-DZ" sz="1600" dirty="0" smtClean="0"/>
              <a:t>2 متاح له استخدام محزن الحبرات والكفاءات الموجودة على مستوى الأقسام الوظيفية </a:t>
            </a:r>
          </a:p>
          <a:p>
            <a:pPr algn="r" rtl="1"/>
            <a:r>
              <a:rPr lang="ar-DZ" sz="1600" dirty="0" smtClean="0"/>
              <a:t>3 يساعد في تحقيق وحدة الهدف وتقليل الصراعات </a:t>
            </a:r>
          </a:p>
          <a:p>
            <a:pPr algn="r" rtl="1"/>
            <a:endParaRPr lang="ar-DZ" sz="1600" dirty="0"/>
          </a:p>
          <a:p>
            <a:pPr algn="r" rtl="1"/>
            <a:r>
              <a:rPr lang="ar-DZ" sz="2000" dirty="0" smtClean="0"/>
              <a:t>سلبيات تنظيم المصفوفة:</a:t>
            </a:r>
          </a:p>
          <a:p>
            <a:pPr algn="r" rtl="1"/>
            <a:r>
              <a:rPr lang="ar-DZ" sz="1600" dirty="0" smtClean="0"/>
              <a:t>1 وجود مشكل توازن القوى بين المدير المشروع والمدير الوظيفي , ففي المصفوفة القوية تكون القوة</a:t>
            </a:r>
          </a:p>
          <a:p>
            <a:pPr algn="r" rtl="1"/>
            <a:r>
              <a:rPr lang="ar-DZ" sz="1600" dirty="0" smtClean="0"/>
              <a:t>والسلطة اكبر بيد المدير المشروع , وفي المصفوفة الضعيفة تكون اكبر بيد المدير الوظيفي , اما في </a:t>
            </a:r>
          </a:p>
          <a:p>
            <a:pPr algn="r" rtl="1"/>
            <a:r>
              <a:rPr lang="ar-DZ" sz="1600" dirty="0" smtClean="0"/>
              <a:t>حالة المصفوفة المتوازنة , </a:t>
            </a:r>
            <a:r>
              <a:rPr lang="ar-DZ" sz="1600" dirty="0" err="1" smtClean="0"/>
              <a:t>فاءن</a:t>
            </a:r>
            <a:r>
              <a:rPr lang="ar-DZ" sz="1600" dirty="0" smtClean="0"/>
              <a:t> الخلاف والصراع يكون شديد بين الطرفين .</a:t>
            </a:r>
          </a:p>
          <a:p>
            <a:pPr algn="r" rtl="1"/>
            <a:endParaRPr lang="ar-DZ" sz="1600" dirty="0" smtClean="0"/>
          </a:p>
          <a:p>
            <a:pPr algn="r" rtl="1"/>
            <a:r>
              <a:rPr lang="ar-DZ" sz="1600" dirty="0" smtClean="0"/>
              <a:t>2 قد يؤدي هذا النوع من التنظيم الى وجود مشكل في مبدا وحدة القيادة , بسبب تشتت العاملين </a:t>
            </a:r>
          </a:p>
          <a:p>
            <a:pPr algn="r" rtl="1"/>
            <a:r>
              <a:rPr lang="ar-DZ" sz="1600" dirty="0" smtClean="0"/>
              <a:t>بين أوامر المدير الوظيفي ومدير المشروع .</a:t>
            </a:r>
          </a:p>
          <a:p>
            <a:pPr marL="285750" indent="-285750" algn="r" rtl="1">
              <a:buFont typeface="Wingdings" panose="05000000000000000000" pitchFamily="2" charset="2"/>
              <a:buChar char="v"/>
            </a:pPr>
            <a:endParaRPr lang="ar-DZ" sz="1600" dirty="0"/>
          </a:p>
          <a:p>
            <a:pPr algn="r" rtl="1"/>
            <a:endParaRPr lang="fr-FR" sz="2000" dirty="0"/>
          </a:p>
        </p:txBody>
      </p:sp>
    </p:spTree>
    <p:extLst>
      <p:ext uri="{BB962C8B-B14F-4D97-AF65-F5344CB8AC3E}">
        <p14:creationId xmlns:p14="http://schemas.microsoft.com/office/powerpoint/2010/main" val="205023677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1257" y="159656"/>
            <a:ext cx="8795657" cy="2739211"/>
          </a:xfrm>
          <a:prstGeom prst="rect">
            <a:avLst/>
          </a:prstGeom>
          <a:noFill/>
        </p:spPr>
        <p:txBody>
          <a:bodyPr wrap="square" rtlCol="0">
            <a:spAutoFit/>
          </a:bodyPr>
          <a:lstStyle/>
          <a:p>
            <a:pPr algn="r" rtl="1"/>
            <a:r>
              <a:rPr lang="ar-DZ" sz="2000" dirty="0" smtClean="0"/>
              <a:t>اختيار الصيغة التنظيمية للمشروع :</a:t>
            </a:r>
            <a:r>
              <a:rPr lang="ar-DZ" sz="1600" dirty="0" smtClean="0"/>
              <a:t>هناك عدد من المعايير التي يمكن الاعتماد عليها في اختيار</a:t>
            </a:r>
          </a:p>
          <a:p>
            <a:pPr algn="r" rtl="1"/>
            <a:r>
              <a:rPr lang="ar-DZ" sz="1600" dirty="0" smtClean="0"/>
              <a:t>الشكل التنظيمي :</a:t>
            </a:r>
          </a:p>
          <a:p>
            <a:pPr algn="r" rtl="1"/>
            <a:r>
              <a:rPr lang="ar-DZ" sz="1600" dirty="0" smtClean="0"/>
              <a:t>1 تعريف المشروع عن طريق صياغة الأهداف التي تحدد نوع المخرجات الرغوبة .</a:t>
            </a:r>
          </a:p>
          <a:p>
            <a:pPr algn="r" rtl="1"/>
            <a:r>
              <a:rPr lang="ar-DZ" sz="1600" dirty="0" smtClean="0"/>
              <a:t>2 تحديد المهام الأساسية المرتبطة بكل هدف .</a:t>
            </a:r>
          </a:p>
          <a:p>
            <a:pPr algn="r" rtl="1"/>
            <a:r>
              <a:rPr lang="ar-DZ" sz="1600" dirty="0" smtClean="0"/>
              <a:t>3 ترتيب المهام حسب تتابع التنفيذ وتجزئتها الى حزم العمل . </a:t>
            </a:r>
          </a:p>
          <a:p>
            <a:pPr algn="r" rtl="1"/>
            <a:endParaRPr lang="ar-DZ" sz="1600" dirty="0"/>
          </a:p>
          <a:p>
            <a:pPr algn="r" rtl="1"/>
            <a:r>
              <a:rPr lang="ar-DZ" sz="2000" dirty="0" smtClean="0"/>
              <a:t>بعد ذلك ستتضح الصورة :</a:t>
            </a:r>
            <a:r>
              <a:rPr lang="ar-DZ" sz="1600" dirty="0" smtClean="0"/>
              <a:t>هل المهام وحزم العمل </a:t>
            </a:r>
            <a:r>
              <a:rPr lang="ar-DZ" sz="1600" dirty="0" err="1" smtClean="0"/>
              <a:t>والحصائص</a:t>
            </a:r>
            <a:r>
              <a:rPr lang="ar-DZ" sz="1600" dirty="0" smtClean="0"/>
              <a:t> الأخرى تجمعت في وظيفة معينة,</a:t>
            </a:r>
          </a:p>
          <a:p>
            <a:pPr algn="r" rtl="1"/>
            <a:r>
              <a:rPr lang="ar-DZ" sz="1600" dirty="0" smtClean="0"/>
              <a:t>فيكون الشكل الأنسب هو التنظيم الوظيفي , ام انها تتقاطع مع مجموعة وظائف فيكون الشكل الأنسب </a:t>
            </a:r>
          </a:p>
          <a:p>
            <a:pPr algn="r" rtl="1"/>
            <a:r>
              <a:rPr lang="ar-DZ" sz="1600" dirty="0" smtClean="0"/>
              <a:t>هو التنظيم المصفوفة , ام انه من الأفضل أدائها بطريقة مستقلة , فيكون التنظيم الأنسب هو المستقل .</a:t>
            </a:r>
            <a:endParaRPr lang="ar-DZ" sz="2000" dirty="0" smtClean="0"/>
          </a:p>
          <a:p>
            <a:pPr algn="r" rtl="1"/>
            <a:endParaRPr lang="fr-FR" sz="1600" dirty="0"/>
          </a:p>
        </p:txBody>
      </p:sp>
    </p:spTree>
    <p:extLst>
      <p:ext uri="{BB962C8B-B14F-4D97-AF65-F5344CB8AC3E}">
        <p14:creationId xmlns:p14="http://schemas.microsoft.com/office/powerpoint/2010/main" val="661410063"/>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107478-EE36-07E9-53A3-757F3F5DDFB1}"/>
              </a:ext>
            </a:extLst>
          </p:cNvPr>
          <p:cNvSpPr>
            <a:spLocks noGrp="1"/>
          </p:cNvSpPr>
          <p:nvPr>
            <p:ph type="title"/>
          </p:nvPr>
        </p:nvSpPr>
        <p:spPr/>
        <p:txBody>
          <a:bodyPr/>
          <a:lstStyle/>
          <a:p>
            <a:r>
              <a:rPr lang="ar-SA" b="1" dirty="0">
                <a:solidFill>
                  <a:srgbClr val="000000"/>
                </a:solidFill>
                <a:latin typeface="Calibri" panose="020F0502020204030204" pitchFamily="34" charset="0"/>
                <a:ea typeface="Calibri" panose="020F0502020204030204" pitchFamily="34" charset="0"/>
                <a:cs typeface="Simplified Arabic" panose="02020603050405020304" pitchFamily="18" charset="-78"/>
              </a:rPr>
              <a:t>خاتمة:</a:t>
            </a:r>
            <a:r>
              <a:rPr lang="fr-FR" dirty="0">
                <a:latin typeface="Calibri" panose="020F0502020204030204" pitchFamily="34" charset="0"/>
                <a:ea typeface="Calibri" panose="020F0502020204030204" pitchFamily="34" charset="0"/>
                <a:cs typeface="Arial" panose="020B0604020202020204" pitchFamily="34" charset="0"/>
              </a:rPr>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Content Placeholder 2">
            <a:extLst>
              <a:ext uri="{FF2B5EF4-FFF2-40B4-BE49-F238E27FC236}">
                <a16:creationId xmlns="" xmlns:a16="http://schemas.microsoft.com/office/drawing/2014/main" id="{4B4D38C2-7F28-2CD3-2A4C-347BD6D1FF20}"/>
              </a:ext>
            </a:extLst>
          </p:cNvPr>
          <p:cNvSpPr>
            <a:spLocks noGrp="1"/>
          </p:cNvSpPr>
          <p:nvPr>
            <p:ph idx="1"/>
          </p:nvPr>
        </p:nvSpPr>
        <p:spPr/>
        <p:txBody>
          <a:bodyPr/>
          <a:lstStyle/>
          <a:p>
            <a:pPr algn="just" rtl="1">
              <a:lnSpc>
                <a:spcPct val="115000"/>
              </a:lnSpc>
              <a:spcAft>
                <a:spcPts val="600"/>
              </a:spcAft>
            </a:pPr>
            <a:r>
              <a:rPr lang="ar-SA" sz="2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ويجب مراعاة خصوصية كل مشروع من قبل الإدارة المشرفة عليه منذ انبثاقه كفكرة إلى وضع المعايير التي تحكم سير كافة مراحله، ووضع الإطار التنظيمي الذي سيعمل ضمنه كل من له علاقة بتنفيذ وانجاز المشروع من قائد المشروع وأفراد المشروع والتنسيق بينهم و، توفير وتوزيع المهام وتحديد الاساليب التي سيتم بواسطتها قياس ومقارنة الانجاز في كل مرحلة من مراحل تنفيذ المشروع، ـوفحص النتائج وكشف وتصحيح الانحرافات وتتعقد مهام وظيفتي التنظيم والرقابة مع و كبر تعقد حجم المشروع والذي يتطلب جهدا في كبيرا كل من الوظيفتين.</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66888934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663626" y="206503"/>
            <a:ext cx="7676444" cy="2865400"/>
          </a:xfrm>
          <a:prstGeom prst="rect">
            <a:avLst/>
          </a:prstGeom>
          <a:noFill/>
        </p:spPr>
        <p:txBody>
          <a:bodyPr wrap="square" rtlCol="0">
            <a:spAutoFit/>
          </a:bodyPr>
          <a:lstStyle/>
          <a:p>
            <a:pPr algn="ctr" rtl="1"/>
            <a:r>
              <a:rPr lang="ar-DZ" sz="2400" b="1" dirty="0">
                <a:solidFill>
                  <a:prstClr val="black"/>
                </a:solidFill>
                <a:latin typeface="Simplified Arabic" pitchFamily="18" charset="-78"/>
                <a:ea typeface="Times New Roman"/>
                <a:cs typeface="Simplified Arabic" pitchFamily="18" charset="-78"/>
              </a:rPr>
              <a:t>الجمهورية الجزائرية الديمقراطية الشعبية</a:t>
            </a:r>
            <a:endParaRPr lang="fr-FR" sz="2400" dirty="0">
              <a:solidFill>
                <a:prstClr val="black"/>
              </a:solidFill>
              <a:latin typeface="Simplified Arabic" pitchFamily="18" charset="-78"/>
              <a:ea typeface="Times New Roman"/>
              <a:cs typeface="Simplified Arabic" pitchFamily="18" charset="-78"/>
            </a:endParaRPr>
          </a:p>
          <a:p>
            <a:pPr algn="ctr" rtl="1"/>
            <a:r>
              <a:rPr lang="ar-DZ" sz="2400" b="1" dirty="0">
                <a:solidFill>
                  <a:prstClr val="black"/>
                </a:solidFill>
                <a:latin typeface="Simplified Arabic" pitchFamily="18" charset="-78"/>
                <a:ea typeface="Times New Roman"/>
                <a:cs typeface="Simplified Arabic" pitchFamily="18" charset="-78"/>
              </a:rPr>
              <a:t>      وزارة التعليم العالي و البحث العلمي </a:t>
            </a:r>
          </a:p>
          <a:p>
            <a:pPr algn="ctr" rtl="1"/>
            <a:r>
              <a:rPr lang="ar-DZ" sz="2400" b="1" dirty="0">
                <a:solidFill>
                  <a:prstClr val="black"/>
                </a:solidFill>
                <a:latin typeface="Simplified Arabic" pitchFamily="18" charset="-78"/>
                <a:ea typeface="Times New Roman"/>
                <a:cs typeface="Simplified Arabic" pitchFamily="18" charset="-78"/>
              </a:rPr>
              <a:t>جامعة جيلالي بونعامة خميس </a:t>
            </a:r>
            <a:r>
              <a:rPr lang="ar-DZ" sz="2400" b="1" dirty="0" err="1">
                <a:solidFill>
                  <a:prstClr val="black"/>
                </a:solidFill>
                <a:latin typeface="Simplified Arabic" pitchFamily="18" charset="-78"/>
                <a:ea typeface="Times New Roman"/>
                <a:cs typeface="Simplified Arabic" pitchFamily="18" charset="-78"/>
              </a:rPr>
              <a:t>مليانة</a:t>
            </a:r>
            <a:endParaRPr lang="ar-DZ" sz="2400" b="1" dirty="0">
              <a:solidFill>
                <a:prstClr val="black"/>
              </a:solidFill>
              <a:latin typeface="Simplified Arabic" pitchFamily="18" charset="-78"/>
              <a:ea typeface="Times New Roman"/>
              <a:cs typeface="Simplified Arabic" pitchFamily="18" charset="-78"/>
            </a:endParaRPr>
          </a:p>
          <a:p>
            <a:pPr algn="ctr" rtl="1"/>
            <a:r>
              <a:rPr lang="ar-DZ" sz="2400" b="1" dirty="0">
                <a:solidFill>
                  <a:prstClr val="black"/>
                </a:solidFill>
                <a:latin typeface="Simplified Arabic" pitchFamily="18" charset="-78"/>
                <a:ea typeface="Times New Roman"/>
                <a:cs typeface="Simplified Arabic" pitchFamily="18" charset="-78"/>
              </a:rPr>
              <a:t>كلية العلوم الاقتصادية و التجارية و علوم التسيير </a:t>
            </a:r>
          </a:p>
          <a:p>
            <a:pPr algn="ctr" rtl="1"/>
            <a:r>
              <a:rPr lang="ar-DZ" sz="2400" b="1" dirty="0">
                <a:solidFill>
                  <a:prstClr val="black"/>
                </a:solidFill>
                <a:latin typeface="Simplified Arabic" pitchFamily="18" charset="-78"/>
                <a:ea typeface="Times New Roman"/>
                <a:cs typeface="Simplified Arabic" pitchFamily="18" charset="-78"/>
              </a:rPr>
              <a:t>شعبة علوم التسيير </a:t>
            </a:r>
          </a:p>
          <a:p>
            <a:pPr algn="ctr" rtl="1"/>
            <a:r>
              <a:rPr lang="ar-DZ" sz="2400" b="1" dirty="0">
                <a:solidFill>
                  <a:prstClr val="black"/>
                </a:solidFill>
                <a:latin typeface="Simplified Arabic" pitchFamily="18" charset="-78"/>
                <a:ea typeface="Times New Roman"/>
                <a:cs typeface="Simplified Arabic" pitchFamily="18" charset="-78"/>
              </a:rPr>
              <a:t>تخصص إدارة أعمال </a:t>
            </a:r>
          </a:p>
          <a:p>
            <a:pPr algn="ctr" rtl="1">
              <a:lnSpc>
                <a:spcPct val="115000"/>
              </a:lnSpc>
            </a:pPr>
            <a:endParaRPr lang="ar-DZ" sz="2800" b="1" dirty="0">
              <a:solidFill>
                <a:prstClr val="black"/>
              </a:solidFill>
              <a:latin typeface="Simplified Arabic" pitchFamily="18" charset="-78"/>
              <a:ea typeface="Times New Roman"/>
              <a:cs typeface="Simplified Arabic" pitchFamily="18" charset="-78"/>
            </a:endParaRPr>
          </a:p>
        </p:txBody>
      </p:sp>
      <p:sp>
        <p:nvSpPr>
          <p:cNvPr id="5" name="Organigramme : Multidocument 4"/>
          <p:cNvSpPr/>
          <p:nvPr/>
        </p:nvSpPr>
        <p:spPr>
          <a:xfrm>
            <a:off x="975360" y="2417579"/>
            <a:ext cx="10241280" cy="1619849"/>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algn="ctr" rtl="1"/>
            <a:r>
              <a:rPr lang="ar-DZ" sz="4000" b="1" dirty="0"/>
              <a:t>تنظيم المشروع </a:t>
            </a:r>
            <a:endParaRPr lang="fr-FR" sz="4000" dirty="0"/>
          </a:p>
        </p:txBody>
      </p:sp>
      <p:sp>
        <p:nvSpPr>
          <p:cNvPr id="6" name="ZoneTexte 5"/>
          <p:cNvSpPr txBox="1"/>
          <p:nvPr/>
        </p:nvSpPr>
        <p:spPr>
          <a:xfrm>
            <a:off x="7636043" y="4625829"/>
            <a:ext cx="4378562" cy="1446550"/>
          </a:xfrm>
          <a:prstGeom prst="rect">
            <a:avLst/>
          </a:prstGeom>
          <a:noFill/>
        </p:spPr>
        <p:txBody>
          <a:bodyPr wrap="square" rtlCol="0">
            <a:spAutoFit/>
          </a:bodyPr>
          <a:lstStyle/>
          <a:p>
            <a:pPr algn="r" rtl="1"/>
            <a:r>
              <a:rPr lang="ar-DZ" sz="3200" b="1" dirty="0">
                <a:solidFill>
                  <a:srgbClr val="000000"/>
                </a:solidFill>
                <a:latin typeface="HQPB3" pitchFamily="2" charset="2"/>
                <a:cs typeface="DecoType Naskh Variants" pitchFamily="2" charset="-78"/>
              </a:rPr>
              <a:t>إعداد الطلبة:</a:t>
            </a:r>
          </a:p>
          <a:p>
            <a:pPr algn="r" rtl="1"/>
            <a:r>
              <a:rPr lang="ar-DZ" sz="3200" b="1" dirty="0"/>
              <a:t>بن عودة عبد الرزاق </a:t>
            </a:r>
            <a:endParaRPr lang="fr-FR" sz="3200" dirty="0"/>
          </a:p>
          <a:p>
            <a:pPr marL="285750" indent="-285750" algn="r" rtl="1">
              <a:buFont typeface="Arial" panose="020B0604020202020204" pitchFamily="34" charset="0"/>
              <a:buChar char="•"/>
            </a:pPr>
            <a:endParaRPr lang="ar-DZ" sz="2400" b="1" dirty="0">
              <a:solidFill>
                <a:srgbClr val="000000"/>
              </a:solidFill>
              <a:latin typeface="HQPB3" pitchFamily="2" charset="2"/>
              <a:cs typeface="DecoType Naskh Variants" pitchFamily="2" charset="-78"/>
            </a:endParaRPr>
          </a:p>
        </p:txBody>
      </p:sp>
      <p:sp>
        <p:nvSpPr>
          <p:cNvPr id="10" name="Organigramme : Multidocument 9"/>
          <p:cNvSpPr/>
          <p:nvPr/>
        </p:nvSpPr>
        <p:spPr>
          <a:xfrm>
            <a:off x="4780665" y="5970388"/>
            <a:ext cx="3185886" cy="813867"/>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algn="ctr"/>
            <a:r>
              <a:rPr lang="ar-DZ" sz="3000" b="1" dirty="0">
                <a:solidFill>
                  <a:srgbClr val="000000"/>
                </a:solidFill>
                <a:cs typeface="DecoType Naskh Variants" pitchFamily="2" charset="-78"/>
              </a:rPr>
              <a:t>السنة الجامعية 2022/2023</a:t>
            </a:r>
            <a:endParaRPr lang="en-US" sz="3000" b="1" dirty="0">
              <a:solidFill>
                <a:srgbClr val="000000"/>
              </a:solidFill>
              <a:cs typeface="DecoType Naskh Variants" pitchFamily="2" charset="-78"/>
            </a:endParaRPr>
          </a:p>
        </p:txBody>
      </p:sp>
    </p:spTree>
    <p:extLst>
      <p:ext uri="{BB962C8B-B14F-4D97-AF65-F5344CB8AC3E}">
        <p14:creationId xmlns:p14="http://schemas.microsoft.com/office/powerpoint/2010/main" val="124711280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522B1AC-A4DC-8CBF-86F7-281082ADD422}"/>
              </a:ext>
            </a:extLst>
          </p:cNvPr>
          <p:cNvSpPr>
            <a:spLocks noGrp="1"/>
          </p:cNvSpPr>
          <p:nvPr>
            <p:ph type="title"/>
          </p:nvPr>
        </p:nvSpPr>
        <p:spPr/>
        <p:txBody>
          <a:bodyPr/>
          <a:lstStyle/>
          <a:p>
            <a:r>
              <a:rPr lang="ar-SA" b="1" dirty="0">
                <a:solidFill>
                  <a:srgbClr val="000000"/>
                </a:solidFill>
                <a:latin typeface="Calibri" panose="020F0502020204030204" pitchFamily="34" charset="0"/>
                <a:ea typeface="Calibri" panose="020F0502020204030204" pitchFamily="34" charset="0"/>
                <a:cs typeface="Simplified Arabic" panose="02020603050405020304" pitchFamily="18" charset="-78"/>
              </a:rPr>
              <a:t>قائمة المراجع:</a:t>
            </a:r>
            <a:r>
              <a:rPr lang="fr-FR" dirty="0">
                <a:latin typeface="Calibri" panose="020F0502020204030204" pitchFamily="34" charset="0"/>
                <a:ea typeface="Calibri" panose="020F0502020204030204" pitchFamily="34" charset="0"/>
                <a:cs typeface="Arial" panose="020B0604020202020204" pitchFamily="34" charset="0"/>
              </a:rPr>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Content Placeholder 2">
            <a:extLst>
              <a:ext uri="{FF2B5EF4-FFF2-40B4-BE49-F238E27FC236}">
                <a16:creationId xmlns="" xmlns:a16="http://schemas.microsoft.com/office/drawing/2014/main" id="{31271884-271A-D7CC-4778-DB555AEB3D8F}"/>
              </a:ext>
            </a:extLst>
          </p:cNvPr>
          <p:cNvSpPr>
            <a:spLocks noGrp="1"/>
          </p:cNvSpPr>
          <p:nvPr>
            <p:ph idx="1"/>
          </p:nvPr>
        </p:nvSpPr>
        <p:spPr>
          <a:xfrm>
            <a:off x="677334" y="1155033"/>
            <a:ext cx="8596668" cy="5213684"/>
          </a:xfrm>
        </p:spPr>
        <p:txBody>
          <a:bodyPr>
            <a:normAutofit fontScale="92500" lnSpcReduction="20000"/>
          </a:bodyPr>
          <a:lstStyle/>
          <a:p>
            <a:pPr marL="342900" lvl="0" indent="-342900" algn="just" rtl="1">
              <a:lnSpc>
                <a:spcPct val="115000"/>
              </a:lnSpc>
              <a:spcAft>
                <a:spcPts val="600"/>
              </a:spcAft>
              <a:buFont typeface="+mj-lt"/>
              <a:buAutoNum type="arabicPeriod"/>
            </a:pP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د، مؤيد الفضل، تقييم وإدارة المشروعات المتوسطة والكبيرة، الطبعة الأولى، دار الـوراق للنـشر والتوزيع، عمان – الأردن، 2009</a:t>
            </a:r>
            <a:endParaRPr lang="fr-FR"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mj-lt"/>
              <a:buAutoNum type="arabicPeriod"/>
            </a:pP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د، </a:t>
            </a:r>
            <a:r>
              <a:rPr lang="ar-SA"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بشیر</a:t>
            </a: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عباس العلاق ، الإدارة ، الدار </a:t>
            </a:r>
            <a:r>
              <a:rPr lang="ar-SA"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الجامعیة</a:t>
            </a: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 - بنغازي ، </a:t>
            </a:r>
            <a:r>
              <a:rPr lang="ar-SA"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لیبیا</a:t>
            </a: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 ،1999 .</a:t>
            </a:r>
            <a:endParaRPr lang="fr-FR"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mj-lt"/>
              <a:buAutoNum type="arabicPeriod"/>
            </a:pP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محمد قاسم القريوتي مبادئ الإدارة النظريات والعمليات والوظائف، الطبعة الأولى، دار وائل للنشر والتوزيع ودار صفاء للنشر، 2001.</a:t>
            </a:r>
            <a:endParaRPr lang="fr-FR"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mj-lt"/>
              <a:buAutoNum type="arabicPeriod"/>
            </a:pP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عوالي جهاد، تمزين نادية، اثر التنظيم و الرقـابة على نجاح المشروع مشروع تجديد فرع مطاحن فرسان سعيدة–2017، مذكرة مقدمة ضمن متطلبات نيل شهادة ماستر في العلوم التجارية تخصص ادارة المشاريع، جامعة د. الطاهر مولاي، سعيدة،  السنة الجامعية 2016-2017</a:t>
            </a:r>
            <a:endParaRPr lang="fr-FR"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mj-lt"/>
              <a:buAutoNum type="arabicPeriod"/>
            </a:pP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a:t>
            </a:r>
            <a:r>
              <a:rPr lang="fr-FR" u="sng" dirty="0">
                <a:solidFill>
                  <a:srgbClr val="0563C1"/>
                </a:solidFill>
                <a:effectLst/>
                <a:latin typeface="Simplified Arabic" panose="02020603050405020304" pitchFamily="18" charset="-78"/>
                <a:ea typeface="Calibri" panose="020F0502020204030204" pitchFamily="34" charset="0"/>
                <a:cs typeface="Arial" panose="020B0604020202020204" pitchFamily="34" charset="0"/>
                <a:hlinkClick r:id="rId2"/>
              </a:rPr>
              <a:t>https://sst5.com/Article/1706/56/Events.aspx</a:t>
            </a:r>
            <a:r>
              <a:rPr lang="fr-FR"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ar-DZ"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mj-lt"/>
              <a:buAutoNum type="arabicPeriod"/>
            </a:pPr>
            <a:r>
              <a:rPr lang="ar-SA" dirty="0">
                <a:solidFill>
                  <a:srgbClr val="000000"/>
                </a:solidFill>
                <a:effectLst/>
                <a:ea typeface="Calibri" panose="020F0502020204030204" pitchFamily="34" charset="0"/>
                <a:cs typeface="Simplified Arabic" panose="02020603050405020304" pitchFamily="18" charset="-78"/>
              </a:rPr>
              <a:t>لعربي </a:t>
            </a:r>
            <a:r>
              <a:rPr lang="ar-SA" dirty="0" err="1">
                <a:solidFill>
                  <a:srgbClr val="000000"/>
                </a:solidFill>
                <a:effectLst/>
                <a:ea typeface="Calibri" panose="020F0502020204030204" pitchFamily="34" charset="0"/>
                <a:cs typeface="Simplified Arabic" panose="02020603050405020304" pitchFamily="18" charset="-78"/>
              </a:rPr>
              <a:t>دخموش</a:t>
            </a:r>
            <a:r>
              <a:rPr lang="ar-SA" dirty="0">
                <a:solidFill>
                  <a:srgbClr val="000000"/>
                </a:solidFill>
                <a:effectLst/>
                <a:ea typeface="Calibri" panose="020F0502020204030204" pitchFamily="34" charset="0"/>
                <a:cs typeface="Simplified Arabic" panose="02020603050405020304" pitchFamily="18" charset="-78"/>
              </a:rPr>
              <a:t>، محاضرات في اقتصاد مؤسسة، جامعة منتوري قسنطينة، 2001</a:t>
            </a:r>
            <a:endParaRPr lang="ar-DZ" dirty="0">
              <a:solidFill>
                <a:srgbClr val="000000"/>
              </a:solidFill>
              <a:effectLst/>
              <a:ea typeface="Calibri" panose="020F0502020204030204" pitchFamily="34" charset="0"/>
              <a:cs typeface="Simplified Arabic" panose="02020603050405020304" pitchFamily="18" charset="-78"/>
            </a:endParaRPr>
          </a:p>
          <a:p>
            <a:pPr marL="342900" lvl="0" indent="-342900" algn="just" rtl="1">
              <a:lnSpc>
                <a:spcPct val="115000"/>
              </a:lnSpc>
              <a:spcAft>
                <a:spcPts val="600"/>
              </a:spcAft>
              <a:buFont typeface="+mj-lt"/>
              <a:buAutoNum type="arabicPeriod"/>
            </a:pPr>
            <a:r>
              <a:rPr lang="ar-SA" dirty="0">
                <a:solidFill>
                  <a:srgbClr val="000000"/>
                </a:solidFill>
                <a:latin typeface="Calibri" panose="020F0502020204030204" pitchFamily="34" charset="0"/>
                <a:cs typeface="Simplified Arabic" panose="02020603050405020304" pitchFamily="18" charset="-78"/>
              </a:rPr>
              <a:t>بربر كامل، إدارة الموارد البشرية وكفاءة الأداء التنظيمي، الطبعة الثانية )، الإسكندرية المؤسسة الجامعية للنشر والتوزيع.2000</a:t>
            </a:r>
            <a:endParaRPr lang="ar-DZ" dirty="0">
              <a:solidFill>
                <a:srgbClr val="000000"/>
              </a:solidFill>
              <a:latin typeface="Calibri" panose="020F0502020204030204" pitchFamily="34" charset="0"/>
              <a:cs typeface="Simplified Arabic" panose="02020603050405020304" pitchFamily="18" charset="-78"/>
            </a:endParaRPr>
          </a:p>
          <a:p>
            <a:pPr marL="342900" lvl="0" indent="-342900" algn="just" rtl="1">
              <a:lnSpc>
                <a:spcPct val="115000"/>
              </a:lnSpc>
              <a:spcAft>
                <a:spcPts val="600"/>
              </a:spcAft>
              <a:buFont typeface="+mj-lt"/>
              <a:buAutoNum type="arabicPeriod"/>
            </a:pPr>
            <a:r>
              <a:rPr lang="ar-SA" dirty="0">
                <a:solidFill>
                  <a:srgbClr val="000000"/>
                </a:solidFill>
                <a:latin typeface="Calibri" panose="020F0502020204030204" pitchFamily="34" charset="0"/>
                <a:cs typeface="Simplified Arabic" panose="02020603050405020304" pitchFamily="18" charset="-78"/>
              </a:rPr>
              <a:t>ثابت عبد الرحمان ادريس، جمال الدين محمد مرسي، الادارة الاستراتيجية مفاهيم ونماذج تطبيقية، الطبعة الاولى دار الجامعية، الاسكندرية، 2002-2000</a:t>
            </a:r>
            <a:endParaRPr lang="fr-FR" dirty="0">
              <a:solidFill>
                <a:srgbClr val="000000"/>
              </a:solidFill>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414615117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320EB4-28C0-6DF0-1A2E-26596FA591E6}"/>
              </a:ext>
            </a:extLst>
          </p:cNvPr>
          <p:cNvSpPr>
            <a:spLocks noGrp="1"/>
          </p:cNvSpPr>
          <p:nvPr>
            <p:ph type="title"/>
          </p:nvPr>
        </p:nvSpPr>
        <p:spPr/>
        <p:txBody>
          <a:bodyPr/>
          <a:lstStyle/>
          <a:p>
            <a:pPr algn="ctr"/>
            <a:r>
              <a:rPr lang="ar-SA" b="1" dirty="0">
                <a:solidFill>
                  <a:srgbClr val="000000"/>
                </a:solidFill>
                <a:latin typeface="Calibri" panose="020F0502020204030204" pitchFamily="34" charset="0"/>
                <a:ea typeface="Calibri" panose="020F0502020204030204" pitchFamily="34" charset="0"/>
                <a:cs typeface="Simplified Arabic" panose="02020603050405020304" pitchFamily="18" charset="-78"/>
              </a:rPr>
              <a:t>خطة البحث</a:t>
            </a:r>
            <a:r>
              <a:rPr lang="fr-FR" dirty="0">
                <a:latin typeface="Calibri" panose="020F0502020204030204" pitchFamily="34" charset="0"/>
                <a:ea typeface="Calibri" panose="020F0502020204030204" pitchFamily="34" charset="0"/>
                <a:cs typeface="Arial" panose="020B0604020202020204" pitchFamily="34" charset="0"/>
              </a:rPr>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Content Placeholder 2">
            <a:extLst>
              <a:ext uri="{FF2B5EF4-FFF2-40B4-BE49-F238E27FC236}">
                <a16:creationId xmlns="" xmlns:a16="http://schemas.microsoft.com/office/drawing/2014/main" id="{A2DDA94D-074E-4358-54BF-7ACEFCDC15AE}"/>
              </a:ext>
            </a:extLst>
          </p:cNvPr>
          <p:cNvSpPr>
            <a:spLocks noGrp="1"/>
          </p:cNvSpPr>
          <p:nvPr>
            <p:ph idx="1"/>
          </p:nvPr>
        </p:nvSpPr>
        <p:spPr>
          <a:xfrm>
            <a:off x="1451579" y="2015732"/>
            <a:ext cx="7050737" cy="4401110"/>
          </a:xfrm>
        </p:spPr>
        <p:txBody>
          <a:bodyPr>
            <a:normAutofit lnSpcReduction="10000"/>
          </a:bodyPr>
          <a:lstStyle/>
          <a:p>
            <a:pPr algn="just" rtl="1">
              <a:lnSpc>
                <a:spcPct val="115000"/>
              </a:lnSpc>
              <a:spcAft>
                <a:spcPts val="600"/>
              </a:spcAft>
            </a:pPr>
            <a:r>
              <a:rPr lang="ar-SA" sz="18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مقدمة</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18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المبحث الأول: ماهية تنظيم المشروع</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18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المطلب الأول: تعريف تنظيم المشروع</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18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المطلب الثاني: الوسائل والأدوات المساعدة في تنظيم المشروع</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18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المبحث الثاني: معايير ومبادئ تنظيم المشروع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18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المطلب الأول: معايير اختيار هيكل تنظيم المشروع</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18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المطلب الثاني: مبادئ الخارطة التنظيمية للمشروع</a:t>
            </a:r>
            <a:endParaRPr lang="ar-DZ" sz="18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endParaRPr>
          </a:p>
          <a:p>
            <a:pPr algn="just" rtl="1">
              <a:lnSpc>
                <a:spcPct val="115000"/>
              </a:lnSpc>
              <a:spcAft>
                <a:spcPts val="600"/>
              </a:spcAft>
            </a:pPr>
            <a:r>
              <a:rPr lang="ar-DZ" b="1" dirty="0">
                <a:solidFill>
                  <a:schemeClr val="tx1"/>
                </a:solidFill>
              </a:rPr>
              <a:t>المطلب الثالث: أشكال التنظيمية للمشروع </a:t>
            </a:r>
            <a:endParaRPr lang="fr-FR"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18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خاتمة</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49991833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794B59-AB2F-2323-F8D0-38ED6F459769}"/>
              </a:ext>
            </a:extLst>
          </p:cNvPr>
          <p:cNvSpPr>
            <a:spLocks noGrp="1"/>
          </p:cNvSpPr>
          <p:nvPr>
            <p:ph type="title"/>
          </p:nvPr>
        </p:nvSpPr>
        <p:spPr/>
        <p:txBody>
          <a:bodyPr/>
          <a:lstStyle/>
          <a:p>
            <a:r>
              <a:rPr lang="ar-DZ" dirty="0"/>
              <a:t>مقدمة</a:t>
            </a:r>
            <a:endParaRPr lang="fr-FR" dirty="0"/>
          </a:p>
        </p:txBody>
      </p:sp>
      <p:sp>
        <p:nvSpPr>
          <p:cNvPr id="3" name="Content Placeholder 2">
            <a:extLst>
              <a:ext uri="{FF2B5EF4-FFF2-40B4-BE49-F238E27FC236}">
                <a16:creationId xmlns="" xmlns:a16="http://schemas.microsoft.com/office/drawing/2014/main" id="{E5EF4F54-3B40-7D3B-2399-122DF21732A9}"/>
              </a:ext>
            </a:extLst>
          </p:cNvPr>
          <p:cNvSpPr>
            <a:spLocks noGrp="1"/>
          </p:cNvSpPr>
          <p:nvPr>
            <p:ph idx="1"/>
          </p:nvPr>
        </p:nvSpPr>
        <p:spPr/>
        <p:txBody>
          <a:bodyPr>
            <a:normAutofit fontScale="85000" lnSpcReduction="10000"/>
          </a:bodyPr>
          <a:lstStyle/>
          <a:p>
            <a:pPr marL="0" indent="0" algn="just" rtl="1">
              <a:lnSpc>
                <a:spcPct val="115000"/>
              </a:lnSpc>
              <a:spcAft>
                <a:spcPts val="600"/>
              </a:spcAft>
              <a:buNone/>
            </a:pPr>
            <a:r>
              <a:rPr lang="ar-SA" sz="26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لقد أضحى لفظ ومفهوم التنظيم في السنوات الأخيرة أكثر شيوعا حيث يعتبر كل من التنظيم أهم الدعائم الأساسية في الإدارة حيث أن التنظيم يقوم بتحديد الأعمال والمهام الوظيفية أو تحديد العلاقات وتوحيد جهود العاملين لتحقيق الأهداف المرجوة حيث لا يستطيع المدير إدارة بمفرده لذا فهو يحتاج إلى مساعدة شخص أو أكثر يحتاج المدير إلى التنظيم لتوزيع العمل بينه وبين مساعديه ،و يبين علاقاتهم ببعض ويحدد السلطات والمسؤوليات لكل منهم بشكل يساعده على أداء العمل بأعلى قدر ممكن من الكفاية لذا فالتنظيم الجيد يساهم في تحقيق التناسق بين مختلف الأنشطة والأعمال والتحديد الواضح والدقيق للسلطة والمسؤولية ونطاق الإشراف في كل وظيفة.</a:t>
            </a:r>
            <a:endParaRPr lang="fr-FR" sz="26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26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ومنه نطرح الإشكالية التالية: </a:t>
            </a:r>
            <a:endParaRPr lang="fr-FR" sz="26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26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فيما تتمثل أهم مبادئ ومعايير </a:t>
            </a:r>
            <a:r>
              <a:rPr lang="ar-SA" sz="2600" b="1"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إختيار</a:t>
            </a:r>
            <a:r>
              <a:rPr lang="ar-SA" sz="26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تنظيم المشروع ؟ </a:t>
            </a:r>
            <a:endParaRPr lang="fr-FR" sz="26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22305426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F2442E77-0D6D-522C-2C90-850262C973DB}"/>
              </a:ext>
            </a:extLst>
          </p:cNvPr>
          <p:cNvSpPr>
            <a:spLocks noGrp="1"/>
          </p:cNvSpPr>
          <p:nvPr>
            <p:ph type="title"/>
          </p:nvPr>
        </p:nvSpPr>
        <p:spPr/>
        <p:txBody>
          <a:bodyPr>
            <a:normAutofit fontScale="90000"/>
          </a:bodyPr>
          <a:lstStyle/>
          <a:p>
            <a:pPr algn="ctr"/>
            <a:r>
              <a:rPr lang="ar-DZ" sz="6000" dirty="0"/>
              <a:t>المبحث الأول</a:t>
            </a:r>
            <a:br>
              <a:rPr lang="ar-DZ" sz="6000" dirty="0"/>
            </a:br>
            <a:r>
              <a:rPr lang="ar-DZ" sz="6000" dirty="0"/>
              <a:t> ماهية تنظيم المشروع</a:t>
            </a:r>
            <a:endParaRPr lang="fr-FR" sz="6000" dirty="0"/>
          </a:p>
        </p:txBody>
      </p:sp>
    </p:spTree>
    <p:extLst>
      <p:ext uri="{BB962C8B-B14F-4D97-AF65-F5344CB8AC3E}">
        <p14:creationId xmlns:p14="http://schemas.microsoft.com/office/powerpoint/2010/main" val="305505141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CA0369-DD9E-4F0B-CA12-B12C1E0B28E5}"/>
              </a:ext>
            </a:extLst>
          </p:cNvPr>
          <p:cNvSpPr>
            <a:spLocks noGrp="1"/>
          </p:cNvSpPr>
          <p:nvPr>
            <p:ph type="title"/>
          </p:nvPr>
        </p:nvSpPr>
        <p:spPr/>
        <p:txBody>
          <a:bodyPr/>
          <a:lstStyle/>
          <a:p>
            <a:r>
              <a:rPr lang="ar-SA" b="1" dirty="0">
                <a:solidFill>
                  <a:srgbClr val="000000"/>
                </a:solidFill>
                <a:latin typeface="Calibri" panose="020F0502020204030204" pitchFamily="34" charset="0"/>
                <a:ea typeface="Calibri" panose="020F0502020204030204" pitchFamily="34" charset="0"/>
                <a:cs typeface="Simplified Arabic" panose="02020603050405020304" pitchFamily="18" charset="-78"/>
              </a:rPr>
              <a:t>المطلب الأول: تعريف تنظيم المشروع</a:t>
            </a:r>
            <a:r>
              <a:rPr lang="fr-FR" dirty="0">
                <a:latin typeface="Calibri" panose="020F0502020204030204" pitchFamily="34" charset="0"/>
                <a:ea typeface="Calibri" panose="020F0502020204030204" pitchFamily="34" charset="0"/>
                <a:cs typeface="Arial" panose="020B0604020202020204" pitchFamily="34" charset="0"/>
              </a:rPr>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Content Placeholder 2">
            <a:extLst>
              <a:ext uri="{FF2B5EF4-FFF2-40B4-BE49-F238E27FC236}">
                <a16:creationId xmlns="" xmlns:a16="http://schemas.microsoft.com/office/drawing/2014/main" id="{723E8480-BE14-6AA6-BBC3-B5BF98FCC28B}"/>
              </a:ext>
            </a:extLst>
          </p:cNvPr>
          <p:cNvSpPr>
            <a:spLocks noGrp="1"/>
          </p:cNvSpPr>
          <p:nvPr>
            <p:ph idx="1"/>
          </p:nvPr>
        </p:nvSpPr>
        <p:spPr/>
        <p:txBody>
          <a:bodyPr>
            <a:normAutofit/>
          </a:bodyPr>
          <a:lstStyle/>
          <a:p>
            <a:pPr algn="just" rtl="1">
              <a:lnSpc>
                <a:spcPct val="115000"/>
              </a:lnSpc>
              <a:spcAft>
                <a:spcPts val="600"/>
              </a:spcAft>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المشاريع الناجحة لا تنجح من تلقاء ذاتها، إذ لا بد من وضعها في سككها وأطرها السليمة، وتـصويب اتجاهاتها ،أي بمعنى أدق لا بد من تنظيمها وذلك من خلال تجميع أنشطة وموارد المؤسـسة أو الإدارة، بأسلوب منطقي يهدف إلى الاتصال و تخفيف صعوبات العمل ، وتسرع اتخاذ القرارات الهامـة ، كمـا يساعد القيادة الإدارية ومدراء المشاريع على دقة تصميم العمل وتقسيمه ، وتوفير وسائل التنسيق بـين مختلف الوحدات والأقسام</a:t>
            </a:r>
            <a:r>
              <a:rPr lang="fr-FR" sz="18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600"/>
              </a:spcAft>
              <a:buFont typeface="Wingdings" panose="05000000000000000000" pitchFamily="2" charset="2"/>
              <a:buChar char=""/>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يعتبر تنظيم المشروع بمثابة القاعدة الأساسية التي توضح كيفية ارتباط المشروع بالمنظمة الأم مـع بيان القواعد والأسس التنظيمية التي تحكم المشروع ، إن بداية هذه القاعدة تنطلق من بناء وتصميم الهيكل التنظيمي الذي سوف يستوعب كافة الوحدات الإدارية والفنية ويوضح العلاقات والمسؤوليات بين العاملين في حدوده .</a:t>
            </a:r>
            <a:r>
              <a:rPr lang="ar-SA" sz="1800" baseline="300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ترتب الموارد الخاصة بالمشروع بطريقة تمكن الأنشطة من المساهمة بشكل منظم في تحقيق أهدافه.</a:t>
            </a:r>
            <a:r>
              <a:rPr lang="ar-SA" sz="1800" baseline="300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54587767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E2BAE3-1E6B-A836-5B2A-3A114DC8D86E}"/>
              </a:ext>
            </a:extLst>
          </p:cNvPr>
          <p:cNvSpPr>
            <a:spLocks noGrp="1"/>
          </p:cNvSpPr>
          <p:nvPr>
            <p:ph type="title"/>
          </p:nvPr>
        </p:nvSpPr>
        <p:spPr>
          <a:xfrm>
            <a:off x="1178863" y="279901"/>
            <a:ext cx="9603275" cy="1049235"/>
          </a:xfrm>
        </p:spPr>
        <p:txBody>
          <a:bodyPr/>
          <a:lstStyle/>
          <a:p>
            <a:r>
              <a:rPr lang="ar-SA" b="1" dirty="0">
                <a:solidFill>
                  <a:srgbClr val="000000"/>
                </a:solidFill>
                <a:latin typeface="Simplified Arabic" panose="02020603050405020304" pitchFamily="18" charset="-78"/>
                <a:ea typeface="Calibri" panose="020F0502020204030204" pitchFamily="34" charset="0"/>
                <a:cs typeface="Arial" panose="020B0604020202020204" pitchFamily="34" charset="0"/>
              </a:rPr>
              <a:t>المطلب الثاني: الوسائل والأدوات المساعدة في تنظيم المشروع</a:t>
            </a:r>
            <a:endParaRPr lang="fr-FR" dirty="0"/>
          </a:p>
        </p:txBody>
      </p:sp>
      <p:sp>
        <p:nvSpPr>
          <p:cNvPr id="3" name="Content Placeholder 2">
            <a:extLst>
              <a:ext uri="{FF2B5EF4-FFF2-40B4-BE49-F238E27FC236}">
                <a16:creationId xmlns="" xmlns:a16="http://schemas.microsoft.com/office/drawing/2014/main" id="{D99FF792-A38C-652F-DCCC-FCE0E492232B}"/>
              </a:ext>
            </a:extLst>
          </p:cNvPr>
          <p:cNvSpPr>
            <a:spLocks noGrp="1"/>
          </p:cNvSpPr>
          <p:nvPr>
            <p:ph idx="1"/>
          </p:nvPr>
        </p:nvSpPr>
        <p:spPr>
          <a:xfrm>
            <a:off x="577516" y="930442"/>
            <a:ext cx="8277726" cy="5927558"/>
          </a:xfrm>
        </p:spPr>
        <p:txBody>
          <a:bodyPr>
            <a:normAutofit lnSpcReduction="10000"/>
          </a:bodyPr>
          <a:lstStyle/>
          <a:p>
            <a:pPr algn="just" rtl="1">
              <a:lnSpc>
                <a:spcPct val="100000"/>
              </a:lnSpc>
              <a:spcBef>
                <a:spcPts val="0"/>
              </a:spcBef>
            </a:pPr>
            <a:r>
              <a:rPr lang="ar-DZ" sz="16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يعتبر</a:t>
            </a:r>
            <a:r>
              <a:rPr lang="ar-SA" sz="16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وجود الأدوات </a:t>
            </a: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والوسائل المساعدة في تنظيم المشروع عاملا مهما لأنها توفر آليات تسعف العاملين على مختلف مستوياتهم في التعرف على ما يجري في التنظيم وبالسمات العامة والخاصة به</a:t>
            </a:r>
            <a:r>
              <a:rPr lang="fr-FR"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r>
              <a:rPr lang="ar-SA"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وهناك بعض الوسائل التنظيمية الهامة التي تعتمد المنظمات عليها وهي:</a:t>
            </a:r>
            <a:endParaRPr lang="fr-FR"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0000"/>
              </a:lnSpc>
              <a:spcBef>
                <a:spcPts val="0"/>
              </a:spcBef>
              <a:buFont typeface="Wingdings" panose="05000000000000000000" pitchFamily="2" charset="2"/>
              <a:buChar char=""/>
            </a:pP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الخرائط التنظيمية : توضح الخرائط التنظيمية العلاقات الرسمية في المنظمة، فهي ترجمة لعلاقات السلطة والمسؤولية بين مجموعة الأفراد والنشاطات في المنظمة و، تبين مختلف الوظائف والاختصاصات و، تظهر نوع العلاقات والسلطات سواء الأصلية أو المفوضة، الوظيفية أو الاستشارية ،التي ترتبط بين الإدارات والأقسام وبين الأفراد العاملين في هذه الإدارات وتحدد علاقة الأفراد ببعضهم البعض ي ـفه، بذلك تعكس مواطن القوة والضعف في التنظيم، بتوضيحها الخطوط التي تسري بها السلطة والمـسؤولية من خلال سبل الاتصال داخل التنظيم، وعن طريق الخرائط التنظيمية يفهم العاملون نوع المنظمة</a:t>
            </a:r>
            <a:r>
              <a:rPr lang="fr-FR"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0000"/>
              </a:lnSpc>
              <a:spcBef>
                <a:spcPts val="0"/>
              </a:spcBef>
              <a:buFont typeface="Wingdings" panose="05000000000000000000" pitchFamily="2" charset="2"/>
              <a:buChar char=""/>
            </a:pP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الأدلة التنظيمية: وهي عبارة عن وثائق تفصيلية تلحق بالخرائط التنظيمية أو تعد بمثابة مذكرات تفسيرية لمحتويات تلك الخرائط فهي باحتوائها على التفاصيل الموضحة للإدارات والأقسام الواردة في الخريطة التنظيمية، تقدم معلومات دقيقة عن الهيكل التنظيمي للمنظمة، يتعذر أن تتضمنها التنظيم وتشمل تقسيم العمل وتوزيع الاختصاصات وتحديد واجبات الإداريين ومسؤولياتهم، وكذلك كيفية توزيع الأجور العاملين وأساليب الترقيات وغيرها من الأمور التي تعطي فكرة واضحة وتفصيلية لكل فرد عن مركزه ودوره في المنظمة، و تساعد الأدلة التنظيمية على تحديد مسؤولية ـالتقصير فـي الأداء والأخطاء الناجمة عن ذلك، لأن المهام محددة وموصوفة، ضمن التوزيع الذي أدرجه الدليل التنظيمـي الذي يشمله و، يوجه النقد إلى أدلة التنظيم ل قب من المديرين التنفيذيين الذين يميلون ـإلى الأسـلوب </a:t>
            </a:r>
            <a:r>
              <a:rPr lang="ar-SA"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الاتوقراطي</a:t>
            </a: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في استخدام سلطتهم حيث لا يرون في الكتيبات التنظيمية حاجة ماسة أو ضرورة ملحة ويعتمدون في ذلك  على: </a:t>
            </a:r>
            <a:endParaRPr lang="fr-FR"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0000"/>
              </a:lnSpc>
              <a:spcBef>
                <a:spcPts val="0"/>
              </a:spcBef>
              <a:buFont typeface="Wingdings" panose="05000000000000000000" pitchFamily="2" charset="2"/>
              <a:buChar char=""/>
            </a:pP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إن الأدلة التنظيمية تحول دون مراقبتهم للمعلومات الواردة بها وتحول دون توجيه أوامرهم وإصدار تعليماتهم كما يريدون، والتي يغيرونها لا</a:t>
            </a:r>
            <a:r>
              <a:rPr lang="ar-DZ"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a:t>
            </a: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يتسنى لهم قيادة مرؤوسيهم، وهذا هو صميم الأسلوب </a:t>
            </a:r>
            <a:r>
              <a:rPr lang="ar-SA"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الاتوقراطي</a:t>
            </a: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المتسلط في السلطة الإدارية</a:t>
            </a:r>
            <a:r>
              <a:rPr lang="fr-FR"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0000"/>
              </a:lnSpc>
              <a:spcBef>
                <a:spcPts val="0"/>
              </a:spcBef>
              <a:buFont typeface="Wingdings" panose="05000000000000000000" pitchFamily="2" charset="2"/>
              <a:buChar char=""/>
            </a:pPr>
            <a:r>
              <a:rPr lang="ar-SA"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في رأي هؤلاء القادة أن إعداد الأدلة التنظيمية يتطلب الجهد والوقت والمال الكثير</a:t>
            </a:r>
            <a:r>
              <a:rPr lang="fr-FR"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7130661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D18BA2C-9F21-C589-C135-614662859153}"/>
              </a:ext>
            </a:extLst>
          </p:cNvPr>
          <p:cNvSpPr>
            <a:spLocks noGrp="1"/>
          </p:cNvSpPr>
          <p:nvPr>
            <p:ph idx="1"/>
          </p:nvPr>
        </p:nvSpPr>
        <p:spPr/>
        <p:txBody>
          <a:bodyPr/>
          <a:lstStyle/>
          <a:p>
            <a:pPr algn="just" rtl="1">
              <a:buFont typeface="Wingdings" panose="05000000000000000000" pitchFamily="2" charset="2"/>
              <a:buChar char="v"/>
            </a:pPr>
            <a:r>
              <a:rPr lang="ar-SA" sz="18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السجلات : وهي عبارة عن الدفاتر والملفات التي تعدها المنظمة، والتي تشتمل على المعلومات الخاصة بالمستخدمين والعمال وعلى مختلف المعلومات المتعلقة بالعمل و، تعطي السجلات صورة واضحة وحقيقة عن المنظمة و، تحتفظ هذه السجلات كي تعطي صورة زمنية عن تقدم المنظمة وسير العمل بها خلال الفترات الزمنية المتتالية ويسترشد بها عندئذ إذا ظهرت الحاجة ى ـإلى اجراء تغيرات أساسـية وتعديلات في أساليب التنظيم التي تسير عليها المنظمة، حيث تساعد في الوقوف على اتجاه المنظمة ونشاطاتها خلال الفترات السابقة، فعلى ضوء ما يستقى من هذه السجلات من اتجاهات العمـل وطبيعة ـ العاملين يمكن وضع الاساليب الجديدة للتنظيم وتلاقي اوجه النقص أو التقصير التي تعيق الانجاز ـفي الفترات السابقة، وللسجلات فائدة اخرى تساعد على حسن استخدام الأفراد والقوى العاملة، حيث انها تقوم بعملية حصر للطاقات والقدرات الفردية الذهنية والجسمانية للعاملين، وتسجل الكفايات والمهارات الموجودة فيها والمطلوبة، والتي يستحسن استخدامها والحصول عليها لحسن سير الأعمال، فيعمل على إدخال القدرات والمهارات المطلوبة لهذا الغرض</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383988228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F2442E77-0D6D-522C-2C90-850262C973DB}"/>
              </a:ext>
            </a:extLst>
          </p:cNvPr>
          <p:cNvSpPr>
            <a:spLocks noGrp="1"/>
          </p:cNvSpPr>
          <p:nvPr>
            <p:ph type="title"/>
          </p:nvPr>
        </p:nvSpPr>
        <p:spPr>
          <a:xfrm>
            <a:off x="256674" y="2700867"/>
            <a:ext cx="9017329" cy="1826581"/>
          </a:xfrm>
        </p:spPr>
        <p:txBody>
          <a:bodyPr>
            <a:normAutofit fontScale="90000"/>
          </a:bodyPr>
          <a:lstStyle/>
          <a:p>
            <a:pPr algn="ctr"/>
            <a:r>
              <a:rPr lang="ar-DZ" sz="6000" dirty="0"/>
              <a:t>المبحث الثاني</a:t>
            </a:r>
            <a:br>
              <a:rPr lang="ar-DZ" sz="6000" dirty="0"/>
            </a:br>
            <a:r>
              <a:rPr lang="ar-DZ" sz="6000" dirty="0"/>
              <a:t> معايير ومبادئ تنظيم المشروع </a:t>
            </a:r>
            <a:endParaRPr lang="fr-FR" sz="6000" dirty="0"/>
          </a:p>
        </p:txBody>
      </p:sp>
    </p:spTree>
    <p:extLst>
      <p:ext uri="{BB962C8B-B14F-4D97-AF65-F5344CB8AC3E}">
        <p14:creationId xmlns:p14="http://schemas.microsoft.com/office/powerpoint/2010/main" val="390463612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