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0243463" cy="42845038"/>
  <p:notesSz cx="7099300" cy="10234613"/>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95">
          <p15:clr>
            <a:srgbClr val="A4A3A4"/>
          </p15:clr>
        </p15:guide>
        <p15:guide id="2" pos="9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69" autoAdjust="0"/>
  </p:normalViewPr>
  <p:slideViewPr>
    <p:cSldViewPr>
      <p:cViewPr>
        <p:scale>
          <a:sx n="10" d="100"/>
          <a:sy n="10" d="100"/>
        </p:scale>
        <p:origin x="3012" y="504"/>
      </p:cViewPr>
      <p:guideLst>
        <p:guide orient="horz" pos="13495"/>
        <p:guide pos="95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4E4F034-19FF-4868-8FA2-870EA0BD3DE6}" type="datetimeFigureOut">
              <a:rPr lang="fr-FR" smtClean="0"/>
              <a:pPr/>
              <a:t>23/04/2022</a:t>
            </a:fld>
            <a:endParaRPr lang="fr-FR"/>
          </a:p>
        </p:txBody>
      </p:sp>
      <p:sp>
        <p:nvSpPr>
          <p:cNvPr id="4" name="Espace réservé de l'image des diapositives 3"/>
          <p:cNvSpPr>
            <a:spLocks noGrp="1" noRot="1" noChangeAspect="1"/>
          </p:cNvSpPr>
          <p:nvPr>
            <p:ph type="sldImg" idx="2"/>
          </p:nvPr>
        </p:nvSpPr>
        <p:spPr>
          <a:xfrm>
            <a:off x="2195513" y="768350"/>
            <a:ext cx="270827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C4FB657-B863-4838-A391-C6F3FFFB6A80}" type="slidenum">
              <a:rPr lang="fr-FR" smtClean="0"/>
              <a:pPr/>
              <a:t>‹N°›</a:t>
            </a:fld>
            <a:endParaRPr lang="fr-FR"/>
          </a:p>
        </p:txBody>
      </p:sp>
    </p:spTree>
    <p:extLst>
      <p:ext uri="{BB962C8B-B14F-4D97-AF65-F5344CB8AC3E}">
        <p14:creationId xmlns:p14="http://schemas.microsoft.com/office/powerpoint/2010/main" val="2351519316"/>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8260" y="13309735"/>
            <a:ext cx="25706944" cy="9183913"/>
          </a:xfrm>
        </p:spPr>
        <p:txBody>
          <a:bodyPr/>
          <a:lstStyle/>
          <a:p>
            <a:r>
              <a:rPr lang="fr-FR"/>
              <a:t>Cliquez pour modifier le style du titre</a:t>
            </a:r>
            <a:endParaRPr lang="fr-BE"/>
          </a:p>
        </p:txBody>
      </p:sp>
      <p:sp>
        <p:nvSpPr>
          <p:cNvPr id="3" name="Sous-titre 2"/>
          <p:cNvSpPr>
            <a:spLocks noGrp="1"/>
          </p:cNvSpPr>
          <p:nvPr>
            <p:ph type="subTitle" idx="1"/>
          </p:nvPr>
        </p:nvSpPr>
        <p:spPr>
          <a:xfrm>
            <a:off x="4536520" y="24278855"/>
            <a:ext cx="21170424" cy="10949287"/>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26511" y="1715791"/>
            <a:ext cx="6804779" cy="36557132"/>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1512173" y="1715791"/>
            <a:ext cx="19910280" cy="3655713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89025" y="27531907"/>
            <a:ext cx="25706944" cy="8509501"/>
          </a:xfrm>
        </p:spPr>
        <p:txBody>
          <a:bodyPr anchor="t"/>
          <a:lstStyle>
            <a:lvl1pPr algn="l">
              <a:defRPr sz="183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2389025" y="18159558"/>
            <a:ext cx="25706944" cy="9372349"/>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1512173" y="9997178"/>
            <a:ext cx="13357529" cy="2827574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5373761" y="9997178"/>
            <a:ext cx="13357529" cy="2827574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1512173" y="9590547"/>
            <a:ext cx="13362782"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a:t>Cliquez pour modifier les styles du texte du masque</a:t>
            </a:r>
          </a:p>
        </p:txBody>
      </p:sp>
      <p:sp>
        <p:nvSpPr>
          <p:cNvPr id="4" name="Espace réservé du contenu 3"/>
          <p:cNvSpPr>
            <a:spLocks noGrp="1"/>
          </p:cNvSpPr>
          <p:nvPr>
            <p:ph sz="half" idx="2"/>
          </p:nvPr>
        </p:nvSpPr>
        <p:spPr>
          <a:xfrm>
            <a:off x="1512173" y="13587431"/>
            <a:ext cx="13362782"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5363261" y="9590547"/>
            <a:ext cx="13368031"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a:t>Cliquez pour modifier les styles du texte du masque</a:t>
            </a:r>
          </a:p>
        </p:txBody>
      </p:sp>
      <p:sp>
        <p:nvSpPr>
          <p:cNvPr id="6" name="Espace réservé du contenu 5"/>
          <p:cNvSpPr>
            <a:spLocks noGrp="1"/>
          </p:cNvSpPr>
          <p:nvPr>
            <p:ph sz="quarter" idx="4"/>
          </p:nvPr>
        </p:nvSpPr>
        <p:spPr>
          <a:xfrm>
            <a:off x="15363261" y="13587431"/>
            <a:ext cx="13368031"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2175" y="1705867"/>
            <a:ext cx="9949891" cy="7259854"/>
          </a:xfrm>
        </p:spPr>
        <p:txBody>
          <a:bodyPr anchor="b"/>
          <a:lstStyle>
            <a:lvl1pPr algn="l">
              <a:defRPr sz="9100" b="1"/>
            </a:lvl1pPr>
          </a:lstStyle>
          <a:p>
            <a:r>
              <a:rPr lang="fr-FR"/>
              <a:t>Cliquez pour modifier le style du titre</a:t>
            </a:r>
            <a:endParaRPr lang="fr-BE"/>
          </a:p>
        </p:txBody>
      </p:sp>
      <p:sp>
        <p:nvSpPr>
          <p:cNvPr id="3" name="Espace réservé du contenu 2"/>
          <p:cNvSpPr>
            <a:spLocks noGrp="1"/>
          </p:cNvSpPr>
          <p:nvPr>
            <p:ph idx="1"/>
          </p:nvPr>
        </p:nvSpPr>
        <p:spPr>
          <a:xfrm>
            <a:off x="11824354" y="1705870"/>
            <a:ext cx="16906936" cy="36567053"/>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1512175" y="8965724"/>
            <a:ext cx="9949891" cy="2930719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27930" y="29991527"/>
            <a:ext cx="18146078" cy="3540669"/>
          </a:xfrm>
        </p:spPr>
        <p:txBody>
          <a:bodyPr anchor="b"/>
          <a:lstStyle>
            <a:lvl1pPr algn="l">
              <a:defRPr sz="9100" b="1"/>
            </a:lvl1pPr>
          </a:lstStyle>
          <a:p>
            <a:r>
              <a:rPr lang="fr-FR"/>
              <a:t>Cliquez pour modifier le style du titre</a:t>
            </a:r>
            <a:endParaRPr lang="fr-BE"/>
          </a:p>
        </p:txBody>
      </p:sp>
      <p:sp>
        <p:nvSpPr>
          <p:cNvPr id="3" name="Espace réservé pour une image  2"/>
          <p:cNvSpPr>
            <a:spLocks noGrp="1"/>
          </p:cNvSpPr>
          <p:nvPr>
            <p:ph type="pic" idx="1"/>
          </p:nvPr>
        </p:nvSpPr>
        <p:spPr>
          <a:xfrm>
            <a:off x="5927930" y="3828283"/>
            <a:ext cx="18146078" cy="25707023"/>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fr-BE"/>
          </a:p>
        </p:txBody>
      </p:sp>
      <p:sp>
        <p:nvSpPr>
          <p:cNvPr id="4" name="Espace réservé du texte 3"/>
          <p:cNvSpPr>
            <a:spLocks noGrp="1"/>
          </p:cNvSpPr>
          <p:nvPr>
            <p:ph type="body" sz="half" idx="2"/>
          </p:nvPr>
        </p:nvSpPr>
        <p:spPr>
          <a:xfrm>
            <a:off x="5927930" y="33532196"/>
            <a:ext cx="18146078" cy="5028338"/>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173" y="1715788"/>
            <a:ext cx="27219117" cy="7140840"/>
          </a:xfrm>
          <a:prstGeom prst="rect">
            <a:avLst/>
          </a:prstGeom>
        </p:spPr>
        <p:txBody>
          <a:bodyPr vert="horz" lIns="417643" tIns="208822" rIns="417643" bIns="208822"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1512173" y="9997178"/>
            <a:ext cx="27219117" cy="28275745"/>
          </a:xfrm>
          <a:prstGeom prst="rect">
            <a:avLst/>
          </a:prstGeom>
        </p:spPr>
        <p:txBody>
          <a:bodyPr vert="horz" lIns="417643" tIns="208822" rIns="417643" bIns="20882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1512173" y="39711006"/>
            <a:ext cx="7056808" cy="2281102"/>
          </a:xfrm>
          <a:prstGeom prst="rect">
            <a:avLst/>
          </a:prstGeom>
        </p:spPr>
        <p:txBody>
          <a:bodyPr vert="horz" lIns="417643" tIns="208822" rIns="417643" bIns="208822" rtlCol="0" anchor="ctr"/>
          <a:lstStyle>
            <a:lvl1pPr algn="l">
              <a:defRPr sz="5500">
                <a:solidFill>
                  <a:schemeClr val="tx1">
                    <a:tint val="75000"/>
                  </a:schemeClr>
                </a:solidFill>
              </a:defRPr>
            </a:lvl1pPr>
          </a:lstStyle>
          <a:p>
            <a:fld id="{AA309A6D-C09C-4548-B29A-6CF363A7E532}" type="datetimeFigureOut">
              <a:rPr lang="fr-FR" smtClean="0"/>
              <a:pPr/>
              <a:t>23/04/2022</a:t>
            </a:fld>
            <a:endParaRPr lang="fr-BE"/>
          </a:p>
        </p:txBody>
      </p:sp>
      <p:sp>
        <p:nvSpPr>
          <p:cNvPr id="5" name="Espace réservé du pied de page 4"/>
          <p:cNvSpPr>
            <a:spLocks noGrp="1"/>
          </p:cNvSpPr>
          <p:nvPr>
            <p:ph type="ftr" sz="quarter" idx="3"/>
          </p:nvPr>
        </p:nvSpPr>
        <p:spPr>
          <a:xfrm>
            <a:off x="10333183" y="39711006"/>
            <a:ext cx="9577097" cy="2281102"/>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674482" y="39711006"/>
            <a:ext cx="7056808" cy="2281102"/>
          </a:xfrm>
          <a:prstGeom prst="rect">
            <a:avLst/>
          </a:prstGeom>
        </p:spPr>
        <p:txBody>
          <a:bodyPr vert="horz" lIns="417643" tIns="208822" rIns="417643" bIns="208822" rtlCol="0" anchor="ctr"/>
          <a:lstStyle>
            <a:lvl1pPr algn="r">
              <a:defRPr sz="55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tplotlib.org/" TargetMode="External"/><Relationship Id="rId7" Type="http://schemas.openxmlformats.org/officeDocument/2006/relationships/image" Target="../media/image3.png"/><Relationship Id="rId2" Type="http://schemas.openxmlformats.org/officeDocument/2006/relationships/hyperlink" Target="https://python.org/" TargetMode="Externa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openm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5"/>
          <p:cNvSpPr>
            <a:spLocks noChangeArrowheads="1"/>
          </p:cNvSpPr>
          <p:nvPr/>
        </p:nvSpPr>
        <p:spPr bwMode="auto">
          <a:xfrm>
            <a:off x="696430" y="39424519"/>
            <a:ext cx="28714328" cy="2846905"/>
          </a:xfrm>
          <a:prstGeom prst="rect">
            <a:avLst/>
          </a:prstGeom>
          <a:noFill/>
          <a:ln w="9525">
            <a:solidFill>
              <a:schemeClr val="tx1"/>
            </a:solidFill>
            <a:miter lim="800000"/>
            <a:headEnd/>
            <a:tailEnd/>
          </a:ln>
        </p:spPr>
        <p:txBody>
          <a:bodyPr wrap="square" lIns="91385" tIns="45692" rIns="91385" bIns="0" anchor="ctr">
            <a:spAutoFit/>
          </a:bodyPr>
          <a:lstStyle/>
          <a:p>
            <a:pPr algn="just">
              <a:tabLst>
                <a:tab pos="228466" algn="l"/>
              </a:tabLst>
            </a:pPr>
            <a:r>
              <a:rPr lang="en-GB" altLang="ja-JP" sz="2600" b="1" dirty="0">
                <a:solidFill>
                  <a:prstClr val="black"/>
                </a:solidFill>
              </a:rPr>
              <a:t>References</a:t>
            </a:r>
            <a:endParaRPr lang="en-GB" altLang="ko-KR" sz="2600" b="1" dirty="0">
              <a:solidFill>
                <a:prstClr val="black"/>
              </a:solidFill>
              <a:ea typeface="굴림" pitchFamily="34" charset="-127"/>
            </a:endParaRPr>
          </a:p>
          <a:p>
            <a:pPr marL="342900" indent="-342900" algn="just">
              <a:buFontTx/>
              <a:buAutoNum type="arabicParenR"/>
              <a:tabLst>
                <a:tab pos="228466" algn="l"/>
              </a:tabLst>
            </a:pPr>
            <a:r>
              <a:rPr lang="en-US" sz="2600" dirty="0"/>
              <a:t>Official Python Website: </a:t>
            </a:r>
            <a:r>
              <a:rPr lang="en-US" sz="2600" dirty="0">
                <a:hlinkClick r:id="rId2"/>
              </a:rPr>
              <a:t>https://python.org</a:t>
            </a:r>
            <a:endParaRPr lang="en-US" sz="2600" dirty="0"/>
          </a:p>
          <a:p>
            <a:pPr marL="342900" lvl="0" indent="-342900" algn="just">
              <a:buAutoNum type="arabicParenR"/>
              <a:tabLst>
                <a:tab pos="228466" algn="l"/>
              </a:tabLst>
            </a:pPr>
            <a:r>
              <a:rPr lang="en-US" sz="2600" dirty="0" smtClean="0"/>
              <a:t>S</a:t>
            </a:r>
            <a:r>
              <a:rPr lang="en-US" sz="2600" dirty="0"/>
              <a:t>. M. </a:t>
            </a:r>
            <a:r>
              <a:rPr lang="en-US" sz="2600" dirty="0" err="1"/>
              <a:t>Modro</a:t>
            </a:r>
            <a:r>
              <a:rPr lang="en-US" sz="2600" dirty="0"/>
              <a:t>, J. E. Fisher. Multi-Application Small Light Water Reactor Final Report (</a:t>
            </a:r>
            <a:r>
              <a:rPr lang="en-US" sz="2600" dirty="0" err="1"/>
              <a:t>NuScale</a:t>
            </a:r>
            <a:r>
              <a:rPr lang="en-US" sz="2600" dirty="0"/>
              <a:t>). December 2003</a:t>
            </a:r>
            <a:r>
              <a:rPr lang="en-GB" sz="2600" dirty="0" smtClean="0"/>
              <a:t>.</a:t>
            </a:r>
            <a:endParaRPr lang="en-GB" sz="2600" dirty="0"/>
          </a:p>
          <a:p>
            <a:pPr marL="342900" indent="-342900" algn="just">
              <a:buFontTx/>
              <a:buAutoNum type="arabicParenR"/>
              <a:tabLst>
                <a:tab pos="228466" algn="l"/>
              </a:tabLst>
            </a:pPr>
            <a:r>
              <a:rPr lang="en-US" sz="2600" dirty="0"/>
              <a:t>X-5 Monte Carlo Team, </a:t>
            </a:r>
            <a:r>
              <a:rPr lang="en-US" sz="2600" dirty="0" smtClean="0"/>
              <a:t>"MCNP </a:t>
            </a:r>
            <a:r>
              <a:rPr lang="en-US" sz="2600" dirty="0"/>
              <a:t>- Version 5, Vol. I: Overview and Theory", LA-UR-03-1987 (2003</a:t>
            </a:r>
            <a:r>
              <a:rPr lang="en-US" sz="2600" dirty="0" smtClean="0"/>
              <a:t>).</a:t>
            </a:r>
          </a:p>
          <a:p>
            <a:pPr marL="342900" indent="-342900" algn="just">
              <a:buFontTx/>
              <a:buAutoNum type="arabicParenR"/>
              <a:tabLst>
                <a:tab pos="228466" algn="l"/>
              </a:tabLst>
            </a:pPr>
            <a:r>
              <a:rPr lang="en-GB" sz="2600" dirty="0" err="1"/>
              <a:t>Officiel</a:t>
            </a:r>
            <a:r>
              <a:rPr lang="en-GB" sz="2600" dirty="0"/>
              <a:t> </a:t>
            </a:r>
            <a:r>
              <a:rPr lang="en-GB" sz="2600" dirty="0" err="1"/>
              <a:t>Matplotlib</a:t>
            </a:r>
            <a:r>
              <a:rPr lang="en-GB" sz="2600" dirty="0"/>
              <a:t> website : </a:t>
            </a:r>
            <a:r>
              <a:rPr lang="en-GB" sz="2600" dirty="0">
                <a:hlinkClick r:id="rId3"/>
              </a:rPr>
              <a:t>https://matplotlib.org</a:t>
            </a:r>
            <a:endParaRPr lang="en-GB" sz="2600" dirty="0"/>
          </a:p>
          <a:p>
            <a:pPr marL="342900" indent="-342900" algn="just">
              <a:buFontTx/>
              <a:buAutoNum type="arabicParenR"/>
              <a:tabLst>
                <a:tab pos="228466" algn="l"/>
              </a:tabLst>
            </a:pPr>
            <a:r>
              <a:rPr lang="en-US" sz="2600" dirty="0" smtClean="0"/>
              <a:t>Paul </a:t>
            </a:r>
            <a:r>
              <a:rPr lang="en-US" sz="2600" dirty="0"/>
              <a:t>K. Romano &amp; al. “The </a:t>
            </a:r>
            <a:r>
              <a:rPr lang="en-US" sz="2600" dirty="0" err="1"/>
              <a:t>OpenMC</a:t>
            </a:r>
            <a:r>
              <a:rPr lang="en-US" sz="2600" dirty="0"/>
              <a:t> Monte Carlo particle transport code”, Annals of Nuclear Energy, 51 (2013) 274–281.</a:t>
            </a:r>
            <a:endParaRPr lang="en-US" sz="2600" dirty="0" smtClean="0"/>
          </a:p>
          <a:p>
            <a:pPr marL="342900" indent="-342900" algn="just">
              <a:buFontTx/>
              <a:buAutoNum type="arabicParenR"/>
              <a:tabLst>
                <a:tab pos="228466" algn="l"/>
              </a:tabLst>
            </a:pPr>
            <a:r>
              <a:rPr lang="en-GB" sz="2600" dirty="0" err="1"/>
              <a:t>Officiel</a:t>
            </a:r>
            <a:r>
              <a:rPr lang="en-GB" sz="2600" dirty="0"/>
              <a:t> </a:t>
            </a:r>
            <a:r>
              <a:rPr lang="en-GB" sz="2600" dirty="0" err="1"/>
              <a:t>OpenMC</a:t>
            </a:r>
            <a:r>
              <a:rPr lang="en-GB" sz="2600" dirty="0"/>
              <a:t> Website: </a:t>
            </a:r>
            <a:r>
              <a:rPr lang="en-GB" sz="2600" dirty="0">
                <a:hlinkClick r:id="rId4"/>
              </a:rPr>
              <a:t>https://</a:t>
            </a:r>
            <a:r>
              <a:rPr lang="en-GB" sz="2600" dirty="0" smtClean="0">
                <a:hlinkClick r:id="rId4"/>
              </a:rPr>
              <a:t>openmc.org</a:t>
            </a:r>
            <a:endParaRPr lang="en-GB" sz="2600" dirty="0" smtClean="0"/>
          </a:p>
        </p:txBody>
      </p:sp>
      <p:sp>
        <p:nvSpPr>
          <p:cNvPr id="40" name="Rectangle 3"/>
          <p:cNvSpPr txBox="1">
            <a:spLocks noChangeArrowheads="1"/>
          </p:cNvSpPr>
          <p:nvPr/>
        </p:nvSpPr>
        <p:spPr>
          <a:xfrm>
            <a:off x="6661227" y="3325138"/>
            <a:ext cx="23186575" cy="2939041"/>
          </a:xfrm>
          <a:prstGeom prst="rect">
            <a:avLst/>
          </a:prstGeom>
        </p:spPr>
        <p:txBody>
          <a:bodyPr vert="horz" lIns="417643" tIns="208822" rIns="417643" bIns="208822" rtlCol="0">
            <a:normAutofit/>
          </a:bodyPr>
          <a:lst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lnSpc>
                <a:spcPct val="160000"/>
              </a:lnSpc>
              <a:buFont typeface="Arial" pitchFamily="34" charset="0"/>
              <a:buNone/>
            </a:pPr>
            <a:r>
              <a:rPr lang="en-GB" altLang="ja-JP" sz="4400" b="1" dirty="0" err="1" smtClean="0"/>
              <a:t>Etudiant</a:t>
            </a:r>
            <a:r>
              <a:rPr lang="en-GB" altLang="ja-JP" sz="4400" b="1" dirty="0" smtClean="0"/>
              <a:t> 1, </a:t>
            </a:r>
            <a:r>
              <a:rPr lang="en-GB" altLang="ja-JP" sz="4400" b="1" dirty="0" err="1" smtClean="0"/>
              <a:t>Etudiant</a:t>
            </a:r>
            <a:r>
              <a:rPr lang="en-GB" altLang="ja-JP" sz="4400" b="1" dirty="0" smtClean="0"/>
              <a:t> 2, </a:t>
            </a:r>
            <a:r>
              <a:rPr lang="en-GB" altLang="ja-JP" sz="4400" b="1" dirty="0" err="1" smtClean="0"/>
              <a:t>Etudiant</a:t>
            </a:r>
            <a:r>
              <a:rPr lang="en-GB" altLang="ja-JP" sz="4400" b="1" dirty="0" smtClean="0"/>
              <a:t> 3, </a:t>
            </a:r>
            <a:r>
              <a:rPr lang="en-GB" altLang="ja-JP" sz="4400" b="1" dirty="0" err="1" smtClean="0"/>
              <a:t>Etudiant</a:t>
            </a:r>
            <a:r>
              <a:rPr lang="en-GB" altLang="ja-JP" sz="4400" b="1" dirty="0" smtClean="0"/>
              <a:t> 4</a:t>
            </a:r>
            <a:endParaRPr lang="en-GB" altLang="ja-JP" sz="4400" b="1" baseline="30000" dirty="0" smtClean="0"/>
          </a:p>
          <a:p>
            <a:pPr marL="0" marR="772160" indent="0" algn="ctr">
              <a:lnSpc>
                <a:spcPct val="115000"/>
              </a:lnSpc>
              <a:buFont typeface="Arial" pitchFamily="34" charset="0"/>
              <a:buNone/>
            </a:pPr>
            <a:r>
              <a:rPr lang="fr-FR" sz="3200" i="1" spc="-5" dirty="0" smtClean="0">
                <a:latin typeface="Times New Roman" panose="02020603050405020304" pitchFamily="18" charset="0"/>
                <a:ea typeface="Times New Roman" panose="02020603050405020304" pitchFamily="18" charset="0"/>
                <a:cs typeface="Arial" panose="020B0604020202020204" pitchFamily="34" charset="0"/>
              </a:rPr>
              <a:t>Licence 1</a:t>
            </a:r>
            <a:r>
              <a:rPr lang="fr-FR" sz="3200" i="1" spc="-5" baseline="30000" dirty="0" smtClean="0">
                <a:latin typeface="Times New Roman" panose="02020603050405020304" pitchFamily="18" charset="0"/>
                <a:ea typeface="Times New Roman" panose="02020603050405020304" pitchFamily="18" charset="0"/>
                <a:cs typeface="Arial" panose="020B0604020202020204" pitchFamily="34" charset="0"/>
              </a:rPr>
              <a:t>ère</a:t>
            </a:r>
            <a:r>
              <a:rPr lang="fr-FR" sz="3200" i="1" spc="-5" dirty="0" smtClean="0">
                <a:latin typeface="Times New Roman" panose="02020603050405020304" pitchFamily="18" charset="0"/>
                <a:ea typeface="Times New Roman" panose="02020603050405020304" pitchFamily="18" charset="0"/>
                <a:cs typeface="Arial" panose="020B0604020202020204" pitchFamily="34" charset="0"/>
              </a:rPr>
              <a:t> année Sciences de la Matière</a:t>
            </a:r>
          </a:p>
          <a:p>
            <a:pPr marL="0" marR="772160" indent="0" algn="ctr">
              <a:lnSpc>
                <a:spcPct val="115000"/>
              </a:lnSpc>
              <a:buFont typeface="Arial" pitchFamily="34" charset="0"/>
              <a:buNone/>
            </a:pPr>
            <a:r>
              <a:rPr lang="fr-FR" sz="3200" b="1" i="1" spc="-5" dirty="0" smtClean="0">
                <a:latin typeface="Times New Roman" panose="02020603050405020304" pitchFamily="18" charset="0"/>
                <a:ea typeface="Calibri" panose="020F0502020204030204" pitchFamily="34" charset="0"/>
                <a:cs typeface="Arial" panose="020B0604020202020204" pitchFamily="34" charset="0"/>
              </a:rPr>
              <a:t>Matière découverte: Les énergies renouvelables</a:t>
            </a:r>
            <a:endParaRPr lang="fr-FR" sz="3200" b="1" dirty="0" smtClean="0">
              <a:latin typeface="Calibri" panose="020F0502020204030204" pitchFamily="34" charset="0"/>
              <a:ea typeface="Calibri" panose="020F0502020204030204" pitchFamily="34" charset="0"/>
              <a:cs typeface="Arial" panose="020B0604020202020204" pitchFamily="34" charset="0"/>
            </a:endParaRPr>
          </a:p>
        </p:txBody>
      </p:sp>
      <p:cxnSp>
        <p:nvCxnSpPr>
          <p:cNvPr id="42" name="Connecteur droit 41"/>
          <p:cNvCxnSpPr/>
          <p:nvPr/>
        </p:nvCxnSpPr>
        <p:spPr>
          <a:xfrm flipV="1">
            <a:off x="792139" y="2844455"/>
            <a:ext cx="28656000" cy="88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 name="Rectangle 2"/>
          <p:cNvSpPr txBox="1">
            <a:spLocks noChangeArrowheads="1"/>
          </p:cNvSpPr>
          <p:nvPr/>
        </p:nvSpPr>
        <p:spPr>
          <a:xfrm>
            <a:off x="5017277" y="6247943"/>
            <a:ext cx="24809579" cy="2662236"/>
          </a:xfrm>
          <a:prstGeom prst="rect">
            <a:avLst/>
          </a:prstGeom>
        </p:spPr>
        <p:txBody>
          <a:bodyPr vert="horz" lIns="417643" tIns="208822" rIns="417643" bIns="208822" rtlCol="0" anchor="ctr">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8000" b="1" dirty="0" smtClean="0">
                <a:effectLst>
                  <a:outerShdw blurRad="38100" dist="38100" dir="2700000" algn="tl">
                    <a:srgbClr val="000000">
                      <a:alpha val="43137"/>
                    </a:srgbClr>
                  </a:outerShdw>
                </a:effectLst>
              </a:rPr>
              <a:t>Le </a:t>
            </a:r>
            <a:r>
              <a:rPr lang="en-US" sz="8000" b="1" dirty="0" err="1" smtClean="0">
                <a:effectLst>
                  <a:outerShdw blurRad="38100" dist="38100" dir="2700000" algn="tl">
                    <a:srgbClr val="000000">
                      <a:alpha val="43137"/>
                    </a:srgbClr>
                  </a:outerShdw>
                </a:effectLst>
              </a:rPr>
              <a:t>titre</a:t>
            </a:r>
            <a:r>
              <a:rPr lang="en-US" sz="8000" b="1" dirty="0" smtClean="0">
                <a:effectLst>
                  <a:outerShdw blurRad="38100" dist="38100" dir="2700000" algn="tl">
                    <a:srgbClr val="000000">
                      <a:alpha val="43137"/>
                    </a:srgbClr>
                  </a:outerShdw>
                </a:effectLst>
              </a:rPr>
              <a:t> du theme </a:t>
            </a:r>
            <a:r>
              <a:rPr lang="en-US" sz="8000" b="1" dirty="0" err="1" smtClean="0">
                <a:effectLst>
                  <a:outerShdw blurRad="38100" dist="38100" dir="2700000" algn="tl">
                    <a:srgbClr val="000000">
                      <a:alpha val="43137"/>
                    </a:srgbClr>
                  </a:outerShdw>
                </a:effectLst>
              </a:rPr>
              <a:t>doit</a:t>
            </a:r>
            <a:r>
              <a:rPr lang="en-US" sz="8000" b="1" dirty="0" smtClean="0">
                <a:effectLst>
                  <a:outerShdw blurRad="38100" dist="38100" dir="2700000" algn="tl">
                    <a:srgbClr val="000000">
                      <a:alpha val="43137"/>
                    </a:srgbClr>
                  </a:outerShdw>
                </a:effectLst>
              </a:rPr>
              <a:t> se </a:t>
            </a:r>
            <a:r>
              <a:rPr lang="en-US" sz="8000" b="1" dirty="0" err="1" smtClean="0">
                <a:effectLst>
                  <a:outerShdw blurRad="38100" dist="38100" dir="2700000" algn="tl">
                    <a:srgbClr val="000000">
                      <a:alpha val="43137"/>
                    </a:srgbClr>
                  </a:outerShdw>
                </a:effectLst>
              </a:rPr>
              <a:t>mettre</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ici</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dans</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cet</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espace</a:t>
            </a:r>
            <a:r>
              <a:rPr lang="en-US" sz="8000" b="1" dirty="0" smtClean="0">
                <a:effectLst>
                  <a:outerShdw blurRad="38100" dist="38100" dir="2700000" algn="tl">
                    <a:srgbClr val="000000">
                      <a:alpha val="43137"/>
                    </a:srgbClr>
                  </a:outerShdw>
                </a:effectLst>
              </a:rPr>
              <a:t>.</a:t>
            </a:r>
            <a:endParaRPr lang="en-GB" sz="8000" dirty="0">
              <a:effectLst>
                <a:outerShdw blurRad="38100" dist="38100" dir="2700000" algn="tl">
                  <a:srgbClr val="000000">
                    <a:alpha val="43137"/>
                  </a:srgbClr>
                </a:outerShdw>
              </a:effectLst>
              <a:ea typeface="ＭＳ Ｐゴシック" pitchFamily="34" charset="-128"/>
            </a:endParaRPr>
          </a:p>
        </p:txBody>
      </p:sp>
      <p:sp>
        <p:nvSpPr>
          <p:cNvPr id="44" name="Rectangle 43"/>
          <p:cNvSpPr/>
          <p:nvPr/>
        </p:nvSpPr>
        <p:spPr>
          <a:xfrm>
            <a:off x="740217" y="31863679"/>
            <a:ext cx="13658196" cy="724813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algn="just" defTabSz="4174256">
              <a:lnSpc>
                <a:spcPct val="150000"/>
              </a:lnSpc>
            </a:pPr>
            <a:r>
              <a:rPr lang="fr-FR" sz="5400" b="1" dirty="0"/>
              <a:t>Conclusion </a:t>
            </a:r>
            <a:r>
              <a:rPr lang="fr-FR" sz="5400" b="1" dirty="0" smtClean="0"/>
              <a:t>:</a:t>
            </a:r>
            <a:endParaRPr lang="en-US" altLang="ko-KR" sz="5400" b="1" i="1" dirty="0" smtClean="0">
              <a:solidFill>
                <a:prstClr val="black"/>
              </a:solidFill>
              <a:ea typeface="굴림" pitchFamily="34" charset="-127"/>
            </a:endParaRPr>
          </a:p>
          <a:p>
            <a:pPr algn="just" defTabSz="4174256">
              <a:lnSpc>
                <a:spcPct val="150000"/>
              </a:lnSpc>
            </a:pPr>
            <a:r>
              <a:rPr lang="fr-FR" altLang="ko-KR" sz="3200" b="1" i="1" dirty="0">
                <a:solidFill>
                  <a:prstClr val="black"/>
                </a:solidFill>
                <a:ea typeface="굴림" pitchFamily="34" charset="-127"/>
              </a:rPr>
              <a:t>Votre texte de l’introduction ici. Votre texte de l’introduction ici. Votre texte de l’introduction ici. Votre texte de l’introduction ici. Votre texte de l’introduction ici. Votre texte de l’introduction ici. Votre texte de l’introduction ici. Votre texte de l’introduction ici. Votre texte de l’introduction ici.</a:t>
            </a:r>
          </a:p>
          <a:p>
            <a:pPr algn="just" defTabSz="4174256">
              <a:lnSpc>
                <a:spcPct val="150000"/>
              </a:lnSpc>
            </a:pPr>
            <a:r>
              <a:rPr lang="fr-FR" altLang="ko-KR" sz="3200" b="1" i="1" dirty="0">
                <a:solidFill>
                  <a:prstClr val="black"/>
                </a:solidFill>
                <a:ea typeface="굴림" pitchFamily="34" charset="-127"/>
              </a:rPr>
              <a:t>Votre texte de l’introduction ici. Votre texte de l’introduction ici. Votre texte de l’introduction ici. Votre texte de l’introduction ici. Votre texte de l’introduction ici. Votre texte de l’introduction ici. Votre texte de l’introduction ici . Votre texte de l’introduction ici. Votre texte de l’introduction ici</a:t>
            </a:r>
            <a:endParaRPr lang="en-GB" altLang="ko-KR" sz="3200" b="1" i="1" dirty="0">
              <a:solidFill>
                <a:prstClr val="black"/>
              </a:solidFill>
              <a:ea typeface="굴림" pitchFamily="34" charset="-127"/>
            </a:endParaRPr>
          </a:p>
        </p:txBody>
      </p:sp>
      <p:sp>
        <p:nvSpPr>
          <p:cNvPr id="47" name="Rectangle 46"/>
          <p:cNvSpPr/>
          <p:nvPr/>
        </p:nvSpPr>
        <p:spPr>
          <a:xfrm>
            <a:off x="786202" y="8727901"/>
            <a:ext cx="28089058" cy="443198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r>
              <a:rPr lang="en-US" sz="6600" b="1" dirty="0" smtClean="0"/>
              <a:t>Introduction</a:t>
            </a:r>
            <a:r>
              <a:rPr lang="en-US" sz="3600" b="1" dirty="0" smtClean="0"/>
              <a:t> </a:t>
            </a:r>
          </a:p>
          <a:p>
            <a:pPr algn="just">
              <a:lnSpc>
                <a:spcPct val="150000"/>
              </a:lnSpc>
            </a:pPr>
            <a:r>
              <a:rPr lang="en-US" sz="3600" b="1" dirty="0" err="1" smtClean="0"/>
              <a:t>Votre</a:t>
            </a:r>
            <a:r>
              <a:rPr lang="en-US" sz="3600" b="1" dirty="0" smtClean="0"/>
              <a:t> </a:t>
            </a:r>
            <a:r>
              <a:rPr lang="en-US" sz="3600" b="1" dirty="0" err="1" smtClean="0"/>
              <a:t>texte</a:t>
            </a:r>
            <a:r>
              <a:rPr lang="en-US" sz="3600" b="1" dirty="0" smtClean="0"/>
              <a:t> de </a:t>
            </a:r>
            <a:r>
              <a:rPr lang="en-US" sz="3600" b="1" dirty="0" err="1" smtClean="0"/>
              <a:t>l’introduction</a:t>
            </a:r>
            <a:r>
              <a:rPr lang="en-US" sz="3600" b="1" dirty="0" smtClean="0"/>
              <a:t> </a:t>
            </a:r>
            <a:r>
              <a:rPr lang="en-US" sz="3600" b="1" dirty="0" err="1" smtClean="0"/>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a:t>
            </a:r>
          </a:p>
          <a:p>
            <a:pPr algn="just">
              <a:lnSpc>
                <a:spcPct val="150000"/>
              </a:lnSpc>
            </a:pPr>
            <a:r>
              <a:rPr lang="en-US" sz="3600" b="1" dirty="0" err="1" smtClean="0"/>
              <a:t>Votre</a:t>
            </a:r>
            <a:r>
              <a:rPr lang="en-US" sz="3600" b="1" dirty="0" smtClean="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smtClean="0"/>
              <a:t>ici</a:t>
            </a:r>
            <a:r>
              <a:rPr lang="en-US" sz="3600" b="1" dirty="0" smtClean="0"/>
              <a:t> .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smtClean="0"/>
              <a:t>.</a:t>
            </a:r>
            <a:endParaRPr lang="en-US" sz="3600" b="1" dirty="0"/>
          </a:p>
        </p:txBody>
      </p:sp>
      <p:sp>
        <p:nvSpPr>
          <p:cNvPr id="48" name="Rectangle 47"/>
          <p:cNvSpPr/>
          <p:nvPr/>
        </p:nvSpPr>
        <p:spPr>
          <a:xfrm>
            <a:off x="696430" y="13277384"/>
            <a:ext cx="13679393" cy="978729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n-US" sz="6000" b="1" dirty="0" smtClean="0"/>
              <a:t>Section 1:</a:t>
            </a:r>
          </a:p>
          <a:p>
            <a:pPr algn="just">
              <a:lnSpc>
                <a:spcPct val="150000"/>
              </a:lnSpc>
            </a:pPr>
            <a:r>
              <a:rPr lang="en-US" sz="3600" b="1" dirty="0" err="1" smtClean="0"/>
              <a:t>Votre</a:t>
            </a:r>
            <a:r>
              <a:rPr lang="en-US" sz="3600" b="1" dirty="0" smtClean="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a:t>
            </a:r>
          </a:p>
          <a:p>
            <a:pPr algn="just">
              <a:lnSpc>
                <a:spcPct val="150000"/>
              </a:lnSpc>
            </a:pP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endParaRPr lang="en-US" sz="3600" b="1" dirty="0"/>
          </a:p>
        </p:txBody>
      </p:sp>
      <p:pic>
        <p:nvPicPr>
          <p:cNvPr id="54" name="Image 53"/>
          <p:cNvPicPr>
            <a:picLocks noChangeAspect="1"/>
          </p:cNvPicPr>
          <p:nvPr/>
        </p:nvPicPr>
        <p:blipFill>
          <a:blip r:embed="rId5"/>
          <a:stretch>
            <a:fillRect/>
          </a:stretch>
        </p:blipFill>
        <p:spPr>
          <a:xfrm>
            <a:off x="688190" y="23446679"/>
            <a:ext cx="13353421" cy="7402037"/>
          </a:xfrm>
          <a:prstGeom prst="rect">
            <a:avLst/>
          </a:prstGeom>
        </p:spPr>
      </p:pic>
      <p:sp>
        <p:nvSpPr>
          <p:cNvPr id="41" name="Sous-titre 2">
            <a:extLst>
              <a:ext uri="{FF2B5EF4-FFF2-40B4-BE49-F238E27FC236}">
                <a16:creationId xmlns:a16="http://schemas.microsoft.com/office/drawing/2014/main" id="{E2C928C4-2791-4447-A7CC-1ADF2FEEEC0C}"/>
              </a:ext>
            </a:extLst>
          </p:cNvPr>
          <p:cNvSpPr txBox="1">
            <a:spLocks/>
          </p:cNvSpPr>
          <p:nvPr/>
        </p:nvSpPr>
        <p:spPr>
          <a:xfrm>
            <a:off x="717627" y="634222"/>
            <a:ext cx="10702643" cy="22213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i="1" dirty="0"/>
              <a:t>Université Djilali BOUNAAMA  Khemis-Miliana</a:t>
            </a:r>
          </a:p>
          <a:p>
            <a:pPr algn="l"/>
            <a:r>
              <a:rPr lang="fr-FR" sz="3600" b="1" i="1" dirty="0"/>
              <a:t>Faculté des Sciences et de la Technologie</a:t>
            </a:r>
          </a:p>
          <a:p>
            <a:pPr algn="l"/>
            <a:r>
              <a:rPr lang="fr-FR" sz="3600" b="1" i="1" dirty="0"/>
              <a:t>Département des Sciences de la Matière</a:t>
            </a:r>
            <a:endParaRPr lang="en-US" sz="3600" b="1" i="1" dirty="0"/>
          </a:p>
        </p:txBody>
      </p:sp>
      <p:sp>
        <p:nvSpPr>
          <p:cNvPr id="45" name="Sous-titre 2">
            <a:extLst>
              <a:ext uri="{FF2B5EF4-FFF2-40B4-BE49-F238E27FC236}">
                <a16:creationId xmlns:a16="http://schemas.microsoft.com/office/drawing/2014/main" id="{1F0025A7-9076-4FE1-996F-A84B26A00900}"/>
              </a:ext>
            </a:extLst>
          </p:cNvPr>
          <p:cNvSpPr txBox="1">
            <a:spLocks/>
          </p:cNvSpPr>
          <p:nvPr/>
        </p:nvSpPr>
        <p:spPr>
          <a:xfrm>
            <a:off x="20714825" y="770484"/>
            <a:ext cx="8785704" cy="20851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r>
              <a:rPr lang="ar-DZ" sz="3600" b="1" i="1" dirty="0"/>
              <a:t>جامعة الجيلالي بونعامة خميس </a:t>
            </a:r>
            <a:r>
              <a:rPr lang="ar-DZ" sz="3600" b="1" i="1" dirty="0" err="1"/>
              <a:t>مليانة</a:t>
            </a:r>
            <a:endParaRPr lang="fr-FR" sz="3600" b="1" i="1" dirty="0"/>
          </a:p>
          <a:p>
            <a:pPr algn="r" rtl="1"/>
            <a:r>
              <a:rPr lang="ar-DZ" sz="3600" b="1" i="1" dirty="0"/>
              <a:t>كلية العلوم والتكنولوجيا</a:t>
            </a:r>
            <a:endParaRPr lang="fr-FR" sz="3600" b="1" i="1" dirty="0"/>
          </a:p>
          <a:p>
            <a:pPr algn="r" rtl="1"/>
            <a:r>
              <a:rPr lang="ar-DZ" sz="3600" b="1" i="1" dirty="0"/>
              <a:t>قسم علوم المادة</a:t>
            </a:r>
            <a:endParaRPr lang="en-US" sz="3600" b="1" i="1" dirty="0"/>
          </a:p>
        </p:txBody>
      </p:sp>
      <p:pic>
        <p:nvPicPr>
          <p:cNvPr id="46" name="Image 45">
            <a:extLst>
              <a:ext uri="{FF2B5EF4-FFF2-40B4-BE49-F238E27FC236}">
                <a16:creationId xmlns:a16="http://schemas.microsoft.com/office/drawing/2014/main" id="{0FC2247B-74A9-42AB-AB7D-F31CD2E781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0569" y="722261"/>
            <a:ext cx="3919885" cy="1728000"/>
          </a:xfrm>
          <a:prstGeom prst="rect">
            <a:avLst/>
          </a:prstGeom>
        </p:spPr>
      </p:pic>
      <p:pic>
        <p:nvPicPr>
          <p:cNvPr id="50" name="Image 49">
            <a:extLst>
              <a:ext uri="{FF2B5EF4-FFF2-40B4-BE49-F238E27FC236}">
                <a16:creationId xmlns:a16="http://schemas.microsoft.com/office/drawing/2014/main" id="{83EF1F91-3EBE-495B-B464-B152D4EE91DA}"/>
              </a:ext>
            </a:extLst>
          </p:cNvPr>
          <p:cNvPicPr>
            <a:picLocks noChangeAspect="1"/>
          </p:cNvPicPr>
          <p:nvPr/>
        </p:nvPicPr>
        <p:blipFill>
          <a:blip r:embed="rId7"/>
          <a:stretch>
            <a:fillRect/>
          </a:stretch>
        </p:blipFill>
        <p:spPr>
          <a:xfrm>
            <a:off x="786201" y="3340061"/>
            <a:ext cx="6227915" cy="3178994"/>
          </a:xfrm>
          <a:prstGeom prst="rect">
            <a:avLst/>
          </a:prstGeom>
          <a:effectLst>
            <a:softEdge rad="127000"/>
          </a:effectLst>
        </p:spPr>
      </p:pic>
      <p:sp>
        <p:nvSpPr>
          <p:cNvPr id="52" name="Rectangle 51"/>
          <p:cNvSpPr/>
          <p:nvPr/>
        </p:nvSpPr>
        <p:spPr>
          <a:xfrm>
            <a:off x="823054" y="30263941"/>
            <a:ext cx="13575359" cy="5847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US" sz="3200" b="1" i="1" dirty="0" smtClean="0"/>
              <a:t>Figure 1</a:t>
            </a:r>
            <a:r>
              <a:rPr lang="en-US" sz="3200" b="1" i="1" dirty="0" smtClean="0"/>
              <a:t>. </a:t>
            </a:r>
            <a:r>
              <a:rPr lang="fr-FR" sz="3200" b="1" i="1" dirty="0" smtClean="0"/>
              <a:t>Schéma ou représentation graphique </a:t>
            </a:r>
            <a:endParaRPr lang="en-US" sz="3200" b="1" i="1" dirty="0"/>
          </a:p>
        </p:txBody>
      </p:sp>
      <p:pic>
        <p:nvPicPr>
          <p:cNvPr id="53" name="Image 52"/>
          <p:cNvPicPr>
            <a:picLocks noChangeAspect="1"/>
          </p:cNvPicPr>
          <p:nvPr/>
        </p:nvPicPr>
        <p:blipFill>
          <a:blip r:embed="rId5"/>
          <a:stretch>
            <a:fillRect/>
          </a:stretch>
        </p:blipFill>
        <p:spPr>
          <a:xfrm>
            <a:off x="15521839" y="13277384"/>
            <a:ext cx="13353421" cy="7402037"/>
          </a:xfrm>
          <a:prstGeom prst="rect">
            <a:avLst/>
          </a:prstGeom>
        </p:spPr>
      </p:pic>
      <p:sp>
        <p:nvSpPr>
          <p:cNvPr id="55" name="Rectangle 54"/>
          <p:cNvSpPr/>
          <p:nvPr/>
        </p:nvSpPr>
        <p:spPr>
          <a:xfrm>
            <a:off x="15299901" y="20212146"/>
            <a:ext cx="13575359" cy="5847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US" sz="3200" b="1" i="1" dirty="0" smtClean="0"/>
              <a:t>Figure </a:t>
            </a:r>
            <a:r>
              <a:rPr lang="en-US" sz="3200" b="1" i="1" dirty="0" smtClean="0"/>
              <a:t>2. </a:t>
            </a:r>
            <a:r>
              <a:rPr lang="fr-FR" sz="3200" b="1" i="1" dirty="0" smtClean="0"/>
              <a:t>Schéma ou représentation graphique </a:t>
            </a:r>
            <a:endParaRPr lang="en-US" sz="3200" b="1" i="1" dirty="0"/>
          </a:p>
        </p:txBody>
      </p:sp>
      <p:sp>
        <p:nvSpPr>
          <p:cNvPr id="56" name="Rectangle 55"/>
          <p:cNvSpPr/>
          <p:nvPr/>
        </p:nvSpPr>
        <p:spPr>
          <a:xfrm>
            <a:off x="15187134" y="21061421"/>
            <a:ext cx="13679393" cy="978729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n-US" sz="6000" b="1" dirty="0" smtClean="0"/>
              <a:t>Section 2:</a:t>
            </a:r>
          </a:p>
          <a:p>
            <a:pPr algn="just">
              <a:lnSpc>
                <a:spcPct val="150000"/>
              </a:lnSpc>
            </a:pPr>
            <a:r>
              <a:rPr lang="en-US" sz="3600" b="1" dirty="0" err="1" smtClean="0"/>
              <a:t>Votre</a:t>
            </a:r>
            <a:r>
              <a:rPr lang="en-US" sz="3600" b="1" dirty="0" smtClean="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a:t>
            </a:r>
          </a:p>
          <a:p>
            <a:pPr algn="just">
              <a:lnSpc>
                <a:spcPct val="150000"/>
              </a:lnSpc>
            </a:pP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endParaRPr lang="en-US" sz="3600" b="1" dirty="0"/>
          </a:p>
        </p:txBody>
      </p:sp>
      <p:sp>
        <p:nvSpPr>
          <p:cNvPr id="57" name="Rectangle 56"/>
          <p:cNvSpPr/>
          <p:nvPr/>
        </p:nvSpPr>
        <p:spPr>
          <a:xfrm>
            <a:off x="15187133" y="31060676"/>
            <a:ext cx="13679393" cy="812530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n-US" sz="6000" b="1" dirty="0" smtClean="0"/>
              <a:t>Section 3:</a:t>
            </a:r>
          </a:p>
          <a:p>
            <a:pPr algn="just">
              <a:lnSpc>
                <a:spcPct val="150000"/>
              </a:lnSpc>
            </a:pPr>
            <a:r>
              <a:rPr lang="en-US" sz="3600" b="1" dirty="0" err="1" smtClean="0"/>
              <a:t>Votre</a:t>
            </a:r>
            <a:r>
              <a:rPr lang="en-US" sz="3600" b="1" dirty="0" smtClean="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a:t>
            </a:r>
          </a:p>
          <a:p>
            <a:pPr algn="just">
              <a:lnSpc>
                <a:spcPct val="150000"/>
              </a:lnSpc>
            </a:pP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r>
              <a:rPr lang="en-US" sz="3600" b="1" dirty="0" err="1"/>
              <a:t>Votre</a:t>
            </a:r>
            <a:r>
              <a:rPr lang="en-US" sz="3600" b="1" dirty="0"/>
              <a:t> </a:t>
            </a:r>
            <a:r>
              <a:rPr lang="en-US" sz="3600" b="1" dirty="0" err="1"/>
              <a:t>texte</a:t>
            </a:r>
            <a:r>
              <a:rPr lang="en-US" sz="3600" b="1" dirty="0"/>
              <a:t> de </a:t>
            </a:r>
            <a:r>
              <a:rPr lang="en-US" sz="3600" b="1" dirty="0" err="1"/>
              <a:t>l’introduction</a:t>
            </a:r>
            <a:r>
              <a:rPr lang="en-US" sz="3600" b="1" dirty="0"/>
              <a:t> </a:t>
            </a:r>
            <a:r>
              <a:rPr lang="en-US" sz="3600" b="1" dirty="0" err="1"/>
              <a:t>ici</a:t>
            </a:r>
            <a:r>
              <a:rPr lang="en-US" sz="3600" b="1" dirty="0"/>
              <a:t>. </a:t>
            </a:r>
            <a:endParaRPr lang="en-US" sz="3600" b="1" dirty="0"/>
          </a:p>
        </p:txBody>
      </p:sp>
    </p:spTree>
    <p:extLst>
      <p:ext uri="{BB962C8B-B14F-4D97-AF65-F5344CB8AC3E}">
        <p14:creationId xmlns:p14="http://schemas.microsoft.com/office/powerpoint/2010/main" val="384800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700</Words>
  <Application>Microsoft Office PowerPoint</Application>
  <PresentationFormat>Personnalisé</PresentationFormat>
  <Paragraphs>34</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ＭＳ Ｐゴシック</vt:lpstr>
      <vt:lpstr>Arial</vt:lpstr>
      <vt:lpstr>Calibri</vt:lpstr>
      <vt:lpstr>굴림</vt:lpstr>
      <vt:lpstr>Times New Roman</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Criticality Conditions of Oklo Natural Reactors in Gabon: Realistic Model of the Reaction Zone 9.</dc:title>
  <dc:creator>bentridisalah</dc:creator>
  <cp:lastModifiedBy>PC</cp:lastModifiedBy>
  <cp:revision>113</cp:revision>
  <dcterms:created xsi:type="dcterms:W3CDTF">2015-08-10T09:16:20Z</dcterms:created>
  <dcterms:modified xsi:type="dcterms:W3CDTF">2022-04-23T21:10:25Z</dcterms:modified>
</cp:coreProperties>
</file>