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autoCompressPictures="0">
  <p:sldMasterIdLst>
    <p:sldMasterId id="2147483648" r:id="rId1"/>
  </p:sldMasterIdLst>
  <p:sldIdLst>
    <p:sldId id="256" r:id="rId2"/>
    <p:sldId id="257" r:id="rId3"/>
    <p:sldId id="261" r:id="rId4"/>
    <p:sldId id="258" r:id="rId5"/>
    <p:sldId id="259" r:id="rId6"/>
    <p:sldId id="262" r:id="rId7"/>
    <p:sldId id="263" r:id="rId8"/>
    <p:sldId id="264" r:id="rId9"/>
    <p:sldId id="265" r:id="rId10"/>
    <p:sldId id="266" r:id="rId11"/>
    <p:sldId id="267" r:id="rId12"/>
    <p:sldId id="270" r:id="rId13"/>
    <p:sldId id="271" r:id="rId14"/>
    <p:sldId id="272" r:id="rId15"/>
    <p:sldId id="273" r:id="rId16"/>
    <p:sldId id="274" r:id="rId17"/>
    <p:sldId id="268" r:id="rId18"/>
    <p:sldId id="269" r:id="rId19"/>
    <p:sldId id="275" r:id="rId20"/>
    <p:sldId id="276" r:id="rId21"/>
    <p:sldId id="277" r:id="rId22"/>
    <p:sldId id="278" r:id="rId23"/>
    <p:sldId id="27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viewProps" Target="viewProp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r">
              <a:defRPr sz="44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r">
              <a:defRPr sz="4400" b="0" cap="none"/>
            </a:lvl1pPr>
          </a:lstStyle>
          <a:p>
            <a:r>
              <a:rPr lang="ar-SA"/>
              <a:t>انقر لتحرير نمط عنوان الشكل الرئيسي</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transition spd="slow">
    <p:randomBa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r">
              <a:defRPr sz="44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r">
              <a:defRPr sz="4400" b="0" cap="none"/>
            </a:lvl1pPr>
          </a:lstStyle>
          <a:p>
            <a:r>
              <a:rPr lang="ar-SA"/>
              <a:t>انقر لتحرير نمط عنوان الشكل الرئيسي</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r">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transition spd="slow">
    <p:randomBa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r">
              <a:defRPr sz="4400" b="0" cap="none"/>
            </a:lvl1pPr>
          </a:lstStyle>
          <a:p>
            <a:r>
              <a:rPr lang="ar-SA"/>
              <a:t>انقر لتحرير نمط عنوان الشكل الرئيسي</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r">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transition spd="slow">
    <p:randomBa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ar-SA"/>
              <a:t>انقر لتحرير نمط عنوان الشكل الرئيسي</a:t>
            </a:r>
            <a:endParaRPr lang="en-US" dirty="0"/>
          </a:p>
        </p:txBody>
      </p:sp>
      <p:sp>
        <p:nvSpPr>
          <p:cNvPr id="3" name="Content Placeholder 2"/>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r">
              <a:defRPr sz="40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r">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transition spd="slow">
    <p:randomBa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42A54C80-263E-416B-A8E0-580EDEADCBDC}" type="datetimeFigureOut">
              <a:rPr lang="en-US" dirty="0"/>
              <a:t>11/27/2022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transition spd="slow">
    <p:randomBa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r">
              <a:defRPr sz="2400" b="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B61BEF0D-F0BB-DE4B-95CE-6DB70DBA9567}" type="datetimeFigureOut">
              <a:rPr lang="en-US" dirty="0"/>
              <a:pPr/>
              <a:t>11/27/2022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11/27/2022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ransition spd="slow">
    <p:randomBar/>
  </p:transition>
  <p:txStyles>
    <p:titleStyle>
      <a:lvl1pPr algn="r"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3" Type="http://schemas.openxmlformats.org/officeDocument/2006/relationships/image" Target="../media/image6.jpeg" /><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7A431C1-D57D-B3C5-BC14-3D72966506B2}"/>
              </a:ext>
            </a:extLst>
          </p:cNvPr>
          <p:cNvSpPr>
            <a:spLocks noGrp="1"/>
          </p:cNvSpPr>
          <p:nvPr>
            <p:ph type="ctrTitle"/>
          </p:nvPr>
        </p:nvSpPr>
        <p:spPr>
          <a:xfrm>
            <a:off x="1411931" y="0"/>
            <a:ext cx="7957208" cy="1096899"/>
          </a:xfrm>
        </p:spPr>
        <p:txBody>
          <a:bodyPr/>
          <a:lstStyle/>
          <a:p>
            <a:pPr algn="ctr"/>
            <a:r>
              <a:rPr lang="ar-DZ" sz="2800" b="1" dirty="0"/>
              <a:t>جامعة جيلالي بونعامة _ خميس </a:t>
            </a:r>
            <a:r>
              <a:rPr lang="ar-DZ" sz="2800" b="1" dirty="0" err="1"/>
              <a:t>مليانة</a:t>
            </a:r>
            <a:r>
              <a:rPr lang="ar-DZ" sz="2800" b="1" dirty="0"/>
              <a:t> _</a:t>
            </a:r>
            <a:br>
              <a:rPr lang="ar-DZ" sz="2800" b="1" dirty="0"/>
            </a:br>
            <a:r>
              <a:rPr lang="ar-DZ" sz="2800" b="1" dirty="0"/>
              <a:t>كلية العلوم </a:t>
            </a:r>
            <a:r>
              <a:rPr lang="ar-DZ" sz="2800" b="1" dirty="0" err="1"/>
              <a:t>الإقتصادية</a:t>
            </a:r>
            <a:r>
              <a:rPr lang="ar-DZ" sz="2800" b="1" dirty="0"/>
              <a:t> و علوم التسيير و التجارة </a:t>
            </a:r>
          </a:p>
        </p:txBody>
      </p:sp>
      <p:sp>
        <p:nvSpPr>
          <p:cNvPr id="3" name="عنوان فرعي 2">
            <a:extLst>
              <a:ext uri="{FF2B5EF4-FFF2-40B4-BE49-F238E27FC236}">
                <a16:creationId xmlns:a16="http://schemas.microsoft.com/office/drawing/2014/main" id="{7594D8F7-833A-570C-A280-92032B43FF4E}"/>
              </a:ext>
            </a:extLst>
          </p:cNvPr>
          <p:cNvSpPr>
            <a:spLocks noGrp="1"/>
          </p:cNvSpPr>
          <p:nvPr>
            <p:ph type="subTitle" idx="1"/>
          </p:nvPr>
        </p:nvSpPr>
        <p:spPr>
          <a:xfrm>
            <a:off x="1602203" y="1455208"/>
            <a:ext cx="7766936" cy="1096899"/>
          </a:xfrm>
        </p:spPr>
        <p:txBody>
          <a:bodyPr>
            <a:noAutofit/>
          </a:bodyPr>
          <a:lstStyle/>
          <a:p>
            <a:r>
              <a:rPr lang="ar-DZ" b="1" dirty="0">
                <a:solidFill>
                  <a:schemeClr val="tx1"/>
                </a:solidFill>
              </a:rPr>
              <a:t>قسم : سنة أولى ماستر </a:t>
            </a:r>
          </a:p>
          <a:p>
            <a:r>
              <a:rPr lang="ar-DZ" b="1" dirty="0">
                <a:solidFill>
                  <a:schemeClr val="tx1"/>
                </a:solidFill>
              </a:rPr>
              <a:t>شعبة : علوم تسيير</a:t>
            </a:r>
          </a:p>
          <a:p>
            <a:r>
              <a:rPr lang="ar-DZ" b="1" dirty="0">
                <a:solidFill>
                  <a:schemeClr val="tx1"/>
                </a:solidFill>
              </a:rPr>
              <a:t>تخصص : إدارة أعمال</a:t>
            </a:r>
          </a:p>
          <a:p>
            <a:r>
              <a:rPr lang="ar-DZ" b="1" dirty="0">
                <a:solidFill>
                  <a:schemeClr val="tx1"/>
                </a:solidFill>
              </a:rPr>
              <a:t>فوج : 3</a:t>
            </a:r>
          </a:p>
        </p:txBody>
      </p:sp>
      <p:sp>
        <p:nvSpPr>
          <p:cNvPr id="4" name="مستطيل: زوايا مستديرة 3">
            <a:extLst>
              <a:ext uri="{FF2B5EF4-FFF2-40B4-BE49-F238E27FC236}">
                <a16:creationId xmlns:a16="http://schemas.microsoft.com/office/drawing/2014/main" id="{0C1AEEE3-CC89-400A-D757-3BAA4516C42D}"/>
              </a:ext>
            </a:extLst>
          </p:cNvPr>
          <p:cNvSpPr/>
          <p:nvPr/>
        </p:nvSpPr>
        <p:spPr>
          <a:xfrm>
            <a:off x="1670576" y="3429000"/>
            <a:ext cx="6969017" cy="150498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5" name="مربع نص 4">
            <a:extLst>
              <a:ext uri="{FF2B5EF4-FFF2-40B4-BE49-F238E27FC236}">
                <a16:creationId xmlns:a16="http://schemas.microsoft.com/office/drawing/2014/main" id="{46D505CC-5378-204F-C5E6-B2FA5C5E2C1F}"/>
              </a:ext>
            </a:extLst>
          </p:cNvPr>
          <p:cNvSpPr txBox="1"/>
          <p:nvPr/>
        </p:nvSpPr>
        <p:spPr>
          <a:xfrm>
            <a:off x="728714" y="3827547"/>
            <a:ext cx="7766935" cy="707886"/>
          </a:xfrm>
          <a:prstGeom prst="rect">
            <a:avLst/>
          </a:prstGeom>
          <a:noFill/>
        </p:spPr>
        <p:txBody>
          <a:bodyPr wrap="square" rtlCol="1">
            <a:spAutoFit/>
          </a:bodyPr>
          <a:lstStyle/>
          <a:p>
            <a:pPr algn="r"/>
            <a:r>
              <a:rPr lang="ar-DZ" sz="4000" b="1" dirty="0"/>
              <a:t>بحث حول : جدولة المشروع</a:t>
            </a:r>
          </a:p>
        </p:txBody>
      </p:sp>
      <p:sp>
        <p:nvSpPr>
          <p:cNvPr id="6" name="مربع نص 5">
            <a:extLst>
              <a:ext uri="{FF2B5EF4-FFF2-40B4-BE49-F238E27FC236}">
                <a16:creationId xmlns:a16="http://schemas.microsoft.com/office/drawing/2014/main" id="{3E5A9703-078D-FE72-903D-8957CBAC1036}"/>
              </a:ext>
            </a:extLst>
          </p:cNvPr>
          <p:cNvSpPr txBox="1"/>
          <p:nvPr/>
        </p:nvSpPr>
        <p:spPr>
          <a:xfrm>
            <a:off x="6846305" y="5164542"/>
            <a:ext cx="1939996" cy="1015663"/>
          </a:xfrm>
          <a:prstGeom prst="rect">
            <a:avLst/>
          </a:prstGeom>
          <a:noFill/>
        </p:spPr>
        <p:txBody>
          <a:bodyPr wrap="square" rtlCol="1">
            <a:spAutoFit/>
          </a:bodyPr>
          <a:lstStyle/>
          <a:p>
            <a:pPr algn="r"/>
            <a:r>
              <a:rPr lang="ar-DZ" sz="2400" b="1" dirty="0"/>
              <a:t>من تقديم :</a:t>
            </a:r>
            <a:endParaRPr lang="ar-DZ" b="1" dirty="0"/>
          </a:p>
          <a:p>
            <a:pPr algn="r"/>
            <a:r>
              <a:rPr lang="ar-DZ" b="1" dirty="0"/>
              <a:t>كريمة </a:t>
            </a:r>
            <a:r>
              <a:rPr lang="ar-DZ" b="1" dirty="0" err="1"/>
              <a:t>تيغات</a:t>
            </a:r>
            <a:endParaRPr lang="ar-DZ" b="1" dirty="0"/>
          </a:p>
          <a:p>
            <a:pPr algn="r"/>
            <a:r>
              <a:rPr lang="ar-DZ" b="1" dirty="0"/>
              <a:t>داودي نور الهدى</a:t>
            </a:r>
          </a:p>
        </p:txBody>
      </p:sp>
      <p:sp>
        <p:nvSpPr>
          <p:cNvPr id="7" name="مربع نص 6">
            <a:extLst>
              <a:ext uri="{FF2B5EF4-FFF2-40B4-BE49-F238E27FC236}">
                <a16:creationId xmlns:a16="http://schemas.microsoft.com/office/drawing/2014/main" id="{C668142B-7C83-C987-2197-8ECCDA6E0667}"/>
              </a:ext>
            </a:extLst>
          </p:cNvPr>
          <p:cNvSpPr txBox="1"/>
          <p:nvPr/>
        </p:nvSpPr>
        <p:spPr>
          <a:xfrm>
            <a:off x="5194195" y="2531243"/>
            <a:ext cx="1828800" cy="1828800"/>
          </a:xfrm>
          <a:prstGeom prst="rect">
            <a:avLst/>
          </a:prstGeom>
          <a:noFill/>
        </p:spPr>
        <p:txBody>
          <a:bodyPr wrap="square" rtlCol="1">
            <a:spAutoFit/>
          </a:bodyPr>
          <a:lstStyle/>
          <a:p>
            <a:pPr algn="r"/>
            <a:endParaRPr lang="ar-DZ" dirty="0"/>
          </a:p>
        </p:txBody>
      </p:sp>
      <p:sp>
        <p:nvSpPr>
          <p:cNvPr id="8" name="مربع نص 7">
            <a:extLst>
              <a:ext uri="{FF2B5EF4-FFF2-40B4-BE49-F238E27FC236}">
                <a16:creationId xmlns:a16="http://schemas.microsoft.com/office/drawing/2014/main" id="{733B735E-93E7-7E97-C88E-1AAF4EE46CF6}"/>
              </a:ext>
            </a:extLst>
          </p:cNvPr>
          <p:cNvSpPr txBox="1"/>
          <p:nvPr/>
        </p:nvSpPr>
        <p:spPr>
          <a:xfrm>
            <a:off x="1670576" y="5332528"/>
            <a:ext cx="1828800" cy="738664"/>
          </a:xfrm>
          <a:prstGeom prst="rect">
            <a:avLst/>
          </a:prstGeom>
          <a:noFill/>
        </p:spPr>
        <p:txBody>
          <a:bodyPr wrap="square" rtlCol="1">
            <a:spAutoFit/>
          </a:bodyPr>
          <a:lstStyle/>
          <a:p>
            <a:pPr algn="r"/>
            <a:r>
              <a:rPr lang="ar-DZ" sz="2400" b="1" dirty="0"/>
              <a:t>الأستاذة :</a:t>
            </a:r>
          </a:p>
          <a:p>
            <a:pPr algn="r"/>
            <a:r>
              <a:rPr lang="ar-DZ" b="1" dirty="0"/>
              <a:t>سلماني هناء</a:t>
            </a:r>
          </a:p>
        </p:txBody>
      </p:sp>
      <p:sp>
        <p:nvSpPr>
          <p:cNvPr id="9" name="مربع نص 8">
            <a:extLst>
              <a:ext uri="{FF2B5EF4-FFF2-40B4-BE49-F238E27FC236}">
                <a16:creationId xmlns:a16="http://schemas.microsoft.com/office/drawing/2014/main" id="{C6EB0E3E-DF02-2FA1-DFBE-DBEB3FE3276D}"/>
              </a:ext>
            </a:extLst>
          </p:cNvPr>
          <p:cNvSpPr txBox="1"/>
          <p:nvPr/>
        </p:nvSpPr>
        <p:spPr>
          <a:xfrm>
            <a:off x="2829499" y="6394086"/>
            <a:ext cx="4651169" cy="369332"/>
          </a:xfrm>
          <a:prstGeom prst="rect">
            <a:avLst/>
          </a:prstGeom>
          <a:noFill/>
        </p:spPr>
        <p:txBody>
          <a:bodyPr wrap="square" rtlCol="1">
            <a:spAutoFit/>
          </a:bodyPr>
          <a:lstStyle/>
          <a:p>
            <a:pPr algn="ctr"/>
            <a:r>
              <a:rPr lang="ar-DZ" b="1" dirty="0">
                <a:solidFill>
                  <a:schemeClr val="accent1"/>
                </a:solidFill>
              </a:rPr>
              <a:t>السنة الجامعية :  2022  /  2023</a:t>
            </a:r>
          </a:p>
        </p:txBody>
      </p:sp>
    </p:spTree>
    <p:extLst>
      <p:ext uri="{BB962C8B-B14F-4D97-AF65-F5344CB8AC3E}">
        <p14:creationId xmlns:p14="http://schemas.microsoft.com/office/powerpoint/2010/main" val="1871502165"/>
      </p:ext>
    </p:extLst>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لمحتوى 4">
            <a:extLst>
              <a:ext uri="{FF2B5EF4-FFF2-40B4-BE49-F238E27FC236}">
                <a16:creationId xmlns:a16="http://schemas.microsoft.com/office/drawing/2014/main" id="{146B89A1-1317-A3F1-62D9-7BBDE91E1812}"/>
              </a:ext>
            </a:extLst>
          </p:cNvPr>
          <p:cNvSpPr txBox="1">
            <a:spLocks noGrp="1"/>
          </p:cNvSpPr>
          <p:nvPr>
            <p:ph idx="1"/>
          </p:nvPr>
        </p:nvSpPr>
        <p:spPr>
          <a:xfrm>
            <a:off x="483237" y="1003312"/>
            <a:ext cx="9020848" cy="923330"/>
          </a:xfrm>
          <a:prstGeom prst="rect">
            <a:avLst/>
          </a:prstGeom>
          <a:noFill/>
        </p:spPr>
        <p:txBody>
          <a:bodyPr wrap="square" rtlCol="1">
            <a:spAutoFit/>
          </a:bodyPr>
          <a:lstStyle/>
          <a:p>
            <a:pPr marL="0" indent="0" algn="r" rtl="1">
              <a:buNone/>
            </a:pPr>
            <a:r>
              <a:rPr lang="ar-DZ" dirty="0">
                <a:solidFill>
                  <a:schemeClr val="tx1"/>
                </a:solidFill>
              </a:rPr>
              <a:t>مع العلم أن النشاطين (A) و (B) يمكن أن ينطلقا في نفس الوقت و بشكل متوازي . و النشاط (C) يبدأ بعد أسبوعين من بداية النشاطين (A) و (B) و النشاط (D) لا يمكن أن يبدأ إلا بعد </a:t>
            </a:r>
            <a:r>
              <a:rPr lang="ar-DZ" dirty="0" err="1">
                <a:solidFill>
                  <a:schemeClr val="tx1"/>
                </a:solidFill>
              </a:rPr>
              <a:t>الإنتهاء</a:t>
            </a:r>
            <a:r>
              <a:rPr lang="ar-DZ" dirty="0">
                <a:solidFill>
                  <a:schemeClr val="tx1"/>
                </a:solidFill>
              </a:rPr>
              <a:t> من النشاط (C) </a:t>
            </a:r>
          </a:p>
        </p:txBody>
      </p:sp>
      <p:pic>
        <p:nvPicPr>
          <p:cNvPr id="6" name="صورة 6">
            <a:extLst>
              <a:ext uri="{FF2B5EF4-FFF2-40B4-BE49-F238E27FC236}">
                <a16:creationId xmlns:a16="http://schemas.microsoft.com/office/drawing/2014/main" id="{541AFD45-68B5-7508-AF12-CD339EDA7F4D}"/>
              </a:ext>
            </a:extLst>
          </p:cNvPr>
          <p:cNvPicPr>
            <a:picLocks noChangeAspect="1"/>
          </p:cNvPicPr>
          <p:nvPr/>
        </p:nvPicPr>
        <p:blipFill>
          <a:blip r:embed="rId2"/>
          <a:stretch>
            <a:fillRect/>
          </a:stretch>
        </p:blipFill>
        <p:spPr>
          <a:xfrm>
            <a:off x="695327" y="2644372"/>
            <a:ext cx="8596668" cy="291058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28210611"/>
      </p:ext>
    </p:extLst>
  </p:cSld>
  <p:clrMapOvr>
    <a:masterClrMapping/>
  </p:clrMapOvr>
  <mc:AlternateContent xmlns:mc="http://schemas.openxmlformats.org/markup-compatibility/2006" xmlns:p14="http://schemas.microsoft.com/office/powerpoint/2010/main">
    <mc:Choice Requires="p14">
      <p:transition spd="slow" p14:dur="1200">
        <p:zoom/>
      </p:transition>
    </mc:Choice>
    <mc:Fallback xmlns="">
      <p:transition spd="slow">
        <p:zo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3">
            <a:extLst>
              <a:ext uri="{FF2B5EF4-FFF2-40B4-BE49-F238E27FC236}">
                <a16:creationId xmlns:a16="http://schemas.microsoft.com/office/drawing/2014/main" id="{BD136475-0400-75BF-96B0-AD424EACFDCB}"/>
              </a:ext>
            </a:extLst>
          </p:cNvPr>
          <p:cNvSpPr>
            <a:spLocks noGrp="1"/>
          </p:cNvSpPr>
          <p:nvPr>
            <p:ph idx="1"/>
          </p:nvPr>
        </p:nvSpPr>
        <p:spPr>
          <a:xfrm>
            <a:off x="352312" y="308579"/>
            <a:ext cx="9057982" cy="5773027"/>
          </a:xfrm>
        </p:spPr>
        <p:txBody>
          <a:bodyPr>
            <a:noAutofit/>
          </a:bodyPr>
          <a:lstStyle/>
          <a:p>
            <a:pPr marL="0" indent="0">
              <a:buNone/>
            </a:pPr>
            <a:r>
              <a:rPr lang="ar-DZ" sz="2800" b="1" dirty="0"/>
              <a:t>2_مزايا مخطط جانت</a:t>
            </a:r>
            <a:r>
              <a:rPr lang="ar-DZ" dirty="0"/>
              <a:t>
يوفر مخطط جانت العديد من المزايا التي ستساعدك على المضي بمشروعك وإنهائه بأفضل النتائج الممكنة. أبرز هذه المزايا والفوائد ما يلي:
</a:t>
            </a:r>
            <a:r>
              <a:rPr lang="ar-DZ" b="1" dirty="0"/>
              <a:t>يوفر نظرة شاملة للمشروع :</a:t>
            </a:r>
            <a:r>
              <a:rPr lang="ar-DZ" dirty="0"/>
              <a:t>
سواء كنت مديرًا للمشروع وعلى دراية بجميع تفاصيله، أو أنك لا تمتلك صلاحيات عالية المستوى تمكّنك من معرفة المشروع بشكل متعمق. سيمكّنك مخطط جانت من فهم ماهية المشروع وكامل التخطيط الزمني، بالإضافة إلى إدراك طريقة سير العمل بشكل واضح ودقيق.
</a:t>
            </a:r>
            <a:r>
              <a:rPr lang="ar-DZ" b="1" dirty="0"/>
              <a:t>يحسّن الكفاءة ويساعد في إدارة الموارد :</a:t>
            </a:r>
            <a:r>
              <a:rPr lang="ar-DZ" dirty="0"/>
              <a:t>
يمكن أن يساعد مخطط جانت في ضمان إدارة المديرون والعاملون لوقتهم بشكل فعال، إضافةً إلى استخدام الموارد المتاحة والمطلوبة وِفق أنسب الطرق. حيث أنه يتم تعيين جدول زمني واقعي يراعي الموارد والعاملين، وتنصيب المهام للأشخاص المناسبين دون سواهم. وهو إلى ذلك، يساعد العاملين على دراسة المهام بشكلٍ دقيق وتحديد كيفية إنجازها عمومًا قبل مواجهة أي عقبات خلال العمل عليها.
</a:t>
            </a:r>
            <a:r>
              <a:rPr lang="ar-DZ" b="1" dirty="0"/>
              <a:t>يوفر تتبع سير العمل :</a:t>
            </a:r>
            <a:r>
              <a:rPr lang="ar-DZ" dirty="0"/>
              <a:t>
يصبح تتبع العمل على المهام من كثب أسهل مع مخطط جانت الزمني. إضافةً إلى أنه يكشف عن القيود والمشكلات المحتملة، ما يسمح لأن تتكيف خُطَّة العمل وفقًا لذلك، أو أن يتم التوصل لبعض الحلول لتجنبها.</a:t>
            </a:r>
          </a:p>
        </p:txBody>
      </p:sp>
    </p:spTree>
    <p:extLst>
      <p:ext uri="{BB962C8B-B14F-4D97-AF65-F5344CB8AC3E}">
        <p14:creationId xmlns:p14="http://schemas.microsoft.com/office/powerpoint/2010/main" val="423878271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7FE7B5BA-8424-EE12-23B2-C09ADA811846}"/>
              </a:ext>
            </a:extLst>
          </p:cNvPr>
          <p:cNvSpPr>
            <a:spLocks noGrp="1"/>
          </p:cNvSpPr>
          <p:nvPr>
            <p:ph idx="1"/>
          </p:nvPr>
        </p:nvSpPr>
        <p:spPr>
          <a:xfrm>
            <a:off x="0" y="199361"/>
            <a:ext cx="9524650" cy="5540379"/>
          </a:xfrm>
        </p:spPr>
        <p:txBody>
          <a:bodyPr>
            <a:noAutofit/>
          </a:bodyPr>
          <a:lstStyle/>
          <a:p>
            <a:pPr marL="0" indent="0">
              <a:buNone/>
            </a:pPr>
            <a:r>
              <a:rPr lang="ar-DZ" dirty="0">
                <a:solidFill>
                  <a:schemeClr val="tx1"/>
                </a:solidFill>
              </a:rPr>
              <a:t>
 </a:t>
            </a:r>
            <a:r>
              <a:rPr lang="ar-DZ" b="1" dirty="0">
                <a:solidFill>
                  <a:schemeClr val="tx1"/>
                </a:solidFill>
              </a:rPr>
              <a:t>يوضح المهام المتداخلة والاعتمادية :</a:t>
            </a:r>
            <a:r>
              <a:rPr lang="ar-DZ" dirty="0">
                <a:solidFill>
                  <a:schemeClr val="tx1"/>
                </a:solidFill>
              </a:rPr>
              <a:t>
يمكنك معرفة جميع المهام التي من المحتمل أن تتداخل في التوقيت عند العمل على المشروع، وكيف يمكن أن تعتمد نهاية مهمة معينة على بداية أخرى. يسمح لك هذا النوع من المعلومات بجدولة العمل وتوفير الموارد والمصادر بطريقة لا تعق تقدم المشروع. إضافةً إلى أن معرفة المهام التي تعتمد على الأخرى يساعد على الاهتمام بإنهائها دون تأخيرها.</a:t>
            </a:r>
          </a:p>
          <a:p>
            <a:pPr marL="0" indent="0">
              <a:buNone/>
            </a:pPr>
            <a:endParaRPr lang="ar-DZ" dirty="0">
              <a:solidFill>
                <a:schemeClr val="tx1"/>
              </a:solidFill>
            </a:endParaRPr>
          </a:p>
          <a:p>
            <a:pPr marL="0" indent="0">
              <a:buNone/>
            </a:pPr>
            <a:r>
              <a:rPr lang="ar-DZ" b="1" dirty="0">
                <a:solidFill>
                  <a:schemeClr val="tx1"/>
                </a:solidFill>
              </a:rPr>
              <a:t>يعطيك رؤية واقعية للجدول الزمني  :</a:t>
            </a:r>
            <a:r>
              <a:rPr lang="ar-DZ" dirty="0">
                <a:solidFill>
                  <a:schemeClr val="tx1"/>
                </a:solidFill>
              </a:rPr>
              <a:t>
يوضح مخطط جانت جميع المهام التي يجب على الفريق إنجازها من أجل إكمال المشروع. ويوضح أيضًا العلاقات بين تلك المهام وطبيعتها. تتيح هذه الرؤية الواقعية للوقت تحديد مدة مناسبة للمشروع ومواعيد نهائية صحيحة نسبيًا لكل مهمة.</a:t>
            </a:r>
          </a:p>
          <a:p>
            <a:pPr marL="0" indent="0">
              <a:buNone/>
            </a:pPr>
            <a:r>
              <a:rPr lang="ar-DZ" b="1" dirty="0">
                <a:solidFill>
                  <a:schemeClr val="tx1"/>
                </a:solidFill>
              </a:rPr>
              <a:t>
يعزز من الإنتاجية :</a:t>
            </a:r>
            <a:r>
              <a:rPr lang="ar-DZ" dirty="0">
                <a:solidFill>
                  <a:schemeClr val="tx1"/>
                </a:solidFill>
              </a:rPr>
              <a:t>
تساعدك الرؤية الواضحة والعامة لمخطط جانت على التركيز على مهامك. وهي إلى ذلك، تعزز من قيمة مسائلة جميع أعضاء الفريق فيما يتعلق بعملية سيرهم في إنجاز المهام وِفق التوقيت المحدد، ما يحفزهم على الاجتهاد والالتزام بالخطة.</a:t>
            </a:r>
          </a:p>
        </p:txBody>
      </p:sp>
    </p:spTree>
    <p:extLst>
      <p:ext uri="{BB962C8B-B14F-4D97-AF65-F5344CB8AC3E}">
        <p14:creationId xmlns:p14="http://schemas.microsoft.com/office/powerpoint/2010/main" val="2398561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802F165F-3505-98A9-B613-7476D68E3454}"/>
              </a:ext>
            </a:extLst>
          </p:cNvPr>
          <p:cNvSpPr>
            <a:spLocks noGrp="1"/>
          </p:cNvSpPr>
          <p:nvPr>
            <p:ph idx="1"/>
          </p:nvPr>
        </p:nvSpPr>
        <p:spPr>
          <a:xfrm>
            <a:off x="178305" y="179928"/>
            <a:ext cx="9160019" cy="6189563"/>
          </a:xfrm>
        </p:spPr>
        <p:txBody>
          <a:bodyPr>
            <a:noAutofit/>
          </a:bodyPr>
          <a:lstStyle/>
          <a:p>
            <a:pPr marL="0" indent="0">
              <a:buNone/>
            </a:pPr>
            <a:r>
              <a:rPr lang="ar-DZ" b="1" dirty="0"/>
              <a:t>3</a:t>
            </a:r>
            <a:r>
              <a:rPr lang="ar-DZ" sz="2400" b="1" dirty="0"/>
              <a:t>_</a:t>
            </a:r>
            <a:r>
              <a:rPr lang="ar-DZ" sz="2800" b="1" dirty="0"/>
              <a:t>عيوب مخطط جانت</a:t>
            </a:r>
            <a:r>
              <a:rPr lang="ar-DZ" dirty="0"/>
              <a:t>
يمكن أن تحمل خرائط جانت في الإدارة بعض العيوب والعقبات، التي تحول دون إدارة المشروع بشكلٍ ناجح إن لم تؤخذ بالحسبان:</a:t>
            </a:r>
          </a:p>
          <a:p>
            <a:pPr marL="0" indent="0">
              <a:buNone/>
            </a:pPr>
            <a:r>
              <a:rPr lang="ar-DZ" dirty="0"/>
              <a:t> </a:t>
            </a:r>
            <a:r>
              <a:rPr lang="ar-DZ" b="1" dirty="0"/>
              <a:t>يكون معقدًا للمشاريع الكبيرة :</a:t>
            </a:r>
          </a:p>
          <a:p>
            <a:pPr marL="0" indent="0">
              <a:buNone/>
            </a:pPr>
            <a:r>
              <a:rPr lang="ar-DZ" dirty="0"/>
              <a:t>يمكن أن يصبح مخطط جانت معقدًا ومربكًا في حال اعتمدته لمشروعٍ بحجمٍ كبير، لما </a:t>
            </a:r>
            <a:r>
              <a:rPr lang="ar-DZ" dirty="0" err="1"/>
              <a:t>يحويه</a:t>
            </a:r>
            <a:r>
              <a:rPr lang="ar-DZ" dirty="0"/>
              <a:t> من مهام رئيسية وفرعية عدّة. يفقد المخطط بعضًا من قيمته عند تعقيده، لأن إحدى مزاياه تتمثل في قدرته على تصوير المشروع ومهامه بشكلٍ سلس وواضح.</a:t>
            </a:r>
          </a:p>
          <a:p>
            <a:pPr marL="0" indent="0">
              <a:buNone/>
            </a:pPr>
            <a:r>
              <a:rPr lang="ar-DZ" dirty="0"/>
              <a:t>ثم أن التعديل على مخطط جانت لمشروع كبير سيكون أمرًا صعبًا ويستغرق الكثير من الوقت، خصوصًا إذا كان تغيير واحد يتطلب إجراء عدة تغييرات أخرى على المخطط كُلَّه.
</a:t>
            </a:r>
            <a:r>
              <a:rPr lang="ar-DZ" b="1" dirty="0"/>
              <a:t> لا يحدد الأولويات في المهام :</a:t>
            </a:r>
          </a:p>
          <a:p>
            <a:pPr marL="0" indent="0">
              <a:buNone/>
            </a:pPr>
            <a:r>
              <a:rPr lang="ar-DZ" dirty="0"/>
              <a:t>تركز خرائط جانت على تقديم مهام المشروع بوقت تقريبي لإنجازها، لكنها لا تعرض أولوية بعض المهام التي يُعنى بها المشروع أكثر. قد يؤدي ذلك إلى إغفال الموظفين عن تكريس جهودهم في مهام معينة وإعطائها أولوية أكبر.</a:t>
            </a:r>
          </a:p>
          <a:p>
            <a:pPr marL="0" indent="0">
              <a:buNone/>
            </a:pPr>
            <a:r>
              <a:rPr lang="ar-DZ" b="1" dirty="0"/>
              <a:t>لا يوضح الموارد المطلوبة أو مقدار العمل :</a:t>
            </a:r>
          </a:p>
          <a:p>
            <a:pPr marL="0" indent="0">
              <a:buNone/>
            </a:pPr>
            <a:r>
              <a:rPr lang="ar-DZ" dirty="0"/>
              <a:t>يقتصر مخطط جانت على تحديد الوقت الذي يلزم كل مهمة فقط، دون التطرق إلى مقدار الجهد المطلوب، أو الموارد التي </a:t>
            </a:r>
            <a:r>
              <a:rPr lang="ar-DZ" dirty="0" err="1"/>
              <a:t>تتطلبها</a:t>
            </a:r>
            <a:r>
              <a:rPr lang="ar-DZ" dirty="0"/>
              <a:t> كل مهمة لإنجازها. قد تحتاج إلى استخدام أدوات أخرى عند الحاجة لتحديد هذه الأمور.</a:t>
            </a:r>
          </a:p>
        </p:txBody>
      </p:sp>
    </p:spTree>
    <p:extLst>
      <p:ext uri="{BB962C8B-B14F-4D97-AF65-F5344CB8AC3E}">
        <p14:creationId xmlns:p14="http://schemas.microsoft.com/office/powerpoint/2010/main" val="2823077894"/>
      </p:ext>
    </p:extLst>
  </p:cSld>
  <p:clrMapOvr>
    <a:masterClrMapping/>
  </p:clrMapOvr>
  <p:transition spd="slow">
    <p:push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2FEC919A-B5B5-4511-1052-C49B0327C989}"/>
              </a:ext>
            </a:extLst>
          </p:cNvPr>
          <p:cNvSpPr>
            <a:spLocks noGrp="1"/>
          </p:cNvSpPr>
          <p:nvPr>
            <p:ph idx="1"/>
          </p:nvPr>
        </p:nvSpPr>
        <p:spPr>
          <a:xfrm>
            <a:off x="785292" y="0"/>
            <a:ext cx="8596668" cy="3880773"/>
          </a:xfrm>
        </p:spPr>
        <p:txBody>
          <a:bodyPr/>
          <a:lstStyle/>
          <a:p>
            <a:pPr marL="0" indent="0">
              <a:buNone/>
            </a:pPr>
            <a:r>
              <a:rPr lang="ar-DZ" dirty="0"/>
              <a:t>
 </a:t>
            </a:r>
            <a:r>
              <a:rPr lang="ar-DZ" b="1" dirty="0"/>
              <a:t>لا يوضح العَلاقة بين المهام :</a:t>
            </a:r>
            <a:r>
              <a:rPr lang="ar-DZ" dirty="0"/>
              <a:t>
الاعتمادية بين المهام أمر يتم مناقشته بين المدير والموظفين وأخذه بالحسبان عند ترتيبها، لكن لا يتم توضيحه خلال المخطط، قد يفوت ذلك بعض الموظفين الذين لم يكن لهم دور خلال تجهيز المخطط الزمني للمشروع.
فمسألة أن تعتمد مهمة على نتيجة الأخرى، قد تصبح مشكلة إن ارتأى الموظف أن يبدأ بالمهمة الاعتمادية قبل المهمة التي يجب عليه إنهائها أولًا.</a:t>
            </a:r>
          </a:p>
        </p:txBody>
      </p:sp>
    </p:spTree>
    <p:extLst>
      <p:ext uri="{BB962C8B-B14F-4D97-AF65-F5344CB8AC3E}">
        <p14:creationId xmlns:p14="http://schemas.microsoft.com/office/powerpoint/2010/main" val="2956916760"/>
      </p:ext>
    </p:extLst>
  </p:cSld>
  <p:clrMapOvr>
    <a:masterClrMapping/>
  </p:clrMapOvr>
  <p:transition spd="slow">
    <p:pu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5D929C15-AB16-0DD0-AE60-2A17A8B62756}"/>
              </a:ext>
            </a:extLst>
          </p:cNvPr>
          <p:cNvSpPr>
            <a:spLocks noGrp="1"/>
          </p:cNvSpPr>
          <p:nvPr>
            <p:ph idx="1"/>
          </p:nvPr>
        </p:nvSpPr>
        <p:spPr>
          <a:xfrm>
            <a:off x="1241511" y="406190"/>
            <a:ext cx="8258749" cy="6323161"/>
          </a:xfrm>
        </p:spPr>
        <p:txBody>
          <a:bodyPr>
            <a:noAutofit/>
          </a:bodyPr>
          <a:lstStyle/>
          <a:p>
            <a:pPr marL="0" indent="0">
              <a:buNone/>
            </a:pPr>
            <a:r>
              <a:rPr lang="ar-DZ" sz="2400" b="1" dirty="0"/>
              <a:t>4</a:t>
            </a:r>
            <a:r>
              <a:rPr lang="ar-DZ" sz="2800" b="1" dirty="0"/>
              <a:t> _خطوات التحضير لعمل مخطط جانت</a:t>
            </a:r>
            <a:r>
              <a:rPr lang="ar-DZ" dirty="0"/>
              <a:t>
تتعدد وسائل عمل مخطط جانت، لكن استراتيجية العمل واحدة بمختلف الوسائل. يجب الاهتمام بعدة أمور قبل الرسم والتخطيط، لتجنب أي عوائق تواجهها في أثناء إنشاء المخطط أو بعد اعتماده. لذا قبل العمل على تخطيط جانت، اهتم بالخطوات التالية:
</a:t>
            </a:r>
            <a:r>
              <a:rPr lang="ar-DZ" b="1" dirty="0"/>
              <a:t>الخطوة الأولى: تحديد متطلبات وهيكلية المشروع</a:t>
            </a:r>
            <a:r>
              <a:rPr lang="ar-DZ" dirty="0"/>
              <a:t>
قبل البدء بكيفية تنفيذ وإكمال المشروع، من المهم أن تحدد جميع المتطلبات التي يلزم تحقيقها في النهاية، يمكن أن تجيب عن بعض الأسئلة في سبيل شمل جميع المتطلبات:
ما الذي سيقدمه المشروع؟ وما هي أهدافه؟
ما الموارد والمصادر الذي يحتجها المشروع لإتمامه؟</a:t>
            </a:r>
          </a:p>
          <a:p>
            <a:pPr marL="0" indent="0">
              <a:buNone/>
            </a:pPr>
            <a:r>
              <a:rPr lang="ar-DZ" dirty="0"/>
              <a:t>
</a:t>
            </a:r>
            <a:r>
              <a:rPr lang="ar-DZ" b="1" dirty="0"/>
              <a:t>الخطوة الثانية: تحديد جميع المهام اللازمة للمشروع</a:t>
            </a:r>
            <a:r>
              <a:rPr lang="ar-DZ" dirty="0"/>
              <a:t>
يعتمد مخطط جانت في البداية على معرفة جميع الأنشطة التي ستتشكل في إطار زمني لإكمال المشروع. بعد تحديد المتطلبات، اذكر جميع الأنشطة والمهام اللازمة لإنهاء كل متطلب في قائمة.
</a:t>
            </a:r>
          </a:p>
        </p:txBody>
      </p:sp>
    </p:spTree>
    <p:extLst>
      <p:ext uri="{BB962C8B-B14F-4D97-AF65-F5344CB8AC3E}">
        <p14:creationId xmlns:p14="http://schemas.microsoft.com/office/powerpoint/2010/main" val="2324783863"/>
      </p:ext>
    </p:extLst>
  </p:cSld>
  <p:clrMapOvr>
    <a:masterClrMapping/>
  </p:clrMapOvr>
  <mc:AlternateContent xmlns:mc="http://schemas.openxmlformats.org/markup-compatibility/2006" xmlns:p14="http://schemas.microsoft.com/office/powerpoint/2010/main">
    <mc:Choice Requires="p14">
      <p:transition spd="slow" p14:dur="1500">
        <p:split/>
      </p:transition>
    </mc:Choice>
    <mc:Fallback xmlns="">
      <p:transition spd="slow">
        <p:spli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FB3D5807-F29B-6D74-C419-529F49B3CD84}"/>
              </a:ext>
            </a:extLst>
          </p:cNvPr>
          <p:cNvSpPr>
            <a:spLocks noGrp="1"/>
          </p:cNvSpPr>
          <p:nvPr>
            <p:ph idx="1"/>
          </p:nvPr>
        </p:nvSpPr>
        <p:spPr>
          <a:xfrm>
            <a:off x="695326" y="534269"/>
            <a:ext cx="8660989" cy="5789461"/>
          </a:xfrm>
        </p:spPr>
        <p:txBody>
          <a:bodyPr/>
          <a:lstStyle/>
          <a:p>
            <a:pPr marL="0" indent="0">
              <a:buNone/>
            </a:pPr>
            <a:r>
              <a:rPr lang="ar-DZ" b="1" dirty="0"/>
              <a:t>الخطوة الثالثة : تحديد الأشخاص العاملة على المهام</a:t>
            </a:r>
            <a:r>
              <a:rPr lang="ar-DZ" dirty="0"/>
              <a:t>
احرص على توجيه كل مهمة للشخص المناسب والكفؤ لها، حتى تحافظ قدر الإمكان على إتمامها وفق المتطلبات المذكورة وفي التوقيت الزمني المحدد. اهتم بأن تتوافر المهارات المطلوبة لكل مهمة بالشخص المسؤول عنها.
</a:t>
            </a:r>
            <a:r>
              <a:rPr lang="ar-DZ" b="1" dirty="0"/>
              <a:t>الخطوة الرابعة : ترتيب المهام وفق تسلسل منطقي</a:t>
            </a:r>
            <a:r>
              <a:rPr lang="ar-DZ" dirty="0"/>
              <a:t>
أهم شيء يجب مراعاته قبل إنشاء المخطط الزمني للمشروع، هو ترتيب المهام بشكل يراعي اعتمادية كل مهمة، فلا يصح أن يتم تنفيذ مهمة معينة تعتمد على نتيجة مهمة لم يتم إنهاؤها بعد. وهو إلى ذلك، عليك أن تأخذ بالحسبان الموارد البشرية والمصادر الذي </a:t>
            </a:r>
            <a:r>
              <a:rPr lang="ar-DZ" dirty="0" err="1"/>
              <a:t>تتطلبها</a:t>
            </a:r>
            <a:r>
              <a:rPr lang="ar-DZ" dirty="0"/>
              <a:t> المهام، وألا تتداخل مهمتان يحتاجان لنفس المصدر أو الشخص.
</a:t>
            </a:r>
            <a:r>
              <a:rPr lang="ar-DZ" b="1" dirty="0"/>
              <a:t>الخطوة الخامسة: وضع المهام في إطار زمني</a:t>
            </a:r>
            <a:r>
              <a:rPr lang="ar-DZ" dirty="0"/>
              <a:t>
تناول كل مهمة على حدة وقدّر توقيتًا زمنيًا لإنهائها، يعتمد ذلك على مدى الجهود المبذولة والأعضاء العاملة عليها. اختر تاريخ بَدْء وانتهاء للمهام. لكن تذكر أن تكون مرنًا في تقديراتك، وأن تعدي تنفيذ المهمة عن تاريخ الانتهاء بيوم أو يومين لا يعني فشل المخطط أو التأخر في إكمال المشروع وإطلاقه، يمكنك دائمًا الالتزام بالخطة حتى مع بعض التأخيرات التي يجب أن تؤخذ بالحسبان مسبقًا.</a:t>
            </a:r>
          </a:p>
        </p:txBody>
      </p:sp>
    </p:spTree>
    <p:extLst>
      <p:ext uri="{BB962C8B-B14F-4D97-AF65-F5344CB8AC3E}">
        <p14:creationId xmlns:p14="http://schemas.microsoft.com/office/powerpoint/2010/main" val="3457374938"/>
      </p:ext>
    </p:extLst>
  </p:cSld>
  <p:clrMapOvr>
    <a:masterClrMapping/>
  </p:clrMapOvr>
  <p:transition spd="slow">
    <p:randomBa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95E31D2-27CA-721D-7B7B-11EA4A8CD879}"/>
              </a:ext>
            </a:extLst>
          </p:cNvPr>
          <p:cNvSpPr>
            <a:spLocks noGrp="1"/>
          </p:cNvSpPr>
          <p:nvPr>
            <p:ph type="title"/>
          </p:nvPr>
        </p:nvSpPr>
        <p:spPr/>
        <p:txBody>
          <a:bodyPr/>
          <a:lstStyle/>
          <a:p>
            <a:r>
              <a:rPr lang="ar-DZ" b="1" dirty="0"/>
              <a:t>مطلب الثاني :البرمجة الشبكية</a:t>
            </a:r>
          </a:p>
        </p:txBody>
      </p:sp>
      <p:sp>
        <p:nvSpPr>
          <p:cNvPr id="3" name="عنصر نائب للمحتوى 2">
            <a:extLst>
              <a:ext uri="{FF2B5EF4-FFF2-40B4-BE49-F238E27FC236}">
                <a16:creationId xmlns:a16="http://schemas.microsoft.com/office/drawing/2014/main" id="{62D86997-9578-7D82-4377-B7AA3A4A334C}"/>
              </a:ext>
            </a:extLst>
          </p:cNvPr>
          <p:cNvSpPr>
            <a:spLocks noGrp="1"/>
          </p:cNvSpPr>
          <p:nvPr>
            <p:ph idx="1"/>
          </p:nvPr>
        </p:nvSpPr>
        <p:spPr>
          <a:xfrm>
            <a:off x="929235" y="1488613"/>
            <a:ext cx="8596668" cy="3880773"/>
          </a:xfrm>
        </p:spPr>
        <p:txBody>
          <a:bodyPr>
            <a:normAutofit/>
          </a:bodyPr>
          <a:lstStyle/>
          <a:p>
            <a:pPr marL="0" indent="0">
              <a:buNone/>
            </a:pPr>
            <a:r>
              <a:rPr lang="ar-DZ" b="1" dirty="0">
                <a:solidFill>
                  <a:schemeClr val="tx1"/>
                </a:solidFill>
              </a:rPr>
              <a:t>1_مفهوم البرمجة الشبكية</a:t>
            </a:r>
            <a:r>
              <a:rPr lang="ar-DZ" dirty="0">
                <a:solidFill>
                  <a:schemeClr val="tx1"/>
                </a:solidFill>
              </a:rPr>
              <a:t>
تعرف الشبكة على انها تمثيل بياني لأنشطة المشروع بطريقة تبين التسلسل والتتابع المنطقي لأنشطة المشروع، والأوقات المطلوبة لتنفيذها من البداية إلى النهاية، مع توضيح المسارات الحرجة و المحتملة لإنهاء المشروع. </a:t>
            </a:r>
          </a:p>
          <a:p>
            <a:pPr marL="0" indent="0">
              <a:buNone/>
            </a:pPr>
            <a:r>
              <a:rPr lang="ar-DZ" b="1" dirty="0">
                <a:solidFill>
                  <a:schemeClr val="tx1"/>
                </a:solidFill>
              </a:rPr>
              <a:t>2_خصائص الشبكة  </a:t>
            </a:r>
          </a:p>
          <a:p>
            <a:r>
              <a:rPr lang="ar-DZ" dirty="0">
                <a:solidFill>
                  <a:schemeClr val="tx1"/>
                </a:solidFill>
              </a:rPr>
              <a:t>التتابع (مخرجات بعض الانشطة هي مدخلات بالنسبة للأخرى).</a:t>
            </a:r>
          </a:p>
          <a:p>
            <a:r>
              <a:rPr lang="ar-DZ" dirty="0">
                <a:solidFill>
                  <a:schemeClr val="tx1"/>
                </a:solidFill>
              </a:rPr>
              <a:t>التفرد (الأنشطة فريدة لكل مشروع).</a:t>
            </a:r>
          </a:p>
          <a:p>
            <a:r>
              <a:rPr lang="ar-DZ" dirty="0">
                <a:solidFill>
                  <a:schemeClr val="tx1"/>
                </a:solidFill>
              </a:rPr>
              <a:t>التعقيد (أنشطة المشروع تتميز بالتعقيد).
الترابط (الأنشطة مترابطة فيما بينها).
الاعتمادية (هناك أنشطة تعتمد على أخرى).</a:t>
            </a:r>
          </a:p>
        </p:txBody>
      </p:sp>
    </p:spTree>
    <p:extLst>
      <p:ext uri="{BB962C8B-B14F-4D97-AF65-F5344CB8AC3E}">
        <p14:creationId xmlns:p14="http://schemas.microsoft.com/office/powerpoint/2010/main" val="2669746093"/>
      </p:ext>
    </p:extLst>
  </p:cSld>
  <p:clrMapOvr>
    <a:masterClrMapping/>
  </p:clrMapOvr>
  <p:transition>
    <p:cut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FF689FE4-CB3D-377B-2898-1EDB19024328}"/>
              </a:ext>
            </a:extLst>
          </p:cNvPr>
          <p:cNvSpPr>
            <a:spLocks noGrp="1"/>
          </p:cNvSpPr>
          <p:nvPr>
            <p:ph idx="1"/>
          </p:nvPr>
        </p:nvSpPr>
        <p:spPr>
          <a:xfrm>
            <a:off x="749305" y="1009042"/>
            <a:ext cx="8596668" cy="3880773"/>
          </a:xfrm>
        </p:spPr>
        <p:txBody>
          <a:bodyPr/>
          <a:lstStyle/>
          <a:p>
            <a:r>
              <a:rPr lang="ar-DZ" dirty="0">
                <a:solidFill>
                  <a:schemeClr val="tx1"/>
                </a:solidFill>
              </a:rPr>
              <a:t>يجب ان لا يكون هناك ما يسمى بالارتداد للخلف.
لا يجب أن يكون هناك ما يسمى بالدوران بين الأنشطة.
لا تسمح بحالة وجود اكثر من مسار محتمل.
لكل نشاط حدث بداية وحدث نهاية
لا يمكن ان يبدأ أكثر من نشاط واحد من حدث واحد وينتهي في حدث واحد.</a:t>
            </a:r>
          </a:p>
        </p:txBody>
      </p:sp>
      <p:sp>
        <p:nvSpPr>
          <p:cNvPr id="5" name="مربع نص 4">
            <a:extLst>
              <a:ext uri="{FF2B5EF4-FFF2-40B4-BE49-F238E27FC236}">
                <a16:creationId xmlns:a16="http://schemas.microsoft.com/office/drawing/2014/main" id="{AE74FDB9-4AE5-7A54-2130-E32D817FDFE9}"/>
              </a:ext>
            </a:extLst>
          </p:cNvPr>
          <p:cNvSpPr txBox="1"/>
          <p:nvPr/>
        </p:nvSpPr>
        <p:spPr>
          <a:xfrm>
            <a:off x="4104277" y="459781"/>
            <a:ext cx="5079760" cy="369332"/>
          </a:xfrm>
          <a:prstGeom prst="rect">
            <a:avLst/>
          </a:prstGeom>
          <a:noFill/>
        </p:spPr>
        <p:txBody>
          <a:bodyPr wrap="square" rtlCol="1">
            <a:spAutoFit/>
          </a:bodyPr>
          <a:lstStyle/>
          <a:p>
            <a:pPr algn="r"/>
            <a:r>
              <a:rPr lang="ar-DZ" b="1" dirty="0"/>
              <a:t>3_قواعد في الرسم الشبكي :</a:t>
            </a:r>
          </a:p>
        </p:txBody>
      </p:sp>
      <p:pic>
        <p:nvPicPr>
          <p:cNvPr id="6" name="صورة 6">
            <a:extLst>
              <a:ext uri="{FF2B5EF4-FFF2-40B4-BE49-F238E27FC236}">
                <a16:creationId xmlns:a16="http://schemas.microsoft.com/office/drawing/2014/main" id="{87250486-5346-F73D-28A6-CF2BB7C35F09}"/>
              </a:ext>
            </a:extLst>
          </p:cNvPr>
          <p:cNvPicPr>
            <a:picLocks noChangeAspect="1"/>
          </p:cNvPicPr>
          <p:nvPr/>
        </p:nvPicPr>
        <p:blipFill>
          <a:blip r:embed="rId2"/>
          <a:stretch>
            <a:fillRect/>
          </a:stretch>
        </p:blipFill>
        <p:spPr>
          <a:xfrm>
            <a:off x="2404527" y="3229266"/>
            <a:ext cx="6412001" cy="316895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16842200"/>
      </p:ext>
    </p:extLst>
  </p:cSld>
  <p:clrMapOvr>
    <a:masterClrMapping/>
  </p:clrMapOvr>
  <mc:AlternateContent xmlns:mc="http://schemas.openxmlformats.org/markup-compatibility/2006" xmlns:p14="http://schemas.microsoft.com/office/powerpoint/2010/main">
    <mc:Choice Requires="p14">
      <p:transition spd="slow" p14:dur="1200">
        <p:zoom dir="in"/>
      </p:transition>
    </mc:Choice>
    <mc:Fallback xmlns="">
      <p:transition spd="slow">
        <p:zoom dir="in"/>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96F018BB-DC1F-88F8-815A-DF8C58C3A0C7}"/>
              </a:ext>
            </a:extLst>
          </p:cNvPr>
          <p:cNvSpPr>
            <a:spLocks noGrp="1"/>
          </p:cNvSpPr>
          <p:nvPr>
            <p:ph idx="1"/>
          </p:nvPr>
        </p:nvSpPr>
        <p:spPr>
          <a:xfrm>
            <a:off x="0" y="406909"/>
            <a:ext cx="9380707" cy="6044182"/>
          </a:xfrm>
        </p:spPr>
        <p:txBody>
          <a:bodyPr>
            <a:noAutofit/>
          </a:bodyPr>
          <a:lstStyle/>
          <a:p>
            <a:pPr marL="0" indent="0">
              <a:buNone/>
            </a:pPr>
            <a:r>
              <a:rPr lang="ar-DZ" b="1" dirty="0"/>
              <a:t>4_عناصر الشبكة :
</a:t>
            </a:r>
            <a:r>
              <a:rPr lang="ar-DZ" dirty="0"/>
              <a:t>تتكون الشبكة من العناصر التالية:</a:t>
            </a:r>
          </a:p>
          <a:p>
            <a:pPr marL="0" indent="0">
              <a:buNone/>
            </a:pPr>
            <a:r>
              <a:rPr lang="ar-DZ" b="1" dirty="0"/>
              <a:t>
أ –النشاط : </a:t>
            </a:r>
            <a:r>
              <a:rPr lang="ar-DZ" dirty="0"/>
              <a:t>وهم احد وظائف المشروع، والذي يتطلب كمية محددة من الوقت والموارد، وتتمتع انشطة المشروع بالخصائص التالية:</a:t>
            </a:r>
          </a:p>
          <a:p>
            <a:pPr marL="0" indent="0">
              <a:buNone/>
            </a:pPr>
            <a:endParaRPr lang="ar-DZ" b="1" dirty="0"/>
          </a:p>
          <a:p>
            <a:pPr marL="0" indent="0">
              <a:buNone/>
            </a:pPr>
            <a:r>
              <a:rPr lang="ar-DZ" b="1" dirty="0"/>
              <a:t> التتابع : </a:t>
            </a:r>
            <a:r>
              <a:rPr lang="ar-DZ" dirty="0"/>
              <a:t>مخرجات بعض الأنشطة هي </a:t>
            </a:r>
            <a:r>
              <a:rPr lang="ar-DZ" dirty="0" err="1"/>
              <a:t>مدخالت</a:t>
            </a:r>
            <a:r>
              <a:rPr lang="ar-DZ" dirty="0"/>
              <a:t> بالنسبة للأخرى </a:t>
            </a:r>
            <a:r>
              <a:rPr lang="ar-DZ" b="1" dirty="0"/>
              <a:t>.
 التفرد :</a:t>
            </a:r>
            <a:r>
              <a:rPr lang="ar-DZ" dirty="0"/>
              <a:t> الأنشطة فريدة لكل مشروع</a:t>
            </a:r>
            <a:r>
              <a:rPr lang="ar-DZ" b="1" dirty="0"/>
              <a:t> . 
 التعقيد : أ</a:t>
            </a:r>
            <a:r>
              <a:rPr lang="ar-DZ" dirty="0"/>
              <a:t>نشطة المشروع تتميز بالتعقيد</a:t>
            </a:r>
            <a:r>
              <a:rPr lang="ar-DZ" b="1" dirty="0"/>
              <a:t> . 
 الترابط :</a:t>
            </a:r>
            <a:r>
              <a:rPr lang="ar-DZ" dirty="0"/>
              <a:t> الأنشطة مترابطة فيما بينها </a:t>
            </a:r>
            <a:r>
              <a:rPr lang="ar-DZ" b="1" dirty="0"/>
              <a:t>. 
 </a:t>
            </a:r>
            <a:r>
              <a:rPr lang="ar-DZ" b="1" dirty="0" err="1"/>
              <a:t>الإعتمادية</a:t>
            </a:r>
            <a:r>
              <a:rPr lang="ar-DZ" b="1" dirty="0"/>
              <a:t> :</a:t>
            </a:r>
            <a:r>
              <a:rPr lang="ar-DZ" dirty="0"/>
              <a:t> هناك انشطة تعتمد على أخرى .</a:t>
            </a:r>
            <a:r>
              <a:rPr lang="ar-DZ" b="1" dirty="0"/>
              <a:t> 
طرق رسم النشاط:
</a:t>
            </a:r>
            <a:r>
              <a:rPr lang="ar-DZ" dirty="0"/>
              <a:t>يمكن رسم النشاط على الشبكة </a:t>
            </a:r>
            <a:r>
              <a:rPr lang="ar-DZ" dirty="0" err="1"/>
              <a:t>باحدى</a:t>
            </a:r>
            <a:r>
              <a:rPr lang="ar-DZ" dirty="0"/>
              <a:t> الطريقتين كما هو موضح في الشكل </a:t>
            </a:r>
            <a:r>
              <a:rPr lang="ar-DZ" b="1" dirty="0"/>
              <a:t>
- النشاط على السهم.
- النشاط على القطب.</a:t>
            </a:r>
          </a:p>
        </p:txBody>
      </p:sp>
    </p:spTree>
    <p:extLst>
      <p:ext uri="{BB962C8B-B14F-4D97-AF65-F5344CB8AC3E}">
        <p14:creationId xmlns:p14="http://schemas.microsoft.com/office/powerpoint/2010/main" val="831990348"/>
      </p:ext>
    </p:extLst>
  </p:cSld>
  <p:clrMapOvr>
    <a:masterClrMapping/>
  </p:clrMapOvr>
  <p:transition spd="slow">
    <p:pull dir="l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8835A0E-9165-D453-47C7-C441D511B600}"/>
              </a:ext>
            </a:extLst>
          </p:cNvPr>
          <p:cNvSpPr>
            <a:spLocks noGrp="1"/>
          </p:cNvSpPr>
          <p:nvPr>
            <p:ph type="title"/>
          </p:nvPr>
        </p:nvSpPr>
        <p:spPr>
          <a:xfrm>
            <a:off x="677334" y="156238"/>
            <a:ext cx="8596668" cy="660400"/>
          </a:xfrm>
        </p:spPr>
        <p:txBody>
          <a:bodyPr/>
          <a:lstStyle/>
          <a:p>
            <a:r>
              <a:rPr lang="ar-DZ" b="1" dirty="0"/>
              <a:t>مقدمـــــــــة :</a:t>
            </a:r>
          </a:p>
        </p:txBody>
      </p:sp>
      <p:sp>
        <p:nvSpPr>
          <p:cNvPr id="3" name="عنصر نائب للمحتوى 2">
            <a:extLst>
              <a:ext uri="{FF2B5EF4-FFF2-40B4-BE49-F238E27FC236}">
                <a16:creationId xmlns:a16="http://schemas.microsoft.com/office/drawing/2014/main" id="{21114D79-7B49-177A-E1F9-EC07B8949978}"/>
              </a:ext>
            </a:extLst>
          </p:cNvPr>
          <p:cNvSpPr>
            <a:spLocks noGrp="1"/>
          </p:cNvSpPr>
          <p:nvPr>
            <p:ph idx="1"/>
          </p:nvPr>
        </p:nvSpPr>
        <p:spPr>
          <a:xfrm>
            <a:off x="677334" y="1031268"/>
            <a:ext cx="8596669" cy="3197068"/>
          </a:xfrm>
        </p:spPr>
        <p:txBody>
          <a:bodyPr anchor="t">
            <a:noAutofit/>
          </a:bodyPr>
          <a:lstStyle/>
          <a:p>
            <a:pPr marL="0" indent="0">
              <a:buNone/>
            </a:pPr>
            <a:r>
              <a:rPr lang="ar-DZ" dirty="0"/>
              <a:t>    ان اتخاذ القرار بإقامة المشروع يعني تخصيص الموارد الضرورية له مما يتوجب على إدارة المشروع من استغلال هذه الموارد بالشكل الأفضل وبفاعلية لتحقيق هدف المشروع المقرر ومن الضروري التأكيد هنا بأن الموارد بكل أنواعها تمثل بحد ذاتها قيدا محددا قويا ومن ابرز هذه الموارد هو الزمن الذي يتوجب عدم تجاوزه بالإضافة الى مواصفات وشروط المشروع الواجب تحقيقها بما تلبي حاجات ومتطلبات المستخدم للمشروع ومن هنا تبرز أهمية الموارد مما يتوجب على إدارة المشروع التعامل معها بحذر و شمولية و بعناية كبيرة من خلال وظيفة التخطيط و تأتي وظيفة جدولة المشروع </a:t>
            </a:r>
            <a:r>
              <a:rPr lang="ar-DZ" dirty="0" err="1"/>
              <a:t>إستكمالا</a:t>
            </a:r>
            <a:r>
              <a:rPr lang="ar-DZ" dirty="0"/>
              <a:t> لوظيفة التخطيط  .</a:t>
            </a:r>
          </a:p>
          <a:p>
            <a:pPr marL="0" indent="0">
              <a:buNone/>
            </a:pPr>
            <a:endParaRPr lang="ar-DZ" dirty="0"/>
          </a:p>
          <a:p>
            <a:pPr marL="0" indent="0">
              <a:buNone/>
            </a:pPr>
            <a:r>
              <a:rPr lang="ar-DZ" b="1" dirty="0"/>
              <a:t>الإشكالية :  _ فيما تتمثل وظيفة جدولة المشروع ؟</a:t>
            </a:r>
            <a:r>
              <a:rPr lang="ar-DZ" dirty="0"/>
              <a:t>
</a:t>
            </a:r>
          </a:p>
          <a:p>
            <a:pPr marL="0" indent="0">
              <a:buNone/>
            </a:pPr>
            <a:r>
              <a:rPr lang="ar-DZ" dirty="0"/>
              <a:t>
</a:t>
            </a:r>
          </a:p>
        </p:txBody>
      </p:sp>
    </p:spTree>
    <p:extLst>
      <p:ext uri="{BB962C8B-B14F-4D97-AF65-F5344CB8AC3E}">
        <p14:creationId xmlns:p14="http://schemas.microsoft.com/office/powerpoint/2010/main" val="2552607144"/>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301B0E40-A287-866C-CC9F-32EE2C5EA9D5}"/>
              </a:ext>
            </a:extLst>
          </p:cNvPr>
          <p:cNvSpPr>
            <a:spLocks noGrp="1"/>
          </p:cNvSpPr>
          <p:nvPr>
            <p:ph idx="1"/>
          </p:nvPr>
        </p:nvSpPr>
        <p:spPr>
          <a:xfrm>
            <a:off x="836671" y="651681"/>
            <a:ext cx="8681581" cy="5554637"/>
          </a:xfrm>
        </p:spPr>
        <p:txBody>
          <a:bodyPr>
            <a:noAutofit/>
          </a:bodyPr>
          <a:lstStyle/>
          <a:p>
            <a:pPr marL="0" indent="0">
              <a:buNone/>
            </a:pPr>
            <a:r>
              <a:rPr lang="ar-DZ" b="1" dirty="0" err="1"/>
              <a:t>ب_الحدث</a:t>
            </a:r>
            <a:r>
              <a:rPr lang="ar-DZ" b="1" dirty="0"/>
              <a:t> : </a:t>
            </a:r>
            <a:r>
              <a:rPr lang="ar-DZ" dirty="0"/>
              <a:t>هو لحظة البدء بنشاط معين او لحظة </a:t>
            </a:r>
            <a:r>
              <a:rPr lang="ar-DZ" dirty="0" err="1"/>
              <a:t>الإنتهاء</a:t>
            </a:r>
            <a:r>
              <a:rPr lang="ar-DZ" dirty="0"/>
              <a:t> منه، والحدث هو نتيجة نشاط او اكثر، والنشاط يقع بين حدثين. ويتم رسم الحدث بطريقة معاكسة للنشاط : </a:t>
            </a:r>
          </a:p>
          <a:p>
            <a:pPr marL="0" indent="0">
              <a:buNone/>
            </a:pPr>
            <a:r>
              <a:rPr lang="ar-DZ" dirty="0"/>
              <a:t>  فاذا كان النشاط على السهم يكون الحدث على القطب ( الدائرة )، والعكس صحيحا، اذا كان النشاط على القطب ( الدائرة ) يكون الحدث على السهم .</a:t>
            </a:r>
          </a:p>
          <a:p>
            <a:pPr marL="0" indent="0">
              <a:buNone/>
            </a:pPr>
            <a:endParaRPr lang="ar-DZ" b="1" dirty="0"/>
          </a:p>
          <a:p>
            <a:pPr marL="0" indent="0">
              <a:buNone/>
            </a:pPr>
            <a:r>
              <a:rPr lang="ar-DZ" b="1" dirty="0"/>
              <a:t>ج –المسار :  </a:t>
            </a:r>
            <a:r>
              <a:rPr lang="ar-DZ" dirty="0"/>
              <a:t>هو سلسلة من </a:t>
            </a:r>
            <a:r>
              <a:rPr lang="ar-DZ" dirty="0" err="1"/>
              <a:t>االنشطة</a:t>
            </a:r>
            <a:r>
              <a:rPr lang="ar-DZ" dirty="0"/>
              <a:t> المتتابعة التي تربط بين نقطة البدء بالمشروع ونقطة اتمامه ككل. ويكون للمشروع اكثر من مسار. </a:t>
            </a:r>
          </a:p>
          <a:p>
            <a:pPr marL="0" indent="0">
              <a:buNone/>
            </a:pPr>
            <a:r>
              <a:rPr lang="ar-DZ" b="1" dirty="0"/>
              <a:t>
د –المسار الحرج: </a:t>
            </a:r>
            <a:r>
              <a:rPr lang="ar-DZ" dirty="0"/>
              <a:t>وهو سلسلة من </a:t>
            </a:r>
            <a:r>
              <a:rPr lang="ar-DZ" dirty="0" err="1"/>
              <a:t>االنشطة</a:t>
            </a:r>
            <a:r>
              <a:rPr lang="ar-DZ" dirty="0"/>
              <a:t> الحرجة المتتابعة التي تربط بين نقطة بدء المشروع ونقطة نهايته، وهو اطول المسارات على الشبكة المكونة لنشاط المشروع ككل.</a:t>
            </a:r>
          </a:p>
          <a:p>
            <a:pPr marL="0" indent="0">
              <a:buNone/>
            </a:pPr>
            <a:r>
              <a:rPr lang="ar-DZ" b="1" dirty="0"/>
              <a:t>
هـ –النشاط الحرج</a:t>
            </a:r>
            <a:r>
              <a:rPr lang="ar-DZ" dirty="0"/>
              <a:t>: وهو النشاط الذي يترتب على تأخيره تأخير المشروع ككل.</a:t>
            </a:r>
          </a:p>
          <a:p>
            <a:pPr marL="0" indent="0">
              <a:buNone/>
            </a:pPr>
            <a:endParaRPr lang="ar-DZ" dirty="0"/>
          </a:p>
          <a:p>
            <a:pPr marL="0" indent="0">
              <a:buNone/>
            </a:pPr>
            <a:r>
              <a:rPr lang="ar-DZ" b="1" dirty="0"/>
              <a:t> </a:t>
            </a:r>
            <a:r>
              <a:rPr lang="ar-DZ" b="1" dirty="0" err="1"/>
              <a:t>ي_النشاط</a:t>
            </a:r>
            <a:r>
              <a:rPr lang="ar-DZ" b="1" dirty="0"/>
              <a:t> الوهمي: </a:t>
            </a:r>
            <a:r>
              <a:rPr lang="ar-DZ" dirty="0"/>
              <a:t>وهو نشاط ليس له وجود، ويستخدم فقط لتسهيل رسم الشبكة وبيان العالقة بين الأحداث ، فهو لا يحتاج إلى وقت و لا إلى موارد .</a:t>
            </a:r>
          </a:p>
        </p:txBody>
      </p:sp>
    </p:spTree>
    <p:extLst>
      <p:ext uri="{BB962C8B-B14F-4D97-AF65-F5344CB8AC3E}">
        <p14:creationId xmlns:p14="http://schemas.microsoft.com/office/powerpoint/2010/main" val="609664033"/>
      </p:ext>
    </p:extLst>
  </p:cSld>
  <p:clrMapOvr>
    <a:masterClrMapping/>
  </p:clrMapOvr>
  <p:transition spd="slow">
    <p:cover dir="l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DC6CF0B6-C7C2-B8E6-D8D8-6D9D667B800C}"/>
              </a:ext>
            </a:extLst>
          </p:cNvPr>
          <p:cNvSpPr>
            <a:spLocks noGrp="1"/>
          </p:cNvSpPr>
          <p:nvPr>
            <p:ph idx="1"/>
          </p:nvPr>
        </p:nvSpPr>
        <p:spPr>
          <a:xfrm>
            <a:off x="0" y="253341"/>
            <a:ext cx="9344720" cy="1707888"/>
          </a:xfrm>
        </p:spPr>
        <p:txBody>
          <a:bodyPr/>
          <a:lstStyle/>
          <a:p>
            <a:pPr marL="0" indent="0">
              <a:buNone/>
            </a:pPr>
            <a:r>
              <a:rPr lang="ar-DZ" dirty="0"/>
              <a:t>  </a:t>
            </a:r>
            <a:r>
              <a:rPr lang="ar-DZ" b="1" dirty="0"/>
              <a:t>مثال رسم شبكة مشروع</a:t>
            </a:r>
            <a:r>
              <a:rPr lang="ar-DZ" dirty="0"/>
              <a:t>
طلب من احد المطابع القيام بتركيب محرقة ورق لتلبية شروط وزارة البيئة، وقد تم اعداد دراسة حول الانشطة المطلوبة، ومدى تتابعها. </a:t>
            </a:r>
          </a:p>
          <a:p>
            <a:pPr marL="0" indent="0">
              <a:buNone/>
            </a:pPr>
            <a:r>
              <a:rPr lang="ar-DZ" b="1" dirty="0"/>
              <a:t>المطلوب</a:t>
            </a:r>
            <a:r>
              <a:rPr lang="ar-DZ" dirty="0"/>
              <a:t>: رسم شبكة المشروع باستخدام طريقة النشاط على القطب.</a:t>
            </a:r>
          </a:p>
        </p:txBody>
      </p:sp>
      <p:pic>
        <p:nvPicPr>
          <p:cNvPr id="4" name="صورة 4">
            <a:extLst>
              <a:ext uri="{FF2B5EF4-FFF2-40B4-BE49-F238E27FC236}">
                <a16:creationId xmlns:a16="http://schemas.microsoft.com/office/drawing/2014/main" id="{2E7DB4A6-B126-D10F-52BC-6A984A468244}"/>
              </a:ext>
            </a:extLst>
          </p:cNvPr>
          <p:cNvPicPr>
            <a:picLocks noChangeAspect="1"/>
          </p:cNvPicPr>
          <p:nvPr/>
        </p:nvPicPr>
        <p:blipFill>
          <a:blip r:embed="rId2"/>
          <a:stretch>
            <a:fillRect/>
          </a:stretch>
        </p:blipFill>
        <p:spPr>
          <a:xfrm>
            <a:off x="585990" y="2434171"/>
            <a:ext cx="8758730" cy="350349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232339010"/>
      </p:ext>
    </p:extLst>
  </p:cSld>
  <p:clrMapOvr>
    <a:masterClrMapping/>
  </p:clrMapOvr>
  <p:transition spd="slow">
    <p:push/>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CFF3D4FB-805D-A356-7322-8305B2F7D7B2}"/>
              </a:ext>
            </a:extLst>
          </p:cNvPr>
          <p:cNvSpPr>
            <a:spLocks noGrp="1"/>
          </p:cNvSpPr>
          <p:nvPr>
            <p:ph idx="1"/>
          </p:nvPr>
        </p:nvSpPr>
        <p:spPr>
          <a:xfrm>
            <a:off x="785291" y="-305880"/>
            <a:ext cx="8696976" cy="1521751"/>
          </a:xfrm>
        </p:spPr>
        <p:txBody>
          <a:bodyPr>
            <a:noAutofit/>
          </a:bodyPr>
          <a:lstStyle/>
          <a:p>
            <a:endParaRPr lang="ar-DZ" dirty="0"/>
          </a:p>
          <a:p>
            <a:pPr marL="0" indent="0">
              <a:buNone/>
            </a:pPr>
            <a:r>
              <a:rPr lang="ar-DZ" b="1" i="0" dirty="0">
                <a:solidFill>
                  <a:srgbClr val="161C2D"/>
                </a:solidFill>
                <a:effectLst/>
                <a:latin typeface="Aref+Ruqaa"/>
              </a:rPr>
              <a:t>  حل مثال رسم شبكة مشروع</a:t>
            </a:r>
          </a:p>
          <a:p>
            <a:pPr marL="0" indent="0">
              <a:buNone/>
            </a:pPr>
            <a:endParaRPr lang="ar-DZ" b="1" i="0" dirty="0">
              <a:solidFill>
                <a:srgbClr val="161C2D"/>
              </a:solidFill>
              <a:effectLst/>
              <a:latin typeface="Aref+Ruqaa"/>
            </a:endParaRPr>
          </a:p>
          <a:p>
            <a:pPr marL="0" indent="0">
              <a:buNone/>
            </a:pPr>
            <a:r>
              <a:rPr lang="ar-DZ" i="0" dirty="0">
                <a:solidFill>
                  <a:srgbClr val="161C2D"/>
                </a:solidFill>
                <a:effectLst/>
                <a:latin typeface="Aref+Ruqaa"/>
              </a:rPr>
              <a:t>1- رسم شبكة محرقة الورق باستخدام طريقة النشاط على السهم: </a:t>
            </a:r>
          </a:p>
          <a:p>
            <a:pPr marL="0" indent="0">
              <a:buNone/>
            </a:pPr>
            <a:br>
              <a:rPr lang="ar-DZ" dirty="0"/>
            </a:br>
            <a:endParaRPr lang="ar-DZ" dirty="0"/>
          </a:p>
        </p:txBody>
      </p:sp>
      <p:pic>
        <p:nvPicPr>
          <p:cNvPr id="4" name="صورة 4">
            <a:extLst>
              <a:ext uri="{FF2B5EF4-FFF2-40B4-BE49-F238E27FC236}">
                <a16:creationId xmlns:a16="http://schemas.microsoft.com/office/drawing/2014/main" id="{AF117C28-67F3-2681-FF50-DFD9EF853F98}"/>
              </a:ext>
            </a:extLst>
          </p:cNvPr>
          <p:cNvPicPr>
            <a:picLocks noChangeAspect="1"/>
          </p:cNvPicPr>
          <p:nvPr/>
        </p:nvPicPr>
        <p:blipFill>
          <a:blip r:embed="rId2"/>
          <a:stretch>
            <a:fillRect/>
          </a:stretch>
        </p:blipFill>
        <p:spPr>
          <a:xfrm>
            <a:off x="2368587" y="1651767"/>
            <a:ext cx="5782135" cy="185028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مربع نص 4">
            <a:extLst>
              <a:ext uri="{FF2B5EF4-FFF2-40B4-BE49-F238E27FC236}">
                <a16:creationId xmlns:a16="http://schemas.microsoft.com/office/drawing/2014/main" id="{76DE6239-801C-2B67-4168-9BE21D65D923}"/>
              </a:ext>
            </a:extLst>
          </p:cNvPr>
          <p:cNvSpPr txBox="1"/>
          <p:nvPr/>
        </p:nvSpPr>
        <p:spPr>
          <a:xfrm>
            <a:off x="2837122" y="3937947"/>
            <a:ext cx="6645145" cy="369332"/>
          </a:xfrm>
          <a:prstGeom prst="rect">
            <a:avLst/>
          </a:prstGeom>
          <a:noFill/>
        </p:spPr>
        <p:txBody>
          <a:bodyPr wrap="square" rtlCol="1">
            <a:spAutoFit/>
          </a:bodyPr>
          <a:lstStyle/>
          <a:p>
            <a:pPr algn="r"/>
            <a:r>
              <a:rPr lang="ar-DZ" dirty="0"/>
              <a:t>2- رسم شبكة محرقة الورق باستخدام طريقة النشاط على القطب: </a:t>
            </a:r>
          </a:p>
        </p:txBody>
      </p:sp>
      <p:pic>
        <p:nvPicPr>
          <p:cNvPr id="6" name="صورة 6">
            <a:extLst>
              <a:ext uri="{FF2B5EF4-FFF2-40B4-BE49-F238E27FC236}">
                <a16:creationId xmlns:a16="http://schemas.microsoft.com/office/drawing/2014/main" id="{5B08971C-D9A0-0B46-6657-E05F3216DCB3}"/>
              </a:ext>
            </a:extLst>
          </p:cNvPr>
          <p:cNvPicPr>
            <a:picLocks noChangeAspect="1"/>
          </p:cNvPicPr>
          <p:nvPr/>
        </p:nvPicPr>
        <p:blipFill>
          <a:blip r:embed="rId3"/>
          <a:stretch>
            <a:fillRect/>
          </a:stretch>
        </p:blipFill>
        <p:spPr>
          <a:xfrm>
            <a:off x="2368587" y="4586585"/>
            <a:ext cx="5846750" cy="196283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445421562"/>
      </p:ext>
    </p:extLst>
  </p:cSld>
  <p:clrMapOvr>
    <a:masterClrMapping/>
  </p:clrMapOvr>
  <mc:AlternateContent xmlns:mc="http://schemas.openxmlformats.org/markup-compatibility/2006" xmlns:p14="http://schemas.microsoft.com/office/powerpoint/2010/main">
    <mc:Choice Requires="p14">
      <p:transition spd="slow" p14:dur="1500">
        <p:split orient="vert" dir="in"/>
      </p:transition>
    </mc:Choice>
    <mc:Fallback xmlns="">
      <p:transition spd="slow">
        <p:split orient="vert" dir="in"/>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CB1CFD1-CA85-2D4F-9C33-CB7CBFBB9FD5}"/>
              </a:ext>
            </a:extLst>
          </p:cNvPr>
          <p:cNvSpPr>
            <a:spLocks noGrp="1"/>
          </p:cNvSpPr>
          <p:nvPr>
            <p:ph type="title"/>
          </p:nvPr>
        </p:nvSpPr>
        <p:spPr>
          <a:xfrm>
            <a:off x="677334" y="148741"/>
            <a:ext cx="8596668" cy="667897"/>
          </a:xfrm>
        </p:spPr>
        <p:txBody>
          <a:bodyPr/>
          <a:lstStyle/>
          <a:p>
            <a:r>
              <a:rPr lang="ar-DZ" b="1" dirty="0"/>
              <a:t>خـــــــاتمة :</a:t>
            </a:r>
          </a:p>
        </p:txBody>
      </p:sp>
      <p:sp>
        <p:nvSpPr>
          <p:cNvPr id="3" name="عنصر نائب للمحتوى 2">
            <a:extLst>
              <a:ext uri="{FF2B5EF4-FFF2-40B4-BE49-F238E27FC236}">
                <a16:creationId xmlns:a16="http://schemas.microsoft.com/office/drawing/2014/main" id="{80A7A640-7E0E-4574-901F-8F85CE5EB4F4}"/>
              </a:ext>
            </a:extLst>
          </p:cNvPr>
          <p:cNvSpPr>
            <a:spLocks noGrp="1"/>
          </p:cNvSpPr>
          <p:nvPr>
            <p:ph idx="1"/>
          </p:nvPr>
        </p:nvSpPr>
        <p:spPr>
          <a:xfrm>
            <a:off x="677334" y="1152986"/>
            <a:ext cx="8596668" cy="3381229"/>
          </a:xfrm>
        </p:spPr>
        <p:txBody>
          <a:bodyPr>
            <a:normAutofit/>
          </a:bodyPr>
          <a:lstStyle/>
          <a:p>
            <a:pPr marL="0" indent="0">
              <a:buNone/>
            </a:pPr>
            <a:r>
              <a:rPr lang="ar-DZ" dirty="0"/>
              <a:t>    صفوة القول ان مفهوم الجدولة يعني أدوات العمل التي تستخدم في تخطيط وتقييم المشروعات والسيطرة عليها حيث تقوم إدارة المشروع وفريق عمل المشروع بأعداد مستفيدين بذلك من التغذية المرتجعة من أصحاب المصالح جميعهم وبمعنى اخر ان الجدولة تعني عملية تحويل خطة المشروع الى مواقيت </a:t>
            </a:r>
            <a:r>
              <a:rPr lang="ar-DZ" dirty="0" err="1"/>
              <a:t>عملياتية</a:t>
            </a:r>
            <a:r>
              <a:rPr lang="ar-DZ" dirty="0"/>
              <a:t> وتستخدم الجدولة كذلك كقاعدة أساس مراقبة الأنشطة والسيطرة عليها بما يتوافق مع الخطة والموازنة باعتبارها الأداة الشاملة لإدارة المشروع ففي بيئة المشروعات ذات الخصوصية فان وظيفية الجدولة تمتاز بالأهمية الخاصة مقارنة مع العمليات الأخرى لأن العمليات في المشروع تنفذ يوميا وعلى مدار الساعة وتظهر خلالها الكثير من المشكلات المعقدة المتعلقة بالتنسيق </a:t>
            </a:r>
            <a:r>
              <a:rPr lang="ar-DZ" dirty="0" err="1"/>
              <a:t>مابين</a:t>
            </a:r>
            <a:r>
              <a:rPr lang="ar-DZ" dirty="0"/>
              <a:t> هذه العمليات المختلفة</a:t>
            </a:r>
          </a:p>
        </p:txBody>
      </p:sp>
    </p:spTree>
    <p:extLst>
      <p:ext uri="{BB962C8B-B14F-4D97-AF65-F5344CB8AC3E}">
        <p14:creationId xmlns:p14="http://schemas.microsoft.com/office/powerpoint/2010/main" val="993030244"/>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50C04D1-4DA3-9792-681C-422438BCC4ED}"/>
              </a:ext>
            </a:extLst>
          </p:cNvPr>
          <p:cNvSpPr>
            <a:spLocks noGrp="1"/>
          </p:cNvSpPr>
          <p:nvPr>
            <p:ph type="title"/>
          </p:nvPr>
        </p:nvSpPr>
        <p:spPr>
          <a:xfrm>
            <a:off x="1127157" y="2444879"/>
            <a:ext cx="8596668" cy="1320800"/>
          </a:xfrm>
        </p:spPr>
        <p:txBody>
          <a:bodyPr>
            <a:normAutofit fontScale="90000"/>
          </a:bodyPr>
          <a:lstStyle/>
          <a:p>
            <a:pPr algn="ctr"/>
            <a:r>
              <a:rPr lang="ar-DZ" b="1" dirty="0"/>
              <a:t>المبحث الأولى :</a:t>
            </a:r>
            <a:br>
              <a:rPr lang="ar-DZ" b="1" dirty="0"/>
            </a:br>
            <a:br>
              <a:rPr lang="ar-DZ" b="1" dirty="0"/>
            </a:br>
            <a:r>
              <a:rPr lang="ar-DZ" b="1" dirty="0"/>
              <a:t> ماهية جدولة المشروع </a:t>
            </a:r>
          </a:p>
        </p:txBody>
      </p:sp>
    </p:spTree>
    <p:extLst>
      <p:ext uri="{BB962C8B-B14F-4D97-AF65-F5344CB8AC3E}">
        <p14:creationId xmlns:p14="http://schemas.microsoft.com/office/powerpoint/2010/main" val="2899729224"/>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D2DA88EE-7BDD-5B03-54B6-D7F976F1620E}"/>
              </a:ext>
            </a:extLst>
          </p:cNvPr>
          <p:cNvSpPr>
            <a:spLocks noGrp="1"/>
          </p:cNvSpPr>
          <p:nvPr>
            <p:ph idx="1"/>
          </p:nvPr>
        </p:nvSpPr>
        <p:spPr>
          <a:xfrm>
            <a:off x="454994" y="523234"/>
            <a:ext cx="8894897" cy="538348"/>
          </a:xfrm>
        </p:spPr>
        <p:txBody>
          <a:bodyPr>
            <a:noAutofit/>
          </a:bodyPr>
          <a:lstStyle/>
          <a:p>
            <a:pPr marL="0" indent="0">
              <a:buNone/>
            </a:pPr>
            <a:r>
              <a:rPr lang="ar-DZ" sz="3600" b="1" dirty="0">
                <a:solidFill>
                  <a:schemeClr val="accent1"/>
                </a:solidFill>
              </a:rPr>
              <a:t>المطلب</a:t>
            </a:r>
            <a:r>
              <a:rPr lang="ar-DZ" sz="3200" b="1" dirty="0">
                <a:solidFill>
                  <a:schemeClr val="accent1"/>
                </a:solidFill>
              </a:rPr>
              <a:t> الأولى : تعريف جدولة المشروع</a:t>
            </a:r>
          </a:p>
        </p:txBody>
      </p:sp>
      <p:sp>
        <p:nvSpPr>
          <p:cNvPr id="4" name="مربع نص 3">
            <a:extLst>
              <a:ext uri="{FF2B5EF4-FFF2-40B4-BE49-F238E27FC236}">
                <a16:creationId xmlns:a16="http://schemas.microsoft.com/office/drawing/2014/main" id="{185A2C48-FEC5-B891-20CA-DD544029A711}"/>
              </a:ext>
            </a:extLst>
          </p:cNvPr>
          <p:cNvSpPr txBox="1"/>
          <p:nvPr/>
        </p:nvSpPr>
        <p:spPr>
          <a:xfrm rot="10800000" flipV="1">
            <a:off x="161935" y="1666237"/>
            <a:ext cx="9481013" cy="1631216"/>
          </a:xfrm>
          <a:prstGeom prst="rect">
            <a:avLst/>
          </a:prstGeom>
          <a:noFill/>
        </p:spPr>
        <p:txBody>
          <a:bodyPr wrap="square" rtlCol="1">
            <a:spAutoFit/>
          </a:bodyPr>
          <a:lstStyle/>
          <a:p>
            <a:pPr algn="r"/>
            <a:r>
              <a:rPr lang="ar-DZ" sz="2000" dirty="0"/>
              <a:t>هي عملية تحويل خطة المشروع الى جدول زمني لتنفيذه، ابتداء من لحظة مباشرة العمل، مرورا بجميع الأنشطة المتتابعة والمتداخلة والأحداث والمحطات الرئيسية ، وصولا الى لحظة انتهاء العمل في المشروع واقفاله و تحديد الوقت اللازم لتنفيذ المشروع من لحظة البدء حتى لحظة </a:t>
            </a:r>
            <a:r>
              <a:rPr lang="ar-DZ" sz="2000" dirty="0" err="1"/>
              <a:t>الإنتهاء</a:t>
            </a:r>
            <a:r>
              <a:rPr lang="ar-DZ" sz="2000" dirty="0"/>
              <a:t> . </a:t>
            </a:r>
          </a:p>
          <a:p>
            <a:pPr algn="r"/>
            <a:endParaRPr lang="ar-DZ" sz="2000" dirty="0"/>
          </a:p>
        </p:txBody>
      </p:sp>
    </p:spTree>
    <p:extLst>
      <p:ext uri="{BB962C8B-B14F-4D97-AF65-F5344CB8AC3E}">
        <p14:creationId xmlns:p14="http://schemas.microsoft.com/office/powerpoint/2010/main" val="2791114617"/>
      </p:ext>
    </p:extLst>
  </p:cSld>
  <p:clrMapOvr>
    <a:masterClrMapping/>
  </p:clrMapOvr>
  <p:transition spd="slow">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D8303F0-038E-4EC2-488B-061D433F04EB}"/>
              </a:ext>
            </a:extLst>
          </p:cNvPr>
          <p:cNvSpPr>
            <a:spLocks noGrp="1"/>
          </p:cNvSpPr>
          <p:nvPr>
            <p:ph type="title"/>
          </p:nvPr>
        </p:nvSpPr>
        <p:spPr>
          <a:xfrm>
            <a:off x="677334" y="609600"/>
            <a:ext cx="8596668" cy="703883"/>
          </a:xfrm>
        </p:spPr>
        <p:txBody>
          <a:bodyPr/>
          <a:lstStyle/>
          <a:p>
            <a:r>
              <a:rPr lang="ar-DZ" b="1" dirty="0"/>
              <a:t>المطلب الثاني : فوائد جدولة المشروع</a:t>
            </a:r>
          </a:p>
        </p:txBody>
      </p:sp>
      <p:sp>
        <p:nvSpPr>
          <p:cNvPr id="3" name="عنصر نائب للمحتوى 2">
            <a:extLst>
              <a:ext uri="{FF2B5EF4-FFF2-40B4-BE49-F238E27FC236}">
                <a16:creationId xmlns:a16="http://schemas.microsoft.com/office/drawing/2014/main" id="{9EE38181-CAE8-8566-4BEE-E4C9AF35C0AC}"/>
              </a:ext>
            </a:extLst>
          </p:cNvPr>
          <p:cNvSpPr>
            <a:spLocks noGrp="1"/>
          </p:cNvSpPr>
          <p:nvPr>
            <p:ph idx="1"/>
          </p:nvPr>
        </p:nvSpPr>
        <p:spPr>
          <a:xfrm>
            <a:off x="810935" y="1313483"/>
            <a:ext cx="8596668" cy="6783329"/>
          </a:xfrm>
        </p:spPr>
        <p:txBody>
          <a:bodyPr>
            <a:noAutofit/>
          </a:bodyPr>
          <a:lstStyle/>
          <a:p>
            <a:r>
              <a:rPr lang="ar-DZ" dirty="0">
                <a:solidFill>
                  <a:schemeClr val="tx1"/>
                </a:solidFill>
              </a:rPr>
              <a:t> تساعد الجدولة في تحديد التاريخ المتوقع لإنهاء المشروع.
 تساهم الجدولة في تحديد تواريخ بداية ونهاية الأنشطة وعلاقتها بالأنشطة الاخرى.
 للجدولة دور في تحديد الانشطة الحرجة التي اذا تأخرت فان وقت المشروع سيتأخر.
 تساعد في تحديد الانشطة الراكدة والتي اذا تأخرت فإنها لن تؤثر سلبا على وقت انتهاء المشروع.
تساعد في تخفيف الخلافات الشخصية والصراعات لأن الوقت محدد مسبقا، مما يسهل عملية التنسيق.</a:t>
            </a:r>
          </a:p>
          <a:p>
            <a:r>
              <a:rPr lang="ar-DZ" dirty="0">
                <a:solidFill>
                  <a:schemeClr val="tx1"/>
                </a:solidFill>
              </a:rPr>
              <a:t>تعتبر جدولة المشروع اطارا منسقا لتخطيط وتوجيه ومراقبة المشروع.</a:t>
            </a:r>
          </a:p>
          <a:p>
            <a:r>
              <a:rPr lang="ar-DZ" dirty="0">
                <a:solidFill>
                  <a:schemeClr val="tx1"/>
                </a:solidFill>
              </a:rPr>
              <a:t>تبين الجدولة حالة </a:t>
            </a:r>
            <a:r>
              <a:rPr lang="ar-DZ" dirty="0" err="1">
                <a:solidFill>
                  <a:schemeClr val="tx1"/>
                </a:solidFill>
              </a:rPr>
              <a:t>الإعتمادية</a:t>
            </a:r>
            <a:r>
              <a:rPr lang="ar-DZ" dirty="0">
                <a:solidFill>
                  <a:schemeClr val="tx1"/>
                </a:solidFill>
              </a:rPr>
              <a:t> والتداخل لكافة الأنشطة و وحدات العمل و حزم العمل </a:t>
            </a:r>
          </a:p>
          <a:p>
            <a:pPr marL="0" indent="0">
              <a:buNone/>
            </a:pPr>
            <a:r>
              <a:rPr lang="ar-DZ" dirty="0">
                <a:solidFill>
                  <a:schemeClr val="tx1"/>
                </a:solidFill>
              </a:rPr>
              <a:t>و المهام في المشروع.</a:t>
            </a:r>
          </a:p>
          <a:p>
            <a:r>
              <a:rPr lang="ar-DZ" dirty="0">
                <a:solidFill>
                  <a:schemeClr val="tx1"/>
                </a:solidFill>
              </a:rPr>
              <a:t>تشير الجدولة الى الوقت الذي يحتاج فيه المشروع الى تواجد بعض الخبرات </a:t>
            </a:r>
          </a:p>
          <a:p>
            <a:pPr marL="0" indent="0">
              <a:buNone/>
            </a:pPr>
            <a:r>
              <a:rPr lang="ar-DZ" dirty="0">
                <a:solidFill>
                  <a:schemeClr val="tx1"/>
                </a:solidFill>
              </a:rPr>
              <a:t>والمهارات الخاصة.</a:t>
            </a:r>
          </a:p>
          <a:p>
            <a:r>
              <a:rPr lang="ar-DZ" dirty="0">
                <a:solidFill>
                  <a:schemeClr val="tx1"/>
                </a:solidFill>
              </a:rPr>
              <a:t>تساعد الجدولة في توفير خطوط اتصال اوضح واقصر بين </a:t>
            </a:r>
            <a:r>
              <a:rPr lang="ar-DZ" dirty="0" err="1">
                <a:solidFill>
                  <a:schemeClr val="tx1"/>
                </a:solidFill>
              </a:rPr>
              <a:t>االقسام</a:t>
            </a:r>
            <a:r>
              <a:rPr lang="ar-DZ" dirty="0">
                <a:solidFill>
                  <a:schemeClr val="tx1"/>
                </a:solidFill>
              </a:rPr>
              <a:t> والوظائف وفرق </a:t>
            </a:r>
          </a:p>
          <a:p>
            <a:pPr marL="0" indent="0">
              <a:buNone/>
            </a:pPr>
            <a:r>
              <a:rPr lang="ar-DZ" dirty="0">
                <a:solidFill>
                  <a:schemeClr val="tx1"/>
                </a:solidFill>
              </a:rPr>
              <a:t>العمل.</a:t>
            </a:r>
          </a:p>
        </p:txBody>
      </p:sp>
    </p:spTree>
    <p:extLst>
      <p:ext uri="{BB962C8B-B14F-4D97-AF65-F5344CB8AC3E}">
        <p14:creationId xmlns:p14="http://schemas.microsoft.com/office/powerpoint/2010/main" val="1861931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F15DD97-0426-AB8E-1511-BE5201AD6C83}"/>
              </a:ext>
            </a:extLst>
          </p:cNvPr>
          <p:cNvSpPr>
            <a:spLocks noGrp="1"/>
          </p:cNvSpPr>
          <p:nvPr>
            <p:ph type="title"/>
          </p:nvPr>
        </p:nvSpPr>
        <p:spPr>
          <a:xfrm>
            <a:off x="990865" y="329749"/>
            <a:ext cx="8283137" cy="973778"/>
          </a:xfrm>
        </p:spPr>
        <p:txBody>
          <a:bodyPr>
            <a:normAutofit fontScale="90000"/>
          </a:bodyPr>
          <a:lstStyle/>
          <a:p>
            <a:r>
              <a:rPr lang="ar-DZ" b="1" dirty="0"/>
              <a:t>المطلب الثالث : مراحل جدولة المشروع </a:t>
            </a:r>
          </a:p>
        </p:txBody>
      </p:sp>
      <p:sp>
        <p:nvSpPr>
          <p:cNvPr id="3" name="عنصر نائب للمحتوى 2">
            <a:extLst>
              <a:ext uri="{FF2B5EF4-FFF2-40B4-BE49-F238E27FC236}">
                <a16:creationId xmlns:a16="http://schemas.microsoft.com/office/drawing/2014/main" id="{6E57BBDB-1A5D-23AF-1D72-E2AFFD694D0B}"/>
              </a:ext>
            </a:extLst>
          </p:cNvPr>
          <p:cNvSpPr>
            <a:spLocks noGrp="1"/>
          </p:cNvSpPr>
          <p:nvPr>
            <p:ph idx="1"/>
          </p:nvPr>
        </p:nvSpPr>
        <p:spPr>
          <a:xfrm>
            <a:off x="0" y="1447471"/>
            <a:ext cx="9770153" cy="5752395"/>
          </a:xfrm>
        </p:spPr>
        <p:txBody>
          <a:bodyPr>
            <a:noAutofit/>
          </a:bodyPr>
          <a:lstStyle/>
          <a:p>
            <a:pPr marL="0" indent="0">
              <a:buNone/>
            </a:pPr>
            <a:r>
              <a:rPr lang="ar-DZ" sz="2800" b="1" baseline="30000" dirty="0">
                <a:solidFill>
                  <a:schemeClr val="tx1"/>
                </a:solidFill>
              </a:rPr>
              <a:t>مرحلة التخطيط :</a:t>
            </a:r>
          </a:p>
          <a:p>
            <a:r>
              <a:rPr lang="ar-DZ" sz="2800" baseline="30000" dirty="0">
                <a:solidFill>
                  <a:schemeClr val="tx1"/>
                </a:solidFill>
              </a:rPr>
              <a:t>التخطيط يساعد في تجزئة الوحدات، بحيث كل وحدة تكون مكونة من مجموعة أنشطة من نفس العمل وبنفس الحجم بالاعتماد على تحليل المستويات من الاعلى الى الادنى.
تحديد الجداول الزمنية في عملية بناء شبكة عمل المشروع، ابتداء من تحديد الوظائف الأساسية والأنشطة اللازمة لإنجاز المشروع، مع بيان طبيعة العلاقة بين هذه الانشطة وعملية التسلسل التابع في انجازها. </a:t>
            </a:r>
          </a:p>
          <a:p>
            <a:pPr marL="0" indent="0">
              <a:buNone/>
            </a:pPr>
            <a:r>
              <a:rPr lang="ar-DZ" sz="2800" b="1" baseline="30000" dirty="0">
                <a:solidFill>
                  <a:schemeClr val="tx1"/>
                </a:solidFill>
              </a:rPr>
              <a:t>مرحلة الموازنة التقديرية ( جدولة الأنشطة) :</a:t>
            </a:r>
          </a:p>
          <a:p>
            <a:r>
              <a:rPr lang="ar-DZ" sz="2800" baseline="30000" dirty="0">
                <a:solidFill>
                  <a:schemeClr val="tx1"/>
                </a:solidFill>
              </a:rPr>
              <a:t>تحديد الوقت اللازم لإنجاز كل نشاط من أنشطة المشروع.
تقدير التكاليف اللازمة لإنجاز كل نشاط من الانشطة.
تقدير التكاليف الكلية لإنجاز المشروع.
تخصيص الموارد المالية والبشرية اللازمة لكل نشاط من انشطة المشروع.</a:t>
            </a:r>
          </a:p>
        </p:txBody>
      </p:sp>
    </p:spTree>
    <p:extLst>
      <p:ext uri="{BB962C8B-B14F-4D97-AF65-F5344CB8AC3E}">
        <p14:creationId xmlns:p14="http://schemas.microsoft.com/office/powerpoint/2010/main" val="1473283116"/>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72610F31-9AFE-B82E-4231-3E19594ED2D8}"/>
              </a:ext>
            </a:extLst>
          </p:cNvPr>
          <p:cNvSpPr>
            <a:spLocks noGrp="1"/>
          </p:cNvSpPr>
          <p:nvPr>
            <p:ph idx="1"/>
          </p:nvPr>
        </p:nvSpPr>
        <p:spPr>
          <a:xfrm>
            <a:off x="857262" y="649183"/>
            <a:ext cx="8481060" cy="3615137"/>
          </a:xfrm>
        </p:spPr>
        <p:txBody>
          <a:bodyPr/>
          <a:lstStyle/>
          <a:p>
            <a:pPr marL="0" indent="0">
              <a:buNone/>
            </a:pPr>
            <a:r>
              <a:rPr lang="ar-DZ" sz="2000" b="1" dirty="0">
                <a:solidFill>
                  <a:schemeClr val="tx1"/>
                </a:solidFill>
              </a:rPr>
              <a:t> مرحلة الرقابة</a:t>
            </a:r>
          </a:p>
          <a:p>
            <a:r>
              <a:rPr lang="ar-DZ" dirty="0">
                <a:solidFill>
                  <a:schemeClr val="tx1"/>
                </a:solidFill>
              </a:rPr>
              <a:t>يتم التحقق فيما اذا كان العمل قد تم تنفيذه وفق ما خطط له، ام انه قد حدثت انحرافات في التنفيذ، مثل تأخر بعض الأنشطة عن الوقت المحدد لإنجازها. 
مراقبة وجود اختلافات في الموارد المادية والبشرية المستخدمة عن الكميات المقدرة في الخطة. 
اجراء التصحيحات اللازمة لمعالجة الانحرافات (ان وجدت)، والعمل على تلافي حدوثها في المراحل اللاحقة من المشروع.</a:t>
            </a:r>
          </a:p>
        </p:txBody>
      </p:sp>
    </p:spTree>
    <p:extLst>
      <p:ext uri="{BB962C8B-B14F-4D97-AF65-F5344CB8AC3E}">
        <p14:creationId xmlns:p14="http://schemas.microsoft.com/office/powerpoint/2010/main" val="1015117164"/>
      </p:ext>
    </p:extLst>
  </p:cSld>
  <p:clrMapOvr>
    <a:masterClrMapping/>
  </p:clrMapOvr>
  <p:transition spd="slow">
    <p:randomBa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DF46F62-2F65-DB2F-A48A-70F8F7EF1506}"/>
              </a:ext>
            </a:extLst>
          </p:cNvPr>
          <p:cNvSpPr>
            <a:spLocks noGrp="1"/>
          </p:cNvSpPr>
          <p:nvPr>
            <p:ph type="title"/>
          </p:nvPr>
        </p:nvSpPr>
        <p:spPr>
          <a:xfrm>
            <a:off x="785292" y="2588821"/>
            <a:ext cx="8596668" cy="1320800"/>
          </a:xfrm>
        </p:spPr>
        <p:txBody>
          <a:bodyPr>
            <a:noAutofit/>
          </a:bodyPr>
          <a:lstStyle/>
          <a:p>
            <a:pPr algn="ctr"/>
            <a:r>
              <a:rPr lang="ar-DZ" b="1" dirty="0"/>
              <a:t>المبحث الثاني :</a:t>
            </a:r>
            <a:br>
              <a:rPr lang="ar-DZ" b="1" dirty="0"/>
            </a:br>
            <a:br>
              <a:rPr lang="ar-DZ" b="1" dirty="0"/>
            </a:br>
            <a:r>
              <a:rPr lang="ar-DZ" b="1" dirty="0"/>
              <a:t>طرق جدولة المشروع </a:t>
            </a:r>
          </a:p>
        </p:txBody>
      </p:sp>
    </p:spTree>
    <p:extLst>
      <p:ext uri="{BB962C8B-B14F-4D97-AF65-F5344CB8AC3E}">
        <p14:creationId xmlns:p14="http://schemas.microsoft.com/office/powerpoint/2010/main" val="25486980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B8E1735-28AE-0581-F907-0ED4795B0F8F}"/>
              </a:ext>
            </a:extLst>
          </p:cNvPr>
          <p:cNvSpPr>
            <a:spLocks noGrp="1"/>
          </p:cNvSpPr>
          <p:nvPr>
            <p:ph type="title"/>
          </p:nvPr>
        </p:nvSpPr>
        <p:spPr>
          <a:xfrm>
            <a:off x="0" y="374732"/>
            <a:ext cx="9274002" cy="1298609"/>
          </a:xfrm>
        </p:spPr>
        <p:txBody>
          <a:bodyPr/>
          <a:lstStyle/>
          <a:p>
            <a:r>
              <a:rPr lang="ar-DZ" b="1" dirty="0"/>
              <a:t>مطلب الأولى : خرائط جانت (</a:t>
            </a:r>
            <a:r>
              <a:rPr lang="ar-DZ" b="1" dirty="0" err="1"/>
              <a:t>Gantt</a:t>
            </a:r>
            <a:r>
              <a:rPr lang="ar-DZ" b="1" dirty="0"/>
              <a:t> </a:t>
            </a:r>
            <a:r>
              <a:rPr lang="ar-DZ" b="1" dirty="0" err="1"/>
              <a:t>Charts</a:t>
            </a:r>
            <a:r>
              <a:rPr lang="ar-DZ" b="1" dirty="0"/>
              <a:t>)</a:t>
            </a:r>
          </a:p>
        </p:txBody>
      </p:sp>
      <p:sp>
        <p:nvSpPr>
          <p:cNvPr id="3" name="عنصر نائب للمحتوى 2">
            <a:extLst>
              <a:ext uri="{FF2B5EF4-FFF2-40B4-BE49-F238E27FC236}">
                <a16:creationId xmlns:a16="http://schemas.microsoft.com/office/drawing/2014/main" id="{0B0B9E90-FD1F-DB81-C115-5971AE7D14C2}"/>
              </a:ext>
            </a:extLst>
          </p:cNvPr>
          <p:cNvSpPr>
            <a:spLocks noGrp="1"/>
          </p:cNvSpPr>
          <p:nvPr>
            <p:ph idx="1"/>
          </p:nvPr>
        </p:nvSpPr>
        <p:spPr>
          <a:xfrm>
            <a:off x="215915" y="1329916"/>
            <a:ext cx="9608217" cy="3373882"/>
          </a:xfrm>
        </p:spPr>
        <p:txBody>
          <a:bodyPr>
            <a:noAutofit/>
          </a:bodyPr>
          <a:lstStyle/>
          <a:p>
            <a:pPr marL="0" indent="0">
              <a:buNone/>
            </a:pPr>
            <a:r>
              <a:rPr lang="ar-DZ" dirty="0">
                <a:solidFill>
                  <a:schemeClr val="tx1"/>
                </a:solidFill>
              </a:rPr>
              <a:t>1</a:t>
            </a:r>
            <a:r>
              <a:rPr lang="ar-DZ" b="1" dirty="0">
                <a:solidFill>
                  <a:schemeClr val="tx1"/>
                </a:solidFill>
              </a:rPr>
              <a:t>_تعريف بمخطط جانت :</a:t>
            </a:r>
          </a:p>
          <a:p>
            <a:pPr marL="0" indent="0">
              <a:buNone/>
            </a:pPr>
            <a:r>
              <a:rPr lang="ar-DZ" dirty="0">
                <a:solidFill>
                  <a:schemeClr val="tx1"/>
                </a:solidFill>
              </a:rPr>
              <a:t>يعود مفهوم مخطط جانت </a:t>
            </a:r>
            <a:r>
              <a:rPr lang="ar-DZ" dirty="0" err="1">
                <a:solidFill>
                  <a:schemeClr val="tx1"/>
                </a:solidFill>
              </a:rPr>
              <a:t>Gantt</a:t>
            </a:r>
            <a:r>
              <a:rPr lang="ar-DZ" dirty="0">
                <a:solidFill>
                  <a:schemeClr val="tx1"/>
                </a:solidFill>
              </a:rPr>
              <a:t> </a:t>
            </a:r>
            <a:r>
              <a:rPr lang="ar-DZ" dirty="0" err="1">
                <a:solidFill>
                  <a:schemeClr val="tx1"/>
                </a:solidFill>
              </a:rPr>
              <a:t>chart</a:t>
            </a:r>
            <a:r>
              <a:rPr lang="ar-DZ" dirty="0">
                <a:solidFill>
                  <a:schemeClr val="tx1"/>
                </a:solidFill>
              </a:rPr>
              <a:t> إلى القرن الماضي عام 1910، تمت تسميته تيمنًا بالمهندس الميكانيكي الذي ابتكره هنري جانت. وهو رسم بياني لإدارة المشروع بتحديد النشاطات والمهام الخاصة به وِفق إطار زمني مخصص لكل مهمة على حدة.
تستخدم مخطط جانت في مرحلة التخطيط قبل عملية تنفيذ المشروع، من أجل جدولة المهام وتقدير الوقت الزمني لها. يتكون المخطط من مجموعة من المهام والنشاطات، يتم تمثيل كل نشاط بخط أفقي يتناسب طوله مع الزمن اللازم للتنفيذ بتحديد تاريخ البَدْء والانتهاء. يتم ترتيب هذه الأنشطة وأوقاتها وِفق تسلسل منطقي وتتابع زمني يراعي المصادر والمتطلبات لكل منها.</a:t>
            </a:r>
          </a:p>
          <a:p>
            <a:pPr marL="0" indent="0">
              <a:buNone/>
            </a:pPr>
            <a:r>
              <a:rPr lang="ar-DZ" dirty="0">
                <a:solidFill>
                  <a:schemeClr val="tx1"/>
                </a:solidFill>
              </a:rPr>
              <a:t>  </a:t>
            </a:r>
          </a:p>
          <a:p>
            <a:pPr marL="0" indent="0">
              <a:buNone/>
            </a:pPr>
            <a:r>
              <a:rPr lang="ar-DZ" b="1" dirty="0">
                <a:solidFill>
                  <a:schemeClr val="tx1"/>
                </a:solidFill>
              </a:rPr>
              <a:t>مثال خرائط جانت (</a:t>
            </a:r>
            <a:r>
              <a:rPr lang="ar-DZ" b="1" dirty="0" err="1">
                <a:solidFill>
                  <a:schemeClr val="tx1"/>
                </a:solidFill>
              </a:rPr>
              <a:t>Gantt</a:t>
            </a:r>
            <a:r>
              <a:rPr lang="ar-DZ" b="1" dirty="0">
                <a:solidFill>
                  <a:schemeClr val="tx1"/>
                </a:solidFill>
              </a:rPr>
              <a:t> </a:t>
            </a:r>
            <a:r>
              <a:rPr lang="ar-DZ" b="1" dirty="0" err="1">
                <a:solidFill>
                  <a:schemeClr val="tx1"/>
                </a:solidFill>
              </a:rPr>
              <a:t>Charts</a:t>
            </a:r>
            <a:r>
              <a:rPr lang="ar-DZ" b="1" dirty="0">
                <a:solidFill>
                  <a:schemeClr val="tx1"/>
                </a:solidFill>
              </a:rPr>
              <a:t>)</a:t>
            </a:r>
            <a:r>
              <a:rPr lang="ar-DZ" dirty="0">
                <a:solidFill>
                  <a:schemeClr val="tx1"/>
                </a:solidFill>
              </a:rPr>
              <a:t>
يحتاج تنفيذ أحد المشاريع إلى الأنشطة الأربعة وإلى مدة زمنية </a:t>
            </a:r>
          </a:p>
        </p:txBody>
      </p:sp>
      <p:pic>
        <p:nvPicPr>
          <p:cNvPr id="5" name="صورة 5">
            <a:extLst>
              <a:ext uri="{FF2B5EF4-FFF2-40B4-BE49-F238E27FC236}">
                <a16:creationId xmlns:a16="http://schemas.microsoft.com/office/drawing/2014/main" id="{B26F55DF-F99B-90EF-872F-97F95D1FCAD7}"/>
              </a:ext>
            </a:extLst>
          </p:cNvPr>
          <p:cNvPicPr>
            <a:picLocks noChangeAspect="1"/>
          </p:cNvPicPr>
          <p:nvPr/>
        </p:nvPicPr>
        <p:blipFill>
          <a:blip r:embed="rId2"/>
          <a:stretch>
            <a:fillRect/>
          </a:stretch>
        </p:blipFill>
        <p:spPr>
          <a:xfrm>
            <a:off x="3669880" y="5152170"/>
            <a:ext cx="3698220" cy="15206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131699299"/>
      </p:ext>
    </p:extLst>
  </p:cSld>
  <p:clrMapOvr>
    <a:masterClrMapping/>
  </p:clrMapOvr>
  <p:transition spd="slow">
    <p:plus/>
  </p:transition>
</p:sld>
</file>

<file path=ppt/theme/theme1.xml><?xml version="1.0" encoding="utf-8"?>
<a:theme xmlns:a="http://schemas.openxmlformats.org/drawingml/2006/main" name="واجهة">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شاشة عريضة</PresentationFormat>
  <Slides>23</Slides>
  <Notes>0</Notes>
  <HiddenSlides>0</HiddenSlides>
  <ScaleCrop>false</ScaleCrop>
  <HeadingPairs>
    <vt:vector size="4" baseType="variant">
      <vt:variant>
        <vt:lpstr>نسق</vt:lpstr>
      </vt:variant>
      <vt:variant>
        <vt:i4>1</vt:i4>
      </vt:variant>
      <vt:variant>
        <vt:lpstr>عناوين الشرائح</vt:lpstr>
      </vt:variant>
      <vt:variant>
        <vt:i4>23</vt:i4>
      </vt:variant>
    </vt:vector>
  </HeadingPairs>
  <TitlesOfParts>
    <vt:vector size="24" baseType="lpstr">
      <vt:lpstr>واجهة</vt:lpstr>
      <vt:lpstr>جامعة جيلالي بونعامة _ خميس مليانة _ كلية العلوم الإقتصادية و علوم التسيير و التجارة </vt:lpstr>
      <vt:lpstr>مقدمـــــــــة :</vt:lpstr>
      <vt:lpstr>المبحث الأولى :   ماهية جدولة المشروع </vt:lpstr>
      <vt:lpstr>عرض تقديمي في PowerPoint</vt:lpstr>
      <vt:lpstr>المطلب الثاني : فوائد جدولة المشروع</vt:lpstr>
      <vt:lpstr>المطلب الثالث : مراحل جدولة المشروع </vt:lpstr>
      <vt:lpstr>عرض تقديمي في PowerPoint</vt:lpstr>
      <vt:lpstr>المبحث الثاني :  طرق جدولة المشروع </vt:lpstr>
      <vt:lpstr>مطلب الأولى : خرائط جانت (Gantt Charts)</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مطلب الثاني :البرمجة الشبكية</vt:lpstr>
      <vt:lpstr>عرض تقديمي في PowerPoint</vt:lpstr>
      <vt:lpstr>عرض تقديمي في PowerPoint</vt:lpstr>
      <vt:lpstr>عرض تقديمي في PowerPoint</vt:lpstr>
      <vt:lpstr>عرض تقديمي في PowerPoint</vt:lpstr>
      <vt:lpstr>عرض تقديمي في PowerPoint</vt:lpstr>
      <vt:lpstr>خـــــــاتمة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جيلالي بونعامة _ خميس مليانة _ كلية العلوم الإقتصادية و علوم التسيير و التجارة </dc:title>
  <dc:creator>213799195008</dc:creator>
  <cp:lastModifiedBy>213799195008</cp:lastModifiedBy>
  <cp:revision>10</cp:revision>
  <dcterms:created xsi:type="dcterms:W3CDTF">2022-11-22T05:12:50Z</dcterms:created>
  <dcterms:modified xsi:type="dcterms:W3CDTF">2022-11-27T12:43:39Z</dcterms:modified>
</cp:coreProperties>
</file>