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924" r:id="rId1"/>
  </p:sldMasterIdLst>
  <p:handoutMasterIdLst>
    <p:handoutMasterId r:id="rId12"/>
  </p:handoutMasterIdLst>
  <p:sldIdLst>
    <p:sldId id="256" r:id="rId2"/>
    <p:sldId id="378" r:id="rId3"/>
    <p:sldId id="379" r:id="rId4"/>
    <p:sldId id="373" r:id="rId5"/>
    <p:sldId id="380" r:id="rId6"/>
    <p:sldId id="381" r:id="rId7"/>
    <p:sldId id="382" r:id="rId8"/>
    <p:sldId id="383" r:id="rId9"/>
    <p:sldId id="384" r:id="rId10"/>
    <p:sldId id="38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570E"/>
    <a:srgbClr val="D5B7CF"/>
    <a:srgbClr val="EFA59F"/>
    <a:srgbClr val="FFFD8F"/>
    <a:srgbClr val="8AEEA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82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08/03/2023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08/03/2023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08/03/2023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08/03/2023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08/03/2023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08/03/2023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08/03/2023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08/03/2023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08/03/2023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91488A6-4999-4EC2-BF99-9B561A61566A}" type="datetimeFigureOut">
              <a:rPr lang="fr-FR" smtClean="0"/>
              <a:pPr/>
              <a:t>08/03/2023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08/03/2023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الفكر الإقتصادي عند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الماركنتيليين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solidFill>
                  <a:schemeClr val="tx1"/>
                </a:solidFill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 عبد الحميد</a:t>
            </a:r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المحاضرة الثانية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a.rolami@univ-dbkm.dz</a:t>
            </a:r>
            <a:endParaRPr lang="ar-DZ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00430" y="1643050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سلبيات </a:t>
            </a:r>
            <a:r>
              <a:rPr lang="ar-DZ" sz="3200" b="1" dirty="0" err="1" smtClean="0">
                <a:solidFill>
                  <a:schemeClr val="tx1"/>
                </a:solidFill>
              </a:rPr>
              <a:t>للماركنتيلية</a:t>
            </a:r>
            <a:r>
              <a:rPr lang="ar-DZ" sz="3200" b="1" dirty="0" smtClean="0">
                <a:solidFill>
                  <a:schemeClr val="tx1"/>
                </a:solidFill>
              </a:rPr>
              <a:t>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2285992"/>
            <a:ext cx="8572560" cy="571504"/>
          </a:xfrm>
          <a:prstGeom prst="roundRect">
            <a:avLst>
              <a:gd name="adj" fmla="val 21963"/>
            </a:avLst>
          </a:prstGeom>
          <a:solidFill>
            <a:srgbClr val="EFA59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>
                <a:solidFill>
                  <a:schemeClr val="tx1"/>
                </a:solidFill>
              </a:rPr>
              <a:t>الإهتمام</a:t>
            </a:r>
            <a:r>
              <a:rPr lang="ar-DZ" sz="3200" b="1" dirty="0" smtClean="0">
                <a:solidFill>
                  <a:schemeClr val="tx1"/>
                </a:solidFill>
              </a:rPr>
              <a:t> بقوة الدولة على حساب رفاهية الفرد.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2928934"/>
            <a:ext cx="8572560" cy="571504"/>
          </a:xfrm>
          <a:prstGeom prst="roundRect">
            <a:avLst>
              <a:gd name="adj" fmla="val 20598"/>
            </a:avLst>
          </a:prstGeom>
          <a:solidFill>
            <a:srgbClr val="FFFD8F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تعطيل التجارة الخارجية بسبب العراقيل الكثيرة.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3571876"/>
            <a:ext cx="8572560" cy="571504"/>
          </a:xfrm>
          <a:prstGeom prst="roundRect">
            <a:avLst>
              <a:gd name="adj" fmla="val 31515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إهمال الزراعة والتجارة الداخلية.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4214818"/>
            <a:ext cx="8572560" cy="571504"/>
          </a:xfrm>
          <a:prstGeom prst="roundRect">
            <a:avLst>
              <a:gd name="adj" fmla="val 20598"/>
            </a:avLst>
          </a:prstGeom>
          <a:solidFill>
            <a:schemeClr val="bg1">
              <a:lumMod val="85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سياسة التوظيف الاستعبادية.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4857760"/>
            <a:ext cx="8572560" cy="571504"/>
          </a:xfrm>
          <a:prstGeom prst="roundRect">
            <a:avLst>
              <a:gd name="adj" fmla="val 31515"/>
            </a:avLst>
          </a:prstGeom>
          <a:solidFill>
            <a:srgbClr val="D5B7C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تشجيع الزيادة السكانية دون الاهتمام لإشكالية رفاهيتهم.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3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643438" y="2571744"/>
            <a:ext cx="4214842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تعريف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الماركنتيلية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214686"/>
            <a:ext cx="8572560" cy="571504"/>
          </a:xfrm>
          <a:prstGeom prst="roundRect">
            <a:avLst>
              <a:gd name="adj" fmla="val 19104"/>
            </a:avLst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مشتقة من الكلمة الإنجليزية </a:t>
            </a:r>
            <a:r>
              <a:rPr lang="fr-FR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Merchant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وتعني "التاجر"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285720" y="3857628"/>
            <a:ext cx="8572560" cy="1000132"/>
          </a:xfrm>
          <a:prstGeom prst="roundRect">
            <a:avLst>
              <a:gd name="adj" fmla="val 12281"/>
            </a:avLst>
          </a:prstGeom>
          <a:solidFill>
            <a:srgbClr val="EFA59F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اهتمت بالمعادن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النفيسة (الذهب والفضة أساس الثروة وليس إنتاج السلع والخدمات)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4929198"/>
            <a:ext cx="8572560" cy="571504"/>
          </a:xfrm>
          <a:prstGeom prst="roundRect">
            <a:avLst>
              <a:gd name="adj" fmla="val 31045"/>
            </a:avLst>
          </a:prstGeom>
          <a:solidFill>
            <a:srgbClr val="D5B7CF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ركزت على التجارة الخارجية مع إهمال القطاعات الأخرى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214810" y="2571744"/>
            <a:ext cx="4643470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الجذور التاريخية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اللماركنتيلية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285720" y="3357562"/>
            <a:ext cx="8572560" cy="1000132"/>
          </a:xfrm>
          <a:prstGeom prst="roundRect">
            <a:avLst>
              <a:gd name="adj" fmla="val 10917"/>
            </a:avLst>
          </a:prstGeom>
          <a:solidFill>
            <a:srgbClr val="00B0F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ظهرت فكريا نهاية القرن 14 للميلاد وانتشرت كواقع اقتصادي في القرن 15 وسادت إلى غاية النصف الثاني من القرن 18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4429132"/>
            <a:ext cx="8572560" cy="571504"/>
          </a:xfrm>
          <a:prstGeom prst="roundRect">
            <a:avLst>
              <a:gd name="adj" fmla="val 21492"/>
            </a:avLst>
          </a:prstGeom>
          <a:solidFill>
            <a:srgbClr val="FFC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تعرف أيضا بالتجارية أو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الإتجارية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أو مذهب التجاريين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00430" y="1643050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عوامل بروز </a:t>
            </a:r>
            <a:r>
              <a:rPr lang="ar-DZ" sz="3200" b="1" dirty="0" err="1" smtClean="0">
                <a:solidFill>
                  <a:schemeClr val="tx1"/>
                </a:solidFill>
              </a:rPr>
              <a:t>الماركنتيلية</a:t>
            </a:r>
            <a:r>
              <a:rPr lang="ar-DZ" sz="3200" b="1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2285992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انهيار الإقطاعية بعد تحالف المالك والتاجر على الإقطاعيين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2857496"/>
            <a:ext cx="8572560" cy="500066"/>
          </a:xfrm>
          <a:prstGeom prst="roundRect">
            <a:avLst>
              <a:gd name="adj" fmla="val 31515"/>
            </a:avLst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توسع التجارة مع تحرر العبيد وممارستهم لها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3429000"/>
            <a:ext cx="8572560" cy="500066"/>
          </a:xfrm>
          <a:prstGeom prst="roundRect">
            <a:avLst>
              <a:gd name="adj" fmla="val 31515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ظهور الدول الإقليمية وتنافسها اقتصاديا وعسكريا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4000504"/>
            <a:ext cx="8572560" cy="928694"/>
          </a:xfrm>
          <a:prstGeom prst="roundRect">
            <a:avLst>
              <a:gd name="adj" fmla="val 22698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اكتشاف القارة الأمريكية والممرات البحرية (رأس الرجاء الصالح) واتصال أوروبا بالمشرق الإسلامي 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5000636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D5B7C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حركة النهضة الفكرية الواسعة في أوروبا آنذاك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14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1714480" y="1714488"/>
            <a:ext cx="7072362" cy="1071570"/>
          </a:xfrm>
          <a:prstGeom prst="roundRect">
            <a:avLst>
              <a:gd name="adj" fmla="val 17002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رؤيتهم للذهب والفضة على أنهما الثروة الوحيدة للدولة كانت مستندة على حجتين أساسيتين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3000372"/>
            <a:ext cx="8572560" cy="1500198"/>
          </a:xfrm>
          <a:prstGeom prst="roundRect">
            <a:avLst>
              <a:gd name="adj" fmla="val 16050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ما يصدق على الفرد يصدق على الدولة، فإذا كانت ثروة الفرد هي ما لديه من ذهب وفضة بغض النظر عن ما يملك من شيء آخر فإن الأمر ينطبق على الدولة أيضا 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4572008"/>
            <a:ext cx="8572560" cy="1143008"/>
          </a:xfrm>
          <a:prstGeom prst="roundRect">
            <a:avLst>
              <a:gd name="adj" fmla="val 22698"/>
            </a:avLst>
          </a:prstGeom>
          <a:solidFill>
            <a:srgbClr val="DA570E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الملك يحتاج لتسيير حاجات دولته وتمويل حروبها إلى ذهب وفضة وليس إلى قمح أو شيء آخر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00430" y="1643050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رواد </a:t>
            </a:r>
            <a:r>
              <a:rPr lang="ar-DZ" sz="3200" b="1" dirty="0" err="1" smtClean="0">
                <a:solidFill>
                  <a:schemeClr val="tx1"/>
                </a:solidFill>
              </a:rPr>
              <a:t>الماركنتيلية</a:t>
            </a:r>
            <a:r>
              <a:rPr lang="ar-DZ" sz="3200" b="1" dirty="0" smtClean="0">
                <a:solidFill>
                  <a:schemeClr val="tx1"/>
                </a:solidFill>
              </a:rPr>
              <a:t>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2285992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جان </a:t>
            </a:r>
            <a:r>
              <a:rPr lang="ar-DZ" sz="3200" b="1" dirty="0" err="1" smtClean="0">
                <a:solidFill>
                  <a:schemeClr val="tx1"/>
                </a:solidFill>
              </a:rPr>
              <a:t>بابتيست</a:t>
            </a:r>
            <a:r>
              <a:rPr lang="ar-DZ" sz="3200" b="1" dirty="0" smtClean="0">
                <a:solidFill>
                  <a:schemeClr val="tx1"/>
                </a:solidFill>
              </a:rPr>
              <a:t> </a:t>
            </a:r>
            <a:r>
              <a:rPr lang="ar-DZ" sz="3200" b="1" dirty="0" err="1" smtClean="0">
                <a:solidFill>
                  <a:schemeClr val="tx1"/>
                </a:solidFill>
              </a:rPr>
              <a:t>كولبير</a:t>
            </a:r>
            <a:r>
              <a:rPr lang="ar-DZ" sz="3200" b="1" dirty="0" smtClean="0">
                <a:solidFill>
                  <a:schemeClr val="tx1"/>
                </a:solidFill>
              </a:rPr>
              <a:t> (1619- 1683)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2857496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المذهب </a:t>
            </a:r>
            <a:r>
              <a:rPr lang="ar-DZ" sz="3200" b="1" dirty="0" smtClean="0">
                <a:solidFill>
                  <a:schemeClr val="tx1"/>
                </a:solidFill>
              </a:rPr>
              <a:t>مشهور </a:t>
            </a:r>
            <a:r>
              <a:rPr lang="ar-DZ" sz="3200" b="1" dirty="0" smtClean="0">
                <a:solidFill>
                  <a:schemeClr val="tx1"/>
                </a:solidFill>
              </a:rPr>
              <a:t>باسمه </a:t>
            </a:r>
            <a:r>
              <a:rPr lang="ar-DZ" sz="3200" b="1" dirty="0" smtClean="0">
                <a:solidFill>
                  <a:schemeClr val="tx1"/>
                </a:solidFill>
              </a:rPr>
              <a:t>المذهب </a:t>
            </a:r>
            <a:r>
              <a:rPr lang="ar-DZ" sz="3200" b="1" dirty="0" err="1" smtClean="0">
                <a:solidFill>
                  <a:schemeClr val="tx1"/>
                </a:solidFill>
              </a:rPr>
              <a:t>الكولبيرتي</a:t>
            </a:r>
            <a:r>
              <a:rPr lang="ar-DZ" sz="3200" b="1" dirty="0" smtClean="0">
                <a:solidFill>
                  <a:schemeClr val="tx1"/>
                </a:solidFill>
              </a:rPr>
              <a:t> </a:t>
            </a:r>
            <a:r>
              <a:rPr lang="fr-FR" sz="3200" b="1" dirty="0" err="1" smtClean="0">
                <a:solidFill>
                  <a:schemeClr val="tx1"/>
                </a:solidFill>
              </a:rPr>
              <a:t>colbertism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3429000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وزير المالية </a:t>
            </a:r>
            <a:r>
              <a:rPr lang="ar-DZ" sz="3200" b="1" dirty="0" smtClean="0">
                <a:solidFill>
                  <a:schemeClr val="tx1"/>
                </a:solidFill>
              </a:rPr>
              <a:t>لدى الملك لويس الرابع عشر </a:t>
            </a:r>
            <a:r>
              <a:rPr lang="ar-DZ" sz="3200" b="1" dirty="0" smtClean="0">
                <a:solidFill>
                  <a:schemeClr val="tx1"/>
                </a:solidFill>
              </a:rPr>
              <a:t>1665 - 1683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4357694"/>
            <a:ext cx="8572560" cy="571504"/>
          </a:xfrm>
          <a:prstGeom prst="roundRect">
            <a:avLst>
              <a:gd name="adj" fmla="val 22698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توماس مون (1571- 1641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)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5000636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رجل أعمال </a:t>
            </a:r>
            <a:r>
              <a:rPr lang="ar-DZ" sz="32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وإقتصادي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 بريطاني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14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00430" y="1643050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>
                <a:solidFill>
                  <a:schemeClr val="tx1"/>
                </a:solidFill>
              </a:rPr>
              <a:t>المباديء</a:t>
            </a:r>
            <a:r>
              <a:rPr lang="ar-DZ" sz="3200" b="1" dirty="0" smtClean="0">
                <a:solidFill>
                  <a:schemeClr val="tx1"/>
                </a:solidFill>
              </a:rPr>
              <a:t> </a:t>
            </a:r>
            <a:r>
              <a:rPr lang="ar-DZ" sz="3200" b="1" dirty="0" smtClean="0">
                <a:solidFill>
                  <a:schemeClr val="tx1"/>
                </a:solidFill>
              </a:rPr>
              <a:t>الأساسية </a:t>
            </a:r>
            <a:r>
              <a:rPr lang="ar-DZ" sz="3200" b="1" dirty="0" err="1" smtClean="0">
                <a:solidFill>
                  <a:schemeClr val="tx1"/>
                </a:solidFill>
              </a:rPr>
              <a:t>للماركنتيلية</a:t>
            </a:r>
            <a:r>
              <a:rPr lang="ar-DZ" sz="3200" b="1" dirty="0" smtClean="0">
                <a:solidFill>
                  <a:schemeClr val="tx1"/>
                </a:solidFill>
              </a:rPr>
              <a:t>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2285992"/>
            <a:ext cx="8572560" cy="500066"/>
          </a:xfrm>
          <a:prstGeom prst="roundRect">
            <a:avLst>
              <a:gd name="adj" fmla="val 31515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ثروة الأمة هي ما تملك من </a:t>
            </a:r>
            <a:r>
              <a:rPr lang="ar-DZ" sz="3200" b="1" dirty="0" smtClean="0">
                <a:solidFill>
                  <a:schemeClr val="tx1"/>
                </a:solidFill>
              </a:rPr>
              <a:t>ذهب وفضة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2857496"/>
            <a:ext cx="8572560" cy="500066"/>
          </a:xfrm>
          <a:prstGeom prst="roundRect">
            <a:avLst>
              <a:gd name="adj" fmla="val 31515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تحقيق ميزان تجاري </a:t>
            </a:r>
            <a:r>
              <a:rPr lang="ar-DZ" sz="3200" b="1" dirty="0" smtClean="0">
                <a:solidFill>
                  <a:schemeClr val="tx1"/>
                </a:solidFill>
              </a:rPr>
              <a:t>موجب (الصادرات أكثر من الواردات)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3429000"/>
            <a:ext cx="8572560" cy="500066"/>
          </a:xfrm>
          <a:prstGeom prst="roundRect">
            <a:avLst>
              <a:gd name="adj" fmla="val 3151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تدخل الدولة في الحياة </a:t>
            </a:r>
            <a:r>
              <a:rPr lang="ar-DZ" sz="3200" b="1" dirty="0" err="1" smtClean="0">
                <a:solidFill>
                  <a:schemeClr val="tx1"/>
                </a:solidFill>
              </a:rPr>
              <a:t>الإقتصادية</a:t>
            </a:r>
            <a:r>
              <a:rPr lang="ar-DZ" sz="3200" b="1" dirty="0" smtClean="0">
                <a:solidFill>
                  <a:schemeClr val="tx1"/>
                </a:solidFill>
              </a:rPr>
              <a:t> (بمراقبة التجارة الخارجية)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4000504"/>
            <a:ext cx="8572560" cy="928694"/>
          </a:xfrm>
          <a:prstGeom prst="roundRect">
            <a:avLst>
              <a:gd name="adj" fmla="val 22698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ترتيب أوجه النشاط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الاقتصادي (التجارة الخارجية ثم الصناعة ثم الزراعة)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5000636"/>
            <a:ext cx="8572560" cy="928694"/>
          </a:xfrm>
          <a:prstGeom prst="roundRect">
            <a:avLst>
              <a:gd name="adj" fmla="val 31515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زيادة حجم </a:t>
            </a:r>
            <a:r>
              <a:rPr lang="ar-DZ" sz="3200" b="1" dirty="0" smtClean="0">
                <a:solidFill>
                  <a:schemeClr val="tx1"/>
                </a:solidFill>
              </a:rPr>
              <a:t>السكان (</a:t>
            </a:r>
            <a:r>
              <a:rPr lang="ar-DZ" sz="3200" b="1" dirty="0" smtClean="0">
                <a:solidFill>
                  <a:schemeClr val="tx1"/>
                </a:solidFill>
              </a:rPr>
              <a:t>معناه زيادة العمالة وتخفيض الأجور </a:t>
            </a:r>
            <a:r>
              <a:rPr lang="ar-DZ" sz="3200" b="1" dirty="0" smtClean="0">
                <a:solidFill>
                  <a:schemeClr val="tx1"/>
                </a:solidFill>
              </a:rPr>
              <a:t>وبالتالي أسعار تنافسية)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14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2143108" y="500042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السياسات </a:t>
            </a:r>
            <a:r>
              <a:rPr lang="ar-DZ" sz="3200" b="1" dirty="0" err="1" smtClean="0">
                <a:solidFill>
                  <a:schemeClr val="tx1"/>
                </a:solidFill>
              </a:rPr>
              <a:t>الإقتصادية</a:t>
            </a:r>
            <a:r>
              <a:rPr lang="ar-DZ" sz="3200" b="1" dirty="0" smtClean="0">
                <a:solidFill>
                  <a:schemeClr val="tx1"/>
                </a:solidFill>
              </a:rPr>
              <a:t> </a:t>
            </a:r>
            <a:r>
              <a:rPr lang="ar-DZ" sz="3200" b="1" dirty="0" err="1" smtClean="0">
                <a:solidFill>
                  <a:schemeClr val="tx1"/>
                </a:solidFill>
              </a:rPr>
              <a:t>للماركنتيلية</a:t>
            </a:r>
            <a:r>
              <a:rPr lang="ar-DZ" sz="3200" b="1" dirty="0" smtClean="0">
                <a:solidFill>
                  <a:schemeClr val="tx1"/>
                </a:solidFill>
              </a:rPr>
              <a:t>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4929190" y="1571612"/>
            <a:ext cx="4071966" cy="500066"/>
          </a:xfrm>
          <a:prstGeom prst="roundRect">
            <a:avLst>
              <a:gd name="adj" fmla="val 3151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السياسة المعدنية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142812" y="1571612"/>
            <a:ext cx="4643502" cy="500066"/>
          </a:xfrm>
          <a:prstGeom prst="roundRect">
            <a:avLst>
              <a:gd name="adj" fmla="val 31515"/>
            </a:avLst>
          </a:prstGeom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سياسية الميزان التجاري الموجب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5000628" y="2214554"/>
            <a:ext cx="4000528" cy="500066"/>
          </a:xfrm>
          <a:prstGeom prst="roundRect">
            <a:avLst>
              <a:gd name="adj" fmla="val 31515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منع تصدير الذهب والفضة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5000628" y="2786058"/>
            <a:ext cx="4000528" cy="928694"/>
          </a:xfrm>
          <a:prstGeom prst="roundRect">
            <a:avLst>
              <a:gd name="adj" fmla="val 10632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إلزام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المصدر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بقبض المقابل عن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صادراته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ذهبا وفضة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000628" y="3786190"/>
            <a:ext cx="4000528" cy="928694"/>
          </a:xfrm>
          <a:prstGeom prst="roundRect">
            <a:avLst>
              <a:gd name="adj" fmla="val 11756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إلزام </a:t>
            </a:r>
            <a:r>
              <a:rPr lang="ar-DZ" sz="3200" b="1" dirty="0" smtClean="0">
                <a:solidFill>
                  <a:schemeClr val="tx1"/>
                </a:solidFill>
              </a:rPr>
              <a:t>المستورد </a:t>
            </a:r>
            <a:r>
              <a:rPr lang="ar-DZ" sz="3200" b="1" dirty="0" err="1" smtClean="0">
                <a:solidFill>
                  <a:schemeClr val="tx1"/>
                </a:solidFill>
              </a:rPr>
              <a:t>بالإستيراد</a:t>
            </a:r>
            <a:r>
              <a:rPr lang="ar-DZ" sz="3200" b="1" dirty="0" smtClean="0">
                <a:solidFill>
                  <a:schemeClr val="tx1"/>
                </a:solidFill>
              </a:rPr>
              <a:t> عن طريق المقايضة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5000628" y="4786322"/>
            <a:ext cx="4000528" cy="1357298"/>
          </a:xfrm>
          <a:prstGeom prst="roundRect">
            <a:avLst>
              <a:gd name="adj" fmla="val 11756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تشجيع المصارف على جلب الودائع الخارجية </a:t>
            </a:r>
            <a:r>
              <a:rPr lang="ar-DZ" sz="3200" b="1" dirty="0" smtClean="0">
                <a:solidFill>
                  <a:schemeClr val="tx1"/>
                </a:solidFill>
              </a:rPr>
              <a:t>بفوائد عالية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142844" y="2214554"/>
            <a:ext cx="4572032" cy="500066"/>
          </a:xfrm>
          <a:prstGeom prst="roundRect">
            <a:avLst>
              <a:gd name="adj" fmla="val 31515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فرض نظام </a:t>
            </a:r>
            <a:r>
              <a:rPr lang="ar-DZ" sz="3200" b="1" dirty="0" smtClean="0">
                <a:solidFill>
                  <a:schemeClr val="tx1"/>
                </a:solidFill>
              </a:rPr>
              <a:t>الحصص ل</a:t>
            </a:r>
            <a:r>
              <a:rPr lang="ar-DZ" sz="3200" b="1" dirty="0" smtClean="0">
                <a:solidFill>
                  <a:schemeClr val="tx1"/>
                </a:solidFill>
              </a:rPr>
              <a:t>لاستيراد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42844" y="2786058"/>
            <a:ext cx="4572032" cy="928694"/>
          </a:xfrm>
          <a:prstGeom prst="roundRect">
            <a:avLst>
              <a:gd name="adj" fmla="val 10632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فرض قيود ضريبية على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الواردات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142844" y="3786190"/>
            <a:ext cx="4572032" cy="857256"/>
          </a:xfrm>
          <a:prstGeom prst="roundRect">
            <a:avLst>
              <a:gd name="adj" fmla="val 11756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فرض قيود نوعية على بعض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الواردات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142844" y="4714884"/>
            <a:ext cx="4572032" cy="857256"/>
          </a:xfrm>
          <a:prstGeom prst="roundRect">
            <a:avLst>
              <a:gd name="adj" fmla="val 17634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حصر النقل البحري في الدولة فقط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142844" y="5643578"/>
            <a:ext cx="4572032" cy="500066"/>
          </a:xfrm>
          <a:prstGeom prst="roundRect">
            <a:avLst>
              <a:gd name="adj" fmla="val 31515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تطوير الإنتاج </a:t>
            </a:r>
            <a:r>
              <a:rPr lang="ar-DZ" sz="3200" b="1" dirty="0" smtClean="0">
                <a:solidFill>
                  <a:schemeClr val="tx1"/>
                </a:solidFill>
              </a:rPr>
              <a:t>لزيادة التصدير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"/>
                            </p:stCondLst>
                            <p:childTnLst>
                              <p:par>
                                <p:cTn id="8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0"/>
                            </p:stCondLst>
                            <p:childTnLst>
                              <p:par>
                                <p:cTn id="10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14" grpId="0" animBg="1"/>
      <p:bldP spid="7" grpId="0" animBg="1"/>
      <p:bldP spid="8" grpId="0" animBg="1"/>
      <p:bldP spid="9" grpId="0" animBg="1"/>
      <p:bldP spid="11" grpId="0" animBg="1"/>
      <p:bldP spid="15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00430" y="1643050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أنواع </a:t>
            </a:r>
            <a:r>
              <a:rPr lang="ar-DZ" sz="3200" b="1" dirty="0" err="1" smtClean="0">
                <a:solidFill>
                  <a:schemeClr val="tx1"/>
                </a:solidFill>
              </a:rPr>
              <a:t>للماركنتيلية</a:t>
            </a:r>
            <a:r>
              <a:rPr lang="ar-DZ" sz="3200" b="1" dirty="0" smtClean="0">
                <a:solidFill>
                  <a:schemeClr val="tx1"/>
                </a:solidFill>
              </a:rPr>
              <a:t>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2285992"/>
            <a:ext cx="8572560" cy="1000132"/>
          </a:xfrm>
          <a:prstGeom prst="roundRect">
            <a:avLst>
              <a:gd name="adj" fmla="val 21963"/>
            </a:avLst>
          </a:prstGeom>
          <a:solidFill>
            <a:srgbClr val="EFA59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>
                <a:solidFill>
                  <a:schemeClr val="tx1"/>
                </a:solidFill>
              </a:rPr>
              <a:t>ماركنتيلية</a:t>
            </a:r>
            <a:r>
              <a:rPr lang="ar-DZ" sz="3200" b="1" dirty="0" smtClean="0">
                <a:solidFill>
                  <a:schemeClr val="tx1"/>
                </a:solidFill>
              </a:rPr>
              <a:t> صناعية </a:t>
            </a:r>
            <a:r>
              <a:rPr lang="ar-DZ" sz="3200" b="1" dirty="0" smtClean="0">
                <a:solidFill>
                  <a:schemeClr val="tx1"/>
                </a:solidFill>
              </a:rPr>
              <a:t>وتهتم بالصناعة أساسا (اشتهرت </a:t>
            </a:r>
            <a:r>
              <a:rPr lang="ar-DZ" sz="3200" b="1" dirty="0" err="1" smtClean="0">
                <a:solidFill>
                  <a:schemeClr val="tx1"/>
                </a:solidFill>
              </a:rPr>
              <a:t>بها</a:t>
            </a:r>
            <a:r>
              <a:rPr lang="ar-DZ" sz="3200" b="1" dirty="0" smtClean="0">
                <a:solidFill>
                  <a:schemeClr val="tx1"/>
                </a:solidFill>
              </a:rPr>
              <a:t> </a:t>
            </a:r>
            <a:r>
              <a:rPr lang="ar-DZ" sz="3200" b="1" dirty="0" smtClean="0">
                <a:solidFill>
                  <a:schemeClr val="tx1"/>
                </a:solidFill>
              </a:rPr>
              <a:t>فرنسا)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3357562"/>
            <a:ext cx="8572560" cy="1000132"/>
          </a:xfrm>
          <a:prstGeom prst="roundRect">
            <a:avLst>
              <a:gd name="adj" fmla="val 20598"/>
            </a:avLst>
          </a:prstGeom>
          <a:solidFill>
            <a:srgbClr val="FFFD8F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>
                <a:solidFill>
                  <a:schemeClr val="tx1"/>
                </a:solidFill>
              </a:rPr>
              <a:t>ماركنتيلية</a:t>
            </a:r>
            <a:r>
              <a:rPr lang="ar-DZ" sz="3200" b="1" dirty="0" smtClean="0">
                <a:solidFill>
                  <a:schemeClr val="tx1"/>
                </a:solidFill>
              </a:rPr>
              <a:t> معدنية </a:t>
            </a:r>
            <a:r>
              <a:rPr lang="ar-DZ" sz="3200" b="1" dirty="0" smtClean="0">
                <a:solidFill>
                  <a:schemeClr val="tx1"/>
                </a:solidFill>
              </a:rPr>
              <a:t>وتهتم بالبحث عن الذهب والفضة أكثر من الصناعة (تبنتها </a:t>
            </a:r>
            <a:r>
              <a:rPr lang="ar-DZ" sz="3200" b="1" dirty="0" smtClean="0">
                <a:solidFill>
                  <a:schemeClr val="tx1"/>
                </a:solidFill>
              </a:rPr>
              <a:t>إسبانيا والبرتغال)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4429132"/>
            <a:ext cx="8572560" cy="571504"/>
          </a:xfrm>
          <a:prstGeom prst="roundRect">
            <a:avLst>
              <a:gd name="adj" fmla="val 31515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>
                <a:solidFill>
                  <a:schemeClr val="tx1"/>
                </a:solidFill>
              </a:rPr>
              <a:t>الماركنتيلية</a:t>
            </a:r>
            <a:r>
              <a:rPr lang="ar-DZ" sz="3200" b="1" dirty="0" smtClean="0">
                <a:solidFill>
                  <a:schemeClr val="tx1"/>
                </a:solidFill>
              </a:rPr>
              <a:t> التجارية </a:t>
            </a:r>
            <a:r>
              <a:rPr lang="ar-DZ" sz="3200" b="1" dirty="0" smtClean="0">
                <a:solidFill>
                  <a:schemeClr val="tx1"/>
                </a:solidFill>
              </a:rPr>
              <a:t>وتهتم بالتجارة الخارجية (</a:t>
            </a:r>
            <a:r>
              <a:rPr lang="ar-DZ" sz="3200" b="1" dirty="0" smtClean="0">
                <a:solidFill>
                  <a:schemeClr val="tx1"/>
                </a:solidFill>
              </a:rPr>
              <a:t>تبنتها </a:t>
            </a:r>
            <a:r>
              <a:rPr lang="ar-DZ" sz="3200" b="1" dirty="0" smtClean="0">
                <a:solidFill>
                  <a:schemeClr val="tx1"/>
                </a:solidFill>
              </a:rPr>
              <a:t>انجلترا)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3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1476</TotalTime>
  <Words>402</Words>
  <Application>Microsoft Office PowerPoint</Application>
  <PresentationFormat>Affichage à l'écran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Médian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291</cp:revision>
  <dcterms:created xsi:type="dcterms:W3CDTF">2014-12-07T19:11:11Z</dcterms:created>
  <dcterms:modified xsi:type="dcterms:W3CDTF">2023-03-08T19:07:36Z</dcterms:modified>
</cp:coreProperties>
</file>