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62" autoAdjust="0"/>
  </p:normalViewPr>
  <p:slideViewPr>
    <p:cSldViewPr>
      <p:cViewPr varScale="1">
        <p:scale>
          <a:sx n="70" d="100"/>
          <a:sy n="70" d="100"/>
        </p:scale>
        <p:origin x="-762" y="-90"/>
      </p:cViewPr>
      <p:guideLst>
        <p:guide orient="horz" pos="2160"/>
        <p:guide pos="2880"/>
      </p:guideLst>
    </p:cSldViewPr>
  </p:slideViewPr>
  <p:outlineViewPr>
    <p:cViewPr>
      <p:scale>
        <a:sx n="33" d="100"/>
        <a:sy n="33" d="100"/>
      </p:scale>
      <p:origin x="48" y="3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63A2644-CD31-4A7D-A44C-1FD27554A4E6}"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217359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63A2644-CD31-4A7D-A44C-1FD27554A4E6}"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167319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63A2644-CD31-4A7D-A44C-1FD27554A4E6}"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405708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63A2644-CD31-4A7D-A44C-1FD27554A4E6}"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328075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3A2644-CD31-4A7D-A44C-1FD27554A4E6}" type="datetimeFigureOut">
              <a:rPr lang="fr-FR" smtClean="0"/>
              <a:t>28/02/2023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81623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63A2644-CD31-4A7D-A44C-1FD27554A4E6}"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142659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63A2644-CD31-4A7D-A44C-1FD27554A4E6}" type="datetimeFigureOut">
              <a:rPr lang="fr-FR" smtClean="0"/>
              <a:t>28/02/2023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364317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63A2644-CD31-4A7D-A44C-1FD27554A4E6}" type="datetimeFigureOut">
              <a:rPr lang="fr-FR" smtClean="0"/>
              <a:t>28/02/2023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393913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A2644-CD31-4A7D-A44C-1FD27554A4E6}" type="datetimeFigureOut">
              <a:rPr lang="fr-FR" smtClean="0"/>
              <a:t>28/02/2023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38948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A2644-CD31-4A7D-A44C-1FD27554A4E6}"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216207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3A2644-CD31-4A7D-A44C-1FD27554A4E6}" type="datetimeFigureOut">
              <a:rPr lang="fr-FR" smtClean="0"/>
              <a:t>28/02/2023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4872962-4440-484A-A379-0E05D54A2DED}" type="slidenum">
              <a:rPr lang="fr-FR" smtClean="0"/>
              <a:t>‹#›</a:t>
            </a:fld>
            <a:endParaRPr lang="fr-FR"/>
          </a:p>
        </p:txBody>
      </p:sp>
    </p:spTree>
    <p:extLst>
      <p:ext uri="{BB962C8B-B14F-4D97-AF65-F5344CB8AC3E}">
        <p14:creationId xmlns:p14="http://schemas.microsoft.com/office/powerpoint/2010/main" val="2758054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A2644-CD31-4A7D-A44C-1FD27554A4E6}" type="datetimeFigureOut">
              <a:rPr lang="fr-FR" smtClean="0"/>
              <a:t>28/02/2023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72962-4440-484A-A379-0E05D54A2DED}" type="slidenum">
              <a:rPr lang="fr-FR" smtClean="0"/>
              <a:t>‹#›</a:t>
            </a:fld>
            <a:endParaRPr lang="fr-FR"/>
          </a:p>
        </p:txBody>
      </p:sp>
    </p:spTree>
    <p:extLst>
      <p:ext uri="{BB962C8B-B14F-4D97-AF65-F5344CB8AC3E}">
        <p14:creationId xmlns:p14="http://schemas.microsoft.com/office/powerpoint/2010/main" val="391799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362621" cy="6120680"/>
          </a:xfrm>
        </p:spPr>
        <p:txBody>
          <a:bodyPr>
            <a:normAutofit/>
          </a:bodyPr>
          <a:lstStyle/>
          <a:p>
            <a:pPr algn="l"/>
            <a:r>
              <a:rPr lang="en-US" sz="1600" dirty="0" smtClean="0"/>
              <a:t>Corruption and bribery are not victimless  crimes. They hit the poorest people and undermine economic  development. Corruption is among the greatest obstacles to economic and social development .Nearly no country is immune from corruption .It flourishes where the criminal justice system and governance are weak .It is also frequent </a:t>
            </a:r>
            <a:r>
              <a:rPr lang="en-US" sz="1600" dirty="0" smtClean="0"/>
              <a:t> where payment is too low.</a:t>
            </a:r>
            <a:r>
              <a:rPr lang="en-US" sz="1600" dirty="0" smtClean="0"/>
              <a:t/>
            </a:r>
            <a:br>
              <a:rPr lang="en-US" sz="1600" dirty="0" smtClean="0"/>
            </a:br>
            <a:r>
              <a:rPr lang="en-US" sz="1600" dirty="0" smtClean="0"/>
              <a:t>            </a:t>
            </a:r>
            <a:r>
              <a:rPr lang="en-US" sz="1600" dirty="0" smtClean="0"/>
              <a:t> </a:t>
            </a:r>
            <a:br>
              <a:rPr lang="en-US" sz="1600" dirty="0" smtClean="0"/>
            </a:br>
            <a:r>
              <a:rPr lang="en-US" sz="1600" dirty="0" smtClean="0"/>
              <a:t>Poor people are the worst affected by  corruption. Empirical analysis has shown that the poor pay a higher share of their income on bribes than the rich  do. In poor countries, corruption can kill .Money meant for drugs for a sick   child, or build a  hospital, can be siphoned off into overseas bank accountants or to build luxury houses .It is pointed out that while this corruption hurts society in general ,it also reduces a government’s tax revenue by as much as  half. In the construction  industry, project costs typically increase by more than 25per cent as a result of  corruption. Corruption can add between 20per cent and 100 per cent to the procurement of government  goods and services .Overpriced and poorly planned projects increase  unsustainable nation debt. When countries cannot keep up with the debt  repayments, cuts in public services fall disproportionately on poorer people.</a:t>
            </a:r>
            <a:br>
              <a:rPr lang="en-US" sz="1600" dirty="0" smtClean="0"/>
            </a:br>
            <a:r>
              <a:rPr lang="en-US" sz="1600" dirty="0" smtClean="0"/>
              <a:t>            </a:t>
            </a:r>
            <a:r>
              <a:rPr lang="en-US" sz="1600" dirty="0" smtClean="0"/>
              <a:t>As a conclusion ,corruption distorts poor people’s relationships and encourages distrust for public   officials , t he police and people in authority who   </a:t>
            </a:r>
            <a:r>
              <a:rPr lang="en-US" sz="1600" dirty="0" err="1" smtClean="0"/>
              <a:t>exort</a:t>
            </a:r>
            <a:r>
              <a:rPr lang="en-US" sz="1600" dirty="0" smtClean="0"/>
              <a:t>  bribes from them. Corruption appears to be the Grim Reaper holding the harbinger of death.</a:t>
            </a:r>
            <a:br>
              <a:rPr lang="en-US" sz="1600" dirty="0" smtClean="0"/>
            </a:br>
            <a:r>
              <a:rPr lang="en-US" sz="1600" dirty="0" smtClean="0"/>
              <a:t>(adapted </a:t>
            </a:r>
            <a:r>
              <a:rPr lang="en-US" sz="1600" dirty="0" err="1" smtClean="0"/>
              <a:t>from:http</a:t>
            </a:r>
            <a:r>
              <a:rPr lang="en-US" sz="1600" dirty="0" smtClean="0"/>
              <a:t>://www.controlbae.org.uk/background/economic_development.php)</a:t>
            </a:r>
            <a:endParaRPr lang="fr-FR" sz="16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4005064"/>
            <a:ext cx="609600" cy="609600"/>
          </a:xfrm>
          <a:prstGeom prst="rect">
            <a:avLst/>
          </a:prstGeom>
        </p:spPr>
      </p:pic>
    </p:spTree>
    <p:extLst>
      <p:ext uri="{BB962C8B-B14F-4D97-AF65-F5344CB8AC3E}">
        <p14:creationId xmlns:p14="http://schemas.microsoft.com/office/powerpoint/2010/main" val="3639811091"/>
      </p:ext>
    </p:extLst>
  </p:cSld>
  <p:clrMapOvr>
    <a:masterClrMapping/>
  </p:clrMapOvr>
  <mc:AlternateContent xmlns:mc="http://schemas.openxmlformats.org/markup-compatibility/2006">
    <mc:Choice xmlns:p14="http://schemas.microsoft.com/office/powerpoint/2010/main" Requires="p14">
      <p:transition spd="slow" p14:dur="2000" advTm="134673"/>
    </mc:Choice>
    <mc:Fallback>
      <p:transition spd="slow" advTm="1346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85000" lnSpcReduction="10000"/>
          </a:bodyPr>
          <a:lstStyle/>
          <a:p>
            <a:pPr marL="0" indent="0">
              <a:buNone/>
            </a:pPr>
            <a:r>
              <a:rPr lang="en-US" dirty="0" smtClean="0"/>
              <a:t>A-COMPREHENSION.</a:t>
            </a:r>
          </a:p>
          <a:p>
            <a:pPr marL="0" indent="0">
              <a:buNone/>
            </a:pPr>
            <a:r>
              <a:rPr lang="en-US" dirty="0" smtClean="0"/>
              <a:t>1-The text is :……</a:t>
            </a:r>
          </a:p>
          <a:p>
            <a:pPr marL="0" indent="0">
              <a:buNone/>
            </a:pPr>
            <a:r>
              <a:rPr lang="en-US" dirty="0" smtClean="0"/>
              <a:t>a-a website article  b-an expert from a book c- a newspaper article</a:t>
            </a:r>
          </a:p>
          <a:p>
            <a:pPr marL="0" indent="0">
              <a:buNone/>
            </a:pPr>
            <a:r>
              <a:rPr lang="en-US" dirty="0" smtClean="0"/>
              <a:t>2-Read the text and say whether the following statements are true or false.</a:t>
            </a:r>
          </a:p>
          <a:p>
            <a:pPr marL="0" indent="0">
              <a:buNone/>
            </a:pPr>
            <a:r>
              <a:rPr lang="en-US" dirty="0" smtClean="0"/>
              <a:t>a-Nearly all countries cannot catch or be affected by the disease of corruption……</a:t>
            </a:r>
          </a:p>
          <a:p>
            <a:pPr marL="0" indent="0">
              <a:buNone/>
            </a:pPr>
            <a:r>
              <a:rPr lang="en-US" dirty="0" smtClean="0"/>
              <a:t>b-Empirical analysis has shown that the rich are the least  </a:t>
            </a:r>
            <a:r>
              <a:rPr lang="en-US" dirty="0" err="1" smtClean="0"/>
              <a:t>addected</a:t>
            </a:r>
            <a:r>
              <a:rPr lang="en-US" dirty="0" smtClean="0"/>
              <a:t>  by corruption…….</a:t>
            </a:r>
          </a:p>
          <a:p>
            <a:pPr marL="0" indent="0">
              <a:buNone/>
            </a:pPr>
            <a:r>
              <a:rPr lang="en-US" dirty="0" smtClean="0"/>
              <a:t>c-Corruption reduces the costs of projects and improves the procurement of government goods…….</a:t>
            </a:r>
          </a:p>
          <a:p>
            <a:pPr marL="0" indent="0">
              <a:buNone/>
            </a:pPr>
            <a:r>
              <a:rPr lang="en-US" dirty="0" smtClean="0"/>
              <a:t>d-Distrust among members of a given society is a direct result of spreading corruption……………</a:t>
            </a:r>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431181653"/>
      </p:ext>
    </p:extLst>
  </p:cSld>
  <p:clrMapOvr>
    <a:masterClrMapping/>
  </p:clrMapOvr>
  <mc:AlternateContent xmlns:mc="http://schemas.openxmlformats.org/markup-compatibility/2006">
    <mc:Choice xmlns:p14="http://schemas.microsoft.com/office/powerpoint/2010/main" Requires="p14">
      <p:transition spd="slow" p14:dur="2000" advTm="49029"/>
    </mc:Choice>
    <mc:Fallback>
      <p:transition spd="slow" advTm="49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a:bodyPr>
          <a:lstStyle/>
          <a:p>
            <a:pPr marL="0" indent="0">
              <a:buNone/>
            </a:pPr>
            <a:r>
              <a:rPr lang="en-US" dirty="0" smtClean="0"/>
              <a:t>3-In which paragraph is it mentioned that the economy of a country will certainly be hurt by corruption?   </a:t>
            </a:r>
          </a:p>
          <a:p>
            <a:pPr marL="0" indent="0">
              <a:buNone/>
            </a:pPr>
            <a:r>
              <a:rPr lang="en-US" dirty="0" smtClean="0"/>
              <a:t>4-Answer the following questions according to the text.</a:t>
            </a:r>
          </a:p>
          <a:p>
            <a:pPr marL="0" indent="0">
              <a:buNone/>
            </a:pPr>
            <a:r>
              <a:rPr lang="en-US" dirty="0" smtClean="0"/>
              <a:t>a-where does corruption develop quickly and be successful?</a:t>
            </a:r>
          </a:p>
          <a:p>
            <a:pPr marL="0" indent="0">
              <a:buNone/>
            </a:pPr>
            <a:r>
              <a:rPr lang="en-US" dirty="0" smtClean="0"/>
              <a:t>b-In which situations can corruption kill?</a:t>
            </a:r>
          </a:p>
          <a:p>
            <a:pPr marL="0" indent="0">
              <a:buNone/>
            </a:pPr>
            <a:r>
              <a:rPr lang="en-US" dirty="0" smtClean="0"/>
              <a:t>c-What is corruption likened to the text?</a:t>
            </a:r>
          </a:p>
          <a:p>
            <a:pPr marL="0" indent="0">
              <a:buNone/>
            </a:pPr>
            <a:endParaRPr lang="en-US" dirty="0" smtClean="0"/>
          </a:p>
          <a:p>
            <a:pPr marL="0" indent="0">
              <a:buNone/>
            </a:pPr>
            <a:endParaRPr lang="en-US" dirty="0" smtClean="0"/>
          </a:p>
          <a:p>
            <a:pPr marL="0" indent="0">
              <a:buNone/>
            </a:pPr>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47525646"/>
      </p:ext>
    </p:extLst>
  </p:cSld>
  <p:clrMapOvr>
    <a:masterClrMapping/>
  </p:clrMapOvr>
  <mc:AlternateContent xmlns:mc="http://schemas.openxmlformats.org/markup-compatibility/2006">
    <mc:Choice xmlns:p14="http://schemas.microsoft.com/office/powerpoint/2010/main" Requires="p14">
      <p:transition spd="slow" p14:dur="2000" advTm="27241"/>
    </mc:Choice>
    <mc:Fallback>
      <p:transition spd="slow" advTm="27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a:bodyPr>
          <a:lstStyle/>
          <a:p>
            <a:pPr marL="0" indent="0">
              <a:buNone/>
            </a:pPr>
            <a:r>
              <a:rPr lang="en-US" dirty="0" smtClean="0"/>
              <a:t>5-What or who do the underlined words refer to in the text?</a:t>
            </a:r>
          </a:p>
          <a:p>
            <a:pPr marL="0" indent="0">
              <a:buNone/>
            </a:pPr>
            <a:r>
              <a:rPr lang="en-US" dirty="0" smtClean="0"/>
              <a:t>a-Do(§2)………………………..                   b-Who(§3)…………………………………..</a:t>
            </a:r>
          </a:p>
          <a:p>
            <a:pPr marL="0" indent="0">
              <a:buNone/>
            </a:pPr>
            <a:r>
              <a:rPr lang="en-US" dirty="0" smtClean="0"/>
              <a:t>B-TEXT EXPLORATION</a:t>
            </a:r>
          </a:p>
          <a:p>
            <a:pPr marL="0" indent="0">
              <a:buNone/>
            </a:pPr>
            <a:r>
              <a:rPr lang="en-US" dirty="0" smtClean="0"/>
              <a:t>1-Find in the text words whose definitions follow.</a:t>
            </a:r>
          </a:p>
          <a:p>
            <a:pPr marL="0" indent="0">
              <a:buNone/>
            </a:pPr>
            <a:r>
              <a:rPr lang="en-US" dirty="0" smtClean="0"/>
              <a:t>a-That cannot catch or be affected by a particular disease or illness(§1)=…………………………..</a:t>
            </a:r>
          </a:p>
          <a:p>
            <a:pPr marL="0" indent="0">
              <a:buNone/>
            </a:pPr>
            <a:r>
              <a:rPr lang="en-US" dirty="0" smtClean="0"/>
              <a:t>b-To remove money from one place and move it to another dishonestly or illegally(§2)=……………</a:t>
            </a: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56178566"/>
      </p:ext>
    </p:extLst>
  </p:cSld>
  <p:clrMapOvr>
    <a:masterClrMapping/>
  </p:clrMapOvr>
  <mc:AlternateContent xmlns:mc="http://schemas.openxmlformats.org/markup-compatibility/2006">
    <mc:Choice xmlns:p14="http://schemas.microsoft.com/office/powerpoint/2010/main" Requires="p14">
      <p:transition spd="slow" p14:dur="2000" advTm="29964"/>
    </mc:Choice>
    <mc:Fallback>
      <p:transition spd="slow" advTm="299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lstStyle/>
          <a:p>
            <a:pPr marL="0" indent="0">
              <a:buNone/>
            </a:pPr>
            <a:r>
              <a:rPr lang="en-US" dirty="0" smtClean="0"/>
              <a:t>4 – Reorder the following sentences to get a coherent paragraph:</a:t>
            </a:r>
          </a:p>
          <a:p>
            <a:pPr marL="0" indent="0">
              <a:buNone/>
            </a:pPr>
            <a:r>
              <a:rPr lang="en-US" dirty="0" smtClean="0"/>
              <a:t>a) – For example, the illegal act implying money</a:t>
            </a:r>
          </a:p>
          <a:p>
            <a:pPr marL="0" indent="0">
              <a:buNone/>
            </a:pPr>
            <a:r>
              <a:rPr lang="en-US" dirty="0" smtClean="0"/>
              <a:t>b) – Corruption threatens people and their governments.</a:t>
            </a:r>
          </a:p>
          <a:p>
            <a:pPr marL="0" indent="0">
              <a:buNone/>
            </a:pPr>
            <a:r>
              <a:rPr lang="en-US" dirty="0" smtClean="0"/>
              <a:t>c) – which is called bribery remains a danger</a:t>
            </a:r>
          </a:p>
          <a:p>
            <a:pPr marL="0" indent="0">
              <a:buNone/>
            </a:pPr>
            <a:r>
              <a:rPr lang="en-US" dirty="0" smtClean="0"/>
              <a:t>d) – because it destroys both faith and state.</a:t>
            </a:r>
          </a:p>
          <a:p>
            <a:pPr marL="0" indent="0">
              <a:buNone/>
            </a:pPr>
            <a:endParaRPr lang="fr-FR"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588220558"/>
      </p:ext>
    </p:extLst>
  </p:cSld>
  <p:clrMapOvr>
    <a:masterClrMapping/>
  </p:clrMapOvr>
  <mc:AlternateContent xmlns:mc="http://schemas.openxmlformats.org/markup-compatibility/2006">
    <mc:Choice xmlns:p14="http://schemas.microsoft.com/office/powerpoint/2010/main" Requires="p14">
      <p:transition spd="slow" p14:dur="2000" advTm="24021"/>
    </mc:Choice>
    <mc:Fallback>
      <p:transition spd="slow" advTm="24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4921</TotalTime>
  <Words>235</Words>
  <Application>Microsoft Office PowerPoint</Application>
  <PresentationFormat>On-screen Show (4:3)</PresentationFormat>
  <Paragraphs>26</Paragraphs>
  <Slides>5</Slides>
  <Notes>0</Notes>
  <HiddenSlides>1</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Corruption and bribery are not victimless  crimes. They hit the poorest people and undermine economic  development. Corruption is among the greatest obstacles to economic and social development .Nearly no country is immune from corruption .It flourishes where the criminal justice system and governance are weak .It is also frequent  where payment is too low.               Poor people are the worst affected by  corruption. Empirical analysis has shown that the poor pay a higher share of their income on bribes than the rich  do. In poor countries, corruption can kill .Money meant for drugs for a sick   child, or build a  hospital, can be siphoned off into overseas bank accountants or to build luxury houses .It is pointed out that while this corruption hurts society in general ,it also reduces a government’s tax revenue by as much as  half. In the construction  industry, project costs typically increase by more than 25per cent as a result of  corruption. Corruption can add between 20per cent and 100 per cent to the procurement of government  goods and services .Overpriced and poorly planned projects increase  unsustainable nation debt. When countries cannot keep up with the debt  repayments, cuts in public services fall disproportionately on poorer people.             As a conclusion ,corruption distorts poor people’s relationships and encourages distrust for public   officials , t he police and people in authority who   exort  bribes from them. Corruption appears to be the Grim Reaper holding the harbinger of death. (adapted from:http://www.controlbae.org.uk/background/economic_development.php)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Corruption and bribery are not victimless  crimes. They hit the poorest people and undermine economic  development. Corruption is among the greatest obstacles to economic and social development .Nearly no country is immune from corruption .It flourishes where the criminal justice system and governance are weak .It is also frequent   where payment is too low.               Poor people are the worst affected by  corruption. Empirical analysis has shown that the poor pay a higher share of their income on bribes than the rich  do. In poor countries, corruption can kill .Money meant for drugs for a sick   child, or build a  hospital, can be siphoned off into overseas bank accountants or to build luxury houses .It is pointed out that while this corruption hurts society in general ,it also reduces a government’s tax revenue by as much as  half. In the construction  industry, project costs typically increase by more than 25per cent as a result of  corruption. Corruption can add between 20per cent and 100 per cent to the procurement of government  goods and services .Overpriced and poorly planned projects increase  unsustainable nation debt. When countries cannot keep up with the debt  repayments, cuts in public services fall disproportionately on poorer people.             As a conclusion ,corruption distorts poor people’s relationships and encourages distrust for public   officials , t he police and people in authority who   exort  bribes from them. Corruption appears to be the Grim Reaper holding the harbinger of death.</dc:title>
  <dc:creator>BOSS</dc:creator>
  <cp:lastModifiedBy>BOSS</cp:lastModifiedBy>
  <cp:revision>15</cp:revision>
  <dcterms:created xsi:type="dcterms:W3CDTF">2023-02-25T06:06:19Z</dcterms:created>
  <dcterms:modified xsi:type="dcterms:W3CDTF">2023-02-28T17:00:15Z</dcterms:modified>
</cp:coreProperties>
</file>