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36" r:id="rId1"/>
  </p:sldMasterIdLst>
  <p:notesMasterIdLst>
    <p:notesMasterId r:id="rId9"/>
  </p:notesMasterIdLst>
  <p:handoutMasterIdLst>
    <p:handoutMasterId r:id="rId10"/>
  </p:handoutMasterIdLst>
  <p:sldIdLst>
    <p:sldId id="256" r:id="rId2"/>
    <p:sldId id="378" r:id="rId3"/>
    <p:sldId id="386" r:id="rId4"/>
    <p:sldId id="387" r:id="rId5"/>
    <p:sldId id="385" r:id="rId6"/>
    <p:sldId id="390" r:id="rId7"/>
    <p:sldId id="38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EEA9"/>
    <a:srgbClr val="FFFD8F"/>
    <a:srgbClr val="EFA59F"/>
    <a:srgbClr val="DA570E"/>
    <a:srgbClr val="D5B7C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A6F7D-224D-4877-9496-B8E0025C2B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C56FF-CD2B-4199-83C3-9FE3D60A2D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C56FF-CD2B-4199-83C3-9FE3D60A2D9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الفكر الإقتصادي عند الكلاسيك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  <a:solidFill>
            <a:srgbClr val="8AEE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الرابعة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1214422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تعريف الكلاسيك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428868"/>
            <a:ext cx="8572560" cy="571504"/>
          </a:xfrm>
          <a:prstGeom prst="roundRect">
            <a:avLst>
              <a:gd name="adj" fmla="val 19104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تسمى أيضا المذهب التقليدي.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714752"/>
            <a:ext cx="8572560" cy="500066"/>
          </a:xfrm>
          <a:prstGeom prst="roundRect">
            <a:avLst>
              <a:gd name="adj" fmla="val 19288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الكلاسيك مثل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الفيزيوقراط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يؤمنون بالقانون الطبيعي.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857760"/>
            <a:ext cx="8572560" cy="1071570"/>
          </a:xfrm>
          <a:prstGeom prst="roundRect">
            <a:avLst>
              <a:gd name="adj" fmla="val 13646"/>
            </a:avLst>
          </a:prstGeom>
          <a:solidFill>
            <a:srgbClr val="EFA59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حتى وإن كان التوازن الاقتصادي يتحقق آليا من تلقاء نفسه إلا أنه يحتاج نزعة إنسانية ولكن من غير عقبات تضعها الدولة.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71810"/>
            <a:ext cx="8572560" cy="571504"/>
          </a:xfrm>
          <a:prstGeom prst="roundRect">
            <a:avLst>
              <a:gd name="adj" fmla="val 23198"/>
            </a:avLst>
          </a:prstGeom>
          <a:solidFill>
            <a:srgbClr val="FFFD8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ظهر هذا الفكر في إنجلترا في القرن 18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286256"/>
            <a:ext cx="8572560" cy="500066"/>
          </a:xfrm>
          <a:prstGeom prst="roundRect">
            <a:avLst>
              <a:gd name="adj" fmla="val 1928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الثروة الحقيقية تكمن في الإنتاج المادي.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رواد الفكر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الكلاسيكي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57161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آدم سميث </a:t>
            </a:r>
            <a:r>
              <a:rPr lang="fr-FR" sz="3200" b="1" dirty="0" smtClean="0">
                <a:solidFill>
                  <a:schemeClr val="tx1"/>
                </a:solidFill>
              </a:rPr>
              <a:t>Adam Smith (1723-1790)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14311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مؤسس وأب الفكر الكلاسيكي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71462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عرف بكتابه "بحث عن طبيعة وأسباب ثروة الأمم" (1776)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3571876"/>
            <a:ext cx="8572560" cy="571504"/>
          </a:xfrm>
          <a:prstGeom prst="roundRect">
            <a:avLst>
              <a:gd name="adj" fmla="val 22698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دافيد ريكاردو </a:t>
            </a:r>
            <a:r>
              <a:rPr lang="fr-FR" sz="30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David Ricardo (1772-1823)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21481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مشهور بنظرية الريع والتكاليف النسبية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5072074"/>
            <a:ext cx="8572560" cy="571504"/>
          </a:xfrm>
          <a:prstGeom prst="roundRect">
            <a:avLst>
              <a:gd name="adj" fmla="val 22698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توماس روبرت </a:t>
            </a:r>
            <a:r>
              <a:rPr lang="ar-DZ" sz="3000" b="1" dirty="0" err="1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مالتوس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 </a:t>
            </a:r>
            <a:r>
              <a:rPr lang="fr-FR" sz="30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T R Malthus (1766-1834)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571501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badi MT Condensed Light" pitchFamily="42" charset="0"/>
              </a:rPr>
              <a:t>مشهور بنظرية السكان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</a:rPr>
              <a:t>المباديء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 الأساسية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للكلاسيك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357950" y="1571612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الحرية </a:t>
            </a:r>
            <a:r>
              <a:rPr lang="ar-DZ" sz="3200" b="1" dirty="0" err="1" smtClean="0"/>
              <a:t>الإقتصادية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42844" y="1571612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أهمية الحرية الفردية في تملك وسائل </a:t>
            </a:r>
            <a:r>
              <a:rPr lang="ar-DZ" sz="3000" b="1" dirty="0" err="1" smtClean="0">
                <a:solidFill>
                  <a:schemeClr val="bg1">
                    <a:lumMod val="10000"/>
                  </a:schemeClr>
                </a:solidFill>
              </a:rPr>
              <a:t>الانتاج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، وحرية الأسواق، مع عدم تدخل الدولة في الاقتصاد.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357950" y="3071810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العرض يخلق الطلب المساوي له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42844" y="3071810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العرض هو أساس تحديد ثمن السلعة، والطلب تابع له، وعلى ذلك لا يكون هناك فائض في الإنتاج، هناك توازن دقيق بين العرض والطلب.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357950" y="4572008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التوظف الكامل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42844" y="4572008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العمالة وعناصر الإنتاج الأخرى مستخدمة استخداما كاملا، لا يوجد بطالة إجبارية في المجتمع (وجود بطالة اختيارية أو موسمية فقط)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2" grpId="0" animBg="1"/>
      <p:bldP spid="13" grpId="0" animBg="1"/>
      <p:bldP spid="14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071802" y="357166"/>
            <a:ext cx="5715040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rgbClr val="0070C0"/>
                </a:solidFill>
              </a:rPr>
              <a:t>أهم نظريات الكلاسيك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143108" y="1000108"/>
            <a:ext cx="4286280" cy="642942"/>
          </a:xfrm>
          <a:prstGeom prst="roundRect">
            <a:avLst>
              <a:gd name="adj" fmla="val 50000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نظرية القيمة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928802"/>
            <a:ext cx="8572560" cy="500066"/>
          </a:xfrm>
          <a:prstGeom prst="roundRect">
            <a:avLst>
              <a:gd name="adj" fmla="val 20598"/>
            </a:avLst>
          </a:prstGeom>
          <a:solidFill>
            <a:srgbClr val="FFFD8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قدمها كل من آدم سميث ودافيد ريكاردو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2500306"/>
            <a:ext cx="8572560" cy="500066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لكل سلعة قيمة، ولكي تكون للسلعة قيمة لابد أن تكون لها منفعة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071810"/>
            <a:ext cx="8572560" cy="500066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تكون السلعة ذات منفعة لما تكون صالحة لإشباع حاجة ما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3643314"/>
            <a:ext cx="8572560" cy="500066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لكل سلعة قيمتان: قيمة استعمالية </a:t>
            </a:r>
            <a:r>
              <a:rPr lang="ar-DZ" sz="3200" b="1" dirty="0" err="1" smtClean="0">
                <a:solidFill>
                  <a:schemeClr val="tx2">
                    <a:lumMod val="10000"/>
                  </a:schemeClr>
                </a:solidFill>
              </a:rPr>
              <a:t>و</a:t>
            </a:r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 قيمة تبادلية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1000108"/>
            <a:ext cx="652466" cy="642942"/>
          </a:xfrm>
          <a:prstGeom prst="roundRect">
            <a:avLst>
              <a:gd name="adj" fmla="val 50000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1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4214818"/>
            <a:ext cx="8572560" cy="500066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2">
                    <a:lumMod val="10000"/>
                  </a:schemeClr>
                </a:solidFill>
              </a:rPr>
              <a:t>قيمة استعمالية تتوقف على تقدير الفرد لمدى منفعة السلعة بنظره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4786322"/>
            <a:ext cx="8572560" cy="928694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قيمة تبادلية هي قيمة السلعة في السوق (قدرتها على التبادل مع السلع الأخرى بنسب معينة)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357158" y="5857892"/>
            <a:ext cx="6643734" cy="928694"/>
          </a:xfrm>
          <a:prstGeom prst="roundRect">
            <a:avLst>
              <a:gd name="adj" fmla="val 33835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السلع التي تكون قيمتها الإستعمالية كبيرة تكون قيمتها التبادلية قليلة، والعكس صحيح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7143768" y="5857892"/>
            <a:ext cx="1714512" cy="928694"/>
          </a:xfrm>
          <a:prstGeom prst="roundRect">
            <a:avLst>
              <a:gd name="adj" fmla="val 33835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الخلاصة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  <p:bldP spid="8" grpId="0" animBg="1"/>
      <p:bldP spid="9" grpId="0" animBg="1"/>
      <p:bldP spid="11" grpId="0" animBg="1"/>
      <p:bldP spid="12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071802" y="357166"/>
            <a:ext cx="5715040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rgbClr val="0070C0"/>
                </a:solidFill>
              </a:rPr>
              <a:t>أهم نظريات الكلاسيك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143108" y="1000108"/>
            <a:ext cx="4286280" cy="642942"/>
          </a:xfrm>
          <a:prstGeom prst="roundRect">
            <a:avLst>
              <a:gd name="adj" fmla="val 50000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نظرية توزيع الدخل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928802"/>
            <a:ext cx="8572560" cy="500066"/>
          </a:xfrm>
          <a:prstGeom prst="roundRect">
            <a:avLst>
              <a:gd name="adj" fmla="val 20598"/>
            </a:avLst>
          </a:prstGeom>
          <a:solidFill>
            <a:srgbClr val="FFFD8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قدمها كل من آدم سميث ودافيد ريكاردو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2500306"/>
            <a:ext cx="8572560" cy="928694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ميزوا بين ثلاث طبقات ذات مصالح: ملاك الأراضي والعمال والرأسماليون.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7286644" y="3500438"/>
            <a:ext cx="1643074" cy="1000132"/>
          </a:xfrm>
          <a:prstGeom prst="roundRect">
            <a:avLst>
              <a:gd name="adj" fmla="val 14533"/>
            </a:avLst>
          </a:prstGeom>
          <a:solidFill>
            <a:srgbClr val="8AEEA9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ملاك الأراضي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1000108"/>
            <a:ext cx="652466" cy="642942"/>
          </a:xfrm>
          <a:prstGeom prst="roundRect">
            <a:avLst>
              <a:gd name="adj" fmla="val 50000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2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7286644" y="4572008"/>
            <a:ext cx="1636580" cy="500066"/>
          </a:xfrm>
          <a:prstGeom prst="roundRect">
            <a:avLst>
              <a:gd name="adj" fmla="val 14533"/>
            </a:avLst>
          </a:prstGeom>
          <a:solidFill>
            <a:srgbClr val="8AEEA9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100" b="1" dirty="0" smtClean="0">
                <a:solidFill>
                  <a:schemeClr val="tx2">
                    <a:lumMod val="10000"/>
                  </a:schemeClr>
                </a:solidFill>
              </a:rPr>
              <a:t>العمال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7286644" y="5143512"/>
            <a:ext cx="1643074" cy="928694"/>
          </a:xfrm>
          <a:prstGeom prst="roundRect">
            <a:avLst>
              <a:gd name="adj" fmla="val 10124"/>
            </a:avLst>
          </a:prstGeom>
          <a:solidFill>
            <a:srgbClr val="8AEEA9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الرأسمالي أو المقاول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3500438"/>
            <a:ext cx="6929486" cy="1000132"/>
          </a:xfrm>
          <a:prstGeom prst="roundRect">
            <a:avLst>
              <a:gd name="adj" fmla="val 14533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يحصلون على الريع مقابل الأرض (الريع هو الفرق بين أسعار المنتجات الزراعية وتكاليف إنتاجها)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285720" y="4572008"/>
            <a:ext cx="6938830" cy="500066"/>
          </a:xfrm>
          <a:prstGeom prst="roundRect">
            <a:avLst>
              <a:gd name="adj" fmla="val 14533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2">
                    <a:lumMod val="10000"/>
                  </a:schemeClr>
                </a:solidFill>
              </a:rPr>
              <a:t>يتحصلون على الأجور مقابل العمل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5143512"/>
            <a:ext cx="6938830" cy="928694"/>
          </a:xfrm>
          <a:prstGeom prst="roundRect">
            <a:avLst>
              <a:gd name="adj" fmla="val 14533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يتحصلون على الربح مقابل وسائل الإنتاج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  <p:bldP spid="9" grpId="0" animBg="1"/>
      <p:bldP spid="11" grpId="0" animBg="1"/>
      <p:bldP spid="12" grpId="0" animBg="1"/>
      <p:bldP spid="15" grpId="0" animBg="1"/>
      <p:bldP spid="14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071802" y="571480"/>
            <a:ext cx="5715040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accent5"/>
                </a:solidFill>
              </a:rPr>
              <a:t>الانتقادات الموجهة للفكر الكلاسيكي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714488"/>
            <a:ext cx="8572560" cy="1000132"/>
          </a:xfrm>
          <a:prstGeom prst="roundRect">
            <a:avLst>
              <a:gd name="adj" fmla="val 14003"/>
            </a:avLst>
          </a:prstGeom>
          <a:solidFill>
            <a:srgbClr val="EFA59F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اعتقادهم بأن القوانين الاقتصادية مطلقة وثابتة تصلح في كل مكان وزمان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</a:rPr>
              <a:t>خاطيء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786058"/>
            <a:ext cx="8572560" cy="1000132"/>
          </a:xfrm>
          <a:prstGeom prst="roundRect">
            <a:avLst>
              <a:gd name="adj" fmla="val 20598"/>
            </a:avLst>
          </a:prstGeom>
          <a:solidFill>
            <a:srgbClr val="FFFD8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قيمة السلعة لا تتحدد فقط بعدد الساعات التي تبذل في إنتاجها، وإنما هناك أيضا الأرض ورأس المال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857628"/>
            <a:ext cx="8572560" cy="1000132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النقود ليست مجرد وسيط للمبادلة فقط كما اعتقد الكلاسيك بل هي مخزن للقيمة أيضا.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929198"/>
            <a:ext cx="8572560" cy="1000132"/>
          </a:xfrm>
          <a:prstGeom prst="roundRect">
            <a:avLst>
              <a:gd name="adj" fmla="val 14533"/>
            </a:avLst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انتقدت الاشتراكية المدرسة الكلاسيكية بأنها نظام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</a:rPr>
              <a:t>ليبيرالي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 يستغل طبقة العمال لفائدة الطبقة الرأسمالية.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ersonnalisé 2">
      <a:dk1>
        <a:srgbClr val="FFAFD1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1585</TotalTime>
  <Words>404</Words>
  <Application>Microsoft Office PowerPoint</Application>
  <PresentationFormat>Affichage à l'écran (4:3)</PresentationFormat>
  <Paragraphs>53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Papier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324</cp:revision>
  <dcterms:created xsi:type="dcterms:W3CDTF">2014-12-07T19:11:11Z</dcterms:created>
  <dcterms:modified xsi:type="dcterms:W3CDTF">2023-04-02T20:26:25Z</dcterms:modified>
</cp:coreProperties>
</file>