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936" r:id="rId1"/>
  </p:sldMasterIdLst>
  <p:notesMasterIdLst>
    <p:notesMasterId r:id="rId9"/>
  </p:notesMasterIdLst>
  <p:handoutMasterIdLst>
    <p:handoutMasterId r:id="rId10"/>
  </p:handoutMasterIdLst>
  <p:sldIdLst>
    <p:sldId id="256" r:id="rId2"/>
    <p:sldId id="378" r:id="rId3"/>
    <p:sldId id="386" r:id="rId4"/>
    <p:sldId id="387" r:id="rId5"/>
    <p:sldId id="385" r:id="rId6"/>
    <p:sldId id="390" r:id="rId7"/>
    <p:sldId id="389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EEA9"/>
    <a:srgbClr val="FFFD8F"/>
    <a:srgbClr val="EFA59F"/>
    <a:srgbClr val="DA570E"/>
    <a:srgbClr val="D5B7C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99C94-FA4D-4BBC-B4F0-272C449AB7DC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7DCBA-62EF-4C0D-87FF-6B67B5E52F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6F7D-224D-4877-9496-B8E0025C2BB3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C56FF-CD2B-4199-83C3-9FE3D60A2D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C56FF-CD2B-4199-83C3-9FE3D60A2D9D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928662" y="3500438"/>
            <a:ext cx="7358114" cy="1214446"/>
          </a:xfrm>
          <a:prstGeom prst="roundRect">
            <a:avLst/>
          </a:prstGeom>
          <a:solidFill>
            <a:srgbClr val="8AEEA9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الفكر الإقتصادي عند الكلاسيك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928662" y="4786322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bg1">
                    <a:lumMod val="10000"/>
                  </a:schemeClr>
                </a:solidFill>
                <a:ea typeface="Simplified Arabic"/>
                <a:cs typeface="Traditional Arabic"/>
              </a:rPr>
              <a:t>د. </a:t>
            </a:r>
            <a:r>
              <a:rPr lang="ar-SA" sz="2400" b="1" dirty="0" err="1" smtClean="0">
                <a:solidFill>
                  <a:schemeClr val="bg1">
                    <a:lumMod val="10000"/>
                  </a:schemeClr>
                </a:solidFill>
                <a:ea typeface="Simplified Arabic"/>
                <a:cs typeface="Traditional Arabic"/>
              </a:rPr>
              <a:t>رولامي</a:t>
            </a:r>
            <a:r>
              <a:rPr lang="ar-SA" sz="2400" b="1" dirty="0" smtClean="0">
                <a:solidFill>
                  <a:schemeClr val="bg1">
                    <a:lumMod val="10000"/>
                  </a:schemeClr>
                </a:solidFill>
                <a:ea typeface="Simplified Arabic"/>
                <a:cs typeface="Traditional Arabic"/>
              </a:rPr>
              <a:t> عبد الحميد</a:t>
            </a:r>
            <a:endParaRPr lang="ar-DZ" sz="2400" b="1" dirty="0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928662" y="2928934"/>
            <a:ext cx="7358114" cy="490542"/>
          </a:xfrm>
          <a:prstGeom prst="roundRect">
            <a:avLst>
              <a:gd name="adj" fmla="val 30578"/>
            </a:avLst>
          </a:prstGeom>
          <a:solidFill>
            <a:srgbClr val="8AEEA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المحاضرة الرابعة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928662" y="5286388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b="1" dirty="0" smtClean="0">
                <a:solidFill>
                  <a:schemeClr val="bg1">
                    <a:lumMod val="10000"/>
                  </a:schemeClr>
                </a:solidFill>
                <a:ea typeface="Simplified Arabic"/>
                <a:cs typeface="Traditional Arabic"/>
              </a:rPr>
              <a:t>a.rolami@univ-dbkm.dz</a:t>
            </a:r>
            <a:endParaRPr lang="ar-DZ" b="1" dirty="0" smtClean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4643438" y="1214422"/>
            <a:ext cx="4214842" cy="571504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تعريف الكلاسيك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2428868"/>
            <a:ext cx="8572560" cy="571504"/>
          </a:xfrm>
          <a:prstGeom prst="roundRect">
            <a:avLst>
              <a:gd name="adj" fmla="val 19104"/>
            </a:avLst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تسمى أيضا المذهب التقليدي.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285720" y="3714752"/>
            <a:ext cx="8572560" cy="500066"/>
          </a:xfrm>
          <a:prstGeom prst="roundRect">
            <a:avLst>
              <a:gd name="adj" fmla="val 19288"/>
            </a:avLst>
          </a:prstGeom>
          <a:solidFill>
            <a:srgbClr val="D5B7C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الكلاسيك مثل </a:t>
            </a:r>
            <a:r>
              <a:rPr lang="ar-DZ" sz="3200" b="1" dirty="0" err="1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الفيزيوقراط</a:t>
            </a:r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يؤمنون بالقانون الطبيعي.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4857760"/>
            <a:ext cx="8572560" cy="1071570"/>
          </a:xfrm>
          <a:prstGeom prst="roundRect">
            <a:avLst>
              <a:gd name="adj" fmla="val 13646"/>
            </a:avLst>
          </a:prstGeom>
          <a:solidFill>
            <a:srgbClr val="EFA59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حتى وإن كان التوازن الاقتصادي يتحقق آليا من تلقاء نفسه إلا أنه يحتاج نزعة إنسانية ولكن من غير عقبات تضعها الدولة.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3071810"/>
            <a:ext cx="8572560" cy="571504"/>
          </a:xfrm>
          <a:prstGeom prst="roundRect">
            <a:avLst>
              <a:gd name="adj" fmla="val 23198"/>
            </a:avLst>
          </a:prstGeom>
          <a:solidFill>
            <a:srgbClr val="FFFD8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ظهر هذا الفكر في إنجلترا في القرن 18 </a:t>
            </a:r>
            <a:r>
              <a:rPr lang="ar-DZ" sz="3200" b="1" dirty="0" err="1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م</a:t>
            </a:r>
            <a:endParaRPr lang="ar-DZ" sz="3200" b="1" dirty="0" smtClean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4286256"/>
            <a:ext cx="8572560" cy="500066"/>
          </a:xfrm>
          <a:prstGeom prst="roundRect">
            <a:avLst>
              <a:gd name="adj" fmla="val 1928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الثروة الحقيقية تكمن في الإنتاج المادي.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500430" y="571480"/>
            <a:ext cx="5286412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</a:rPr>
              <a:t>رواد الفكر </a:t>
            </a:r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الكلاسيكي</a:t>
            </a:r>
            <a:endParaRPr lang="ar-DZ" sz="3200" b="1" dirty="0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1571612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آدم سميث </a:t>
            </a:r>
            <a:r>
              <a:rPr lang="fr-FR" sz="3200" b="1" dirty="0" smtClean="0">
                <a:solidFill>
                  <a:schemeClr val="tx1"/>
                </a:solidFill>
              </a:rPr>
              <a:t>Adam Smith (1723-1790)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85720" y="2143116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مؤسس وأب الفكر الكلاسيكي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2714620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عرف بكتابه "بحث عن طبيعة وأسباب ثروة الأمم" (1776)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85720" y="3571876"/>
            <a:ext cx="8572560" cy="571504"/>
          </a:xfrm>
          <a:prstGeom prst="roundRect">
            <a:avLst>
              <a:gd name="adj" fmla="val 22698"/>
            </a:avLst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solidFill>
                  <a:schemeClr val="bg1">
                    <a:lumMod val="10000"/>
                  </a:schemeClr>
                </a:solidFill>
                <a:latin typeface="Abadi MT Condensed Light" pitchFamily="42" charset="0"/>
              </a:rPr>
              <a:t>دافيد ريكاردو </a:t>
            </a:r>
            <a:r>
              <a:rPr lang="fr-FR" sz="3000" b="1" dirty="0" smtClean="0">
                <a:solidFill>
                  <a:schemeClr val="bg1">
                    <a:lumMod val="10000"/>
                  </a:schemeClr>
                </a:solidFill>
                <a:latin typeface="Abadi MT Condensed Light" pitchFamily="42" charset="0"/>
              </a:rPr>
              <a:t>David Ricardo (1772-1823)</a:t>
            </a:r>
            <a:endParaRPr lang="ar-SA" sz="3000" b="1" dirty="0" smtClean="0">
              <a:solidFill>
                <a:schemeClr val="bg1">
                  <a:lumMod val="10000"/>
                </a:schemeClr>
              </a:solidFill>
              <a:latin typeface="Abadi MT Condensed Light" pitchFamily="4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85720" y="4214818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badi MT Condensed Light" pitchFamily="42" charset="0"/>
              </a:rPr>
              <a:t>مشهور بنظرية الريع والتكاليف النسبية</a:t>
            </a:r>
            <a:endParaRPr lang="ar-DZ" sz="3200" b="1" dirty="0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5072074"/>
            <a:ext cx="8572560" cy="571504"/>
          </a:xfrm>
          <a:prstGeom prst="roundRect">
            <a:avLst>
              <a:gd name="adj" fmla="val 22698"/>
            </a:avLst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solidFill>
                  <a:schemeClr val="bg1">
                    <a:lumMod val="10000"/>
                  </a:schemeClr>
                </a:solidFill>
                <a:latin typeface="Abadi MT Condensed Light" pitchFamily="42" charset="0"/>
              </a:rPr>
              <a:t>توماس روبرت </a:t>
            </a:r>
            <a:r>
              <a:rPr lang="ar-DZ" sz="3000" b="1" dirty="0" err="1" smtClean="0">
                <a:solidFill>
                  <a:schemeClr val="bg1">
                    <a:lumMod val="10000"/>
                  </a:schemeClr>
                </a:solidFill>
                <a:latin typeface="Abadi MT Condensed Light" pitchFamily="42" charset="0"/>
              </a:rPr>
              <a:t>مالتوس</a:t>
            </a:r>
            <a:r>
              <a:rPr lang="ar-DZ" sz="3000" b="1" dirty="0" smtClean="0">
                <a:solidFill>
                  <a:schemeClr val="bg1">
                    <a:lumMod val="10000"/>
                  </a:schemeClr>
                </a:solidFill>
                <a:latin typeface="Abadi MT Condensed Light" pitchFamily="42" charset="0"/>
              </a:rPr>
              <a:t> </a:t>
            </a:r>
            <a:r>
              <a:rPr lang="fr-FR" sz="3000" b="1" dirty="0" smtClean="0">
                <a:solidFill>
                  <a:schemeClr val="bg1">
                    <a:lumMod val="10000"/>
                  </a:schemeClr>
                </a:solidFill>
                <a:latin typeface="Abadi MT Condensed Light" pitchFamily="42" charset="0"/>
              </a:rPr>
              <a:t>T R Malthus (1766-1834)</a:t>
            </a:r>
            <a:endParaRPr lang="ar-SA" sz="3000" b="1" dirty="0" smtClean="0">
              <a:solidFill>
                <a:schemeClr val="bg1">
                  <a:lumMod val="10000"/>
                </a:schemeClr>
              </a:solidFill>
              <a:latin typeface="Abadi MT Condensed Light" pitchFamily="4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5715016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badi MT Condensed Light" pitchFamily="42" charset="0"/>
              </a:rPr>
              <a:t>مشهور بنظرية السكان</a:t>
            </a:r>
            <a:endParaRPr lang="ar-DZ" sz="3200" b="1" dirty="0" smtClean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3" grpId="0" animBg="1"/>
      <p:bldP spid="14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500430" y="571480"/>
            <a:ext cx="5286412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err="1" smtClean="0">
                <a:solidFill>
                  <a:schemeClr val="bg1">
                    <a:lumMod val="10000"/>
                  </a:schemeClr>
                </a:solidFill>
              </a:rPr>
              <a:t>المباديء</a:t>
            </a:r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</a:rPr>
              <a:t> الأساسية </a:t>
            </a:r>
            <a:r>
              <a:rPr lang="ar-DZ" sz="3200" b="1" dirty="0" err="1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للكلاسيك</a:t>
            </a:r>
            <a:endParaRPr lang="ar-DZ" sz="3200" b="1" dirty="0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357950" y="1571612"/>
            <a:ext cx="2643206" cy="1357322"/>
          </a:xfrm>
          <a:prstGeom prst="roundRect">
            <a:avLst>
              <a:gd name="adj" fmla="val 12411"/>
            </a:avLst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/>
              <a:t>الحرية </a:t>
            </a:r>
            <a:r>
              <a:rPr lang="ar-DZ" sz="3200" b="1" dirty="0" err="1" smtClean="0"/>
              <a:t>الإقتصادية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42844" y="1571612"/>
            <a:ext cx="6072230" cy="1357322"/>
          </a:xfrm>
          <a:prstGeom prst="roundRect">
            <a:avLst>
              <a:gd name="adj" fmla="val 8174"/>
            </a:avLst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solidFill>
                  <a:schemeClr val="bg1">
                    <a:lumMod val="10000"/>
                  </a:schemeClr>
                </a:solidFill>
              </a:rPr>
              <a:t>أهمية الحرية الفردية في تملك وسائل </a:t>
            </a:r>
            <a:r>
              <a:rPr lang="ar-DZ" sz="3000" b="1" dirty="0" err="1" smtClean="0">
                <a:solidFill>
                  <a:schemeClr val="bg1">
                    <a:lumMod val="10000"/>
                  </a:schemeClr>
                </a:solidFill>
              </a:rPr>
              <a:t>الانتاج</a:t>
            </a:r>
            <a:r>
              <a:rPr lang="ar-DZ" sz="3000" b="1" dirty="0" smtClean="0">
                <a:solidFill>
                  <a:schemeClr val="bg1">
                    <a:lumMod val="10000"/>
                  </a:schemeClr>
                </a:solidFill>
              </a:rPr>
              <a:t>، وحرية الأسواق، مع عدم تدخل الدولة في الاقتصاد.</a:t>
            </a:r>
            <a:endParaRPr lang="ar-SA" sz="3000" b="1" dirty="0" smtClean="0">
              <a:solidFill>
                <a:schemeClr val="bg1">
                  <a:lumMod val="10000"/>
                </a:schemeClr>
              </a:solidFill>
              <a:latin typeface="Abadi MT Condensed Light" pitchFamily="42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6357950" y="3071810"/>
            <a:ext cx="2643206" cy="1357322"/>
          </a:xfrm>
          <a:prstGeom prst="roundRect">
            <a:avLst>
              <a:gd name="adj" fmla="val 12411"/>
            </a:avLst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/>
              <a:t>العرض يخلق الطلب المساوي له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142844" y="3071810"/>
            <a:ext cx="6072230" cy="1357322"/>
          </a:xfrm>
          <a:prstGeom prst="roundRect">
            <a:avLst>
              <a:gd name="adj" fmla="val 8174"/>
            </a:avLst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solidFill>
                  <a:schemeClr val="bg1">
                    <a:lumMod val="10000"/>
                  </a:schemeClr>
                </a:solidFill>
              </a:rPr>
              <a:t>العرض هو أساس تحديد ثمن السلعة، والطلب تابع له، وعلى ذلك لا يكون هناك فائض في الإنتاج، هناك توازن دقيق بين العرض والطلب.</a:t>
            </a:r>
            <a:endParaRPr lang="ar-SA" sz="3000" b="1" dirty="0" smtClean="0">
              <a:solidFill>
                <a:schemeClr val="bg1">
                  <a:lumMod val="10000"/>
                </a:schemeClr>
              </a:solidFill>
              <a:latin typeface="Abadi MT Condensed Light" pitchFamily="4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6357950" y="4572008"/>
            <a:ext cx="2643206" cy="1357322"/>
          </a:xfrm>
          <a:prstGeom prst="roundRect">
            <a:avLst>
              <a:gd name="adj" fmla="val 12411"/>
            </a:avLst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/>
              <a:t>التوظف الكامل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142844" y="4572008"/>
            <a:ext cx="6072230" cy="1357322"/>
          </a:xfrm>
          <a:prstGeom prst="roundRect">
            <a:avLst>
              <a:gd name="adj" fmla="val 8174"/>
            </a:avLst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solidFill>
                  <a:schemeClr val="bg1">
                    <a:lumMod val="10000"/>
                  </a:schemeClr>
                </a:solidFill>
              </a:rPr>
              <a:t>العمالة وعناصر الإنتاج الأخرى مستخدمة استخداما كاملا، لا يوجد بطالة إجبارية في المجتمع (وجود بطالة اختيارية أو موسمية فقط)</a:t>
            </a:r>
            <a:endParaRPr lang="ar-SA" sz="3000" b="1" dirty="0" smtClean="0">
              <a:solidFill>
                <a:schemeClr val="bg1">
                  <a:lumMod val="10000"/>
                </a:schemeClr>
              </a:solidFill>
              <a:latin typeface="Abadi MT Condensed Light" pitchFamily="4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2" grpId="0" animBg="1"/>
      <p:bldP spid="13" grpId="0" animBg="1"/>
      <p:bldP spid="14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071802" y="357166"/>
            <a:ext cx="5715040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rgbClr val="0070C0"/>
                </a:solidFill>
              </a:rPr>
              <a:t>أهم نظريات الكلاسيك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143108" y="1000108"/>
            <a:ext cx="4286280" cy="642942"/>
          </a:xfrm>
          <a:prstGeom prst="roundRect">
            <a:avLst>
              <a:gd name="adj" fmla="val 50000"/>
            </a:avLst>
          </a:prstGeom>
          <a:solidFill>
            <a:srgbClr val="EFA59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2">
                    <a:lumMod val="10000"/>
                  </a:schemeClr>
                </a:solidFill>
              </a:rPr>
              <a:t>نظرية القيمة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1928802"/>
            <a:ext cx="8572560" cy="500066"/>
          </a:xfrm>
          <a:prstGeom prst="roundRect">
            <a:avLst>
              <a:gd name="adj" fmla="val 20598"/>
            </a:avLst>
          </a:prstGeom>
          <a:solidFill>
            <a:srgbClr val="FFFD8F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2">
                    <a:lumMod val="10000"/>
                  </a:schemeClr>
                </a:solidFill>
              </a:rPr>
              <a:t>قدمها كل من آدم سميث ودافيد ريكاردو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285720" y="2500306"/>
            <a:ext cx="8572560" cy="500066"/>
          </a:xfrm>
          <a:prstGeom prst="roundRect">
            <a:avLst>
              <a:gd name="adj" fmla="val 14533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2">
                    <a:lumMod val="10000"/>
                  </a:schemeClr>
                </a:solidFill>
              </a:rPr>
              <a:t>لكل سلعة قيمة، ولكي تكون للسلعة قيمة لابد أن تكون لها منفعة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3071810"/>
            <a:ext cx="8572560" cy="500066"/>
          </a:xfrm>
          <a:prstGeom prst="roundRect">
            <a:avLst>
              <a:gd name="adj" fmla="val 14533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2">
                    <a:lumMod val="10000"/>
                  </a:schemeClr>
                </a:solidFill>
              </a:rPr>
              <a:t>تكون السلعة ذات منفعة لما تكون صالحة لإشباع حاجة ما 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3643314"/>
            <a:ext cx="8572560" cy="500066"/>
          </a:xfrm>
          <a:prstGeom prst="roundRect">
            <a:avLst>
              <a:gd name="adj" fmla="val 14533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2">
                    <a:lumMod val="10000"/>
                  </a:schemeClr>
                </a:solidFill>
              </a:rPr>
              <a:t>لكل سلعة قيمتان: قيمة استعمالية </a:t>
            </a:r>
            <a:r>
              <a:rPr lang="ar-DZ" sz="3200" b="1" dirty="0" err="1" smtClean="0">
                <a:solidFill>
                  <a:schemeClr val="tx2">
                    <a:lumMod val="10000"/>
                  </a:schemeClr>
                </a:solidFill>
              </a:rPr>
              <a:t>و</a:t>
            </a:r>
            <a:r>
              <a:rPr lang="ar-DZ" sz="3200" b="1" dirty="0" smtClean="0">
                <a:solidFill>
                  <a:schemeClr val="tx2">
                    <a:lumMod val="10000"/>
                  </a:schemeClr>
                </a:solidFill>
              </a:rPr>
              <a:t> قيمة تبادلية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6572264" y="1000108"/>
            <a:ext cx="652466" cy="642942"/>
          </a:xfrm>
          <a:prstGeom prst="roundRect">
            <a:avLst>
              <a:gd name="adj" fmla="val 50000"/>
            </a:avLst>
          </a:prstGeom>
          <a:solidFill>
            <a:srgbClr val="EFA59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2">
                    <a:lumMod val="10000"/>
                  </a:schemeClr>
                </a:solidFill>
              </a:rPr>
              <a:t>1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85720" y="4214818"/>
            <a:ext cx="8572560" cy="500066"/>
          </a:xfrm>
          <a:prstGeom prst="roundRect">
            <a:avLst>
              <a:gd name="adj" fmla="val 14533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100" b="1" dirty="0" smtClean="0">
                <a:solidFill>
                  <a:schemeClr val="tx2">
                    <a:lumMod val="10000"/>
                  </a:schemeClr>
                </a:solidFill>
              </a:rPr>
              <a:t>قيمة استعمالية تتوقف على تقدير الفرد لمدى منفعة السلعة بنظره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285720" y="4786322"/>
            <a:ext cx="8572560" cy="928694"/>
          </a:xfrm>
          <a:prstGeom prst="roundRect">
            <a:avLst>
              <a:gd name="adj" fmla="val 14533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2">
                    <a:lumMod val="10000"/>
                  </a:schemeClr>
                </a:solidFill>
              </a:rPr>
              <a:t>قيمة تبادلية هي قيمة السلعة في السوق (قدرتها على التبادل مع السلع الأخرى بنسب معينة)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357158" y="5857892"/>
            <a:ext cx="6643734" cy="928694"/>
          </a:xfrm>
          <a:prstGeom prst="roundRect">
            <a:avLst>
              <a:gd name="adj" fmla="val 33835"/>
            </a:avLst>
          </a:prstGeom>
          <a:solidFill>
            <a:srgbClr val="EFA59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2">
                    <a:lumMod val="10000"/>
                  </a:schemeClr>
                </a:solidFill>
              </a:rPr>
              <a:t>السلع التي تكون قيمتها الإستعمالية كبيرة تكون قيمتها التبادلية قليلة، والعكس صحيح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7143768" y="5857892"/>
            <a:ext cx="1714512" cy="928694"/>
          </a:xfrm>
          <a:prstGeom prst="roundRect">
            <a:avLst>
              <a:gd name="adj" fmla="val 33835"/>
            </a:avLst>
          </a:prstGeom>
          <a:solidFill>
            <a:srgbClr val="EFA59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2">
                    <a:lumMod val="10000"/>
                  </a:schemeClr>
                </a:solidFill>
              </a:rPr>
              <a:t>الخلاصة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3" grpId="0" animBg="1"/>
      <p:bldP spid="7" grpId="0" animBg="1"/>
      <p:bldP spid="8" grpId="0" animBg="1"/>
      <p:bldP spid="9" grpId="0" animBg="1"/>
      <p:bldP spid="11" grpId="0" animBg="1"/>
      <p:bldP spid="12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071802" y="357166"/>
            <a:ext cx="5715040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rgbClr val="0070C0"/>
                </a:solidFill>
              </a:rPr>
              <a:t>أهم نظريات الكلاسيك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143108" y="1000108"/>
            <a:ext cx="4286280" cy="642942"/>
          </a:xfrm>
          <a:prstGeom prst="roundRect">
            <a:avLst>
              <a:gd name="adj" fmla="val 50000"/>
            </a:avLst>
          </a:prstGeom>
          <a:solidFill>
            <a:srgbClr val="EFA59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2">
                    <a:lumMod val="10000"/>
                  </a:schemeClr>
                </a:solidFill>
              </a:rPr>
              <a:t>نظرية توزيع الدخل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1928802"/>
            <a:ext cx="8572560" cy="500066"/>
          </a:xfrm>
          <a:prstGeom prst="roundRect">
            <a:avLst>
              <a:gd name="adj" fmla="val 20598"/>
            </a:avLst>
          </a:prstGeom>
          <a:solidFill>
            <a:srgbClr val="FFFD8F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2">
                    <a:lumMod val="10000"/>
                  </a:schemeClr>
                </a:solidFill>
              </a:rPr>
              <a:t>قدمها كل من آدم سميث ودافيد ريكاردو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285720" y="2500306"/>
            <a:ext cx="8572560" cy="928694"/>
          </a:xfrm>
          <a:prstGeom prst="roundRect">
            <a:avLst>
              <a:gd name="adj" fmla="val 14533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2">
                    <a:lumMod val="10000"/>
                  </a:schemeClr>
                </a:solidFill>
              </a:rPr>
              <a:t>ميزوا بين ثلاث طبقات ذات مصالح: ملاك الأراضي والعمال والرأسماليون.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7286644" y="3500438"/>
            <a:ext cx="1643074" cy="1000132"/>
          </a:xfrm>
          <a:prstGeom prst="roundRect">
            <a:avLst>
              <a:gd name="adj" fmla="val 14533"/>
            </a:avLst>
          </a:prstGeom>
          <a:solidFill>
            <a:srgbClr val="8AEEA9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2">
                    <a:lumMod val="10000"/>
                  </a:schemeClr>
                </a:solidFill>
              </a:rPr>
              <a:t>ملاك الأراضي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6572264" y="1000108"/>
            <a:ext cx="652466" cy="642942"/>
          </a:xfrm>
          <a:prstGeom prst="roundRect">
            <a:avLst>
              <a:gd name="adj" fmla="val 50000"/>
            </a:avLst>
          </a:prstGeom>
          <a:solidFill>
            <a:srgbClr val="EFA59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2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7286644" y="4572008"/>
            <a:ext cx="1636580" cy="500066"/>
          </a:xfrm>
          <a:prstGeom prst="roundRect">
            <a:avLst>
              <a:gd name="adj" fmla="val 14533"/>
            </a:avLst>
          </a:prstGeom>
          <a:solidFill>
            <a:srgbClr val="8AEEA9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100" b="1" dirty="0" smtClean="0">
                <a:solidFill>
                  <a:schemeClr val="tx2">
                    <a:lumMod val="10000"/>
                  </a:schemeClr>
                </a:solidFill>
              </a:rPr>
              <a:t>العمال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7286644" y="5143512"/>
            <a:ext cx="1643074" cy="928694"/>
          </a:xfrm>
          <a:prstGeom prst="roundRect">
            <a:avLst>
              <a:gd name="adj" fmla="val 10124"/>
            </a:avLst>
          </a:prstGeom>
          <a:solidFill>
            <a:srgbClr val="8AEEA9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2">
                    <a:lumMod val="10000"/>
                  </a:schemeClr>
                </a:solidFill>
              </a:rPr>
              <a:t>الرأسمالي أو المقاول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85720" y="3500438"/>
            <a:ext cx="6929486" cy="1000132"/>
          </a:xfrm>
          <a:prstGeom prst="roundRect">
            <a:avLst>
              <a:gd name="adj" fmla="val 14533"/>
            </a:avLst>
          </a:prstGeom>
          <a:solidFill>
            <a:srgbClr val="92D050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2">
                    <a:lumMod val="10000"/>
                  </a:schemeClr>
                </a:solidFill>
              </a:rPr>
              <a:t>يحصلون على الريع مقابل الأرض (الريع هو الفرق بين أسعار المنتجات الزراعية وتكاليف إنتاجها)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285720" y="4572008"/>
            <a:ext cx="6938830" cy="500066"/>
          </a:xfrm>
          <a:prstGeom prst="roundRect">
            <a:avLst>
              <a:gd name="adj" fmla="val 14533"/>
            </a:avLst>
          </a:prstGeom>
          <a:solidFill>
            <a:srgbClr val="92D050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100" b="1" dirty="0" smtClean="0">
                <a:solidFill>
                  <a:schemeClr val="tx2">
                    <a:lumMod val="10000"/>
                  </a:schemeClr>
                </a:solidFill>
              </a:rPr>
              <a:t>يتحصلون على الأجور مقابل العمل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285720" y="5143512"/>
            <a:ext cx="6938830" cy="928694"/>
          </a:xfrm>
          <a:prstGeom prst="roundRect">
            <a:avLst>
              <a:gd name="adj" fmla="val 14533"/>
            </a:avLst>
          </a:prstGeom>
          <a:solidFill>
            <a:srgbClr val="92D050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2">
                    <a:lumMod val="10000"/>
                  </a:schemeClr>
                </a:solidFill>
              </a:rPr>
              <a:t>يتحصلون على الربح مقابل وسائل الإنتاج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0"/>
                            </p:stCondLst>
                            <p:childTnLst>
                              <p:par>
                                <p:cTn id="9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3" grpId="0" animBg="1"/>
      <p:bldP spid="7" grpId="0" animBg="1"/>
      <p:bldP spid="9" grpId="0" animBg="1"/>
      <p:bldP spid="11" grpId="0" animBg="1"/>
      <p:bldP spid="12" grpId="0" animBg="1"/>
      <p:bldP spid="15" grpId="0" animBg="1"/>
      <p:bldP spid="14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071802" y="571480"/>
            <a:ext cx="5715040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accent5"/>
                </a:solidFill>
              </a:rPr>
              <a:t>الانتقادات الموجهة للفكر الكلاسيكي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1714488"/>
            <a:ext cx="8572560" cy="1000132"/>
          </a:xfrm>
          <a:prstGeom prst="roundRect">
            <a:avLst>
              <a:gd name="adj" fmla="val 14003"/>
            </a:avLst>
          </a:prstGeom>
          <a:solidFill>
            <a:srgbClr val="EFA59F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</a:rPr>
              <a:t>اعتقادهم بأن القوانين الاقتصادية مطلقة وثابتة تصلح في كل مكان وزمان </a:t>
            </a:r>
            <a:r>
              <a:rPr lang="ar-DZ" sz="3200" b="1" dirty="0" err="1" smtClean="0">
                <a:solidFill>
                  <a:schemeClr val="bg1">
                    <a:lumMod val="10000"/>
                  </a:schemeClr>
                </a:solidFill>
              </a:rPr>
              <a:t>خاطيء</a:t>
            </a:r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</a:rPr>
              <a:t>.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2786058"/>
            <a:ext cx="8572560" cy="1000132"/>
          </a:xfrm>
          <a:prstGeom prst="roundRect">
            <a:avLst>
              <a:gd name="adj" fmla="val 20598"/>
            </a:avLst>
          </a:prstGeom>
          <a:solidFill>
            <a:srgbClr val="FFFD8F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</a:rPr>
              <a:t>قيمة السلعة لا تتحدد فقط بعدد الساعات التي تبذل في إنتاجها، وإنما هناك أيضا الأرض ورأس المال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285720" y="3857628"/>
            <a:ext cx="8572560" cy="1000132"/>
          </a:xfrm>
          <a:prstGeom prst="roundRect">
            <a:avLst>
              <a:gd name="adj" fmla="val 14533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</a:rPr>
              <a:t>النقود ليست مجرد وسيط للمبادلة فقط كما اعتقد الكلاسيك بل هي مخزن للقيمة أيضا.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4929198"/>
            <a:ext cx="8572560" cy="1000132"/>
          </a:xfrm>
          <a:prstGeom prst="roundRect">
            <a:avLst>
              <a:gd name="adj" fmla="val 14533"/>
            </a:avLst>
          </a:prstGeom>
          <a:solidFill>
            <a:srgbClr val="FFC000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</a:rPr>
              <a:t>انتقدت الاشتراكية المدرسة الكلاسيكية بأنها نظام </a:t>
            </a:r>
            <a:r>
              <a:rPr lang="ar-DZ" sz="3200" b="1" dirty="0" err="1" smtClean="0">
                <a:solidFill>
                  <a:schemeClr val="bg1">
                    <a:lumMod val="10000"/>
                  </a:schemeClr>
                </a:solidFill>
              </a:rPr>
              <a:t>ليبيرالي</a:t>
            </a:r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</a:rPr>
              <a:t> يستغل طبقة العمال لفائدة الطبقة الرأسمالية.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3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ersonnalisé 2">
      <a:dk1>
        <a:srgbClr val="FFAFD1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1585</TotalTime>
  <Words>404</Words>
  <Application>Microsoft Office PowerPoint</Application>
  <PresentationFormat>Affichage à l'écran (4:3)</PresentationFormat>
  <Paragraphs>53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Papier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324</cp:revision>
  <dcterms:created xsi:type="dcterms:W3CDTF">2014-12-07T19:11:11Z</dcterms:created>
  <dcterms:modified xsi:type="dcterms:W3CDTF">2023-04-02T20:26:25Z</dcterms:modified>
</cp:coreProperties>
</file>